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7" r:id="rId2"/>
    <p:sldId id="256" r:id="rId3"/>
    <p:sldId id="266" r:id="rId4"/>
    <p:sldId id="259" r:id="rId5"/>
    <p:sldId id="267" r:id="rId6"/>
    <p:sldId id="264" r:id="rId7"/>
    <p:sldId id="262" r:id="rId8"/>
  </p:sldIdLst>
  <p:sldSz cx="6858000" cy="9144000" type="screen4x3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anmörkt format 2 - Dekorfär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>
        <p:scale>
          <a:sx n="90" d="100"/>
          <a:sy n="90" d="100"/>
        </p:scale>
        <p:origin x="1268" y="-5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sv-SE" smtClean="0"/>
              <a:t>Klicka här för att ändra format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sv-SE" smtClean="0"/>
              <a:t>Klicka här för att ändra format på underrubrik i bakgrunden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F6A3B7-3BF9-4890-9BDC-A5858DFF63E2}" type="datetimeFigureOut">
              <a:rPr lang="en-GB" smtClean="0"/>
              <a:t>24/03/2021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699A2C-0A0E-41BD-8110-27AF926EA72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972537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F6A3B7-3BF9-4890-9BDC-A5858DFF63E2}" type="datetimeFigureOut">
              <a:rPr lang="en-GB" smtClean="0"/>
              <a:t>24/03/2021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699A2C-0A0E-41BD-8110-27AF926EA72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666982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sv-SE" smtClean="0"/>
              <a:t>Klicka här för att ändra format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F6A3B7-3BF9-4890-9BDC-A5858DFF63E2}" type="datetimeFigureOut">
              <a:rPr lang="en-GB" smtClean="0"/>
              <a:t>24/03/2021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699A2C-0A0E-41BD-8110-27AF926EA72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903121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innehålls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F6A3B7-3BF9-4890-9BDC-A5858DFF63E2}" type="datetimeFigureOut">
              <a:rPr lang="en-GB" smtClean="0"/>
              <a:t>24/03/2021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699A2C-0A0E-41BD-8110-27AF926EA72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559118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sv-SE" smtClean="0"/>
              <a:t>Klicka här för att ändra format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F6A3B7-3BF9-4890-9BDC-A5858DFF63E2}" type="datetimeFigureOut">
              <a:rPr lang="en-GB" smtClean="0"/>
              <a:t>24/03/2021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699A2C-0A0E-41BD-8110-27AF926EA72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451305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F6A3B7-3BF9-4890-9BDC-A5858DFF63E2}" type="datetimeFigureOut">
              <a:rPr lang="en-GB" smtClean="0"/>
              <a:t>24/03/2021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699A2C-0A0E-41BD-8110-27AF926EA72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836020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F6A3B7-3BF9-4890-9BDC-A5858DFF63E2}" type="datetimeFigureOut">
              <a:rPr lang="en-GB" smtClean="0"/>
              <a:t>24/03/2021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699A2C-0A0E-41BD-8110-27AF926EA72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764618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ehåll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sv-SE" smtClean="0"/>
              <a:t>Klicka här för att ändra format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F6A3B7-3BF9-4890-9BDC-A5858DFF63E2}" type="datetimeFigureOut">
              <a:rPr lang="en-GB" smtClean="0"/>
              <a:t>24/03/2021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699A2C-0A0E-41BD-8110-27AF926EA72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944457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sv-SE" smtClean="0"/>
              <a:t>Klicka här för att ändra format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sv-SE" smtClean="0"/>
              <a:t>Klicka på ikonen för att lägga till en bild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F6A3B7-3BF9-4890-9BDC-A5858DFF63E2}" type="datetimeFigureOut">
              <a:rPr lang="en-GB" smtClean="0"/>
              <a:t>24/03/2021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699A2C-0A0E-41BD-8110-27AF926EA72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094386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F6A3B7-3BF9-4890-9BDC-A5858DFF63E2}" type="datetimeFigureOut">
              <a:rPr lang="en-GB" smtClean="0"/>
              <a:t>24/03/2021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699A2C-0A0E-41BD-8110-27AF926EA72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670096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sv-SE" smtClean="0"/>
              <a:t>Klicka här för att ändra format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F6A3B7-3BF9-4890-9BDC-A5858DFF63E2}" type="datetimeFigureOut">
              <a:rPr lang="en-GB" smtClean="0"/>
              <a:t>24/03/2021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699A2C-0A0E-41BD-8110-27AF926EA72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000131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 smtClean="0"/>
              <a:t>Klicka här för att ändra format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F6A3B7-3BF9-4890-9BDC-A5858DFF63E2}" type="datetimeFigureOut">
              <a:rPr lang="en-GB" smtClean="0"/>
              <a:t>24/03/2021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699A2C-0A0E-41BD-8110-27AF926EA72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013602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objekt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1705775"/>
            <a:ext cx="3019647" cy="2175750"/>
          </a:xfrm>
          <a:prstGeom prst="rect">
            <a:avLst/>
          </a:prstGeom>
        </p:spPr>
      </p:pic>
      <p:pic>
        <p:nvPicPr>
          <p:cNvPr id="3" name="Bildobjekt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29247" y="1705775"/>
            <a:ext cx="3184571" cy="2171565"/>
          </a:xfrm>
          <a:prstGeom prst="rect">
            <a:avLst/>
          </a:prstGeom>
        </p:spPr>
      </p:pic>
      <p:pic>
        <p:nvPicPr>
          <p:cNvPr id="4" name="Bildobjekt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57044" y="4873647"/>
            <a:ext cx="2414225" cy="2414225"/>
          </a:xfrm>
          <a:prstGeom prst="rect">
            <a:avLst/>
          </a:prstGeom>
        </p:spPr>
      </p:pic>
      <p:sp>
        <p:nvSpPr>
          <p:cNvPr id="5" name="Rektangel 4"/>
          <p:cNvSpPr/>
          <p:nvPr/>
        </p:nvSpPr>
        <p:spPr>
          <a:xfrm>
            <a:off x="1628173" y="722981"/>
            <a:ext cx="3671966" cy="5587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sv-SE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Västerås TK  </a:t>
            </a:r>
            <a:r>
              <a:rPr lang="sv-SE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2020/2021</a:t>
            </a:r>
            <a:endParaRPr lang="sv-SE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textruta 5"/>
          <p:cNvSpPr txBox="1"/>
          <p:nvPr/>
        </p:nvSpPr>
        <p:spPr>
          <a:xfrm>
            <a:off x="2189576" y="7960242"/>
            <a:ext cx="254915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Tennis </a:t>
            </a:r>
            <a:r>
              <a:rPr lang="en-GB" sz="28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hela</a:t>
            </a:r>
            <a:r>
              <a:rPr lang="en-GB" dirty="0" smtClean="0"/>
              <a:t> </a:t>
            </a:r>
            <a:r>
              <a:rPr lang="en-GB" sz="28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livet</a:t>
            </a:r>
            <a:endParaRPr lang="en-GB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040168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ktangel 10"/>
          <p:cNvSpPr/>
          <p:nvPr/>
        </p:nvSpPr>
        <p:spPr>
          <a:xfrm>
            <a:off x="360948" y="932798"/>
            <a:ext cx="6497052" cy="57890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sv-SE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sv-SE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</a:t>
            </a:r>
            <a:r>
              <a:rPr lang="sv-SE" b="1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Västerås Tennisklubb 2020</a:t>
            </a:r>
            <a:endParaRPr lang="sv-SE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sv-SE" sz="1400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Klubben har sin hemvist i Västerås och bedriver tennisverksamhet på Bellevuestadion såväl inomhus som utomhus. VTK äger Bellevuestadion tillsammans med ABB IF . Västerås Tennisklubb bildades 1922 och tillhör Region Tennis Mitt som är en av Svenska Tennisförbundets sju tennisregioner. 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sv-SE" sz="1400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2020 hade VTK cirka 680 </a:t>
            </a:r>
            <a:r>
              <a:rPr lang="sv-SE" sz="1400" b="1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medlemmar</a:t>
            </a:r>
            <a:r>
              <a:rPr lang="sv-SE" sz="1400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sv-SE" sz="1600" b="1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Styrelsen 2020</a:t>
            </a:r>
            <a:endParaRPr lang="sv-SE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sv-SE" sz="1400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Nuvarande styrelse har under 2020 främst fokuserat på utveckling av verksamheten inom den nya organisationen. Arbetet har varit fruktsamt och vi har nu fler barn/ungdomar/vuxna i träning än på många år.</a:t>
            </a: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sv-SE" sz="1400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Ordförande: Fredrik Grivans</a:t>
            </a: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sv-SE" sz="1400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Kassör: Gunilla Cederberg</a:t>
            </a: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sv-SE" sz="1400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Ledamöter: Peter Alvmo, Patrik Lockne, Håkan Hammarqvist, </a:t>
            </a:r>
            <a:r>
              <a:rPr lang="sv-SE" sz="14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Mikael </a:t>
            </a:r>
            <a:r>
              <a:rPr lang="sv-SE" sz="1400" dirty="0" err="1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Thidell</a:t>
            </a:r>
            <a:endParaRPr lang="sv-SE" sz="14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sv-SE" sz="1400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Suppleant: </a:t>
            </a:r>
            <a:r>
              <a:rPr lang="sv-SE" sz="14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Torben Cederberg, Frida Axelsson</a:t>
            </a:r>
            <a:endParaRPr lang="sv-SE" sz="14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sv-SE" sz="1400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Revisorer: Örjan Ek, Glenn Linder</a:t>
            </a:r>
          </a:p>
          <a:p>
            <a:pPr marL="342900" lvl="0" indent="-342900">
              <a:lnSpc>
                <a:spcPct val="115000"/>
              </a:lnSpc>
              <a:spcAft>
                <a:spcPts val="1000"/>
              </a:spcAft>
              <a:buFont typeface="Symbol" panose="05050102010706020507" pitchFamily="18" charset="2"/>
              <a:buChar char=""/>
            </a:pPr>
            <a:r>
              <a:rPr lang="sv-SE" sz="1400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Valberedning: Per Segerud, Juan </a:t>
            </a:r>
            <a:r>
              <a:rPr lang="sv-SE" sz="1400" dirty="0" err="1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Zuniga</a:t>
            </a:r>
            <a:endParaRPr lang="sv-SE" sz="14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sv-SE" sz="1400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Styrelsen har haft 9 st. ordinarie styrelsemöten och ytterligare ett antal arbetsmöten främst i samband med </a:t>
            </a:r>
            <a:r>
              <a:rPr lang="sv-SE" sz="14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rekrytering och </a:t>
            </a:r>
            <a:r>
              <a:rPr lang="sv-SE" sz="14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vårt </a:t>
            </a:r>
            <a:r>
              <a:rPr lang="sv-SE" sz="14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problem med Banbrist.</a:t>
            </a:r>
            <a:endParaRPr lang="sv-SE" sz="14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sv-SE" sz="1400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VTK </a:t>
            </a:r>
            <a:r>
              <a:rPr lang="sv-SE" sz="14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är representerade med</a:t>
            </a:r>
            <a:r>
              <a:rPr lang="sv-SE" sz="1400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sv-SE" sz="1400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tre ledamöter i Bellevue AB:s styrelse.  </a:t>
            </a:r>
          </a:p>
        </p:txBody>
      </p:sp>
      <p:sp>
        <p:nvSpPr>
          <p:cNvPr id="16" name="Rektangel 15"/>
          <p:cNvSpPr/>
          <p:nvPr/>
        </p:nvSpPr>
        <p:spPr>
          <a:xfrm>
            <a:off x="288758" y="6984198"/>
            <a:ext cx="6569241" cy="15699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sv-SE" sz="1600" b="1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Klubbens anställda</a:t>
            </a:r>
            <a:endParaRPr lang="sv-SE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sv-SE" sz="1400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VTK har under året fast anställt vår Klubbchef Magnus Peterson och en ny Chefstränare </a:t>
            </a:r>
            <a:r>
              <a:rPr lang="sv-SE" sz="14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”Jeppe” Holm</a:t>
            </a:r>
            <a:r>
              <a:rPr lang="sv-SE" sz="1400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 Ett antal (ca 15 st.) timanställda timtränare har verkat i klubben under året. Vi utbildar dessa kontinuerligt för att höja kvalitén och glädjen i Tennisskolan.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sv-SE" sz="1100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sv-SE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Bildobjekt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98076" y="266168"/>
            <a:ext cx="666630" cy="6666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60218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objekt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443443"/>
            <a:ext cx="6858000" cy="3960481"/>
          </a:xfrm>
          <a:prstGeom prst="rect">
            <a:avLst/>
          </a:prstGeom>
        </p:spPr>
      </p:pic>
      <p:sp>
        <p:nvSpPr>
          <p:cNvPr id="5" name="Rektangel 4"/>
          <p:cNvSpPr/>
          <p:nvPr/>
        </p:nvSpPr>
        <p:spPr>
          <a:xfrm>
            <a:off x="1366150" y="722981"/>
            <a:ext cx="4196020" cy="58785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sv-SE" sz="2800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Västerås TK Utveckling 5 år</a:t>
            </a:r>
            <a:endParaRPr lang="sv-SE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textruta 5"/>
          <p:cNvSpPr txBox="1"/>
          <p:nvPr/>
        </p:nvSpPr>
        <p:spPr>
          <a:xfrm>
            <a:off x="414541" y="5403924"/>
            <a:ext cx="4950073" cy="36933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b="1" dirty="0" err="1" smtClean="0">
                <a:latin typeface="+mj-lt"/>
              </a:rPr>
              <a:t>Klubbledning</a:t>
            </a:r>
            <a:r>
              <a:rPr lang="en-GB" sz="2400" b="1" dirty="0" smtClean="0">
                <a:latin typeface="+mj-lt"/>
              </a:rPr>
              <a:t> </a:t>
            </a:r>
            <a:r>
              <a:rPr lang="en-GB" sz="2400" b="1" dirty="0" err="1" smtClean="0">
                <a:latin typeface="+mj-lt"/>
              </a:rPr>
              <a:t>och</a:t>
            </a:r>
            <a:r>
              <a:rPr lang="en-GB" sz="2400" b="1" dirty="0" smtClean="0">
                <a:latin typeface="+mj-lt"/>
              </a:rPr>
              <a:t> </a:t>
            </a:r>
            <a:r>
              <a:rPr lang="en-GB" sz="2400" b="1" dirty="0" err="1" smtClean="0">
                <a:latin typeface="+mj-lt"/>
              </a:rPr>
              <a:t>styrelsens</a:t>
            </a:r>
            <a:r>
              <a:rPr lang="en-GB" sz="2400" b="1" dirty="0" smtClean="0">
                <a:latin typeface="+mj-lt"/>
              </a:rPr>
              <a:t> </a:t>
            </a:r>
            <a:r>
              <a:rPr lang="en-GB" sz="2400" b="1" dirty="0" err="1" smtClean="0">
                <a:latin typeface="+mj-lt"/>
              </a:rPr>
              <a:t>fokus</a:t>
            </a:r>
            <a:r>
              <a:rPr lang="en-GB" sz="2400" b="1" dirty="0" smtClean="0">
                <a:latin typeface="+mj-lt"/>
              </a:rPr>
              <a:t> 2021</a:t>
            </a:r>
            <a:endParaRPr lang="en-GB" sz="2400" b="1" dirty="0" smtClean="0">
              <a:latin typeface="+mj-lt"/>
            </a:endParaRPr>
          </a:p>
          <a:p>
            <a:endParaRPr lang="en-GB" sz="2400" b="1" dirty="0" smtClean="0">
              <a:latin typeface="+mj-lt"/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1600" dirty="0" err="1" smtClean="0">
                <a:latin typeface="+mj-lt"/>
              </a:rPr>
              <a:t>Bibehålla</a:t>
            </a:r>
            <a:r>
              <a:rPr lang="en-GB" sz="1600" dirty="0" smtClean="0">
                <a:latin typeface="+mj-lt"/>
              </a:rPr>
              <a:t> </a:t>
            </a:r>
            <a:r>
              <a:rPr lang="en-GB" sz="1600" dirty="0" err="1" smtClean="0">
                <a:latin typeface="+mj-lt"/>
              </a:rPr>
              <a:t>en</a:t>
            </a:r>
            <a:r>
              <a:rPr lang="en-GB" sz="1600" dirty="0" smtClean="0">
                <a:latin typeface="+mj-lt"/>
              </a:rPr>
              <a:t> </a:t>
            </a:r>
            <a:r>
              <a:rPr lang="en-GB" sz="1600" dirty="0" err="1" smtClean="0">
                <a:latin typeface="+mj-lt"/>
              </a:rPr>
              <a:t>stabil</a:t>
            </a:r>
            <a:r>
              <a:rPr lang="en-GB" sz="1600" dirty="0" smtClean="0">
                <a:latin typeface="+mj-lt"/>
              </a:rPr>
              <a:t> </a:t>
            </a:r>
            <a:r>
              <a:rPr lang="en-GB" sz="1600" dirty="0" err="1" smtClean="0">
                <a:latin typeface="+mj-lt"/>
              </a:rPr>
              <a:t>ekonomi</a:t>
            </a:r>
            <a:r>
              <a:rPr lang="en-GB" sz="1600" dirty="0" smtClean="0">
                <a:latin typeface="+mj-lt"/>
              </a:rPr>
              <a:t>, </a:t>
            </a:r>
            <a:endParaRPr lang="en-GB" sz="1600" dirty="0" smtClean="0">
              <a:latin typeface="+mj-lt"/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1600" dirty="0" smtClean="0">
                <a:latin typeface="+mj-lt"/>
              </a:rPr>
              <a:t>Stabil </a:t>
            </a:r>
            <a:r>
              <a:rPr lang="en-GB" sz="1600" dirty="0" err="1" smtClean="0">
                <a:latin typeface="+mj-lt"/>
              </a:rPr>
              <a:t>personalgrupp</a:t>
            </a:r>
            <a:r>
              <a:rPr lang="en-GB" sz="1600" dirty="0" smtClean="0">
                <a:latin typeface="+mj-lt"/>
              </a:rPr>
              <a:t>/</a:t>
            </a:r>
            <a:r>
              <a:rPr lang="en-GB" sz="1600" dirty="0" err="1" smtClean="0">
                <a:latin typeface="+mj-lt"/>
              </a:rPr>
              <a:t>Styrelse</a:t>
            </a:r>
            <a:endParaRPr lang="en-GB" sz="1600" dirty="0" smtClean="0">
              <a:latin typeface="+mj-lt"/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1600" dirty="0" err="1" smtClean="0">
                <a:latin typeface="+mj-lt"/>
              </a:rPr>
              <a:t>Ökad</a:t>
            </a:r>
            <a:r>
              <a:rPr lang="en-GB" sz="1600" dirty="0" smtClean="0">
                <a:latin typeface="+mj-lt"/>
              </a:rPr>
              <a:t> </a:t>
            </a:r>
            <a:r>
              <a:rPr lang="en-GB" sz="1600" dirty="0" err="1" smtClean="0">
                <a:latin typeface="+mj-lt"/>
              </a:rPr>
              <a:t>klubblojalitet</a:t>
            </a:r>
            <a:r>
              <a:rPr lang="en-GB" sz="1600" dirty="0" smtClean="0">
                <a:latin typeface="+mj-lt"/>
              </a:rPr>
              <a:t>, </a:t>
            </a:r>
            <a:r>
              <a:rPr lang="en-GB" sz="1600" dirty="0" err="1" smtClean="0">
                <a:latin typeface="+mj-lt"/>
              </a:rPr>
              <a:t>aktiviteter,förmåner</a:t>
            </a:r>
            <a:r>
              <a:rPr lang="en-GB" sz="1600" dirty="0" smtClean="0">
                <a:latin typeface="+mj-lt"/>
              </a:rPr>
              <a:t> </a:t>
            </a:r>
            <a:r>
              <a:rPr lang="en-GB" sz="1600" dirty="0" err="1" smtClean="0">
                <a:latin typeface="+mj-lt"/>
              </a:rPr>
              <a:t>etc</a:t>
            </a:r>
            <a:endParaRPr lang="en-GB" sz="1600" dirty="0" smtClean="0">
              <a:latin typeface="+mj-lt"/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1600" dirty="0" err="1" smtClean="0">
                <a:latin typeface="+mj-lt"/>
              </a:rPr>
              <a:t>Förbättra</a:t>
            </a:r>
            <a:r>
              <a:rPr lang="en-GB" sz="1600" dirty="0" smtClean="0">
                <a:latin typeface="+mj-lt"/>
              </a:rPr>
              <a:t> </a:t>
            </a:r>
            <a:r>
              <a:rPr lang="en-GB" sz="1600" dirty="0" err="1" smtClean="0">
                <a:latin typeface="+mj-lt"/>
              </a:rPr>
              <a:t>kvaliteten</a:t>
            </a:r>
            <a:r>
              <a:rPr lang="en-GB" sz="1600" dirty="0" smtClean="0">
                <a:latin typeface="+mj-lt"/>
              </a:rPr>
              <a:t>, </a:t>
            </a:r>
            <a:r>
              <a:rPr lang="en-GB" sz="1600" dirty="0" err="1" smtClean="0">
                <a:latin typeface="+mj-lt"/>
              </a:rPr>
              <a:t>ordning</a:t>
            </a:r>
            <a:r>
              <a:rPr lang="en-GB" sz="1600" dirty="0" smtClean="0">
                <a:latin typeface="+mj-lt"/>
              </a:rPr>
              <a:t> o </a:t>
            </a:r>
            <a:r>
              <a:rPr lang="en-GB" sz="1600" dirty="0" err="1" smtClean="0">
                <a:latin typeface="+mj-lt"/>
              </a:rPr>
              <a:t>reda</a:t>
            </a:r>
            <a:r>
              <a:rPr lang="en-GB" sz="1600" dirty="0" smtClean="0">
                <a:latin typeface="+mj-lt"/>
              </a:rPr>
              <a:t>, </a:t>
            </a:r>
            <a:r>
              <a:rPr lang="en-GB" sz="1600" dirty="0" err="1" smtClean="0">
                <a:latin typeface="+mj-lt"/>
              </a:rPr>
              <a:t>utbilda</a:t>
            </a:r>
            <a:r>
              <a:rPr lang="en-GB" sz="1600" dirty="0" smtClean="0">
                <a:latin typeface="+mj-lt"/>
              </a:rPr>
              <a:t> </a:t>
            </a:r>
            <a:r>
              <a:rPr lang="en-GB" sz="1600" dirty="0" err="1" smtClean="0">
                <a:latin typeface="+mj-lt"/>
              </a:rPr>
              <a:t>tränare</a:t>
            </a:r>
            <a:r>
              <a:rPr lang="en-GB" sz="1600" dirty="0" smtClean="0">
                <a:latin typeface="+mj-lt"/>
              </a:rPr>
              <a:t> 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1600" dirty="0" err="1" smtClean="0">
                <a:latin typeface="+mj-lt"/>
              </a:rPr>
              <a:t>Aktiviteter</a:t>
            </a:r>
            <a:r>
              <a:rPr lang="en-GB" sz="1600" dirty="0" smtClean="0">
                <a:latin typeface="+mj-lt"/>
              </a:rPr>
              <a:t> ! </a:t>
            </a:r>
            <a:r>
              <a:rPr lang="en-GB" sz="1600" dirty="0" err="1" smtClean="0">
                <a:latin typeface="+mj-lt"/>
              </a:rPr>
              <a:t>Helg</a:t>
            </a:r>
            <a:r>
              <a:rPr lang="en-GB" sz="1600" dirty="0" smtClean="0">
                <a:latin typeface="+mj-lt"/>
              </a:rPr>
              <a:t> tennis, </a:t>
            </a:r>
            <a:r>
              <a:rPr lang="en-GB" sz="1600" dirty="0" err="1" smtClean="0">
                <a:latin typeface="+mj-lt"/>
              </a:rPr>
              <a:t>tävlingar,läger</a:t>
            </a:r>
            <a:r>
              <a:rPr lang="en-GB" sz="1600" dirty="0" smtClean="0">
                <a:latin typeface="+mj-lt"/>
              </a:rPr>
              <a:t> </a:t>
            </a:r>
            <a:r>
              <a:rPr lang="en-GB" sz="1600" dirty="0" err="1" smtClean="0">
                <a:latin typeface="+mj-lt"/>
              </a:rPr>
              <a:t>etc</a:t>
            </a:r>
            <a:endParaRPr lang="en-GB" sz="1600" dirty="0" smtClean="0">
              <a:latin typeface="+mj-lt"/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1600" dirty="0" err="1" smtClean="0">
                <a:latin typeface="+mj-lt"/>
              </a:rPr>
              <a:t>Utöka</a:t>
            </a:r>
            <a:r>
              <a:rPr lang="en-GB" sz="1600" dirty="0" smtClean="0">
                <a:latin typeface="+mj-lt"/>
              </a:rPr>
              <a:t> </a:t>
            </a:r>
            <a:r>
              <a:rPr lang="en-GB" sz="1600" dirty="0" err="1" smtClean="0">
                <a:latin typeface="+mj-lt"/>
              </a:rPr>
              <a:t>klubbens</a:t>
            </a:r>
            <a:r>
              <a:rPr lang="en-GB" sz="1600" dirty="0" smtClean="0">
                <a:latin typeface="+mj-lt"/>
              </a:rPr>
              <a:t> </a:t>
            </a:r>
            <a:r>
              <a:rPr lang="en-GB" sz="1600" dirty="0" err="1" smtClean="0">
                <a:latin typeface="+mj-lt"/>
              </a:rPr>
              <a:t>tillgängliga</a:t>
            </a:r>
            <a:r>
              <a:rPr lang="en-GB" sz="1600" dirty="0" smtClean="0">
                <a:latin typeface="+mj-lt"/>
              </a:rPr>
              <a:t> </a:t>
            </a:r>
            <a:r>
              <a:rPr lang="en-GB" sz="1600" dirty="0" err="1" smtClean="0">
                <a:latin typeface="+mj-lt"/>
              </a:rPr>
              <a:t>bantimmar</a:t>
            </a:r>
            <a:endParaRPr lang="en-GB" sz="1600" dirty="0" smtClean="0">
              <a:latin typeface="+mj-lt"/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1600" dirty="0" err="1" smtClean="0">
                <a:latin typeface="+mj-lt"/>
              </a:rPr>
              <a:t>Anlägga</a:t>
            </a:r>
            <a:r>
              <a:rPr lang="en-GB" sz="1600" dirty="0" smtClean="0">
                <a:latin typeface="+mj-lt"/>
              </a:rPr>
              <a:t>/</a:t>
            </a:r>
            <a:r>
              <a:rPr lang="en-GB" sz="1600" dirty="0" err="1" smtClean="0">
                <a:latin typeface="+mj-lt"/>
              </a:rPr>
              <a:t>delfinansiera</a:t>
            </a:r>
            <a:r>
              <a:rPr lang="en-GB" sz="1600" dirty="0" smtClean="0">
                <a:latin typeface="+mj-lt"/>
              </a:rPr>
              <a:t> </a:t>
            </a:r>
            <a:r>
              <a:rPr lang="en-GB" sz="1600" dirty="0" err="1" smtClean="0">
                <a:latin typeface="+mj-lt"/>
              </a:rPr>
              <a:t>ytterligare</a:t>
            </a:r>
            <a:r>
              <a:rPr lang="en-GB" sz="1600" dirty="0" smtClean="0">
                <a:latin typeface="+mj-lt"/>
              </a:rPr>
              <a:t> </a:t>
            </a:r>
            <a:r>
              <a:rPr lang="en-GB" sz="1600" dirty="0" err="1" smtClean="0">
                <a:latin typeface="+mj-lt"/>
              </a:rPr>
              <a:t>tennisbanor</a:t>
            </a:r>
            <a:endParaRPr lang="en-GB" sz="1600" dirty="0" smtClean="0">
              <a:latin typeface="+mj-lt"/>
            </a:endParaRPr>
          </a:p>
          <a:p>
            <a:endParaRPr lang="en-GB" dirty="0" smtClean="0"/>
          </a:p>
        </p:txBody>
      </p:sp>
      <p:pic>
        <p:nvPicPr>
          <p:cNvPr id="7" name="Bildobjekt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8076" y="266168"/>
            <a:ext cx="666630" cy="666630"/>
          </a:xfrm>
          <a:prstGeom prst="rect">
            <a:avLst/>
          </a:prstGeom>
        </p:spPr>
      </p:pic>
      <p:sp>
        <p:nvSpPr>
          <p:cNvPr id="8" name="Rektangel 7"/>
          <p:cNvSpPr/>
          <p:nvPr/>
        </p:nvSpPr>
        <p:spPr>
          <a:xfrm>
            <a:off x="3296093" y="4869712"/>
            <a:ext cx="680484" cy="15164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textruta 2"/>
          <p:cNvSpPr txBox="1"/>
          <p:nvPr/>
        </p:nvSpPr>
        <p:spPr>
          <a:xfrm>
            <a:off x="3146010" y="4805915"/>
            <a:ext cx="736099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800" dirty="0" err="1" smtClean="0"/>
              <a:t>årsutveckling</a:t>
            </a:r>
            <a:endParaRPr lang="en-GB" sz="800" dirty="0"/>
          </a:p>
        </p:txBody>
      </p:sp>
    </p:spTree>
    <p:extLst>
      <p:ext uri="{BB962C8B-B14F-4D97-AF65-F5344CB8AC3E}">
        <p14:creationId xmlns:p14="http://schemas.microsoft.com/office/powerpoint/2010/main" val="7172145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objekt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943" y="0"/>
            <a:ext cx="6650644" cy="9144000"/>
          </a:xfrm>
          <a:prstGeom prst="rect">
            <a:avLst/>
          </a:prstGeom>
        </p:spPr>
      </p:pic>
      <p:pic>
        <p:nvPicPr>
          <p:cNvPr id="6" name="Bildobjekt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8076" y="266168"/>
            <a:ext cx="666630" cy="6666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32918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/>
          <p:cNvSpPr/>
          <p:nvPr/>
        </p:nvSpPr>
        <p:spPr>
          <a:xfrm>
            <a:off x="861461" y="386113"/>
            <a:ext cx="5317958" cy="410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>
              <a:lnSpc>
                <a:spcPct val="115000"/>
              </a:lnSpc>
              <a:spcAft>
                <a:spcPts val="1000"/>
              </a:spcAft>
            </a:pPr>
            <a:r>
              <a:rPr lang="sv-SE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Aktiviteterna bygger tennisintresset !</a:t>
            </a:r>
            <a:r>
              <a:rPr lang="sv-SE" sz="1400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</a:p>
        </p:txBody>
      </p:sp>
      <p:pic>
        <p:nvPicPr>
          <p:cNvPr id="2" name="Bildobjekt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47158" y="178101"/>
            <a:ext cx="664522" cy="664522"/>
          </a:xfrm>
          <a:prstGeom prst="rect">
            <a:avLst/>
          </a:prstGeom>
        </p:spPr>
      </p:pic>
      <p:pic>
        <p:nvPicPr>
          <p:cNvPr id="6" name="Bildobjekt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50034" y="4515294"/>
            <a:ext cx="2630330" cy="3799366"/>
          </a:xfrm>
          <a:prstGeom prst="rect">
            <a:avLst/>
          </a:prstGeom>
        </p:spPr>
      </p:pic>
      <p:pic>
        <p:nvPicPr>
          <p:cNvPr id="8" name="Bildobjekt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2112" y="5039833"/>
            <a:ext cx="2757922" cy="3983665"/>
          </a:xfrm>
          <a:prstGeom prst="rect">
            <a:avLst/>
          </a:prstGeom>
        </p:spPr>
      </p:pic>
      <p:pic>
        <p:nvPicPr>
          <p:cNvPr id="5" name="Bildobjekt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77960" y="1778627"/>
            <a:ext cx="2699419" cy="3899159"/>
          </a:xfrm>
          <a:prstGeom prst="rect">
            <a:avLst/>
          </a:prstGeom>
        </p:spPr>
      </p:pic>
      <p:pic>
        <p:nvPicPr>
          <p:cNvPr id="3" name="Bildobjekt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5881" y="1233181"/>
            <a:ext cx="2694262" cy="3891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81231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/>
          <p:cNvSpPr/>
          <p:nvPr/>
        </p:nvSpPr>
        <p:spPr>
          <a:xfrm>
            <a:off x="861461" y="386113"/>
            <a:ext cx="5317958" cy="37687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>
              <a:lnSpc>
                <a:spcPct val="115000"/>
              </a:lnSpc>
              <a:spcAft>
                <a:spcPts val="1000"/>
              </a:spcAft>
            </a:pPr>
            <a:r>
              <a:rPr lang="sv-SE" b="1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Förutsättningar Budget </a:t>
            </a:r>
            <a:r>
              <a:rPr lang="sv-SE" b="1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2021</a:t>
            </a:r>
            <a:endParaRPr lang="sv-SE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sv-SE" sz="14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Oförändrat </a:t>
            </a:r>
            <a:r>
              <a:rPr lang="sv-SE" sz="1400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antal </a:t>
            </a:r>
            <a:r>
              <a:rPr lang="sv-SE" sz="1400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spelare i träning </a:t>
            </a: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sv-SE" sz="1400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Inga avgiftshöjningar för tennisskola och minitennis</a:t>
            </a: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sv-SE" sz="1400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Oförändrad bidragsnivå från stat och kommun</a:t>
            </a: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sv-SE" sz="14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Marginellt ökade </a:t>
            </a:r>
            <a:r>
              <a:rPr lang="sv-SE" sz="1400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personalkostnader då </a:t>
            </a:r>
            <a:endParaRPr lang="sv-SE" sz="14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sv-SE" sz="1400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Fortsatt vidareutbildning av våra tränare</a:t>
            </a: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sv-SE" sz="1400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Sponsorintäkterna </a:t>
            </a:r>
            <a:r>
              <a:rPr lang="sv-SE" sz="14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– 300 </a:t>
            </a:r>
            <a:r>
              <a:rPr lang="sv-SE" sz="1400" dirty="0" err="1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kSEK</a:t>
            </a:r>
            <a:r>
              <a:rPr lang="sv-SE" sz="14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då </a:t>
            </a:r>
            <a:r>
              <a:rPr lang="sv-SE" sz="1400" dirty="0" err="1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Coronan</a:t>
            </a:r>
            <a:r>
              <a:rPr lang="sv-SE" sz="14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påverkat lönsamheten hos några av våra huvudsponsorer.</a:t>
            </a: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sv-SE" sz="14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Ingen utdelning på våra fondavyttringar(287 </a:t>
            </a:r>
            <a:r>
              <a:rPr lang="sv-SE" sz="1400" dirty="0" err="1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kSEK</a:t>
            </a:r>
            <a:r>
              <a:rPr lang="sv-SE" sz="14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2020)</a:t>
            </a:r>
            <a:endParaRPr lang="sv-SE" sz="14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1000"/>
              </a:spcAft>
              <a:buFont typeface="Symbol" panose="05050102010706020507" pitchFamily="18" charset="2"/>
              <a:buChar char=""/>
            </a:pPr>
            <a:r>
              <a:rPr lang="sv-SE" sz="1400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Oförändrat antal tävlingar och </a:t>
            </a:r>
            <a:r>
              <a:rPr lang="sv-SE" sz="1400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seriespel</a:t>
            </a:r>
          </a:p>
          <a:p>
            <a:pPr marL="342900" lvl="0" indent="-342900">
              <a:lnSpc>
                <a:spcPct val="115000"/>
              </a:lnSpc>
              <a:spcAft>
                <a:spcPts val="1000"/>
              </a:spcAft>
              <a:buFont typeface="Symbol" panose="05050102010706020507" pitchFamily="18" charset="2"/>
              <a:buChar char=""/>
            </a:pPr>
            <a:r>
              <a:rPr lang="sv-SE" sz="14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Medlemsavgifter enligt förslag till stämman</a:t>
            </a:r>
            <a:r>
              <a:rPr lang="sv-SE" sz="1400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</a:p>
          <a:p>
            <a:pPr marL="342900" lvl="0" indent="-342900">
              <a:lnSpc>
                <a:spcPct val="115000"/>
              </a:lnSpc>
              <a:spcAft>
                <a:spcPts val="1000"/>
              </a:spcAft>
              <a:buFont typeface="Symbol" panose="05050102010706020507" pitchFamily="18" charset="2"/>
              <a:buChar char=""/>
            </a:pPr>
            <a:r>
              <a:rPr lang="sv-SE" sz="14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Osäkerheten kring Coronaläget kvarstår men vi räknar med att successivt återgå till normalläge hösten 2021</a:t>
            </a:r>
            <a:r>
              <a:rPr lang="sv-SE" sz="1400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</a:t>
            </a:r>
            <a:r>
              <a:rPr lang="sv-SE" sz="1400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</a:p>
        </p:txBody>
      </p:sp>
      <p:pic>
        <p:nvPicPr>
          <p:cNvPr id="2" name="Bildobjekt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47158" y="178101"/>
            <a:ext cx="664522" cy="664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79876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1421230" y="411497"/>
            <a:ext cx="2806281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v-SE" altLang="sv-SE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Resultat </a:t>
            </a:r>
            <a:r>
              <a:rPr kumimoji="0" lang="sv-SE" altLang="sv-SE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2020 </a:t>
            </a:r>
            <a:r>
              <a:rPr kumimoji="0" lang="sv-SE" altLang="sv-SE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och budget </a:t>
            </a:r>
            <a:r>
              <a:rPr kumimoji="0" lang="sv-SE" altLang="sv-SE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2021</a:t>
            </a:r>
            <a:endParaRPr kumimoji="0" lang="sv-SE" altLang="sv-SE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5" name="Bildobjekt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95916" y="248513"/>
            <a:ext cx="664522" cy="664522"/>
          </a:xfrm>
          <a:prstGeom prst="rect">
            <a:avLst/>
          </a:prstGeom>
        </p:spPr>
      </p:pic>
      <p:pic>
        <p:nvPicPr>
          <p:cNvPr id="6" name="Bildobjekt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7562" y="1329749"/>
            <a:ext cx="6262876" cy="64845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20485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-tema">
  <a:themeElements>
    <a:clrScheme name="Office-tem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-tema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-t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1602</TotalTime>
  <Words>352</Words>
  <Application>Microsoft Office PowerPoint</Application>
  <PresentationFormat>Bildspel på skärmen (4:3)</PresentationFormat>
  <Paragraphs>42</Paragraphs>
  <Slides>7</Slides>
  <Notes>0</Notes>
  <HiddenSlides>0</HiddenSlides>
  <MMClips>0</MMClips>
  <ScaleCrop>false</ScaleCrop>
  <HeadingPairs>
    <vt:vector size="6" baseType="variant">
      <vt:variant>
        <vt:lpstr>Använt teckensnitt</vt:lpstr>
      </vt:variant>
      <vt:variant>
        <vt:i4>5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7</vt:i4>
      </vt:variant>
    </vt:vector>
  </HeadingPairs>
  <TitlesOfParts>
    <vt:vector size="13" baseType="lpstr">
      <vt:lpstr>Arial</vt:lpstr>
      <vt:lpstr>Calibri</vt:lpstr>
      <vt:lpstr>Calibri Light</vt:lpstr>
      <vt:lpstr>Symbol</vt:lpstr>
      <vt:lpstr>Times New Roman</vt:lpstr>
      <vt:lpstr>Office-tema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PowerPoint-presentation</dc:title>
  <dc:creator>Fredrik Grivans</dc:creator>
  <cp:lastModifiedBy>Fredrik Grivans</cp:lastModifiedBy>
  <cp:revision>18</cp:revision>
  <dcterms:created xsi:type="dcterms:W3CDTF">2020-03-17T09:46:56Z</dcterms:created>
  <dcterms:modified xsi:type="dcterms:W3CDTF">2021-03-24T15:26:02Z</dcterms:modified>
</cp:coreProperties>
</file>