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notesMasterIdLst>
    <p:notesMasterId r:id="rId5"/>
  </p:notesMasterIdLst>
  <p:sldIdLst>
    <p:sldId id="260" r:id="rId2"/>
    <p:sldId id="259" r:id="rId3"/>
    <p:sldId id="261" r:id="rId4"/>
  </p:sldIdLst>
  <p:sldSz cx="9144000" cy="6858000" type="screen4x3"/>
  <p:notesSz cx="7099300" cy="102346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7D9"/>
    <a:srgbClr val="315CA3"/>
    <a:srgbClr val="F9D8CC"/>
    <a:srgbClr val="F2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21D2D-40D2-415B-AE3C-6925EDE19D9D}" v="32" dt="2021-12-07T19:56:22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4" autoAdjust="0"/>
    <p:restoredTop sz="94660"/>
  </p:normalViewPr>
  <p:slideViewPr>
    <p:cSldViewPr>
      <p:cViewPr varScale="1">
        <p:scale>
          <a:sx n="111" d="100"/>
          <a:sy n="111" d="100"/>
        </p:scale>
        <p:origin x="198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C4B9F71-7591-4E32-88D3-FD52200DC204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6925"/>
          </a:xfrm>
          <a:prstGeom prst="rect">
            <a:avLst/>
          </a:prstGeom>
        </p:spPr>
        <p:txBody>
          <a:bodyPr vert="horz" lIns="99070" tIns="49535" rIns="99070" bIns="49535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27C4323-BDE7-4AF9-9C1C-83EACE6614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6732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0" tIns="49535" rIns="99070" bIns="49535" anchor="b"/>
          <a:lstStyle/>
          <a:p>
            <a:pPr algn="r">
              <a:defRPr/>
            </a:pPr>
            <a:fld id="{685D9378-0F0D-44B2-A003-DE2411771C72}" type="slidenum">
              <a:rPr lang="sv-SE" sz="1300">
                <a:latin typeface="+mn-lt"/>
              </a:rPr>
              <a:pPr algn="r">
                <a:defRPr/>
              </a:pPr>
              <a:t>1</a:t>
            </a:fld>
            <a:endParaRPr lang="sv-SE" sz="13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5887-B9C3-44FE-9E9F-F70903A061FB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4A46B-2F34-4AA2-86C7-1091BECAE8B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557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114FA-9A4A-4E0B-8D3D-273CAF4BE54D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81F7C-CDF2-497A-B5F4-0220A592FB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98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7C80-E17A-4541-9689-F504D590738B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090A9-E32B-4E20-8100-CA79F09345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625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ADE0-04A7-4406-96A0-0F5BB6896DC6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EE549-E8B5-4A3D-A0A8-46BB62AEE5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016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ABB3B-A92A-41E8-B6C9-720FAAD5694D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8E0E5-DB1C-4544-9E6E-155F68FDEB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180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C390-C716-422A-BA3E-33AFAF21F978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5276-EA82-40FA-89F7-2B164C472DD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281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2507-5E85-4116-83D6-30EDD465FB66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69D73-D200-4594-815A-1CF8845F057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69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36157-B096-45B6-8B40-4EE73EF0AF65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94DE-78F9-43FC-819F-B3100A6880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6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A8B8-6F6F-4E79-819F-5CFA785E0EB1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31AC8-E4DD-4C8E-A339-35809FCEC13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58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60512-B8E6-4D5E-8B5D-8EDE22BE09C1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CD133-971B-45C8-8D5A-EB4B3AF4FC8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78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19ECA-32D8-4677-8681-C7203EF9541A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C26E0-18F6-4D02-9B5E-D6A53ED436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5572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B8C9CC-7E2D-49D8-9DF6-E6553F8BEA3A}" type="datetimeFigureOut">
              <a:rPr lang="sv-SE"/>
              <a:pPr>
                <a:defRPr/>
              </a:pPr>
              <a:t>2021-12-07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6D8816-105A-4F99-9234-3B24A8D935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24" r:id="rId4"/>
    <p:sldLayoutId id="2147483923" r:id="rId5"/>
    <p:sldLayoutId id="2147483922" r:id="rId6"/>
    <p:sldLayoutId id="2147483921" r:id="rId7"/>
    <p:sldLayoutId id="2147483920" r:id="rId8"/>
    <p:sldLayoutId id="2147483919" r:id="rId9"/>
    <p:sldLayoutId id="2147483918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ngis.asif.s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1.emf"/><Relationship Id="rId21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4.jpe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ildobjekt 6" descr="Framsida Ås masters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4810125" y="571500"/>
            <a:ext cx="4143375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ubrik 3"/>
          <p:cNvSpPr txBox="1">
            <a:spLocks/>
          </p:cNvSpPr>
          <p:nvPr/>
        </p:nvSpPr>
        <p:spPr bwMode="auto">
          <a:xfrm>
            <a:off x="4757738" y="0"/>
            <a:ext cx="41719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v-SE" sz="3200" dirty="0">
                <a:solidFill>
                  <a:srgbClr val="315CA3"/>
                </a:solidFill>
                <a:latin typeface="Calibri" pitchFamily="34" charset="0"/>
              </a:rPr>
              <a:t>11:e upplagan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46655" t="49096" r="28390" b="21066"/>
          <a:stretch>
            <a:fillRect/>
          </a:stretch>
        </p:blipFill>
        <p:spPr bwMode="auto">
          <a:xfrm>
            <a:off x="547660" y="1276335"/>
            <a:ext cx="3286148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10" name="5-udd 9"/>
          <p:cNvSpPr/>
          <p:nvPr/>
        </p:nvSpPr>
        <p:spPr>
          <a:xfrm>
            <a:off x="2476500" y="1576388"/>
            <a:ext cx="71438" cy="71437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054" name="textruta 10"/>
          <p:cNvSpPr txBox="1">
            <a:spLocks noChangeArrowheads="1"/>
          </p:cNvSpPr>
          <p:nvPr/>
        </p:nvSpPr>
        <p:spPr bwMode="auto">
          <a:xfrm>
            <a:off x="280988" y="1214438"/>
            <a:ext cx="14911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1100" dirty="0"/>
              <a:t> </a:t>
            </a:r>
            <a:r>
              <a:rPr lang="sv-SE" sz="1100" dirty="0" err="1"/>
              <a:t>Jämtkrafthallen</a:t>
            </a:r>
            <a:r>
              <a:rPr lang="sv-SE" sz="1100" dirty="0"/>
              <a:t> i Ås!</a:t>
            </a:r>
          </a:p>
        </p:txBody>
      </p:sp>
      <p:sp>
        <p:nvSpPr>
          <p:cNvPr id="13" name="Rektangel med rundade hörn 12"/>
          <p:cNvSpPr/>
          <p:nvPr/>
        </p:nvSpPr>
        <p:spPr>
          <a:xfrm>
            <a:off x="2781300" y="2000250"/>
            <a:ext cx="428625" cy="1428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800" dirty="0">
                <a:solidFill>
                  <a:schemeClr val="tx1"/>
                </a:solidFill>
              </a:rPr>
              <a:t>E 14</a:t>
            </a:r>
            <a:endParaRPr lang="sv-SE" sz="2000" dirty="0">
              <a:solidFill>
                <a:schemeClr val="tx1"/>
              </a:solidFill>
            </a:endParaRPr>
          </a:p>
        </p:txBody>
      </p:sp>
      <p:grpSp>
        <p:nvGrpSpPr>
          <p:cNvPr id="2056" name="Grupp 16"/>
          <p:cNvGrpSpPr>
            <a:grpSpLocks/>
          </p:cNvGrpSpPr>
          <p:nvPr/>
        </p:nvGrpSpPr>
        <p:grpSpPr bwMode="auto">
          <a:xfrm rot="531155">
            <a:off x="2716213" y="1535113"/>
            <a:ext cx="292100" cy="420687"/>
            <a:chOff x="3071802" y="3805393"/>
            <a:chExt cx="292077" cy="420308"/>
          </a:xfrm>
        </p:grpSpPr>
        <p:cxnSp>
          <p:nvCxnSpPr>
            <p:cNvPr id="15" name="Rak pil 14"/>
            <p:cNvCxnSpPr/>
            <p:nvPr/>
          </p:nvCxnSpPr>
          <p:spPr>
            <a:xfrm rot="16200000" flipV="1">
              <a:off x="2999994" y="3926106"/>
              <a:ext cx="285493" cy="14286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4" name="textruta 15"/>
            <p:cNvSpPr txBox="1">
              <a:spLocks noChangeArrowheads="1"/>
            </p:cNvSpPr>
            <p:nvPr/>
          </p:nvSpPr>
          <p:spPr bwMode="auto">
            <a:xfrm rot="3733669">
              <a:off x="3022920" y="3884742"/>
              <a:ext cx="42030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sv-SE" sz="1100" b="1"/>
                <a:t>Åre</a:t>
              </a:r>
            </a:p>
          </p:txBody>
        </p:sp>
      </p:grpSp>
      <p:sp>
        <p:nvSpPr>
          <p:cNvPr id="18" name="5-udd 17"/>
          <p:cNvSpPr/>
          <p:nvPr/>
        </p:nvSpPr>
        <p:spPr>
          <a:xfrm>
            <a:off x="280988" y="1285875"/>
            <a:ext cx="71437" cy="71438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9" name="Rubrik 3"/>
          <p:cNvSpPr txBox="1">
            <a:spLocks/>
          </p:cNvSpPr>
          <p:nvPr/>
        </p:nvSpPr>
        <p:spPr>
          <a:xfrm>
            <a:off x="209550" y="0"/>
            <a:ext cx="417195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sv-SE" sz="3200" dirty="0">
                <a:solidFill>
                  <a:srgbClr val="315CA3"/>
                </a:solidFill>
                <a:latin typeface="+mj-lt"/>
                <a:ea typeface="+mj-ea"/>
                <a:cs typeface="+mj-cs"/>
              </a:rPr>
              <a:t>Hur hittar jag till tävlingen?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42863" y="764704"/>
            <a:ext cx="1857375" cy="428625"/>
          </a:xfrm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315CA3"/>
                </a:solidFill>
              </a:rPr>
              <a:t>11:e upplagan</a:t>
            </a: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70644" y="1443583"/>
            <a:ext cx="2197100" cy="5297785"/>
          </a:xfrm>
        </p:spPr>
        <p:txBody>
          <a:bodyPr/>
          <a:lstStyle/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Välkomna!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Vi hoppas på många som vill fajtas om fina priser och testa en ”annorlunda” tävling som ger många möjligheter till matcher.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Ås Masters spelas </a:t>
            </a:r>
            <a:r>
              <a:rPr lang="sv-SE" sz="900" b="1" u="sng" dirty="0">
                <a:latin typeface="Verdana" pitchFamily="34" charset="0"/>
              </a:rPr>
              <a:t>8-9 Januari 2022</a:t>
            </a:r>
            <a:r>
              <a:rPr lang="sv-SE" sz="900" dirty="0">
                <a:latin typeface="Verdana" pitchFamily="34" charset="0"/>
              </a:rPr>
              <a:t> i </a:t>
            </a:r>
            <a:r>
              <a:rPr lang="sv-SE" sz="900" dirty="0" err="1">
                <a:latin typeface="Verdana" pitchFamily="34" charset="0"/>
              </a:rPr>
              <a:t>Jämtkrafthallen</a:t>
            </a:r>
            <a:r>
              <a:rPr lang="sv-SE" sz="900" dirty="0">
                <a:latin typeface="Verdana" pitchFamily="34" charset="0"/>
              </a:rPr>
              <a:t> i Ås. Sanktionerad av SBTF som C-tävling. Tävlingsbord; </a:t>
            </a:r>
            <a:r>
              <a:rPr lang="sv-SE" sz="900" dirty="0" err="1">
                <a:latin typeface="Verdana" pitchFamily="34" charset="0"/>
              </a:rPr>
              <a:t>Tibhar</a:t>
            </a:r>
            <a:r>
              <a:rPr lang="sv-SE" sz="900" dirty="0">
                <a:latin typeface="Verdana" pitchFamily="34" charset="0"/>
              </a:rPr>
              <a:t>, boll är Stiga </a:t>
            </a:r>
            <a:r>
              <a:rPr lang="sv-SE" sz="900" dirty="0" err="1">
                <a:latin typeface="Verdana" pitchFamily="34" charset="0"/>
              </a:rPr>
              <a:t>Perform</a:t>
            </a:r>
            <a:r>
              <a:rPr lang="sv-SE" sz="900" dirty="0">
                <a:latin typeface="Verdana" pitchFamily="34" charset="0"/>
              </a:rPr>
              <a:t> 40+.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Spelarna dömer själva i poolspelet. 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i="1" dirty="0">
                <a:latin typeface="Verdana" pitchFamily="34" charset="0"/>
              </a:rPr>
              <a:t>Startbegränsningar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En </a:t>
            </a:r>
            <a:r>
              <a:rPr lang="en-US" sz="900" dirty="0" err="1">
                <a:latin typeface="Verdana" pitchFamily="34" charset="0"/>
              </a:rPr>
              <a:t>klass</a:t>
            </a:r>
            <a:r>
              <a:rPr lang="en-US" sz="900" dirty="0">
                <a:latin typeface="Verdana" pitchFamily="34" charset="0"/>
              </a:rPr>
              <a:t>/pass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i="1" dirty="0">
                <a:latin typeface="Verdana" pitchFamily="34" charset="0"/>
              </a:rPr>
              <a:t>Priser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Prispengar i DS &gt;1249 poäng /HS &gt;1749 poäng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I övriga klasser så är det pokaler eller nyttopriser.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i="1" dirty="0">
                <a:latin typeface="Verdana" pitchFamily="34" charset="0"/>
              </a:rPr>
              <a:t>Tävlingsform och lottning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Samtliga matcher spelas i bäst av 5 set. Särskilda regler rörande 2 manna Davis, se sista sidan.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i="1" dirty="0">
                <a:latin typeface="Verdana" pitchFamily="34" charset="0"/>
              </a:rPr>
              <a:t>Transporter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Vi hjälper till så gott vi kan till ”självkostnadspris” </a:t>
            </a:r>
            <a:r>
              <a:rPr lang="sv-SE" sz="900" b="1" dirty="0">
                <a:latin typeface="Verdana" pitchFamily="34" charset="0"/>
              </a:rPr>
              <a:t>om det förbeställts!</a:t>
            </a:r>
          </a:p>
        </p:txBody>
      </p:sp>
      <p:sp>
        <p:nvSpPr>
          <p:cNvPr id="3076" name="Platshållare för text 5"/>
          <p:cNvSpPr txBox="1">
            <a:spLocks/>
          </p:cNvSpPr>
          <p:nvPr/>
        </p:nvSpPr>
        <p:spPr bwMode="auto">
          <a:xfrm>
            <a:off x="2123728" y="1381273"/>
            <a:ext cx="2197100" cy="536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900" b="1" i="1" dirty="0">
                <a:latin typeface="Verdana" pitchFamily="34" charset="0"/>
              </a:rPr>
              <a:t>Anmälan</a:t>
            </a:r>
          </a:p>
          <a:p>
            <a:pPr eaLnBrk="1" hangingPunct="1"/>
            <a:r>
              <a:rPr lang="sv-SE" sz="900" dirty="0">
                <a:latin typeface="Verdana" pitchFamily="34" charset="0"/>
              </a:rPr>
              <a:t>Anmälan arrangören till handa senast </a:t>
            </a:r>
            <a:r>
              <a:rPr lang="sv-SE" sz="900" b="1" dirty="0">
                <a:latin typeface="Verdana" pitchFamily="34" charset="0"/>
              </a:rPr>
              <a:t>fredag den 26 december på e-post pingis@asif.se </a:t>
            </a:r>
            <a:r>
              <a:rPr lang="sv-SE" sz="900" dirty="0">
                <a:latin typeface="Verdana" pitchFamily="34" charset="0"/>
              </a:rPr>
              <a:t>, använd upprättad anmälnings-blankett på hemsidan.</a:t>
            </a:r>
          </a:p>
          <a:p>
            <a:pPr eaLnBrk="1" hangingPunct="1"/>
            <a:endParaRPr lang="sv-SE" sz="900" dirty="0">
              <a:latin typeface="Verdana" pitchFamily="34" charset="0"/>
            </a:endParaRPr>
          </a:p>
          <a:p>
            <a:pPr eaLnBrk="1" hangingPunct="1"/>
            <a:r>
              <a:rPr lang="sv-SE" sz="900" dirty="0">
                <a:latin typeface="Verdana" pitchFamily="34" charset="0"/>
              </a:rPr>
              <a:t>Pojkar/Flickor får naturligtvis anmäla sig till D/H klasser.</a:t>
            </a:r>
          </a:p>
          <a:p>
            <a:pPr eaLnBrk="1" hangingPunct="1"/>
            <a:endParaRPr lang="sv-SE" sz="900" dirty="0">
              <a:latin typeface="Verdana" pitchFamily="34" charset="0"/>
            </a:endParaRPr>
          </a:p>
          <a:p>
            <a:pPr eaLnBrk="1" hangingPunct="1"/>
            <a:r>
              <a:rPr lang="sv-SE" sz="900" dirty="0">
                <a:latin typeface="Verdana" pitchFamily="34" charset="0"/>
              </a:rPr>
              <a:t>Arrangören förbehåller sig rätten att justera klassindelningen utifrån anmälningsläget för att få en bra tävling för alla.</a:t>
            </a:r>
          </a:p>
          <a:p>
            <a:pPr eaLnBrk="1" hangingPunct="1"/>
            <a:endParaRPr lang="sv-SE" sz="900" dirty="0">
              <a:latin typeface="Verdana" pitchFamily="34" charset="0"/>
            </a:endParaRPr>
          </a:p>
          <a:p>
            <a:pPr eaLnBrk="1" hangingPunct="1"/>
            <a:r>
              <a:rPr lang="sv-SE" sz="900" dirty="0">
                <a:latin typeface="Verdana" pitchFamily="34" charset="0"/>
              </a:rPr>
              <a:t>PM och deltagar-listor går att läsa på Ås IF:s hemsida, </a:t>
            </a:r>
            <a:r>
              <a:rPr lang="sv-SE" sz="900" dirty="0">
                <a:latin typeface="Verdana" pitchFamily="34" charset="0"/>
                <a:hlinkClick r:id="rId3"/>
              </a:rPr>
              <a:t>www.pingis.asif.se</a:t>
            </a:r>
            <a:r>
              <a:rPr lang="sv-SE" sz="900" dirty="0">
                <a:latin typeface="Verdana" pitchFamily="34" charset="0"/>
              </a:rPr>
              <a:t> ca 10 dagar innan tävling.</a:t>
            </a:r>
          </a:p>
          <a:p>
            <a:pPr eaLnBrk="1" hangingPunct="1"/>
            <a:endParaRPr lang="sv-SE" sz="900" dirty="0">
              <a:latin typeface="Verdana" pitchFamily="34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900" b="1" i="1" dirty="0">
                <a:latin typeface="Verdana" pitchFamily="34" charset="0"/>
              </a:rPr>
              <a:t>Måltider; </a:t>
            </a:r>
            <a:r>
              <a:rPr lang="sv-SE" sz="900" u="sng" dirty="0">
                <a:latin typeface="Verdana" pitchFamily="34" charset="0"/>
              </a:rPr>
              <a:t>Förbeställd</a:t>
            </a:r>
            <a:r>
              <a:rPr lang="sv-SE" sz="900" dirty="0">
                <a:latin typeface="Verdana" pitchFamily="34" charset="0"/>
              </a:rPr>
              <a:t> lunch (pastasallad) serveras i hallen lördag och söndag för 80:-/person. I hallen finns dessutom enklare förtäring såsom korv med bröd, mackor, frukt och dryck.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900" dirty="0">
              <a:latin typeface="Verdana" pitchFamily="34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900" b="1" dirty="0">
                <a:latin typeface="Verdana" pitchFamily="34" charset="0"/>
              </a:rPr>
              <a:t>Boende;</a:t>
            </a:r>
            <a:r>
              <a:rPr lang="sv-SE" sz="900" dirty="0">
                <a:latin typeface="Verdana" pitchFamily="34" charset="0"/>
              </a:rPr>
              <a:t> Vi kan  även erbjuda sovplatser på hårt underlag i Ås Skola, kostnad 150:-/natt/person med frukost, ~200 m från hallen.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900" b="1" u="sng" dirty="0">
              <a:latin typeface="Verdana" pitchFamily="34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900" b="1" u="sng" dirty="0">
                <a:latin typeface="Verdana" pitchFamily="34" charset="0"/>
              </a:rPr>
              <a:t>OBS!</a:t>
            </a: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900" b="1" u="sng" dirty="0">
                <a:latin typeface="Verdana" pitchFamily="34" charset="0"/>
              </a:rPr>
              <a:t>Önskemål rörande måltider, boende och transporter anmäls i samband med anmälan till tävlingen.</a:t>
            </a:r>
          </a:p>
        </p:txBody>
      </p:sp>
      <p:pic>
        <p:nvPicPr>
          <p:cNvPr id="3083" name="Picture 53" descr="Ås-Masters-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680" y="30493"/>
            <a:ext cx="1095136" cy="122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Platshållare för text 5"/>
          <p:cNvSpPr txBox="1">
            <a:spLocks/>
          </p:cNvSpPr>
          <p:nvPr/>
        </p:nvSpPr>
        <p:spPr bwMode="auto">
          <a:xfrm>
            <a:off x="4397107" y="1358020"/>
            <a:ext cx="4542006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/>
          <a:lstStyle>
            <a:lvl1pPr marL="174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v-SE" sz="800" b="1" i="1" dirty="0">
                <a:latin typeface="Verdana" pitchFamily="34" charset="0"/>
              </a:rPr>
              <a:t>Tävlingsklasser &amp; Anmälningsavgifter; förklaring klasserna på nästa sida</a:t>
            </a:r>
          </a:p>
        </p:txBody>
      </p:sp>
      <p:graphicFrame>
        <p:nvGraphicFramePr>
          <p:cNvPr id="30" name="Tabell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830855"/>
              </p:ext>
            </p:extLst>
          </p:nvPr>
        </p:nvGraphicFramePr>
        <p:xfrm>
          <a:off x="4515245" y="1628800"/>
          <a:ext cx="4593259" cy="2294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6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97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31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2930">
                <a:tc gridSpan="3">
                  <a:txBody>
                    <a:bodyPr/>
                    <a:lstStyle/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Pass 1 Lördag</a:t>
                      </a:r>
                      <a:r>
                        <a:rPr lang="sv-SE" sz="900" b="1" baseline="0" dirty="0">
                          <a:solidFill>
                            <a:srgbClr val="FFFF00"/>
                          </a:solidFill>
                        </a:rPr>
                        <a:t> fm</a:t>
                      </a:r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1 Söndag fm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307"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”Hon eller Han”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&lt; 450p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451-600p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601/800p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801-1100p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1101-1500p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D/H &gt;1500p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Form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Avgift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Klass</a:t>
                      </a:r>
                      <a:r>
                        <a:rPr lang="sv-SE" sz="900" b="1" u="sng" baseline="0" dirty="0">
                          <a:solidFill>
                            <a:srgbClr val="FFFF00"/>
                          </a:solidFill>
                        </a:rPr>
                        <a:t> ”Hen”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&lt; 400p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401-549p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550-749p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750-1049p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1050-1449p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1450-1845p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&gt; 1850p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Form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 A+B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Avgift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3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Pass 2 Lördag </a:t>
                      </a:r>
                      <a:r>
                        <a:rPr lang="sv-SE" sz="900" b="1" dirty="0" err="1">
                          <a:solidFill>
                            <a:srgbClr val="FFFF00"/>
                          </a:solidFill>
                        </a:rPr>
                        <a:t>em</a:t>
                      </a:r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/</a:t>
                      </a:r>
                      <a:r>
                        <a:rPr lang="sv-SE" sz="900" b="1" dirty="0" err="1">
                          <a:solidFill>
                            <a:srgbClr val="FFFF00"/>
                          </a:solidFill>
                        </a:rPr>
                        <a:t>kv</a:t>
                      </a:r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02" marB="45702"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2 Söndag </a:t>
                      </a:r>
                      <a:r>
                        <a:rPr kumimoji="0" lang="sv-SE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</a:t>
                      </a: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sv-SE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</a:t>
                      </a:r>
                      <a:endParaRPr kumimoji="0" lang="sv-S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307"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2 Manna Davis</a:t>
                      </a:r>
                      <a:endParaRPr lang="sv-SE" sz="900" b="1" u="sng" baseline="0" dirty="0">
                        <a:solidFill>
                          <a:srgbClr val="FFFF00"/>
                        </a:solidFill>
                      </a:endParaRPr>
                    </a:p>
                    <a:p>
                      <a:r>
                        <a:rPr lang="sv-SE" sz="900" b="1" baseline="0" dirty="0">
                          <a:solidFill>
                            <a:srgbClr val="FFFF00"/>
                          </a:solidFill>
                        </a:rPr>
                        <a:t>Delas in i klasser utifrån antal poäng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Pool/Cup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rgbClr val="FFFF00"/>
                          </a:solidFill>
                        </a:rPr>
                        <a:t>Pris/par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220 kr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rgbClr val="FFFF00"/>
                        </a:solidFill>
                      </a:endParaRPr>
                    </a:p>
                  </a:txBody>
                  <a:tcPr marL="91431" marR="91431" marT="45702" marB="4570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DS/HS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D3/H3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D5/H5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H7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Cup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230 kr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140 kr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1" dirty="0">
                          <a:solidFill>
                            <a:srgbClr val="FFFF00"/>
                          </a:solidFill>
                        </a:rPr>
                        <a:t>110 kr</a:t>
                      </a:r>
                    </a:p>
                  </a:txBody>
                  <a:tcPr marL="91431" marR="91431" marT="45702" marB="45702">
                    <a:gradFill flip="none" rotWithShape="1">
                      <a:gsLst>
                        <a:gs pos="0">
                          <a:srgbClr val="57A7D9">
                            <a:shade val="30000"/>
                            <a:satMod val="115000"/>
                          </a:srgbClr>
                        </a:gs>
                        <a:gs pos="50000">
                          <a:srgbClr val="57A7D9">
                            <a:shade val="67500"/>
                            <a:satMod val="115000"/>
                          </a:srgbClr>
                        </a:gs>
                        <a:gs pos="100000">
                          <a:srgbClr val="57A7D9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Plakett 28"/>
          <p:cNvSpPr/>
          <p:nvPr/>
        </p:nvSpPr>
        <p:spPr>
          <a:xfrm>
            <a:off x="4515245" y="5877272"/>
            <a:ext cx="4571427" cy="509257"/>
          </a:xfrm>
          <a:prstGeom prst="plaque">
            <a:avLst/>
          </a:prstGeom>
          <a:gradFill flip="none" rotWithShape="1">
            <a:gsLst>
              <a:gs pos="0">
                <a:srgbClr val="57A7D9">
                  <a:shade val="30000"/>
                  <a:satMod val="115000"/>
                </a:srgbClr>
              </a:gs>
              <a:gs pos="50000">
                <a:srgbClr val="57A7D9">
                  <a:shade val="67500"/>
                  <a:satMod val="115000"/>
                </a:srgbClr>
              </a:gs>
              <a:gs pos="100000">
                <a:srgbClr val="57A7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rgbClr val="FFFF00"/>
                </a:solidFill>
              </a:rPr>
              <a:t>Upplysningar: aspingis@gmail.com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800" b="1" i="1" dirty="0">
                <a:solidFill>
                  <a:srgbClr val="FFFF00"/>
                </a:solidFill>
                <a:latin typeface="Verdana" pitchFamily="34" charset="0"/>
              </a:rPr>
              <a:t>Björn 0730688381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800" b="1" i="1">
                <a:solidFill>
                  <a:srgbClr val="FFFF00"/>
                </a:solidFill>
                <a:latin typeface="Verdana" pitchFamily="34" charset="0"/>
              </a:rPr>
              <a:t>Conny Gradin 070 527 56 78</a:t>
            </a:r>
            <a:endParaRPr lang="sv-SE" sz="800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25" name="Plakett 24"/>
          <p:cNvSpPr/>
          <p:nvPr/>
        </p:nvSpPr>
        <p:spPr>
          <a:xfrm>
            <a:off x="4515245" y="5085184"/>
            <a:ext cx="4571427" cy="648072"/>
          </a:xfrm>
          <a:prstGeom prst="plaque">
            <a:avLst/>
          </a:prstGeom>
          <a:gradFill flip="none" rotWithShape="1">
            <a:gsLst>
              <a:gs pos="0">
                <a:srgbClr val="57A7D9">
                  <a:shade val="30000"/>
                  <a:satMod val="115000"/>
                </a:srgbClr>
              </a:gs>
              <a:gs pos="50000">
                <a:srgbClr val="57A7D9">
                  <a:shade val="67500"/>
                  <a:satMod val="115000"/>
                </a:srgbClr>
              </a:gs>
              <a:gs pos="100000">
                <a:srgbClr val="57A7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sv-SE" sz="1000" b="1" i="1" dirty="0">
                <a:solidFill>
                  <a:srgbClr val="FFFF00"/>
                </a:solidFill>
              </a:rPr>
              <a:t>Priser:</a:t>
            </a:r>
          </a:p>
          <a:p>
            <a:pPr>
              <a:defRPr/>
            </a:pPr>
            <a:r>
              <a:rPr lang="sv-SE" sz="900" dirty="0">
                <a:solidFill>
                  <a:srgbClr val="FFFF00"/>
                </a:solidFill>
                <a:latin typeface="Verdana" pitchFamily="34" charset="0"/>
              </a:rPr>
              <a:t>HS &gt;1749P -  1500 kr t segraren, vid minst 8 spelare </a:t>
            </a:r>
          </a:p>
          <a:p>
            <a:pPr>
              <a:defRPr/>
            </a:pPr>
            <a:r>
              <a:rPr lang="sv-SE" sz="900" dirty="0">
                <a:solidFill>
                  <a:srgbClr val="FFFF00"/>
                </a:solidFill>
                <a:latin typeface="Verdana" pitchFamily="34" charset="0"/>
              </a:rPr>
              <a:t>DS &gt;1249P -  1500 kr t segraren, vid minst 8 spelare</a:t>
            </a:r>
          </a:p>
        </p:txBody>
      </p:sp>
      <p:sp>
        <p:nvSpPr>
          <p:cNvPr id="35" name="Plakett 34"/>
          <p:cNvSpPr/>
          <p:nvPr/>
        </p:nvSpPr>
        <p:spPr>
          <a:xfrm>
            <a:off x="4515245" y="4359903"/>
            <a:ext cx="4571427" cy="581265"/>
          </a:xfrm>
          <a:prstGeom prst="plaque">
            <a:avLst/>
          </a:prstGeom>
          <a:gradFill flip="none" rotWithShape="1">
            <a:gsLst>
              <a:gs pos="0">
                <a:srgbClr val="57A7D9">
                  <a:shade val="30000"/>
                  <a:satMod val="115000"/>
                </a:srgbClr>
              </a:gs>
              <a:gs pos="50000">
                <a:srgbClr val="57A7D9">
                  <a:shade val="67500"/>
                  <a:satMod val="115000"/>
                </a:srgbClr>
              </a:gs>
              <a:gs pos="100000">
                <a:srgbClr val="57A7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rgbClr val="FFFF00"/>
                </a:solidFill>
              </a:rPr>
              <a:t>D3 ( </a:t>
            </a:r>
            <a:r>
              <a:rPr lang="sv-SE" sz="800" b="1" i="1" dirty="0">
                <a:solidFill>
                  <a:srgbClr val="FFFF00"/>
                </a:solidFill>
              </a:rPr>
              <a:t>&lt;</a:t>
            </a:r>
            <a:r>
              <a:rPr lang="sv-SE" sz="1000" b="1" i="1" dirty="0">
                <a:solidFill>
                  <a:srgbClr val="FFFF00"/>
                </a:solidFill>
              </a:rPr>
              <a:t>1250); 	 H3 ( &lt;1750)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rgbClr val="FFFF00"/>
                </a:solidFill>
              </a:rPr>
              <a:t>D5( &lt; 750);    	H5( &lt;1250),    	H7( &lt; 750)</a:t>
            </a:r>
          </a:p>
        </p:txBody>
      </p:sp>
      <p:pic>
        <p:nvPicPr>
          <p:cNvPr id="56" name="Platshållare för innehåll 6" descr="IMG_2508.JPG">
            <a:extLst>
              <a:ext uri="{FF2B5EF4-FFF2-40B4-BE49-F238E27FC236}">
                <a16:creationId xmlns:a16="http://schemas.microsoft.com/office/drawing/2014/main" id="{7E4C6D4D-67D3-4163-A301-D16FEA86D6A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81987" y="-8334"/>
            <a:ext cx="1000132" cy="1251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42863" y="476672"/>
            <a:ext cx="1857375" cy="428625"/>
          </a:xfrm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315CA3"/>
                </a:solidFill>
              </a:rPr>
              <a:t>11:e upplagan</a:t>
            </a: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35496" y="1052736"/>
            <a:ext cx="2196877" cy="5572550"/>
          </a:xfrm>
        </p:spPr>
        <p:txBody>
          <a:bodyPr/>
          <a:lstStyle/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Så här ska Ni tolka de olika klasserna!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”Han eller Hon”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Det </a:t>
            </a:r>
            <a:r>
              <a:rPr lang="en-US" sz="900" dirty="0" err="1">
                <a:latin typeface="Verdana" pitchFamily="34" charset="0"/>
              </a:rPr>
              <a:t>är</a:t>
            </a:r>
            <a:r>
              <a:rPr lang="en-US" sz="900" dirty="0">
                <a:latin typeface="Verdana" pitchFamily="34" charset="0"/>
              </a:rPr>
              <a:t> en </a:t>
            </a:r>
            <a:r>
              <a:rPr lang="en-US" sz="900" dirty="0" err="1">
                <a:latin typeface="Verdana" pitchFamily="34" charset="0"/>
              </a:rPr>
              <a:t>traditionell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klassindelning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Pojkar</a:t>
            </a:r>
            <a:r>
              <a:rPr lang="en-US" sz="900" dirty="0">
                <a:latin typeface="Verdana" pitchFamily="34" charset="0"/>
              </a:rPr>
              <a:t>/</a:t>
            </a:r>
            <a:r>
              <a:rPr lang="en-US" sz="900" dirty="0" err="1">
                <a:latin typeface="Verdana" pitchFamily="34" charset="0"/>
              </a:rPr>
              <a:t>Herrar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respektive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Flickor</a:t>
            </a:r>
            <a:r>
              <a:rPr lang="en-US" sz="900" dirty="0">
                <a:latin typeface="Verdana" pitchFamily="34" charset="0"/>
              </a:rPr>
              <a:t>/</a:t>
            </a:r>
            <a:r>
              <a:rPr lang="en-US" sz="900" dirty="0" err="1">
                <a:latin typeface="Verdana" pitchFamily="34" charset="0"/>
              </a:rPr>
              <a:t>Damer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oavsett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ålder</a:t>
            </a:r>
            <a:r>
              <a:rPr lang="en-US" sz="900" dirty="0">
                <a:latin typeface="Verdana" pitchFamily="34" charset="0"/>
              </a:rPr>
              <a:t>. </a:t>
            </a: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900" dirty="0" err="1">
                <a:latin typeface="Verdana" pitchFamily="34" charset="0"/>
              </a:rPr>
              <a:t>Inplacering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klass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sker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utifrån</a:t>
            </a:r>
            <a:r>
              <a:rPr lang="en-US" sz="900" dirty="0">
                <a:latin typeface="Verdana" pitchFamily="34" charset="0"/>
              </a:rPr>
              <a:t> den </a:t>
            </a:r>
            <a:r>
              <a:rPr lang="en-US" sz="900" dirty="0" err="1">
                <a:latin typeface="Verdana" pitchFamily="34" charset="0"/>
              </a:rPr>
              <a:t>dataranking</a:t>
            </a:r>
            <a:r>
              <a:rPr lang="en-US" sz="900" dirty="0">
                <a:latin typeface="Verdana" pitchFamily="34" charset="0"/>
              </a:rPr>
              <a:t> man </a:t>
            </a:r>
            <a:r>
              <a:rPr lang="en-US" sz="900" dirty="0" err="1">
                <a:latin typeface="Verdana" pitchFamily="34" charset="0"/>
              </a:rPr>
              <a:t>har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första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måndagen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januari</a:t>
            </a:r>
            <a:r>
              <a:rPr lang="en-US" sz="900" dirty="0">
                <a:latin typeface="Verdana" pitchFamily="34" charset="0"/>
              </a:rPr>
              <a:t>. </a:t>
            </a: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900" dirty="0" err="1">
                <a:latin typeface="Verdana" pitchFamily="34" charset="0"/>
              </a:rPr>
              <a:t>Varje</a:t>
            </a:r>
            <a:r>
              <a:rPr lang="en-US" sz="900" dirty="0">
                <a:latin typeface="Verdana" pitchFamily="34" charset="0"/>
              </a:rPr>
              <a:t> pool </a:t>
            </a:r>
            <a:r>
              <a:rPr lang="en-US" sz="900" dirty="0" err="1">
                <a:latin typeface="Verdana" pitchFamily="34" charset="0"/>
              </a:rPr>
              <a:t>spelas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som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storpool</a:t>
            </a:r>
            <a:r>
              <a:rPr lang="en-US" sz="900" dirty="0">
                <a:latin typeface="Verdana" pitchFamily="34" charset="0"/>
              </a:rPr>
              <a:t> med 6-7 </a:t>
            </a:r>
            <a:r>
              <a:rPr lang="en-US" sz="900" dirty="0" err="1">
                <a:latin typeface="Verdana" pitchFamily="34" charset="0"/>
              </a:rPr>
              <a:t>spelare</a:t>
            </a:r>
            <a:r>
              <a:rPr lang="en-US" sz="900" dirty="0">
                <a:latin typeface="Verdana" pitchFamily="34" charset="0"/>
              </a:rPr>
              <a:t> I </a:t>
            </a:r>
            <a:r>
              <a:rPr lang="en-US" sz="900" dirty="0" err="1">
                <a:latin typeface="Verdana" pitchFamily="34" charset="0"/>
              </a:rPr>
              <a:t>varje</a:t>
            </a:r>
            <a:r>
              <a:rPr lang="en-US" sz="900" dirty="0">
                <a:latin typeface="Verdana" pitchFamily="34" charset="0"/>
              </a:rPr>
              <a:t> pool </a:t>
            </a:r>
            <a:r>
              <a:rPr lang="en-US" sz="900" dirty="0" err="1">
                <a:latin typeface="Verdana" pitchFamily="34" charset="0"/>
              </a:rPr>
              <a:t>där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alla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möter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alla</a:t>
            </a:r>
            <a:r>
              <a:rPr lang="en-US" sz="900" dirty="0">
                <a:latin typeface="Verdana" pitchFamily="34" charset="0"/>
              </a:rPr>
              <a:t>. 1-2 </a:t>
            </a:r>
            <a:r>
              <a:rPr lang="en-US" sz="900" dirty="0" err="1">
                <a:latin typeface="Verdana" pitchFamily="34" charset="0"/>
              </a:rPr>
              <a:t>erhåller</a:t>
            </a:r>
            <a:r>
              <a:rPr lang="en-US" sz="900" dirty="0">
                <a:latin typeface="Verdana" pitchFamily="34" charset="0"/>
              </a:rPr>
              <a:t> pris.</a:t>
            </a: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”2 Manna Davis”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Två personer bildar ett lag. Spelarnas sammanlagda dataranking avgör inplaceringen i resp. klass. 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900" dirty="0" err="1">
                <a:latin typeface="Verdana" pitchFamily="34" charset="0"/>
              </a:rPr>
              <a:t>Inplacering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klass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sker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utifrån</a:t>
            </a:r>
            <a:r>
              <a:rPr lang="en-US" sz="900" dirty="0">
                <a:latin typeface="Verdana" pitchFamily="34" charset="0"/>
              </a:rPr>
              <a:t> den </a:t>
            </a:r>
            <a:r>
              <a:rPr lang="en-US" sz="900" dirty="0" err="1">
                <a:latin typeface="Verdana" pitchFamily="34" charset="0"/>
              </a:rPr>
              <a:t>dataranking</a:t>
            </a:r>
            <a:r>
              <a:rPr lang="en-US" sz="900" dirty="0">
                <a:latin typeface="Verdana" pitchFamily="34" charset="0"/>
              </a:rPr>
              <a:t> man </a:t>
            </a:r>
            <a:r>
              <a:rPr lang="en-US" sz="900" dirty="0" err="1">
                <a:latin typeface="Verdana" pitchFamily="34" charset="0"/>
              </a:rPr>
              <a:t>har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första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måndagen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januari</a:t>
            </a:r>
            <a:r>
              <a:rPr lang="en-US" sz="900" dirty="0">
                <a:latin typeface="Verdana" pitchFamily="34" charset="0"/>
              </a:rPr>
              <a:t>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Först 2 singlar därefter 1 dubbel och sedan avslutning med 2 singlar.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Först till 3 vunna matcher.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Matcherna spelas i bäst av 3 set.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900" dirty="0">
                <a:latin typeface="Verdana" pitchFamily="34" charset="0"/>
              </a:rPr>
              <a:t>Klassen spelas som Pool eller Cup beroende på antal anmälda lag. Anges i PM inför tävlingen.</a:t>
            </a: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</p:txBody>
      </p:sp>
      <p:sp>
        <p:nvSpPr>
          <p:cNvPr id="20" name="Platshållare för text 5"/>
          <p:cNvSpPr txBox="1">
            <a:spLocks/>
          </p:cNvSpPr>
          <p:nvPr/>
        </p:nvSpPr>
        <p:spPr bwMode="auto">
          <a:xfrm>
            <a:off x="2123728" y="1268760"/>
            <a:ext cx="229915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”Hen”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Det </a:t>
            </a:r>
            <a:r>
              <a:rPr lang="en-US" sz="900" dirty="0" err="1">
                <a:latin typeface="Verdana" pitchFamily="34" charset="0"/>
              </a:rPr>
              <a:t>är</a:t>
            </a:r>
            <a:r>
              <a:rPr lang="en-US" sz="900" dirty="0">
                <a:latin typeface="Verdana" pitchFamily="34" charset="0"/>
              </a:rPr>
              <a:t> en </a:t>
            </a:r>
            <a:r>
              <a:rPr lang="en-US" sz="900" dirty="0" err="1">
                <a:latin typeface="Verdana" pitchFamily="34" charset="0"/>
              </a:rPr>
              <a:t>öppen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klass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för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såväl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unga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som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gamla</a:t>
            </a:r>
            <a:r>
              <a:rPr lang="en-US" sz="900" dirty="0">
                <a:latin typeface="Verdana" pitchFamily="34" charset="0"/>
              </a:rPr>
              <a:t>, </a:t>
            </a:r>
            <a:r>
              <a:rPr lang="en-US" sz="900" dirty="0" err="1">
                <a:latin typeface="Verdana" pitchFamily="34" charset="0"/>
              </a:rPr>
              <a:t>flicka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eller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pojke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eller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herre</a:t>
            </a:r>
            <a:r>
              <a:rPr lang="en-US" sz="900" dirty="0">
                <a:latin typeface="Verdana" pitchFamily="34" charset="0"/>
              </a:rPr>
              <a:t>/dam.</a:t>
            </a: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900" dirty="0" err="1">
                <a:latin typeface="Verdana" pitchFamily="34" charset="0"/>
              </a:rPr>
              <a:t>Inplacering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klass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sker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utifrån</a:t>
            </a:r>
            <a:r>
              <a:rPr lang="en-US" sz="900" dirty="0">
                <a:latin typeface="Verdana" pitchFamily="34" charset="0"/>
              </a:rPr>
              <a:t> den </a:t>
            </a:r>
            <a:r>
              <a:rPr lang="en-US" sz="900" dirty="0" err="1">
                <a:latin typeface="Verdana" pitchFamily="34" charset="0"/>
              </a:rPr>
              <a:t>dataranking</a:t>
            </a:r>
            <a:r>
              <a:rPr lang="en-US" sz="900" dirty="0">
                <a:latin typeface="Verdana" pitchFamily="34" charset="0"/>
              </a:rPr>
              <a:t> man </a:t>
            </a:r>
            <a:r>
              <a:rPr lang="en-US" sz="900" dirty="0" err="1">
                <a:latin typeface="Verdana" pitchFamily="34" charset="0"/>
              </a:rPr>
              <a:t>har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första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måndagen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i</a:t>
            </a:r>
            <a:r>
              <a:rPr lang="en-US" sz="900" dirty="0">
                <a:latin typeface="Verdana" pitchFamily="34" charset="0"/>
              </a:rPr>
              <a:t> </a:t>
            </a:r>
            <a:r>
              <a:rPr lang="en-US" sz="900" dirty="0" err="1">
                <a:latin typeface="Verdana" pitchFamily="34" charset="0"/>
              </a:rPr>
              <a:t>januari</a:t>
            </a:r>
            <a:r>
              <a:rPr lang="en-US" sz="900" dirty="0">
                <a:latin typeface="Verdana" pitchFamily="34" charset="0"/>
              </a:rPr>
              <a:t> med A respective B </a:t>
            </a:r>
            <a:r>
              <a:rPr lang="en-US" sz="900" dirty="0" err="1">
                <a:latin typeface="Verdana" pitchFamily="34" charset="0"/>
              </a:rPr>
              <a:t>slutspel</a:t>
            </a: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endParaRPr lang="sv-SE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900" b="1" dirty="0">
                <a:latin typeface="Verdana" pitchFamily="34" charset="0"/>
              </a:rPr>
              <a:t>”Klass-klass”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“</a:t>
            </a:r>
            <a:r>
              <a:rPr lang="en-US" sz="900" dirty="0" err="1">
                <a:latin typeface="Verdana" pitchFamily="34" charset="0"/>
              </a:rPr>
              <a:t>Traditionell</a:t>
            </a:r>
            <a:r>
              <a:rPr lang="en-US" sz="900" dirty="0">
                <a:latin typeface="Verdana" pitchFamily="34" charset="0"/>
              </a:rPr>
              <a:t> “ </a:t>
            </a:r>
            <a:r>
              <a:rPr lang="en-US" sz="900" dirty="0" err="1">
                <a:latin typeface="Verdana" pitchFamily="34" charset="0"/>
              </a:rPr>
              <a:t>klassindelning</a:t>
            </a:r>
            <a:r>
              <a:rPr lang="en-US" sz="900" dirty="0">
                <a:latin typeface="Verdana" pitchFamily="34" charset="0"/>
              </a:rPr>
              <a:t>.</a:t>
            </a:r>
          </a:p>
          <a:p>
            <a:pPr marL="17463" eaLnBrk="1" hangingPunct="1">
              <a:spcBef>
                <a:spcPct val="0"/>
              </a:spcBef>
            </a:pPr>
            <a:endParaRPr lang="en-US" sz="900" dirty="0">
              <a:latin typeface="Verdana" pitchFamily="34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900" b="1" dirty="0">
                <a:latin typeface="Verdana" pitchFamily="34" charset="0"/>
              </a:rPr>
              <a:t>“HS/DS”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HS &gt;1749p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900" dirty="0">
                <a:latin typeface="Verdana" pitchFamily="34" charset="0"/>
              </a:rPr>
              <a:t>DS &gt;1249p</a:t>
            </a:r>
          </a:p>
        </p:txBody>
      </p:sp>
      <p:pic>
        <p:nvPicPr>
          <p:cNvPr id="21" name="Bildobjekt 6" descr="Framsida Ås masters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2241866" y="3977130"/>
            <a:ext cx="1944216" cy="264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latshållare för innehåll 6" descr="IMG_25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00545" y="2669773"/>
            <a:ext cx="3857652" cy="2600344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latshållare för innehåll 6" descr="IMG_2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08372" y="44624"/>
            <a:ext cx="1000132" cy="1251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90" y="4945786"/>
            <a:ext cx="1592982" cy="283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Platshållare för innehåll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t="27882" r="6491" b="24247"/>
          <a:stretch/>
        </p:blipFill>
        <p:spPr bwMode="auto">
          <a:xfrm>
            <a:off x="4719749" y="3843654"/>
            <a:ext cx="1004379" cy="44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86" y="2492896"/>
            <a:ext cx="1049146" cy="314850"/>
          </a:xfrm>
          <a:prstGeom prst="rect">
            <a:avLst/>
          </a:prstGeom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31411"/>
            <a:ext cx="1440160" cy="41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871" y="3655244"/>
            <a:ext cx="1315988" cy="34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2" y="2456851"/>
            <a:ext cx="1555804" cy="299006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372" y="1982768"/>
            <a:ext cx="820083" cy="49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A90FCC2-4FF0-442A-ABCB-4A642CF6F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52" y="3305193"/>
            <a:ext cx="10368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FAD9CF-5837-4EC1-92B9-6ADA85C7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00" y="2924944"/>
            <a:ext cx="88128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0AAAB20-D5C5-40F8-8A3D-95DA7161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132" y="4077072"/>
            <a:ext cx="1036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3EB93FC-1459-4C3C-B42F-100846BF8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286" y="5301208"/>
            <a:ext cx="98496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70CF50E-2BF0-4532-BC9F-878423EDA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517232"/>
            <a:ext cx="1296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8642332-4E6B-4680-B3C9-222B8C572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08" y="5453963"/>
            <a:ext cx="13824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7AF71EA-2DAF-40D4-A359-FA771CACF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087" y="2832591"/>
            <a:ext cx="10368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lakett 25">
            <a:extLst>
              <a:ext uri="{FF2B5EF4-FFF2-40B4-BE49-F238E27FC236}">
                <a16:creationId xmlns:a16="http://schemas.microsoft.com/office/drawing/2014/main" id="{A7C035E1-6943-4C90-A67F-94EC7E3F0F5E}"/>
              </a:ext>
            </a:extLst>
          </p:cNvPr>
          <p:cNvSpPr/>
          <p:nvPr/>
        </p:nvSpPr>
        <p:spPr>
          <a:xfrm>
            <a:off x="4781611" y="1484784"/>
            <a:ext cx="4254885" cy="464565"/>
          </a:xfrm>
          <a:prstGeom prst="plaque">
            <a:avLst/>
          </a:prstGeom>
          <a:gradFill flip="none" rotWithShape="1">
            <a:gsLst>
              <a:gs pos="0">
                <a:srgbClr val="57A7D9">
                  <a:shade val="30000"/>
                  <a:satMod val="115000"/>
                </a:srgbClr>
              </a:gs>
              <a:gs pos="50000">
                <a:srgbClr val="57A7D9">
                  <a:shade val="67500"/>
                  <a:satMod val="115000"/>
                </a:srgbClr>
              </a:gs>
              <a:gs pos="100000">
                <a:srgbClr val="57A7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b="1" i="1" dirty="0">
                <a:solidFill>
                  <a:srgbClr val="FFFF00"/>
                </a:solidFill>
              </a:rPr>
              <a:t>Ås Pingis vill passa på att sända ett stort TACK till våra sponsorer.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900" b="1" i="1" dirty="0">
                <a:solidFill>
                  <a:srgbClr val="FFFF00"/>
                </a:solidFill>
              </a:rPr>
              <a:t>TACK!!</a:t>
            </a:r>
            <a:endParaRPr lang="sv-SE" sz="8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8FE1F6B-318F-48F7-B1D0-B032AF1A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584" y="4904013"/>
            <a:ext cx="12096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3" descr="Ås-Masters-logo">
            <a:extLst>
              <a:ext uri="{FF2B5EF4-FFF2-40B4-BE49-F238E27FC236}">
                <a16:creationId xmlns:a16="http://schemas.microsoft.com/office/drawing/2014/main" id="{655D4CDF-FA20-4673-8F70-302BB1AE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680" y="30493"/>
            <a:ext cx="1095136" cy="122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Plakett 27">
            <a:extLst>
              <a:ext uri="{FF2B5EF4-FFF2-40B4-BE49-F238E27FC236}">
                <a16:creationId xmlns:a16="http://schemas.microsoft.com/office/drawing/2014/main" id="{C70493FE-7BA7-4155-AFF5-19486FC19024}"/>
              </a:ext>
            </a:extLst>
          </p:cNvPr>
          <p:cNvSpPr/>
          <p:nvPr/>
        </p:nvSpPr>
        <p:spPr>
          <a:xfrm>
            <a:off x="4779188" y="791674"/>
            <a:ext cx="2704139" cy="464565"/>
          </a:xfrm>
          <a:prstGeom prst="plaque">
            <a:avLst/>
          </a:prstGeom>
          <a:gradFill flip="none" rotWithShape="1">
            <a:gsLst>
              <a:gs pos="0">
                <a:srgbClr val="57A7D9">
                  <a:shade val="30000"/>
                  <a:satMod val="115000"/>
                </a:srgbClr>
              </a:gs>
              <a:gs pos="50000">
                <a:srgbClr val="57A7D9">
                  <a:shade val="67500"/>
                  <a:satMod val="115000"/>
                </a:srgbClr>
              </a:gs>
              <a:gs pos="100000">
                <a:srgbClr val="57A7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sv-SE" sz="9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Tävlingarna kommer att följa Folkhälsomyndigheternas anvisningar.</a:t>
            </a:r>
          </a:p>
        </p:txBody>
      </p:sp>
    </p:spTree>
    <p:extLst>
      <p:ext uri="{BB962C8B-B14F-4D97-AF65-F5344CB8AC3E}">
        <p14:creationId xmlns:p14="http://schemas.microsoft.com/office/powerpoint/2010/main" val="2646692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andring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3737</TotalTime>
  <Words>798</Words>
  <Application>Microsoft Office PowerPoint</Application>
  <PresentationFormat>Bildspel på skärmen (4:3)</PresentationFormat>
  <Paragraphs>158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Wingdings 2</vt:lpstr>
      <vt:lpstr>Office-tema</vt:lpstr>
      <vt:lpstr>PowerPoint-presentation</vt:lpstr>
      <vt:lpstr>11:e upplagan</vt:lpstr>
      <vt:lpstr>11:e upplagan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Windows User</dc:creator>
  <cp:lastModifiedBy>Mikael Wassdahl</cp:lastModifiedBy>
  <cp:revision>215</cp:revision>
  <dcterms:created xsi:type="dcterms:W3CDTF">2009-05-18T17:21:56Z</dcterms:created>
  <dcterms:modified xsi:type="dcterms:W3CDTF">2021-12-07T21:34:01Z</dcterms:modified>
</cp:coreProperties>
</file>