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76" r:id="rId2"/>
    <p:sldId id="278" r:id="rId3"/>
    <p:sldId id="279" r:id="rId4"/>
    <p:sldId id="280" r:id="rId5"/>
    <p:sldId id="283" r:id="rId6"/>
    <p:sldId id="281" r:id="rId7"/>
    <p:sldId id="259" r:id="rId8"/>
    <p:sldId id="277" r:id="rId9"/>
    <p:sldId id="274" r:id="rId10"/>
    <p:sldId id="282" r:id="rId11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2B88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47" autoAdjust="0"/>
    <p:restoredTop sz="94629" autoAdjust="0"/>
  </p:normalViewPr>
  <p:slideViewPr>
    <p:cSldViewPr>
      <p:cViewPr varScale="1">
        <p:scale>
          <a:sx n="51" d="100"/>
          <a:sy n="51" d="100"/>
        </p:scale>
        <p:origin x="1684" y="26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70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orrman, Lina K" userId="c3a6f1f8-9dd5-4732-ade7-6fb1fce49e69" providerId="ADAL" clId="{0C2C265E-8E89-429B-BA98-DA919D598EC9}"/>
    <pc:docChg chg="mod">
      <pc:chgData name="Norrman, Lina K" userId="c3a6f1f8-9dd5-4732-ade7-6fb1fce49e69" providerId="ADAL" clId="{0C2C265E-8E89-429B-BA98-DA919D598EC9}" dt="2026-04-20T16:46:14.096" v="0" actId="33475"/>
      <pc:docMkLst>
        <pc:docMk/>
      </pc:docMkLst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8CC27DC-C775-45CE-8298-56311AFE56A6}" type="datetimeFigureOut">
              <a:rPr lang="sv-SE" smtClean="0"/>
              <a:t>2026-04-20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37E667-3AE2-46FD-8D59-3A7C72C9F1D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671064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1B5C6F-9A13-4004-8A9B-136E8048A72D}" type="datetimeFigureOut">
              <a:rPr lang="sv-SE" smtClean="0"/>
              <a:t>2026-04-20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E20F24-5116-47D3-8177-9611FB44F70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63851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E20F24-5116-47D3-8177-9611FB44F700}" type="slidenum">
              <a:rPr lang="sv-SE" smtClean="0"/>
              <a:t>7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187278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E20F24-5116-47D3-8177-9611FB44F700}" type="slidenum">
              <a:rPr lang="sv-SE" smtClean="0"/>
              <a:t>8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18727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/>
              <a:t>Klicka här för att ändra format på underrubrik i bakgrunden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1BC8D-B18B-4A13-9EDF-157501B8FFFE}" type="datetimeFigureOut">
              <a:rPr lang="sv-SE" smtClean="0"/>
              <a:t>2026-04-20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63224-3ED3-43A9-80EB-2682FF37DB8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0923570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1BC8D-B18B-4A13-9EDF-157501B8FFFE}" type="datetimeFigureOut">
              <a:rPr lang="sv-SE" smtClean="0"/>
              <a:t>2026-04-20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63224-3ED3-43A9-80EB-2682FF37DB8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47381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1BC8D-B18B-4A13-9EDF-157501B8FFFE}" type="datetimeFigureOut">
              <a:rPr lang="sv-SE" smtClean="0"/>
              <a:t>2026-04-20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63224-3ED3-43A9-80EB-2682FF37DB8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97489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1BC8D-B18B-4A13-9EDF-157501B8FFFE}" type="datetimeFigureOut">
              <a:rPr lang="sv-SE" smtClean="0"/>
              <a:t>2026-04-20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63224-3ED3-43A9-80EB-2682FF37DB8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86396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1BC8D-B18B-4A13-9EDF-157501B8FFFE}" type="datetimeFigureOut">
              <a:rPr lang="sv-SE" smtClean="0"/>
              <a:t>2026-04-20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63224-3ED3-43A9-80EB-2682FF37DB8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83691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1BC8D-B18B-4A13-9EDF-157501B8FFFE}" type="datetimeFigureOut">
              <a:rPr lang="sv-SE" smtClean="0"/>
              <a:t>2026-04-20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63224-3ED3-43A9-80EB-2682FF37DB8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13019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1BC8D-B18B-4A13-9EDF-157501B8FFFE}" type="datetimeFigureOut">
              <a:rPr lang="sv-SE" smtClean="0"/>
              <a:t>2026-04-20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63224-3ED3-43A9-80EB-2682FF37DB8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93928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1BC8D-B18B-4A13-9EDF-157501B8FFFE}" type="datetimeFigureOut">
              <a:rPr lang="sv-SE" smtClean="0"/>
              <a:t>2026-04-20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63224-3ED3-43A9-80EB-2682FF37DB8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171872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1BC8D-B18B-4A13-9EDF-157501B8FFFE}" type="datetimeFigureOut">
              <a:rPr lang="sv-SE" smtClean="0"/>
              <a:t>2026-04-20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63224-3ED3-43A9-80EB-2682FF37DB8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73886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1BC8D-B18B-4A13-9EDF-157501B8FFFE}" type="datetimeFigureOut">
              <a:rPr lang="sv-SE" smtClean="0"/>
              <a:t>2026-04-20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63224-3ED3-43A9-80EB-2682FF37DB8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74094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F1BC8D-B18B-4A13-9EDF-157501B8FFFE}" type="datetimeFigureOut">
              <a:rPr lang="sv-SE" smtClean="0"/>
              <a:t>2026-04-20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263224-3ED3-43A9-80EB-2682FF37DB8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23589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F1BC8D-B18B-4A13-9EDF-157501B8FFFE}" type="datetimeFigureOut">
              <a:rPr lang="sv-SE" smtClean="0"/>
              <a:t>2026-04-20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263224-3ED3-43A9-80EB-2682FF37DB80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02464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5229200"/>
            <a:ext cx="792113" cy="870346"/>
          </a:xfrm>
          <a:prstGeom prst="rect">
            <a:avLst/>
          </a:prstGeom>
        </p:spPr>
      </p:pic>
      <p:sp>
        <p:nvSpPr>
          <p:cNvPr id="7" name="textruta 6"/>
          <p:cNvSpPr txBox="1"/>
          <p:nvPr/>
        </p:nvSpPr>
        <p:spPr>
          <a:xfrm flipV="1">
            <a:off x="0" y="6462628"/>
            <a:ext cx="9144000" cy="395372"/>
          </a:xfrm>
          <a:prstGeom prst="rect">
            <a:avLst/>
          </a:prstGeom>
          <a:solidFill>
            <a:srgbClr val="1B2B88"/>
          </a:solidFill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sp>
        <p:nvSpPr>
          <p:cNvPr id="9" name="textruta 8"/>
          <p:cNvSpPr txBox="1"/>
          <p:nvPr/>
        </p:nvSpPr>
        <p:spPr>
          <a:xfrm flipV="1">
            <a:off x="0" y="0"/>
            <a:ext cx="9144000" cy="395372"/>
          </a:xfrm>
          <a:prstGeom prst="rect">
            <a:avLst/>
          </a:prstGeom>
          <a:solidFill>
            <a:srgbClr val="1B2B88"/>
          </a:solidFill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pic>
        <p:nvPicPr>
          <p:cNvPr id="3" name="Bildobjekt 2">
            <a:extLst>
              <a:ext uri="{FF2B5EF4-FFF2-40B4-BE49-F238E27FC236}">
                <a16:creationId xmlns:a16="http://schemas.microsoft.com/office/drawing/2014/main" id="{D43F5E28-CF74-DBB9-A4F4-B21827534A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32856"/>
            <a:ext cx="9144000" cy="2995953"/>
          </a:xfrm>
          <a:prstGeom prst="rect">
            <a:avLst/>
          </a:prstGeom>
        </p:spPr>
      </p:pic>
      <p:sp>
        <p:nvSpPr>
          <p:cNvPr id="4" name="textruta 3">
            <a:extLst>
              <a:ext uri="{FF2B5EF4-FFF2-40B4-BE49-F238E27FC236}">
                <a16:creationId xmlns:a16="http://schemas.microsoft.com/office/drawing/2014/main" id="{4A87B112-907F-FB99-EFB2-701749DEB3E5}"/>
              </a:ext>
            </a:extLst>
          </p:cNvPr>
          <p:cNvSpPr txBox="1"/>
          <p:nvPr/>
        </p:nvSpPr>
        <p:spPr>
          <a:xfrm>
            <a:off x="683568" y="836712"/>
            <a:ext cx="77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600" dirty="0"/>
              <a:t>Föräldramöte IFK Umeå P-15 260419</a:t>
            </a:r>
          </a:p>
        </p:txBody>
      </p:sp>
    </p:spTree>
    <p:extLst>
      <p:ext uri="{BB962C8B-B14F-4D97-AF65-F5344CB8AC3E}">
        <p14:creationId xmlns:p14="http://schemas.microsoft.com/office/powerpoint/2010/main" val="3011489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C7B937-F477-36B2-AC43-687530CCA2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D936BCAC-A83A-9CB4-3A10-C655FACC17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5229200"/>
            <a:ext cx="792113" cy="870346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F041000C-5E98-0B1E-F38C-67F291B0EAFB}"/>
              </a:ext>
            </a:extLst>
          </p:cNvPr>
          <p:cNvSpPr txBox="1"/>
          <p:nvPr/>
        </p:nvSpPr>
        <p:spPr>
          <a:xfrm flipV="1">
            <a:off x="0" y="6462628"/>
            <a:ext cx="9144000" cy="395372"/>
          </a:xfrm>
          <a:prstGeom prst="rect">
            <a:avLst/>
          </a:prstGeom>
          <a:solidFill>
            <a:srgbClr val="1B2B88"/>
          </a:solidFill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33A29BC1-E16F-29C7-19D9-D99781D030D1}"/>
              </a:ext>
            </a:extLst>
          </p:cNvPr>
          <p:cNvSpPr txBox="1"/>
          <p:nvPr/>
        </p:nvSpPr>
        <p:spPr>
          <a:xfrm flipV="1">
            <a:off x="0" y="0"/>
            <a:ext cx="9144000" cy="395372"/>
          </a:xfrm>
          <a:prstGeom prst="rect">
            <a:avLst/>
          </a:prstGeom>
          <a:solidFill>
            <a:srgbClr val="1B2B88"/>
          </a:solidFill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87A02004-46FC-F9DD-9B2F-65A44494B536}"/>
              </a:ext>
            </a:extLst>
          </p:cNvPr>
          <p:cNvSpPr txBox="1"/>
          <p:nvPr/>
        </p:nvSpPr>
        <p:spPr>
          <a:xfrm>
            <a:off x="567102" y="579463"/>
            <a:ext cx="77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dirty="0"/>
              <a:t>Agenda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21D81E2F-D4F8-D83D-6A8D-A7C2F4CF4311}"/>
              </a:ext>
            </a:extLst>
          </p:cNvPr>
          <p:cNvSpPr txBox="1"/>
          <p:nvPr/>
        </p:nvSpPr>
        <p:spPr>
          <a:xfrm>
            <a:off x="899592" y="1412776"/>
            <a:ext cx="655272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/>
              <a:t>Träningar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/>
              <a:t>Rollfördelning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/>
              <a:t>Förhållningssätt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/>
              <a:t>Matcher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/>
              <a:t>Cuper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/>
              <a:t>Ekonomi/försäljning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 err="1"/>
              <a:t>Ev</a:t>
            </a:r>
            <a:r>
              <a:rPr lang="sv-SE" sz="2800" dirty="0"/>
              <a:t> övriga frågor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122493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B37F82-D76D-5B09-A6DD-F0CDF414B7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6E662BEE-EB9D-7366-62F8-04B136D981D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5229200"/>
            <a:ext cx="792113" cy="870346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B57C1540-25EE-028C-0714-C984CE2A54DD}"/>
              </a:ext>
            </a:extLst>
          </p:cNvPr>
          <p:cNvSpPr txBox="1"/>
          <p:nvPr/>
        </p:nvSpPr>
        <p:spPr>
          <a:xfrm flipV="1">
            <a:off x="0" y="6462628"/>
            <a:ext cx="9144000" cy="395372"/>
          </a:xfrm>
          <a:prstGeom prst="rect">
            <a:avLst/>
          </a:prstGeom>
          <a:solidFill>
            <a:srgbClr val="1B2B88"/>
          </a:solidFill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E20AA914-17C1-F856-F044-983F1C124573}"/>
              </a:ext>
            </a:extLst>
          </p:cNvPr>
          <p:cNvSpPr txBox="1"/>
          <p:nvPr/>
        </p:nvSpPr>
        <p:spPr>
          <a:xfrm flipV="1">
            <a:off x="0" y="0"/>
            <a:ext cx="9144000" cy="395372"/>
          </a:xfrm>
          <a:prstGeom prst="rect">
            <a:avLst/>
          </a:prstGeom>
          <a:solidFill>
            <a:srgbClr val="1B2B88"/>
          </a:solidFill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7BB5FA61-2B89-1304-8DBA-56F67676A604}"/>
              </a:ext>
            </a:extLst>
          </p:cNvPr>
          <p:cNvSpPr txBox="1"/>
          <p:nvPr/>
        </p:nvSpPr>
        <p:spPr>
          <a:xfrm>
            <a:off x="567102" y="579463"/>
            <a:ext cx="77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dirty="0"/>
              <a:t>Träningstider </a:t>
            </a:r>
            <a:r>
              <a:rPr lang="sv-SE" sz="3600" dirty="0" err="1"/>
              <a:t>Vildmanna</a:t>
            </a:r>
            <a:r>
              <a:rPr lang="sv-SE" sz="3600" dirty="0"/>
              <a:t> 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7FA7B02D-C091-BF8A-08AB-16CCC2B43460}"/>
              </a:ext>
            </a:extLst>
          </p:cNvPr>
          <p:cNvSpPr txBox="1"/>
          <p:nvPr/>
        </p:nvSpPr>
        <p:spPr>
          <a:xfrm>
            <a:off x="899592" y="1412776"/>
            <a:ext cx="655272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/>
              <a:t>Tisdagar </a:t>
            </a:r>
            <a:r>
              <a:rPr lang="sv-SE" sz="2800" dirty="0" err="1"/>
              <a:t>kl</a:t>
            </a:r>
            <a:r>
              <a:rPr lang="sv-SE" sz="2800" dirty="0"/>
              <a:t> 17:50-19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/>
              <a:t>Torsdagar 18:50-20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 err="1"/>
              <a:t>Ev</a:t>
            </a:r>
            <a:r>
              <a:rPr lang="sv-SE" sz="2800" dirty="0"/>
              <a:t> en träning till/vecka, Enklare </a:t>
            </a:r>
            <a:r>
              <a:rPr lang="sv-SE" sz="2800" dirty="0" err="1"/>
              <a:t>fys</a:t>
            </a:r>
            <a:r>
              <a:rPr lang="sv-SE" sz="2800" dirty="0"/>
              <a:t> eller fotboll.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800" dirty="0"/>
          </a:p>
          <a:p>
            <a:endParaRPr lang="sv-SE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601635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D54563-9946-DEF7-878B-791E78316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524ECC49-07D4-A262-ADE8-485DFC6AD31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5229200"/>
            <a:ext cx="792113" cy="870346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6B537E6D-F7AA-9C20-7652-D1C7EE527772}"/>
              </a:ext>
            </a:extLst>
          </p:cNvPr>
          <p:cNvSpPr txBox="1"/>
          <p:nvPr/>
        </p:nvSpPr>
        <p:spPr>
          <a:xfrm flipV="1">
            <a:off x="0" y="6462628"/>
            <a:ext cx="9144000" cy="395372"/>
          </a:xfrm>
          <a:prstGeom prst="rect">
            <a:avLst/>
          </a:prstGeom>
          <a:solidFill>
            <a:srgbClr val="1B2B88"/>
          </a:solidFill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65C6CDFA-BC0C-7D0C-E0EF-AF3E144F295D}"/>
              </a:ext>
            </a:extLst>
          </p:cNvPr>
          <p:cNvSpPr txBox="1"/>
          <p:nvPr/>
        </p:nvSpPr>
        <p:spPr>
          <a:xfrm flipV="1">
            <a:off x="0" y="0"/>
            <a:ext cx="9144000" cy="395372"/>
          </a:xfrm>
          <a:prstGeom prst="rect">
            <a:avLst/>
          </a:prstGeom>
          <a:solidFill>
            <a:srgbClr val="1B2B88"/>
          </a:solidFill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EA82C3F2-B6FE-0A00-B7B8-EC23AF2C5CF8}"/>
              </a:ext>
            </a:extLst>
          </p:cNvPr>
          <p:cNvSpPr txBox="1"/>
          <p:nvPr/>
        </p:nvSpPr>
        <p:spPr>
          <a:xfrm>
            <a:off x="251520" y="358102"/>
            <a:ext cx="7560840" cy="77559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algn="ctr"/>
            <a:r>
              <a:rPr lang="sv-SE" sz="2800" b="1" dirty="0"/>
              <a:t>Rollfördelning P-2015 IFK Umeå</a:t>
            </a:r>
          </a:p>
          <a:p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Staben idag: </a:t>
            </a:r>
          </a:p>
          <a:p>
            <a:r>
              <a:rPr lang="sv-SE" sz="2400" dirty="0"/>
              <a:t>-Tränare David Blank, Mattias Norrman, Anja Pärson (ti)</a:t>
            </a:r>
          </a:p>
          <a:p>
            <a:r>
              <a:rPr lang="sv-SE" sz="2400" dirty="0"/>
              <a:t>-Lagledare/admin Lina Norrman</a:t>
            </a:r>
          </a:p>
          <a:p>
            <a:endParaRPr lang="sv-S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dirty="0"/>
              <a:t>Tränarna ansvarar för i träningar och matcher, bokar planer, domare mm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dirty="0"/>
              <a:t>Säljteam: </a:t>
            </a:r>
          </a:p>
          <a:p>
            <a:pPr marL="342900" indent="-342900">
              <a:buFontTx/>
              <a:buChar char="-"/>
            </a:pPr>
            <a:r>
              <a:rPr lang="sv-SE" sz="2400" dirty="0"/>
              <a:t>Anneli Markusson</a:t>
            </a:r>
          </a:p>
          <a:p>
            <a:pPr marL="342900" indent="-342900">
              <a:buFontTx/>
              <a:buChar char="-"/>
            </a:pPr>
            <a:r>
              <a:rPr lang="sv-SE" sz="2400" dirty="0" err="1"/>
              <a:t>xxxx</a:t>
            </a:r>
            <a:endParaRPr lang="sv-S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sv-SE" sz="2400" dirty="0"/>
              <a:t>Ekonomidirektör</a:t>
            </a:r>
          </a:p>
          <a:p>
            <a:r>
              <a:rPr lang="sv-SE" sz="2400" dirty="0"/>
              <a:t>-   Jonas </a:t>
            </a:r>
            <a:r>
              <a:rPr lang="sv-SE" sz="2400" dirty="0" err="1"/>
              <a:t>Tannfors</a:t>
            </a:r>
            <a:endParaRPr lang="sv-SE" sz="2400" dirty="0"/>
          </a:p>
          <a:p>
            <a:endParaRPr lang="sv-SE" sz="2400" dirty="0"/>
          </a:p>
          <a:p>
            <a:endParaRPr lang="sv-SE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sv-SE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292013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F54C40-A1E7-401E-D52B-B0FD5DA69C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9A0E8103-1B9C-65EB-8D16-897AAE80FE9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5229200"/>
            <a:ext cx="792113" cy="870346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38BCBB98-57DE-8B75-E0A7-501E5598123D}"/>
              </a:ext>
            </a:extLst>
          </p:cNvPr>
          <p:cNvSpPr txBox="1"/>
          <p:nvPr/>
        </p:nvSpPr>
        <p:spPr>
          <a:xfrm flipV="1">
            <a:off x="0" y="6462628"/>
            <a:ext cx="9144000" cy="395372"/>
          </a:xfrm>
          <a:prstGeom prst="rect">
            <a:avLst/>
          </a:prstGeom>
          <a:solidFill>
            <a:srgbClr val="1B2B88"/>
          </a:solidFill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76A678DA-5BB1-C73F-F2AF-3B805C1B745D}"/>
              </a:ext>
            </a:extLst>
          </p:cNvPr>
          <p:cNvSpPr txBox="1"/>
          <p:nvPr/>
        </p:nvSpPr>
        <p:spPr>
          <a:xfrm flipV="1">
            <a:off x="0" y="0"/>
            <a:ext cx="9144000" cy="395372"/>
          </a:xfrm>
          <a:prstGeom prst="rect">
            <a:avLst/>
          </a:prstGeom>
          <a:solidFill>
            <a:srgbClr val="1B2B88"/>
          </a:solidFill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1A4627EF-8621-55AF-565C-B44683BDE093}"/>
              </a:ext>
            </a:extLst>
          </p:cNvPr>
          <p:cNvSpPr txBox="1"/>
          <p:nvPr/>
        </p:nvSpPr>
        <p:spPr>
          <a:xfrm>
            <a:off x="251520" y="358102"/>
            <a:ext cx="7560840" cy="71404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2800" b="1" dirty="0"/>
              <a:t>Förhållningssätt P-2015 IFK Umeå</a:t>
            </a:r>
          </a:p>
          <a:p>
            <a:endParaRPr lang="sv-SE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På träning och match lyssnar man på tränarna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Vi hejar och stöttar alla barn- gäller även föräldrar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Svara på kallelser i tid- för att underlätta planering av match/träningar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Vi kommer ombytta och klara (med rätt utrustning) i god tid till träningar och match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Föräldrar hejar och peppar på träning/match, men ger ej instruktioner till barnen, det gör tränarna.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Minst 50 % träningsnärvaro för att bli kallad till match.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Uteblivet svar på kallelse 48h före match = tackat nej och ny spelare kallas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Har man som förälder frågor/funderingar gällande fotbollen, är man välkommen att höra av sig efter träningstid.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541196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078A8-B33E-9064-B728-F7C285D650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objekt 4">
            <a:extLst>
              <a:ext uri="{FF2B5EF4-FFF2-40B4-BE49-F238E27FC236}">
                <a16:creationId xmlns:a16="http://schemas.microsoft.com/office/drawing/2014/main" id="{5DEB6649-622E-5AD8-771C-076F3296AB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376" y="5229200"/>
            <a:ext cx="792113" cy="870346"/>
          </a:xfrm>
          <a:prstGeom prst="rect">
            <a:avLst/>
          </a:prstGeom>
        </p:spPr>
      </p:pic>
      <p:sp>
        <p:nvSpPr>
          <p:cNvPr id="7" name="textruta 6">
            <a:extLst>
              <a:ext uri="{FF2B5EF4-FFF2-40B4-BE49-F238E27FC236}">
                <a16:creationId xmlns:a16="http://schemas.microsoft.com/office/drawing/2014/main" id="{02B1F4BE-4043-D27F-3698-1FDCD77E7778}"/>
              </a:ext>
            </a:extLst>
          </p:cNvPr>
          <p:cNvSpPr txBox="1"/>
          <p:nvPr/>
        </p:nvSpPr>
        <p:spPr>
          <a:xfrm flipV="1">
            <a:off x="0" y="6462628"/>
            <a:ext cx="9144000" cy="395372"/>
          </a:xfrm>
          <a:prstGeom prst="rect">
            <a:avLst/>
          </a:prstGeom>
          <a:solidFill>
            <a:srgbClr val="1B2B88"/>
          </a:solidFill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9EE5D051-4221-3DCC-AB73-76D7A53B57F4}"/>
              </a:ext>
            </a:extLst>
          </p:cNvPr>
          <p:cNvSpPr txBox="1"/>
          <p:nvPr/>
        </p:nvSpPr>
        <p:spPr>
          <a:xfrm flipV="1">
            <a:off x="0" y="0"/>
            <a:ext cx="9144000" cy="395372"/>
          </a:xfrm>
          <a:prstGeom prst="rect">
            <a:avLst/>
          </a:prstGeom>
          <a:solidFill>
            <a:srgbClr val="1B2B88"/>
          </a:solidFill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21EEEF2A-A783-99A4-F232-C302EEBAAD68}"/>
              </a:ext>
            </a:extLst>
          </p:cNvPr>
          <p:cNvSpPr txBox="1"/>
          <p:nvPr/>
        </p:nvSpPr>
        <p:spPr>
          <a:xfrm>
            <a:off x="467544" y="365828"/>
            <a:ext cx="77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dirty="0"/>
              <a:t>Matcher</a:t>
            </a:r>
          </a:p>
        </p:txBody>
      </p:sp>
      <p:sp>
        <p:nvSpPr>
          <p:cNvPr id="2" name="textruta 1">
            <a:extLst>
              <a:ext uri="{FF2B5EF4-FFF2-40B4-BE49-F238E27FC236}">
                <a16:creationId xmlns:a16="http://schemas.microsoft.com/office/drawing/2014/main" id="{C610FF77-969C-D410-A430-08A9C068BCF8}"/>
              </a:ext>
            </a:extLst>
          </p:cNvPr>
          <p:cNvSpPr txBox="1"/>
          <p:nvPr/>
        </p:nvSpPr>
        <p:spPr>
          <a:xfrm>
            <a:off x="1079612" y="1973611"/>
            <a:ext cx="6552728" cy="42165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/>
              <a:t> 6 matcher före sommaruppehållet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 err="1"/>
              <a:t>Ev</a:t>
            </a:r>
            <a:r>
              <a:rPr lang="sv-SE" sz="2800" dirty="0"/>
              <a:t> </a:t>
            </a:r>
            <a:r>
              <a:rPr lang="sv-SE" sz="2800" dirty="0" err="1"/>
              <a:t>någn</a:t>
            </a:r>
            <a:r>
              <a:rPr lang="sv-SE" sz="2800" dirty="0"/>
              <a:t> extra match om vi hittar motstånd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/>
              <a:t>Arbetslista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dirty="0"/>
          </a:p>
          <a:p>
            <a:endParaRPr lang="sv-SE" dirty="0"/>
          </a:p>
          <a:p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955590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2320" y="404664"/>
            <a:ext cx="792113" cy="870346"/>
          </a:xfrm>
          <a:prstGeom prst="rect">
            <a:avLst/>
          </a:prstGeom>
        </p:spPr>
      </p:pic>
      <p:sp>
        <p:nvSpPr>
          <p:cNvPr id="3" name="textruta 2">
            <a:extLst>
              <a:ext uri="{FF2B5EF4-FFF2-40B4-BE49-F238E27FC236}">
                <a16:creationId xmlns:a16="http://schemas.microsoft.com/office/drawing/2014/main" id="{7A26AA64-8716-AEDC-87F9-65DC1D534F95}"/>
              </a:ext>
            </a:extLst>
          </p:cNvPr>
          <p:cNvSpPr txBox="1"/>
          <p:nvPr/>
        </p:nvSpPr>
        <p:spPr>
          <a:xfrm>
            <a:off x="467544" y="365828"/>
            <a:ext cx="77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dirty="0"/>
              <a:t>Cuper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ED758A56-E387-61AA-1DB0-7BD58AD1C44C}"/>
              </a:ext>
            </a:extLst>
          </p:cNvPr>
          <p:cNvSpPr txBox="1"/>
          <p:nvPr/>
        </p:nvSpPr>
        <p:spPr>
          <a:xfrm>
            <a:off x="1043608" y="1988840"/>
            <a:ext cx="756084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/>
              <a:t>Umeå </a:t>
            </a:r>
            <a:r>
              <a:rPr lang="sv-SE" sz="2800" dirty="0" err="1"/>
              <a:t>forbollsfestival</a:t>
            </a:r>
            <a:r>
              <a:rPr lang="sv-SE" sz="2800" dirty="0"/>
              <a:t>  		23-26 juli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800" dirty="0" err="1"/>
              <a:t>Sävarcupen</a:t>
            </a:r>
            <a:r>
              <a:rPr lang="sv-SE" sz="2800" dirty="0"/>
              <a:t>			13:e september</a:t>
            </a:r>
          </a:p>
        </p:txBody>
      </p:sp>
    </p:spTree>
    <p:extLst>
      <p:ext uri="{BB962C8B-B14F-4D97-AF65-F5344CB8AC3E}">
        <p14:creationId xmlns:p14="http://schemas.microsoft.com/office/powerpoint/2010/main" val="44333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objekt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4408" y="83084"/>
            <a:ext cx="792113" cy="870346"/>
          </a:xfrm>
          <a:prstGeom prst="rect">
            <a:avLst/>
          </a:prstGeom>
        </p:spPr>
      </p:pic>
      <p:sp>
        <p:nvSpPr>
          <p:cNvPr id="3" name="textruta 2"/>
          <p:cNvSpPr txBox="1"/>
          <p:nvPr/>
        </p:nvSpPr>
        <p:spPr>
          <a:xfrm flipV="1">
            <a:off x="0" y="6462628"/>
            <a:ext cx="9144000" cy="395372"/>
          </a:xfrm>
          <a:prstGeom prst="rect">
            <a:avLst/>
          </a:prstGeom>
          <a:solidFill>
            <a:srgbClr val="1B2B88"/>
          </a:solidFill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583F114C-A450-1990-0DA5-EF116245F2E6}"/>
              </a:ext>
            </a:extLst>
          </p:cNvPr>
          <p:cNvSpPr txBox="1"/>
          <p:nvPr/>
        </p:nvSpPr>
        <p:spPr>
          <a:xfrm>
            <a:off x="-468560" y="-128074"/>
            <a:ext cx="77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dirty="0"/>
              <a:t>Ekonomi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90FAD487-F7EE-3581-8F47-5E6AE35D2E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1536" y="953430"/>
            <a:ext cx="8125298" cy="5425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74533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ruta 5"/>
          <p:cNvSpPr txBox="1"/>
          <p:nvPr/>
        </p:nvSpPr>
        <p:spPr>
          <a:xfrm flipV="1">
            <a:off x="0" y="0"/>
            <a:ext cx="9144000" cy="395372"/>
          </a:xfrm>
          <a:prstGeom prst="rect">
            <a:avLst/>
          </a:prstGeom>
          <a:solidFill>
            <a:srgbClr val="1B2B88"/>
          </a:solidFill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pic>
        <p:nvPicPr>
          <p:cNvPr id="7" name="Bildobjekt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376" y="5661248"/>
            <a:ext cx="792113" cy="870346"/>
          </a:xfrm>
          <a:prstGeom prst="rect">
            <a:avLst/>
          </a:prstGeom>
        </p:spPr>
      </p:pic>
      <p:sp>
        <p:nvSpPr>
          <p:cNvPr id="2" name="textruta 1">
            <a:extLst>
              <a:ext uri="{FF2B5EF4-FFF2-40B4-BE49-F238E27FC236}">
                <a16:creationId xmlns:a16="http://schemas.microsoft.com/office/drawing/2014/main" id="{6DA5F27D-70B2-F1B2-07AA-5F8280B0BC32}"/>
              </a:ext>
            </a:extLst>
          </p:cNvPr>
          <p:cNvSpPr txBox="1"/>
          <p:nvPr/>
        </p:nvSpPr>
        <p:spPr>
          <a:xfrm>
            <a:off x="467544" y="365828"/>
            <a:ext cx="77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dirty="0"/>
              <a:t>Utgifter</a:t>
            </a:r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F672760B-0B2D-FB9E-BC9D-298309760573}"/>
              </a:ext>
            </a:extLst>
          </p:cNvPr>
          <p:cNvSpPr txBox="1"/>
          <p:nvPr/>
        </p:nvSpPr>
        <p:spPr>
          <a:xfrm>
            <a:off x="880809" y="1035967"/>
            <a:ext cx="77768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Nya matchtröjor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Träningsoverall</a:t>
            </a:r>
          </a:p>
        </p:txBody>
      </p:sp>
      <p:sp>
        <p:nvSpPr>
          <p:cNvPr id="4" name="textruta 3">
            <a:extLst>
              <a:ext uri="{FF2B5EF4-FFF2-40B4-BE49-F238E27FC236}">
                <a16:creationId xmlns:a16="http://schemas.microsoft.com/office/drawing/2014/main" id="{000F7A21-8C47-4D1F-43A5-B1BB08B36C40}"/>
              </a:ext>
            </a:extLst>
          </p:cNvPr>
          <p:cNvSpPr txBox="1"/>
          <p:nvPr/>
        </p:nvSpPr>
        <p:spPr>
          <a:xfrm>
            <a:off x="467544" y="2804662"/>
            <a:ext cx="77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dirty="0"/>
              <a:t>Försäljning</a:t>
            </a: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7C31DAE2-4FCB-A51C-6892-8B59DAA73ECC}"/>
              </a:ext>
            </a:extLst>
          </p:cNvPr>
          <p:cNvSpPr txBox="1"/>
          <p:nvPr/>
        </p:nvSpPr>
        <p:spPr>
          <a:xfrm>
            <a:off x="467544" y="4031052"/>
            <a:ext cx="777686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???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SE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SE" sz="2400" dirty="0"/>
              <a:t>???</a:t>
            </a:r>
          </a:p>
        </p:txBody>
      </p:sp>
    </p:spTree>
    <p:extLst>
      <p:ext uri="{BB962C8B-B14F-4D97-AF65-F5344CB8AC3E}">
        <p14:creationId xmlns:p14="http://schemas.microsoft.com/office/powerpoint/2010/main" val="726825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E8718C-6863-EDC0-FEDB-CC7DA84FC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ruta 5">
            <a:extLst>
              <a:ext uri="{FF2B5EF4-FFF2-40B4-BE49-F238E27FC236}">
                <a16:creationId xmlns:a16="http://schemas.microsoft.com/office/drawing/2014/main" id="{DE1C4F95-6D0B-A348-D6CF-269F79E21A72}"/>
              </a:ext>
            </a:extLst>
          </p:cNvPr>
          <p:cNvSpPr txBox="1"/>
          <p:nvPr/>
        </p:nvSpPr>
        <p:spPr>
          <a:xfrm flipV="1">
            <a:off x="0" y="0"/>
            <a:ext cx="9144000" cy="395372"/>
          </a:xfrm>
          <a:prstGeom prst="rect">
            <a:avLst/>
          </a:prstGeom>
          <a:solidFill>
            <a:srgbClr val="1B2B88"/>
          </a:solidFill>
        </p:spPr>
        <p:txBody>
          <a:bodyPr wrap="square" rtlCol="0">
            <a:spAutoFit/>
          </a:bodyPr>
          <a:lstStyle/>
          <a:p>
            <a:endParaRPr lang="sv-SE" dirty="0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E768F8A9-5883-B013-27C4-53938B6BC2D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8376" y="5661248"/>
            <a:ext cx="792113" cy="870346"/>
          </a:xfrm>
          <a:prstGeom prst="rect">
            <a:avLst/>
          </a:prstGeom>
        </p:spPr>
      </p:pic>
      <p:sp>
        <p:nvSpPr>
          <p:cNvPr id="2" name="textruta 1">
            <a:extLst>
              <a:ext uri="{FF2B5EF4-FFF2-40B4-BE49-F238E27FC236}">
                <a16:creationId xmlns:a16="http://schemas.microsoft.com/office/drawing/2014/main" id="{A4C0F304-7C52-E684-2EA8-897BE3157C32}"/>
              </a:ext>
            </a:extLst>
          </p:cNvPr>
          <p:cNvSpPr txBox="1"/>
          <p:nvPr/>
        </p:nvSpPr>
        <p:spPr>
          <a:xfrm>
            <a:off x="467544" y="365828"/>
            <a:ext cx="7776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3600" dirty="0"/>
              <a:t>Övriga frågor</a:t>
            </a:r>
          </a:p>
        </p:txBody>
      </p:sp>
    </p:spTree>
    <p:extLst>
      <p:ext uri="{BB962C8B-B14F-4D97-AF65-F5344CB8AC3E}">
        <p14:creationId xmlns:p14="http://schemas.microsoft.com/office/powerpoint/2010/main" val="32860607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1173</TotalTime>
  <Words>242</Words>
  <Application>Microsoft Office PowerPoint</Application>
  <PresentationFormat>On-screen Show (4:3)</PresentationFormat>
  <Paragraphs>84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Office-tema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Umeå Energi AB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Margitha Andersson</dc:creator>
  <cp:lastModifiedBy>Norrman, Lina K</cp:lastModifiedBy>
  <cp:revision>56</cp:revision>
  <dcterms:created xsi:type="dcterms:W3CDTF">2014-11-26T09:34:54Z</dcterms:created>
  <dcterms:modified xsi:type="dcterms:W3CDTF">2026-04-20T16:46:14Z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31ef649-45d3-4e5d-80df-d43468de9a5e_Enabled">
    <vt:lpwstr>true</vt:lpwstr>
  </property>
  <property fmtid="{D5CDD505-2E9C-101B-9397-08002B2CF9AE}" pid="3" name="MSIP_Label_631ef649-45d3-4e5d-80df-d43468de9a5e_SetDate">
    <vt:lpwstr>2026-04-20T16:46:14Z</vt:lpwstr>
  </property>
  <property fmtid="{D5CDD505-2E9C-101B-9397-08002B2CF9AE}" pid="4" name="MSIP_Label_631ef649-45d3-4e5d-80df-d43468de9a5e_Method">
    <vt:lpwstr>Privileged</vt:lpwstr>
  </property>
  <property fmtid="{D5CDD505-2E9C-101B-9397-08002B2CF9AE}" pid="5" name="MSIP_Label_631ef649-45d3-4e5d-80df-d43468de9a5e_Name">
    <vt:lpwstr>Unclassified</vt:lpwstr>
  </property>
  <property fmtid="{D5CDD505-2E9C-101B-9397-08002B2CF9AE}" pid="6" name="MSIP_Label_631ef649-45d3-4e5d-80df-d43468de9a5e_SiteId">
    <vt:lpwstr>771c9c47-7f24-44dc-958e-34f8713a8394</vt:lpwstr>
  </property>
  <property fmtid="{D5CDD505-2E9C-101B-9397-08002B2CF9AE}" pid="7" name="MSIP_Label_631ef649-45d3-4e5d-80df-d43468de9a5e_ActionId">
    <vt:lpwstr>7d89e58a-03a5-4c19-9488-2cc4d40279bf</vt:lpwstr>
  </property>
  <property fmtid="{D5CDD505-2E9C-101B-9397-08002B2CF9AE}" pid="8" name="MSIP_Label_631ef649-45d3-4e5d-80df-d43468de9a5e_ContentBits">
    <vt:lpwstr>0</vt:lpwstr>
  </property>
  <property fmtid="{D5CDD505-2E9C-101B-9397-08002B2CF9AE}" pid="9" name="MSIP_Label_631ef649-45d3-4e5d-80df-d43468de9a5e_Tag">
    <vt:lpwstr>10, 0, 1, 1</vt:lpwstr>
  </property>
</Properties>
</file>