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sldIdLst>
    <p:sldId id="258" r:id="rId4"/>
    <p:sldId id="288" r:id="rId5"/>
    <p:sldId id="262" r:id="rId6"/>
    <p:sldId id="298" r:id="rId7"/>
    <p:sldId id="282" r:id="rId8"/>
    <p:sldId id="284" r:id="rId9"/>
    <p:sldId id="295" r:id="rId10"/>
    <p:sldId id="285" r:id="rId11"/>
    <p:sldId id="296" r:id="rId12"/>
    <p:sldId id="280" r:id="rId13"/>
    <p:sldId id="289" r:id="rId14"/>
    <p:sldId id="283" r:id="rId15"/>
    <p:sldId id="293" r:id="rId16"/>
    <p:sldId id="304" r:id="rId17"/>
    <p:sldId id="309" r:id="rId18"/>
    <p:sldId id="265" r:id="rId19"/>
    <p:sldId id="305" r:id="rId20"/>
    <p:sldId id="308" r:id="rId21"/>
    <p:sldId id="297" r:id="rId22"/>
    <p:sldId id="307" r:id="rId23"/>
    <p:sldId id="300" r:id="rId24"/>
    <p:sldId id="301" r:id="rId25"/>
    <p:sldId id="292" r:id="rId26"/>
    <p:sldId id="287" r:id="rId27"/>
    <p:sldId id="317" r:id="rId28"/>
    <p:sldId id="316" r:id="rId29"/>
    <p:sldId id="310" r:id="rId30"/>
    <p:sldId id="311" r:id="rId31"/>
    <p:sldId id="312" r:id="rId32"/>
    <p:sldId id="313" r:id="rId33"/>
    <p:sldId id="315" r:id="rId34"/>
    <p:sldId id="320" r:id="rId35"/>
    <p:sldId id="314" r:id="rId36"/>
    <p:sldId id="319" r:id="rId37"/>
    <p:sldId id="286" r:id="rId38"/>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5" d="100"/>
          <a:sy n="95" d="100"/>
        </p:scale>
        <p:origin x="-1184" y="-12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9D8ECD5F-DD85-479E-9DCC-CBE81F5C37A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D8ECD5F-DD85-479E-9DCC-CBE81F5C37A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9D8ECD5F-DD85-479E-9DCC-CBE81F5C37A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9D8ECD5F-DD85-479E-9DCC-CBE81F5C37AD}"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9D8ECD5F-DD85-479E-9DCC-CBE81F5C37AD}" type="datetimeFigureOut">
              <a:rPr lang="sv-SE" smtClean="0"/>
              <a:pPr/>
              <a:t>17-03-30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9D8ECD5F-DD85-479E-9DCC-CBE81F5C37AD}" type="datetimeFigureOut">
              <a:rPr lang="sv-SE" smtClean="0"/>
              <a:pPr/>
              <a:t>17-03-30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9D8ECD5F-DD85-479E-9DCC-CBE81F5C37AD}" type="datetimeFigureOut">
              <a:rPr lang="sv-SE" smtClean="0"/>
              <a:pPr/>
              <a:t>17-03-30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9D8ECD5F-DD85-479E-9DCC-CBE81F5C37AD}"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9D8ECD5F-DD85-479E-9DCC-CBE81F5C37AD}"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D8ECD5F-DD85-479E-9DCC-CBE81F5C37A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D8ECD5F-DD85-479E-9DCC-CBE81F5C37A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A105039F-8246-4FC8-B744-171B2C3B3F52}" type="slidenum">
              <a:rPr lang="sv-SE" smtClean="0"/>
              <a:pPr/>
              <a:t>‹Nr.›</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C91FF99D-1F6B-4996-97E0-8097034F0F61}"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C91FF99D-1F6B-4996-97E0-8097034F0F61}"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C91FF99D-1F6B-4996-97E0-8097034F0F61}"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C91FF99D-1F6B-4996-97E0-8097034F0F61}"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C91FF99D-1F6B-4996-97E0-8097034F0F61}" type="datetimeFigureOut">
              <a:rPr lang="sv-SE" smtClean="0"/>
              <a:pPr/>
              <a:t>17-03-30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C91FF99D-1F6B-4996-97E0-8097034F0F61}" type="datetimeFigureOut">
              <a:rPr lang="sv-SE" smtClean="0"/>
              <a:pPr/>
              <a:t>17-03-30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91FF99D-1F6B-4996-97E0-8097034F0F61}" type="datetimeFigureOut">
              <a:rPr lang="sv-SE" smtClean="0"/>
              <a:pPr/>
              <a:t>17-03-30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C91FF99D-1F6B-4996-97E0-8097034F0F61}"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C91FF99D-1F6B-4996-97E0-8097034F0F61}"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C91FF99D-1F6B-4996-97E0-8097034F0F61}"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C91FF99D-1F6B-4996-97E0-8097034F0F61}"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C91FF99D-1F6B-4996-97E0-8097034F0F61}" type="datetimeFigureOut">
              <a:rPr lang="sv-SE" smtClean="0"/>
              <a:pPr/>
              <a:t>17-03-30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AD763AF-3715-471E-9403-754F7DFABDFD}" type="slidenum">
              <a:rPr lang="sv-SE" smtClean="0"/>
              <a:pPr/>
              <a:t>‹Nr.›</a:t>
            </a:fld>
            <a:endParaRPr lang="sv-S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BC6EE94F-B839-4C85-B10C-CB8ACBE88CD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BC6EE94F-B839-4C85-B10C-CB8ACBE88CD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BC6EE94F-B839-4C85-B10C-CB8ACBE88CD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BC6EE94F-B839-4C85-B10C-CB8ACBE88CDD}"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BC6EE94F-B839-4C85-B10C-CB8ACBE88CDD}" type="datetimeFigureOut">
              <a:rPr lang="sv-SE" smtClean="0"/>
              <a:pPr/>
              <a:t>17-03-30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BC6EE94F-B839-4C85-B10C-CB8ACBE88CDD}" type="datetimeFigureOut">
              <a:rPr lang="sv-SE" smtClean="0"/>
              <a:pPr/>
              <a:t>17-03-30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C6EE94F-B839-4C85-B10C-CB8ACBE88CDD}" type="datetimeFigureOut">
              <a:rPr lang="sv-SE" smtClean="0"/>
              <a:pPr/>
              <a:t>17-03-30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BC6EE94F-B839-4C85-B10C-CB8ACBE88CDD}"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BC6EE94F-B839-4C85-B10C-CB8ACBE88CDD}" type="datetimeFigureOut">
              <a:rPr lang="sv-SE" smtClean="0"/>
              <a:pPr/>
              <a:t>17-03-30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BC6EE94F-B839-4C85-B10C-CB8ACBE88CD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BC6EE94F-B839-4C85-B10C-CB8ACBE88CDD}" type="datetimeFigureOut">
              <a:rPr lang="sv-SE" smtClean="0"/>
              <a:pPr/>
              <a:t>17-03-30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2556043F-22E8-4984-BAD4-E44A564FA3B0}" type="slidenum">
              <a:rPr lang="sv-SE" smtClean="0"/>
              <a:pPr/>
              <a:t>‹Nr.›</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8ECD5F-DD85-479E-9DCC-CBE81F5C37AD}" type="datetimeFigureOut">
              <a:rPr lang="sv-SE" smtClean="0"/>
              <a:pPr/>
              <a:t>17-03-30</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5039F-8246-4FC8-B744-171B2C3B3F52}" type="slidenum">
              <a:rPr lang="sv-SE" smtClean="0"/>
              <a:pPr/>
              <a:t>‹Nr.›</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FF99D-1F6B-4996-97E0-8097034F0F61}" type="datetimeFigureOut">
              <a:rPr lang="sv-SE" smtClean="0"/>
              <a:pPr/>
              <a:t>17-03-30</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763AF-3715-471E-9403-754F7DFABDFD}" type="slidenum">
              <a:rPr lang="sv-SE" smtClean="0"/>
              <a:pPr/>
              <a:t>‹Nr.›</a:t>
            </a:fld>
            <a:endParaRPr lang="sv-S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6EE94F-B839-4C85-B10C-CB8ACBE88CDD}" type="datetimeFigureOut">
              <a:rPr lang="sv-SE" smtClean="0"/>
              <a:pPr/>
              <a:t>17-03-30</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56043F-22E8-4984-BAD4-E44A564FA3B0}" type="slidenum">
              <a:rPr lang="sv-SE" smtClean="0"/>
              <a:pPr/>
              <a:t>‹Nr.›</a:t>
            </a:fld>
            <a:endParaRPr lang="sv-SE"/>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Michel.ekberg@hittarpsik.s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Mattias.hallberg@hittarpsik.s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Max.molder@hittarpsik.s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Hans.gribbling@hittarpsik.s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Jenny.nordstrom@hittarpsik.s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max.molder@hittarpsik.s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eg"/><Relationship Id="rId5" Type="http://schemas.openxmlformats.org/officeDocument/2006/relationships/image" Target="../media/image28.jpeg"/><Relationship Id="rId6"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57200" y="5373216"/>
            <a:ext cx="8229600" cy="1800200"/>
          </a:xfrm>
        </p:spPr>
        <p:txBody>
          <a:bodyPr>
            <a:noAutofit/>
          </a:bodyPr>
          <a:lstStyle/>
          <a:p>
            <a:pPr algn="ctr">
              <a:buNone/>
            </a:pPr>
            <a:r>
              <a:rPr lang="sv-SE" sz="4000" dirty="0">
                <a:solidFill>
                  <a:schemeClr val="bg1"/>
                </a:solidFill>
              </a:rPr>
              <a:t>Föräldramöte 2017 </a:t>
            </a:r>
          </a:p>
          <a:p>
            <a:pPr algn="ctr">
              <a:buNone/>
            </a:pPr>
            <a:r>
              <a:rPr lang="sv-SE" sz="4000" dirty="0">
                <a:solidFill>
                  <a:schemeClr val="bg1"/>
                </a:solidFill>
              </a:rPr>
              <a:t>Välkomna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84"/>
            <a:ext cx="8229600" cy="1143000"/>
          </a:xfrm>
        </p:spPr>
        <p:txBody>
          <a:bodyPr/>
          <a:lstStyle/>
          <a:p>
            <a:r>
              <a:rPr lang="sv-SE" dirty="0">
                <a:solidFill>
                  <a:schemeClr val="bg1"/>
                </a:solidFill>
              </a:rPr>
              <a:t>Hittarps IK:s dagsform</a:t>
            </a:r>
          </a:p>
        </p:txBody>
      </p:sp>
      <p:sp>
        <p:nvSpPr>
          <p:cNvPr id="3" name="Platshållare för innehåll 2"/>
          <p:cNvSpPr>
            <a:spLocks noGrp="1"/>
          </p:cNvSpPr>
          <p:nvPr>
            <p:ph idx="1"/>
          </p:nvPr>
        </p:nvSpPr>
        <p:spPr>
          <a:xfrm>
            <a:off x="467544" y="1412776"/>
            <a:ext cx="8229600" cy="4741987"/>
          </a:xfrm>
        </p:spPr>
        <p:txBody>
          <a:bodyPr>
            <a:normAutofit/>
          </a:bodyPr>
          <a:lstStyle/>
          <a:p>
            <a:pPr marL="361950" indent="269875">
              <a:lnSpc>
                <a:spcPct val="150000"/>
              </a:lnSpc>
              <a:buFont typeface="Wingdings" pitchFamily="2" charset="2"/>
              <a:buChar char="v"/>
            </a:pPr>
            <a:r>
              <a:rPr lang="sv-SE" sz="1800" dirty="0">
                <a:solidFill>
                  <a:schemeClr val="bg1"/>
                </a:solidFill>
              </a:rPr>
              <a:t> Dryga 1400 medlemmar – ny milstolpe (igen)</a:t>
            </a:r>
          </a:p>
          <a:p>
            <a:pPr marL="361950" indent="269875">
              <a:lnSpc>
                <a:spcPct val="150000"/>
              </a:lnSpc>
              <a:buFont typeface="Wingdings" pitchFamily="2" charset="2"/>
              <a:buChar char="v"/>
            </a:pPr>
            <a:r>
              <a:rPr lang="sv-SE" sz="1800" dirty="0">
                <a:solidFill>
                  <a:schemeClr val="bg1"/>
                </a:solidFill>
              </a:rPr>
              <a:t> En ekonomi i balans…</a:t>
            </a:r>
          </a:p>
          <a:p>
            <a:pPr marL="361950" indent="269875">
              <a:lnSpc>
                <a:spcPct val="150000"/>
              </a:lnSpc>
              <a:buFont typeface="Wingdings" pitchFamily="2" charset="2"/>
              <a:buChar char="v"/>
            </a:pPr>
            <a:r>
              <a:rPr lang="sv-SE" sz="1800" dirty="0">
                <a:solidFill>
                  <a:schemeClr val="bg1"/>
                </a:solidFill>
              </a:rPr>
              <a:t> År tre med bollfältet och nytt konstgräs på B-plan</a:t>
            </a:r>
          </a:p>
          <a:p>
            <a:pPr marL="361950" indent="269875">
              <a:lnSpc>
                <a:spcPct val="150000"/>
              </a:lnSpc>
              <a:buFont typeface="Wingdings" pitchFamily="2" charset="2"/>
              <a:buChar char="v"/>
            </a:pPr>
            <a:r>
              <a:rPr lang="sv-SE" sz="1800" dirty="0">
                <a:solidFill>
                  <a:schemeClr val="bg1"/>
                </a:solidFill>
              </a:rPr>
              <a:t> Regionens starkaste företagssammanhang…</a:t>
            </a:r>
          </a:p>
          <a:p>
            <a:pPr marL="361950" indent="269875">
              <a:lnSpc>
                <a:spcPct val="150000"/>
              </a:lnSpc>
              <a:buFont typeface="Wingdings" pitchFamily="2" charset="2"/>
              <a:buChar char="v"/>
            </a:pPr>
            <a:r>
              <a:rPr lang="sv-SE" sz="1800" dirty="0">
                <a:solidFill>
                  <a:schemeClr val="bg1"/>
                </a:solidFill>
              </a:rPr>
              <a:t> Under 2016 många fina gymnastik- och fotbollsframgångar…</a:t>
            </a:r>
          </a:p>
          <a:p>
            <a:pPr marL="361950" indent="269875">
              <a:lnSpc>
                <a:spcPct val="150000"/>
              </a:lnSpc>
              <a:buFont typeface="Wingdings" pitchFamily="2" charset="2"/>
              <a:buChar char="v"/>
            </a:pPr>
            <a:r>
              <a:rPr lang="sv-SE" sz="1800" dirty="0">
                <a:solidFill>
                  <a:schemeClr val="bg1"/>
                </a:solidFill>
              </a:rPr>
              <a:t> Dam och Herr i division 2 under 2017.</a:t>
            </a:r>
          </a:p>
          <a:p>
            <a:pPr marL="361950" indent="269875">
              <a:lnSpc>
                <a:spcPct val="150000"/>
              </a:lnSpc>
              <a:buFont typeface="Wingdings" pitchFamily="2" charset="2"/>
              <a:buChar char="v"/>
            </a:pPr>
            <a:r>
              <a:rPr lang="sv-SE" sz="1800" dirty="0">
                <a:solidFill>
                  <a:schemeClr val="bg1"/>
                </a:solidFill>
              </a:rPr>
              <a:t> 200 ideella ledare i fotbollen och gymnastiken</a:t>
            </a:r>
          </a:p>
          <a:p>
            <a:pPr marL="361950" indent="269875">
              <a:lnSpc>
                <a:spcPct val="150000"/>
              </a:lnSpc>
              <a:buFont typeface="Wingdings" pitchFamily="2" charset="2"/>
              <a:buChar char="v"/>
            </a:pPr>
            <a:r>
              <a:rPr lang="sv-SE" sz="1800" dirty="0">
                <a:solidFill>
                  <a:schemeClr val="bg1"/>
                </a:solidFill>
              </a:rPr>
              <a:t> 38 lag anmälda till seriespel 2017 (rekord)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84"/>
            <a:ext cx="8229600" cy="1143000"/>
          </a:xfrm>
        </p:spPr>
        <p:txBody>
          <a:bodyPr/>
          <a:lstStyle/>
          <a:p>
            <a:endParaRPr lang="sv-SE" dirty="0">
              <a:solidFill>
                <a:schemeClr val="bg1"/>
              </a:solidFill>
            </a:endParaRPr>
          </a:p>
        </p:txBody>
      </p:sp>
      <p:pic>
        <p:nvPicPr>
          <p:cNvPr id="4" name="Platshållare för innehåll 3"/>
          <p:cNvPicPr>
            <a:picLocks noGrp="1" noChangeAspect="1"/>
          </p:cNvPicPr>
          <p:nvPr>
            <p:ph idx="1"/>
          </p:nvPr>
        </p:nvPicPr>
        <p:blipFill>
          <a:blip r:embed="rId2"/>
          <a:stretch>
            <a:fillRect/>
          </a:stretch>
        </p:blipFill>
        <p:spPr>
          <a:xfrm>
            <a:off x="0" y="-1132"/>
            <a:ext cx="9144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chemeClr val="bg1"/>
                </a:solidFill>
              </a:rPr>
              <a:t>Personal</a:t>
            </a:r>
          </a:p>
        </p:txBody>
      </p:sp>
      <p:sp>
        <p:nvSpPr>
          <p:cNvPr id="3" name="Platshållare för innehåll 2"/>
          <p:cNvSpPr>
            <a:spLocks noGrp="1"/>
          </p:cNvSpPr>
          <p:nvPr>
            <p:ph idx="1"/>
          </p:nvPr>
        </p:nvSpPr>
        <p:spPr/>
        <p:txBody>
          <a:bodyPr>
            <a:normAutofit/>
          </a:bodyPr>
          <a:lstStyle/>
          <a:p>
            <a:pPr marL="0" indent="0">
              <a:buNone/>
            </a:pPr>
            <a:r>
              <a:rPr lang="sv-SE" sz="2800" dirty="0">
                <a:solidFill>
                  <a:schemeClr val="bg1"/>
                </a:solidFill>
              </a:rPr>
              <a:t>Michel Ekberg 			Klubbchef</a:t>
            </a:r>
          </a:p>
          <a:p>
            <a:pPr marL="0" indent="0">
              <a:buNone/>
            </a:pPr>
            <a:r>
              <a:rPr lang="sv-SE" sz="2800" dirty="0">
                <a:solidFill>
                  <a:schemeClr val="bg1"/>
                </a:solidFill>
              </a:rPr>
              <a:t>Mattias Hallberg			Sport/kommunikation</a:t>
            </a:r>
          </a:p>
          <a:p>
            <a:pPr marL="0" indent="0">
              <a:buNone/>
            </a:pPr>
            <a:r>
              <a:rPr lang="sv-SE" sz="2800" dirty="0">
                <a:solidFill>
                  <a:schemeClr val="bg1"/>
                </a:solidFill>
              </a:rPr>
              <a:t>Max Mölder				Fotboll/HIK+</a:t>
            </a:r>
          </a:p>
          <a:p>
            <a:pPr marL="0" indent="0">
              <a:buNone/>
            </a:pPr>
            <a:r>
              <a:rPr lang="sv-SE" sz="2800" dirty="0">
                <a:solidFill>
                  <a:schemeClr val="bg1"/>
                </a:solidFill>
              </a:rPr>
              <a:t>Jenny Nordström			Material/Kanslibyggnad</a:t>
            </a:r>
          </a:p>
          <a:p>
            <a:pPr marL="0" indent="0">
              <a:buNone/>
            </a:pPr>
            <a:r>
              <a:rPr lang="sv-SE" sz="2800" dirty="0">
                <a:solidFill>
                  <a:schemeClr val="bg1"/>
                </a:solidFill>
              </a:rPr>
              <a:t>Hans Gribbling			Laröds IP</a:t>
            </a:r>
          </a:p>
          <a:p>
            <a:pPr marL="0" indent="0">
              <a:buNone/>
            </a:pPr>
            <a:r>
              <a:rPr lang="sv-SE" sz="2800" dirty="0">
                <a:solidFill>
                  <a:schemeClr val="bg1"/>
                </a:solidFill>
              </a:rPr>
              <a:t>Andreas Månefrost		Ekonomi</a:t>
            </a:r>
          </a:p>
        </p:txBody>
      </p:sp>
    </p:spTree>
    <p:extLst>
      <p:ext uri="{BB962C8B-B14F-4D97-AF65-F5344CB8AC3E}">
        <p14:creationId xmlns:p14="http://schemas.microsoft.com/office/powerpoint/2010/main" val="3898884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solidFill>
                  <a:schemeClr val="bg1"/>
                </a:solidFill>
              </a:rPr>
              <a:t>Michel Ekberg</a:t>
            </a:r>
            <a:br>
              <a:rPr lang="sv-SE" dirty="0">
                <a:solidFill>
                  <a:schemeClr val="bg1"/>
                </a:solidFill>
              </a:rPr>
            </a:br>
            <a:r>
              <a:rPr lang="sv-SE" dirty="0">
                <a:solidFill>
                  <a:schemeClr val="bg1"/>
                </a:solidFill>
              </a:rPr>
              <a:t>Klubbchef</a:t>
            </a:r>
          </a:p>
        </p:txBody>
      </p:sp>
      <p:sp>
        <p:nvSpPr>
          <p:cNvPr id="3" name="Platshållare för innehåll 2"/>
          <p:cNvSpPr>
            <a:spLocks noGrp="1"/>
          </p:cNvSpPr>
          <p:nvPr>
            <p:ph idx="1"/>
          </p:nvPr>
        </p:nvSpPr>
        <p:spPr>
          <a:xfrm>
            <a:off x="1259632" y="1600201"/>
            <a:ext cx="7427168" cy="4061048"/>
          </a:xfrm>
        </p:spPr>
        <p:txBody>
          <a:bodyPr>
            <a:normAutofit fontScale="92500" lnSpcReduction="20000"/>
          </a:bodyPr>
          <a:lstStyle/>
          <a:p>
            <a:pPr>
              <a:buFont typeface="Wingdings" pitchFamily="2" charset="2"/>
              <a:buChar char="v"/>
            </a:pPr>
            <a:r>
              <a:rPr lang="sv-SE" sz="2400" dirty="0">
                <a:solidFill>
                  <a:schemeClr val="bg1"/>
                </a:solidFill>
              </a:rPr>
              <a:t>Övergripande ansvar (Säkerställa måluppfyllelse och rätt inriktning)</a:t>
            </a:r>
          </a:p>
          <a:p>
            <a:pPr>
              <a:buFont typeface="Wingdings" pitchFamily="2" charset="2"/>
              <a:buChar char="v"/>
            </a:pPr>
            <a:r>
              <a:rPr lang="sv-SE" sz="2400" dirty="0">
                <a:solidFill>
                  <a:schemeClr val="bg1"/>
                </a:solidFill>
              </a:rPr>
              <a:t>Marknad (sponsring, avtal, HIK-familjen)</a:t>
            </a:r>
          </a:p>
          <a:p>
            <a:pPr>
              <a:buFont typeface="Wingdings" pitchFamily="2" charset="2"/>
              <a:buChar char="v"/>
            </a:pPr>
            <a:r>
              <a:rPr lang="sv-SE" sz="2400" dirty="0">
                <a:solidFill>
                  <a:schemeClr val="bg1"/>
                </a:solidFill>
              </a:rPr>
              <a:t>Ekonomi (budget)</a:t>
            </a:r>
          </a:p>
          <a:p>
            <a:pPr>
              <a:buFont typeface="Wingdings" pitchFamily="2" charset="2"/>
              <a:buChar char="v"/>
            </a:pPr>
            <a:r>
              <a:rPr lang="sv-SE" sz="2400" dirty="0">
                <a:solidFill>
                  <a:schemeClr val="bg1"/>
                </a:solidFill>
              </a:rPr>
              <a:t>Dialog mot kommun och andra intressenter runt HIK (tillgodose och bevaka HIK-intressen)</a:t>
            </a:r>
          </a:p>
          <a:p>
            <a:pPr>
              <a:buFont typeface="Wingdings" pitchFamily="2" charset="2"/>
              <a:buChar char="v"/>
            </a:pPr>
            <a:r>
              <a:rPr lang="sv-SE" sz="2400" dirty="0">
                <a:solidFill>
                  <a:schemeClr val="bg1"/>
                </a:solidFill>
              </a:rPr>
              <a:t>Personal HIK/HIK Drift (avtal, resursoptimering)</a:t>
            </a:r>
          </a:p>
          <a:p>
            <a:pPr>
              <a:buFont typeface="Wingdings" pitchFamily="2" charset="2"/>
              <a:buChar char="v"/>
            </a:pPr>
            <a:r>
              <a:rPr lang="sv-SE" sz="2400" dirty="0">
                <a:solidFill>
                  <a:schemeClr val="bg1"/>
                </a:solidFill>
              </a:rPr>
              <a:t>Laröds IP</a:t>
            </a:r>
          </a:p>
          <a:p>
            <a:pPr>
              <a:buNone/>
            </a:pPr>
            <a:endParaRPr lang="sv-SE" sz="2400" dirty="0">
              <a:solidFill>
                <a:schemeClr val="bg1"/>
              </a:solidFill>
            </a:endParaRPr>
          </a:p>
          <a:p>
            <a:pPr>
              <a:buNone/>
            </a:pPr>
            <a:r>
              <a:rPr lang="sv-SE" sz="2400" dirty="0">
                <a:solidFill>
                  <a:schemeClr val="bg1"/>
                </a:solidFill>
              </a:rPr>
              <a:t>Kontakt:</a:t>
            </a:r>
          </a:p>
          <a:p>
            <a:pPr>
              <a:buNone/>
            </a:pPr>
            <a:r>
              <a:rPr lang="sv-SE" sz="2400" dirty="0">
                <a:solidFill>
                  <a:schemeClr val="bg1"/>
                </a:solidFill>
              </a:rPr>
              <a:t>0702 – 13 88 19</a:t>
            </a:r>
          </a:p>
          <a:p>
            <a:pPr>
              <a:buNone/>
            </a:pPr>
            <a:r>
              <a:rPr lang="sv-SE" sz="2400" dirty="0">
                <a:solidFill>
                  <a:schemeClr val="bg1"/>
                </a:solidFill>
                <a:hlinkClick r:id="rId2"/>
              </a:rPr>
              <a:t>Michel.ekberg@hittarpsik.se</a:t>
            </a:r>
            <a:endParaRPr lang="sv-SE" sz="2400" dirty="0">
              <a:solidFill>
                <a:schemeClr val="bg1"/>
              </a:solidFill>
            </a:endParaRPr>
          </a:p>
          <a:p>
            <a:pPr>
              <a:buNone/>
            </a:pPr>
            <a:endParaRPr lang="sv-SE" sz="2400" dirty="0">
              <a:solidFill>
                <a:schemeClr val="bg1"/>
              </a:solidFill>
            </a:endParaRPr>
          </a:p>
          <a:p>
            <a:endParaRPr lang="sv-SE"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solidFill>
                  <a:schemeClr val="bg1"/>
                </a:solidFill>
              </a:rPr>
              <a:t>Mattias Hallberg</a:t>
            </a:r>
            <a:br>
              <a:rPr lang="sv-SE" dirty="0">
                <a:solidFill>
                  <a:schemeClr val="bg1"/>
                </a:solidFill>
              </a:rPr>
            </a:br>
            <a:r>
              <a:rPr lang="sv-SE" dirty="0">
                <a:solidFill>
                  <a:schemeClr val="bg1"/>
                </a:solidFill>
              </a:rPr>
              <a:t>Sportchef/varumärke/kommunikation</a:t>
            </a:r>
          </a:p>
        </p:txBody>
      </p:sp>
      <p:sp>
        <p:nvSpPr>
          <p:cNvPr id="3" name="Platshållare för innehåll 2"/>
          <p:cNvSpPr>
            <a:spLocks noGrp="1"/>
          </p:cNvSpPr>
          <p:nvPr>
            <p:ph idx="1"/>
          </p:nvPr>
        </p:nvSpPr>
        <p:spPr>
          <a:xfrm>
            <a:off x="971600" y="1600200"/>
            <a:ext cx="7715200" cy="5257800"/>
          </a:xfrm>
        </p:spPr>
        <p:txBody>
          <a:bodyPr>
            <a:normAutofit fontScale="62500" lnSpcReduction="20000"/>
          </a:bodyPr>
          <a:lstStyle/>
          <a:p>
            <a:pPr marL="636588" indent="-274638">
              <a:buFont typeface="Wingdings" pitchFamily="2" charset="2"/>
              <a:buChar char="v"/>
            </a:pPr>
            <a:r>
              <a:rPr lang="sv-SE" sz="3500" dirty="0">
                <a:solidFill>
                  <a:schemeClr val="bg1"/>
                </a:solidFill>
              </a:rPr>
              <a:t>Övergripande ansvar Fotbollsresan (implementering, uppföljning)</a:t>
            </a:r>
          </a:p>
          <a:p>
            <a:pPr marL="636588" indent="-274638">
              <a:buFont typeface="Wingdings" pitchFamily="2" charset="2"/>
              <a:buChar char="v"/>
            </a:pPr>
            <a:r>
              <a:rPr lang="sv-SE" sz="3500" dirty="0">
                <a:solidFill>
                  <a:schemeClr val="bg1"/>
                </a:solidFill>
              </a:rPr>
              <a:t>Ladda varumärket Hittarps IK</a:t>
            </a:r>
          </a:p>
          <a:p>
            <a:pPr marL="636588" indent="-274638">
              <a:buFont typeface="Wingdings" pitchFamily="2" charset="2"/>
              <a:buChar char="v"/>
            </a:pPr>
            <a:r>
              <a:rPr lang="sv-SE" sz="3500" dirty="0">
                <a:solidFill>
                  <a:schemeClr val="bg1"/>
                </a:solidFill>
              </a:rPr>
              <a:t>Fotbolls S  </a:t>
            </a:r>
          </a:p>
          <a:p>
            <a:pPr marL="636588" indent="-274638">
              <a:buFont typeface="Wingdings" pitchFamily="2" charset="2"/>
              <a:buChar char="v"/>
            </a:pPr>
            <a:r>
              <a:rPr lang="sv-SE" sz="3500" dirty="0" err="1">
                <a:solidFill>
                  <a:schemeClr val="bg1"/>
                </a:solidFill>
              </a:rPr>
              <a:t>Friends</a:t>
            </a:r>
            <a:r>
              <a:rPr lang="sv-SE" sz="3500" dirty="0">
                <a:solidFill>
                  <a:schemeClr val="bg1"/>
                </a:solidFill>
              </a:rPr>
              <a:t> (implementering, uppföljning)</a:t>
            </a:r>
          </a:p>
          <a:p>
            <a:pPr marL="636588" indent="-274638">
              <a:buFont typeface="Wingdings" pitchFamily="2" charset="2"/>
              <a:buChar char="v"/>
            </a:pPr>
            <a:r>
              <a:rPr lang="sv-SE" sz="3500" dirty="0">
                <a:solidFill>
                  <a:schemeClr val="bg1"/>
                </a:solidFill>
              </a:rPr>
              <a:t>Stiftelser och bidrag</a:t>
            </a:r>
          </a:p>
          <a:p>
            <a:pPr marL="636588" indent="-274638">
              <a:buFont typeface="Wingdings" pitchFamily="2" charset="2"/>
              <a:buChar char="v"/>
            </a:pPr>
            <a:r>
              <a:rPr lang="sv-SE" sz="3500" dirty="0">
                <a:solidFill>
                  <a:schemeClr val="bg1"/>
                </a:solidFill>
              </a:rPr>
              <a:t>Kommunikation (Hemsida, sociala medier, Hänt i HIK)</a:t>
            </a:r>
          </a:p>
          <a:p>
            <a:pPr marL="636588" indent="-274638">
              <a:buNone/>
            </a:pPr>
            <a:endParaRPr lang="sv-SE" sz="3500" dirty="0">
              <a:solidFill>
                <a:schemeClr val="bg1"/>
              </a:solidFill>
            </a:endParaRPr>
          </a:p>
          <a:p>
            <a:pPr marL="636588" indent="-274638">
              <a:buNone/>
            </a:pPr>
            <a:r>
              <a:rPr lang="sv-SE" sz="3500" dirty="0">
                <a:solidFill>
                  <a:schemeClr val="bg1"/>
                </a:solidFill>
              </a:rPr>
              <a:t>Kontakt:</a:t>
            </a:r>
          </a:p>
          <a:p>
            <a:pPr marL="636588" indent="-274638">
              <a:buNone/>
            </a:pPr>
            <a:r>
              <a:rPr lang="sv-SE" sz="3500" dirty="0">
                <a:solidFill>
                  <a:schemeClr val="bg1"/>
                </a:solidFill>
              </a:rPr>
              <a:t>0705-394215</a:t>
            </a:r>
          </a:p>
          <a:p>
            <a:pPr marL="636588" indent="-274638">
              <a:buNone/>
            </a:pPr>
            <a:r>
              <a:rPr lang="sv-SE" sz="3500" dirty="0">
                <a:solidFill>
                  <a:schemeClr val="bg1"/>
                </a:solidFill>
                <a:hlinkClick r:id="rId2"/>
              </a:rPr>
              <a:t>Mattias.hallberg@hittarpsik.se</a:t>
            </a:r>
            <a:endParaRPr lang="sv-SE" sz="3500" dirty="0">
              <a:solidFill>
                <a:schemeClr val="bg1"/>
              </a:solidFill>
            </a:endParaRPr>
          </a:p>
          <a:p>
            <a:pPr marL="636588" indent="-274638">
              <a:buNone/>
            </a:pPr>
            <a:endParaRPr lang="sv-SE" sz="2400" dirty="0">
              <a:solidFill>
                <a:schemeClr val="bg1"/>
              </a:solidFill>
            </a:endParaRPr>
          </a:p>
          <a:p>
            <a:pPr marL="636588" indent="-274638">
              <a:buNone/>
            </a:pPr>
            <a:endParaRPr lang="sv-SE" sz="2200" dirty="0">
              <a:solidFill>
                <a:schemeClr val="bg1"/>
              </a:solidFill>
            </a:endParaRPr>
          </a:p>
          <a:p>
            <a:pPr marL="636588" indent="-274638">
              <a:buNone/>
            </a:pPr>
            <a:r>
              <a:rPr lang="sv-SE" sz="2200" dirty="0"/>
              <a:t>, </a:t>
            </a:r>
            <a:r>
              <a:rPr lang="sv-SE" dirty="0"/>
              <a:t>uppföljning)</a:t>
            </a:r>
          </a:p>
          <a:p>
            <a:pPr>
              <a:buFontTx/>
              <a:buChar char="-"/>
            </a:pPr>
            <a:r>
              <a:rPr lang="sv-SE" sz="4800" dirty="0"/>
              <a:t>Kommunikation </a:t>
            </a:r>
            <a:r>
              <a:rPr lang="sv-SE" dirty="0"/>
              <a:t>(hemsida, FB,)</a:t>
            </a:r>
          </a:p>
          <a:p>
            <a:endParaRPr lang="sv-S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solidFill>
                  <a:schemeClr val="bg1"/>
                </a:solidFill>
              </a:rPr>
              <a:t>Max Mölder</a:t>
            </a:r>
            <a:br>
              <a:rPr lang="sv-SE" dirty="0">
                <a:solidFill>
                  <a:schemeClr val="bg1"/>
                </a:solidFill>
              </a:rPr>
            </a:br>
            <a:r>
              <a:rPr lang="sv-SE" dirty="0">
                <a:solidFill>
                  <a:schemeClr val="bg1"/>
                </a:solidFill>
              </a:rPr>
              <a:t>Fotbollsutvecklare</a:t>
            </a:r>
          </a:p>
        </p:txBody>
      </p:sp>
      <p:sp>
        <p:nvSpPr>
          <p:cNvPr id="3" name="Platshållare för innehåll 2"/>
          <p:cNvSpPr>
            <a:spLocks noGrp="1"/>
          </p:cNvSpPr>
          <p:nvPr>
            <p:ph idx="1"/>
          </p:nvPr>
        </p:nvSpPr>
        <p:spPr>
          <a:xfrm>
            <a:off x="971600" y="1600200"/>
            <a:ext cx="7715200" cy="5501208"/>
          </a:xfrm>
        </p:spPr>
        <p:txBody>
          <a:bodyPr>
            <a:normAutofit fontScale="62500" lnSpcReduction="20000"/>
          </a:bodyPr>
          <a:lstStyle/>
          <a:p>
            <a:pPr marL="636588" indent="-274638">
              <a:buFont typeface="Wingdings" pitchFamily="2" charset="2"/>
              <a:buChar char="v"/>
            </a:pPr>
            <a:r>
              <a:rPr lang="sv-SE" sz="3500" dirty="0">
                <a:solidFill>
                  <a:schemeClr val="bg1"/>
                </a:solidFill>
              </a:rPr>
              <a:t>Medlemsfrågor (debitering, nya medlemmar)</a:t>
            </a:r>
          </a:p>
          <a:p>
            <a:pPr marL="636588" indent="-274638">
              <a:buFont typeface="Wingdings" pitchFamily="2" charset="2"/>
              <a:buChar char="v"/>
            </a:pPr>
            <a:r>
              <a:rPr lang="sv-SE" sz="3100" dirty="0">
                <a:solidFill>
                  <a:schemeClr val="bg1"/>
                </a:solidFill>
              </a:rPr>
              <a:t>Tränings- och matchkoordinering (tillsättning, ändringar, domare)</a:t>
            </a:r>
          </a:p>
          <a:p>
            <a:pPr marL="636588" indent="-274638">
              <a:buFont typeface="Wingdings" pitchFamily="2" charset="2"/>
              <a:buChar char="v"/>
            </a:pPr>
            <a:r>
              <a:rPr lang="sv-SE" sz="3500" dirty="0">
                <a:solidFill>
                  <a:schemeClr val="bg1"/>
                </a:solidFill>
              </a:rPr>
              <a:t>Fotbollsresan HIK (praktiskt genomförande)</a:t>
            </a:r>
          </a:p>
          <a:p>
            <a:pPr marL="636588" indent="-274638">
              <a:buFont typeface="Wingdings" pitchFamily="2" charset="2"/>
              <a:buChar char="v"/>
            </a:pPr>
            <a:r>
              <a:rPr lang="sv-SE" sz="3500" dirty="0">
                <a:solidFill>
                  <a:schemeClr val="bg1"/>
                </a:solidFill>
              </a:rPr>
              <a:t>Utbildningsresan</a:t>
            </a:r>
          </a:p>
          <a:p>
            <a:pPr marL="636588" indent="-274638">
              <a:buFont typeface="Wingdings" pitchFamily="2" charset="2"/>
              <a:buChar char="v"/>
            </a:pPr>
            <a:r>
              <a:rPr lang="sv-SE" sz="3500" dirty="0">
                <a:solidFill>
                  <a:schemeClr val="bg1"/>
                </a:solidFill>
              </a:rPr>
              <a:t>Eventkoordinering</a:t>
            </a:r>
          </a:p>
          <a:p>
            <a:pPr marL="636588" indent="-274638">
              <a:buFont typeface="Wingdings" pitchFamily="2" charset="2"/>
              <a:buChar char="v"/>
            </a:pPr>
            <a:r>
              <a:rPr lang="sv-SE" sz="3500" dirty="0">
                <a:solidFill>
                  <a:schemeClr val="bg1"/>
                </a:solidFill>
              </a:rPr>
              <a:t>HIK+</a:t>
            </a:r>
          </a:p>
          <a:p>
            <a:pPr marL="361950" indent="0">
              <a:buNone/>
            </a:pPr>
            <a:endParaRPr lang="sv-SE" sz="3500" dirty="0">
              <a:solidFill>
                <a:schemeClr val="bg1"/>
              </a:solidFill>
            </a:endParaRPr>
          </a:p>
          <a:p>
            <a:pPr marL="361950" indent="0">
              <a:buNone/>
            </a:pPr>
            <a:r>
              <a:rPr lang="sv-SE" sz="3500" dirty="0">
                <a:solidFill>
                  <a:schemeClr val="bg1"/>
                </a:solidFill>
              </a:rPr>
              <a:t>Kontakt:</a:t>
            </a:r>
          </a:p>
          <a:p>
            <a:pPr marL="636588" indent="-274638">
              <a:buNone/>
            </a:pPr>
            <a:r>
              <a:rPr lang="sv-SE" sz="3500" dirty="0">
                <a:solidFill>
                  <a:schemeClr val="bg1"/>
                </a:solidFill>
              </a:rPr>
              <a:t>0705-394120</a:t>
            </a:r>
          </a:p>
          <a:p>
            <a:pPr marL="636588" indent="-274638">
              <a:buNone/>
            </a:pPr>
            <a:r>
              <a:rPr lang="sv-SE" sz="3500" dirty="0">
                <a:solidFill>
                  <a:schemeClr val="bg1"/>
                </a:solidFill>
                <a:hlinkClick r:id="rId2"/>
              </a:rPr>
              <a:t>Max.molder@hittarpsik.se</a:t>
            </a:r>
            <a:endParaRPr lang="sv-SE" sz="3500" dirty="0">
              <a:solidFill>
                <a:schemeClr val="bg1"/>
              </a:solidFill>
            </a:endParaRPr>
          </a:p>
          <a:p>
            <a:pPr marL="636588" indent="-274638">
              <a:buNone/>
            </a:pPr>
            <a:endParaRPr lang="sv-SE" sz="3100" dirty="0">
              <a:solidFill>
                <a:schemeClr val="bg1"/>
              </a:solidFill>
            </a:endParaRPr>
          </a:p>
          <a:p>
            <a:pPr marL="636588" indent="-274638">
              <a:buNone/>
            </a:pPr>
            <a:endParaRPr lang="sv-SE" sz="3100" dirty="0">
              <a:solidFill>
                <a:schemeClr val="bg1"/>
              </a:solidFill>
            </a:endParaRPr>
          </a:p>
          <a:p>
            <a:pPr marL="636588" indent="-274638">
              <a:buNone/>
            </a:pPr>
            <a:r>
              <a:rPr lang="sv-SE" sz="3100" dirty="0"/>
              <a:t>, uppföljning)</a:t>
            </a:r>
          </a:p>
          <a:p>
            <a:pPr>
              <a:buFontTx/>
              <a:buChar char="-"/>
            </a:pPr>
            <a:r>
              <a:rPr lang="sv-SE" sz="4800" dirty="0"/>
              <a:t>Kommunikation </a:t>
            </a:r>
            <a:r>
              <a:rPr lang="sv-SE" dirty="0"/>
              <a:t>(hemsida, FB,)</a:t>
            </a:r>
          </a:p>
          <a:p>
            <a:endParaRPr lang="sv-SE" dirty="0"/>
          </a:p>
        </p:txBody>
      </p:sp>
    </p:spTree>
    <p:extLst>
      <p:ext uri="{BB962C8B-B14F-4D97-AF65-F5344CB8AC3E}">
        <p14:creationId xmlns:p14="http://schemas.microsoft.com/office/powerpoint/2010/main" val="3826538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solidFill>
                  <a:schemeClr val="bg1"/>
                </a:solidFill>
              </a:rPr>
              <a:t>Hans Gribbling</a:t>
            </a:r>
            <a:br>
              <a:rPr lang="sv-SE" dirty="0">
                <a:solidFill>
                  <a:schemeClr val="bg1"/>
                </a:solidFill>
              </a:rPr>
            </a:br>
            <a:r>
              <a:rPr lang="sv-SE" dirty="0">
                <a:solidFill>
                  <a:schemeClr val="bg1"/>
                </a:solidFill>
              </a:rPr>
              <a:t>Arenachef</a:t>
            </a:r>
          </a:p>
        </p:txBody>
      </p:sp>
      <p:sp>
        <p:nvSpPr>
          <p:cNvPr id="3" name="Platshållare för innehåll 2"/>
          <p:cNvSpPr>
            <a:spLocks noGrp="1"/>
          </p:cNvSpPr>
          <p:nvPr>
            <p:ph idx="1"/>
          </p:nvPr>
        </p:nvSpPr>
        <p:spPr>
          <a:xfrm>
            <a:off x="1187624" y="1556792"/>
            <a:ext cx="7437512" cy="4968552"/>
          </a:xfrm>
        </p:spPr>
        <p:txBody>
          <a:bodyPr>
            <a:normAutofit fontScale="92500" lnSpcReduction="10000"/>
          </a:bodyPr>
          <a:lstStyle/>
          <a:p>
            <a:pPr>
              <a:buFont typeface="Wingdings" pitchFamily="2" charset="2"/>
              <a:buChar char="v"/>
            </a:pPr>
            <a:r>
              <a:rPr lang="sv-SE" sz="2600" dirty="0">
                <a:solidFill>
                  <a:schemeClr val="bg1"/>
                </a:solidFill>
              </a:rPr>
              <a:t>Arenaansvar (planer, kanslibyggnad, funktionalitet arenan, utveckling nya Laröds IP)</a:t>
            </a:r>
          </a:p>
          <a:p>
            <a:pPr>
              <a:buFont typeface="Wingdings" pitchFamily="2" charset="2"/>
              <a:buChar char="v"/>
            </a:pPr>
            <a:r>
              <a:rPr lang="sv-SE" sz="2600" dirty="0">
                <a:solidFill>
                  <a:schemeClr val="bg1"/>
                </a:solidFill>
              </a:rPr>
              <a:t>Hittarpshallen (tillsättning tider, larm, ljus)</a:t>
            </a:r>
          </a:p>
          <a:p>
            <a:pPr>
              <a:buFont typeface="Wingdings" pitchFamily="2" charset="2"/>
              <a:buChar char="v"/>
            </a:pPr>
            <a:r>
              <a:rPr lang="sv-SE" sz="2600" dirty="0">
                <a:solidFill>
                  <a:schemeClr val="bg1"/>
                </a:solidFill>
              </a:rPr>
              <a:t>Behörighet/tillgång till Arenan (nycklar, taggar)</a:t>
            </a:r>
          </a:p>
          <a:p>
            <a:pPr>
              <a:buFont typeface="Wingdings" pitchFamily="2" charset="2"/>
              <a:buChar char="v"/>
            </a:pPr>
            <a:r>
              <a:rPr lang="sv-SE" sz="2600" dirty="0">
                <a:solidFill>
                  <a:schemeClr val="bg1"/>
                </a:solidFill>
              </a:rPr>
              <a:t>Personalansvar materialkoordinator</a:t>
            </a:r>
          </a:p>
          <a:p>
            <a:pPr>
              <a:buNone/>
            </a:pPr>
            <a:endParaRPr lang="sv-SE" sz="2600" dirty="0">
              <a:solidFill>
                <a:schemeClr val="bg1"/>
              </a:solidFill>
            </a:endParaRPr>
          </a:p>
          <a:p>
            <a:pPr>
              <a:buNone/>
            </a:pPr>
            <a:r>
              <a:rPr lang="sv-SE" sz="2600" dirty="0">
                <a:solidFill>
                  <a:schemeClr val="bg1"/>
                </a:solidFill>
              </a:rPr>
              <a:t>Kontakt:</a:t>
            </a:r>
          </a:p>
          <a:p>
            <a:pPr>
              <a:buNone/>
            </a:pPr>
            <a:r>
              <a:rPr lang="sv-SE" sz="2600" dirty="0">
                <a:solidFill>
                  <a:schemeClr val="bg1"/>
                </a:solidFill>
              </a:rPr>
              <a:t>0705-394110</a:t>
            </a:r>
          </a:p>
          <a:p>
            <a:pPr>
              <a:buNone/>
            </a:pPr>
            <a:r>
              <a:rPr lang="sv-SE" sz="2600" dirty="0">
                <a:solidFill>
                  <a:schemeClr val="bg1"/>
                </a:solidFill>
                <a:hlinkClick r:id="rId2"/>
              </a:rPr>
              <a:t>Hans.gribbling@hittarpsik.se</a:t>
            </a:r>
            <a:endParaRPr lang="sv-SE" sz="2600" dirty="0">
              <a:solidFill>
                <a:schemeClr val="bg1"/>
              </a:solidFill>
            </a:endParaRPr>
          </a:p>
          <a:p>
            <a:pPr>
              <a:buNone/>
            </a:pPr>
            <a:r>
              <a:rPr lang="sv-SE" sz="2600" dirty="0"/>
              <a:t> </a:t>
            </a:r>
            <a:r>
              <a:rPr lang="sv-SE" sz="4800" dirty="0"/>
              <a:t>materialkoordinator </a:t>
            </a:r>
            <a:r>
              <a:rPr lang="sv-SE" dirty="0"/>
              <a:t>(säkerställa pkt 1-4)</a:t>
            </a:r>
          </a:p>
          <a:p>
            <a:pPr marL="896938" indent="-4763">
              <a:buFont typeface="Wingdings" pitchFamily="2" charset="2"/>
              <a:buChar char="v"/>
            </a:pPr>
            <a:endParaRPr lang="sv-S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a:solidFill>
                  <a:schemeClr val="bg1"/>
                </a:solidFill>
              </a:rPr>
              <a:t>Jenny Nordström</a:t>
            </a:r>
            <a:br>
              <a:rPr lang="sv-SE" dirty="0">
                <a:solidFill>
                  <a:schemeClr val="bg1"/>
                </a:solidFill>
              </a:rPr>
            </a:br>
            <a:r>
              <a:rPr lang="sv-SE" dirty="0">
                <a:solidFill>
                  <a:schemeClr val="bg1"/>
                </a:solidFill>
              </a:rPr>
              <a:t>Material, städ och tvätt</a:t>
            </a:r>
          </a:p>
        </p:txBody>
      </p:sp>
      <p:sp>
        <p:nvSpPr>
          <p:cNvPr id="3" name="Platshållare för innehåll 2"/>
          <p:cNvSpPr>
            <a:spLocks noGrp="1"/>
          </p:cNvSpPr>
          <p:nvPr>
            <p:ph idx="1"/>
          </p:nvPr>
        </p:nvSpPr>
        <p:spPr>
          <a:xfrm>
            <a:off x="853244" y="1268760"/>
            <a:ext cx="7437512" cy="5589240"/>
          </a:xfrm>
        </p:spPr>
        <p:txBody>
          <a:bodyPr>
            <a:normAutofit fontScale="92500" lnSpcReduction="20000"/>
          </a:bodyPr>
          <a:lstStyle/>
          <a:p>
            <a:pPr>
              <a:buFont typeface="Wingdings" pitchFamily="2" charset="2"/>
              <a:buChar char="v"/>
            </a:pPr>
            <a:endParaRPr lang="sv-SE" sz="2600" dirty="0">
              <a:solidFill>
                <a:schemeClr val="bg1"/>
              </a:solidFill>
            </a:endParaRPr>
          </a:p>
          <a:p>
            <a:pPr>
              <a:buFont typeface="Wingdings" pitchFamily="2" charset="2"/>
              <a:buChar char="v"/>
            </a:pPr>
            <a:r>
              <a:rPr lang="sv-SE" sz="2600" dirty="0">
                <a:solidFill>
                  <a:schemeClr val="bg1"/>
                </a:solidFill>
              </a:rPr>
              <a:t>Material – inventering, uppdatering och beställning</a:t>
            </a:r>
          </a:p>
          <a:p>
            <a:pPr>
              <a:buFont typeface="Wingdings" pitchFamily="2" charset="2"/>
              <a:buChar char="v"/>
            </a:pPr>
            <a:r>
              <a:rPr lang="sv-SE" sz="2600" dirty="0">
                <a:solidFill>
                  <a:schemeClr val="bg1"/>
                </a:solidFill>
              </a:rPr>
              <a:t>Material HIK (koner, västar, bollar, sjukvård, matchkläder)</a:t>
            </a:r>
          </a:p>
          <a:p>
            <a:pPr>
              <a:buFont typeface="Wingdings" pitchFamily="2" charset="2"/>
              <a:buChar char="v"/>
            </a:pPr>
            <a:r>
              <a:rPr lang="sv-SE" sz="2600" dirty="0">
                <a:solidFill>
                  <a:schemeClr val="bg1"/>
                </a:solidFill>
              </a:rPr>
              <a:t>Tvätt – tvätta alla matchkläder och hålla rent i backarna</a:t>
            </a:r>
          </a:p>
          <a:p>
            <a:pPr>
              <a:buFont typeface="Wingdings" pitchFamily="2" charset="2"/>
              <a:buChar char="v"/>
            </a:pPr>
            <a:r>
              <a:rPr lang="sv-SE" sz="2600" dirty="0">
                <a:solidFill>
                  <a:schemeClr val="bg1"/>
                </a:solidFill>
              </a:rPr>
              <a:t>Städ – säkerställa så att alla utrymmen är städade och i kliniskt skick för vår verksamhet</a:t>
            </a:r>
          </a:p>
          <a:p>
            <a:pPr>
              <a:buNone/>
            </a:pPr>
            <a:endParaRPr lang="sv-SE" sz="2600" dirty="0">
              <a:solidFill>
                <a:schemeClr val="bg1"/>
              </a:solidFill>
            </a:endParaRPr>
          </a:p>
          <a:p>
            <a:pPr>
              <a:buNone/>
            </a:pPr>
            <a:r>
              <a:rPr lang="sv-SE" sz="2600" dirty="0">
                <a:solidFill>
                  <a:schemeClr val="bg1"/>
                </a:solidFill>
              </a:rPr>
              <a:t>Kontakt:</a:t>
            </a:r>
          </a:p>
          <a:p>
            <a:pPr>
              <a:buNone/>
            </a:pPr>
            <a:r>
              <a:rPr lang="sv-SE" sz="2600" dirty="0">
                <a:solidFill>
                  <a:schemeClr val="bg1"/>
                </a:solidFill>
              </a:rPr>
              <a:t>0739-225900</a:t>
            </a:r>
          </a:p>
          <a:p>
            <a:pPr>
              <a:buNone/>
            </a:pPr>
            <a:r>
              <a:rPr lang="sv-SE" sz="2600" dirty="0">
                <a:solidFill>
                  <a:schemeClr val="bg1"/>
                </a:solidFill>
                <a:hlinkClick r:id="rId2"/>
              </a:rPr>
              <a:t>Jenny.nordstrom@hittarpsik.se</a:t>
            </a:r>
            <a:endParaRPr lang="sv-SE" sz="2600" dirty="0">
              <a:solidFill>
                <a:schemeClr val="bg1"/>
              </a:solidFill>
            </a:endParaRPr>
          </a:p>
          <a:p>
            <a:pPr>
              <a:buNone/>
            </a:pPr>
            <a:endParaRPr lang="sv-SE" sz="2600" dirty="0">
              <a:solidFill>
                <a:schemeClr val="bg1"/>
              </a:solidFill>
            </a:endParaRPr>
          </a:p>
          <a:p>
            <a:pPr>
              <a:buNone/>
            </a:pPr>
            <a:r>
              <a:rPr lang="sv-SE" sz="4800" dirty="0"/>
              <a:t>materialkoordinator </a:t>
            </a:r>
            <a:r>
              <a:rPr lang="sv-SE" dirty="0"/>
              <a:t>(säkerställa pkt 1-4)</a:t>
            </a:r>
          </a:p>
          <a:p>
            <a:pPr marL="896938" indent="-4763">
              <a:buFont typeface="Wingdings" pitchFamily="2" charset="2"/>
              <a:buChar char="v"/>
            </a:pPr>
            <a:endParaRPr lang="sv-SE" dirty="0"/>
          </a:p>
        </p:txBody>
      </p:sp>
    </p:spTree>
    <p:extLst>
      <p:ext uri="{BB962C8B-B14F-4D97-AF65-F5344CB8AC3E}">
        <p14:creationId xmlns:p14="http://schemas.microsoft.com/office/powerpoint/2010/main" val="3578233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84"/>
            <a:ext cx="8229600" cy="1143000"/>
          </a:xfrm>
        </p:spPr>
        <p:txBody>
          <a:bodyPr/>
          <a:lstStyle/>
          <a:p>
            <a:r>
              <a:rPr lang="sv-SE" dirty="0">
                <a:solidFill>
                  <a:schemeClr val="bg1"/>
                </a:solidFill>
              </a:rPr>
              <a:t>Hittarps IK - Styrelse</a:t>
            </a:r>
          </a:p>
        </p:txBody>
      </p:sp>
      <p:sp>
        <p:nvSpPr>
          <p:cNvPr id="9" name="textruta 8"/>
          <p:cNvSpPr txBox="1"/>
          <p:nvPr/>
        </p:nvSpPr>
        <p:spPr>
          <a:xfrm>
            <a:off x="1217750" y="836712"/>
            <a:ext cx="1195456" cy="523220"/>
          </a:xfrm>
          <a:prstGeom prst="rect">
            <a:avLst/>
          </a:prstGeom>
          <a:noFill/>
        </p:spPr>
        <p:txBody>
          <a:bodyPr wrap="none" rtlCol="0">
            <a:spAutoFit/>
          </a:bodyPr>
          <a:lstStyle/>
          <a:p>
            <a:pPr algn="ctr"/>
            <a:r>
              <a:rPr lang="sv-SE" sz="1400" dirty="0">
                <a:solidFill>
                  <a:schemeClr val="bg1"/>
                </a:solidFill>
              </a:rPr>
              <a:t>Ordförande</a:t>
            </a:r>
          </a:p>
          <a:p>
            <a:pPr algn="ctr"/>
            <a:r>
              <a:rPr lang="sv-SE" sz="1400" dirty="0">
                <a:solidFill>
                  <a:schemeClr val="bg1"/>
                </a:solidFill>
              </a:rPr>
              <a:t>Jörgen Olsson</a:t>
            </a:r>
          </a:p>
        </p:txBody>
      </p:sp>
      <p:sp>
        <p:nvSpPr>
          <p:cNvPr id="10" name="textruta 9"/>
          <p:cNvSpPr txBox="1"/>
          <p:nvPr/>
        </p:nvSpPr>
        <p:spPr>
          <a:xfrm>
            <a:off x="1095792" y="2564904"/>
            <a:ext cx="1421928" cy="738664"/>
          </a:xfrm>
          <a:prstGeom prst="rect">
            <a:avLst/>
          </a:prstGeom>
          <a:noFill/>
        </p:spPr>
        <p:txBody>
          <a:bodyPr wrap="none" rtlCol="0">
            <a:spAutoFit/>
          </a:bodyPr>
          <a:lstStyle/>
          <a:p>
            <a:pPr algn="ctr"/>
            <a:r>
              <a:rPr lang="sv-SE" sz="1400" dirty="0">
                <a:solidFill>
                  <a:schemeClr val="bg1"/>
                </a:solidFill>
              </a:rPr>
              <a:t>Vice ordförande/</a:t>
            </a:r>
          </a:p>
          <a:p>
            <a:pPr algn="ctr"/>
            <a:r>
              <a:rPr lang="sv-SE" sz="1400" dirty="0">
                <a:solidFill>
                  <a:schemeClr val="bg1"/>
                </a:solidFill>
              </a:rPr>
              <a:t>Fotboll U</a:t>
            </a:r>
          </a:p>
          <a:p>
            <a:pPr algn="ctr"/>
            <a:r>
              <a:rPr lang="sv-SE" sz="1400" dirty="0">
                <a:solidFill>
                  <a:schemeClr val="bg1"/>
                </a:solidFill>
              </a:rPr>
              <a:t>Kenneth Storvik</a:t>
            </a:r>
          </a:p>
        </p:txBody>
      </p:sp>
      <p:sp>
        <p:nvSpPr>
          <p:cNvPr id="11" name="textruta 10"/>
          <p:cNvSpPr txBox="1"/>
          <p:nvPr/>
        </p:nvSpPr>
        <p:spPr>
          <a:xfrm>
            <a:off x="1098422" y="4181230"/>
            <a:ext cx="1405193" cy="523220"/>
          </a:xfrm>
          <a:prstGeom prst="rect">
            <a:avLst/>
          </a:prstGeom>
          <a:noFill/>
        </p:spPr>
        <p:txBody>
          <a:bodyPr wrap="none" rtlCol="0">
            <a:spAutoFit/>
          </a:bodyPr>
          <a:lstStyle/>
          <a:p>
            <a:pPr algn="ctr"/>
            <a:r>
              <a:rPr lang="sv-SE" sz="1400" dirty="0">
                <a:solidFill>
                  <a:schemeClr val="bg1"/>
                </a:solidFill>
              </a:rPr>
              <a:t>Marknad</a:t>
            </a:r>
          </a:p>
          <a:p>
            <a:pPr algn="ctr"/>
            <a:r>
              <a:rPr lang="sv-SE" sz="1400" dirty="0">
                <a:solidFill>
                  <a:schemeClr val="bg1"/>
                </a:solidFill>
              </a:rPr>
              <a:t>Peter Nordström</a:t>
            </a:r>
          </a:p>
        </p:txBody>
      </p:sp>
      <p:sp>
        <p:nvSpPr>
          <p:cNvPr id="12" name="textruta 11"/>
          <p:cNvSpPr txBox="1"/>
          <p:nvPr/>
        </p:nvSpPr>
        <p:spPr>
          <a:xfrm>
            <a:off x="4189173" y="836728"/>
            <a:ext cx="1184941" cy="523220"/>
          </a:xfrm>
          <a:prstGeom prst="rect">
            <a:avLst/>
          </a:prstGeom>
          <a:noFill/>
        </p:spPr>
        <p:txBody>
          <a:bodyPr wrap="none" rtlCol="0">
            <a:spAutoFit/>
          </a:bodyPr>
          <a:lstStyle/>
          <a:p>
            <a:pPr algn="ctr"/>
            <a:r>
              <a:rPr lang="sv-SE" sz="1400" dirty="0">
                <a:solidFill>
                  <a:schemeClr val="bg1"/>
                </a:solidFill>
              </a:rPr>
              <a:t>Ekonomi</a:t>
            </a:r>
          </a:p>
          <a:p>
            <a:pPr algn="ctr"/>
            <a:r>
              <a:rPr lang="sv-SE" sz="1400" dirty="0">
                <a:solidFill>
                  <a:schemeClr val="bg1"/>
                </a:solidFill>
              </a:rPr>
              <a:t>Cecilia Löfling</a:t>
            </a:r>
          </a:p>
        </p:txBody>
      </p:sp>
      <p:sp>
        <p:nvSpPr>
          <p:cNvPr id="13" name="textruta 12"/>
          <p:cNvSpPr txBox="1"/>
          <p:nvPr/>
        </p:nvSpPr>
        <p:spPr>
          <a:xfrm>
            <a:off x="4199939" y="2564920"/>
            <a:ext cx="1400192" cy="523220"/>
          </a:xfrm>
          <a:prstGeom prst="rect">
            <a:avLst/>
          </a:prstGeom>
          <a:noFill/>
        </p:spPr>
        <p:txBody>
          <a:bodyPr wrap="none" rtlCol="0">
            <a:spAutoFit/>
          </a:bodyPr>
          <a:lstStyle/>
          <a:p>
            <a:pPr algn="ctr"/>
            <a:r>
              <a:rPr lang="sv-SE" sz="1400" dirty="0">
                <a:solidFill>
                  <a:schemeClr val="bg1"/>
                </a:solidFill>
              </a:rPr>
              <a:t>Kommunikation</a:t>
            </a:r>
          </a:p>
          <a:p>
            <a:pPr algn="ctr"/>
            <a:r>
              <a:rPr lang="sv-SE" sz="1400" dirty="0" err="1">
                <a:solidFill>
                  <a:schemeClr val="bg1"/>
                </a:solidFill>
              </a:rPr>
              <a:t>Micco</a:t>
            </a:r>
            <a:r>
              <a:rPr lang="sv-SE" sz="1400" dirty="0">
                <a:solidFill>
                  <a:schemeClr val="bg1"/>
                </a:solidFill>
              </a:rPr>
              <a:t> Grönholm</a:t>
            </a:r>
          </a:p>
        </p:txBody>
      </p:sp>
      <p:sp>
        <p:nvSpPr>
          <p:cNvPr id="14" name="textruta 13"/>
          <p:cNvSpPr txBox="1"/>
          <p:nvPr/>
        </p:nvSpPr>
        <p:spPr>
          <a:xfrm>
            <a:off x="4292118" y="4181246"/>
            <a:ext cx="1196930" cy="523220"/>
          </a:xfrm>
          <a:prstGeom prst="rect">
            <a:avLst/>
          </a:prstGeom>
          <a:noFill/>
        </p:spPr>
        <p:txBody>
          <a:bodyPr wrap="none" rtlCol="0">
            <a:spAutoFit/>
          </a:bodyPr>
          <a:lstStyle/>
          <a:p>
            <a:pPr algn="ctr"/>
            <a:r>
              <a:rPr lang="sv-SE" sz="1400" dirty="0">
                <a:solidFill>
                  <a:schemeClr val="bg1"/>
                </a:solidFill>
              </a:rPr>
              <a:t>Fotboll Senior</a:t>
            </a:r>
          </a:p>
          <a:p>
            <a:pPr algn="ctr"/>
            <a:r>
              <a:rPr lang="sv-SE" sz="1400" dirty="0">
                <a:solidFill>
                  <a:schemeClr val="bg1"/>
                </a:solidFill>
              </a:rPr>
              <a:t>Arne Jönsson</a:t>
            </a:r>
          </a:p>
        </p:txBody>
      </p:sp>
      <p:sp>
        <p:nvSpPr>
          <p:cNvPr id="15" name="textruta 14"/>
          <p:cNvSpPr txBox="1"/>
          <p:nvPr/>
        </p:nvSpPr>
        <p:spPr>
          <a:xfrm>
            <a:off x="7112791" y="836712"/>
            <a:ext cx="1238159" cy="523220"/>
          </a:xfrm>
          <a:prstGeom prst="rect">
            <a:avLst/>
          </a:prstGeom>
          <a:noFill/>
        </p:spPr>
        <p:txBody>
          <a:bodyPr wrap="none" rtlCol="0">
            <a:spAutoFit/>
          </a:bodyPr>
          <a:lstStyle/>
          <a:p>
            <a:pPr algn="ctr"/>
            <a:r>
              <a:rPr lang="sv-SE" sz="1400" dirty="0" err="1">
                <a:solidFill>
                  <a:schemeClr val="bg1"/>
                </a:solidFill>
              </a:rPr>
              <a:t>Admin</a:t>
            </a:r>
            <a:r>
              <a:rPr lang="sv-SE" sz="1400" dirty="0">
                <a:solidFill>
                  <a:schemeClr val="bg1"/>
                </a:solidFill>
              </a:rPr>
              <a:t>/HR</a:t>
            </a:r>
          </a:p>
          <a:p>
            <a:pPr algn="ctr"/>
            <a:r>
              <a:rPr lang="sv-SE" sz="1400" dirty="0">
                <a:solidFill>
                  <a:schemeClr val="bg1"/>
                </a:solidFill>
              </a:rPr>
              <a:t>Tatjana Jörnell</a:t>
            </a:r>
          </a:p>
        </p:txBody>
      </p:sp>
      <p:sp>
        <p:nvSpPr>
          <p:cNvPr id="16" name="textruta 15"/>
          <p:cNvSpPr txBox="1"/>
          <p:nvPr/>
        </p:nvSpPr>
        <p:spPr>
          <a:xfrm>
            <a:off x="7079318" y="2564904"/>
            <a:ext cx="1379545" cy="523220"/>
          </a:xfrm>
          <a:prstGeom prst="rect">
            <a:avLst/>
          </a:prstGeom>
          <a:noFill/>
        </p:spPr>
        <p:txBody>
          <a:bodyPr wrap="none" rtlCol="0">
            <a:spAutoFit/>
          </a:bodyPr>
          <a:lstStyle/>
          <a:p>
            <a:pPr algn="ctr"/>
            <a:r>
              <a:rPr lang="sv-SE" sz="1400" dirty="0">
                <a:solidFill>
                  <a:schemeClr val="bg1"/>
                </a:solidFill>
              </a:rPr>
              <a:t>Suppleant</a:t>
            </a:r>
          </a:p>
          <a:p>
            <a:pPr algn="ctr"/>
            <a:r>
              <a:rPr lang="sv-SE" sz="1400" dirty="0">
                <a:solidFill>
                  <a:schemeClr val="bg1"/>
                </a:solidFill>
              </a:rPr>
              <a:t>Magnus </a:t>
            </a:r>
            <a:r>
              <a:rPr lang="sv-SE" sz="1400" dirty="0" err="1">
                <a:solidFill>
                  <a:schemeClr val="bg1"/>
                </a:solidFill>
              </a:rPr>
              <a:t>Jongård</a:t>
            </a:r>
            <a:endParaRPr lang="sv-SE" sz="1400" dirty="0">
              <a:solidFill>
                <a:schemeClr val="bg1"/>
              </a:solidFill>
            </a:endParaRPr>
          </a:p>
        </p:txBody>
      </p:sp>
      <p:sp>
        <p:nvSpPr>
          <p:cNvPr id="17" name="textruta 16"/>
          <p:cNvSpPr txBox="1"/>
          <p:nvPr/>
        </p:nvSpPr>
        <p:spPr>
          <a:xfrm>
            <a:off x="7092280" y="4181230"/>
            <a:ext cx="1332416" cy="523220"/>
          </a:xfrm>
          <a:prstGeom prst="rect">
            <a:avLst/>
          </a:prstGeom>
          <a:noFill/>
        </p:spPr>
        <p:txBody>
          <a:bodyPr wrap="none" rtlCol="0">
            <a:spAutoFit/>
          </a:bodyPr>
          <a:lstStyle/>
          <a:p>
            <a:pPr algn="ctr"/>
            <a:r>
              <a:rPr lang="sv-SE" sz="1400" dirty="0">
                <a:solidFill>
                  <a:schemeClr val="bg1"/>
                </a:solidFill>
              </a:rPr>
              <a:t>Suppleant</a:t>
            </a:r>
          </a:p>
          <a:p>
            <a:pPr algn="ctr"/>
            <a:r>
              <a:rPr lang="sv-SE" sz="1400" dirty="0">
                <a:solidFill>
                  <a:schemeClr val="bg1"/>
                </a:solidFill>
              </a:rPr>
              <a:t>Hans Lennermo</a:t>
            </a: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5550" y="1419516"/>
            <a:ext cx="748284" cy="1124347"/>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4983" y="4704450"/>
            <a:ext cx="758090" cy="1145388"/>
          </a:xfrm>
          <a:prstGeom prst="rect">
            <a:avLst/>
          </a:prstGeom>
        </p:spPr>
      </p:pic>
      <p:pic>
        <p:nvPicPr>
          <p:cNvPr id="6" name="Bildobjekt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6730" y="4704450"/>
            <a:ext cx="757104" cy="1124347"/>
          </a:xfrm>
          <a:prstGeom prst="rect">
            <a:avLst/>
          </a:prstGeom>
        </p:spPr>
      </p:pic>
      <p:pic>
        <p:nvPicPr>
          <p:cNvPr id="7" name="Bildobjekt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2205" y="3042069"/>
            <a:ext cx="753769" cy="1140665"/>
          </a:xfrm>
          <a:prstGeom prst="rect">
            <a:avLst/>
          </a:prstGeom>
        </p:spPr>
      </p:pic>
      <p:pic>
        <p:nvPicPr>
          <p:cNvPr id="8" name="Bildobjekt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4167" y="4704449"/>
            <a:ext cx="755406" cy="1124347"/>
          </a:xfrm>
          <a:prstGeom prst="rect">
            <a:avLst/>
          </a:prstGeom>
        </p:spPr>
      </p:pic>
      <p:pic>
        <p:nvPicPr>
          <p:cNvPr id="18" name="Bildobjekt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0547" y="2919516"/>
            <a:ext cx="1126962" cy="1594793"/>
          </a:xfrm>
          <a:prstGeom prst="rect">
            <a:avLst/>
          </a:prstGeom>
        </p:spPr>
      </p:pic>
      <p:pic>
        <p:nvPicPr>
          <p:cNvPr id="27" name="Bildobjekt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09404" y="2933830"/>
            <a:ext cx="1126962" cy="1594793"/>
          </a:xfrm>
          <a:prstGeom prst="rect">
            <a:avLst/>
          </a:prstGeom>
        </p:spPr>
      </p:pic>
      <p:pic>
        <p:nvPicPr>
          <p:cNvPr id="29" name="Bildobjekt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0547" y="1126603"/>
            <a:ext cx="1126962" cy="1594793"/>
          </a:xfrm>
          <a:prstGeom prst="rect">
            <a:avLst/>
          </a:prstGeom>
        </p:spPr>
      </p:pic>
      <p:pic>
        <p:nvPicPr>
          <p:cNvPr id="30" name="Bildobjekt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93478" y="1165022"/>
            <a:ext cx="1126962" cy="1594793"/>
          </a:xfrm>
          <a:prstGeom prst="rect">
            <a:avLst/>
          </a:prstGeom>
        </p:spPr>
      </p:pic>
    </p:spTree>
    <p:extLst>
      <p:ext uri="{BB962C8B-B14F-4D97-AF65-F5344CB8AC3E}">
        <p14:creationId xmlns:p14="http://schemas.microsoft.com/office/powerpoint/2010/main" val="709296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84"/>
            <a:ext cx="8229600" cy="1143000"/>
          </a:xfrm>
        </p:spPr>
        <p:txBody>
          <a:bodyPr/>
          <a:lstStyle/>
          <a:p>
            <a:r>
              <a:rPr lang="sv-SE" dirty="0">
                <a:solidFill>
                  <a:schemeClr val="bg1"/>
                </a:solidFill>
              </a:rPr>
              <a:t>Hittarps IK- Fotboll Ungdom</a:t>
            </a:r>
          </a:p>
        </p:txBody>
      </p:sp>
      <p:sp>
        <p:nvSpPr>
          <p:cNvPr id="3" name="Platshållare för innehåll 2"/>
          <p:cNvSpPr>
            <a:spLocks noGrp="1"/>
          </p:cNvSpPr>
          <p:nvPr>
            <p:ph idx="1"/>
          </p:nvPr>
        </p:nvSpPr>
        <p:spPr>
          <a:xfrm>
            <a:off x="86816" y="1124744"/>
            <a:ext cx="8229600" cy="4525963"/>
          </a:xfrm>
        </p:spPr>
        <p:txBody>
          <a:bodyPr>
            <a:normAutofit fontScale="85000" lnSpcReduction="10000"/>
          </a:bodyPr>
          <a:lstStyle/>
          <a:p>
            <a:pPr marL="1704975" indent="0">
              <a:buFont typeface="Wingdings" pitchFamily="2" charset="2"/>
              <a:buChar char="v"/>
            </a:pPr>
            <a:r>
              <a:rPr lang="sv-SE" sz="1800" dirty="0">
                <a:solidFill>
                  <a:schemeClr val="bg1"/>
                </a:solidFill>
              </a:rPr>
              <a:t>2016</a:t>
            </a:r>
          </a:p>
          <a:p>
            <a:pPr marL="1704975" indent="0"/>
            <a:r>
              <a:rPr lang="sv-SE" sz="1800" dirty="0">
                <a:solidFill>
                  <a:schemeClr val="bg1"/>
                </a:solidFill>
              </a:rPr>
              <a:t> Antalet barn ökat med 14%, till 803 stycken. 507 pojkar och 296 flickor.</a:t>
            </a:r>
          </a:p>
          <a:p>
            <a:pPr marL="1704975" indent="0"/>
            <a:r>
              <a:rPr lang="sv-SE" sz="1800" dirty="0">
                <a:solidFill>
                  <a:schemeClr val="bg1"/>
                </a:solidFill>
              </a:rPr>
              <a:t> 147 ledare, ökning med 11%</a:t>
            </a:r>
          </a:p>
          <a:p>
            <a:pPr marL="1704975" indent="0"/>
            <a:r>
              <a:rPr lang="sv-SE" sz="1800" dirty="0">
                <a:solidFill>
                  <a:schemeClr val="bg1"/>
                </a:solidFill>
              </a:rPr>
              <a:t> Årets fotbollsskola hade EM-tema och över 220 barn deltog = rekord. Största fotbollsskolan i Helsingborg.</a:t>
            </a:r>
          </a:p>
          <a:p>
            <a:pPr marL="1704975" indent="0"/>
            <a:r>
              <a:rPr lang="sv-SE" sz="1800" dirty="0">
                <a:solidFill>
                  <a:schemeClr val="bg1"/>
                </a:solidFill>
              </a:rPr>
              <a:t> 34 u-lag i seriespel och de yngsta har tränat kombinerat med </a:t>
            </a:r>
            <a:r>
              <a:rPr lang="sv-SE" sz="1800" dirty="0" err="1">
                <a:solidFill>
                  <a:schemeClr val="bg1"/>
                </a:solidFill>
              </a:rPr>
              <a:t>tr.matcher</a:t>
            </a:r>
            <a:r>
              <a:rPr lang="sv-SE" sz="1800" dirty="0">
                <a:solidFill>
                  <a:schemeClr val="bg1"/>
                </a:solidFill>
              </a:rPr>
              <a:t>/poolspel.</a:t>
            </a:r>
          </a:p>
          <a:p>
            <a:pPr marL="1704975" indent="0"/>
            <a:r>
              <a:rPr lang="sv-SE" sz="1800" dirty="0">
                <a:solidFill>
                  <a:schemeClr val="bg1"/>
                </a:solidFill>
              </a:rPr>
              <a:t> Bollfältet en efterlängtad addering liksom konstgräs på B-plan</a:t>
            </a:r>
          </a:p>
          <a:p>
            <a:pPr marL="1704975" indent="0"/>
            <a:r>
              <a:rPr lang="sv-SE" sz="1800" dirty="0">
                <a:solidFill>
                  <a:schemeClr val="bg1"/>
                </a:solidFill>
              </a:rPr>
              <a:t> År två med HIK+ </a:t>
            </a:r>
          </a:p>
          <a:p>
            <a:pPr marL="1704975" indent="0"/>
            <a:r>
              <a:rPr lang="sv-SE" sz="1800" dirty="0">
                <a:solidFill>
                  <a:schemeClr val="bg1"/>
                </a:solidFill>
              </a:rPr>
              <a:t> 50 av våra ungdomsledare har genomfört Diplom C-utbildningen </a:t>
            </a:r>
          </a:p>
          <a:p>
            <a:pPr marL="1704975" indent="0">
              <a:buFont typeface="Wingdings" pitchFamily="2" charset="2"/>
              <a:buChar char="v"/>
            </a:pPr>
            <a:r>
              <a:rPr lang="sv-SE" sz="1800" dirty="0">
                <a:solidFill>
                  <a:schemeClr val="bg1"/>
                </a:solidFill>
              </a:rPr>
              <a:t>2017</a:t>
            </a:r>
          </a:p>
          <a:p>
            <a:pPr marL="1704975" indent="0"/>
            <a:r>
              <a:rPr lang="sv-SE" sz="1800" dirty="0">
                <a:solidFill>
                  <a:schemeClr val="bg1"/>
                </a:solidFill>
              </a:rPr>
              <a:t> Arbeta fram och implementera en ny fotbollsresa </a:t>
            </a:r>
          </a:p>
          <a:p>
            <a:pPr marL="1704975" indent="0"/>
            <a:r>
              <a:rPr lang="sv-SE" sz="1800" dirty="0">
                <a:solidFill>
                  <a:schemeClr val="bg1"/>
                </a:solidFill>
              </a:rPr>
              <a:t> Utöka samarbetet mellan åldersgrupper, både på träning och match</a:t>
            </a:r>
          </a:p>
          <a:p>
            <a:pPr marL="1704975" indent="0"/>
            <a:r>
              <a:rPr lang="sv-SE" sz="1800" dirty="0">
                <a:solidFill>
                  <a:schemeClr val="bg1"/>
                </a:solidFill>
              </a:rPr>
              <a:t> 38 lag anmäla i seriespel </a:t>
            </a:r>
          </a:p>
          <a:p>
            <a:pPr marL="1704975" indent="0"/>
            <a:r>
              <a:rPr lang="sv-SE" sz="1800" dirty="0">
                <a:solidFill>
                  <a:schemeClr val="bg1"/>
                </a:solidFill>
              </a:rPr>
              <a:t> Fortsatt satsning på utbildning av våra ledare, arrangera intern Diplom B-utbildning </a:t>
            </a:r>
          </a:p>
          <a:p>
            <a:pPr marL="1704975" indent="0"/>
            <a:r>
              <a:rPr lang="sv-SE" sz="1800" dirty="0">
                <a:solidFill>
                  <a:schemeClr val="bg1"/>
                </a:solidFill>
              </a:rPr>
              <a:t> Se över hur vi kan göra Laröds IP än mer ändamålsenlig</a:t>
            </a:r>
          </a:p>
          <a:p>
            <a:pPr marL="1704975" indent="0"/>
            <a:r>
              <a:rPr lang="sv-SE" sz="1800" dirty="0">
                <a:solidFill>
                  <a:schemeClr val="bg1"/>
                </a:solidFill>
              </a:rPr>
              <a:t> Nya insatser med </a:t>
            </a:r>
            <a:r>
              <a:rPr lang="sv-SE" sz="1800" dirty="0" err="1">
                <a:solidFill>
                  <a:schemeClr val="bg1"/>
                </a:solidFill>
              </a:rPr>
              <a:t>Friends</a:t>
            </a:r>
            <a:endParaRPr lang="sv-SE" sz="1800" dirty="0">
              <a:solidFill>
                <a:schemeClr val="bg1"/>
              </a:solidFill>
            </a:endParaRPr>
          </a:p>
          <a:p>
            <a:endParaRPr lang="sv-SE" dirty="0">
              <a:solidFill>
                <a:schemeClr val="bg1"/>
              </a:solidFill>
            </a:endParaRPr>
          </a:p>
          <a:p>
            <a:endParaRPr lang="sv-SE" dirty="0">
              <a:solidFill>
                <a:schemeClr val="bg1"/>
              </a:solidFill>
            </a:endParaRPr>
          </a:p>
          <a:p>
            <a:endParaRPr lang="sv-SE" dirty="0">
              <a:solidFill>
                <a:schemeClr val="bg1"/>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arn(inVertical)">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barn(inVertical)">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barn(inVertical)">
                                      <p:cBhvr>
                                        <p:cTn id="36" dur="500"/>
                                        <p:tgtEl>
                                          <p:spTgt spid="3">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arn(inVertical)">
                                      <p:cBhvr>
                                        <p:cTn id="41" dur="500"/>
                                        <p:tgtEl>
                                          <p:spTgt spid="3">
                                            <p:txEl>
                                              <p:pRg st="7" end="7"/>
                                            </p:txEl>
                                          </p:spTgt>
                                        </p:tgtEl>
                                      </p:cBhvr>
                                    </p:animEffect>
                                  </p:childTnLst>
                                </p:cTn>
                              </p:par>
                            </p:childTnLst>
                          </p:cTn>
                        </p:par>
                        <p:par>
                          <p:cTn id="42" fill="hold">
                            <p:stCondLst>
                              <p:cond delay="500"/>
                            </p:stCondLst>
                            <p:childTnLst>
                              <p:par>
                                <p:cTn id="43" presetID="16" presetClass="entr" presetSubtype="21" fill="hold" grpId="0" nodeType="after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barn(inVertical)">
                                      <p:cBhvr>
                                        <p:cTn id="45" dur="500"/>
                                        <p:tgtEl>
                                          <p:spTgt spid="3">
                                            <p:txEl>
                                              <p:pRg st="8" end="8"/>
                                            </p:txEl>
                                          </p:spTgt>
                                        </p:tgtEl>
                                      </p:cBhvr>
                                    </p:animEffect>
                                  </p:childTnLst>
                                </p:cTn>
                              </p:par>
                            </p:childTnLst>
                          </p:cTn>
                        </p:par>
                        <p:par>
                          <p:cTn id="46" fill="hold">
                            <p:stCondLst>
                              <p:cond delay="1000"/>
                            </p:stCondLst>
                            <p:childTnLst>
                              <p:par>
                                <p:cTn id="47" presetID="16" presetClass="entr" presetSubtype="21" fill="hold" grpId="0" nodeType="after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barn(inVertical)">
                                      <p:cBhvr>
                                        <p:cTn id="49" dur="500"/>
                                        <p:tgtEl>
                                          <p:spTgt spid="3">
                                            <p:txEl>
                                              <p:pRg st="9" end="9"/>
                                            </p:txEl>
                                          </p:spTgt>
                                        </p:tgtEl>
                                      </p:cBhvr>
                                    </p:animEffect>
                                  </p:childTnLst>
                                </p:cTn>
                              </p:par>
                            </p:childTnLst>
                          </p:cTn>
                        </p:par>
                        <p:par>
                          <p:cTn id="50" fill="hold">
                            <p:stCondLst>
                              <p:cond delay="1500"/>
                            </p:stCondLst>
                            <p:childTnLst>
                              <p:par>
                                <p:cTn id="51" presetID="16" presetClass="entr" presetSubtype="21" fill="hold" grpId="0" nodeType="after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barn(inVertical)">
                                      <p:cBhvr>
                                        <p:cTn id="53" dur="500"/>
                                        <p:tgtEl>
                                          <p:spTgt spid="3">
                                            <p:txEl>
                                              <p:pRg st="10" end="1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3">
                                            <p:txEl>
                                              <p:pRg st="11" end="11"/>
                                            </p:txEl>
                                          </p:spTgt>
                                        </p:tgtEl>
                                        <p:attrNameLst>
                                          <p:attrName>style.visibility</p:attrName>
                                        </p:attrNameLst>
                                      </p:cBhvr>
                                      <p:to>
                                        <p:strVal val="visible"/>
                                      </p:to>
                                    </p:set>
                                    <p:animEffect transition="in" filter="barn(inVertical)">
                                      <p:cBhvr>
                                        <p:cTn id="58" dur="500"/>
                                        <p:tgtEl>
                                          <p:spTgt spid="3">
                                            <p:txEl>
                                              <p:pRg st="11" end="1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3">
                                            <p:txEl>
                                              <p:pRg st="12" end="12"/>
                                            </p:txEl>
                                          </p:spTgt>
                                        </p:tgtEl>
                                        <p:attrNameLst>
                                          <p:attrName>style.visibility</p:attrName>
                                        </p:attrNameLst>
                                      </p:cBhvr>
                                      <p:to>
                                        <p:strVal val="visible"/>
                                      </p:to>
                                    </p:set>
                                    <p:animEffect transition="in" filter="barn(inVertical)">
                                      <p:cBhvr>
                                        <p:cTn id="63" dur="500"/>
                                        <p:tgtEl>
                                          <p:spTgt spid="3">
                                            <p:txEl>
                                              <p:pRg st="12" end="1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3">
                                            <p:txEl>
                                              <p:pRg st="13" end="13"/>
                                            </p:txEl>
                                          </p:spTgt>
                                        </p:tgtEl>
                                        <p:attrNameLst>
                                          <p:attrName>style.visibility</p:attrName>
                                        </p:attrNameLst>
                                      </p:cBhvr>
                                      <p:to>
                                        <p:strVal val="visible"/>
                                      </p:to>
                                    </p:set>
                                    <p:animEffect transition="in" filter="barn(inVertical)">
                                      <p:cBhvr>
                                        <p:cTn id="68" dur="500"/>
                                        <p:tgtEl>
                                          <p:spTgt spid="3">
                                            <p:txEl>
                                              <p:pRg st="13" end="13"/>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Effect transition="in" filter="barn(inVertical)">
                                      <p:cBhvr>
                                        <p:cTn id="73"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5050904" cy="1143000"/>
          </a:xfrm>
        </p:spPr>
        <p:txBody>
          <a:bodyPr>
            <a:normAutofit fontScale="90000"/>
          </a:bodyPr>
          <a:lstStyle/>
          <a:p>
            <a:r>
              <a:rPr lang="sv-SE" sz="3600" dirty="0">
                <a:solidFill>
                  <a:schemeClr val="bg1"/>
                </a:solidFill>
              </a:rPr>
              <a:t>Implementering av ny Fotbollsresa</a:t>
            </a:r>
          </a:p>
        </p:txBody>
      </p:sp>
      <p:pic>
        <p:nvPicPr>
          <p:cNvPr id="4" name="Picture 3"/>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33144" t="11528" r="30764" b="50397"/>
          <a:stretch/>
        </p:blipFill>
        <p:spPr bwMode="auto">
          <a:xfrm>
            <a:off x="5796136" y="476672"/>
            <a:ext cx="2952328"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922" t="13465" r="31022" b="7605"/>
          <a:stretch/>
        </p:blipFill>
        <p:spPr bwMode="auto">
          <a:xfrm>
            <a:off x="5796136" y="2132856"/>
            <a:ext cx="2952328" cy="353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ktangel 5"/>
          <p:cNvSpPr/>
          <p:nvPr/>
        </p:nvSpPr>
        <p:spPr>
          <a:xfrm>
            <a:off x="395536" y="1363990"/>
            <a:ext cx="5040560" cy="4278094"/>
          </a:xfrm>
          <a:prstGeom prst="rect">
            <a:avLst/>
          </a:prstGeom>
        </p:spPr>
        <p:txBody>
          <a:bodyPr wrap="square">
            <a:spAutoFit/>
          </a:bodyPr>
          <a:lstStyle/>
          <a:p>
            <a:pPr marL="271463" indent="-271463">
              <a:buFont typeface="Wingdings" pitchFamily="2" charset="2"/>
              <a:buChar char="v"/>
            </a:pPr>
            <a:endParaRPr lang="sv-SE" sz="1600" dirty="0">
              <a:solidFill>
                <a:schemeClr val="bg1"/>
              </a:solidFill>
            </a:endParaRPr>
          </a:p>
          <a:p>
            <a:pPr marL="271463" indent="-271463">
              <a:buFont typeface="Wingdings" pitchFamily="2" charset="2"/>
              <a:buChar char="v"/>
            </a:pPr>
            <a:r>
              <a:rPr lang="sv-SE" sz="1600" dirty="0">
                <a:solidFill>
                  <a:schemeClr val="bg1"/>
                </a:solidFill>
              </a:rPr>
              <a:t>Ett nytt dokument, mer anpassad utifrån dagens verksamhet, kommer att sjösättas och implementeras under 2017. Bygger fortsatt på klubbens inkluderande värderingar!</a:t>
            </a:r>
          </a:p>
          <a:p>
            <a:endParaRPr lang="sv-SE" sz="1600" dirty="0">
              <a:solidFill>
                <a:schemeClr val="bg1"/>
              </a:solidFill>
            </a:endParaRPr>
          </a:p>
          <a:p>
            <a:pPr marL="271463" indent="-271463">
              <a:buFont typeface="Wingdings" pitchFamily="2" charset="2"/>
              <a:buChar char="v"/>
            </a:pPr>
            <a:r>
              <a:rPr lang="sv-SE" sz="1600" dirty="0">
                <a:solidFill>
                  <a:schemeClr val="bg1"/>
                </a:solidFill>
              </a:rPr>
              <a:t>Hittarps IK samlar alla dokument såsom       måldokument, utbildningsplan, Onepager osv till ett gemensamt dokument!</a:t>
            </a:r>
          </a:p>
          <a:p>
            <a:pPr indent="180975">
              <a:buFont typeface="Wingdings" pitchFamily="2" charset="2"/>
              <a:buChar char="v"/>
            </a:pPr>
            <a:endParaRPr lang="sv-SE" sz="1600" dirty="0">
              <a:solidFill>
                <a:schemeClr val="bg1"/>
              </a:solidFill>
            </a:endParaRPr>
          </a:p>
          <a:p>
            <a:pPr marL="271463" indent="-271463">
              <a:buFont typeface="Wingdings" pitchFamily="2" charset="2"/>
              <a:buChar char="v"/>
            </a:pPr>
            <a:r>
              <a:rPr lang="sv-SE" sz="1600" dirty="0">
                <a:solidFill>
                  <a:schemeClr val="bg1"/>
                </a:solidFill>
              </a:rPr>
              <a:t>Här finns hela </a:t>
            </a:r>
            <a:r>
              <a:rPr lang="sv-SE" sz="1600" dirty="0" err="1">
                <a:solidFill>
                  <a:schemeClr val="bg1"/>
                </a:solidFill>
              </a:rPr>
              <a:t>HIK:s</a:t>
            </a:r>
            <a:r>
              <a:rPr lang="sv-SE" sz="1600" dirty="0">
                <a:solidFill>
                  <a:schemeClr val="bg1"/>
                </a:solidFill>
              </a:rPr>
              <a:t> fotbollsverksamhet beskriven och detta dokument kommer vi framöver alltid ta utgångspunkt i vid utbildning och dialog internt/externt!</a:t>
            </a:r>
          </a:p>
          <a:p>
            <a:pPr indent="180975">
              <a:buFont typeface="Wingdings" pitchFamily="2" charset="2"/>
              <a:buChar char="v"/>
            </a:pPr>
            <a:endParaRPr lang="sv-SE" sz="1600" dirty="0">
              <a:solidFill>
                <a:schemeClr val="bg1"/>
              </a:solidFill>
            </a:endParaRPr>
          </a:p>
          <a:p>
            <a:pPr marL="271463" indent="-271463">
              <a:buFont typeface="Wingdings" pitchFamily="2" charset="2"/>
              <a:buChar char="v"/>
            </a:pPr>
            <a:r>
              <a:rPr lang="sv-SE" sz="1600" dirty="0">
                <a:solidFill>
                  <a:schemeClr val="bg1"/>
                </a:solidFill>
              </a:rPr>
              <a:t>Skett förtydligade och förändringar givet den                             dialog som pågått i föreningen de senaste åren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sz="2800" dirty="0">
                <a:solidFill>
                  <a:schemeClr val="bg1"/>
                </a:solidFill>
              </a:rPr>
              <a:t>Framgångsfaktorn för Hittarps IK – de mjuka värdena</a:t>
            </a:r>
          </a:p>
        </p:txBody>
      </p:sp>
      <p:sp>
        <p:nvSpPr>
          <p:cNvPr id="3" name="Platshållare för innehåll 2"/>
          <p:cNvSpPr>
            <a:spLocks noGrp="1"/>
          </p:cNvSpPr>
          <p:nvPr>
            <p:ph idx="1"/>
          </p:nvPr>
        </p:nvSpPr>
        <p:spPr>
          <a:xfrm>
            <a:off x="457200" y="1600200"/>
            <a:ext cx="4690864" cy="4525963"/>
          </a:xfrm>
        </p:spPr>
        <p:txBody>
          <a:bodyPr>
            <a:normAutofit fontScale="85000" lnSpcReduction="20000"/>
          </a:bodyPr>
          <a:lstStyle/>
          <a:p>
            <a:r>
              <a:rPr lang="sv-SE" sz="1600" dirty="0">
                <a:solidFill>
                  <a:schemeClr val="bg1"/>
                </a:solidFill>
              </a:rPr>
              <a:t>Jesper: "Det var en otroligt bra kamratskap och lagandan i Hittarps IK. Alla kämpar tillsammans och ger alltid 100%. Det är något som jag har tagit med mig – att alltid ge max. "</a:t>
            </a:r>
            <a:br>
              <a:rPr lang="sv-SE" sz="1600" dirty="0">
                <a:solidFill>
                  <a:schemeClr val="bg1"/>
                </a:solidFill>
              </a:rPr>
            </a:br>
            <a:r>
              <a:rPr lang="sv-SE" sz="1600" dirty="0">
                <a:solidFill>
                  <a:schemeClr val="bg1"/>
                </a:solidFill>
              </a:rPr>
              <a:t/>
            </a:r>
            <a:br>
              <a:rPr lang="sv-SE" sz="1600" dirty="0">
                <a:solidFill>
                  <a:schemeClr val="bg1"/>
                </a:solidFill>
              </a:rPr>
            </a:br>
            <a:r>
              <a:rPr lang="sv-SE" sz="1600" dirty="0">
                <a:solidFill>
                  <a:schemeClr val="bg1"/>
                </a:solidFill>
              </a:rPr>
              <a:t>Alexander: " I Hittarps IK är det laget före jaget. Det är viktigt att jobba för varandra och inte bara för sig själv. Fotboll är en lagsport."</a:t>
            </a:r>
            <a:br>
              <a:rPr lang="sv-SE" sz="1600" dirty="0">
                <a:solidFill>
                  <a:schemeClr val="bg1"/>
                </a:solidFill>
              </a:rPr>
            </a:br>
            <a:r>
              <a:rPr lang="sv-SE" sz="1600" dirty="0">
                <a:solidFill>
                  <a:schemeClr val="bg1"/>
                </a:solidFill>
              </a:rPr>
              <a:t/>
            </a:r>
            <a:br>
              <a:rPr lang="sv-SE" sz="1600" dirty="0">
                <a:solidFill>
                  <a:schemeClr val="bg1"/>
                </a:solidFill>
              </a:rPr>
            </a:br>
            <a:r>
              <a:rPr lang="sv-SE" sz="1600" dirty="0">
                <a:solidFill>
                  <a:schemeClr val="bg1"/>
                </a:solidFill>
              </a:rPr>
              <a:t>Jesper: "Det skulle vara fint att få avsluta karriären i Hittarps IK – antingen som spelare, tränare eller på något annat sätt kunna bidra" </a:t>
            </a:r>
            <a:br>
              <a:rPr lang="sv-SE" sz="1600" dirty="0">
                <a:solidFill>
                  <a:schemeClr val="bg1"/>
                </a:solidFill>
              </a:rPr>
            </a:br>
            <a:r>
              <a:rPr lang="sv-SE" sz="1600" dirty="0">
                <a:solidFill>
                  <a:schemeClr val="bg1"/>
                </a:solidFill>
              </a:rPr>
              <a:t/>
            </a:r>
            <a:br>
              <a:rPr lang="sv-SE" sz="1600" dirty="0">
                <a:solidFill>
                  <a:schemeClr val="bg1"/>
                </a:solidFill>
              </a:rPr>
            </a:br>
            <a:r>
              <a:rPr lang="sv-SE" sz="1600" dirty="0">
                <a:solidFill>
                  <a:schemeClr val="bg1"/>
                </a:solidFill>
              </a:rPr>
              <a:t>Alexander: "Till de unga </a:t>
            </a:r>
            <a:r>
              <a:rPr lang="sv-SE" sz="1600" dirty="0" err="1">
                <a:solidFill>
                  <a:schemeClr val="bg1"/>
                </a:solidFill>
              </a:rPr>
              <a:t>HIK:arna</a:t>
            </a:r>
            <a:r>
              <a:rPr lang="sv-SE" sz="1600" dirty="0">
                <a:solidFill>
                  <a:schemeClr val="bg1"/>
                </a:solidFill>
              </a:rPr>
              <a:t> vill jag säga att det är viktigt att ha roligt också, inte ta fotbollen för seriöst. Utan glädje är det inte värt att leva fotbollslivet" </a:t>
            </a:r>
            <a:br>
              <a:rPr lang="sv-SE" sz="1600" dirty="0">
                <a:solidFill>
                  <a:schemeClr val="bg1"/>
                </a:solidFill>
              </a:rPr>
            </a:br>
            <a:r>
              <a:rPr lang="sv-SE" sz="1600" dirty="0">
                <a:solidFill>
                  <a:schemeClr val="bg1"/>
                </a:solidFill>
              </a:rPr>
              <a:t/>
            </a:r>
            <a:br>
              <a:rPr lang="sv-SE" sz="1600" dirty="0">
                <a:solidFill>
                  <a:schemeClr val="bg1"/>
                </a:solidFill>
              </a:rPr>
            </a:br>
            <a:r>
              <a:rPr lang="sv-SE" sz="1600" dirty="0">
                <a:solidFill>
                  <a:schemeClr val="bg1"/>
                </a:solidFill>
              </a:rPr>
              <a:t>Jesper: "</a:t>
            </a:r>
            <a:r>
              <a:rPr lang="sv-SE" sz="1600" dirty="0" err="1">
                <a:solidFill>
                  <a:schemeClr val="bg1"/>
                </a:solidFill>
              </a:rPr>
              <a:t>-Det</a:t>
            </a:r>
            <a:r>
              <a:rPr lang="sv-SE" sz="1600" dirty="0">
                <a:solidFill>
                  <a:schemeClr val="bg1"/>
                </a:solidFill>
              </a:rPr>
              <a:t> går att gå den snälla vägen – var en bra lagspelare, en bra människa!" </a:t>
            </a:r>
            <a:br>
              <a:rPr lang="sv-SE" sz="1600" dirty="0">
                <a:solidFill>
                  <a:schemeClr val="bg1"/>
                </a:solidFill>
              </a:rPr>
            </a:br>
            <a:r>
              <a:rPr lang="sv-SE" sz="1600" dirty="0">
                <a:solidFill>
                  <a:schemeClr val="bg1"/>
                </a:solidFill>
              </a:rPr>
              <a:t/>
            </a:r>
            <a:br>
              <a:rPr lang="sv-SE" sz="1600" dirty="0">
                <a:solidFill>
                  <a:schemeClr val="bg1"/>
                </a:solidFill>
              </a:rPr>
            </a:br>
            <a:r>
              <a:rPr lang="sv-SE" sz="1600" dirty="0">
                <a:solidFill>
                  <a:schemeClr val="bg1"/>
                </a:solidFill>
              </a:rPr>
              <a:t>Jesper: "”Att få samtalet från allsvensk klubb som vill satsa på en var verkligen jättestort! Jag var absolut inte mätt på Hittarps IK men kunde inte gå miste om chansen i en högre division.” </a:t>
            </a:r>
            <a:br>
              <a:rPr lang="sv-SE" sz="1600" dirty="0">
                <a:solidFill>
                  <a:schemeClr val="bg1"/>
                </a:solidFill>
              </a:rPr>
            </a:br>
            <a:endParaRPr lang="sv-SE" sz="1600" dirty="0">
              <a:solidFill>
                <a:schemeClr val="bg1"/>
              </a:solidFill>
            </a:endParaRPr>
          </a:p>
          <a:p>
            <a:endParaRPr lang="sv-SE" sz="1600" dirty="0">
              <a:solidFill>
                <a:schemeClr val="bg1"/>
              </a:solidFill>
            </a:endParaRPr>
          </a:p>
        </p:txBody>
      </p:sp>
      <p:pic>
        <p:nvPicPr>
          <p:cNvPr id="1026" name="Picture 2" descr="https://fbcdn-sphotos-a-a.akamaihd.net/hphotos-ak-xfp1/v/t1.0-9/14285_685250761584222_7129091164811887363_n.jpg?oh=961d648a8621e8d20bb353bcc55ae404&amp;oe=556B90E0&amp;__gda__=1431341027_ca2f18f67e70471d459bc83de26777fa"/>
          <p:cNvPicPr>
            <a:picLocks noChangeAspect="1" noChangeArrowheads="1"/>
          </p:cNvPicPr>
          <p:nvPr/>
        </p:nvPicPr>
        <p:blipFill>
          <a:blip r:embed="rId2" cstate="print"/>
          <a:srcRect/>
          <a:stretch>
            <a:fillRect/>
          </a:stretch>
        </p:blipFill>
        <p:spPr bwMode="auto">
          <a:xfrm>
            <a:off x="5220072" y="1700808"/>
            <a:ext cx="3744416" cy="403244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pic>
        <p:nvPicPr>
          <p:cNvPr id="8" name="Platshållare för innehåll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6552" y="-675456"/>
            <a:ext cx="9721080" cy="9217024"/>
          </a:xfrm>
        </p:spPr>
      </p:pic>
    </p:spTree>
    <p:extLst>
      <p:ext uri="{BB962C8B-B14F-4D97-AF65-F5344CB8AC3E}">
        <p14:creationId xmlns:p14="http://schemas.microsoft.com/office/powerpoint/2010/main" val="1555071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200" dirty="0">
                <a:solidFill>
                  <a:schemeClr val="bg1"/>
                </a:solidFill>
              </a:rPr>
              <a:t>Vårens spelschema Laröds IP – Dam och Herr</a:t>
            </a:r>
          </a:p>
        </p:txBody>
      </p:sp>
      <p:sp>
        <p:nvSpPr>
          <p:cNvPr id="3" name="Platshållare för innehåll 2"/>
          <p:cNvSpPr>
            <a:spLocks noGrp="1"/>
          </p:cNvSpPr>
          <p:nvPr>
            <p:ph sz="half" idx="1"/>
          </p:nvPr>
        </p:nvSpPr>
        <p:spPr/>
        <p:txBody>
          <a:bodyPr>
            <a:normAutofit fontScale="70000" lnSpcReduction="20000"/>
          </a:bodyPr>
          <a:lstStyle/>
          <a:p>
            <a:pPr marL="0" indent="0" algn="ctr">
              <a:buNone/>
            </a:pPr>
            <a:r>
              <a:rPr lang="sv-SE" dirty="0">
                <a:solidFill>
                  <a:schemeClr val="bg1"/>
                </a:solidFill>
              </a:rPr>
              <a:t>Dam</a:t>
            </a:r>
          </a:p>
          <a:p>
            <a:pPr marL="0" indent="0">
              <a:lnSpc>
                <a:spcPct val="170000"/>
              </a:lnSpc>
              <a:buNone/>
            </a:pPr>
            <a:r>
              <a:rPr lang="sv-SE" dirty="0">
                <a:solidFill>
                  <a:schemeClr val="bg1"/>
                </a:solidFill>
              </a:rPr>
              <a:t>     Mån 17/4, 14:00 - Västra Karups IF </a:t>
            </a:r>
          </a:p>
          <a:p>
            <a:pPr marL="0" indent="0">
              <a:lnSpc>
                <a:spcPct val="170000"/>
              </a:lnSpc>
              <a:buNone/>
            </a:pPr>
            <a:r>
              <a:rPr lang="sv-SE" dirty="0">
                <a:solidFill>
                  <a:schemeClr val="bg1"/>
                </a:solidFill>
              </a:rPr>
              <a:t>     Sön 30/4, 13:00 - Älmhults IF</a:t>
            </a:r>
          </a:p>
          <a:p>
            <a:pPr marL="0" indent="0">
              <a:lnSpc>
                <a:spcPct val="170000"/>
              </a:lnSpc>
              <a:buNone/>
            </a:pPr>
            <a:r>
              <a:rPr lang="sv-SE" dirty="0">
                <a:solidFill>
                  <a:schemeClr val="bg1"/>
                </a:solidFill>
              </a:rPr>
              <a:t>     Sön 07/5, 14:00 - FC </a:t>
            </a:r>
            <a:r>
              <a:rPr lang="sv-SE" dirty="0" err="1">
                <a:solidFill>
                  <a:schemeClr val="bg1"/>
                </a:solidFill>
              </a:rPr>
              <a:t>Hessleholm</a:t>
            </a:r>
            <a:endParaRPr lang="sv-SE" dirty="0">
              <a:solidFill>
                <a:schemeClr val="bg1"/>
              </a:solidFill>
            </a:endParaRPr>
          </a:p>
          <a:p>
            <a:pPr marL="0" indent="0">
              <a:lnSpc>
                <a:spcPct val="170000"/>
              </a:lnSpc>
              <a:buNone/>
            </a:pPr>
            <a:r>
              <a:rPr lang="sv-SE" dirty="0">
                <a:solidFill>
                  <a:schemeClr val="bg1"/>
                </a:solidFill>
              </a:rPr>
              <a:t>     </a:t>
            </a:r>
            <a:r>
              <a:rPr lang="sv-SE" dirty="0" err="1">
                <a:solidFill>
                  <a:schemeClr val="bg1"/>
                </a:solidFill>
              </a:rPr>
              <a:t>Lör</a:t>
            </a:r>
            <a:r>
              <a:rPr lang="sv-SE" dirty="0">
                <a:solidFill>
                  <a:schemeClr val="bg1"/>
                </a:solidFill>
              </a:rPr>
              <a:t> 13/5, 14:00 - Kvibille BK</a:t>
            </a:r>
          </a:p>
          <a:p>
            <a:pPr marL="0" indent="0">
              <a:lnSpc>
                <a:spcPct val="170000"/>
              </a:lnSpc>
              <a:buNone/>
            </a:pPr>
            <a:r>
              <a:rPr lang="sv-SE" dirty="0">
                <a:solidFill>
                  <a:schemeClr val="bg1"/>
                </a:solidFill>
              </a:rPr>
              <a:t>     Sön 28/5, 14:00 Kullabygdens DFF</a:t>
            </a:r>
          </a:p>
          <a:p>
            <a:pPr marL="0" indent="0">
              <a:lnSpc>
                <a:spcPct val="170000"/>
              </a:lnSpc>
              <a:buNone/>
            </a:pPr>
            <a:r>
              <a:rPr lang="sv-SE" dirty="0">
                <a:solidFill>
                  <a:schemeClr val="bg1"/>
                </a:solidFill>
              </a:rPr>
              <a:t>     Sön 11/6, 15:00 Laholms FK</a:t>
            </a:r>
          </a:p>
          <a:p>
            <a:pPr marL="0" indent="0">
              <a:lnSpc>
                <a:spcPct val="170000"/>
              </a:lnSpc>
              <a:buNone/>
            </a:pPr>
            <a:r>
              <a:rPr lang="sv-SE" dirty="0">
                <a:solidFill>
                  <a:schemeClr val="bg1"/>
                </a:solidFill>
              </a:rPr>
              <a:t>  </a:t>
            </a:r>
          </a:p>
        </p:txBody>
      </p:sp>
      <p:sp>
        <p:nvSpPr>
          <p:cNvPr id="4" name="Platshållare för innehåll 3"/>
          <p:cNvSpPr>
            <a:spLocks noGrp="1"/>
          </p:cNvSpPr>
          <p:nvPr>
            <p:ph sz="half" idx="2"/>
          </p:nvPr>
        </p:nvSpPr>
        <p:spPr>
          <a:xfrm>
            <a:off x="4670615" y="1600200"/>
            <a:ext cx="4038600" cy="4525963"/>
          </a:xfrm>
        </p:spPr>
        <p:txBody>
          <a:bodyPr>
            <a:normAutofit fontScale="70000" lnSpcReduction="20000"/>
          </a:bodyPr>
          <a:lstStyle/>
          <a:p>
            <a:pPr marL="457200" lvl="1" indent="0" algn="ctr">
              <a:buNone/>
            </a:pPr>
            <a:r>
              <a:rPr lang="sv-SE" sz="2900" dirty="0">
                <a:solidFill>
                  <a:schemeClr val="bg1"/>
                </a:solidFill>
              </a:rPr>
              <a:t>Herr</a:t>
            </a:r>
          </a:p>
          <a:p>
            <a:pPr marL="0" indent="0">
              <a:lnSpc>
                <a:spcPct val="170000"/>
              </a:lnSpc>
              <a:buNone/>
            </a:pPr>
            <a:r>
              <a:rPr lang="sv-SE" sz="2600" dirty="0">
                <a:solidFill>
                  <a:schemeClr val="bg1"/>
                </a:solidFill>
              </a:rPr>
              <a:t>            </a:t>
            </a:r>
            <a:r>
              <a:rPr lang="sv-SE" sz="2900" dirty="0" err="1">
                <a:solidFill>
                  <a:schemeClr val="bg1"/>
                </a:solidFill>
              </a:rPr>
              <a:t>Lör</a:t>
            </a:r>
            <a:r>
              <a:rPr lang="sv-SE" sz="2900" dirty="0">
                <a:solidFill>
                  <a:schemeClr val="bg1"/>
                </a:solidFill>
              </a:rPr>
              <a:t> 15/4, 13:00  - Assyriska IK   </a:t>
            </a:r>
          </a:p>
          <a:p>
            <a:pPr marL="0" indent="0">
              <a:lnSpc>
                <a:spcPct val="170000"/>
              </a:lnSpc>
              <a:buNone/>
            </a:pPr>
            <a:r>
              <a:rPr lang="sv-SE" sz="2900" dirty="0">
                <a:solidFill>
                  <a:schemeClr val="bg1"/>
                </a:solidFill>
              </a:rPr>
              <a:t>           </a:t>
            </a:r>
            <a:r>
              <a:rPr lang="sv-SE" sz="2900" dirty="0" err="1">
                <a:solidFill>
                  <a:schemeClr val="bg1"/>
                </a:solidFill>
              </a:rPr>
              <a:t>Lör</a:t>
            </a:r>
            <a:r>
              <a:rPr lang="sv-SE" sz="2900" dirty="0">
                <a:solidFill>
                  <a:schemeClr val="bg1"/>
                </a:solidFill>
              </a:rPr>
              <a:t> 29/4, 12:00 - Tvååker </a:t>
            </a:r>
          </a:p>
          <a:p>
            <a:pPr marL="0" indent="0">
              <a:lnSpc>
                <a:spcPct val="170000"/>
              </a:lnSpc>
              <a:buNone/>
            </a:pPr>
            <a:r>
              <a:rPr lang="sv-SE" sz="2900" dirty="0">
                <a:solidFill>
                  <a:schemeClr val="bg1"/>
                </a:solidFill>
              </a:rPr>
              <a:t>           </a:t>
            </a:r>
            <a:r>
              <a:rPr lang="sv-SE" sz="2900" dirty="0" err="1">
                <a:solidFill>
                  <a:schemeClr val="bg1"/>
                </a:solidFill>
              </a:rPr>
              <a:t>Lör</a:t>
            </a:r>
            <a:r>
              <a:rPr lang="sv-SE" sz="2900" dirty="0">
                <a:solidFill>
                  <a:schemeClr val="bg1"/>
                </a:solidFill>
              </a:rPr>
              <a:t> 6/5, 13:00 - Lindome GIF </a:t>
            </a:r>
          </a:p>
          <a:p>
            <a:pPr marL="0" indent="0">
              <a:lnSpc>
                <a:spcPct val="170000"/>
              </a:lnSpc>
              <a:buNone/>
            </a:pPr>
            <a:r>
              <a:rPr lang="sv-SE" sz="2900" dirty="0">
                <a:solidFill>
                  <a:schemeClr val="bg1"/>
                </a:solidFill>
              </a:rPr>
              <a:t>           </a:t>
            </a:r>
            <a:r>
              <a:rPr lang="sv-SE" sz="2900" dirty="0" err="1">
                <a:solidFill>
                  <a:schemeClr val="bg1"/>
                </a:solidFill>
              </a:rPr>
              <a:t>Lör</a:t>
            </a:r>
            <a:r>
              <a:rPr lang="sv-SE" sz="2900" dirty="0">
                <a:solidFill>
                  <a:schemeClr val="bg1"/>
                </a:solidFill>
              </a:rPr>
              <a:t> 20/5 13:00 - Sävedalens IF </a:t>
            </a:r>
          </a:p>
          <a:p>
            <a:pPr marL="0" indent="0">
              <a:lnSpc>
                <a:spcPct val="170000"/>
              </a:lnSpc>
              <a:buNone/>
            </a:pPr>
            <a:r>
              <a:rPr lang="sv-SE" sz="2900" dirty="0">
                <a:solidFill>
                  <a:schemeClr val="bg1"/>
                </a:solidFill>
              </a:rPr>
              <a:t>           Sön 28/5 13:00 - Tenhults IF</a:t>
            </a:r>
          </a:p>
          <a:p>
            <a:pPr marL="0" indent="0">
              <a:lnSpc>
                <a:spcPct val="170000"/>
              </a:lnSpc>
              <a:buNone/>
            </a:pPr>
            <a:r>
              <a:rPr lang="sv-SE" sz="2900" dirty="0">
                <a:solidFill>
                  <a:schemeClr val="bg1"/>
                </a:solidFill>
              </a:rPr>
              <a:t>           </a:t>
            </a:r>
            <a:r>
              <a:rPr lang="sv-SE" sz="2900" dirty="0" err="1">
                <a:solidFill>
                  <a:schemeClr val="bg1"/>
                </a:solidFill>
              </a:rPr>
              <a:t>Lör</a:t>
            </a:r>
            <a:r>
              <a:rPr lang="sv-SE" sz="2900" dirty="0">
                <a:solidFill>
                  <a:schemeClr val="bg1"/>
                </a:solidFill>
              </a:rPr>
              <a:t> 10/6 12:00 - Höganäs BK</a:t>
            </a:r>
          </a:p>
          <a:p>
            <a:pPr marL="0" indent="0">
              <a:lnSpc>
                <a:spcPct val="170000"/>
              </a:lnSpc>
              <a:buNone/>
            </a:pPr>
            <a:r>
              <a:rPr lang="sv-SE" sz="2900" dirty="0">
                <a:solidFill>
                  <a:schemeClr val="bg1"/>
                </a:solidFill>
              </a:rPr>
              <a:t>           Ons 21/6 19:00 - Torslanda IK </a:t>
            </a:r>
          </a:p>
          <a:p>
            <a:pPr>
              <a:lnSpc>
                <a:spcPct val="170000"/>
              </a:lnSpc>
            </a:pPr>
            <a:endParaRPr lang="sv-SE" sz="1600" dirty="0">
              <a:solidFill>
                <a:schemeClr val="bg1"/>
              </a:solidFill>
            </a:endParaRPr>
          </a:p>
          <a:p>
            <a:endParaRPr lang="sv-SE" dirty="0"/>
          </a:p>
        </p:txBody>
      </p:sp>
    </p:spTree>
    <p:extLst>
      <p:ext uri="{BB962C8B-B14F-4D97-AF65-F5344CB8AC3E}">
        <p14:creationId xmlns:p14="http://schemas.microsoft.com/office/powerpoint/2010/main" val="980751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p:cNvPicPr>
            <a:picLocks noGrp="1" noChangeAspect="1" noChangeArrowheads="1"/>
          </p:cNvPicPr>
          <p:nvPr>
            <p:ph idx="1"/>
          </p:nvPr>
        </p:nvPicPr>
        <p:blipFill>
          <a:blip r:embed="rId2" cstate="print"/>
          <a:srcRect/>
          <a:stretch>
            <a:fillRect/>
          </a:stretch>
        </p:blipFill>
        <p:spPr bwMode="auto">
          <a:xfrm>
            <a:off x="5724129" y="3429000"/>
            <a:ext cx="3419872" cy="2324100"/>
          </a:xfrm>
          <a:prstGeom prst="rect">
            <a:avLst/>
          </a:prstGeom>
          <a:noFill/>
          <a:ln w="9525">
            <a:noFill/>
            <a:miter lim="800000"/>
            <a:headEnd/>
            <a:tailEnd/>
          </a:ln>
        </p:spPr>
      </p:pic>
      <p:pic>
        <p:nvPicPr>
          <p:cNvPr id="6" name="Picture 3" descr="C:\Users\mattias.hallberg\Pictures\Friends_skoloridrott.png"/>
          <p:cNvPicPr>
            <a:picLocks noChangeAspect="1" noChangeArrowheads="1"/>
          </p:cNvPicPr>
          <p:nvPr/>
        </p:nvPicPr>
        <p:blipFill>
          <a:blip r:embed="rId3" cstate="print"/>
          <a:srcRect/>
          <a:stretch>
            <a:fillRect/>
          </a:stretch>
        </p:blipFill>
        <p:spPr bwMode="auto">
          <a:xfrm>
            <a:off x="899592" y="404664"/>
            <a:ext cx="3456384" cy="1800200"/>
          </a:xfrm>
          <a:prstGeom prst="rect">
            <a:avLst/>
          </a:prstGeom>
          <a:noFill/>
        </p:spPr>
      </p:pic>
      <p:pic>
        <p:nvPicPr>
          <p:cNvPr id="7" name="Picture 2" descr="C:\Users\mattias.hallberg\Documents\2012\Ballongen.jpg"/>
          <p:cNvPicPr>
            <a:picLocks noChangeAspect="1" noChangeArrowheads="1"/>
          </p:cNvPicPr>
          <p:nvPr/>
        </p:nvPicPr>
        <p:blipFill>
          <a:blip r:embed="rId4" cstate="print"/>
          <a:srcRect/>
          <a:stretch>
            <a:fillRect/>
          </a:stretch>
        </p:blipFill>
        <p:spPr bwMode="auto">
          <a:xfrm>
            <a:off x="5724128" y="1196752"/>
            <a:ext cx="3419872" cy="2232248"/>
          </a:xfrm>
          <a:prstGeom prst="rect">
            <a:avLst/>
          </a:prstGeom>
          <a:noFill/>
        </p:spPr>
      </p:pic>
      <p:sp>
        <p:nvSpPr>
          <p:cNvPr id="8" name="Rektangel 7"/>
          <p:cNvSpPr/>
          <p:nvPr/>
        </p:nvSpPr>
        <p:spPr>
          <a:xfrm>
            <a:off x="611560" y="2551836"/>
            <a:ext cx="4680520" cy="3046988"/>
          </a:xfrm>
          <a:prstGeom prst="rect">
            <a:avLst/>
          </a:prstGeom>
        </p:spPr>
        <p:txBody>
          <a:bodyPr wrap="square">
            <a:spAutoFit/>
          </a:bodyPr>
          <a:lstStyle/>
          <a:p>
            <a:r>
              <a:rPr lang="sv-SE" dirty="0">
                <a:solidFill>
                  <a:schemeClr val="bg1"/>
                </a:solidFill>
              </a:rPr>
              <a:t>”</a:t>
            </a:r>
            <a:r>
              <a:rPr lang="sv-SE" sz="2400" dirty="0">
                <a:solidFill>
                  <a:schemeClr val="bg1"/>
                </a:solidFill>
              </a:rPr>
              <a:t>Utbildningssamarbetet med Hittarps IK startade 2011 och det är ett samarbete som vi på Friends är väldigt nöjda med. Föreningen vill ta ett socialt ansvar och delar Friends vision om att alla barn ska känna sig trygga och inte utsättas för kränkningar när de idrottar”</a:t>
            </a:r>
            <a:endParaRPr lang="sv-SE"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chemeClr val="bg1"/>
                </a:solidFill>
              </a:rPr>
              <a:t>Laröds IP</a:t>
            </a:r>
          </a:p>
        </p:txBody>
      </p:sp>
      <p:pic>
        <p:nvPicPr>
          <p:cNvPr id="5" name="Platshållare för innehåll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9592" y="1196753"/>
            <a:ext cx="7272808" cy="4536504"/>
          </a:xfrm>
        </p:spPr>
      </p:pic>
    </p:spTree>
    <p:extLst>
      <p:ext uri="{BB962C8B-B14F-4D97-AF65-F5344CB8AC3E}">
        <p14:creationId xmlns:p14="http://schemas.microsoft.com/office/powerpoint/2010/main" val="3982400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chemeClr val="bg1"/>
                </a:solidFill>
              </a:rPr>
              <a:t>På agendan, Laröds IP</a:t>
            </a:r>
          </a:p>
        </p:txBody>
      </p:sp>
      <p:sp>
        <p:nvSpPr>
          <p:cNvPr id="3" name="Platshållare för innehåll 2"/>
          <p:cNvSpPr>
            <a:spLocks noGrp="1"/>
          </p:cNvSpPr>
          <p:nvPr>
            <p:ph idx="1"/>
          </p:nvPr>
        </p:nvSpPr>
        <p:spPr/>
        <p:txBody>
          <a:bodyPr/>
          <a:lstStyle/>
          <a:p>
            <a:pPr>
              <a:buFont typeface="Wingdings" panose="05000000000000000000" pitchFamily="2" charset="2"/>
              <a:buChar char="v"/>
            </a:pPr>
            <a:r>
              <a:rPr lang="sv-SE" sz="2800" dirty="0">
                <a:solidFill>
                  <a:schemeClr val="bg1"/>
                </a:solidFill>
              </a:rPr>
              <a:t>Belysning båda sidor, B-plan</a:t>
            </a:r>
          </a:p>
          <a:p>
            <a:pPr>
              <a:buFont typeface="Wingdings" panose="05000000000000000000" pitchFamily="2" charset="2"/>
              <a:buChar char="v"/>
            </a:pPr>
            <a:r>
              <a:rPr lang="sv-SE" sz="2800" dirty="0">
                <a:solidFill>
                  <a:schemeClr val="bg1"/>
                </a:solidFill>
              </a:rPr>
              <a:t>Nytt konstgräs C-plan</a:t>
            </a:r>
          </a:p>
          <a:p>
            <a:pPr>
              <a:buFont typeface="Wingdings" panose="05000000000000000000" pitchFamily="2" charset="2"/>
              <a:buChar char="v"/>
            </a:pPr>
            <a:r>
              <a:rPr lang="sv-SE" sz="2800" dirty="0">
                <a:solidFill>
                  <a:schemeClr val="bg1"/>
                </a:solidFill>
              </a:rPr>
              <a:t>Nya avbytarbås A-plan som ska stå på andra sidan. Provisorisk läktare långsida mot vägen</a:t>
            </a:r>
          </a:p>
          <a:p>
            <a:pPr>
              <a:buFont typeface="Wingdings" panose="05000000000000000000" pitchFamily="2" charset="2"/>
              <a:buChar char="v"/>
            </a:pPr>
            <a:r>
              <a:rPr lang="sv-SE" sz="2800" dirty="0">
                <a:solidFill>
                  <a:schemeClr val="bg1"/>
                </a:solidFill>
              </a:rPr>
              <a:t>Initiera arbetet med att bygga nya omklädningsrum/samlingsytor/materialförråd</a:t>
            </a:r>
          </a:p>
          <a:p>
            <a:pPr>
              <a:buFont typeface="Wingdings" panose="05000000000000000000" pitchFamily="2" charset="2"/>
              <a:buChar char="v"/>
            </a:pPr>
            <a:r>
              <a:rPr lang="sv-SE" sz="2800" dirty="0">
                <a:solidFill>
                  <a:schemeClr val="bg1"/>
                </a:solidFill>
              </a:rPr>
              <a:t>Fortsätta utveckla bollfältet</a:t>
            </a:r>
          </a:p>
          <a:p>
            <a:pPr>
              <a:buFont typeface="Wingdings" panose="05000000000000000000" pitchFamily="2" charset="2"/>
              <a:buChar char="v"/>
            </a:pPr>
            <a:r>
              <a:rPr lang="sv-SE" sz="2800" dirty="0">
                <a:solidFill>
                  <a:schemeClr val="bg1"/>
                </a:solidFill>
              </a:rPr>
              <a:t>Busskurer utsatta B-plan, C-plan, Bollfält</a:t>
            </a:r>
          </a:p>
        </p:txBody>
      </p:sp>
    </p:spTree>
    <p:extLst>
      <p:ext uri="{BB962C8B-B14F-4D97-AF65-F5344CB8AC3E}">
        <p14:creationId xmlns:p14="http://schemas.microsoft.com/office/powerpoint/2010/main" val="1426256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pic>
        <p:nvPicPr>
          <p:cNvPr id="4" name="Platshållare för innehåll 3"/>
          <p:cNvPicPr>
            <a:picLocks noGrp="1" noChangeAspect="1"/>
          </p:cNvPicPr>
          <p:nvPr>
            <p:ph idx="1"/>
          </p:nvPr>
        </p:nvPicPr>
        <p:blipFill>
          <a:blip r:embed="rId2"/>
          <a:stretch>
            <a:fillRect/>
          </a:stretch>
        </p:blipFill>
        <p:spPr>
          <a:xfrm>
            <a:off x="-108520" y="0"/>
            <a:ext cx="9433048" cy="6858000"/>
          </a:xfrm>
          <a:prstGeom prst="rect">
            <a:avLst/>
          </a:prstGeom>
        </p:spPr>
      </p:pic>
    </p:spTree>
    <p:extLst>
      <p:ext uri="{BB962C8B-B14F-4D97-AF65-F5344CB8AC3E}">
        <p14:creationId xmlns:p14="http://schemas.microsoft.com/office/powerpoint/2010/main" val="2585976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pic>
        <p:nvPicPr>
          <p:cNvPr id="4" name="Platshållare för innehåll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64704"/>
            <a:ext cx="8892480" cy="5118933"/>
          </a:xfrm>
        </p:spPr>
      </p:pic>
    </p:spTree>
    <p:extLst>
      <p:ext uri="{BB962C8B-B14F-4D97-AF65-F5344CB8AC3E}">
        <p14:creationId xmlns:p14="http://schemas.microsoft.com/office/powerpoint/2010/main" val="2147708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chemeClr val="bg1"/>
                </a:solidFill>
              </a:rPr>
              <a:t>Ni följer väl Hittarps IK i vardagen?</a:t>
            </a:r>
          </a:p>
        </p:txBody>
      </p:sp>
      <p:pic>
        <p:nvPicPr>
          <p:cNvPr id="5" name="Platshållare för innehåll 4"/>
          <p:cNvPicPr>
            <a:picLocks noGrp="1" noChangeAspect="1"/>
          </p:cNvPicPr>
          <p:nvPr>
            <p:ph idx="1"/>
          </p:nvPr>
        </p:nvPicPr>
        <p:blipFill rotWithShape="1">
          <a:blip r:embed="rId2">
            <a:extLst>
              <a:ext uri="{28A0092B-C50C-407E-A947-70E740481C1C}">
                <a14:useLocalDpi xmlns:a14="http://schemas.microsoft.com/office/drawing/2010/main" val="0"/>
              </a:ext>
            </a:extLst>
          </a:blip>
          <a:srcRect t="10543" r="1098" b="8627"/>
          <a:stretch/>
        </p:blipFill>
        <p:spPr>
          <a:xfrm>
            <a:off x="1187624" y="1382647"/>
            <a:ext cx="6480720" cy="3312368"/>
          </a:xfrm>
        </p:spPr>
      </p:pic>
      <p:pic>
        <p:nvPicPr>
          <p:cNvPr id="6" name="Bildobjekt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4869160"/>
            <a:ext cx="792088" cy="792088"/>
          </a:xfrm>
          <a:prstGeom prst="rect">
            <a:avLst/>
          </a:prstGeom>
        </p:spPr>
      </p:pic>
      <p:pic>
        <p:nvPicPr>
          <p:cNvPr id="7" name="Bildobjekt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8769" y="4695016"/>
            <a:ext cx="1185279" cy="1019340"/>
          </a:xfrm>
          <a:prstGeom prst="rect">
            <a:avLst/>
          </a:prstGeom>
        </p:spPr>
      </p:pic>
      <p:pic>
        <p:nvPicPr>
          <p:cNvPr id="9" name="Bildobjekt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23320" y="4801701"/>
            <a:ext cx="897060" cy="859547"/>
          </a:xfrm>
          <a:prstGeom prst="rect">
            <a:avLst/>
          </a:prstGeom>
        </p:spPr>
      </p:pic>
    </p:spTree>
    <p:extLst>
      <p:ext uri="{BB962C8B-B14F-4D97-AF65-F5344CB8AC3E}">
        <p14:creationId xmlns:p14="http://schemas.microsoft.com/office/powerpoint/2010/main" val="2214873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a:p>
        </p:txBody>
      </p:sp>
      <p:pic>
        <p:nvPicPr>
          <p:cNvPr id="4" name="Bildobjekt 3"/>
          <p:cNvPicPr>
            <a:picLocks noChangeAspect="1"/>
          </p:cNvPicPr>
          <p:nvPr/>
        </p:nvPicPr>
        <p:blipFill>
          <a:blip r:embed="rId2"/>
          <a:stretch>
            <a:fillRect/>
          </a:stretch>
        </p:blipFill>
        <p:spPr>
          <a:xfrm>
            <a:off x="-6431" y="0"/>
            <a:ext cx="9143999" cy="6858000"/>
          </a:xfrm>
          <a:prstGeom prst="rect">
            <a:avLst/>
          </a:prstGeom>
        </p:spPr>
      </p:pic>
    </p:spTree>
    <p:extLst>
      <p:ext uri="{BB962C8B-B14F-4D97-AF65-F5344CB8AC3E}">
        <p14:creationId xmlns:p14="http://schemas.microsoft.com/office/powerpoint/2010/main" val="790097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0"/>
            <a:ext cx="8229600" cy="1417638"/>
          </a:xfrm>
        </p:spPr>
        <p:txBody>
          <a:bodyPr/>
          <a:lstStyle/>
          <a:p>
            <a:r>
              <a:rPr lang="sv-SE" dirty="0">
                <a:solidFill>
                  <a:schemeClr val="bg1"/>
                </a:solidFill>
              </a:rPr>
              <a:t>Årskalender 2017</a:t>
            </a:r>
          </a:p>
        </p:txBody>
      </p:sp>
      <p:sp>
        <p:nvSpPr>
          <p:cNvPr id="3" name="Platshållare för innehåll 2"/>
          <p:cNvSpPr>
            <a:spLocks noGrp="1"/>
          </p:cNvSpPr>
          <p:nvPr>
            <p:ph idx="1"/>
          </p:nvPr>
        </p:nvSpPr>
        <p:spPr>
          <a:xfrm>
            <a:off x="457200" y="1196752"/>
            <a:ext cx="8229600" cy="4929411"/>
          </a:xfrm>
        </p:spPr>
        <p:txBody>
          <a:bodyPr>
            <a:noAutofit/>
          </a:bodyPr>
          <a:lstStyle/>
          <a:p>
            <a:pPr>
              <a:buFont typeface="Wingdings" pitchFamily="2" charset="2"/>
              <a:buChar char="v"/>
            </a:pPr>
            <a:r>
              <a:rPr lang="sv-SE" sz="1700" dirty="0">
                <a:solidFill>
                  <a:schemeClr val="bg1"/>
                </a:solidFill>
              </a:rPr>
              <a:t> 8/4 		Inskrivning Fotboll – F/P:12</a:t>
            </a:r>
          </a:p>
          <a:p>
            <a:pPr>
              <a:buFont typeface="Wingdings" pitchFamily="2" charset="2"/>
              <a:buChar char="v"/>
            </a:pPr>
            <a:r>
              <a:rPr lang="sv-SE" sz="1700" dirty="0">
                <a:solidFill>
                  <a:schemeClr val="bg1"/>
                </a:solidFill>
              </a:rPr>
              <a:t> 15/4		Premiär Lördagsfotboll &amp; seriespel FS</a:t>
            </a:r>
          </a:p>
          <a:p>
            <a:pPr>
              <a:buFont typeface="Wingdings" pitchFamily="2" charset="2"/>
              <a:buChar char="v"/>
            </a:pPr>
            <a:r>
              <a:rPr lang="sv-SE" sz="1700" dirty="0">
                <a:solidFill>
                  <a:schemeClr val="bg1"/>
                </a:solidFill>
              </a:rPr>
              <a:t> 14/5 		Gymnastikuppvisning</a:t>
            </a:r>
          </a:p>
          <a:p>
            <a:pPr>
              <a:buFont typeface="Wingdings" pitchFamily="2" charset="2"/>
              <a:buChar char="v"/>
            </a:pPr>
            <a:r>
              <a:rPr lang="sv-SE" sz="1700" dirty="0">
                <a:solidFill>
                  <a:schemeClr val="bg1"/>
                </a:solidFill>
              </a:rPr>
              <a:t> 25/5 		</a:t>
            </a:r>
            <a:r>
              <a:rPr lang="sv-SE" sz="1700" dirty="0" err="1">
                <a:solidFill>
                  <a:schemeClr val="bg1"/>
                </a:solidFill>
              </a:rPr>
              <a:t>Friends</a:t>
            </a:r>
            <a:r>
              <a:rPr lang="sv-SE" sz="1700" dirty="0">
                <a:solidFill>
                  <a:schemeClr val="bg1"/>
                </a:solidFill>
              </a:rPr>
              <a:t> Cup</a:t>
            </a:r>
          </a:p>
          <a:p>
            <a:pPr>
              <a:buFont typeface="Wingdings" pitchFamily="2" charset="2"/>
              <a:buChar char="v"/>
            </a:pPr>
            <a:r>
              <a:rPr lang="sv-SE" sz="1700" dirty="0">
                <a:solidFill>
                  <a:schemeClr val="bg1"/>
                </a:solidFill>
              </a:rPr>
              <a:t> 17/6  		Sommaravslutning fotboll</a:t>
            </a:r>
          </a:p>
          <a:p>
            <a:pPr>
              <a:buFont typeface="Wingdings" pitchFamily="2" charset="2"/>
              <a:buChar char="v"/>
            </a:pPr>
            <a:r>
              <a:rPr lang="sv-SE" sz="1700" dirty="0">
                <a:solidFill>
                  <a:schemeClr val="bg1"/>
                </a:solidFill>
              </a:rPr>
              <a:t> 19-22/6 	Fotbollsskola F/P:04-09</a:t>
            </a:r>
          </a:p>
          <a:p>
            <a:pPr>
              <a:buFont typeface="Wingdings" pitchFamily="2" charset="2"/>
              <a:buChar char="v"/>
            </a:pPr>
            <a:r>
              <a:rPr lang="sv-SE" sz="1700" dirty="0">
                <a:solidFill>
                  <a:schemeClr val="bg1"/>
                </a:solidFill>
              </a:rPr>
              <a:t> 4-6/8 	Eskilscupen</a:t>
            </a:r>
          </a:p>
          <a:p>
            <a:pPr>
              <a:buFont typeface="Wingdings" pitchFamily="2" charset="2"/>
              <a:buChar char="v"/>
            </a:pPr>
            <a:r>
              <a:rPr lang="sv-SE" sz="1700" dirty="0">
                <a:solidFill>
                  <a:schemeClr val="bg1"/>
                </a:solidFill>
              </a:rPr>
              <a:t> 12/8 		Höststart Fotboll</a:t>
            </a:r>
          </a:p>
          <a:p>
            <a:pPr>
              <a:buFont typeface="Wingdings" pitchFamily="2" charset="2"/>
              <a:buChar char="v"/>
            </a:pPr>
            <a:r>
              <a:rPr lang="sv-SE" sz="1700" dirty="0">
                <a:solidFill>
                  <a:schemeClr val="bg1"/>
                </a:solidFill>
              </a:rPr>
              <a:t> 19/8 		Inskrivning Gymnastik</a:t>
            </a:r>
          </a:p>
          <a:p>
            <a:pPr>
              <a:buFont typeface="Wingdings" pitchFamily="2" charset="2"/>
              <a:buChar char="v"/>
            </a:pPr>
            <a:r>
              <a:rPr lang="sv-SE" sz="1700" dirty="0">
                <a:solidFill>
                  <a:schemeClr val="bg1"/>
                </a:solidFill>
              </a:rPr>
              <a:t> Vecka 34	Höststart Gymnastik</a:t>
            </a:r>
          </a:p>
          <a:p>
            <a:pPr>
              <a:buFont typeface="Wingdings" pitchFamily="2" charset="2"/>
              <a:buChar char="v"/>
            </a:pPr>
            <a:r>
              <a:rPr lang="sv-SE" sz="1700" dirty="0">
                <a:solidFill>
                  <a:schemeClr val="bg1"/>
                </a:solidFill>
              </a:rPr>
              <a:t> 25-27/8 	Parkering, Sofiero</a:t>
            </a:r>
          </a:p>
          <a:p>
            <a:pPr>
              <a:buFont typeface="Wingdings" pitchFamily="2" charset="2"/>
              <a:buChar char="v"/>
            </a:pPr>
            <a:r>
              <a:rPr lang="sv-SE" sz="1700" dirty="0">
                <a:solidFill>
                  <a:schemeClr val="bg1"/>
                </a:solidFill>
              </a:rPr>
              <a:t> 9/9  		HIK-dag/fest</a:t>
            </a:r>
          </a:p>
          <a:p>
            <a:pPr>
              <a:buFont typeface="Wingdings" pitchFamily="2" charset="2"/>
              <a:buChar char="v"/>
            </a:pPr>
            <a:r>
              <a:rPr lang="sv-SE" sz="1700" dirty="0">
                <a:solidFill>
                  <a:schemeClr val="bg1"/>
                </a:solidFill>
              </a:rPr>
              <a:t> 21/10 	Fotbollsavslutning/</a:t>
            </a:r>
            <a:r>
              <a:rPr lang="sv-SE" sz="1700" dirty="0" err="1">
                <a:solidFill>
                  <a:schemeClr val="bg1"/>
                </a:solidFill>
              </a:rPr>
              <a:t>Gåsaboll</a:t>
            </a:r>
            <a:endParaRPr lang="sv-SE" sz="1700" dirty="0">
              <a:solidFill>
                <a:schemeClr val="bg1"/>
              </a:solidFill>
            </a:endParaRPr>
          </a:p>
          <a:p>
            <a:pPr>
              <a:buFont typeface="Wingdings" pitchFamily="2" charset="2"/>
              <a:buChar char="v"/>
            </a:pPr>
            <a:r>
              <a:rPr lang="sv-SE" sz="1700" dirty="0">
                <a:solidFill>
                  <a:schemeClr val="bg1"/>
                </a:solidFill>
              </a:rPr>
              <a:t> 9/12		Julmarknad på Laröds 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chemeClr val="bg1"/>
                </a:solidFill>
              </a:rPr>
              <a:t>Actionlista från kansliet</a:t>
            </a:r>
          </a:p>
        </p:txBody>
      </p:sp>
      <p:sp>
        <p:nvSpPr>
          <p:cNvPr id="3" name="Platshållare för innehåll 2"/>
          <p:cNvSpPr>
            <a:spLocks noGrp="1"/>
          </p:cNvSpPr>
          <p:nvPr>
            <p:ph idx="1"/>
          </p:nvPr>
        </p:nvSpPr>
        <p:spPr/>
        <p:txBody>
          <a:bodyPr>
            <a:normAutofit/>
          </a:bodyPr>
          <a:lstStyle/>
          <a:p>
            <a:pPr>
              <a:buNone/>
            </a:pPr>
            <a:r>
              <a:rPr lang="sv-SE" sz="2200" dirty="0">
                <a:solidFill>
                  <a:schemeClr val="bg1"/>
                </a:solidFill>
              </a:rPr>
              <a:t>Meddela vem i laget som är ansvarig för följande lagaktiviteter:</a:t>
            </a:r>
          </a:p>
          <a:p>
            <a:pPr>
              <a:buFont typeface="Wingdings" pitchFamily="2" charset="2"/>
              <a:buChar char="v"/>
            </a:pPr>
            <a:endParaRPr lang="sv-SE" sz="2200" dirty="0">
              <a:solidFill>
                <a:schemeClr val="bg1"/>
              </a:solidFill>
            </a:endParaRPr>
          </a:p>
          <a:p>
            <a:pPr>
              <a:buFont typeface="Wingdings" pitchFamily="2" charset="2"/>
              <a:buChar char="v"/>
            </a:pPr>
            <a:r>
              <a:rPr lang="sv-SE" sz="2200" dirty="0">
                <a:solidFill>
                  <a:schemeClr val="bg1"/>
                </a:solidFill>
              </a:rPr>
              <a:t>Sponsring (reklamtryck lagtröjor + möjlighet att utöka lagkassan enormt)</a:t>
            </a:r>
          </a:p>
          <a:p>
            <a:pPr>
              <a:buFont typeface="Wingdings" pitchFamily="2" charset="2"/>
              <a:buChar char="v"/>
            </a:pPr>
            <a:r>
              <a:rPr lang="sv-SE" sz="2200" dirty="0">
                <a:solidFill>
                  <a:schemeClr val="bg1"/>
                </a:solidFill>
              </a:rPr>
              <a:t>Lördagsfikan (1-2 lördagar under säsongen)</a:t>
            </a:r>
          </a:p>
          <a:p>
            <a:pPr>
              <a:buFont typeface="Wingdings" pitchFamily="2" charset="2"/>
              <a:buChar char="v"/>
            </a:pPr>
            <a:r>
              <a:rPr lang="sv-SE" sz="2200" dirty="0">
                <a:solidFill>
                  <a:schemeClr val="bg1"/>
                </a:solidFill>
              </a:rPr>
              <a:t>Eskilscupen (4-8 vuxna under 1 pass)</a:t>
            </a:r>
          </a:p>
          <a:p>
            <a:pPr>
              <a:buFont typeface="Wingdings" pitchFamily="2" charset="2"/>
              <a:buChar char="v"/>
            </a:pPr>
            <a:r>
              <a:rPr lang="sv-SE" sz="2200" dirty="0">
                <a:solidFill>
                  <a:schemeClr val="bg1"/>
                </a:solidFill>
              </a:rPr>
              <a:t>Sofiero trädgårdsdagarna (fr. 8 vuxna)</a:t>
            </a:r>
          </a:p>
          <a:p>
            <a:pPr>
              <a:buFont typeface="Wingdings" pitchFamily="2" charset="2"/>
              <a:buChar char="v"/>
            </a:pPr>
            <a:r>
              <a:rPr lang="sv-SE" sz="2200" dirty="0">
                <a:solidFill>
                  <a:schemeClr val="bg1"/>
                </a:solidFill>
              </a:rPr>
              <a:t>HIK-dagen (egen aktivitet, möjlighet att fylla på lagkassan)</a:t>
            </a:r>
          </a:p>
          <a:p>
            <a:pPr>
              <a:buNone/>
            </a:pPr>
            <a:endParaRPr lang="sv-SE" sz="2200" dirty="0">
              <a:solidFill>
                <a:schemeClr val="bg1"/>
              </a:solidFill>
            </a:endParaRPr>
          </a:p>
          <a:p>
            <a:pPr>
              <a:buNone/>
            </a:pPr>
            <a:r>
              <a:rPr lang="sv-SE" sz="2200" dirty="0">
                <a:solidFill>
                  <a:schemeClr val="bg1"/>
                </a:solidFill>
              </a:rPr>
              <a:t>Meddela till: </a:t>
            </a:r>
            <a:r>
              <a:rPr lang="sv-SE" sz="2200" dirty="0">
                <a:solidFill>
                  <a:schemeClr val="bg1"/>
                </a:solidFill>
                <a:hlinkClick r:id="rId2"/>
              </a:rPr>
              <a:t>max.molder@hittarpsik.se</a:t>
            </a:r>
            <a:endParaRPr lang="sv-SE" sz="2200" dirty="0">
              <a:solidFill>
                <a:schemeClr val="bg1"/>
              </a:solidFill>
            </a:endParaRPr>
          </a:p>
          <a:p>
            <a:pPr>
              <a:buNone/>
            </a:pPr>
            <a:endParaRPr lang="sv-SE" sz="2200" dirty="0">
              <a:solidFill>
                <a:schemeClr val="bg1"/>
              </a:solidFill>
            </a:endParaRPr>
          </a:p>
          <a:p>
            <a:endParaRPr lang="sv-SE" sz="22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P10 - Nyckelpersoner</a:t>
            </a:r>
            <a:endParaRPr lang="sv-SE" dirty="0">
              <a:solidFill>
                <a:srgbClr val="FFFFFF"/>
              </a:solidFill>
            </a:endParaRPr>
          </a:p>
        </p:txBody>
      </p:sp>
      <p:sp>
        <p:nvSpPr>
          <p:cNvPr id="3" name="Platshållare för innehåll 2"/>
          <p:cNvSpPr>
            <a:spLocks noGrp="1"/>
          </p:cNvSpPr>
          <p:nvPr>
            <p:ph idx="1"/>
          </p:nvPr>
        </p:nvSpPr>
        <p:spPr/>
        <p:txBody>
          <a:bodyPr/>
          <a:lstStyle/>
          <a:p>
            <a:r>
              <a:rPr lang="sv-SE" dirty="0">
                <a:solidFill>
                  <a:srgbClr val="FFFFFF"/>
                </a:solidFill>
              </a:rPr>
              <a:t>Lördagsfika, </a:t>
            </a:r>
            <a:r>
              <a:rPr lang="sv-SE" dirty="0" err="1">
                <a:solidFill>
                  <a:srgbClr val="FFFFFF"/>
                </a:solidFill>
              </a:rPr>
              <a:t>Soferioparkering</a:t>
            </a:r>
            <a:r>
              <a:rPr lang="sv-SE" dirty="0">
                <a:solidFill>
                  <a:srgbClr val="FFFFFF"/>
                </a:solidFill>
              </a:rPr>
              <a:t>, Turneringar, HIK-dagen</a:t>
            </a:r>
            <a:r>
              <a:rPr lang="sv-SE" dirty="0" smtClean="0">
                <a:solidFill>
                  <a:schemeClr val="bg1"/>
                </a:solidFill>
              </a:rPr>
              <a:t>: </a:t>
            </a:r>
            <a:r>
              <a:rPr lang="sv-SE" b="1" dirty="0">
                <a:solidFill>
                  <a:schemeClr val="bg1"/>
                </a:solidFill>
              </a:rPr>
              <a:t>Katja </a:t>
            </a:r>
            <a:r>
              <a:rPr lang="sv-SE" b="1" dirty="0" err="1">
                <a:solidFill>
                  <a:schemeClr val="bg1"/>
                </a:solidFill>
              </a:rPr>
              <a:t>Ober</a:t>
            </a:r>
            <a:r>
              <a:rPr lang="sv-SE" b="1" dirty="0">
                <a:solidFill>
                  <a:schemeClr val="bg1"/>
                </a:solidFill>
              </a:rPr>
              <a:t> &amp; Anna </a:t>
            </a:r>
            <a:r>
              <a:rPr lang="sv-SE" b="1" dirty="0" err="1">
                <a:solidFill>
                  <a:schemeClr val="bg1"/>
                </a:solidFill>
              </a:rPr>
              <a:t>Nijssen</a:t>
            </a:r>
            <a:endParaRPr lang="sv-SE" b="1" dirty="0">
              <a:solidFill>
                <a:schemeClr val="bg1"/>
              </a:solidFill>
            </a:endParaRPr>
          </a:p>
          <a:p>
            <a:r>
              <a:rPr lang="sv-SE" dirty="0">
                <a:solidFill>
                  <a:schemeClr val="bg1"/>
                </a:solidFill>
              </a:rPr>
              <a:t>Sponsor: </a:t>
            </a:r>
            <a:r>
              <a:rPr lang="sv-SE" b="1" dirty="0">
                <a:solidFill>
                  <a:schemeClr val="bg1"/>
                </a:solidFill>
              </a:rPr>
              <a:t>Markus Wallentin</a:t>
            </a:r>
          </a:p>
          <a:p>
            <a:r>
              <a:rPr lang="sv-SE" dirty="0">
                <a:solidFill>
                  <a:schemeClr val="bg1"/>
                </a:solidFill>
              </a:rPr>
              <a:t>Kassör: </a:t>
            </a:r>
            <a:r>
              <a:rPr lang="sv-SE" b="1" dirty="0">
                <a:solidFill>
                  <a:schemeClr val="bg1"/>
                </a:solidFill>
              </a:rPr>
              <a:t>Lina </a:t>
            </a:r>
            <a:r>
              <a:rPr lang="sv-SE" b="1" dirty="0" err="1">
                <a:solidFill>
                  <a:schemeClr val="bg1"/>
                </a:solidFill>
              </a:rPr>
              <a:t>Kiander</a:t>
            </a:r>
            <a:endParaRPr lang="sv-SE" b="1" dirty="0">
              <a:solidFill>
                <a:schemeClr val="bg1"/>
              </a:solidFill>
            </a:endParaRPr>
          </a:p>
          <a:p>
            <a:r>
              <a:rPr lang="sv-SE" dirty="0" err="1">
                <a:solidFill>
                  <a:schemeClr val="bg1"/>
                </a:solidFill>
              </a:rPr>
              <a:t>Hemsideansvarig</a:t>
            </a:r>
            <a:r>
              <a:rPr lang="sv-SE" dirty="0">
                <a:solidFill>
                  <a:schemeClr val="bg1"/>
                </a:solidFill>
              </a:rPr>
              <a:t>: </a:t>
            </a:r>
            <a:r>
              <a:rPr lang="sv-SE" b="1" dirty="0">
                <a:solidFill>
                  <a:schemeClr val="bg1"/>
                </a:solidFill>
              </a:rPr>
              <a:t>Linda </a:t>
            </a:r>
            <a:r>
              <a:rPr lang="sv-SE" b="1" dirty="0" err="1">
                <a:solidFill>
                  <a:schemeClr val="bg1"/>
                </a:solidFill>
              </a:rPr>
              <a:t>Nivdalen</a:t>
            </a:r>
            <a:endParaRPr lang="sv-SE" b="1" dirty="0">
              <a:solidFill>
                <a:schemeClr val="bg1"/>
              </a:solidFill>
            </a:endParaRPr>
          </a:p>
          <a:p>
            <a:pPr marL="0" indent="0">
              <a:buNone/>
            </a:pPr>
            <a:endParaRPr lang="sv-SE" dirty="0" smtClean="0">
              <a:solidFill>
                <a:schemeClr val="bg1"/>
              </a:solidFill>
            </a:endParaRPr>
          </a:p>
          <a:p>
            <a:endParaRPr lang="sv-SE" dirty="0"/>
          </a:p>
        </p:txBody>
      </p:sp>
    </p:spTree>
    <p:extLst>
      <p:ext uri="{BB962C8B-B14F-4D97-AF65-F5344CB8AC3E}">
        <p14:creationId xmlns:p14="http://schemas.microsoft.com/office/powerpoint/2010/main" val="2526376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P10 - ledare</a:t>
            </a:r>
            <a:endParaRPr lang="sv-SE" dirty="0">
              <a:solidFill>
                <a:srgbClr val="FFFFFF"/>
              </a:solidFill>
            </a:endParaRPr>
          </a:p>
        </p:txBody>
      </p:sp>
      <p:sp>
        <p:nvSpPr>
          <p:cNvPr id="3" name="Platshållare för innehåll 2"/>
          <p:cNvSpPr>
            <a:spLocks noGrp="1"/>
          </p:cNvSpPr>
          <p:nvPr>
            <p:ph idx="1"/>
          </p:nvPr>
        </p:nvSpPr>
        <p:spPr/>
        <p:txBody>
          <a:bodyPr>
            <a:normAutofit fontScale="70000" lnSpcReduction="20000"/>
          </a:bodyPr>
          <a:lstStyle/>
          <a:p>
            <a:r>
              <a:rPr lang="sv-SE" b="1" spc="150" dirty="0">
                <a:ln w="11430"/>
                <a:solidFill>
                  <a:srgbClr val="F8F8F8"/>
                </a:solidFill>
                <a:effectLst>
                  <a:outerShdw blurRad="25400" algn="tl" rotWithShape="0">
                    <a:srgbClr val="000000">
                      <a:alpha val="43000"/>
                    </a:srgbClr>
                  </a:outerShdw>
                </a:effectLst>
              </a:rPr>
              <a:t>Johan Wänström- </a:t>
            </a:r>
            <a:r>
              <a:rPr lang="sv-SE" b="1" spc="150" dirty="0" err="1" smtClean="0">
                <a:ln w="11430"/>
                <a:solidFill>
                  <a:srgbClr val="F8F8F8"/>
                </a:solidFill>
                <a:effectLst>
                  <a:outerShdw blurRad="25400" algn="tl" rotWithShape="0">
                    <a:srgbClr val="000000">
                      <a:alpha val="43000"/>
                    </a:srgbClr>
                  </a:outerShdw>
                </a:effectLst>
              </a:rPr>
              <a:t>admin</a:t>
            </a:r>
            <a:endParaRPr lang="sv-SE" b="1" spc="150" dirty="0" smtClean="0">
              <a:ln w="11430"/>
              <a:solidFill>
                <a:srgbClr val="F8F8F8"/>
              </a:solidFill>
              <a:effectLst>
                <a:outerShdw blurRad="25400" algn="tl" rotWithShape="0">
                  <a:srgbClr val="000000">
                    <a:alpha val="43000"/>
                  </a:srgbClr>
                </a:outerShdw>
              </a:effectLst>
            </a:endParaRPr>
          </a:p>
          <a:p>
            <a:r>
              <a:rPr lang="sv-SE" b="1" spc="150" dirty="0" smtClean="0">
                <a:ln w="11430"/>
                <a:solidFill>
                  <a:srgbClr val="F8F8F8"/>
                </a:solidFill>
                <a:effectLst>
                  <a:outerShdw blurRad="25400" algn="tl" rotWithShape="0">
                    <a:srgbClr val="000000">
                      <a:alpha val="43000"/>
                    </a:srgbClr>
                  </a:outerShdw>
                </a:effectLst>
              </a:rPr>
              <a:t>Anders </a:t>
            </a:r>
            <a:r>
              <a:rPr lang="sv-SE" b="1" spc="150" dirty="0">
                <a:ln w="11430"/>
                <a:solidFill>
                  <a:srgbClr val="F8F8F8"/>
                </a:solidFill>
                <a:effectLst>
                  <a:outerShdw blurRad="25400" algn="tl" rotWithShape="0">
                    <a:srgbClr val="000000">
                      <a:alpha val="43000"/>
                    </a:srgbClr>
                  </a:outerShdw>
                </a:effectLst>
              </a:rPr>
              <a:t>Mattson – </a:t>
            </a:r>
            <a:r>
              <a:rPr lang="sv-SE" b="1" spc="150" dirty="0" err="1" smtClean="0">
                <a:ln w="11430"/>
                <a:solidFill>
                  <a:srgbClr val="F8F8F8"/>
                </a:solidFill>
                <a:effectLst>
                  <a:outerShdw blurRad="25400" algn="tl" rotWithShape="0">
                    <a:srgbClr val="000000">
                      <a:alpha val="43000"/>
                    </a:srgbClr>
                  </a:outerShdw>
                </a:effectLst>
              </a:rPr>
              <a:t>admin</a:t>
            </a:r>
            <a:endParaRPr lang="sv-SE" b="1" spc="150" dirty="0" smtClean="0">
              <a:ln w="11430"/>
              <a:solidFill>
                <a:srgbClr val="F8F8F8"/>
              </a:solidFill>
              <a:effectLst>
                <a:outerShdw blurRad="25400" algn="tl" rotWithShape="0">
                  <a:srgbClr val="000000">
                    <a:alpha val="43000"/>
                  </a:srgbClr>
                </a:outerShdw>
              </a:effectLst>
            </a:endParaRPr>
          </a:p>
          <a:p>
            <a:r>
              <a:rPr lang="sv-SE" b="1" spc="150" dirty="0">
                <a:ln w="11430"/>
                <a:solidFill>
                  <a:srgbClr val="F8F8F8"/>
                </a:solidFill>
                <a:effectLst>
                  <a:outerShdw blurRad="25400" algn="tl" rotWithShape="0">
                    <a:srgbClr val="000000">
                      <a:alpha val="43000"/>
                    </a:srgbClr>
                  </a:outerShdw>
                </a:effectLst>
              </a:rPr>
              <a:t>Frida Lund Rydingsvärd </a:t>
            </a:r>
            <a:endParaRPr lang="sv-SE" b="1" spc="150" dirty="0" smtClean="0">
              <a:ln w="11430"/>
              <a:solidFill>
                <a:srgbClr val="F8F8F8"/>
              </a:solidFill>
              <a:effectLst>
                <a:outerShdw blurRad="25400" algn="tl" rotWithShape="0">
                  <a:srgbClr val="000000">
                    <a:alpha val="43000"/>
                  </a:srgbClr>
                </a:outerShdw>
              </a:effectLst>
            </a:endParaRPr>
          </a:p>
          <a:p>
            <a:r>
              <a:rPr lang="sv-SE" b="1" spc="150" dirty="0" smtClean="0">
                <a:ln w="11430"/>
                <a:solidFill>
                  <a:srgbClr val="F8F8F8"/>
                </a:solidFill>
                <a:effectLst>
                  <a:outerShdw blurRad="25400" algn="tl" rotWithShape="0">
                    <a:srgbClr val="000000">
                      <a:alpha val="43000"/>
                    </a:srgbClr>
                  </a:outerShdw>
                </a:effectLst>
              </a:rPr>
              <a:t>André </a:t>
            </a:r>
            <a:r>
              <a:rPr lang="sv-SE" b="1" spc="150" dirty="0" err="1">
                <a:ln w="11430"/>
                <a:solidFill>
                  <a:srgbClr val="F8F8F8"/>
                </a:solidFill>
                <a:effectLst>
                  <a:outerShdw blurRad="25400" algn="tl" rotWithShape="0">
                    <a:srgbClr val="000000">
                      <a:alpha val="43000"/>
                    </a:srgbClr>
                  </a:outerShdw>
                </a:effectLst>
              </a:rPr>
              <a:t>Varga</a:t>
            </a:r>
            <a:r>
              <a:rPr lang="sv-SE" b="1" spc="150" dirty="0">
                <a:ln w="11430"/>
                <a:solidFill>
                  <a:srgbClr val="F8F8F8"/>
                </a:solidFill>
                <a:effectLst>
                  <a:outerShdw blurRad="25400" algn="tl" rotWithShape="0">
                    <a:srgbClr val="000000">
                      <a:alpha val="43000"/>
                    </a:srgbClr>
                  </a:outerShdw>
                </a:effectLst>
              </a:rPr>
              <a:t> </a:t>
            </a:r>
          </a:p>
          <a:p>
            <a:r>
              <a:rPr lang="sv-SE" b="1" spc="150" dirty="0" smtClean="0">
                <a:ln w="11430"/>
                <a:solidFill>
                  <a:srgbClr val="F8F8F8"/>
                </a:solidFill>
                <a:effectLst>
                  <a:outerShdw blurRad="25400" algn="tl" rotWithShape="0">
                    <a:srgbClr val="000000">
                      <a:alpha val="43000"/>
                    </a:srgbClr>
                  </a:outerShdw>
                </a:effectLst>
              </a:rPr>
              <a:t>Charlotte </a:t>
            </a:r>
            <a:r>
              <a:rPr lang="sv-SE" b="1" spc="150" dirty="0">
                <a:ln w="11430"/>
                <a:solidFill>
                  <a:srgbClr val="F8F8F8"/>
                </a:solidFill>
                <a:effectLst>
                  <a:outerShdw blurRad="25400" algn="tl" rotWithShape="0">
                    <a:srgbClr val="000000">
                      <a:alpha val="43000"/>
                    </a:srgbClr>
                  </a:outerShdw>
                </a:effectLst>
              </a:rPr>
              <a:t>Crafoord-Larsen </a:t>
            </a:r>
          </a:p>
          <a:p>
            <a:r>
              <a:rPr lang="sv-SE" b="1" spc="150" dirty="0">
                <a:ln w="11430"/>
                <a:solidFill>
                  <a:srgbClr val="F8F8F8"/>
                </a:solidFill>
                <a:effectLst>
                  <a:outerShdw blurRad="25400" algn="tl" rotWithShape="0">
                    <a:srgbClr val="000000">
                      <a:alpha val="43000"/>
                    </a:srgbClr>
                  </a:outerShdw>
                </a:effectLst>
              </a:rPr>
              <a:t>Daniel Åberg </a:t>
            </a:r>
          </a:p>
          <a:p>
            <a:r>
              <a:rPr lang="sv-SE" b="1" spc="150" dirty="0">
                <a:ln w="11430"/>
                <a:solidFill>
                  <a:srgbClr val="F8F8F8"/>
                </a:solidFill>
                <a:effectLst>
                  <a:outerShdw blurRad="25400" algn="tl" rotWithShape="0">
                    <a:srgbClr val="000000">
                      <a:alpha val="43000"/>
                    </a:srgbClr>
                  </a:outerShdw>
                </a:effectLst>
              </a:rPr>
              <a:t>David Engvall </a:t>
            </a:r>
          </a:p>
          <a:p>
            <a:r>
              <a:rPr lang="sv-SE" b="1" spc="150" dirty="0" smtClean="0">
                <a:ln w="11430"/>
                <a:solidFill>
                  <a:srgbClr val="F8F8F8"/>
                </a:solidFill>
                <a:effectLst>
                  <a:outerShdw blurRad="25400" algn="tl" rotWithShape="0">
                    <a:srgbClr val="000000">
                      <a:alpha val="43000"/>
                    </a:srgbClr>
                  </a:outerShdw>
                </a:effectLst>
              </a:rPr>
              <a:t>Maria </a:t>
            </a:r>
            <a:r>
              <a:rPr lang="sv-SE" b="1" spc="150" dirty="0">
                <a:ln w="11430"/>
                <a:solidFill>
                  <a:srgbClr val="F8F8F8"/>
                </a:solidFill>
                <a:effectLst>
                  <a:outerShdw blurRad="25400" algn="tl" rotWithShape="0">
                    <a:srgbClr val="000000">
                      <a:alpha val="43000"/>
                    </a:srgbClr>
                  </a:outerShdw>
                </a:effectLst>
              </a:rPr>
              <a:t>Westerblad </a:t>
            </a:r>
          </a:p>
          <a:p>
            <a:r>
              <a:rPr lang="sv-SE" b="1" spc="150" dirty="0">
                <a:ln w="11430"/>
                <a:solidFill>
                  <a:srgbClr val="F8F8F8"/>
                </a:solidFill>
                <a:effectLst>
                  <a:outerShdw blurRad="25400" algn="tl" rotWithShape="0">
                    <a:srgbClr val="000000">
                      <a:alpha val="43000"/>
                    </a:srgbClr>
                  </a:outerShdw>
                </a:effectLst>
              </a:rPr>
              <a:t>Markus Wallentin </a:t>
            </a:r>
          </a:p>
          <a:p>
            <a:r>
              <a:rPr lang="sv-SE" b="1" spc="150" dirty="0" err="1">
                <a:ln w="11430"/>
                <a:solidFill>
                  <a:srgbClr val="F8F8F8"/>
                </a:solidFill>
                <a:effectLst>
                  <a:outerShdw blurRad="25400" algn="tl" rotWithShape="0">
                    <a:srgbClr val="000000">
                      <a:alpha val="43000"/>
                    </a:srgbClr>
                  </a:outerShdw>
                </a:effectLst>
              </a:rPr>
              <a:t>Menno</a:t>
            </a:r>
            <a:r>
              <a:rPr lang="sv-SE" b="1" spc="150" dirty="0">
                <a:ln w="11430"/>
                <a:solidFill>
                  <a:srgbClr val="F8F8F8"/>
                </a:solidFill>
                <a:effectLst>
                  <a:outerShdw blurRad="25400" algn="tl" rotWithShape="0">
                    <a:srgbClr val="000000">
                      <a:alpha val="43000"/>
                    </a:srgbClr>
                  </a:outerShdw>
                </a:effectLst>
              </a:rPr>
              <a:t> </a:t>
            </a:r>
            <a:r>
              <a:rPr lang="sv-SE" b="1" spc="150" dirty="0" err="1">
                <a:ln w="11430"/>
                <a:solidFill>
                  <a:srgbClr val="F8F8F8"/>
                </a:solidFill>
                <a:effectLst>
                  <a:outerShdw blurRad="25400" algn="tl" rotWithShape="0">
                    <a:srgbClr val="000000">
                      <a:alpha val="43000"/>
                    </a:srgbClr>
                  </a:outerShdw>
                </a:effectLst>
              </a:rPr>
              <a:t>Nijssen</a:t>
            </a:r>
            <a:endParaRPr lang="sv-SE" b="1" spc="150" dirty="0">
              <a:ln w="11430"/>
              <a:solidFill>
                <a:srgbClr val="F8F8F8"/>
              </a:solidFill>
              <a:effectLst>
                <a:outerShdw blurRad="25400" algn="tl" rotWithShape="0">
                  <a:srgbClr val="000000">
                    <a:alpha val="43000"/>
                  </a:srgbClr>
                </a:outerShdw>
              </a:effectLst>
            </a:endParaRPr>
          </a:p>
          <a:p>
            <a:r>
              <a:rPr lang="sv-SE" b="1" spc="150" dirty="0">
                <a:ln w="11430"/>
                <a:solidFill>
                  <a:srgbClr val="F8F8F8"/>
                </a:solidFill>
                <a:effectLst>
                  <a:outerShdw blurRad="25400" algn="tl" rotWithShape="0">
                    <a:srgbClr val="000000">
                      <a:alpha val="43000"/>
                    </a:srgbClr>
                  </a:outerShdw>
                </a:effectLst>
              </a:rPr>
              <a:t>Michael </a:t>
            </a:r>
            <a:r>
              <a:rPr lang="sv-SE" b="1" spc="150" dirty="0" err="1">
                <a:ln w="11430"/>
                <a:solidFill>
                  <a:srgbClr val="F8F8F8"/>
                </a:solidFill>
                <a:effectLst>
                  <a:outerShdw blurRad="25400" algn="tl" rotWithShape="0">
                    <a:srgbClr val="000000">
                      <a:alpha val="43000"/>
                    </a:srgbClr>
                  </a:outerShdw>
                </a:effectLst>
              </a:rPr>
              <a:t>Ober</a:t>
            </a:r>
            <a:endParaRPr lang="sv-SE" b="1" spc="150" dirty="0">
              <a:ln w="11430"/>
              <a:solidFill>
                <a:srgbClr val="F8F8F8"/>
              </a:solidFill>
              <a:effectLst>
                <a:outerShdw blurRad="25400" algn="tl" rotWithShape="0">
                  <a:srgbClr val="000000">
                    <a:alpha val="43000"/>
                  </a:srgbClr>
                </a:outerShdw>
              </a:effectLst>
            </a:endParaRPr>
          </a:p>
          <a:p>
            <a:r>
              <a:rPr lang="sv-SE" b="1" spc="150" dirty="0">
                <a:ln w="11430"/>
                <a:solidFill>
                  <a:srgbClr val="F8F8F8"/>
                </a:solidFill>
                <a:effectLst>
                  <a:outerShdw blurRad="25400" algn="tl" rotWithShape="0">
                    <a:srgbClr val="000000">
                      <a:alpha val="43000"/>
                    </a:srgbClr>
                  </a:outerShdw>
                </a:effectLst>
              </a:rPr>
              <a:t>My </a:t>
            </a:r>
            <a:r>
              <a:rPr lang="sv-SE" b="1" spc="150" dirty="0" err="1" smtClean="0">
                <a:ln w="11430"/>
                <a:solidFill>
                  <a:srgbClr val="F8F8F8"/>
                </a:solidFill>
                <a:effectLst>
                  <a:outerShdw blurRad="25400" algn="tl" rotWithShape="0">
                    <a:srgbClr val="000000">
                      <a:alpha val="43000"/>
                    </a:srgbClr>
                  </a:outerShdw>
                </a:effectLst>
              </a:rPr>
              <a:t>Kiander</a:t>
            </a:r>
            <a:endParaRPr lang="sv-SE" b="1" spc="150" dirty="0" smtClean="0">
              <a:ln w="11430"/>
              <a:solidFill>
                <a:srgbClr val="F8F8F8"/>
              </a:solidFill>
              <a:effectLst>
                <a:outerShdw blurRad="25400" algn="tl" rotWithShape="0">
                  <a:srgbClr val="000000">
                    <a:alpha val="43000"/>
                  </a:srgbClr>
                </a:outerShdw>
              </a:effectLst>
            </a:endParaRPr>
          </a:p>
          <a:p>
            <a:r>
              <a:rPr lang="sv-SE" b="1" spc="150" dirty="0" smtClean="0">
                <a:ln w="11430"/>
                <a:solidFill>
                  <a:srgbClr val="F8F8F8"/>
                </a:solidFill>
                <a:effectLst>
                  <a:outerShdw blurRad="25400" algn="tl" rotWithShape="0">
                    <a:srgbClr val="000000">
                      <a:alpha val="43000"/>
                    </a:srgbClr>
                  </a:outerShdw>
                </a:effectLst>
              </a:rPr>
              <a:t>Per Björnson</a:t>
            </a:r>
            <a:endParaRPr lang="sv-SE" b="1" spc="150" dirty="0">
              <a:ln w="11430"/>
              <a:solidFill>
                <a:srgbClr val="F8F8F8"/>
              </a:solidFill>
              <a:effectLst>
                <a:outerShdw blurRad="25400" algn="tl" rotWithShape="0">
                  <a:srgbClr val="000000">
                    <a:alpha val="43000"/>
                  </a:srgbClr>
                </a:outerShdw>
              </a:effectLst>
            </a:endParaRPr>
          </a:p>
          <a:p>
            <a:endParaRPr lang="sv-SE" dirty="0"/>
          </a:p>
        </p:txBody>
      </p:sp>
    </p:spTree>
    <p:extLst>
      <p:ext uri="{BB962C8B-B14F-4D97-AF65-F5344CB8AC3E}">
        <p14:creationId xmlns:p14="http://schemas.microsoft.com/office/powerpoint/2010/main" val="817460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chemeClr val="bg1"/>
                </a:solidFill>
              </a:rPr>
              <a:t>P10</a:t>
            </a:r>
            <a:endParaRPr lang="sv-SE" dirty="0">
              <a:solidFill>
                <a:schemeClr val="bg1"/>
              </a:solidFill>
            </a:endParaRPr>
          </a:p>
        </p:txBody>
      </p:sp>
      <p:sp>
        <p:nvSpPr>
          <p:cNvPr id="3" name="Platshållare för innehåll 2"/>
          <p:cNvSpPr>
            <a:spLocks noGrp="1"/>
          </p:cNvSpPr>
          <p:nvPr>
            <p:ph idx="1"/>
          </p:nvPr>
        </p:nvSpPr>
        <p:spPr/>
        <p:txBody>
          <a:bodyPr>
            <a:normAutofit/>
          </a:bodyPr>
          <a:lstStyle/>
          <a:p>
            <a:r>
              <a:rPr lang="sv-SE" dirty="0" smtClean="0">
                <a:solidFill>
                  <a:schemeClr val="bg1"/>
                </a:solidFill>
              </a:rPr>
              <a:t>63 </a:t>
            </a:r>
            <a:r>
              <a:rPr lang="sv-SE" dirty="0" smtClean="0">
                <a:solidFill>
                  <a:schemeClr val="bg1"/>
                </a:solidFill>
              </a:rPr>
              <a:t>killar (40/gång)</a:t>
            </a:r>
            <a:endParaRPr lang="sv-SE" dirty="0" smtClean="0">
              <a:solidFill>
                <a:schemeClr val="bg1"/>
              </a:solidFill>
            </a:endParaRPr>
          </a:p>
          <a:p>
            <a:r>
              <a:rPr lang="sv-SE" dirty="0">
                <a:solidFill>
                  <a:srgbClr val="FFFFFF"/>
                </a:solidFill>
              </a:rPr>
              <a:t>Lek-glädje-spel</a:t>
            </a:r>
          </a:p>
          <a:p>
            <a:r>
              <a:rPr lang="sv-SE" dirty="0">
                <a:solidFill>
                  <a:srgbClr val="FFFFFF"/>
                </a:solidFill>
              </a:rPr>
              <a:t>Benskydd &amp; vattenflaska</a:t>
            </a:r>
          </a:p>
          <a:p>
            <a:r>
              <a:rPr lang="sv-SE" dirty="0">
                <a:solidFill>
                  <a:srgbClr val="FFFFFF"/>
                </a:solidFill>
              </a:rPr>
              <a:t>Respektera</a:t>
            </a:r>
          </a:p>
          <a:p>
            <a:pPr lvl="1"/>
            <a:r>
              <a:rPr lang="sv-SE" dirty="0">
                <a:solidFill>
                  <a:srgbClr val="FFFFFF"/>
                </a:solidFill>
              </a:rPr>
              <a:t>Tider</a:t>
            </a:r>
          </a:p>
          <a:p>
            <a:pPr lvl="1"/>
            <a:r>
              <a:rPr lang="sv-SE" dirty="0">
                <a:solidFill>
                  <a:srgbClr val="FFFFFF"/>
                </a:solidFill>
              </a:rPr>
              <a:t>Ledare</a:t>
            </a:r>
          </a:p>
          <a:p>
            <a:pPr lvl="1"/>
            <a:r>
              <a:rPr lang="sv-SE" dirty="0">
                <a:solidFill>
                  <a:srgbClr val="FFFFFF"/>
                </a:solidFill>
              </a:rPr>
              <a:t>Varandra</a:t>
            </a:r>
          </a:p>
          <a:p>
            <a:r>
              <a:rPr lang="sv-SE" dirty="0" smtClean="0">
                <a:solidFill>
                  <a:srgbClr val="FFFFFF"/>
                </a:solidFill>
              </a:rPr>
              <a:t>Disciplin</a:t>
            </a:r>
            <a:endParaRPr lang="sv-SE" dirty="0">
              <a:solidFill>
                <a:srgbClr val="FFFFFF"/>
              </a:solidFill>
            </a:endParaRPr>
          </a:p>
        </p:txBody>
      </p:sp>
    </p:spTree>
    <p:extLst>
      <p:ext uri="{BB962C8B-B14F-4D97-AF65-F5344CB8AC3E}">
        <p14:creationId xmlns:p14="http://schemas.microsoft.com/office/powerpoint/2010/main" val="3442712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Föräldrar</a:t>
            </a:r>
            <a:endParaRPr lang="sv-SE" dirty="0">
              <a:solidFill>
                <a:srgbClr val="FFFFFF"/>
              </a:solidFill>
            </a:endParaRPr>
          </a:p>
        </p:txBody>
      </p:sp>
      <p:sp>
        <p:nvSpPr>
          <p:cNvPr id="3" name="Platshållare för innehåll 2"/>
          <p:cNvSpPr>
            <a:spLocks noGrp="1"/>
          </p:cNvSpPr>
          <p:nvPr>
            <p:ph idx="1"/>
          </p:nvPr>
        </p:nvSpPr>
        <p:spPr/>
        <p:txBody>
          <a:bodyPr/>
          <a:lstStyle/>
          <a:p>
            <a:r>
              <a:rPr lang="sv-SE" dirty="0" smtClean="0">
                <a:solidFill>
                  <a:srgbClr val="FFFFFF"/>
                </a:solidFill>
              </a:rPr>
              <a:t>1 barn 1 förälder</a:t>
            </a:r>
          </a:p>
          <a:p>
            <a:r>
              <a:rPr lang="sv-SE" dirty="0" smtClean="0">
                <a:solidFill>
                  <a:srgbClr val="FFFFFF"/>
                </a:solidFill>
              </a:rPr>
              <a:t>Lördagsfika, Sofieroparkering, (Eskils-cupen) och HIK-dagen</a:t>
            </a:r>
          </a:p>
          <a:p>
            <a:pPr marL="0" indent="0">
              <a:buNone/>
            </a:pPr>
            <a:endParaRPr lang="sv-SE" dirty="0">
              <a:solidFill>
                <a:srgbClr val="FFFFFF"/>
              </a:solidFill>
            </a:endParaRPr>
          </a:p>
        </p:txBody>
      </p:sp>
    </p:spTree>
    <p:extLst>
      <p:ext uri="{BB962C8B-B14F-4D97-AF65-F5344CB8AC3E}">
        <p14:creationId xmlns:p14="http://schemas.microsoft.com/office/powerpoint/2010/main" val="3565078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2017</a:t>
            </a:r>
            <a:endParaRPr lang="sv-SE" dirty="0">
              <a:solidFill>
                <a:srgbClr val="FFFFFF"/>
              </a:solidFill>
            </a:endParaRPr>
          </a:p>
        </p:txBody>
      </p:sp>
      <p:sp>
        <p:nvSpPr>
          <p:cNvPr id="3" name="Platshållare för innehåll 2"/>
          <p:cNvSpPr>
            <a:spLocks noGrp="1"/>
          </p:cNvSpPr>
          <p:nvPr>
            <p:ph idx="1"/>
          </p:nvPr>
        </p:nvSpPr>
        <p:spPr/>
        <p:txBody>
          <a:bodyPr>
            <a:normAutofit/>
          </a:bodyPr>
          <a:lstStyle/>
          <a:p>
            <a:r>
              <a:rPr lang="sv-SE" dirty="0">
                <a:solidFill>
                  <a:srgbClr val="FFFFFF"/>
                </a:solidFill>
              </a:rPr>
              <a:t>Utomhussäsongen </a:t>
            </a:r>
            <a:endParaRPr lang="sv-SE" dirty="0" smtClean="0">
              <a:solidFill>
                <a:srgbClr val="FFFFFF"/>
              </a:solidFill>
            </a:endParaRPr>
          </a:p>
          <a:p>
            <a:pPr lvl="1"/>
            <a:r>
              <a:rPr lang="sv-SE" dirty="0" smtClean="0">
                <a:solidFill>
                  <a:srgbClr val="FFFFFF"/>
                </a:solidFill>
              </a:rPr>
              <a:t>Vår 15</a:t>
            </a:r>
            <a:r>
              <a:rPr lang="sv-SE" dirty="0">
                <a:solidFill>
                  <a:srgbClr val="FFFFFF"/>
                </a:solidFill>
              </a:rPr>
              <a:t>/4-17</a:t>
            </a:r>
            <a:r>
              <a:rPr lang="sv-SE" dirty="0" smtClean="0">
                <a:solidFill>
                  <a:srgbClr val="FFFFFF"/>
                </a:solidFill>
              </a:rPr>
              <a:t>/6</a:t>
            </a:r>
          </a:p>
          <a:p>
            <a:pPr lvl="1"/>
            <a:r>
              <a:rPr lang="sv-SE" dirty="0" smtClean="0">
                <a:solidFill>
                  <a:srgbClr val="FFFFFF"/>
                </a:solidFill>
              </a:rPr>
              <a:t>Höst 12/8-21/10</a:t>
            </a:r>
            <a:endParaRPr lang="sv-SE" dirty="0">
              <a:solidFill>
                <a:srgbClr val="FFFFFF"/>
              </a:solidFill>
            </a:endParaRPr>
          </a:p>
          <a:p>
            <a:r>
              <a:rPr lang="sv-SE" dirty="0" smtClean="0">
                <a:solidFill>
                  <a:srgbClr val="FFFFFF"/>
                </a:solidFill>
              </a:rPr>
              <a:t>2 </a:t>
            </a:r>
            <a:r>
              <a:rPr lang="sv-SE" dirty="0" smtClean="0">
                <a:solidFill>
                  <a:srgbClr val="FFFFFF"/>
                </a:solidFill>
              </a:rPr>
              <a:t>träningar i veckan</a:t>
            </a:r>
          </a:p>
          <a:p>
            <a:pPr lvl="1"/>
            <a:r>
              <a:rPr lang="sv-SE" dirty="0">
                <a:solidFill>
                  <a:srgbClr val="FFFFFF"/>
                </a:solidFill>
              </a:rPr>
              <a:t>L</a:t>
            </a:r>
            <a:r>
              <a:rPr lang="sv-SE" dirty="0" smtClean="0">
                <a:solidFill>
                  <a:srgbClr val="FFFFFF"/>
                </a:solidFill>
              </a:rPr>
              <a:t>ördag </a:t>
            </a:r>
            <a:r>
              <a:rPr lang="sv-SE" dirty="0" err="1" smtClean="0">
                <a:solidFill>
                  <a:srgbClr val="FFFFFF"/>
                </a:solidFill>
              </a:rPr>
              <a:t>kl</a:t>
            </a:r>
            <a:r>
              <a:rPr lang="sv-SE" dirty="0" smtClean="0">
                <a:solidFill>
                  <a:srgbClr val="FFFFFF"/>
                </a:solidFill>
              </a:rPr>
              <a:t> 10.00-11.30, plan B</a:t>
            </a:r>
          </a:p>
          <a:p>
            <a:pPr lvl="1"/>
            <a:r>
              <a:rPr lang="sv-SE" dirty="0" smtClean="0">
                <a:solidFill>
                  <a:srgbClr val="FFFFFF"/>
                </a:solidFill>
              </a:rPr>
              <a:t>Torsdag eller måndag </a:t>
            </a:r>
            <a:r>
              <a:rPr lang="sv-SE" dirty="0" smtClean="0">
                <a:solidFill>
                  <a:srgbClr val="FFFFFF"/>
                </a:solidFill>
              </a:rPr>
              <a:t>17.00-18.15, Plan </a:t>
            </a:r>
            <a:r>
              <a:rPr lang="sv-SE" dirty="0" smtClean="0">
                <a:solidFill>
                  <a:srgbClr val="FFFFFF"/>
                </a:solidFill>
              </a:rPr>
              <a:t>B eller C</a:t>
            </a:r>
            <a:r>
              <a:rPr lang="sv-SE" dirty="0" smtClean="0">
                <a:solidFill>
                  <a:srgbClr val="FFFFFF"/>
                </a:solidFill>
              </a:rPr>
              <a:t>?</a:t>
            </a:r>
          </a:p>
        </p:txBody>
      </p:sp>
    </p:spTree>
    <p:extLst>
      <p:ext uri="{BB962C8B-B14F-4D97-AF65-F5344CB8AC3E}">
        <p14:creationId xmlns:p14="http://schemas.microsoft.com/office/powerpoint/2010/main" val="514284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Träning</a:t>
            </a:r>
            <a:endParaRPr lang="sv-SE" dirty="0">
              <a:solidFill>
                <a:srgbClr val="FFFFFF"/>
              </a:solidFill>
            </a:endParaRPr>
          </a:p>
        </p:txBody>
      </p:sp>
      <p:sp>
        <p:nvSpPr>
          <p:cNvPr id="3" name="Platshållare för innehåll 2"/>
          <p:cNvSpPr>
            <a:spLocks noGrp="1"/>
          </p:cNvSpPr>
          <p:nvPr>
            <p:ph idx="1"/>
          </p:nvPr>
        </p:nvSpPr>
        <p:spPr/>
        <p:txBody>
          <a:bodyPr>
            <a:normAutofit fontScale="92500" lnSpcReduction="20000"/>
          </a:bodyPr>
          <a:lstStyle/>
          <a:p>
            <a:r>
              <a:rPr lang="sv-SE" dirty="0">
                <a:solidFill>
                  <a:srgbClr val="FFFFFF"/>
                </a:solidFill>
              </a:rPr>
              <a:t>Motivationsmodellen</a:t>
            </a:r>
          </a:p>
          <a:p>
            <a:r>
              <a:rPr lang="sv-SE" dirty="0" smtClean="0">
                <a:solidFill>
                  <a:srgbClr val="FFFFFF"/>
                </a:solidFill>
              </a:rPr>
              <a:t>Mer </a:t>
            </a:r>
            <a:r>
              <a:rPr lang="sv-SE" dirty="0">
                <a:solidFill>
                  <a:srgbClr val="FFFFFF"/>
                </a:solidFill>
              </a:rPr>
              <a:t>varierad </a:t>
            </a:r>
            <a:r>
              <a:rPr lang="sv-SE" dirty="0">
                <a:solidFill>
                  <a:srgbClr val="FFFFFF"/>
                </a:solidFill>
              </a:rPr>
              <a:t>o</a:t>
            </a:r>
            <a:r>
              <a:rPr lang="sv-SE" dirty="0" smtClean="0">
                <a:solidFill>
                  <a:srgbClr val="FFFFFF"/>
                </a:solidFill>
              </a:rPr>
              <a:t>ch allsidig träning </a:t>
            </a:r>
            <a:endParaRPr lang="sv-SE" dirty="0">
              <a:solidFill>
                <a:srgbClr val="FFFFFF"/>
              </a:solidFill>
            </a:endParaRPr>
          </a:p>
          <a:p>
            <a:r>
              <a:rPr lang="sv-SE" dirty="0">
                <a:solidFill>
                  <a:srgbClr val="FFFFFF"/>
                </a:solidFill>
              </a:rPr>
              <a:t>A</a:t>
            </a:r>
            <a:r>
              <a:rPr lang="sv-SE" dirty="0" smtClean="0">
                <a:solidFill>
                  <a:srgbClr val="FFFFFF"/>
                </a:solidFill>
              </a:rPr>
              <a:t>ndra sporter</a:t>
            </a:r>
          </a:p>
          <a:p>
            <a:r>
              <a:rPr lang="sv-SE" dirty="0">
                <a:solidFill>
                  <a:srgbClr val="FFFFFF"/>
                </a:solidFill>
              </a:rPr>
              <a:t>Fortsätta med </a:t>
            </a:r>
            <a:r>
              <a:rPr lang="sv-SE" dirty="0" smtClean="0">
                <a:solidFill>
                  <a:srgbClr val="FFFFFF"/>
                </a:solidFill>
              </a:rPr>
              <a:t>tema</a:t>
            </a:r>
            <a:endParaRPr lang="sv-SE" dirty="0">
              <a:solidFill>
                <a:srgbClr val="FFFFFF"/>
              </a:solidFill>
            </a:endParaRPr>
          </a:p>
          <a:p>
            <a:r>
              <a:rPr lang="sv-SE" dirty="0">
                <a:solidFill>
                  <a:srgbClr val="FFFFFF"/>
                </a:solidFill>
              </a:rPr>
              <a:t>Olika mognad hos olika </a:t>
            </a:r>
            <a:r>
              <a:rPr lang="sv-SE" dirty="0" smtClean="0">
                <a:solidFill>
                  <a:srgbClr val="FFFFFF"/>
                </a:solidFill>
              </a:rPr>
              <a:t>killar - Nivåanpassning?</a:t>
            </a:r>
            <a:endParaRPr lang="sv-SE" dirty="0">
              <a:solidFill>
                <a:srgbClr val="FFFFFF"/>
              </a:solidFill>
            </a:endParaRPr>
          </a:p>
          <a:p>
            <a:r>
              <a:rPr lang="sv-SE" dirty="0" smtClean="0">
                <a:solidFill>
                  <a:srgbClr val="FFFFFF"/>
                </a:solidFill>
              </a:rPr>
              <a:t>Lek </a:t>
            </a:r>
            <a:r>
              <a:rPr lang="sv-SE" dirty="0">
                <a:solidFill>
                  <a:srgbClr val="FFFFFF"/>
                </a:solidFill>
              </a:rPr>
              <a:t>med boll</a:t>
            </a:r>
          </a:p>
          <a:p>
            <a:r>
              <a:rPr lang="sv-SE" dirty="0" smtClean="0">
                <a:solidFill>
                  <a:srgbClr val="FFFFFF"/>
                </a:solidFill>
              </a:rPr>
              <a:t>Skadeförebyggande träning</a:t>
            </a:r>
          </a:p>
          <a:p>
            <a:pPr lvl="1"/>
            <a:r>
              <a:rPr lang="sv-SE" dirty="0" err="1">
                <a:solidFill>
                  <a:srgbClr val="FFFFFF"/>
                </a:solidFill>
              </a:rPr>
              <a:t>Knäkontroll</a:t>
            </a:r>
            <a:endParaRPr lang="sv-SE" dirty="0">
              <a:solidFill>
                <a:srgbClr val="FFFFFF"/>
              </a:solidFill>
            </a:endParaRPr>
          </a:p>
          <a:p>
            <a:pPr lvl="1"/>
            <a:r>
              <a:rPr lang="sv-SE" dirty="0" smtClean="0">
                <a:solidFill>
                  <a:srgbClr val="FFFFFF"/>
                </a:solidFill>
              </a:rPr>
              <a:t>Stretching</a:t>
            </a:r>
            <a:endParaRPr lang="sv-SE" dirty="0" smtClean="0">
              <a:solidFill>
                <a:srgbClr val="FFFFFF"/>
              </a:solidFill>
            </a:endParaRPr>
          </a:p>
          <a:p>
            <a:r>
              <a:rPr lang="sv-SE" dirty="0" smtClean="0">
                <a:solidFill>
                  <a:srgbClr val="FFFFFF"/>
                </a:solidFill>
              </a:rPr>
              <a:t>Motionera hela livet</a:t>
            </a:r>
            <a:endParaRPr lang="sv-SE" dirty="0">
              <a:solidFill>
                <a:srgbClr val="FFFFFF"/>
              </a:solidFill>
            </a:endParaRPr>
          </a:p>
          <a:p>
            <a:endParaRPr lang="sv-SE" dirty="0"/>
          </a:p>
        </p:txBody>
      </p:sp>
    </p:spTree>
    <p:extLst>
      <p:ext uri="{BB962C8B-B14F-4D97-AF65-F5344CB8AC3E}">
        <p14:creationId xmlns:p14="http://schemas.microsoft.com/office/powerpoint/2010/main" val="1009390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Västergård</a:t>
            </a:r>
            <a:endParaRPr lang="sv-SE" dirty="0">
              <a:solidFill>
                <a:srgbClr val="FFFFFF"/>
              </a:solidFill>
            </a:endParaRPr>
          </a:p>
        </p:txBody>
      </p:sp>
      <p:sp>
        <p:nvSpPr>
          <p:cNvPr id="3" name="Platshållare för innehåll 2"/>
          <p:cNvSpPr>
            <a:spLocks noGrp="1"/>
          </p:cNvSpPr>
          <p:nvPr>
            <p:ph idx="1"/>
          </p:nvPr>
        </p:nvSpPr>
        <p:spPr/>
        <p:txBody>
          <a:bodyPr/>
          <a:lstStyle/>
          <a:p>
            <a:r>
              <a:rPr lang="sv-SE" dirty="0" smtClean="0">
                <a:solidFill>
                  <a:srgbClr val="FFFFFF"/>
                </a:solidFill>
              </a:rPr>
              <a:t>6/5, 20/5, 3/6 samt 19/8, 2/9 och 6/9</a:t>
            </a:r>
          </a:p>
          <a:p>
            <a:r>
              <a:rPr lang="sv-SE" dirty="0" err="1" smtClean="0">
                <a:solidFill>
                  <a:srgbClr val="FFFFFF"/>
                </a:solidFill>
              </a:rPr>
              <a:t>Oilka</a:t>
            </a:r>
            <a:r>
              <a:rPr lang="sv-SE" dirty="0" smtClean="0">
                <a:solidFill>
                  <a:srgbClr val="FFFFFF"/>
                </a:solidFill>
              </a:rPr>
              <a:t> ansvara för de olika gångerna:</a:t>
            </a:r>
          </a:p>
          <a:p>
            <a:pPr lvl="1"/>
            <a:r>
              <a:rPr lang="sv-SE" dirty="0" smtClean="0">
                <a:solidFill>
                  <a:srgbClr val="FFFFFF"/>
                </a:solidFill>
              </a:rPr>
              <a:t>Anders Mattson</a:t>
            </a:r>
          </a:p>
          <a:p>
            <a:pPr lvl="1"/>
            <a:r>
              <a:rPr lang="sv-SE" dirty="0" smtClean="0">
                <a:solidFill>
                  <a:srgbClr val="FFFFFF"/>
                </a:solidFill>
              </a:rPr>
              <a:t>Markus Wallentin</a:t>
            </a:r>
          </a:p>
          <a:p>
            <a:pPr lvl="1"/>
            <a:r>
              <a:rPr lang="sv-SE" dirty="0" smtClean="0">
                <a:solidFill>
                  <a:srgbClr val="FFFFFF"/>
                </a:solidFill>
              </a:rPr>
              <a:t>Michael </a:t>
            </a:r>
            <a:r>
              <a:rPr lang="sv-SE" dirty="0" err="1" smtClean="0">
                <a:solidFill>
                  <a:srgbClr val="FFFFFF"/>
                </a:solidFill>
              </a:rPr>
              <a:t>Ober</a:t>
            </a:r>
            <a:endParaRPr lang="sv-SE" dirty="0" smtClean="0">
              <a:solidFill>
                <a:srgbClr val="FFFFFF"/>
              </a:solidFill>
            </a:endParaRPr>
          </a:p>
        </p:txBody>
      </p:sp>
    </p:spTree>
    <p:extLst>
      <p:ext uri="{BB962C8B-B14F-4D97-AF65-F5344CB8AC3E}">
        <p14:creationId xmlns:p14="http://schemas.microsoft.com/office/powerpoint/2010/main" val="2054261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Etikdokument - Västergård</a:t>
            </a:r>
            <a:endParaRPr lang="sv-SE" dirty="0">
              <a:solidFill>
                <a:srgbClr val="FFFFFF"/>
              </a:solidFill>
            </a:endParaRPr>
          </a:p>
        </p:txBody>
      </p:sp>
      <p:sp>
        <p:nvSpPr>
          <p:cNvPr id="3" name="Platshållare för innehåll 2"/>
          <p:cNvSpPr>
            <a:spLocks noGrp="1"/>
          </p:cNvSpPr>
          <p:nvPr>
            <p:ph idx="1"/>
          </p:nvPr>
        </p:nvSpPr>
        <p:spPr/>
        <p:txBody>
          <a:bodyPr>
            <a:normAutofit fontScale="85000" lnSpcReduction="20000"/>
          </a:bodyPr>
          <a:lstStyle/>
          <a:p>
            <a:r>
              <a:rPr lang="sv-SE" dirty="0" smtClean="0">
                <a:solidFill>
                  <a:srgbClr val="FFFFFF"/>
                </a:solidFill>
              </a:rPr>
              <a:t>Ansvar för att barnen </a:t>
            </a:r>
            <a:r>
              <a:rPr lang="sv-SE" dirty="0">
                <a:solidFill>
                  <a:srgbClr val="FFFFFF"/>
                </a:solidFill>
              </a:rPr>
              <a:t>kan spela fotboll utan hets och resultat </a:t>
            </a:r>
            <a:r>
              <a:rPr lang="sv-SE" dirty="0" smtClean="0">
                <a:solidFill>
                  <a:srgbClr val="FFFFFF"/>
                </a:solidFill>
              </a:rPr>
              <a:t>fixering</a:t>
            </a:r>
            <a:r>
              <a:rPr lang="sv-SE" dirty="0">
                <a:solidFill>
                  <a:srgbClr val="FFFFFF"/>
                </a:solidFill>
              </a:rPr>
              <a:t>:</a:t>
            </a:r>
            <a:endParaRPr lang="sv-SE" dirty="0">
              <a:solidFill>
                <a:srgbClr val="FFFFFF"/>
              </a:solidFill>
            </a:endParaRPr>
          </a:p>
          <a:p>
            <a:pPr lvl="1"/>
            <a:r>
              <a:rPr lang="sv-SE" dirty="0">
                <a:solidFill>
                  <a:srgbClr val="FFFFFF"/>
                </a:solidFill>
              </a:rPr>
              <a:t>Vi försäkrar att vi inför barnen och föräldrarna inte räknar resultat och målskyttar</a:t>
            </a:r>
            <a:r>
              <a:rPr lang="sv-SE" dirty="0" smtClean="0">
                <a:solidFill>
                  <a:srgbClr val="FFFFFF"/>
                </a:solidFill>
              </a:rPr>
              <a:t>.</a:t>
            </a:r>
            <a:endParaRPr lang="sv-SE" dirty="0">
              <a:solidFill>
                <a:srgbClr val="FFFFFF"/>
              </a:solidFill>
            </a:endParaRPr>
          </a:p>
          <a:p>
            <a:pPr lvl="1"/>
            <a:r>
              <a:rPr lang="sv-SE" dirty="0">
                <a:solidFill>
                  <a:srgbClr val="FFFFFF"/>
                </a:solidFill>
              </a:rPr>
              <a:t>Vi försäkrar att vi endast stöttar vår egna och andras spelare med positiva tillrop</a:t>
            </a:r>
            <a:r>
              <a:rPr lang="sv-SE" dirty="0" smtClean="0">
                <a:solidFill>
                  <a:srgbClr val="FFFFFF"/>
                </a:solidFill>
              </a:rPr>
              <a:t>.</a:t>
            </a:r>
            <a:endParaRPr lang="sv-SE" dirty="0">
              <a:solidFill>
                <a:srgbClr val="FFFFFF"/>
              </a:solidFill>
            </a:endParaRPr>
          </a:p>
          <a:p>
            <a:pPr lvl="1"/>
            <a:r>
              <a:rPr lang="sv-SE" dirty="0">
                <a:solidFill>
                  <a:srgbClr val="FFFFFF"/>
                </a:solidFill>
              </a:rPr>
              <a:t>Vi försäkrar att vi ger domarna fullt stöd och tillåter dem att göra misstag</a:t>
            </a:r>
            <a:r>
              <a:rPr lang="sv-SE" dirty="0" smtClean="0">
                <a:solidFill>
                  <a:srgbClr val="FFFFFF"/>
                </a:solidFill>
              </a:rPr>
              <a:t>.</a:t>
            </a:r>
            <a:endParaRPr lang="sv-SE" dirty="0">
              <a:solidFill>
                <a:srgbClr val="FFFFFF"/>
              </a:solidFill>
            </a:endParaRPr>
          </a:p>
          <a:p>
            <a:pPr lvl="1"/>
            <a:r>
              <a:rPr lang="sv-SE" dirty="0">
                <a:solidFill>
                  <a:srgbClr val="FFFFFF"/>
                </a:solidFill>
              </a:rPr>
              <a:t>Vi försäkrar att barnens föräldrar tagit del av detta dokument och är medvetna om att vi i vår förening är ansvariga för deras uppträdande</a:t>
            </a:r>
            <a:r>
              <a:rPr lang="sv-SE" dirty="0" smtClean="0">
                <a:solidFill>
                  <a:srgbClr val="FFFFFF"/>
                </a:solidFill>
              </a:rPr>
              <a:t>.</a:t>
            </a:r>
            <a:endParaRPr lang="sv-SE" dirty="0">
              <a:solidFill>
                <a:srgbClr val="FFFFFF"/>
              </a:solidFill>
            </a:endParaRPr>
          </a:p>
          <a:p>
            <a:pPr lvl="1"/>
            <a:r>
              <a:rPr lang="sv-SE" dirty="0">
                <a:solidFill>
                  <a:srgbClr val="FFFFFF"/>
                </a:solidFill>
              </a:rPr>
              <a:t>Vi påtar oss ansvaret för att alla föräldrar inom vår förening lever upp till </a:t>
            </a:r>
            <a:r>
              <a:rPr lang="sv-SE" dirty="0" smtClean="0">
                <a:solidFill>
                  <a:srgbClr val="FFFFFF"/>
                </a:solidFill>
              </a:rPr>
              <a:t>detta.</a:t>
            </a:r>
            <a:endParaRPr lang="sv-SE" dirty="0">
              <a:solidFill>
                <a:srgbClr val="FFFFFF"/>
              </a:solidFill>
            </a:endParaRPr>
          </a:p>
          <a:p>
            <a:endParaRPr lang="sv-SE" dirty="0">
              <a:solidFill>
                <a:srgbClr val="FFFFFF"/>
              </a:solidFill>
            </a:endParaRPr>
          </a:p>
        </p:txBody>
      </p:sp>
    </p:spTree>
    <p:extLst>
      <p:ext uri="{BB962C8B-B14F-4D97-AF65-F5344CB8AC3E}">
        <p14:creationId xmlns:p14="http://schemas.microsoft.com/office/powerpoint/2010/main" val="577810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FFFFFF"/>
                </a:solidFill>
              </a:rPr>
              <a:t>Engagemang</a:t>
            </a:r>
            <a:endParaRPr lang="sv-SE" dirty="0">
              <a:solidFill>
                <a:srgbClr val="FFFFFF"/>
              </a:solidFill>
            </a:endParaRPr>
          </a:p>
        </p:txBody>
      </p:sp>
      <p:sp>
        <p:nvSpPr>
          <p:cNvPr id="3" name="Platshållare för innehåll 2"/>
          <p:cNvSpPr>
            <a:spLocks noGrp="1"/>
          </p:cNvSpPr>
          <p:nvPr>
            <p:ph idx="1"/>
          </p:nvPr>
        </p:nvSpPr>
        <p:spPr/>
        <p:txBody>
          <a:bodyPr/>
          <a:lstStyle/>
          <a:p>
            <a:r>
              <a:rPr lang="sv-SE" dirty="0" smtClean="0">
                <a:solidFill>
                  <a:schemeClr val="bg1"/>
                </a:solidFill>
              </a:rPr>
              <a:t>Administratör</a:t>
            </a:r>
          </a:p>
          <a:p>
            <a:r>
              <a:rPr lang="sv-SE" dirty="0" smtClean="0">
                <a:solidFill>
                  <a:schemeClr val="bg1"/>
                </a:solidFill>
              </a:rPr>
              <a:t>Ledare </a:t>
            </a:r>
            <a:r>
              <a:rPr lang="sv-SE" dirty="0" err="1" smtClean="0">
                <a:solidFill>
                  <a:schemeClr val="bg1"/>
                </a:solidFill>
              </a:rPr>
              <a:t>ffa</a:t>
            </a:r>
            <a:r>
              <a:rPr lang="sv-SE" dirty="0" smtClean="0">
                <a:solidFill>
                  <a:schemeClr val="bg1"/>
                </a:solidFill>
              </a:rPr>
              <a:t> torsdag</a:t>
            </a:r>
            <a:endParaRPr lang="sv-SE" dirty="0">
              <a:solidFill>
                <a:schemeClr val="bg1"/>
              </a:solidFill>
            </a:endParaRPr>
          </a:p>
        </p:txBody>
      </p:sp>
    </p:spTree>
    <p:extLst>
      <p:ext uri="{BB962C8B-B14F-4D97-AF65-F5344CB8AC3E}">
        <p14:creationId xmlns:p14="http://schemas.microsoft.com/office/powerpoint/2010/main" val="3639333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rgbClr val="FFFFFF"/>
                </a:solidFill>
              </a:rPr>
              <a:t>Tack för uppmärksamheten</a:t>
            </a:r>
            <a:endParaRPr lang="sv-SE" dirty="0"/>
          </a:p>
        </p:txBody>
      </p:sp>
      <p:sp>
        <p:nvSpPr>
          <p:cNvPr id="3" name="Platshållare för innehåll 2"/>
          <p:cNvSpPr>
            <a:spLocks noGrp="1"/>
          </p:cNvSpPr>
          <p:nvPr>
            <p:ph idx="1"/>
          </p:nvPr>
        </p:nvSpPr>
        <p:spPr/>
        <p:txBody>
          <a:bodyPr/>
          <a:lstStyle/>
          <a:p>
            <a:r>
              <a:rPr lang="sv-SE" dirty="0" smtClean="0">
                <a:solidFill>
                  <a:srgbClr val="FFFFFF"/>
                </a:solidFill>
              </a:rPr>
              <a:t>Frågor?</a:t>
            </a:r>
            <a:endParaRPr lang="sv-SE" dirty="0">
              <a:solidFill>
                <a:srgbClr val="FFFFFF"/>
              </a:solidFill>
            </a:endParaRPr>
          </a:p>
        </p:txBody>
      </p:sp>
    </p:spTree>
    <p:extLst>
      <p:ext uri="{BB962C8B-B14F-4D97-AF65-F5344CB8AC3E}">
        <p14:creationId xmlns:p14="http://schemas.microsoft.com/office/powerpoint/2010/main" val="3919895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solidFill>
                  <a:schemeClr val="bg1"/>
                </a:solidFill>
              </a:rPr>
              <a:t>TACK</a:t>
            </a:r>
          </a:p>
        </p:txBody>
      </p:sp>
      <p:pic>
        <p:nvPicPr>
          <p:cNvPr id="4099" name="Picture 3"/>
          <p:cNvPicPr>
            <a:picLocks noChangeAspect="1" noChangeArrowheads="1"/>
          </p:cNvPicPr>
          <p:nvPr/>
        </p:nvPicPr>
        <p:blipFill>
          <a:blip r:embed="rId2" cstate="print"/>
          <a:srcRect/>
          <a:stretch>
            <a:fillRect/>
          </a:stretch>
        </p:blipFill>
        <p:spPr bwMode="auto">
          <a:xfrm>
            <a:off x="0" y="1412776"/>
            <a:ext cx="2699792" cy="2088232"/>
          </a:xfrm>
          <a:prstGeom prst="rect">
            <a:avLst/>
          </a:prstGeom>
          <a:noFill/>
          <a:ln w="9525">
            <a:noFill/>
            <a:miter lim="800000"/>
            <a:headEnd/>
            <a:tailEnd/>
          </a:ln>
          <a:effectLst/>
        </p:spPr>
      </p:pic>
      <p:pic>
        <p:nvPicPr>
          <p:cNvPr id="3" name="Bildobjekt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0" y="3501008"/>
            <a:ext cx="4499992" cy="2376264"/>
          </a:xfrm>
          <a:prstGeom prst="rect">
            <a:avLst/>
          </a:prstGeom>
        </p:spPr>
      </p:pic>
      <p:pic>
        <p:nvPicPr>
          <p:cNvPr id="6" name="Platshållare för innehåll 5"/>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699793" y="1412777"/>
            <a:ext cx="3600400" cy="2088232"/>
          </a:xfrm>
        </p:spPr>
      </p:pic>
      <p:pic>
        <p:nvPicPr>
          <p:cNvPr id="7" name="Bildobjekt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0190" y="1412776"/>
            <a:ext cx="2843810" cy="2088232"/>
          </a:xfrm>
          <a:prstGeom prst="rect">
            <a:avLst/>
          </a:prstGeom>
        </p:spPr>
      </p:pic>
      <p:pic>
        <p:nvPicPr>
          <p:cNvPr id="8" name="Bildobjekt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3501008"/>
            <a:ext cx="4644008" cy="2376264"/>
          </a:xfrm>
          <a:prstGeom prst="rect">
            <a:avLst/>
          </a:prstGeom>
        </p:spPr>
      </p:pic>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npassad formgiv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Anpassad formgiv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5794</TotalTime>
  <Words>1233</Words>
  <Application>Microsoft Macintosh PowerPoint</Application>
  <PresentationFormat>Bildspel på skärmen (4:3)</PresentationFormat>
  <Paragraphs>249</Paragraphs>
  <Slides>35</Slides>
  <Notes>0</Notes>
  <HiddenSlides>0</HiddenSlides>
  <MMClips>0</MMClips>
  <ScaleCrop>false</ScaleCrop>
  <HeadingPairs>
    <vt:vector size="4" baseType="variant">
      <vt:variant>
        <vt:lpstr>Tema</vt:lpstr>
      </vt:variant>
      <vt:variant>
        <vt:i4>3</vt:i4>
      </vt:variant>
      <vt:variant>
        <vt:lpstr>Bildrubriker</vt:lpstr>
      </vt:variant>
      <vt:variant>
        <vt:i4>35</vt:i4>
      </vt:variant>
    </vt:vector>
  </HeadingPairs>
  <TitlesOfParts>
    <vt:vector size="38" baseType="lpstr">
      <vt:lpstr>Office-tema</vt:lpstr>
      <vt:lpstr>Anpassad formgivning</vt:lpstr>
      <vt:lpstr>1_Anpassad formgivning</vt:lpstr>
      <vt:lpstr>PowerPoint-presentation</vt:lpstr>
      <vt:lpstr>Hittarps IK:s dagsform</vt:lpstr>
      <vt:lpstr>PowerPoint-presentation</vt:lpstr>
      <vt:lpstr>Personal</vt:lpstr>
      <vt:lpstr>Michel Ekberg Klubbchef</vt:lpstr>
      <vt:lpstr>Mattias Hallberg Sportchef/varumärke/kommunikation</vt:lpstr>
      <vt:lpstr>Max Mölder Fotbollsutvecklare</vt:lpstr>
      <vt:lpstr>Hans Gribbling Arenachef</vt:lpstr>
      <vt:lpstr>Jenny Nordström Material, städ och tvätt</vt:lpstr>
      <vt:lpstr>Hittarps IK - Styrelse</vt:lpstr>
      <vt:lpstr>Hittarps IK- Fotboll Ungdom</vt:lpstr>
      <vt:lpstr>Implementering av ny Fotbollsresa</vt:lpstr>
      <vt:lpstr>Framgångsfaktorn för Hittarps IK – de mjuka värdena</vt:lpstr>
      <vt:lpstr>PowerPoint-presentation</vt:lpstr>
      <vt:lpstr>Vårens spelschema Laröds IP – Dam och Herr</vt:lpstr>
      <vt:lpstr>PowerPoint-presentation</vt:lpstr>
      <vt:lpstr>Laröds IP</vt:lpstr>
      <vt:lpstr>På agendan, Laröds IP</vt:lpstr>
      <vt:lpstr>PowerPoint-presentation</vt:lpstr>
      <vt:lpstr>PowerPoint-presentation</vt:lpstr>
      <vt:lpstr>Ni följer väl Hittarps IK i vardagen?</vt:lpstr>
      <vt:lpstr>PowerPoint-presentation</vt:lpstr>
      <vt:lpstr>Årskalender 2017</vt:lpstr>
      <vt:lpstr>Actionlista från kansliet</vt:lpstr>
      <vt:lpstr>P10 - Nyckelpersoner</vt:lpstr>
      <vt:lpstr>P10 - ledare</vt:lpstr>
      <vt:lpstr>P10</vt:lpstr>
      <vt:lpstr>Föräldrar</vt:lpstr>
      <vt:lpstr>2017</vt:lpstr>
      <vt:lpstr>Träning</vt:lpstr>
      <vt:lpstr>Västergård</vt:lpstr>
      <vt:lpstr>Etikdokument - Västergård</vt:lpstr>
      <vt:lpstr>Engagemang</vt:lpstr>
      <vt:lpstr>Tack för uppmärksamheten</vt:lpstr>
      <vt:lpstr>TACK</vt:lpstr>
    </vt:vector>
  </TitlesOfParts>
  <Company>IT Garden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IT Garden</dc:creator>
  <cp:lastModifiedBy>Johan och Louise Wänström</cp:lastModifiedBy>
  <cp:revision>134</cp:revision>
  <dcterms:created xsi:type="dcterms:W3CDTF">2014-02-04T13:22:59Z</dcterms:created>
  <dcterms:modified xsi:type="dcterms:W3CDTF">2017-03-30T09:00:07Z</dcterms:modified>
</cp:coreProperties>
</file>