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62" r:id="rId3"/>
  </p:sldIdLst>
  <p:sldSz cx="12192000" cy="6858000"/>
  <p:notesSz cx="6797675" cy="9926638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80" autoAdjust="0"/>
    <p:restoredTop sz="86410"/>
  </p:normalViewPr>
  <p:slideViewPr>
    <p:cSldViewPr snapToGrid="0">
      <p:cViewPr varScale="1">
        <p:scale>
          <a:sx n="49" d="100"/>
          <a:sy n="49" d="100"/>
        </p:scale>
        <p:origin x="78" y="3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2" d="100"/>
          <a:sy n="62" d="100"/>
        </p:scale>
        <p:origin x="3354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22E847-E001-49C2-9451-0F5B5A580DEB}" type="datetimeFigureOut">
              <a:rPr lang="sv-SE" smtClean="0"/>
              <a:t>2020-05-08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A1A8D8-560A-40E2-8B1D-E34C56A967B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902096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A1A8D8-560A-40E2-8B1D-E34C56A967B8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874883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om du vill redigera mall för underrubrikformat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FAF29-DA8C-4D23-857C-614F967DCA50}" type="datetimeFigureOut">
              <a:rPr lang="sv-SE" smtClean="0"/>
              <a:t>2020-05-08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27961-9C93-4FDD-800F-ED550763ACF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960871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FAF29-DA8C-4D23-857C-614F967DCA50}" type="datetimeFigureOut">
              <a:rPr lang="sv-SE" smtClean="0"/>
              <a:t>2020-05-08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27961-9C93-4FDD-800F-ED550763ACF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3695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FAF29-DA8C-4D23-857C-614F967DCA50}" type="datetimeFigureOut">
              <a:rPr lang="sv-SE" smtClean="0"/>
              <a:t>2020-05-08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27961-9C93-4FDD-800F-ED550763ACF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604278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FAF29-DA8C-4D23-857C-614F967DCA50}" type="datetimeFigureOut">
              <a:rPr lang="sv-SE" smtClean="0"/>
              <a:t>2020-05-08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27961-9C93-4FDD-800F-ED550763ACF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44128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FAF29-DA8C-4D23-857C-614F967DCA50}" type="datetimeFigureOut">
              <a:rPr lang="sv-SE" smtClean="0"/>
              <a:t>2020-05-08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27961-9C93-4FDD-800F-ED550763ACF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690138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FAF29-DA8C-4D23-857C-614F967DCA50}" type="datetimeFigureOut">
              <a:rPr lang="sv-SE" smtClean="0"/>
              <a:t>2020-05-08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27961-9C93-4FDD-800F-ED550763ACF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136126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FAF29-DA8C-4D23-857C-614F967DCA50}" type="datetimeFigureOut">
              <a:rPr lang="sv-SE" smtClean="0"/>
              <a:t>2020-05-08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27961-9C93-4FDD-800F-ED550763ACF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410848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FAF29-DA8C-4D23-857C-614F967DCA50}" type="datetimeFigureOut">
              <a:rPr lang="sv-SE" smtClean="0"/>
              <a:t>2020-05-08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27961-9C93-4FDD-800F-ED550763ACF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740336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FAF29-DA8C-4D23-857C-614F967DCA50}" type="datetimeFigureOut">
              <a:rPr lang="sv-SE" smtClean="0"/>
              <a:t>2020-05-08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27961-9C93-4FDD-800F-ED550763ACF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16142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FAF29-DA8C-4D23-857C-614F967DCA50}" type="datetimeFigureOut">
              <a:rPr lang="sv-SE" smtClean="0"/>
              <a:t>2020-05-08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27961-9C93-4FDD-800F-ED550763ACF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208316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FAF29-DA8C-4D23-857C-614F967DCA50}" type="datetimeFigureOut">
              <a:rPr lang="sv-SE" smtClean="0"/>
              <a:t>2020-05-08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27961-9C93-4FDD-800F-ED550763ACF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39812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9FAF29-DA8C-4D23-857C-614F967DCA50}" type="datetimeFigureOut">
              <a:rPr lang="sv-SE" smtClean="0"/>
              <a:t>2020-05-08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827961-9C93-4FDD-800F-ED550763ACF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9037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               </a:t>
            </a:r>
            <a:r>
              <a:rPr lang="sv-SE" b="1" dirty="0"/>
              <a:t>BUDGET 2019 vs Utfall</a:t>
            </a:r>
            <a:br>
              <a:rPr lang="sv-SE" dirty="0"/>
            </a:br>
            <a:endParaRPr lang="sv-SE" dirty="0"/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04F2236E-83FB-46DB-97D3-4BFE454DF4EC}"/>
              </a:ext>
            </a:extLst>
          </p:cNvPr>
          <p:cNvSpPr txBox="1"/>
          <p:nvPr/>
        </p:nvSpPr>
        <p:spPr>
          <a:xfrm>
            <a:off x="6237514" y="5987143"/>
            <a:ext cx="49760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b="1" dirty="0"/>
              <a:t>Resultat		                -130	               -68</a:t>
            </a:r>
          </a:p>
        </p:txBody>
      </p:sp>
      <p:graphicFrame>
        <p:nvGraphicFramePr>
          <p:cNvPr id="5" name="Tabell 4">
            <a:extLst>
              <a:ext uri="{FF2B5EF4-FFF2-40B4-BE49-F238E27FC236}">
                <a16:creationId xmlns:a16="http://schemas.microsoft.com/office/drawing/2014/main" id="{F12181F5-0EB1-4106-904D-D3198C9EB9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3876734"/>
              </p:ext>
            </p:extLst>
          </p:nvPr>
        </p:nvGraphicFramePr>
        <p:xfrm>
          <a:off x="1206230" y="1254125"/>
          <a:ext cx="9863847" cy="435134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411499">
                  <a:extLst>
                    <a:ext uri="{9D8B030D-6E8A-4147-A177-3AD203B41FA5}">
                      <a16:colId xmlns:a16="http://schemas.microsoft.com/office/drawing/2014/main" val="676542852"/>
                    </a:ext>
                  </a:extLst>
                </a:gridCol>
                <a:gridCol w="1726174">
                  <a:extLst>
                    <a:ext uri="{9D8B030D-6E8A-4147-A177-3AD203B41FA5}">
                      <a16:colId xmlns:a16="http://schemas.microsoft.com/office/drawing/2014/main" val="767717868"/>
                    </a:ext>
                  </a:extLst>
                </a:gridCol>
                <a:gridCol w="1726174">
                  <a:extLst>
                    <a:ext uri="{9D8B030D-6E8A-4147-A177-3AD203B41FA5}">
                      <a16:colId xmlns:a16="http://schemas.microsoft.com/office/drawing/2014/main" val="3262320614"/>
                    </a:ext>
                  </a:extLst>
                </a:gridCol>
              </a:tblGrid>
              <a:tr h="207207"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u="none" strike="noStrike">
                          <a:effectLst/>
                        </a:rPr>
                        <a:t>Värnamobadet</a:t>
                      </a:r>
                      <a:endParaRPr lang="sv-SE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0" marR="7400" marT="74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200" u="none" strike="noStrike">
                          <a:effectLst/>
                        </a:rPr>
                        <a:t>300</a:t>
                      </a:r>
                      <a:endParaRPr lang="sv-SE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0" marR="7400" marT="74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200" u="none" strike="noStrike">
                          <a:effectLst/>
                        </a:rPr>
                        <a:t>306</a:t>
                      </a:r>
                      <a:endParaRPr lang="sv-SE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0" marR="7400" marT="7400" marB="0" anchor="b"/>
                </a:tc>
                <a:extLst>
                  <a:ext uri="{0D108BD9-81ED-4DB2-BD59-A6C34878D82A}">
                    <a16:rowId xmlns:a16="http://schemas.microsoft.com/office/drawing/2014/main" val="3927084138"/>
                  </a:ext>
                </a:extLst>
              </a:tr>
              <a:tr h="207207"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u="none" strike="noStrike">
                          <a:effectLst/>
                        </a:rPr>
                        <a:t>Träningsverksamhet</a:t>
                      </a:r>
                      <a:endParaRPr lang="sv-SE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0" marR="7400" marT="74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200" u="none" strike="noStrike">
                          <a:effectLst/>
                        </a:rPr>
                        <a:t>300</a:t>
                      </a:r>
                      <a:endParaRPr lang="sv-SE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0" marR="7400" marT="74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200" u="none" strike="noStrike">
                          <a:effectLst/>
                        </a:rPr>
                        <a:t>440</a:t>
                      </a:r>
                      <a:endParaRPr lang="sv-SE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0" marR="7400" marT="7400" marB="0" anchor="b"/>
                </a:tc>
                <a:extLst>
                  <a:ext uri="{0D108BD9-81ED-4DB2-BD59-A6C34878D82A}">
                    <a16:rowId xmlns:a16="http://schemas.microsoft.com/office/drawing/2014/main" val="1895785254"/>
                  </a:ext>
                </a:extLst>
              </a:tr>
              <a:tr h="207207"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u="none" strike="noStrike">
                          <a:effectLst/>
                        </a:rPr>
                        <a:t>Bortatävlingar</a:t>
                      </a:r>
                      <a:endParaRPr lang="sv-SE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0" marR="7400" marT="74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200" u="none" strike="noStrike">
                          <a:effectLst/>
                        </a:rPr>
                        <a:t>50</a:t>
                      </a:r>
                      <a:endParaRPr lang="sv-SE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0" marR="7400" marT="74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200" u="none" strike="noStrike">
                          <a:effectLst/>
                        </a:rPr>
                        <a:t>100</a:t>
                      </a:r>
                      <a:endParaRPr lang="sv-SE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0" marR="7400" marT="7400" marB="0" anchor="b"/>
                </a:tc>
                <a:extLst>
                  <a:ext uri="{0D108BD9-81ED-4DB2-BD59-A6C34878D82A}">
                    <a16:rowId xmlns:a16="http://schemas.microsoft.com/office/drawing/2014/main" val="920710886"/>
                  </a:ext>
                </a:extLst>
              </a:tr>
              <a:tr h="207207"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u="none" strike="noStrike">
                          <a:effectLst/>
                        </a:rPr>
                        <a:t>Hemmatävlingar</a:t>
                      </a:r>
                      <a:endParaRPr lang="sv-SE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0" marR="7400" marT="74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200" u="none" strike="noStrike">
                          <a:effectLst/>
                        </a:rPr>
                        <a:t>130</a:t>
                      </a:r>
                      <a:endParaRPr lang="sv-SE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0" marR="7400" marT="74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200" u="none" strike="noStrike">
                          <a:effectLst/>
                        </a:rPr>
                        <a:t>112</a:t>
                      </a:r>
                      <a:endParaRPr lang="sv-SE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0" marR="7400" marT="7400" marB="0" anchor="b"/>
                </a:tc>
                <a:extLst>
                  <a:ext uri="{0D108BD9-81ED-4DB2-BD59-A6C34878D82A}">
                    <a16:rowId xmlns:a16="http://schemas.microsoft.com/office/drawing/2014/main" val="3100752603"/>
                  </a:ext>
                </a:extLst>
              </a:tr>
              <a:tr h="207207"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u="none" strike="noStrike">
                          <a:effectLst/>
                        </a:rPr>
                        <a:t>Sponsorer</a:t>
                      </a:r>
                      <a:endParaRPr lang="sv-SE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0" marR="7400" marT="74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200" u="none" strike="noStrike">
                          <a:effectLst/>
                        </a:rPr>
                        <a:t>250</a:t>
                      </a:r>
                      <a:endParaRPr lang="sv-SE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0" marR="7400" marT="74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200" u="none" strike="noStrike">
                          <a:effectLst/>
                        </a:rPr>
                        <a:t>274</a:t>
                      </a:r>
                      <a:endParaRPr lang="sv-SE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0" marR="7400" marT="7400" marB="0" anchor="b"/>
                </a:tc>
                <a:extLst>
                  <a:ext uri="{0D108BD9-81ED-4DB2-BD59-A6C34878D82A}">
                    <a16:rowId xmlns:a16="http://schemas.microsoft.com/office/drawing/2014/main" val="4253174328"/>
                  </a:ext>
                </a:extLst>
              </a:tr>
              <a:tr h="207207"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u="none" strike="noStrike">
                          <a:effectLst/>
                        </a:rPr>
                        <a:t>Simskolar</a:t>
                      </a:r>
                      <a:endParaRPr lang="sv-SE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0" marR="7400" marT="74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200" u="none" strike="noStrike">
                          <a:effectLst/>
                        </a:rPr>
                        <a:t>600</a:t>
                      </a:r>
                      <a:endParaRPr lang="sv-SE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0" marR="7400" marT="74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200" u="none" strike="noStrike">
                          <a:effectLst/>
                        </a:rPr>
                        <a:t>470</a:t>
                      </a:r>
                      <a:endParaRPr lang="sv-SE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0" marR="7400" marT="7400" marB="0" anchor="b"/>
                </a:tc>
                <a:extLst>
                  <a:ext uri="{0D108BD9-81ED-4DB2-BD59-A6C34878D82A}">
                    <a16:rowId xmlns:a16="http://schemas.microsoft.com/office/drawing/2014/main" val="1388070555"/>
                  </a:ext>
                </a:extLst>
              </a:tr>
              <a:tr h="207207"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u="none" strike="noStrike">
                          <a:effectLst/>
                        </a:rPr>
                        <a:t>Bingolotter</a:t>
                      </a:r>
                      <a:endParaRPr lang="sv-SE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0" marR="7400" marT="74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200" u="none" strike="noStrike">
                          <a:effectLst/>
                        </a:rPr>
                        <a:t>550</a:t>
                      </a:r>
                      <a:endParaRPr lang="sv-SE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0" marR="7400" marT="74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200" u="none" strike="noStrike">
                          <a:effectLst/>
                        </a:rPr>
                        <a:t>617</a:t>
                      </a:r>
                      <a:endParaRPr lang="sv-SE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0" marR="7400" marT="7400" marB="0" anchor="b"/>
                </a:tc>
                <a:extLst>
                  <a:ext uri="{0D108BD9-81ED-4DB2-BD59-A6C34878D82A}">
                    <a16:rowId xmlns:a16="http://schemas.microsoft.com/office/drawing/2014/main" val="357355066"/>
                  </a:ext>
                </a:extLst>
              </a:tr>
              <a:tr h="207207"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u="none" strike="noStrike">
                          <a:effectLst/>
                        </a:rPr>
                        <a:t>Bidrag</a:t>
                      </a:r>
                      <a:endParaRPr lang="sv-SE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0" marR="7400" marT="74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200" u="none" strike="noStrike">
                          <a:effectLst/>
                        </a:rPr>
                        <a:t>150</a:t>
                      </a:r>
                      <a:endParaRPr lang="sv-SE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0" marR="7400" marT="74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200" u="none" strike="noStrike">
                          <a:effectLst/>
                        </a:rPr>
                        <a:t>398</a:t>
                      </a:r>
                      <a:endParaRPr lang="sv-SE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0" marR="7400" marT="7400" marB="0" anchor="b"/>
                </a:tc>
                <a:extLst>
                  <a:ext uri="{0D108BD9-81ED-4DB2-BD59-A6C34878D82A}">
                    <a16:rowId xmlns:a16="http://schemas.microsoft.com/office/drawing/2014/main" val="1851851771"/>
                  </a:ext>
                </a:extLst>
              </a:tr>
              <a:tr h="207207"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u="none" strike="noStrike">
                          <a:effectLst/>
                        </a:rPr>
                        <a:t>Kansli/ekonomi</a:t>
                      </a:r>
                      <a:endParaRPr lang="sv-SE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0" marR="7400" marT="74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200" u="none" strike="noStrike">
                          <a:effectLst/>
                        </a:rPr>
                        <a:t>160</a:t>
                      </a:r>
                      <a:endParaRPr lang="sv-SE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0" marR="7400" marT="74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200" u="none" strike="noStrike">
                          <a:effectLst/>
                        </a:rPr>
                        <a:t>300</a:t>
                      </a:r>
                      <a:endParaRPr lang="sv-SE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0" marR="7400" marT="7400" marB="0" anchor="b"/>
                </a:tc>
                <a:extLst>
                  <a:ext uri="{0D108BD9-81ED-4DB2-BD59-A6C34878D82A}">
                    <a16:rowId xmlns:a16="http://schemas.microsoft.com/office/drawing/2014/main" val="1946869135"/>
                  </a:ext>
                </a:extLst>
              </a:tr>
              <a:tr h="207207">
                <a:tc>
                  <a:txBody>
                    <a:bodyPr/>
                    <a:lstStyle/>
                    <a:p>
                      <a:pPr algn="l" fontAlgn="b"/>
                      <a:endParaRPr lang="sv-SE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0" marR="7400" marT="74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u="none" strike="noStrike">
                          <a:effectLst/>
                        </a:rPr>
                        <a:t> </a:t>
                      </a:r>
                      <a:endParaRPr lang="sv-SE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0" marR="7400" marT="74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u="none" strike="noStrike">
                          <a:effectLst/>
                        </a:rPr>
                        <a:t> </a:t>
                      </a:r>
                      <a:endParaRPr lang="sv-SE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0" marR="7400" marT="7400" marB="0" anchor="b"/>
                </a:tc>
                <a:extLst>
                  <a:ext uri="{0D108BD9-81ED-4DB2-BD59-A6C34878D82A}">
                    <a16:rowId xmlns:a16="http://schemas.microsoft.com/office/drawing/2014/main" val="3230013668"/>
                  </a:ext>
                </a:extLst>
              </a:tr>
              <a:tr h="207207">
                <a:tc>
                  <a:txBody>
                    <a:bodyPr/>
                    <a:lstStyle/>
                    <a:p>
                      <a:pPr algn="l" fontAlgn="b"/>
                      <a:endParaRPr lang="sv-SE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0" marR="7400" marT="74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200" u="none" strike="noStrike">
                          <a:effectLst/>
                        </a:rPr>
                        <a:t>2 490</a:t>
                      </a:r>
                      <a:endParaRPr lang="sv-SE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0" marR="7400" marT="74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200" u="none" strike="noStrike">
                          <a:effectLst/>
                        </a:rPr>
                        <a:t>3 017</a:t>
                      </a:r>
                      <a:endParaRPr lang="sv-SE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0" marR="7400" marT="7400" marB="0" anchor="b"/>
                </a:tc>
                <a:extLst>
                  <a:ext uri="{0D108BD9-81ED-4DB2-BD59-A6C34878D82A}">
                    <a16:rowId xmlns:a16="http://schemas.microsoft.com/office/drawing/2014/main" val="2010715394"/>
                  </a:ext>
                </a:extLst>
              </a:tr>
              <a:tr h="207207">
                <a:tc>
                  <a:txBody>
                    <a:bodyPr/>
                    <a:lstStyle/>
                    <a:p>
                      <a:pPr algn="l" fontAlgn="b"/>
                      <a:endParaRPr lang="sv-SE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0" marR="7400" marT="74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u="none" strike="noStrike">
                          <a:effectLst/>
                        </a:rPr>
                        <a:t> </a:t>
                      </a:r>
                      <a:endParaRPr lang="sv-SE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0" marR="7400" marT="74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u="none" strike="noStrike">
                          <a:effectLst/>
                        </a:rPr>
                        <a:t> </a:t>
                      </a:r>
                      <a:endParaRPr lang="sv-SE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0" marR="7400" marT="7400" marB="0" anchor="b"/>
                </a:tc>
                <a:extLst>
                  <a:ext uri="{0D108BD9-81ED-4DB2-BD59-A6C34878D82A}">
                    <a16:rowId xmlns:a16="http://schemas.microsoft.com/office/drawing/2014/main" val="1717887763"/>
                  </a:ext>
                </a:extLst>
              </a:tr>
              <a:tr h="207207"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u="none" strike="noStrike">
                          <a:effectLst/>
                        </a:rPr>
                        <a:t>Värnamobadet</a:t>
                      </a:r>
                      <a:endParaRPr lang="sv-SE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0" marR="7400" marT="74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200" u="none" strike="noStrike">
                          <a:effectLst/>
                        </a:rPr>
                        <a:t>-190</a:t>
                      </a:r>
                      <a:endParaRPr lang="sv-SE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0" marR="7400" marT="74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200" u="none" strike="noStrike">
                          <a:effectLst/>
                        </a:rPr>
                        <a:t>-184</a:t>
                      </a:r>
                      <a:endParaRPr lang="sv-SE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0" marR="7400" marT="7400" marB="0" anchor="b"/>
                </a:tc>
                <a:extLst>
                  <a:ext uri="{0D108BD9-81ED-4DB2-BD59-A6C34878D82A}">
                    <a16:rowId xmlns:a16="http://schemas.microsoft.com/office/drawing/2014/main" val="3478811834"/>
                  </a:ext>
                </a:extLst>
              </a:tr>
              <a:tr h="207207"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u="none" strike="noStrike">
                          <a:effectLst/>
                        </a:rPr>
                        <a:t>Träningsverksamhet</a:t>
                      </a:r>
                      <a:endParaRPr lang="sv-SE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0" marR="7400" marT="74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200" u="none" strike="noStrike">
                          <a:effectLst/>
                        </a:rPr>
                        <a:t>-680</a:t>
                      </a:r>
                      <a:endParaRPr lang="sv-SE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0" marR="7400" marT="74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200" u="none" strike="noStrike">
                          <a:effectLst/>
                        </a:rPr>
                        <a:t>-936</a:t>
                      </a:r>
                      <a:endParaRPr lang="sv-SE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0" marR="7400" marT="7400" marB="0" anchor="b"/>
                </a:tc>
                <a:extLst>
                  <a:ext uri="{0D108BD9-81ED-4DB2-BD59-A6C34878D82A}">
                    <a16:rowId xmlns:a16="http://schemas.microsoft.com/office/drawing/2014/main" val="147808831"/>
                  </a:ext>
                </a:extLst>
              </a:tr>
              <a:tr h="207207"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u="none" strike="noStrike">
                          <a:effectLst/>
                        </a:rPr>
                        <a:t>Bortatävlingar</a:t>
                      </a:r>
                      <a:endParaRPr lang="sv-SE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0" marR="7400" marT="74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200" u="none" strike="noStrike">
                          <a:effectLst/>
                        </a:rPr>
                        <a:t>-330</a:t>
                      </a:r>
                      <a:endParaRPr lang="sv-SE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0" marR="7400" marT="74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200" u="none" strike="noStrike">
                          <a:effectLst/>
                        </a:rPr>
                        <a:t>-510</a:t>
                      </a:r>
                      <a:endParaRPr lang="sv-SE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0" marR="7400" marT="7400" marB="0" anchor="b"/>
                </a:tc>
                <a:extLst>
                  <a:ext uri="{0D108BD9-81ED-4DB2-BD59-A6C34878D82A}">
                    <a16:rowId xmlns:a16="http://schemas.microsoft.com/office/drawing/2014/main" val="2298649772"/>
                  </a:ext>
                </a:extLst>
              </a:tr>
              <a:tr h="207207"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u="none" strike="noStrike">
                          <a:effectLst/>
                        </a:rPr>
                        <a:t>Hemmatävlingar</a:t>
                      </a:r>
                      <a:endParaRPr lang="sv-SE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0" marR="7400" marT="74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200" u="none" strike="noStrike">
                          <a:effectLst/>
                        </a:rPr>
                        <a:t>-60</a:t>
                      </a:r>
                      <a:endParaRPr lang="sv-SE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0" marR="7400" marT="74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200" u="none" strike="noStrike">
                          <a:effectLst/>
                        </a:rPr>
                        <a:t>-89</a:t>
                      </a:r>
                      <a:endParaRPr lang="sv-SE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0" marR="7400" marT="7400" marB="0" anchor="b"/>
                </a:tc>
                <a:extLst>
                  <a:ext uri="{0D108BD9-81ED-4DB2-BD59-A6C34878D82A}">
                    <a16:rowId xmlns:a16="http://schemas.microsoft.com/office/drawing/2014/main" val="2525092852"/>
                  </a:ext>
                </a:extLst>
              </a:tr>
              <a:tr h="207207"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u="none" strike="noStrike">
                          <a:effectLst/>
                        </a:rPr>
                        <a:t>Sponsorer</a:t>
                      </a:r>
                      <a:endParaRPr lang="sv-SE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0" marR="7400" marT="74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200" u="none" strike="noStrike">
                          <a:effectLst/>
                        </a:rPr>
                        <a:t>0</a:t>
                      </a:r>
                      <a:endParaRPr lang="sv-SE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0" marR="7400" marT="74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200" u="none" strike="noStrike">
                          <a:effectLst/>
                        </a:rPr>
                        <a:t>-15</a:t>
                      </a:r>
                      <a:endParaRPr lang="sv-SE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0" marR="7400" marT="7400" marB="0" anchor="b"/>
                </a:tc>
                <a:extLst>
                  <a:ext uri="{0D108BD9-81ED-4DB2-BD59-A6C34878D82A}">
                    <a16:rowId xmlns:a16="http://schemas.microsoft.com/office/drawing/2014/main" val="1633284067"/>
                  </a:ext>
                </a:extLst>
              </a:tr>
              <a:tr h="207207"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u="none" strike="noStrike">
                          <a:effectLst/>
                        </a:rPr>
                        <a:t>Simskolar</a:t>
                      </a:r>
                      <a:endParaRPr lang="sv-SE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0" marR="7400" marT="74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200" u="none" strike="noStrike">
                          <a:effectLst/>
                        </a:rPr>
                        <a:t>-340</a:t>
                      </a:r>
                      <a:endParaRPr lang="sv-SE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0" marR="7400" marT="74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200" u="none" strike="noStrike">
                          <a:effectLst/>
                        </a:rPr>
                        <a:t>-363</a:t>
                      </a:r>
                      <a:endParaRPr lang="sv-SE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0" marR="7400" marT="7400" marB="0" anchor="b"/>
                </a:tc>
                <a:extLst>
                  <a:ext uri="{0D108BD9-81ED-4DB2-BD59-A6C34878D82A}">
                    <a16:rowId xmlns:a16="http://schemas.microsoft.com/office/drawing/2014/main" val="3575542110"/>
                  </a:ext>
                </a:extLst>
              </a:tr>
              <a:tr h="207207"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u="none" strike="noStrike">
                          <a:effectLst/>
                        </a:rPr>
                        <a:t>Bingolotter</a:t>
                      </a:r>
                      <a:endParaRPr lang="sv-SE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0" marR="7400" marT="74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200" u="none" strike="noStrike">
                          <a:effectLst/>
                        </a:rPr>
                        <a:t>-330</a:t>
                      </a:r>
                      <a:endParaRPr lang="sv-SE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0" marR="7400" marT="74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200" u="none" strike="noStrike">
                          <a:effectLst/>
                        </a:rPr>
                        <a:t>-402</a:t>
                      </a:r>
                      <a:endParaRPr lang="sv-SE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0" marR="7400" marT="7400" marB="0" anchor="b"/>
                </a:tc>
                <a:extLst>
                  <a:ext uri="{0D108BD9-81ED-4DB2-BD59-A6C34878D82A}">
                    <a16:rowId xmlns:a16="http://schemas.microsoft.com/office/drawing/2014/main" val="2020106985"/>
                  </a:ext>
                </a:extLst>
              </a:tr>
              <a:tr h="207207"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u="none" strike="noStrike">
                          <a:effectLst/>
                        </a:rPr>
                        <a:t>Bidrag</a:t>
                      </a:r>
                      <a:endParaRPr lang="sv-SE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0" marR="7400" marT="74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200" u="none" strike="noStrike">
                          <a:effectLst/>
                        </a:rPr>
                        <a:t>0</a:t>
                      </a:r>
                      <a:endParaRPr lang="sv-SE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0" marR="7400" marT="74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200" u="none" strike="noStrike">
                          <a:effectLst/>
                        </a:rPr>
                        <a:t>0</a:t>
                      </a:r>
                      <a:endParaRPr lang="sv-SE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0" marR="7400" marT="7400" marB="0" anchor="b"/>
                </a:tc>
                <a:extLst>
                  <a:ext uri="{0D108BD9-81ED-4DB2-BD59-A6C34878D82A}">
                    <a16:rowId xmlns:a16="http://schemas.microsoft.com/office/drawing/2014/main" val="3509937238"/>
                  </a:ext>
                </a:extLst>
              </a:tr>
              <a:tr h="207207"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u="none" strike="noStrike">
                          <a:effectLst/>
                        </a:rPr>
                        <a:t>Kansli/ekonomi</a:t>
                      </a:r>
                      <a:endParaRPr lang="sv-SE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0" marR="7400" marT="74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200" u="none" strike="noStrike">
                          <a:effectLst/>
                        </a:rPr>
                        <a:t>-690</a:t>
                      </a:r>
                      <a:endParaRPr lang="sv-SE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0" marR="7400" marT="74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200" u="none" strike="noStrike" dirty="0">
                          <a:effectLst/>
                        </a:rPr>
                        <a:t>-586</a:t>
                      </a:r>
                      <a:endParaRPr lang="sv-SE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0" marR="7400" marT="7400" marB="0" anchor="b"/>
                </a:tc>
                <a:extLst>
                  <a:ext uri="{0D108BD9-81ED-4DB2-BD59-A6C34878D82A}">
                    <a16:rowId xmlns:a16="http://schemas.microsoft.com/office/drawing/2014/main" val="12007280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64101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ruta 6"/>
          <p:cNvSpPr txBox="1"/>
          <p:nvPr/>
        </p:nvSpPr>
        <p:spPr>
          <a:xfrm>
            <a:off x="-530352" y="195072"/>
            <a:ext cx="38648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3200" dirty="0"/>
              <a:t>BUDGET 2020</a:t>
            </a:r>
          </a:p>
        </p:txBody>
      </p:sp>
      <p:graphicFrame>
        <p:nvGraphicFramePr>
          <p:cNvPr id="10" name="Tabell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4951903"/>
              </p:ext>
            </p:extLst>
          </p:nvPr>
        </p:nvGraphicFramePr>
        <p:xfrm>
          <a:off x="3141472" y="-30480"/>
          <a:ext cx="7477760" cy="6888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438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3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6168">
                <a:tc>
                  <a:txBody>
                    <a:bodyPr/>
                    <a:lstStyle/>
                    <a:p>
                      <a:endParaRPr lang="sv-S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168">
                <a:tc>
                  <a:txBody>
                    <a:bodyPr/>
                    <a:lstStyle/>
                    <a:p>
                      <a:r>
                        <a:rPr lang="sv-SE" sz="1400" dirty="0"/>
                        <a:t>Värnamobadet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400" dirty="0">
                          <a:solidFill>
                            <a:schemeClr val="tx1"/>
                          </a:solidFill>
                        </a:rPr>
                        <a:t>200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6168">
                <a:tc>
                  <a:txBody>
                    <a:bodyPr/>
                    <a:lstStyle/>
                    <a:p>
                      <a:r>
                        <a:rPr lang="sv-SE" sz="1400" dirty="0"/>
                        <a:t>Träningsverksamhet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400" dirty="0">
                          <a:solidFill>
                            <a:schemeClr val="tx1"/>
                          </a:solidFill>
                        </a:rPr>
                        <a:t>310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6168">
                <a:tc>
                  <a:txBody>
                    <a:bodyPr/>
                    <a:lstStyle/>
                    <a:p>
                      <a:r>
                        <a:rPr lang="sv-SE" sz="1400" dirty="0"/>
                        <a:t>Bortatävlingar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400" dirty="0">
                          <a:solidFill>
                            <a:schemeClr val="tx1"/>
                          </a:solidFill>
                        </a:rPr>
                        <a:t>  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6168">
                <a:tc>
                  <a:txBody>
                    <a:bodyPr/>
                    <a:lstStyle/>
                    <a:p>
                      <a:r>
                        <a:rPr lang="sv-SE" sz="1400" dirty="0"/>
                        <a:t>Hemmatävlingar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400" dirty="0">
                          <a:solidFill>
                            <a:schemeClr val="tx1"/>
                          </a:solidFill>
                        </a:rPr>
                        <a:t>  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6168">
                <a:tc>
                  <a:txBody>
                    <a:bodyPr/>
                    <a:lstStyle/>
                    <a:p>
                      <a:r>
                        <a:rPr lang="sv-SE" sz="1400" dirty="0"/>
                        <a:t>Sponsorer/försälj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400" dirty="0">
                          <a:solidFill>
                            <a:schemeClr val="tx1"/>
                          </a:solidFill>
                        </a:rPr>
                        <a:t>250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6168">
                <a:tc>
                  <a:txBody>
                    <a:bodyPr/>
                    <a:lstStyle/>
                    <a:p>
                      <a:r>
                        <a:rPr lang="sv-SE" sz="1400" dirty="0"/>
                        <a:t>Simskolor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400" dirty="0">
                          <a:solidFill>
                            <a:schemeClr val="tx1"/>
                          </a:solidFill>
                        </a:rPr>
                        <a:t>400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6168">
                <a:tc>
                  <a:txBody>
                    <a:bodyPr/>
                    <a:lstStyle/>
                    <a:p>
                      <a:r>
                        <a:rPr lang="sv-SE" sz="1400" dirty="0"/>
                        <a:t>Bingolotter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400" dirty="0">
                          <a:solidFill>
                            <a:schemeClr val="tx1"/>
                          </a:solidFill>
                        </a:rPr>
                        <a:t>620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6168">
                <a:tc>
                  <a:txBody>
                    <a:bodyPr/>
                    <a:lstStyle/>
                    <a:p>
                      <a:r>
                        <a:rPr lang="sv-SE" sz="1400" dirty="0"/>
                        <a:t>Bidrag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400" dirty="0">
                          <a:solidFill>
                            <a:schemeClr val="tx1"/>
                          </a:solidFill>
                        </a:rPr>
                        <a:t>310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6168">
                <a:tc>
                  <a:txBody>
                    <a:bodyPr/>
                    <a:lstStyle/>
                    <a:p>
                      <a:r>
                        <a:rPr lang="sv-SE" sz="1400" dirty="0"/>
                        <a:t>Kansli/ekonomi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400" dirty="0">
                          <a:solidFill>
                            <a:schemeClr val="tx1"/>
                          </a:solidFill>
                        </a:rPr>
                        <a:t>  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5402">
                <a:tc>
                  <a:txBody>
                    <a:bodyPr/>
                    <a:lstStyle/>
                    <a:p>
                      <a:endParaRPr lang="sv-S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800" b="1" dirty="0"/>
                        <a:t>2330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6168">
                <a:tc>
                  <a:txBody>
                    <a:bodyPr/>
                    <a:lstStyle/>
                    <a:p>
                      <a:r>
                        <a:rPr lang="sv-SE" sz="1400" dirty="0"/>
                        <a:t>Värnamobadet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400" dirty="0">
                          <a:solidFill>
                            <a:schemeClr val="tx1"/>
                          </a:solidFill>
                        </a:rPr>
                        <a:t>-170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6168">
                <a:tc>
                  <a:txBody>
                    <a:bodyPr/>
                    <a:lstStyle/>
                    <a:p>
                      <a:r>
                        <a:rPr lang="sv-SE" sz="1400" dirty="0"/>
                        <a:t>Träningsverksamhet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400" dirty="0">
                          <a:solidFill>
                            <a:schemeClr val="tx1"/>
                          </a:solidFill>
                        </a:rPr>
                        <a:t>-740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96168">
                <a:tc>
                  <a:txBody>
                    <a:bodyPr/>
                    <a:lstStyle/>
                    <a:p>
                      <a:r>
                        <a:rPr lang="sv-SE" sz="1400" dirty="0"/>
                        <a:t>Bortatävlingar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400" dirty="0">
                          <a:solidFill>
                            <a:schemeClr val="tx1"/>
                          </a:solidFill>
                        </a:rPr>
                        <a:t>-310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96168">
                <a:tc>
                  <a:txBody>
                    <a:bodyPr/>
                    <a:lstStyle/>
                    <a:p>
                      <a:r>
                        <a:rPr lang="sv-SE" sz="1400" dirty="0"/>
                        <a:t>Hemmatävlingar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400" dirty="0">
                          <a:solidFill>
                            <a:schemeClr val="tx1"/>
                          </a:solidFill>
                        </a:rPr>
                        <a:t>  -15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96168">
                <a:tc>
                  <a:txBody>
                    <a:bodyPr/>
                    <a:lstStyle/>
                    <a:p>
                      <a:r>
                        <a:rPr lang="sv-SE" sz="1400" dirty="0"/>
                        <a:t>Sponsorer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400" dirty="0">
                          <a:solidFill>
                            <a:schemeClr val="tx1"/>
                          </a:solidFill>
                        </a:rPr>
                        <a:t>  -30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96168">
                <a:tc>
                  <a:txBody>
                    <a:bodyPr/>
                    <a:lstStyle/>
                    <a:p>
                      <a:r>
                        <a:rPr lang="sv-SE" sz="1400" dirty="0"/>
                        <a:t>Simskolor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400" dirty="0">
                          <a:solidFill>
                            <a:schemeClr val="tx1"/>
                          </a:solidFill>
                        </a:rPr>
                        <a:t>-170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96168">
                <a:tc>
                  <a:txBody>
                    <a:bodyPr/>
                    <a:lstStyle/>
                    <a:p>
                      <a:r>
                        <a:rPr lang="sv-SE" sz="1400" dirty="0"/>
                        <a:t>Bingolotter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400" dirty="0">
                          <a:solidFill>
                            <a:schemeClr val="tx1"/>
                          </a:solidFill>
                        </a:rPr>
                        <a:t>-400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96168">
                <a:tc>
                  <a:txBody>
                    <a:bodyPr/>
                    <a:lstStyle/>
                    <a:p>
                      <a:r>
                        <a:rPr lang="sv-SE" sz="1400" dirty="0"/>
                        <a:t>Bidrag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40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96168">
                <a:tc>
                  <a:txBody>
                    <a:bodyPr/>
                    <a:lstStyle/>
                    <a:p>
                      <a:r>
                        <a:rPr lang="sv-SE" sz="1400" dirty="0"/>
                        <a:t>Kansli/ekonomi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400" dirty="0">
                          <a:solidFill>
                            <a:schemeClr val="tx1"/>
                          </a:solidFill>
                        </a:rPr>
                        <a:t>-600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355402">
                <a:tc>
                  <a:txBody>
                    <a:bodyPr/>
                    <a:lstStyle/>
                    <a:p>
                      <a:endParaRPr lang="sv-S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800" b="1" dirty="0"/>
                        <a:t>-2435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355402">
                <a:tc>
                  <a:txBody>
                    <a:bodyPr/>
                    <a:lstStyle/>
                    <a:p>
                      <a:r>
                        <a:rPr lang="sv-SE" sz="1400" dirty="0"/>
                        <a:t>Resultat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sv-SE" sz="1800" b="1" dirty="0"/>
                        <a:t>-  105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19099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11889</TotalTime>
  <Words>161</Words>
  <Application>Microsoft Office PowerPoint</Application>
  <PresentationFormat>Bredbild</PresentationFormat>
  <Paragraphs>104</Paragraphs>
  <Slides>2</Slides>
  <Notes>1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Office-tema</vt:lpstr>
      <vt:lpstr>               BUDGET 2019 vs Utfall </vt:lpstr>
      <vt:lpstr>PowerPoint-presentation</vt:lpstr>
    </vt:vector>
  </TitlesOfParts>
  <Company>DK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BUDGET 2018 VSS</dc:title>
  <dc:creator>Ulf Halvarson</dc:creator>
  <cp:lastModifiedBy>Bernth Nyberg</cp:lastModifiedBy>
  <cp:revision>34</cp:revision>
  <cp:lastPrinted>2020-05-11T13:19:30Z</cp:lastPrinted>
  <dcterms:created xsi:type="dcterms:W3CDTF">2018-04-27T19:42:55Z</dcterms:created>
  <dcterms:modified xsi:type="dcterms:W3CDTF">2020-05-11T13:26:58Z</dcterms:modified>
</cp:coreProperties>
</file>