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0"/>
  </p:notesMasterIdLst>
  <p:sldIdLst>
    <p:sldId id="256" r:id="rId2"/>
    <p:sldId id="257" r:id="rId3"/>
    <p:sldId id="258" r:id="rId4"/>
    <p:sldId id="259" r:id="rId5"/>
    <p:sldId id="425" r:id="rId6"/>
    <p:sldId id="424" r:id="rId7"/>
    <p:sldId id="262" r:id="rId8"/>
    <p:sldId id="264" r:id="rId9"/>
    <p:sldId id="263" r:id="rId10"/>
    <p:sldId id="265" r:id="rId11"/>
    <p:sldId id="266" r:id="rId12"/>
    <p:sldId id="267" r:id="rId13"/>
    <p:sldId id="268" r:id="rId14"/>
    <p:sldId id="269" r:id="rId15"/>
    <p:sldId id="270" r:id="rId16"/>
    <p:sldId id="271" r:id="rId17"/>
    <p:sldId id="392" r:id="rId18"/>
    <p:sldId id="261" r:id="rId19"/>
    <p:sldId id="429" r:id="rId20"/>
    <p:sldId id="274" r:id="rId21"/>
    <p:sldId id="426" r:id="rId22"/>
    <p:sldId id="427" r:id="rId23"/>
    <p:sldId id="272" r:id="rId24"/>
    <p:sldId id="273" r:id="rId25"/>
    <p:sldId id="428" r:id="rId26"/>
    <p:sldId id="275" r:id="rId27"/>
    <p:sldId id="276" r:id="rId28"/>
    <p:sldId id="277" r:id="rId29"/>
  </p:sldIdLst>
  <p:sldSz cx="12192000" cy="6858000"/>
  <p:notesSz cx="6858000" cy="9144000"/>
  <p:embeddedFontLst>
    <p:embeddedFont>
      <p:font typeface="Calibri" panose="020F0502020204030204" pitchFamily="34" charset="0"/>
      <p:regular r:id="rId31"/>
      <p:bold r:id="rId32"/>
      <p:italic r:id="rId33"/>
      <p:boldItalic r:id="rId34"/>
    </p:embeddedFont>
    <p:embeddedFont>
      <p:font typeface="Roboto" panose="02000000000000000000"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1" roundtripDataSignature="AMtx7mg59DKONjqxgox22J19n6QnIDgp6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976" autoAdjust="0"/>
  </p:normalViewPr>
  <p:slideViewPr>
    <p:cSldViewPr snapToGrid="0">
      <p:cViewPr varScale="1">
        <p:scale>
          <a:sx n="48" d="100"/>
          <a:sy n="48" d="100"/>
        </p:scale>
        <p:origin x="155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br>
              <a:rPr lang="sv-SE" sz="1200" dirty="0">
                <a:solidFill>
                  <a:schemeClr val="dk1"/>
                </a:solidFill>
                <a:latin typeface="Calibri"/>
                <a:ea typeface="Calibri"/>
                <a:cs typeface="Calibri"/>
                <a:sym typeface="Calibri"/>
              </a:rPr>
            </a:br>
            <a:endParaRPr dirty="0"/>
          </a:p>
          <a:p>
            <a:pPr marL="0" lvl="0" indent="0" algn="l" rtl="0">
              <a:lnSpc>
                <a:spcPct val="100000"/>
              </a:lnSpc>
              <a:spcBef>
                <a:spcPts val="0"/>
              </a:spcBef>
              <a:spcAft>
                <a:spcPts val="0"/>
              </a:spcAft>
              <a:buClr>
                <a:schemeClr val="dk1"/>
              </a:buClr>
              <a:buSzPts val="1200"/>
              <a:buFont typeface="Calibri"/>
              <a:buNone/>
            </a:pPr>
            <a:endParaRPr dirty="0"/>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sz="1200">
              <a:solidFill>
                <a:srgbClr val="4D4D4D"/>
              </a:solidFill>
            </a:endParaRPr>
          </a:p>
        </p:txBody>
      </p:sp>
      <p:sp>
        <p:nvSpPr>
          <p:cNvPr id="98" name="Google Shape;98;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22" name="Google Shape;122;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9" name="Google Shape;12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9" name="Google Shape;12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5</a:t>
            </a:fld>
            <a:endParaRPr/>
          </a:p>
        </p:txBody>
      </p:sp>
    </p:spTree>
    <p:extLst>
      <p:ext uri="{BB962C8B-B14F-4D97-AF65-F5344CB8AC3E}">
        <p14:creationId xmlns:p14="http://schemas.microsoft.com/office/powerpoint/2010/main" val="634373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5b50390c1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5b50390c1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g15b50390c1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sv-SE"/>
              <a:t>6</a:t>
            </a:fld>
            <a:endParaRPr/>
          </a:p>
        </p:txBody>
      </p:sp>
    </p:spTree>
    <p:extLst>
      <p:ext uri="{BB962C8B-B14F-4D97-AF65-F5344CB8AC3E}">
        <p14:creationId xmlns:p14="http://schemas.microsoft.com/office/powerpoint/2010/main" val="8081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5" name="Google Shape;155;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4" name="Google Shape;174;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64" name="Google Shape;164;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82" name="Google Shape;182;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sv-SE" b="1"/>
              <a:t>I en förening som Sävar IK behövs </a:t>
            </a:r>
            <a:r>
              <a:rPr lang="sv-SE"/>
              <a:t>de flesta föräldrar som ledare i och kring laget gruppen. Det finns också behov av många andra insatser i föreningen i olika grupper, roller och styrelser som möjliggör barn- och ungdomars idrottande. </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sv-SE" sz="1200" b="1">
                <a:solidFill>
                  <a:schemeClr val="dk1"/>
                </a:solidFill>
                <a:latin typeface="Arial"/>
                <a:ea typeface="Arial"/>
                <a:cs typeface="Arial"/>
                <a:sym typeface="Arial"/>
              </a:rPr>
              <a:t>Vi vill ha ett nära samarbete</a:t>
            </a:r>
            <a:r>
              <a:rPr lang="sv-SE" sz="1200">
                <a:solidFill>
                  <a:schemeClr val="dk1"/>
                </a:solidFill>
                <a:latin typeface="Arial"/>
                <a:ea typeface="Arial"/>
                <a:cs typeface="Arial"/>
                <a:sym typeface="Arial"/>
              </a:rPr>
              <a:t> med alla föräldrar och vuxna i barnens närhet. Vår förhoppning är att många vill engagera sig i barnens aktiviteter och fritid. </a:t>
            </a:r>
            <a:endParaRPr/>
          </a:p>
        </p:txBody>
      </p:sp>
      <p:sp>
        <p:nvSpPr>
          <p:cNvPr id="189" name="Google Shape;189;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sv-SE" dirty="0"/>
              <a:t>Sävar IK har genom ett flerårigt idé- och strategiarbete och samtal mellan många människor utvecklat en gemensam värdegrund och vi har även samlats kring en vision och en verksamhetsidé som ger föreningen både riktning och energi. (start 2016 på Skeppsvik där samtliga sektionsstyrelser var representerade)</a:t>
            </a:r>
            <a:endParaRPr dirty="0"/>
          </a:p>
          <a:p>
            <a:pPr marL="0" marR="0" lvl="0" indent="0" algn="l" rtl="0">
              <a:lnSpc>
                <a:spcPct val="100000"/>
              </a:lnSpc>
              <a:spcBef>
                <a:spcPts val="0"/>
              </a:spcBef>
              <a:spcAft>
                <a:spcPts val="0"/>
              </a:spcAft>
              <a:buClr>
                <a:schemeClr val="dk1"/>
              </a:buClr>
              <a:buSzPts val="1200"/>
              <a:buFont typeface="Calibri"/>
              <a:buNone/>
            </a:pPr>
            <a:endParaRPr dirty="0"/>
          </a:p>
          <a:p>
            <a:pPr marL="0" marR="0" lvl="0" indent="0" algn="l" rtl="0">
              <a:lnSpc>
                <a:spcPct val="100000"/>
              </a:lnSpc>
              <a:spcBef>
                <a:spcPts val="0"/>
              </a:spcBef>
              <a:spcAft>
                <a:spcPts val="0"/>
              </a:spcAft>
              <a:buSzPts val="1400"/>
              <a:buNone/>
            </a:pPr>
            <a:r>
              <a:rPr lang="sv-SE" sz="1200" b="1" i="0" u="none" strike="noStrike" cap="none" dirty="0">
                <a:solidFill>
                  <a:schemeClr val="dk1"/>
                </a:solidFill>
                <a:latin typeface="Arial"/>
                <a:ea typeface="Arial"/>
                <a:cs typeface="Arial"/>
                <a:sym typeface="Arial"/>
              </a:rPr>
              <a:t>”Hela Sävars IK” </a:t>
            </a:r>
            <a:r>
              <a:rPr lang="sv-SE" sz="1200" b="0" i="0" u="none" strike="noStrike" cap="none" dirty="0">
                <a:solidFill>
                  <a:schemeClr val="dk1"/>
                </a:solidFill>
                <a:latin typeface="Arial"/>
                <a:ea typeface="Arial"/>
                <a:cs typeface="Arial"/>
                <a:sym typeface="Arial"/>
              </a:rPr>
              <a:t>Vi får Sävar att växa och skapar Europas mest aktiva samhälle!</a:t>
            </a:r>
            <a:endParaRPr dirty="0"/>
          </a:p>
          <a:p>
            <a:pPr marL="457200" marR="0" lvl="1" indent="0" algn="l" rtl="0">
              <a:lnSpc>
                <a:spcPct val="100000"/>
              </a:lnSpc>
              <a:spcBef>
                <a:spcPts val="0"/>
              </a:spcBef>
              <a:spcAft>
                <a:spcPts val="0"/>
              </a:spcAft>
              <a:buSzPts val="1400"/>
              <a:buNone/>
            </a:pPr>
            <a:r>
              <a:rPr lang="sv-SE" sz="1200" b="0" i="0" u="none" strike="noStrike" cap="none" dirty="0">
                <a:solidFill>
                  <a:schemeClr val="dk1"/>
                </a:solidFill>
                <a:latin typeface="Arial"/>
                <a:ea typeface="Arial"/>
                <a:cs typeface="Arial"/>
                <a:sym typeface="Arial"/>
              </a:rPr>
              <a:t>- Vi finns till för de aktiva, ledare, föräldrar, samhälle, företag och andra som vill vara med, delta och bidra till ett aktivt och bra liv. </a:t>
            </a:r>
            <a:endParaRPr dirty="0"/>
          </a:p>
          <a:p>
            <a:pPr marL="457200" marR="0" lvl="1" indent="0" algn="l" rtl="0">
              <a:lnSpc>
                <a:spcPct val="100000"/>
              </a:lnSpc>
              <a:spcBef>
                <a:spcPts val="0"/>
              </a:spcBef>
              <a:spcAft>
                <a:spcPts val="0"/>
              </a:spcAft>
              <a:buSzPts val="1400"/>
              <a:buFont typeface="Arial"/>
              <a:buNone/>
            </a:pPr>
            <a:r>
              <a:rPr lang="sv-SE" sz="1200" b="0" i="0" u="none" strike="noStrike" cap="none" dirty="0">
                <a:solidFill>
                  <a:schemeClr val="dk1"/>
                </a:solidFill>
                <a:latin typeface="Arial"/>
                <a:ea typeface="Arial"/>
                <a:cs typeface="Arial"/>
                <a:sym typeface="Arial"/>
              </a:rPr>
              <a:t>- Vi ser ett samarbete med andra föreningar, sponsorer och kommunen som viktigt och som ett starkt stöd till alla goda ideella krafter.</a:t>
            </a:r>
            <a:endParaRPr dirty="0"/>
          </a:p>
          <a:p>
            <a:pPr marL="0" marR="0" lvl="0" indent="0" algn="l" rtl="0">
              <a:lnSpc>
                <a:spcPct val="100000"/>
              </a:lnSpc>
              <a:spcBef>
                <a:spcPts val="0"/>
              </a:spcBef>
              <a:spcAft>
                <a:spcPts val="0"/>
              </a:spcAft>
              <a:buSzPts val="1400"/>
              <a:buNone/>
            </a:pP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SzPts val="1400"/>
              <a:buNone/>
            </a:pPr>
            <a:r>
              <a:rPr lang="sv-SE" sz="1200" b="1" i="0" u="none" strike="noStrike" cap="none" dirty="0">
                <a:solidFill>
                  <a:schemeClr val="dk1"/>
                </a:solidFill>
                <a:latin typeface="Arial"/>
                <a:ea typeface="Arial"/>
                <a:cs typeface="Arial"/>
                <a:sym typeface="Arial"/>
              </a:rPr>
              <a:t>”Idrott till glädje för alla” </a:t>
            </a:r>
            <a:r>
              <a:rPr lang="sv-SE" sz="1200" b="0" i="0" u="none" strike="noStrike" cap="none" dirty="0">
                <a:solidFill>
                  <a:schemeClr val="dk1"/>
                </a:solidFill>
                <a:latin typeface="Arial"/>
                <a:ea typeface="Arial"/>
                <a:cs typeface="Arial"/>
                <a:sym typeface="Arial"/>
              </a:rPr>
              <a:t>Vi vill erbjuda ett livslångt idrottande, skapa en hållbar förening och bidra till ett attraktivt Sävar. </a:t>
            </a:r>
            <a:endParaRPr dirty="0"/>
          </a:p>
          <a:p>
            <a:pPr marL="457200" marR="0" lvl="0" indent="-228600" algn="l" rtl="0">
              <a:lnSpc>
                <a:spcPct val="100000"/>
              </a:lnSpc>
              <a:spcBef>
                <a:spcPts val="0"/>
              </a:spcBef>
              <a:spcAft>
                <a:spcPts val="0"/>
              </a:spcAft>
              <a:buSzPts val="1400"/>
              <a:buNone/>
            </a:pPr>
            <a:endParaRPr dirty="0"/>
          </a:p>
        </p:txBody>
      </p:sp>
      <p:sp>
        <p:nvSpPr>
          <p:cNvPr id="198" name="Google Shape;198;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sv-SE" dirty="0"/>
              <a:t>Sävar IK har genom ett flerårigt idé- och strategiarbete och samtal mellan många människor </a:t>
            </a:r>
            <a:r>
              <a:rPr lang="sv-SE" b="1" dirty="0"/>
              <a:t>utvecklat en gemensam värdegrund där vi vet vad Sävar IK står för. Alla som engagerar sig i föreningen ska känna sig trygga med Sävar IK. Vi vill helt enkelt alltid vara ett föredöme.</a:t>
            </a:r>
            <a:endParaRPr dirty="0"/>
          </a:p>
          <a:p>
            <a:pPr marL="0" marR="0" lvl="0" indent="0" algn="l" rtl="0">
              <a:lnSpc>
                <a:spcPct val="100000"/>
              </a:lnSpc>
              <a:spcBef>
                <a:spcPts val="0"/>
              </a:spcBef>
              <a:spcAft>
                <a:spcPts val="0"/>
              </a:spcAft>
              <a:buSzPts val="1400"/>
              <a:buNone/>
            </a:pPr>
            <a:endParaRPr sz="1200" b="1" dirty="0">
              <a:solidFill>
                <a:schemeClr val="dk1"/>
              </a:solidFill>
              <a:latin typeface="Arial"/>
              <a:ea typeface="Arial"/>
              <a:cs typeface="Arial"/>
              <a:sym typeface="Arial"/>
            </a:endParaRPr>
          </a:p>
          <a:p>
            <a:pPr marL="0" marR="0" lvl="0" indent="0" algn="l" rtl="0">
              <a:lnSpc>
                <a:spcPct val="100000"/>
              </a:lnSpc>
              <a:spcBef>
                <a:spcPts val="0"/>
              </a:spcBef>
              <a:spcAft>
                <a:spcPts val="0"/>
              </a:spcAft>
              <a:buSzPts val="1400"/>
              <a:buNone/>
            </a:pPr>
            <a:r>
              <a:rPr lang="sv-SE" sz="1200" b="1" dirty="0">
                <a:solidFill>
                  <a:schemeClr val="dk1"/>
                </a:solidFill>
                <a:latin typeface="Arial"/>
                <a:ea typeface="Arial"/>
                <a:cs typeface="Arial"/>
                <a:sym typeface="Arial"/>
              </a:rPr>
              <a:t>Omtanke och glädje</a:t>
            </a:r>
            <a:endParaRPr dirty="0"/>
          </a:p>
          <a:p>
            <a:pPr marL="457200" lvl="0" indent="-228600" algn="l" rtl="0">
              <a:lnSpc>
                <a:spcPct val="100000"/>
              </a:lnSpc>
              <a:spcBef>
                <a:spcPts val="0"/>
              </a:spcBef>
              <a:spcAft>
                <a:spcPts val="0"/>
              </a:spcAft>
              <a:buSzPts val="1400"/>
              <a:buNone/>
            </a:pPr>
            <a:r>
              <a:rPr lang="sv-SE" sz="1200" dirty="0">
                <a:solidFill>
                  <a:schemeClr val="dk1"/>
                </a:solidFill>
                <a:latin typeface="Arial"/>
                <a:ea typeface="Arial"/>
                <a:cs typeface="Arial"/>
                <a:sym typeface="Arial"/>
              </a:rPr>
              <a:t>Innebär för oss att människan alltid är viktigare än prestationen. Vi tar hand om varandra och det är roligt att både komma till och gå hem från aktiviteter i Sävar IK.  </a:t>
            </a:r>
            <a:endParaRPr sz="1200" dirty="0"/>
          </a:p>
          <a:p>
            <a:pPr marL="0" marR="0" lvl="0" indent="0" algn="l" rtl="0">
              <a:lnSpc>
                <a:spcPct val="100000"/>
              </a:lnSpc>
              <a:spcBef>
                <a:spcPts val="0"/>
              </a:spcBef>
              <a:spcAft>
                <a:spcPts val="0"/>
              </a:spcAft>
              <a:buSzPts val="1400"/>
              <a:buNone/>
            </a:pPr>
            <a:endParaRPr sz="1200" b="1" dirty="0">
              <a:solidFill>
                <a:schemeClr val="dk1"/>
              </a:solidFill>
              <a:latin typeface="Arial"/>
              <a:ea typeface="Arial"/>
              <a:cs typeface="Arial"/>
              <a:sym typeface="Arial"/>
            </a:endParaRPr>
          </a:p>
          <a:p>
            <a:pPr marL="0" marR="0" lvl="0" indent="0" algn="l" rtl="0">
              <a:lnSpc>
                <a:spcPct val="100000"/>
              </a:lnSpc>
              <a:spcBef>
                <a:spcPts val="0"/>
              </a:spcBef>
              <a:spcAft>
                <a:spcPts val="0"/>
              </a:spcAft>
              <a:buSzPts val="1400"/>
              <a:buNone/>
            </a:pPr>
            <a:r>
              <a:rPr lang="sv-SE" sz="1200" b="1" dirty="0">
                <a:solidFill>
                  <a:schemeClr val="dk1"/>
                </a:solidFill>
                <a:latin typeface="Arial"/>
                <a:ea typeface="Arial"/>
                <a:cs typeface="Arial"/>
                <a:sym typeface="Arial"/>
              </a:rPr>
              <a:t>Medskapande och öppenhet</a:t>
            </a:r>
            <a:endParaRPr dirty="0"/>
          </a:p>
          <a:p>
            <a:pPr marL="457200" lvl="0" indent="-228600" algn="l" rtl="0">
              <a:lnSpc>
                <a:spcPct val="100000"/>
              </a:lnSpc>
              <a:spcBef>
                <a:spcPts val="0"/>
              </a:spcBef>
              <a:spcAft>
                <a:spcPts val="0"/>
              </a:spcAft>
              <a:buSzPts val="1400"/>
              <a:buNone/>
            </a:pPr>
            <a:r>
              <a:rPr lang="sv-SE" sz="1200" dirty="0">
                <a:solidFill>
                  <a:schemeClr val="dk1"/>
                </a:solidFill>
                <a:latin typeface="Arial"/>
                <a:ea typeface="Arial"/>
                <a:cs typeface="Arial"/>
                <a:sym typeface="Arial"/>
              </a:rPr>
              <a:t>Innebär för oss att alla behöver hjälpas åt, var och en utifrån sina möjligheter. Varje lag, varje ledargrupp och varje styrelse uppmuntrar och stöttar initiativ, insyn och inflytande.</a:t>
            </a:r>
            <a:endParaRPr sz="1200" dirty="0"/>
          </a:p>
          <a:p>
            <a:pPr marL="0" marR="0" lvl="0" indent="0" algn="l" rtl="0">
              <a:lnSpc>
                <a:spcPct val="100000"/>
              </a:lnSpc>
              <a:spcBef>
                <a:spcPts val="0"/>
              </a:spcBef>
              <a:spcAft>
                <a:spcPts val="0"/>
              </a:spcAft>
              <a:buSzPts val="1400"/>
              <a:buNone/>
            </a:pPr>
            <a:endParaRPr sz="1200" b="1" dirty="0">
              <a:solidFill>
                <a:schemeClr val="dk1"/>
              </a:solidFill>
              <a:latin typeface="Arial"/>
              <a:ea typeface="Arial"/>
              <a:cs typeface="Arial"/>
              <a:sym typeface="Arial"/>
            </a:endParaRPr>
          </a:p>
          <a:p>
            <a:pPr marL="0" marR="0" lvl="0" indent="0" algn="l" rtl="0">
              <a:lnSpc>
                <a:spcPct val="100000"/>
              </a:lnSpc>
              <a:spcBef>
                <a:spcPts val="0"/>
              </a:spcBef>
              <a:spcAft>
                <a:spcPts val="0"/>
              </a:spcAft>
              <a:buSzPts val="1400"/>
              <a:buNone/>
            </a:pPr>
            <a:r>
              <a:rPr lang="sv-SE" sz="1200" b="1" dirty="0">
                <a:solidFill>
                  <a:schemeClr val="dk1"/>
                </a:solidFill>
                <a:latin typeface="Arial"/>
                <a:ea typeface="Arial"/>
                <a:cs typeface="Arial"/>
                <a:sym typeface="Arial"/>
              </a:rPr>
              <a:t>Hållbart och jämställt</a:t>
            </a:r>
            <a:endParaRPr dirty="0"/>
          </a:p>
          <a:p>
            <a:pPr marL="457200" lvl="0" indent="-228600" algn="l" rtl="0">
              <a:lnSpc>
                <a:spcPct val="100000"/>
              </a:lnSpc>
              <a:spcBef>
                <a:spcPts val="0"/>
              </a:spcBef>
              <a:spcAft>
                <a:spcPts val="0"/>
              </a:spcAft>
              <a:buSzPts val="1400"/>
              <a:buNone/>
            </a:pPr>
            <a:r>
              <a:rPr lang="sv-SE" sz="1200" dirty="0">
                <a:solidFill>
                  <a:schemeClr val="dk1"/>
                </a:solidFill>
                <a:latin typeface="Arial"/>
                <a:ea typeface="Arial"/>
                <a:cs typeface="Arial"/>
                <a:sym typeface="Arial"/>
              </a:rPr>
              <a:t>Innebär för oss att ledare och aktiva ska orka och vilja fortsätta engagera sig. Det finns goda strukturer och sunda värderingar där alla kommer till sin rätt, på jämställda villkor och med vilja och ansvar för en hållbar miljö. </a:t>
            </a:r>
            <a:endParaRPr sz="1100" dirty="0">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dirty="0"/>
          </a:p>
        </p:txBody>
      </p:sp>
      <p:sp>
        <p:nvSpPr>
          <p:cNvPr id="206" name="Google Shape;206;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sv-SE" sz="1200" b="1" dirty="0">
                <a:solidFill>
                  <a:schemeClr val="dk1"/>
                </a:solidFill>
                <a:latin typeface="Arial"/>
                <a:ea typeface="Arial"/>
                <a:cs typeface="Arial"/>
                <a:sym typeface="Arial"/>
              </a:rPr>
              <a:t>Föreningens </a:t>
            </a:r>
            <a:r>
              <a:rPr lang="sv-SE" sz="1200" b="0" dirty="0">
                <a:solidFill>
                  <a:schemeClr val="dk1"/>
                </a:solidFill>
                <a:latin typeface="Arial"/>
                <a:ea typeface="Arial"/>
                <a:cs typeface="Arial"/>
                <a:sym typeface="Arial"/>
              </a:rPr>
              <a:t>vägledning och </a:t>
            </a:r>
            <a:r>
              <a:rPr lang="sv-SE" sz="1200" dirty="0">
                <a:solidFill>
                  <a:schemeClr val="dk1"/>
                </a:solidFill>
                <a:latin typeface="Arial"/>
                <a:ea typeface="Arial"/>
                <a:cs typeface="Arial"/>
                <a:sym typeface="Arial"/>
              </a:rPr>
              <a:t>riktlinjer finns på hemsidan.</a:t>
            </a:r>
            <a:endParaRPr dirty="0"/>
          </a:p>
          <a:p>
            <a:pPr marL="457200" marR="0" lvl="0" indent="-228600" algn="l" rtl="0">
              <a:lnSpc>
                <a:spcPct val="100000"/>
              </a:lnSpc>
              <a:spcBef>
                <a:spcPts val="0"/>
              </a:spcBef>
              <a:spcAft>
                <a:spcPts val="0"/>
              </a:spcAft>
              <a:buSzPts val="1400"/>
              <a:buNone/>
            </a:pPr>
            <a:r>
              <a:rPr lang="sv-SE" sz="1200" dirty="0">
                <a:solidFill>
                  <a:schemeClr val="dk1"/>
                </a:solidFill>
                <a:latin typeface="Arial"/>
                <a:ea typeface="Arial"/>
                <a:cs typeface="Arial"/>
                <a:sym typeface="Arial"/>
              </a:rPr>
              <a:t> </a:t>
            </a:r>
            <a:endParaRPr dirty="0"/>
          </a:p>
          <a:p>
            <a:pPr marL="457200" marR="0" lvl="0" indent="-228600" algn="l" rtl="0">
              <a:lnSpc>
                <a:spcPct val="100000"/>
              </a:lnSpc>
              <a:spcBef>
                <a:spcPts val="0"/>
              </a:spcBef>
              <a:spcAft>
                <a:spcPts val="0"/>
              </a:spcAft>
              <a:buSzPts val="1400"/>
              <a:buNone/>
            </a:pPr>
            <a:r>
              <a:rPr lang="sv-SE" b="1" dirty="0">
                <a:solidFill>
                  <a:srgbClr val="4D4D4D"/>
                </a:solidFill>
              </a:rPr>
              <a:t>Syfte: </a:t>
            </a:r>
            <a:r>
              <a:rPr lang="sv-SE" dirty="0">
                <a:solidFill>
                  <a:srgbClr val="4D4D4D"/>
                </a:solidFill>
              </a:rPr>
              <a:t>Skapa en bättre och tryggare vardag för våra aktiva och ledare. Vi behöver alla hjälpas åt så att vi kan arbeta utifrån våra värderingar och riktlinjer för en sund och god idrott. </a:t>
            </a:r>
            <a:endParaRPr dirty="0"/>
          </a:p>
          <a:p>
            <a:pPr marL="457200" marR="0" lvl="0" indent="-228600" algn="l" rtl="0">
              <a:lnSpc>
                <a:spcPct val="100000"/>
              </a:lnSpc>
              <a:spcBef>
                <a:spcPts val="0"/>
              </a:spcBef>
              <a:spcAft>
                <a:spcPts val="0"/>
              </a:spcAft>
              <a:buSzPts val="1400"/>
              <a:buNone/>
            </a:pPr>
            <a:endParaRPr dirty="0">
              <a:solidFill>
                <a:srgbClr val="4D4D4D"/>
              </a:solidFill>
            </a:endParaRPr>
          </a:p>
          <a:p>
            <a:pPr marL="457200" marR="0" lvl="0" indent="-228600" algn="l" rtl="0">
              <a:lnSpc>
                <a:spcPct val="100000"/>
              </a:lnSpc>
              <a:spcBef>
                <a:spcPts val="0"/>
              </a:spcBef>
              <a:spcAft>
                <a:spcPts val="0"/>
              </a:spcAft>
              <a:buSzPts val="1400"/>
              <a:buNone/>
            </a:pPr>
            <a:r>
              <a:rPr lang="sv-SE" dirty="0">
                <a:solidFill>
                  <a:srgbClr val="4D4D4D"/>
                </a:solidFill>
              </a:rPr>
              <a:t>När vi möter situationer där vi inte lever upp till våra värderingar, är det viktigt att reagera och prata om det. Är det av olika skäl svårt att ta upp med era ledare/andra föräldrar så vänd er till föreningens anställda eller styrelser.</a:t>
            </a:r>
            <a:endParaRPr dirty="0"/>
          </a:p>
        </p:txBody>
      </p:sp>
      <p:sp>
        <p:nvSpPr>
          <p:cNvPr id="215" name="Google Shape;215;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sv-SE" b="0"/>
              <a:t>Krävs samarbete och samsyn hur vi vill bedriva idrott i föreningen. </a:t>
            </a:r>
            <a:endParaRPr/>
          </a:p>
          <a:p>
            <a:pPr marL="0" marR="0" lvl="0" indent="0" algn="l" rtl="0">
              <a:lnSpc>
                <a:spcPct val="100000"/>
              </a:lnSpc>
              <a:spcBef>
                <a:spcPts val="0"/>
              </a:spcBef>
              <a:spcAft>
                <a:spcPts val="0"/>
              </a:spcAft>
              <a:buClr>
                <a:schemeClr val="dk1"/>
              </a:buClr>
              <a:buSzPts val="1200"/>
              <a:buFont typeface="Calibri"/>
              <a:buNone/>
            </a:pPr>
            <a:endParaRPr sz="1200">
              <a:solidFill>
                <a:srgbClr val="4D4D4D"/>
              </a:solidFill>
            </a:endParaRPr>
          </a:p>
          <a:p>
            <a:pPr marL="0" marR="0" lvl="0" indent="0" algn="l" rtl="0">
              <a:lnSpc>
                <a:spcPct val="100000"/>
              </a:lnSpc>
              <a:spcBef>
                <a:spcPts val="0"/>
              </a:spcBef>
              <a:spcAft>
                <a:spcPts val="0"/>
              </a:spcAft>
              <a:buClr>
                <a:srgbClr val="4D4D4D"/>
              </a:buClr>
              <a:buSzPts val="1200"/>
              <a:buFont typeface="Calibri"/>
              <a:buNone/>
            </a:pPr>
            <a:r>
              <a:rPr lang="sv-SE" sz="1200">
                <a:solidFill>
                  <a:srgbClr val="4D4D4D"/>
                </a:solidFill>
              </a:rPr>
              <a:t>Det är möjligt att bedriva viss aktivitet (max 1 g/v) även utanför säsong från 12 år. Men det innebär att ledare för den idrott som sker utanför säsong, måste anpassa tider och krav på deltagande utifrån barnens totala idrottande och övriga idrotter. </a:t>
            </a:r>
            <a:endParaRPr/>
          </a:p>
          <a:p>
            <a:pPr marL="0" marR="0" lvl="0" indent="0" algn="l" rtl="0">
              <a:lnSpc>
                <a:spcPct val="100000"/>
              </a:lnSpc>
              <a:spcBef>
                <a:spcPts val="0"/>
              </a:spcBef>
              <a:spcAft>
                <a:spcPts val="0"/>
              </a:spcAft>
              <a:buClr>
                <a:schemeClr val="dk1"/>
              </a:buClr>
              <a:buSzPts val="1200"/>
              <a:buFont typeface="Calibri"/>
              <a:buNone/>
            </a:pPr>
            <a:endParaRPr sz="1200">
              <a:solidFill>
                <a:srgbClr val="4D4D4D"/>
              </a:solidFill>
            </a:endParaRPr>
          </a:p>
          <a:p>
            <a:pPr marL="0" marR="0" lvl="0" indent="0" algn="l" rtl="0">
              <a:lnSpc>
                <a:spcPct val="100000"/>
              </a:lnSpc>
              <a:spcBef>
                <a:spcPts val="0"/>
              </a:spcBef>
              <a:spcAft>
                <a:spcPts val="0"/>
              </a:spcAft>
              <a:buClr>
                <a:srgbClr val="4D4D4D"/>
              </a:buClr>
              <a:buSzPts val="1200"/>
              <a:buFont typeface="Calibri"/>
              <a:buNone/>
            </a:pPr>
            <a:r>
              <a:rPr lang="sv-SE" sz="1200">
                <a:solidFill>
                  <a:srgbClr val="4D4D4D"/>
                </a:solidFill>
              </a:rPr>
              <a:t>Föreningen förordar Multiidrottande och sen specialisering. Enligt forskning det mest framgångsrika på de allra flesta även om det finns undantag. </a:t>
            </a:r>
            <a:endParaRPr/>
          </a:p>
          <a:p>
            <a:pPr marL="457200" marR="0" lvl="0" indent="-228600" algn="l" rtl="0">
              <a:lnSpc>
                <a:spcPct val="100000"/>
              </a:lnSpc>
              <a:spcBef>
                <a:spcPts val="0"/>
              </a:spcBef>
              <a:spcAft>
                <a:spcPts val="0"/>
              </a:spcAft>
              <a:buSzPts val="1400"/>
              <a:buNone/>
            </a:pPr>
            <a:endParaRPr/>
          </a:p>
        </p:txBody>
      </p:sp>
      <p:sp>
        <p:nvSpPr>
          <p:cNvPr id="224" name="Google Shape;224;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33" name="Google Shape;233;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64EAB7C-B472-46F6-9F92-9007BEE083D6}" type="slidenum">
              <a:rPr lang="sv-SE" smtClean="0"/>
              <a:t>17</a:t>
            </a:fld>
            <a:endParaRPr lang="sv-SE"/>
          </a:p>
        </p:txBody>
      </p:sp>
    </p:spTree>
    <p:extLst>
      <p:ext uri="{BB962C8B-B14F-4D97-AF65-F5344CB8AC3E}">
        <p14:creationId xmlns:p14="http://schemas.microsoft.com/office/powerpoint/2010/main" val="37586854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b="1"/>
              <a:t>I en förening som Sävar IK behövs </a:t>
            </a:r>
            <a:r>
              <a:rPr lang="sv-SE"/>
              <a:t>de flesta föräldrar som ledare i och kring laget gruppen. Det finns också behov av många andra insatser i föreningen i olika grupper, roller och styrelser som möjliggör barn- och ungdomars idrottande. </a:t>
            </a:r>
            <a:endParaRPr/>
          </a:p>
          <a:p>
            <a:pPr marL="0" lvl="0" indent="0" algn="l" rtl="0">
              <a:spcBef>
                <a:spcPts val="0"/>
              </a:spcBef>
              <a:spcAft>
                <a:spcPts val="0"/>
              </a:spcAft>
              <a:buNone/>
            </a:pPr>
            <a:endParaRPr/>
          </a:p>
          <a:p>
            <a:pPr marL="0" lvl="0" indent="0" algn="l" rtl="0">
              <a:spcBef>
                <a:spcPts val="0"/>
              </a:spcBef>
              <a:spcAft>
                <a:spcPts val="0"/>
              </a:spcAft>
              <a:buNone/>
            </a:pPr>
            <a:r>
              <a:rPr lang="sv-SE" sz="1200" b="1">
                <a:solidFill>
                  <a:schemeClr val="dk1"/>
                </a:solidFill>
                <a:latin typeface="Calibri"/>
                <a:ea typeface="Calibri"/>
                <a:cs typeface="Calibri"/>
                <a:sym typeface="Calibri"/>
              </a:rPr>
              <a:t>Vi vill ha ett nära samarbete</a:t>
            </a:r>
            <a:r>
              <a:rPr lang="sv-SE" sz="1200">
                <a:solidFill>
                  <a:schemeClr val="dk1"/>
                </a:solidFill>
                <a:latin typeface="Calibri"/>
                <a:ea typeface="Calibri"/>
                <a:cs typeface="Calibri"/>
                <a:sym typeface="Calibri"/>
              </a:rPr>
              <a:t> med alla föräldrar och vuxna i barnens närhet. Vår förhoppning är att många vill engagera sig i barnens aktiviteter och fritid. </a:t>
            </a:r>
            <a:endParaRPr/>
          </a:p>
        </p:txBody>
      </p:sp>
      <p:sp>
        <p:nvSpPr>
          <p:cNvPr id="139" name="Google Shape;13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 name="Google Shape;4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lvl="0"/>
            <a:r>
              <a:rPr lang="sv-SE" sz="1600" b="1" dirty="0"/>
              <a:t>Arbetsgrupper runt sektionsstyrelsen för en hållbar, fungerande och utvecklande sektionsverksamhet.</a:t>
            </a:r>
          </a:p>
          <a:p>
            <a:pPr lvl="0"/>
            <a:endParaRPr lang="sv-SE" sz="1600" b="1" dirty="0"/>
          </a:p>
          <a:p>
            <a:pPr lvl="0"/>
            <a:r>
              <a:rPr lang="sv-SE" sz="1600" b="1" dirty="0"/>
              <a:t>Kommunikation (4-5)</a:t>
            </a:r>
            <a:endParaRPr lang="sv-SE" sz="1200" dirty="0"/>
          </a:p>
          <a:p>
            <a:pPr marL="228594" indent="-228594">
              <a:buFont typeface="Arial" panose="020B0604020202020204" pitchFamily="34" charset="0"/>
              <a:buChar char="•"/>
            </a:pPr>
            <a:r>
              <a:rPr lang="sv-SE" sz="1200" dirty="0"/>
              <a:t>Hur tas kontakt med föräldrar och ledare – FB, maillista, hemsida</a:t>
            </a:r>
          </a:p>
          <a:p>
            <a:pPr marL="228594" indent="-228594">
              <a:buFont typeface="Arial" panose="020B0604020202020204" pitchFamily="34" charset="0"/>
              <a:buChar char="•"/>
            </a:pPr>
            <a:r>
              <a:rPr lang="sv-SE" sz="1200" dirty="0"/>
              <a:t>Mailadresser inom sektionen (team)</a:t>
            </a:r>
          </a:p>
          <a:p>
            <a:pPr marL="228594" indent="-228594">
              <a:buFont typeface="Arial" panose="020B0604020202020204" pitchFamily="34" charset="0"/>
              <a:buChar char="•"/>
            </a:pPr>
            <a:r>
              <a:rPr lang="sv-SE" sz="1200" dirty="0" err="1"/>
              <a:t>Sävarnytt</a:t>
            </a:r>
            <a:endParaRPr lang="sv-SE" sz="1200" dirty="0"/>
          </a:p>
          <a:p>
            <a:pPr marL="228594" indent="-228594">
              <a:buFont typeface="Arial" panose="020B0604020202020204" pitchFamily="34" charset="0"/>
              <a:buChar char="•"/>
            </a:pPr>
            <a:r>
              <a:rPr lang="sv-SE" sz="1200" dirty="0"/>
              <a:t>Evenemangskalender</a:t>
            </a:r>
          </a:p>
          <a:p>
            <a:pPr marL="228594" indent="-228594">
              <a:buFont typeface="Arial" panose="020B0604020202020204" pitchFamily="34" charset="0"/>
              <a:buChar char="•"/>
            </a:pPr>
            <a:endParaRPr lang="sv-SE" sz="1200" dirty="0"/>
          </a:p>
          <a:p>
            <a:pPr lvl="0"/>
            <a:r>
              <a:rPr lang="sv-SE" sz="1800" dirty="0"/>
              <a:t> </a:t>
            </a:r>
            <a:r>
              <a:rPr lang="sv-SE" sz="1600" b="1" dirty="0"/>
              <a:t>Försäljning och arbete (7-8)</a:t>
            </a:r>
          </a:p>
          <a:p>
            <a:pPr marL="228594" indent="-228594">
              <a:buFont typeface="Arial" panose="020B0604020202020204" pitchFamily="34" charset="0"/>
              <a:buChar char="•"/>
            </a:pPr>
            <a:r>
              <a:rPr lang="sv-SE" sz="1200" dirty="0"/>
              <a:t>Försäljningskalender </a:t>
            </a:r>
          </a:p>
          <a:p>
            <a:pPr marL="228594" indent="-228594">
              <a:buFont typeface="Arial" panose="020B0604020202020204" pitchFamily="34" charset="0"/>
              <a:buChar char="•"/>
            </a:pPr>
            <a:r>
              <a:rPr lang="sv-SE" sz="1200" dirty="0"/>
              <a:t>Hur och vad man säljer i lag och sektion</a:t>
            </a:r>
          </a:p>
          <a:p>
            <a:pPr marL="228594" indent="-228594">
              <a:buFont typeface="Arial" panose="020B0604020202020204" pitchFamily="34" charset="0"/>
              <a:buChar char="•"/>
            </a:pPr>
            <a:r>
              <a:rPr lang="sv-SE" sz="1200" dirty="0"/>
              <a:t>Sponsor och marknad</a:t>
            </a:r>
          </a:p>
          <a:p>
            <a:pPr marL="228594" indent="-228594">
              <a:buFont typeface="Arial" panose="020B0604020202020204" pitchFamily="34" charset="0"/>
              <a:buChar char="•"/>
            </a:pPr>
            <a:r>
              <a:rPr lang="en-GB" sz="1200" dirty="0" err="1"/>
              <a:t>Arbetsåtagenden</a:t>
            </a:r>
            <a:r>
              <a:rPr lang="en-GB" sz="1200" dirty="0"/>
              <a:t> för </a:t>
            </a:r>
            <a:r>
              <a:rPr lang="en-GB" sz="1200" dirty="0" err="1"/>
              <a:t>att</a:t>
            </a:r>
            <a:r>
              <a:rPr lang="en-GB" sz="1200" dirty="0"/>
              <a:t> </a:t>
            </a:r>
            <a:r>
              <a:rPr lang="en-GB" sz="1200" dirty="0" err="1"/>
              <a:t>tjäna</a:t>
            </a:r>
            <a:r>
              <a:rPr lang="en-GB" sz="1200" dirty="0"/>
              <a:t> </a:t>
            </a:r>
            <a:r>
              <a:rPr lang="en-GB" sz="1200" dirty="0" err="1"/>
              <a:t>pengar</a:t>
            </a:r>
            <a:r>
              <a:rPr lang="en-GB" sz="1200" dirty="0"/>
              <a:t> (</a:t>
            </a:r>
            <a:r>
              <a:rPr lang="en-GB" sz="1200" dirty="0" err="1"/>
              <a:t>sektionsgemensamma</a:t>
            </a:r>
            <a:r>
              <a:rPr lang="en-GB" sz="1200" dirty="0"/>
              <a:t>)</a:t>
            </a:r>
          </a:p>
          <a:p>
            <a:pPr marL="228594" indent="-228594">
              <a:buFont typeface="Arial" panose="020B0604020202020204" pitchFamily="34" charset="0"/>
              <a:buChar char="•"/>
            </a:pPr>
            <a:r>
              <a:rPr lang="sv-SE" sz="1200" dirty="0"/>
              <a:t>Valborgscafé</a:t>
            </a:r>
          </a:p>
          <a:p>
            <a:pPr marL="0" indent="0">
              <a:buFont typeface="Arial" panose="020B0604020202020204" pitchFamily="34" charset="0"/>
              <a:buNone/>
            </a:pPr>
            <a:endParaRPr lang="sv-SE" sz="1200" dirty="0"/>
          </a:p>
          <a:p>
            <a:pPr lvl="0"/>
            <a:r>
              <a:rPr lang="sv-SE" sz="1600" b="1" dirty="0"/>
              <a:t>Kassör</a:t>
            </a:r>
          </a:p>
          <a:p>
            <a:pPr marL="228594" indent="-228594">
              <a:buFont typeface="Arial" panose="020B0604020202020204" pitchFamily="34" charset="0"/>
              <a:buChar char="•"/>
            </a:pPr>
            <a:r>
              <a:rPr lang="sv-SE" sz="1200" dirty="0"/>
              <a:t>Bokföring</a:t>
            </a:r>
          </a:p>
          <a:p>
            <a:pPr marL="228594" indent="-228594">
              <a:buFont typeface="Arial" panose="020B0604020202020204" pitchFamily="34" charset="0"/>
              <a:buChar char="•"/>
            </a:pPr>
            <a:r>
              <a:rPr lang="sv-SE" sz="1200" dirty="0"/>
              <a:t>Kostnadsuppföljning</a:t>
            </a:r>
          </a:p>
          <a:p>
            <a:pPr marL="0" indent="0">
              <a:buFont typeface="Arial" panose="020B0604020202020204" pitchFamily="34" charset="0"/>
              <a:buNone/>
            </a:pPr>
            <a:endParaRPr lang="sv-SE" sz="1200" dirty="0"/>
          </a:p>
          <a:p>
            <a:pPr lvl="0"/>
            <a:r>
              <a:rPr lang="sv-SE" sz="1600" b="1" dirty="0">
                <a:solidFill>
                  <a:srgbClr val="000000"/>
                </a:solidFill>
              </a:rPr>
              <a:t>Utbildning och ledarskap (5)</a:t>
            </a:r>
          </a:p>
          <a:p>
            <a:pPr marL="228594" indent="-228594">
              <a:buFont typeface="Arial" panose="020B0604020202020204" pitchFamily="34" charset="0"/>
              <a:buChar char="•"/>
            </a:pPr>
            <a:r>
              <a:rPr lang="sv-SE" sz="1200" dirty="0">
                <a:solidFill>
                  <a:srgbClr val="000000"/>
                </a:solidFill>
              </a:rPr>
              <a:t>Ordna och informera om utbildningar.</a:t>
            </a:r>
          </a:p>
          <a:p>
            <a:pPr marL="228594" indent="-228594">
              <a:buFont typeface="Arial" panose="020B0604020202020204" pitchFamily="34" charset="0"/>
              <a:buChar char="•"/>
            </a:pPr>
            <a:r>
              <a:rPr lang="sv-SE" sz="1200" dirty="0">
                <a:solidFill>
                  <a:srgbClr val="000000"/>
                </a:solidFill>
              </a:rPr>
              <a:t>Fadderskap, mentorskap nya lag.</a:t>
            </a:r>
          </a:p>
          <a:p>
            <a:pPr marL="228594" indent="-228594">
              <a:buFont typeface="Arial" panose="020B0604020202020204" pitchFamily="34" charset="0"/>
              <a:buChar char="•"/>
            </a:pPr>
            <a:r>
              <a:rPr lang="sv-SE" sz="1200" dirty="0">
                <a:solidFill>
                  <a:srgbClr val="000000"/>
                </a:solidFill>
              </a:rPr>
              <a:t>Spelarutbildningsplan, träningsupplägg. </a:t>
            </a:r>
          </a:p>
          <a:p>
            <a:pPr marL="228594" indent="-228594">
              <a:buFont typeface="Arial" panose="020B0604020202020204" pitchFamily="34" charset="0"/>
              <a:buChar char="•"/>
            </a:pPr>
            <a:endParaRPr lang="sv-SE" sz="1200" dirty="0">
              <a:solidFill>
                <a:srgbClr val="000000"/>
              </a:solidFill>
            </a:endParaRPr>
          </a:p>
          <a:p>
            <a:pPr lvl="0"/>
            <a:r>
              <a:rPr lang="sv-SE" sz="1200" dirty="0">
                <a:solidFill>
                  <a:srgbClr val="000000"/>
                </a:solidFill>
              </a:rPr>
              <a:t>(Delta i utvecklingsråd).</a:t>
            </a:r>
          </a:p>
          <a:p>
            <a:pPr lvl="0"/>
            <a:endParaRPr lang="sv-SE" sz="1200" dirty="0">
              <a:solidFill>
                <a:srgbClr val="000000"/>
              </a:solidFill>
            </a:endParaRPr>
          </a:p>
          <a:p>
            <a:pPr lvl="0"/>
            <a:r>
              <a:rPr lang="sv-SE" sz="1600" b="1" dirty="0"/>
              <a:t>Lokaler och Material (4)</a:t>
            </a:r>
          </a:p>
          <a:p>
            <a:pPr marL="228594" indent="-228594">
              <a:buFont typeface="Arial" panose="020B0604020202020204" pitchFamily="34" charset="0"/>
              <a:buChar char="•"/>
            </a:pPr>
            <a:r>
              <a:rPr lang="sv-SE" sz="1200" dirty="0"/>
              <a:t>Inköp</a:t>
            </a:r>
          </a:p>
          <a:p>
            <a:pPr marL="228594" indent="-228594">
              <a:buFont typeface="Arial" panose="020B0604020202020204" pitchFamily="34" charset="0"/>
              <a:buChar char="•"/>
            </a:pPr>
            <a:r>
              <a:rPr lang="sv-SE" sz="1200" dirty="0"/>
              <a:t>Lokaler/förråd</a:t>
            </a:r>
          </a:p>
          <a:p>
            <a:pPr marL="228594" indent="-228594">
              <a:buFont typeface="Arial" panose="020B0604020202020204" pitchFamily="34" charset="0"/>
              <a:buChar char="•"/>
            </a:pPr>
            <a:r>
              <a:rPr lang="sv-SE" sz="1200" dirty="0"/>
              <a:t>Klubbstugan </a:t>
            </a:r>
          </a:p>
          <a:p>
            <a:pPr marL="228594" indent="-228594">
              <a:buFont typeface="Arial" panose="020B0604020202020204" pitchFamily="34" charset="0"/>
              <a:buChar char="•"/>
            </a:pPr>
            <a:r>
              <a:rPr lang="sv-SE" sz="1200" dirty="0"/>
              <a:t>Föreningskläder</a:t>
            </a:r>
          </a:p>
          <a:p>
            <a:pPr marL="228594" indent="-228594">
              <a:buFont typeface="Arial" panose="020B0604020202020204" pitchFamily="34" charset="0"/>
              <a:buChar char="•"/>
            </a:pPr>
            <a:r>
              <a:rPr lang="sv-SE" sz="1200" dirty="0"/>
              <a:t>Matchdressar</a:t>
            </a:r>
          </a:p>
          <a:p>
            <a:pPr marL="228594" indent="-228594">
              <a:buFont typeface="Arial" panose="020B0604020202020204" pitchFamily="34" charset="0"/>
              <a:buChar char="•"/>
            </a:pPr>
            <a:endParaRPr lang="sv-SE" sz="1200" dirty="0"/>
          </a:p>
          <a:p>
            <a:pPr lvl="0"/>
            <a:r>
              <a:rPr lang="sv-SE" sz="1600" b="1" dirty="0"/>
              <a:t>Träning och tävling (3-4)</a:t>
            </a:r>
          </a:p>
          <a:p>
            <a:pPr marL="228594" indent="-228594">
              <a:buFont typeface="Arial" panose="020B0604020202020204" pitchFamily="34" charset="0"/>
              <a:buChar char="•"/>
            </a:pPr>
            <a:r>
              <a:rPr lang="sv-SE" sz="1200" dirty="0"/>
              <a:t>Ansvarig för anmälan till serie och sammandrag.</a:t>
            </a:r>
          </a:p>
          <a:p>
            <a:pPr marL="228594" indent="-228594">
              <a:buFont typeface="Arial" panose="020B0604020202020204" pitchFamily="34" charset="0"/>
              <a:buChar char="•"/>
            </a:pPr>
            <a:r>
              <a:rPr lang="sv-SE" sz="1200" dirty="0"/>
              <a:t>Ibis, licens, behörighet, stöd och utbildning/info.</a:t>
            </a:r>
          </a:p>
          <a:p>
            <a:pPr marL="228594" indent="-228594">
              <a:buFont typeface="Arial" panose="020B0604020202020204" pitchFamily="34" charset="0"/>
              <a:buChar char="•"/>
            </a:pPr>
            <a:r>
              <a:rPr lang="sv-SE" sz="1200" dirty="0"/>
              <a:t>Halltider (tidsfördelningsgrupp, avbokning lov).</a:t>
            </a:r>
          </a:p>
          <a:p>
            <a:pPr marL="228594" indent="-228594">
              <a:buFont typeface="Arial" panose="020B0604020202020204" pitchFamily="34" charset="0"/>
              <a:buChar char="•"/>
            </a:pPr>
            <a:r>
              <a:rPr lang="sv-SE" sz="1200" dirty="0" err="1"/>
              <a:t>Idrottonline</a:t>
            </a:r>
            <a:endParaRPr lang="sv-SE" sz="1200" dirty="0"/>
          </a:p>
          <a:p>
            <a:pPr marL="228594" indent="-228594" algn="l">
              <a:buFont typeface="Arial" panose="020B0604020202020204" pitchFamily="34" charset="0"/>
              <a:buChar char="•"/>
            </a:pPr>
            <a:endParaRPr lang="sv-SE" sz="1200" dirty="0"/>
          </a:p>
          <a:p>
            <a:pPr lvl="0" algn="l"/>
            <a:r>
              <a:rPr lang="sv-SE" sz="1800" b="1" dirty="0">
                <a:solidFill>
                  <a:schemeClr val="bg1"/>
                </a:solidFill>
              </a:rPr>
              <a:t>Innebandystyrelse</a:t>
            </a:r>
          </a:p>
          <a:p>
            <a:pPr algn="l"/>
            <a:r>
              <a:rPr lang="sv-SE" sz="1200" dirty="0">
                <a:solidFill>
                  <a:schemeClr val="bg1"/>
                </a:solidFill>
              </a:rPr>
              <a:t>Ledarråd – Budget- Avtal – Värdegrund - Gemensamma arbeten – Föreningsfrågor – Tydliga roller – Kontakt förbund – Beslutsfattare – Strukturera sektionen. Visioner (klubbrum på hallen) Ny hall. Kassör, rekrytering (ledare och team), </a:t>
            </a:r>
            <a:r>
              <a:rPr lang="en-GB" sz="1200" dirty="0" err="1">
                <a:solidFill>
                  <a:schemeClr val="bg1"/>
                </a:solidFill>
              </a:rPr>
              <a:t>Ordna</a:t>
            </a:r>
            <a:r>
              <a:rPr lang="en-GB" sz="1200" dirty="0">
                <a:solidFill>
                  <a:schemeClr val="bg1"/>
                </a:solidFill>
              </a:rPr>
              <a:t>/</a:t>
            </a:r>
            <a:r>
              <a:rPr lang="en-GB" sz="1200" dirty="0" err="1">
                <a:solidFill>
                  <a:schemeClr val="bg1"/>
                </a:solidFill>
              </a:rPr>
              <a:t>starta</a:t>
            </a:r>
            <a:r>
              <a:rPr lang="en-GB" sz="1200" dirty="0">
                <a:solidFill>
                  <a:schemeClr val="bg1"/>
                </a:solidFill>
              </a:rPr>
              <a:t> cup, </a:t>
            </a:r>
            <a:r>
              <a:rPr lang="en-GB" sz="1200" dirty="0" err="1">
                <a:solidFill>
                  <a:schemeClr val="bg1"/>
                </a:solidFill>
              </a:rPr>
              <a:t>arrangemang</a:t>
            </a:r>
            <a:r>
              <a:rPr lang="en-GB" sz="1200" dirty="0">
                <a:solidFill>
                  <a:schemeClr val="bg1"/>
                </a:solidFill>
              </a:rPr>
              <a:t> </a:t>
            </a:r>
          </a:p>
          <a:p>
            <a:pPr marL="0" indent="0">
              <a:buFont typeface="Arial" panose="020B0604020202020204" pitchFamily="34" charset="0"/>
              <a:buNone/>
            </a:pPr>
            <a:endParaRPr lang="sv-SE" sz="1200" dirty="0"/>
          </a:p>
          <a:p>
            <a:pPr marL="0" indent="0">
              <a:buFont typeface="Arial" panose="020B0604020202020204" pitchFamily="34" charset="0"/>
              <a:buNone/>
            </a:pPr>
            <a:endParaRPr lang="sv-SE" sz="1200" dirty="0"/>
          </a:p>
          <a:p>
            <a:pPr lvl="0"/>
            <a:endParaRPr lang="sv-SE" sz="1200" dirty="0">
              <a:solidFill>
                <a:srgbClr val="000000"/>
              </a:solidFill>
            </a:endParaRPr>
          </a:p>
          <a:p>
            <a:pPr marL="0" indent="0">
              <a:buFont typeface="Arial" panose="020B0604020202020204" pitchFamily="34" charset="0"/>
              <a:buNone/>
            </a:pPr>
            <a:endParaRPr lang="sv-SE" sz="1200" dirty="0"/>
          </a:p>
        </p:txBody>
      </p:sp>
    </p:spTree>
    <p:extLst>
      <p:ext uri="{BB962C8B-B14F-4D97-AF65-F5344CB8AC3E}">
        <p14:creationId xmlns:p14="http://schemas.microsoft.com/office/powerpoint/2010/main" val="357342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v-SE" sz="1200" b="0" i="1" u="none" strike="noStrike" cap="none" dirty="0">
                <a:solidFill>
                  <a:schemeClr val="accent6"/>
                </a:solidFill>
                <a:latin typeface="Calibri" panose="020F0502020204030204" pitchFamily="34" charset="0"/>
                <a:ea typeface="Calibri"/>
                <a:cs typeface="Calibri" panose="020F0502020204030204" pitchFamily="34" charset="0"/>
                <a:sym typeface="Calibri"/>
              </a:rPr>
              <a:t>Roligare, mer kunskap och fler som idrottar!</a:t>
            </a:r>
          </a:p>
          <a:p>
            <a:pPr marL="0" lvl="0" indent="0" algn="l" rtl="0">
              <a:lnSpc>
                <a:spcPct val="100000"/>
              </a:lnSpc>
              <a:spcBef>
                <a:spcPts val="0"/>
              </a:spcBef>
              <a:spcAft>
                <a:spcPts val="0"/>
              </a:spcAft>
              <a:buSzPts val="1400"/>
              <a:buNone/>
            </a:pPr>
            <a:endParaRPr lang="sv-SE" dirty="0"/>
          </a:p>
          <a:p>
            <a:pPr marL="0" lvl="0" indent="0" algn="l" rtl="0">
              <a:lnSpc>
                <a:spcPct val="100000"/>
              </a:lnSpc>
              <a:spcBef>
                <a:spcPts val="0"/>
              </a:spcBef>
              <a:spcAft>
                <a:spcPts val="0"/>
              </a:spcAft>
              <a:buSzPts val="1400"/>
              <a:buNone/>
            </a:pPr>
            <a:r>
              <a:rPr lang="sv-SE" dirty="0"/>
              <a:t>Vad skulle en alternativ affärsmodell baserad på ersättning för allt arbete få för</a:t>
            </a:r>
          </a:p>
          <a:p>
            <a:pPr marL="0" lvl="0" indent="0" algn="l" rtl="0">
              <a:lnSpc>
                <a:spcPct val="100000"/>
              </a:lnSpc>
              <a:spcBef>
                <a:spcPts val="0"/>
              </a:spcBef>
              <a:spcAft>
                <a:spcPts val="0"/>
              </a:spcAft>
              <a:buSzPts val="1400"/>
              <a:buNone/>
            </a:pPr>
            <a:r>
              <a:rPr lang="sv-SE" dirty="0"/>
              <a:t>konsekvenser?</a:t>
            </a:r>
            <a:endParaRPr dirty="0"/>
          </a:p>
        </p:txBody>
      </p:sp>
      <p:sp>
        <p:nvSpPr>
          <p:cNvPr id="273" name="Google Shape;273;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sv-SE"/>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5b50390c1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5b50390c1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sv-SE" dirty="0"/>
              <a:t>Från året ledarenkät</a:t>
            </a:r>
            <a:endParaRPr dirty="0"/>
          </a:p>
        </p:txBody>
      </p:sp>
      <p:sp>
        <p:nvSpPr>
          <p:cNvPr id="139" name="Google Shape;139;g15b50390c1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sv-SE"/>
              <a:t>21</a:t>
            </a:fld>
            <a:endParaRPr/>
          </a:p>
        </p:txBody>
      </p:sp>
    </p:spTree>
    <p:extLst>
      <p:ext uri="{BB962C8B-B14F-4D97-AF65-F5344CB8AC3E}">
        <p14:creationId xmlns:p14="http://schemas.microsoft.com/office/powerpoint/2010/main" val="118706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5b50390c1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5b50390c1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sv-SE" dirty="0"/>
              <a:t>Från årets ledarenkät</a:t>
            </a:r>
            <a:endParaRPr dirty="0"/>
          </a:p>
        </p:txBody>
      </p:sp>
      <p:sp>
        <p:nvSpPr>
          <p:cNvPr id="139" name="Google Shape;139;g15b50390c1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sv-SE"/>
              <a:t>22</a:t>
            </a:fld>
            <a:endParaRPr/>
          </a:p>
        </p:txBody>
      </p:sp>
    </p:spTree>
    <p:extLst>
      <p:ext uri="{BB962C8B-B14F-4D97-AF65-F5344CB8AC3E}">
        <p14:creationId xmlns:p14="http://schemas.microsoft.com/office/powerpoint/2010/main" val="35821639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v-SE" dirty="0"/>
              <a:t>Vi ser att ledare lägger många timmar på sitt uppdrag enligt vår ledarenkät. Vi har i föreningen därför skapat olika arbetsteam runt sektionen och laget för att strukturera upp uppgifterna och fördela uppgifterna på </a:t>
            </a:r>
            <a:r>
              <a:rPr lang="sv-SE"/>
              <a:t>fler.</a:t>
            </a:r>
            <a:endParaRPr lang="sv-SE" dirty="0"/>
          </a:p>
          <a:p>
            <a:pPr marL="457200" marR="0" lvl="0" indent="-228600" algn="l" rtl="0">
              <a:lnSpc>
                <a:spcPct val="100000"/>
              </a:lnSpc>
              <a:spcBef>
                <a:spcPts val="0"/>
              </a:spcBef>
              <a:spcAft>
                <a:spcPts val="0"/>
              </a:spcAft>
              <a:buSzPts val="1400"/>
              <a:buNone/>
            </a:pPr>
            <a:endParaRPr dirty="0"/>
          </a:p>
        </p:txBody>
      </p:sp>
      <p:sp>
        <p:nvSpPr>
          <p:cNvPr id="243" name="Google Shape;243;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9" name="Google Shape;24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sv-SE" sz="1000" b="1" dirty="0">
                <a:solidFill>
                  <a:srgbClr val="333333"/>
                </a:solidFill>
                <a:highlight>
                  <a:srgbClr val="FFFFFF"/>
                </a:highlight>
                <a:latin typeface="Roboto"/>
                <a:ea typeface="Roboto"/>
                <a:cs typeface="Roboto"/>
                <a:sym typeface="Roboto"/>
              </a:rPr>
              <a:t>Sektion</a:t>
            </a:r>
          </a:p>
          <a:p>
            <a:pPr marL="0" lvl="0" indent="0" algn="l" rtl="0">
              <a:lnSpc>
                <a:spcPct val="115000"/>
              </a:lnSpc>
              <a:spcBef>
                <a:spcPts val="0"/>
              </a:spcBef>
              <a:spcAft>
                <a:spcPts val="0"/>
              </a:spcAft>
              <a:buClr>
                <a:schemeClr val="dk1"/>
              </a:buClr>
              <a:buSzPts val="1100"/>
              <a:buFont typeface="Arial"/>
              <a:buNone/>
            </a:pPr>
            <a:r>
              <a:rPr lang="sv-SE" sz="1000" b="0" dirty="0">
                <a:solidFill>
                  <a:srgbClr val="333333"/>
                </a:solidFill>
                <a:highlight>
                  <a:srgbClr val="FFFFFF"/>
                </a:highlight>
                <a:latin typeface="Roboto"/>
                <a:ea typeface="Roboto"/>
                <a:cs typeface="Roboto"/>
                <a:sym typeface="Roboto"/>
              </a:rPr>
              <a:t>Uppdraget innebär att </a:t>
            </a:r>
            <a:r>
              <a:rPr lang="sv-SE" sz="1000" dirty="0">
                <a:solidFill>
                  <a:srgbClr val="333333"/>
                </a:solidFill>
                <a:highlight>
                  <a:srgbClr val="FFFFFF"/>
                </a:highlight>
                <a:latin typeface="Roboto"/>
                <a:ea typeface="Roboto"/>
                <a:cs typeface="Roboto"/>
                <a:sym typeface="Roboto"/>
              </a:rPr>
              <a:t>representera laget i sektionens arbetsgrupper (sektionsteam). </a:t>
            </a:r>
            <a:endParaRPr sz="1000" dirty="0">
              <a:solidFill>
                <a:srgbClr val="333333"/>
              </a:solidFill>
              <a:highlight>
                <a:srgbClr val="FFFFFF"/>
              </a:highlight>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sv-SE" sz="1000" dirty="0">
                <a:solidFill>
                  <a:srgbClr val="333333"/>
                </a:solidFill>
                <a:highlight>
                  <a:srgbClr val="FFFFFF"/>
                </a:highlight>
                <a:latin typeface="Roboto"/>
                <a:ea typeface="Roboto"/>
                <a:cs typeface="Roboto"/>
                <a:sym typeface="Roboto"/>
              </a:rPr>
              <a:t> </a:t>
            </a:r>
            <a:endParaRPr sz="1000" dirty="0">
              <a:solidFill>
                <a:srgbClr val="333333"/>
              </a:solidFill>
              <a:highlight>
                <a:srgbClr val="FFFFFF"/>
              </a:highlight>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sv-SE" sz="1000" b="0" dirty="0">
                <a:solidFill>
                  <a:srgbClr val="333333"/>
                </a:solidFill>
                <a:highlight>
                  <a:srgbClr val="FFFFFF"/>
                </a:highlight>
                <a:latin typeface="Roboto"/>
                <a:ea typeface="Roboto"/>
                <a:cs typeface="Roboto"/>
                <a:sym typeface="Roboto"/>
              </a:rPr>
              <a:t>Teamen driver utvecklingen av sektionen </a:t>
            </a:r>
            <a:r>
              <a:rPr lang="sv-SE" sz="1000" dirty="0">
                <a:solidFill>
                  <a:srgbClr val="333333"/>
                </a:solidFill>
                <a:highlight>
                  <a:srgbClr val="FFFFFF"/>
                </a:highlight>
                <a:latin typeface="Roboto"/>
                <a:ea typeface="Roboto"/>
                <a:cs typeface="Roboto"/>
                <a:sym typeface="Roboto"/>
              </a:rPr>
              <a:t>inom olika områden och stöttar i vissa fall ungdomslagen inom deras olika ansvarsområden. Teamen genomför ibland konkreta arbetsuppgifter men de flesta arbetsuppgifterna som fördelas på de olika ungdomslagen i enlighet med sektionens verksamhetsplan.</a:t>
            </a:r>
            <a:endParaRPr sz="1000" dirty="0">
              <a:solidFill>
                <a:srgbClr val="333333"/>
              </a:solidFill>
              <a:highlight>
                <a:srgbClr val="FFFFFF"/>
              </a:highlight>
              <a:latin typeface="Roboto"/>
              <a:ea typeface="Roboto"/>
              <a:cs typeface="Roboto"/>
              <a:sym typeface="Roboto"/>
            </a:endParaRP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3" name="Google Shape;273;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sv-SE"/>
              <a:t>25</a:t>
            </a:fld>
            <a:endParaRPr/>
          </a:p>
        </p:txBody>
      </p:sp>
    </p:spTree>
    <p:extLst>
      <p:ext uri="{BB962C8B-B14F-4D97-AF65-F5344CB8AC3E}">
        <p14:creationId xmlns:p14="http://schemas.microsoft.com/office/powerpoint/2010/main" val="6835252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1" name="Google Shape;281;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r>
              <a:rPr lang="sv-SE" dirty="0"/>
              <a:t>Många gör lite men tillsammans gör vi mycket!</a:t>
            </a:r>
            <a:endParaRPr dirty="0"/>
          </a:p>
          <a:p>
            <a:pPr marL="0" lvl="0" indent="0" algn="l" rtl="0">
              <a:lnSpc>
                <a:spcPct val="100000"/>
              </a:lnSpc>
              <a:spcBef>
                <a:spcPts val="0"/>
              </a:spcBef>
              <a:spcAft>
                <a:spcPts val="0"/>
              </a:spcAft>
              <a:buClr>
                <a:schemeClr val="dk1"/>
              </a:buClr>
              <a:buSzPts val="1100"/>
              <a:buFont typeface="Calibri"/>
              <a:buNone/>
            </a:pPr>
            <a:endParaRPr dirty="0"/>
          </a:p>
          <a:p>
            <a:pPr marL="0" lvl="0" indent="0" algn="l" rtl="0">
              <a:lnSpc>
                <a:spcPct val="100000"/>
              </a:lnSpc>
              <a:spcBef>
                <a:spcPts val="0"/>
              </a:spcBef>
              <a:spcAft>
                <a:spcPts val="0"/>
              </a:spcAft>
              <a:buClr>
                <a:schemeClr val="dk1"/>
              </a:buClr>
              <a:buSzPts val="1100"/>
              <a:buFont typeface="Calibri"/>
              <a:buNone/>
            </a:pPr>
            <a:r>
              <a:rPr lang="sv-SE" u="none" dirty="0"/>
              <a:t>Vi fördelar uppgifter</a:t>
            </a:r>
            <a:endParaRPr u="none"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305" name="Google Shape;305;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sv-SE"/>
              <a:t>Ni hittar allla kontaktuppgifter på www.savarik.se </a:t>
            </a:r>
            <a:endParaRPr/>
          </a:p>
        </p:txBody>
      </p:sp>
      <p:sp>
        <p:nvSpPr>
          <p:cNvPr id="312" name="Google Shape;312;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28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Rubrikbild" type="title">
  <p:cSld name="TITLE">
    <p:spTree>
      <p:nvGrpSpPr>
        <p:cNvPr id="1" name="Shape 15"/>
        <p:cNvGrpSpPr/>
        <p:nvPr/>
      </p:nvGrpSpPr>
      <p:grpSpPr>
        <a:xfrm>
          <a:off x="0" y="0"/>
          <a:ext cx="0" cy="0"/>
          <a:chOff x="0" y="0"/>
          <a:chExt cx="0" cy="0"/>
        </a:xfrm>
      </p:grpSpPr>
      <p:sp>
        <p:nvSpPr>
          <p:cNvPr id="16" name="Google Shape;16;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21"/>
        <p:cNvGrpSpPr/>
        <p:nvPr/>
      </p:nvGrpSpPr>
      <p:grpSpPr>
        <a:xfrm>
          <a:off x="0" y="0"/>
          <a:ext cx="0" cy="0"/>
          <a:chOff x="0" y="0"/>
          <a:chExt cx="0" cy="0"/>
        </a:xfrm>
      </p:grpSpPr>
      <p:sp>
        <p:nvSpPr>
          <p:cNvPr id="22" name="Google Shape;2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25"/>
        <p:cNvGrpSpPr/>
        <p:nvPr/>
      </p:nvGrpSpPr>
      <p:grpSpPr>
        <a:xfrm>
          <a:off x="0" y="0"/>
          <a:ext cx="0" cy="0"/>
          <a:chOff x="0" y="0"/>
          <a:chExt cx="0" cy="0"/>
        </a:xfrm>
      </p:grpSpPr>
      <p:sp>
        <p:nvSpPr>
          <p:cNvPr id="26" name="Google Shape;26;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vsnittsrubrik" type="secHead">
  <p:cSld name="SECTION_HEADER">
    <p:spTree>
      <p:nvGrpSpPr>
        <p:cNvPr id="1" name="Shape 31"/>
        <p:cNvGrpSpPr/>
        <p:nvPr/>
      </p:nvGrpSpPr>
      <p:grpSpPr>
        <a:xfrm>
          <a:off x="0" y="0"/>
          <a:ext cx="0" cy="0"/>
          <a:chOff x="0" y="0"/>
          <a:chExt cx="0" cy="0"/>
        </a:xfrm>
      </p:grpSpPr>
      <p:sp>
        <p:nvSpPr>
          <p:cNvPr id="32" name="Google Shape;32;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vå delar" type="twoObj">
  <p:cSld name="TWO_OBJECTS">
    <p:spTree>
      <p:nvGrpSpPr>
        <p:cNvPr id="1" name="Shape 37"/>
        <p:cNvGrpSpPr/>
        <p:nvPr/>
      </p:nvGrpSpPr>
      <p:grpSpPr>
        <a:xfrm>
          <a:off x="0" y="0"/>
          <a:ext cx="0" cy="0"/>
          <a:chOff x="0" y="0"/>
          <a:chExt cx="0" cy="0"/>
        </a:xfrm>
      </p:grpSpPr>
      <p:sp>
        <p:nvSpPr>
          <p:cNvPr id="38" name="Google Shape;3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44"/>
        <p:cNvGrpSpPr/>
        <p:nvPr/>
      </p:nvGrpSpPr>
      <p:grpSpPr>
        <a:xfrm>
          <a:off x="0" y="0"/>
          <a:ext cx="0" cy="0"/>
          <a:chOff x="0" y="0"/>
          <a:chExt cx="0" cy="0"/>
        </a:xfrm>
      </p:grpSpPr>
      <p:sp>
        <p:nvSpPr>
          <p:cNvPr id="45" name="Google Shape;45;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53"/>
        <p:cNvGrpSpPr/>
        <p:nvPr/>
      </p:nvGrpSpPr>
      <p:grpSpPr>
        <a:xfrm>
          <a:off x="0" y="0"/>
          <a:ext cx="0" cy="0"/>
          <a:chOff x="0" y="0"/>
          <a:chExt cx="0" cy="0"/>
        </a:xfrm>
      </p:grpSpPr>
      <p:sp>
        <p:nvSpPr>
          <p:cNvPr id="54" name="Google Shape;54;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med bildtext" type="objTx">
  <p:cSld name="OBJECT_WITH_CAPTION_TEXT">
    <p:spTree>
      <p:nvGrpSpPr>
        <p:cNvPr id="1" name="Shape 58"/>
        <p:cNvGrpSpPr/>
        <p:nvPr/>
      </p:nvGrpSpPr>
      <p:grpSpPr>
        <a:xfrm>
          <a:off x="0" y="0"/>
          <a:ext cx="0" cy="0"/>
          <a:chOff x="0" y="0"/>
          <a:chExt cx="0" cy="0"/>
        </a:xfrm>
      </p:grpSpPr>
      <p:sp>
        <p:nvSpPr>
          <p:cNvPr id="59" name="Google Shape;59;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ed bildtext" type="picTx">
  <p:cSld name="PICTURE_WITH_CAPTION_TEXT">
    <p:spTree>
      <p:nvGrpSpPr>
        <p:cNvPr id="1" name="Shape 65"/>
        <p:cNvGrpSpPr/>
        <p:nvPr/>
      </p:nvGrpSpPr>
      <p:grpSpPr>
        <a:xfrm>
          <a:off x="0" y="0"/>
          <a:ext cx="0" cy="0"/>
          <a:chOff x="0" y="0"/>
          <a:chExt cx="0" cy="0"/>
        </a:xfrm>
      </p:grpSpPr>
      <p:sp>
        <p:nvSpPr>
          <p:cNvPr id="66" name="Google Shape;66;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4"/>
          <p:cNvSpPr>
            <a:spLocks noGrp="1"/>
          </p:cNvSpPr>
          <p:nvPr>
            <p:ph type="pic" idx="2"/>
          </p:nvPr>
        </p:nvSpPr>
        <p:spPr>
          <a:xfrm>
            <a:off x="5183188" y="987425"/>
            <a:ext cx="6172200" cy="4873625"/>
          </a:xfrm>
          <a:prstGeom prst="rect">
            <a:avLst/>
          </a:prstGeom>
          <a:noFill/>
          <a:ln>
            <a:noFill/>
          </a:ln>
        </p:spPr>
      </p:sp>
      <p:sp>
        <p:nvSpPr>
          <p:cNvPr id="68" name="Google Shape;68;p3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72"/>
        <p:cNvGrpSpPr/>
        <p:nvPr/>
      </p:nvGrpSpPr>
      <p:grpSpPr>
        <a:xfrm>
          <a:off x="0" y="0"/>
          <a:ext cx="0" cy="0"/>
          <a:chOff x="0" y="0"/>
          <a:chExt cx="0" cy="0"/>
        </a:xfrm>
      </p:grpSpPr>
      <p:sp>
        <p:nvSpPr>
          <p:cNvPr id="73" name="Google Shape;73;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78"/>
        <p:cNvGrpSpPr/>
        <p:nvPr/>
      </p:nvGrpSpPr>
      <p:grpSpPr>
        <a:xfrm>
          <a:off x="0" y="0"/>
          <a:ext cx="0" cy="0"/>
          <a:chOff x="0" y="0"/>
          <a:chExt cx="0" cy="0"/>
        </a:xfrm>
      </p:grpSpPr>
      <p:sp>
        <p:nvSpPr>
          <p:cNvPr id="79" name="Google Shape;79;p3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gif"/></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gif"/><Relationship Id="rId7" Type="http://schemas.openxmlformats.org/officeDocument/2006/relationships/hyperlink" Target="mailto:linda.k.gustafsson@gmail.com"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mailto:andre@savar.se" TargetMode="External"/><Relationship Id="rId5" Type="http://schemas.openxmlformats.org/officeDocument/2006/relationships/hyperlink" Target="mailto:maria.bergkvist@savarik.se" TargetMode="External"/><Relationship Id="rId4" Type="http://schemas.openxmlformats.org/officeDocument/2006/relationships/hyperlink" Target="mailto:kansliet@savarik.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p:nvPr/>
        </p:nvSpPr>
        <p:spPr>
          <a:xfrm>
            <a:off x="0" y="0"/>
            <a:ext cx="12192000" cy="6858000"/>
          </a:xfrm>
          <a:prstGeom prst="rect">
            <a:avLst/>
          </a:prstGeom>
          <a:solidFill>
            <a:srgbClr val="C7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90" name="Google Shape;90;p1"/>
          <p:cNvSpPr txBox="1"/>
          <p:nvPr/>
        </p:nvSpPr>
        <p:spPr>
          <a:xfrm>
            <a:off x="6024154" y="2973422"/>
            <a:ext cx="5748464" cy="2889114"/>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lt1"/>
              </a:buClr>
              <a:buSzPts val="4800"/>
              <a:buFont typeface="Calibri"/>
              <a:buNone/>
            </a:pPr>
            <a:r>
              <a:rPr lang="sv-SE" sz="4000" b="1" i="0" u="none" strike="noStrike" cap="none" dirty="0">
                <a:solidFill>
                  <a:schemeClr val="lt1"/>
                </a:solidFill>
                <a:latin typeface="Arial"/>
                <a:ea typeface="Arial"/>
                <a:cs typeface="Arial"/>
                <a:sym typeface="Arial"/>
              </a:rPr>
              <a:t>FÖRÄLDRAMÖTE</a:t>
            </a:r>
            <a:endParaRPr sz="4000" b="1" i="0" u="none" strike="noStrike" cap="none" dirty="0">
              <a:solidFill>
                <a:schemeClr val="lt1"/>
              </a:solidFill>
              <a:latin typeface="Arial"/>
              <a:ea typeface="Arial"/>
              <a:cs typeface="Arial"/>
              <a:sym typeface="Arial"/>
            </a:endParaRPr>
          </a:p>
          <a:p>
            <a:pPr marL="0" marR="0" lvl="0" indent="0" algn="ctr" rtl="0">
              <a:lnSpc>
                <a:spcPct val="90000"/>
              </a:lnSpc>
              <a:spcBef>
                <a:spcPts val="600"/>
              </a:spcBef>
              <a:spcAft>
                <a:spcPts val="0"/>
              </a:spcAft>
              <a:buClr>
                <a:schemeClr val="lt1"/>
              </a:buClr>
              <a:buSzPts val="2400"/>
              <a:buFont typeface="Calibri"/>
              <a:buNone/>
            </a:pPr>
            <a:r>
              <a:rPr lang="sv-SE" sz="4000" b="0" i="0" u="none" strike="noStrike" cap="none" dirty="0">
                <a:solidFill>
                  <a:schemeClr val="lt1"/>
                </a:solidFill>
                <a:latin typeface="Arial"/>
                <a:ea typeface="Arial"/>
                <a:cs typeface="Arial"/>
                <a:sym typeface="Arial"/>
              </a:rPr>
              <a:t>P 2013 Innebandy</a:t>
            </a:r>
            <a:endParaRPr sz="4000" b="0" i="0" u="none" strike="noStrike" cap="none" dirty="0">
              <a:solidFill>
                <a:schemeClr val="lt1"/>
              </a:solidFill>
              <a:latin typeface="Arial"/>
              <a:ea typeface="Arial"/>
              <a:cs typeface="Arial"/>
              <a:sym typeface="Arial"/>
            </a:endParaRPr>
          </a:p>
        </p:txBody>
      </p:sp>
      <p:sp>
        <p:nvSpPr>
          <p:cNvPr id="91" name="Google Shape;91;p1"/>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lt1">
              <a:alpha val="8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2" name="Google Shape;92;p1"/>
          <p:cNvSpPr/>
          <p:nvPr/>
        </p:nvSpPr>
        <p:spPr>
          <a:xfrm>
            <a:off x="0" y="0"/>
            <a:ext cx="6024154" cy="6858000"/>
          </a:xfrm>
          <a:custGeom>
            <a:avLst/>
            <a:gdLst/>
            <a:ahLst/>
            <a:cxnLst/>
            <a:rect l="l" t="t" r="r" b="b"/>
            <a:pathLst>
              <a:path w="6024154" h="6858000" extrusionOk="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93" name="Google Shape;93;p1"/>
          <p:cNvPicPr preferRelativeResize="0"/>
          <p:nvPr/>
        </p:nvPicPr>
        <p:blipFill rotWithShape="1">
          <a:blip r:embed="rId3">
            <a:alphaModFix/>
          </a:blip>
          <a:srcRect/>
          <a:stretch/>
        </p:blipFill>
        <p:spPr>
          <a:xfrm>
            <a:off x="419382" y="1287005"/>
            <a:ext cx="4047843" cy="2915819"/>
          </a:xfrm>
          <a:prstGeom prst="rect">
            <a:avLst/>
          </a:prstGeom>
          <a:noFill/>
          <a:ln>
            <a:noFill/>
          </a:ln>
        </p:spPr>
      </p:pic>
      <p:pic>
        <p:nvPicPr>
          <p:cNvPr id="94" name="Google Shape;94;p1" descr="En bild som visar bord&#10;&#10;Automatiskt genererad beskrivning"/>
          <p:cNvPicPr preferRelativeResize="0"/>
          <p:nvPr/>
        </p:nvPicPr>
        <p:blipFill rotWithShape="1">
          <a:blip r:embed="rId4">
            <a:alphaModFix/>
          </a:blip>
          <a:srcRect l="8811" r="16237"/>
          <a:stretch/>
        </p:blipFill>
        <p:spPr>
          <a:xfrm>
            <a:off x="8145857" y="1608264"/>
            <a:ext cx="1608667" cy="22733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grpSp>
        <p:nvGrpSpPr>
          <p:cNvPr id="100" name="Google Shape;100;p37"/>
          <p:cNvGrpSpPr/>
          <p:nvPr/>
        </p:nvGrpSpPr>
        <p:grpSpPr>
          <a:xfrm>
            <a:off x="1887034" y="4989740"/>
            <a:ext cx="8417932" cy="730080"/>
            <a:chOff x="0" y="3418454"/>
            <a:chExt cx="8453572" cy="730080"/>
          </a:xfrm>
        </p:grpSpPr>
        <p:sp>
          <p:nvSpPr>
            <p:cNvPr id="101" name="Google Shape;101;p37"/>
            <p:cNvSpPr/>
            <p:nvPr/>
          </p:nvSpPr>
          <p:spPr>
            <a:xfrm>
              <a:off x="0" y="3418454"/>
              <a:ext cx="8453572" cy="730080"/>
            </a:xfrm>
            <a:prstGeom prst="roundRect">
              <a:avLst>
                <a:gd name="adj" fmla="val 16667"/>
              </a:avLst>
            </a:prstGeom>
            <a:solidFill>
              <a:srgbClr val="C00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7"/>
            <p:cNvSpPr txBox="1"/>
            <p:nvPr/>
          </p:nvSpPr>
          <p:spPr>
            <a:xfrm>
              <a:off x="35640" y="3454094"/>
              <a:ext cx="8382292" cy="658800"/>
            </a:xfrm>
            <a:prstGeom prst="rect">
              <a:avLst/>
            </a:prstGeom>
            <a:solidFill>
              <a:srgbClr val="C00000"/>
            </a:solid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rgbClr val="000000"/>
                </a:buClr>
                <a:buSzPts val="2800"/>
                <a:buFont typeface="Arial"/>
                <a:buNone/>
              </a:pPr>
              <a:r>
                <a:rPr lang="sv-SE" sz="2800" b="0" i="0" u="none" strike="noStrike" cap="none">
                  <a:solidFill>
                    <a:schemeClr val="lt1"/>
                  </a:solidFill>
                  <a:latin typeface="Arial"/>
                  <a:ea typeface="Arial"/>
                  <a:cs typeface="Arial"/>
                  <a:sym typeface="Arial"/>
                </a:rPr>
                <a:t>FUNDERINGAR &amp; KONTAKTUPPG.</a:t>
              </a:r>
              <a:r>
                <a:rPr lang="sv-SE" sz="2300" b="0" i="0" u="none" strike="noStrike" cap="none">
                  <a:solidFill>
                    <a:schemeClr val="lt1"/>
                  </a:solidFill>
                  <a:latin typeface="Arial"/>
                  <a:ea typeface="Arial"/>
                  <a:cs typeface="Arial"/>
                  <a:sym typeface="Arial"/>
                </a:rPr>
                <a:t> </a:t>
              </a:r>
              <a:endParaRPr/>
            </a:p>
          </p:txBody>
        </p:sp>
      </p:grpSp>
      <p:grpSp>
        <p:nvGrpSpPr>
          <p:cNvPr id="103" name="Google Shape;103;p37"/>
          <p:cNvGrpSpPr/>
          <p:nvPr/>
        </p:nvGrpSpPr>
        <p:grpSpPr>
          <a:xfrm>
            <a:off x="1887034" y="4023489"/>
            <a:ext cx="8417932" cy="730080"/>
            <a:chOff x="0" y="1733653"/>
            <a:chExt cx="8453572" cy="730080"/>
          </a:xfrm>
        </p:grpSpPr>
        <p:sp>
          <p:nvSpPr>
            <p:cNvPr id="104" name="Google Shape;104;p37"/>
            <p:cNvSpPr/>
            <p:nvPr/>
          </p:nvSpPr>
          <p:spPr>
            <a:xfrm>
              <a:off x="0" y="1733653"/>
              <a:ext cx="8453572" cy="730080"/>
            </a:xfrm>
            <a:prstGeom prst="roundRect">
              <a:avLst>
                <a:gd name="adj" fmla="val 16667"/>
              </a:avLst>
            </a:prstGeom>
            <a:solidFill>
              <a:srgbClr val="C00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37"/>
            <p:cNvSpPr txBox="1"/>
            <p:nvPr/>
          </p:nvSpPr>
          <p:spPr>
            <a:xfrm>
              <a:off x="35640" y="1769293"/>
              <a:ext cx="8382292" cy="658800"/>
            </a:xfrm>
            <a:prstGeom prst="rect">
              <a:avLst/>
            </a:prstGeom>
            <a:solidFill>
              <a:srgbClr val="C00000"/>
            </a:solid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rgbClr val="000000"/>
                </a:buClr>
                <a:buSzPts val="2800"/>
                <a:buFont typeface="Arial"/>
                <a:buNone/>
              </a:pPr>
              <a:r>
                <a:rPr lang="sv-SE" sz="2800" b="0" i="0" u="none" strike="noStrike" cap="none">
                  <a:solidFill>
                    <a:schemeClr val="lt1"/>
                  </a:solidFill>
                  <a:latin typeface="Arial"/>
                  <a:ea typeface="Arial"/>
                  <a:cs typeface="Arial"/>
                  <a:sym typeface="Arial"/>
                </a:rPr>
                <a:t>FÖRÄLDRATEAM</a:t>
              </a:r>
              <a:endParaRPr/>
            </a:p>
          </p:txBody>
        </p:sp>
      </p:grpSp>
      <p:grpSp>
        <p:nvGrpSpPr>
          <p:cNvPr id="106" name="Google Shape;106;p37"/>
          <p:cNvGrpSpPr/>
          <p:nvPr/>
        </p:nvGrpSpPr>
        <p:grpSpPr>
          <a:xfrm>
            <a:off x="1887034" y="3057238"/>
            <a:ext cx="8417932" cy="730080"/>
            <a:chOff x="0" y="48853"/>
            <a:chExt cx="8453572" cy="730080"/>
          </a:xfrm>
        </p:grpSpPr>
        <p:sp>
          <p:nvSpPr>
            <p:cNvPr id="107" name="Google Shape;107;p37"/>
            <p:cNvSpPr/>
            <p:nvPr/>
          </p:nvSpPr>
          <p:spPr>
            <a:xfrm>
              <a:off x="0" y="48853"/>
              <a:ext cx="8453572" cy="730080"/>
            </a:xfrm>
            <a:prstGeom prst="roundRect">
              <a:avLst>
                <a:gd name="adj" fmla="val 16667"/>
              </a:avLst>
            </a:prstGeom>
            <a:solidFill>
              <a:srgbClr val="C00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7"/>
            <p:cNvSpPr txBox="1"/>
            <p:nvPr/>
          </p:nvSpPr>
          <p:spPr>
            <a:xfrm>
              <a:off x="35640" y="84493"/>
              <a:ext cx="8382292" cy="658800"/>
            </a:xfrm>
            <a:prstGeom prst="rect">
              <a:avLst/>
            </a:prstGeom>
            <a:solidFill>
              <a:srgbClr val="C00000"/>
            </a:solid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rgbClr val="000000"/>
                </a:buClr>
                <a:buSzPts val="2800"/>
                <a:buFont typeface="Arial"/>
                <a:buNone/>
              </a:pPr>
              <a:r>
                <a:rPr lang="sv-SE" sz="2800" b="0" i="0" u="none" strike="noStrike" cap="none">
                  <a:solidFill>
                    <a:schemeClr val="lt1"/>
                  </a:solidFill>
                  <a:latin typeface="Arial"/>
                  <a:ea typeface="Arial"/>
                  <a:cs typeface="Arial"/>
                  <a:sym typeface="Arial"/>
                </a:rPr>
                <a:t>SÄVAR IK</a:t>
              </a:r>
              <a:endParaRPr/>
            </a:p>
          </p:txBody>
        </p:sp>
      </p:grpSp>
      <p:pic>
        <p:nvPicPr>
          <p:cNvPr id="109" name="Google Shape;109;p37"/>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110" name="Google Shape;110;p37"/>
          <p:cNvSpPr txBox="1"/>
          <p:nvPr/>
        </p:nvSpPr>
        <p:spPr>
          <a:xfrm>
            <a:off x="1856186" y="840123"/>
            <a:ext cx="7698353"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4000" b="1" i="0" u="none" strike="noStrike" cap="none" dirty="0">
                <a:solidFill>
                  <a:srgbClr val="C00000"/>
                </a:solidFill>
                <a:latin typeface="Arial"/>
                <a:ea typeface="Arial"/>
                <a:cs typeface="Arial"/>
                <a:sym typeface="Arial"/>
              </a:rPr>
              <a:t>DAGENS AGENDA</a:t>
            </a:r>
            <a:endParaRPr dirty="0"/>
          </a:p>
        </p:txBody>
      </p:sp>
      <p:sp>
        <p:nvSpPr>
          <p:cNvPr id="111" name="Google Shape;111;p37"/>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12" name="Google Shape;112;p37" descr="Bock med hel fyllning"/>
          <p:cNvPicPr preferRelativeResize="0"/>
          <p:nvPr/>
        </p:nvPicPr>
        <p:blipFill rotWithShape="1">
          <a:blip r:embed="rId4">
            <a:alphaModFix/>
          </a:blip>
          <a:srcRect/>
          <a:stretch/>
        </p:blipFill>
        <p:spPr>
          <a:xfrm>
            <a:off x="8791914" y="2933311"/>
            <a:ext cx="914400" cy="914400"/>
          </a:xfrm>
          <a:prstGeom prst="rect">
            <a:avLst/>
          </a:prstGeom>
          <a:noFill/>
          <a:ln>
            <a:noFill/>
          </a:ln>
        </p:spPr>
      </p:pic>
      <p:pic>
        <p:nvPicPr>
          <p:cNvPr id="113" name="Google Shape;113;p37" descr="Användare med hel fyllning"/>
          <p:cNvPicPr preferRelativeResize="0"/>
          <p:nvPr/>
        </p:nvPicPr>
        <p:blipFill rotWithShape="1">
          <a:blip r:embed="rId5">
            <a:alphaModFix/>
          </a:blip>
          <a:srcRect/>
          <a:stretch/>
        </p:blipFill>
        <p:spPr>
          <a:xfrm>
            <a:off x="8756748" y="3937436"/>
            <a:ext cx="914400" cy="991087"/>
          </a:xfrm>
          <a:prstGeom prst="rect">
            <a:avLst/>
          </a:prstGeom>
          <a:noFill/>
          <a:ln>
            <a:noFill/>
          </a:ln>
        </p:spPr>
      </p:pic>
      <p:pic>
        <p:nvPicPr>
          <p:cNvPr id="114" name="Google Shape;114;p37" descr="Personalbricka med hel fyllning"/>
          <p:cNvPicPr preferRelativeResize="0"/>
          <p:nvPr/>
        </p:nvPicPr>
        <p:blipFill rotWithShape="1">
          <a:blip r:embed="rId6">
            <a:alphaModFix/>
          </a:blip>
          <a:srcRect/>
          <a:stretch/>
        </p:blipFill>
        <p:spPr>
          <a:xfrm>
            <a:off x="8756748" y="4897580"/>
            <a:ext cx="914400" cy="914400"/>
          </a:xfrm>
          <a:prstGeom prst="rect">
            <a:avLst/>
          </a:prstGeom>
          <a:noFill/>
          <a:ln>
            <a:noFill/>
          </a:ln>
        </p:spPr>
      </p:pic>
      <p:grpSp>
        <p:nvGrpSpPr>
          <p:cNvPr id="115" name="Google Shape;115;p37"/>
          <p:cNvGrpSpPr/>
          <p:nvPr/>
        </p:nvGrpSpPr>
        <p:grpSpPr>
          <a:xfrm>
            <a:off x="1887034" y="2094570"/>
            <a:ext cx="8417932" cy="730080"/>
            <a:chOff x="0" y="48853"/>
            <a:chExt cx="8453572" cy="730080"/>
          </a:xfrm>
        </p:grpSpPr>
        <p:sp>
          <p:nvSpPr>
            <p:cNvPr id="116" name="Google Shape;116;p37"/>
            <p:cNvSpPr/>
            <p:nvPr/>
          </p:nvSpPr>
          <p:spPr>
            <a:xfrm>
              <a:off x="0" y="48853"/>
              <a:ext cx="8453572" cy="730080"/>
            </a:xfrm>
            <a:prstGeom prst="roundRect">
              <a:avLst>
                <a:gd name="adj" fmla="val 16667"/>
              </a:avLst>
            </a:prstGeom>
            <a:solidFill>
              <a:srgbClr val="C00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37"/>
            <p:cNvSpPr txBox="1"/>
            <p:nvPr/>
          </p:nvSpPr>
          <p:spPr>
            <a:xfrm>
              <a:off x="35640" y="84493"/>
              <a:ext cx="8382292" cy="658800"/>
            </a:xfrm>
            <a:prstGeom prst="rect">
              <a:avLst/>
            </a:prstGeom>
            <a:solidFill>
              <a:srgbClr val="C00000"/>
            </a:solid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rgbClr val="000000"/>
                </a:buClr>
                <a:buSzPts val="2800"/>
                <a:buFont typeface="Arial"/>
                <a:buNone/>
              </a:pPr>
              <a:r>
                <a:rPr lang="sv-SE" sz="2800" b="0" i="0" u="none" strike="noStrike" cap="none" dirty="0">
                  <a:solidFill>
                    <a:schemeClr val="lt1"/>
                  </a:solidFill>
                  <a:latin typeface="Arial"/>
                  <a:ea typeface="Arial"/>
                  <a:cs typeface="Arial"/>
                  <a:sym typeface="Arial"/>
                </a:rPr>
                <a:t>PRESENTATION &amp; P 2013</a:t>
              </a:r>
              <a:endParaRPr dirty="0"/>
            </a:p>
          </p:txBody>
        </p:sp>
      </p:grpSp>
      <p:pic>
        <p:nvPicPr>
          <p:cNvPr id="118" name="Google Shape;118;p37" descr="Lärare med hel fyllning"/>
          <p:cNvPicPr preferRelativeResize="0"/>
          <p:nvPr/>
        </p:nvPicPr>
        <p:blipFill rotWithShape="1">
          <a:blip r:embed="rId7">
            <a:alphaModFix/>
          </a:blip>
          <a:srcRect/>
          <a:stretch/>
        </p:blipFill>
        <p:spPr>
          <a:xfrm>
            <a:off x="8756748" y="2014331"/>
            <a:ext cx="914400" cy="914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38" descr="InnebandyIllustrationer och vektorbilder - iStock"/>
          <p:cNvPicPr preferRelativeResize="0"/>
          <p:nvPr/>
        </p:nvPicPr>
        <p:blipFill rotWithShape="1">
          <a:blip r:embed="rId3">
            <a:alphaModFix/>
          </a:blip>
          <a:srcRect t="19742"/>
          <a:stretch/>
        </p:blipFill>
        <p:spPr>
          <a:xfrm>
            <a:off x="1" y="0"/>
            <a:ext cx="12192000" cy="6843066"/>
          </a:xfrm>
          <a:prstGeom prst="rect">
            <a:avLst/>
          </a:prstGeom>
          <a:noFill/>
          <a:ln>
            <a:noFill/>
          </a:ln>
        </p:spPr>
      </p:pic>
      <p:sp>
        <p:nvSpPr>
          <p:cNvPr id="125" name="Google Shape;125;p38"/>
          <p:cNvSpPr txBox="1"/>
          <p:nvPr/>
        </p:nvSpPr>
        <p:spPr>
          <a:xfrm>
            <a:off x="5252107" y="2267391"/>
            <a:ext cx="6074836" cy="230828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sv-SE" sz="7200" b="1" i="0" u="none" strike="noStrike" cap="none" dirty="0">
                <a:solidFill>
                  <a:schemeClr val="lt1"/>
                </a:solidFill>
                <a:latin typeface="Calibri"/>
                <a:ea typeface="Calibri"/>
                <a:cs typeface="Calibri"/>
                <a:sym typeface="Calibri"/>
              </a:rPr>
              <a:t>PRESENTATION</a:t>
            </a:r>
            <a:endParaRPr dirty="0"/>
          </a:p>
          <a:p>
            <a:pPr marL="0" marR="0" lvl="0" indent="0" algn="l" rtl="0">
              <a:lnSpc>
                <a:spcPct val="100000"/>
              </a:lnSpc>
              <a:spcBef>
                <a:spcPts val="0"/>
              </a:spcBef>
              <a:spcAft>
                <a:spcPts val="0"/>
              </a:spcAft>
              <a:buClr>
                <a:srgbClr val="000000"/>
              </a:buClr>
              <a:buSzPts val="7200"/>
              <a:buFont typeface="Arial"/>
              <a:buNone/>
            </a:pPr>
            <a:r>
              <a:rPr lang="sv-SE" sz="7200" b="1" i="0" u="none" strike="noStrike" cap="none" dirty="0">
                <a:solidFill>
                  <a:schemeClr val="lt1"/>
                </a:solidFill>
                <a:latin typeface="Calibri"/>
                <a:ea typeface="Calibri"/>
                <a:cs typeface="Calibri"/>
                <a:sym typeface="Calibri"/>
              </a:rPr>
              <a:t>&amp; P2013</a:t>
            </a:r>
            <a:endParaRPr sz="1400" b="0" i="0" u="none" strike="noStrike" cap="none" dirty="0">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
          <p:cNvSpPr/>
          <p:nvPr/>
        </p:nvSpPr>
        <p:spPr>
          <a:xfrm>
            <a:off x="11772897" y="0"/>
            <a:ext cx="209551" cy="68579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2" name="Google Shape;132;p2"/>
          <p:cNvSpPr txBox="1"/>
          <p:nvPr/>
        </p:nvSpPr>
        <p:spPr>
          <a:xfrm>
            <a:off x="1636500" y="1782414"/>
            <a:ext cx="8919000" cy="415494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000"/>
              <a:buFont typeface="Arial"/>
              <a:buNone/>
            </a:pPr>
            <a:r>
              <a:rPr lang="sv-SE" sz="2800" b="0" i="0" u="sng" strike="noStrike" cap="none" dirty="0">
                <a:solidFill>
                  <a:schemeClr val="dk1"/>
                </a:solidFill>
                <a:latin typeface="Calibri" panose="020F0502020204030204" pitchFamily="34" charset="0"/>
                <a:ea typeface="Calibri"/>
                <a:cs typeface="Calibri" panose="020F0502020204030204" pitchFamily="34" charset="0"/>
                <a:sym typeface="Calibri"/>
              </a:rPr>
              <a:t>Tränare</a:t>
            </a:r>
            <a:br>
              <a:rPr lang="sv-SE" sz="2800" b="0" i="0" u="none" strike="noStrike" cap="none" dirty="0">
                <a:solidFill>
                  <a:schemeClr val="dk1"/>
                </a:solidFill>
                <a:latin typeface="Calibri" panose="020F0502020204030204" pitchFamily="34" charset="0"/>
                <a:ea typeface="Calibri"/>
                <a:cs typeface="Calibri" panose="020F0502020204030204" pitchFamily="34" charset="0"/>
                <a:sym typeface="Calibri"/>
              </a:rPr>
            </a:br>
            <a:r>
              <a:rPr lang="sv-SE" sz="2800" dirty="0">
                <a:solidFill>
                  <a:schemeClr val="dk1"/>
                </a:solidFill>
                <a:latin typeface="Calibri" panose="020F0502020204030204" pitchFamily="34" charset="0"/>
                <a:ea typeface="Calibri"/>
                <a:cs typeface="Calibri" panose="020F0502020204030204" pitchFamily="34" charset="0"/>
                <a:sym typeface="Calibri"/>
              </a:rPr>
              <a:t>Jörgen, Mattias, Lars, Niklas</a:t>
            </a:r>
          </a:p>
          <a:p>
            <a:pPr marL="0" marR="0" lvl="0" indent="0" algn="l" rtl="0">
              <a:lnSpc>
                <a:spcPct val="100000"/>
              </a:lnSpc>
              <a:spcBef>
                <a:spcPts val="0"/>
              </a:spcBef>
              <a:spcAft>
                <a:spcPts val="0"/>
              </a:spcAft>
              <a:buClr>
                <a:srgbClr val="000000"/>
              </a:buClr>
              <a:buSzPts val="3000"/>
              <a:buFont typeface="Arial"/>
              <a:buNone/>
            </a:pPr>
            <a:r>
              <a:rPr lang="sv-SE" sz="2800" dirty="0">
                <a:solidFill>
                  <a:schemeClr val="dk1"/>
                </a:solidFill>
                <a:latin typeface="Calibri" panose="020F0502020204030204" pitchFamily="34" charset="0"/>
                <a:ea typeface="Calibri"/>
                <a:cs typeface="Calibri" panose="020F0502020204030204" pitchFamily="34" charset="0"/>
                <a:sym typeface="Calibri"/>
              </a:rPr>
              <a:t>Lagledare: Åsa </a:t>
            </a:r>
          </a:p>
          <a:p>
            <a:pPr marL="0" marR="0" lvl="0" indent="0" algn="l" rtl="0">
              <a:lnSpc>
                <a:spcPct val="100000"/>
              </a:lnSpc>
              <a:spcBef>
                <a:spcPts val="0"/>
              </a:spcBef>
              <a:spcAft>
                <a:spcPts val="0"/>
              </a:spcAft>
              <a:buClr>
                <a:srgbClr val="000000"/>
              </a:buClr>
              <a:buSzPts val="3000"/>
              <a:buFont typeface="Arial"/>
              <a:buNone/>
            </a:pPr>
            <a:endParaRPr lang="sv-SE" sz="2800" dirty="0">
              <a:solidFill>
                <a:schemeClr val="dk1"/>
              </a:solidFill>
              <a:latin typeface="Calibri" panose="020F0502020204030204" pitchFamily="34" charset="0"/>
              <a:ea typeface="Calibri"/>
              <a:cs typeface="Calibri" panose="020F0502020204030204" pitchFamily="34" charset="0"/>
              <a:sym typeface="Calibri"/>
            </a:endParaRPr>
          </a:p>
          <a:p>
            <a:pPr marL="0" marR="0" lvl="0" indent="0" algn="l" rtl="0">
              <a:lnSpc>
                <a:spcPct val="100000"/>
              </a:lnSpc>
              <a:spcBef>
                <a:spcPts val="0"/>
              </a:spcBef>
              <a:spcAft>
                <a:spcPts val="0"/>
              </a:spcAft>
              <a:buClr>
                <a:srgbClr val="000000"/>
              </a:buClr>
              <a:buSzPts val="3000"/>
              <a:buFont typeface="Arial"/>
              <a:buNone/>
            </a:pPr>
            <a:r>
              <a:rPr lang="sv-SE" sz="2800" dirty="0">
                <a:solidFill>
                  <a:schemeClr val="dk1"/>
                </a:solidFill>
                <a:latin typeface="Calibri" panose="020F0502020204030204" pitchFamily="34" charset="0"/>
                <a:ea typeface="Calibri"/>
                <a:cs typeface="Calibri" panose="020F0502020204030204" pitchFamily="34" charset="0"/>
                <a:sym typeface="Calibri"/>
              </a:rPr>
              <a:t>15 spelare i laget i dagsläget</a:t>
            </a:r>
          </a:p>
          <a:p>
            <a:pPr marL="0" marR="0" lvl="0" indent="0" algn="l" rtl="0">
              <a:lnSpc>
                <a:spcPct val="100000"/>
              </a:lnSpc>
              <a:spcBef>
                <a:spcPts val="0"/>
              </a:spcBef>
              <a:spcAft>
                <a:spcPts val="0"/>
              </a:spcAft>
              <a:buClr>
                <a:srgbClr val="000000"/>
              </a:buClr>
              <a:buSzPts val="3000"/>
              <a:buFont typeface="Arial"/>
              <a:buNone/>
            </a:pPr>
            <a:endParaRPr lang="sv-SE" sz="2800" b="0" i="0" u="sng" strike="noStrike" cap="none" dirty="0">
              <a:solidFill>
                <a:schemeClr val="dk1"/>
              </a:solidFill>
              <a:latin typeface="Calibri" panose="020F0502020204030204" pitchFamily="34" charset="0"/>
              <a:ea typeface="Calibri"/>
              <a:cs typeface="Calibri" panose="020F0502020204030204" pitchFamily="34" charset="0"/>
              <a:sym typeface="Calibri"/>
            </a:endParaRPr>
          </a:p>
          <a:p>
            <a:pPr marL="0" marR="0" lvl="0" indent="0" algn="l" rtl="0">
              <a:lnSpc>
                <a:spcPct val="100000"/>
              </a:lnSpc>
              <a:spcBef>
                <a:spcPts val="0"/>
              </a:spcBef>
              <a:spcAft>
                <a:spcPts val="0"/>
              </a:spcAft>
              <a:buClr>
                <a:srgbClr val="000000"/>
              </a:buClr>
              <a:buSzPts val="3000"/>
              <a:buFont typeface="Arial"/>
              <a:buNone/>
            </a:pPr>
            <a:r>
              <a:rPr lang="sv-SE" sz="2800" b="0" i="0" u="sng" strike="noStrike" cap="none" dirty="0">
                <a:solidFill>
                  <a:schemeClr val="dk1"/>
                </a:solidFill>
                <a:latin typeface="Calibri" panose="020F0502020204030204" pitchFamily="34" charset="0"/>
                <a:ea typeface="Calibri"/>
                <a:cs typeface="Calibri" panose="020F0502020204030204" pitchFamily="34" charset="0"/>
                <a:sym typeface="Calibri"/>
              </a:rPr>
              <a:t>Presentation</a:t>
            </a:r>
          </a:p>
          <a:p>
            <a:pPr marL="0" marR="0" lvl="0" indent="0" algn="l" rtl="0">
              <a:lnSpc>
                <a:spcPct val="100000"/>
              </a:lnSpc>
              <a:spcBef>
                <a:spcPts val="0"/>
              </a:spcBef>
              <a:spcAft>
                <a:spcPts val="0"/>
              </a:spcAft>
              <a:buClr>
                <a:srgbClr val="000000"/>
              </a:buClr>
              <a:buSzPts val="3000"/>
              <a:buFont typeface="Arial"/>
              <a:buNone/>
            </a:pPr>
            <a:r>
              <a:rPr lang="sv-SE" sz="2800" b="0" i="0" u="none" strike="noStrike" cap="none" dirty="0">
                <a:solidFill>
                  <a:schemeClr val="dk1"/>
                </a:solidFill>
                <a:latin typeface="Calibri" panose="020F0502020204030204" pitchFamily="34" charset="0"/>
                <a:ea typeface="Calibri"/>
                <a:cs typeface="Calibri" panose="020F0502020204030204" pitchFamily="34" charset="0"/>
                <a:sym typeface="Calibri"/>
              </a:rPr>
              <a:t>Namn på förälder + barnets namn</a:t>
            </a:r>
            <a:endParaRPr lang="sv-SE" sz="2800" b="0" i="0" u="sng" strike="noStrike" cap="none" dirty="0">
              <a:solidFill>
                <a:schemeClr val="dk1"/>
              </a:solidFill>
              <a:latin typeface="Calibri" panose="020F0502020204030204" pitchFamily="34" charset="0"/>
              <a:ea typeface="Calibri"/>
              <a:cs typeface="Calibri" panose="020F0502020204030204" pitchFamily="34" charset="0"/>
              <a:sym typeface="Calibri"/>
            </a:endParaRPr>
          </a:p>
          <a:p>
            <a:pPr marL="0" marR="0" lvl="0" indent="0" algn="l" rtl="0">
              <a:lnSpc>
                <a:spcPct val="100000"/>
              </a:lnSpc>
              <a:spcBef>
                <a:spcPts val="0"/>
              </a:spcBef>
              <a:spcAft>
                <a:spcPts val="0"/>
              </a:spcAft>
              <a:buClr>
                <a:srgbClr val="000000"/>
              </a:buClr>
              <a:buSzPts val="3000"/>
              <a:buFont typeface="Arial"/>
              <a:buNone/>
            </a:pPr>
            <a:endParaRPr sz="2400" b="0" i="0" u="none" strike="noStrike" cap="none" dirty="0">
              <a:solidFill>
                <a:schemeClr val="dk1"/>
              </a:solidFill>
              <a:latin typeface="Calibri" panose="020F0502020204030204" pitchFamily="34" charset="0"/>
              <a:ea typeface="Calibri"/>
              <a:cs typeface="Calibri" panose="020F0502020204030204" pitchFamily="34" charset="0"/>
              <a:sym typeface="Calibri"/>
            </a:endParaRPr>
          </a:p>
        </p:txBody>
      </p:sp>
      <p:pic>
        <p:nvPicPr>
          <p:cNvPr id="133" name="Google Shape;133;p2"/>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134" name="Google Shape;134;p2"/>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35" name="Google Shape;135;p2"/>
          <p:cNvSpPr txBox="1"/>
          <p:nvPr/>
        </p:nvSpPr>
        <p:spPr>
          <a:xfrm>
            <a:off x="1597330" y="955579"/>
            <a:ext cx="8933087"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4000" b="1" i="0" u="none" strike="noStrike" cap="none">
                <a:solidFill>
                  <a:srgbClr val="C00000"/>
                </a:solidFill>
                <a:latin typeface="Arial"/>
                <a:ea typeface="Arial"/>
                <a:cs typeface="Arial"/>
                <a:sym typeface="Arial"/>
              </a:rPr>
              <a:t>FUNKTIONER RUNT LAGET IDAG…</a:t>
            </a:r>
            <a:endParaRPr sz="40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
          <p:cNvSpPr/>
          <p:nvPr/>
        </p:nvSpPr>
        <p:spPr>
          <a:xfrm>
            <a:off x="11772897" y="0"/>
            <a:ext cx="209551" cy="68579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2" name="Google Shape;132;p2"/>
          <p:cNvSpPr txBox="1"/>
          <p:nvPr/>
        </p:nvSpPr>
        <p:spPr>
          <a:xfrm>
            <a:off x="1636500" y="1467484"/>
            <a:ext cx="10136397" cy="507827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sv-SE" sz="2800" b="0" i="0" u="sng" strike="noStrike" cap="none" dirty="0">
                <a:solidFill>
                  <a:schemeClr val="dk1"/>
                </a:solidFill>
                <a:latin typeface="Calibri" panose="020F0502020204030204" pitchFamily="34" charset="0"/>
                <a:ea typeface="Calibri"/>
                <a:cs typeface="Calibri" panose="020F0502020204030204" pitchFamily="34" charset="0"/>
                <a:sym typeface="Calibri"/>
              </a:rPr>
              <a:t>Träningstider </a:t>
            </a:r>
            <a:endParaRPr sz="2800" dirty="0">
              <a:latin typeface="Calibri" panose="020F0502020204030204" pitchFamily="34" charset="0"/>
              <a:cs typeface="Calibri" panose="020F0502020204030204" pitchFamily="34" charset="0"/>
            </a:endParaRPr>
          </a:p>
          <a:p>
            <a:pPr>
              <a:buSzPts val="3000"/>
            </a:pPr>
            <a:r>
              <a:rPr lang="sv-SE" sz="2800" dirty="0">
                <a:solidFill>
                  <a:schemeClr val="dk1"/>
                </a:solidFill>
                <a:latin typeface="Calibri" panose="020F0502020204030204" pitchFamily="34" charset="0"/>
                <a:ea typeface="Calibri"/>
                <a:cs typeface="Calibri" panose="020F0502020204030204" pitchFamily="34" charset="0"/>
                <a:sym typeface="Calibri"/>
              </a:rPr>
              <a:t>Onsdagar 18.00-19.00	 B-hallen</a:t>
            </a:r>
            <a:br>
              <a:rPr lang="sv-SE" sz="2800" dirty="0">
                <a:solidFill>
                  <a:schemeClr val="dk1"/>
                </a:solidFill>
                <a:latin typeface="Calibri" panose="020F0502020204030204" pitchFamily="34" charset="0"/>
                <a:ea typeface="Calibri"/>
                <a:cs typeface="Calibri" panose="020F0502020204030204" pitchFamily="34" charset="0"/>
                <a:sym typeface="Calibri"/>
              </a:rPr>
            </a:br>
            <a:r>
              <a:rPr lang="sv-SE" sz="2800" dirty="0">
                <a:solidFill>
                  <a:schemeClr val="dk1"/>
                </a:solidFill>
                <a:latin typeface="Calibri" panose="020F0502020204030204" pitchFamily="34" charset="0"/>
                <a:ea typeface="Calibri"/>
                <a:cs typeface="Calibri" panose="020F0502020204030204" pitchFamily="34" charset="0"/>
                <a:sym typeface="Calibri"/>
              </a:rPr>
              <a:t>Fredagar  16.00-17.00	 B-hallen 	</a:t>
            </a:r>
          </a:p>
          <a:p>
            <a:pPr>
              <a:buSzPts val="3000"/>
            </a:pPr>
            <a:endParaRPr lang="sv-SE" sz="2800" dirty="0">
              <a:solidFill>
                <a:schemeClr val="accent6"/>
              </a:solidFill>
              <a:effectLst/>
              <a:latin typeface="Calibri" panose="020F0502020204030204" pitchFamily="34" charset="0"/>
              <a:cs typeface="Calibri" panose="020F0502020204030204" pitchFamily="34" charset="0"/>
            </a:endParaRPr>
          </a:p>
          <a:p>
            <a:pPr>
              <a:buSzPts val="3000"/>
            </a:pPr>
            <a:r>
              <a:rPr lang="sv-SE" sz="2800" dirty="0">
                <a:solidFill>
                  <a:schemeClr val="accent6"/>
                </a:solidFill>
                <a:effectLst/>
                <a:latin typeface="Calibri" panose="020F0502020204030204" pitchFamily="34" charset="0"/>
                <a:cs typeface="Calibri" panose="020F0502020204030204" pitchFamily="34" charset="0"/>
              </a:rPr>
              <a:t>Om möjligt försök få i pojkarna energi innan träning på fredagen.</a:t>
            </a:r>
          </a:p>
          <a:p>
            <a:pPr>
              <a:buSzPts val="3000"/>
            </a:pPr>
            <a:endParaRPr lang="sv-SE" sz="2400" dirty="0">
              <a:solidFill>
                <a:schemeClr val="accent2"/>
              </a:solidFill>
              <a:latin typeface="Calibri" panose="020F0502020204030204" pitchFamily="34" charset="0"/>
              <a:cs typeface="Calibri" panose="020F0502020204030204" pitchFamily="34" charset="0"/>
            </a:endParaRPr>
          </a:p>
          <a:p>
            <a:pPr algn="l"/>
            <a:r>
              <a:rPr lang="sv-SE" sz="2000" b="1" i="0" dirty="0">
                <a:solidFill>
                  <a:srgbClr val="000000"/>
                </a:solidFill>
                <a:effectLst/>
                <a:latin typeface="Calibri" panose="020F0502020204030204" pitchFamily="34" charset="0"/>
                <a:cs typeface="Calibri" panose="020F0502020204030204" pitchFamily="34" charset="0"/>
              </a:rPr>
              <a:t>Fokus</a:t>
            </a:r>
            <a:r>
              <a:rPr lang="sv-SE" sz="2000" b="0" i="0" dirty="0">
                <a:solidFill>
                  <a:srgbClr val="000000"/>
                </a:solidFill>
                <a:effectLst/>
                <a:latin typeface="Calibri" panose="020F0502020204030204" pitchFamily="34" charset="0"/>
                <a:cs typeface="Calibri" panose="020F0502020204030204" pitchFamily="34" charset="0"/>
              </a:rPr>
              <a:t> - Vi kommer träna i vinter på positioner, passningar, med och mottagningar samt kondition. Vi kommer fortsätta att trycka på att vi är ett lag samt inte tolerera att det gnälls på varandra varken på träning eller match.</a:t>
            </a:r>
            <a:endParaRPr lang="sv-SE" sz="2000" dirty="0">
              <a:latin typeface="Calibri" panose="020F0502020204030204" pitchFamily="34" charset="0"/>
              <a:cs typeface="Calibri" panose="020F0502020204030204" pitchFamily="34" charset="0"/>
            </a:endParaRPr>
          </a:p>
          <a:p>
            <a:pPr algn="l"/>
            <a:endParaRPr lang="sv-SE" sz="2000" b="0" i="0" dirty="0">
              <a:solidFill>
                <a:srgbClr val="000000"/>
              </a:solidFill>
              <a:effectLst/>
              <a:latin typeface="Calibri" panose="020F0502020204030204" pitchFamily="34" charset="0"/>
              <a:cs typeface="Calibri" panose="020F0502020204030204" pitchFamily="34" charset="0"/>
            </a:endParaRPr>
          </a:p>
          <a:p>
            <a:pPr algn="l"/>
            <a:r>
              <a:rPr lang="sv-SE" sz="2000" b="1" i="0" dirty="0">
                <a:solidFill>
                  <a:srgbClr val="000000"/>
                </a:solidFill>
                <a:effectLst/>
                <a:latin typeface="Calibri" panose="020F0502020204030204" pitchFamily="34" charset="0"/>
                <a:cs typeface="Calibri" panose="020F0502020204030204" pitchFamily="34" charset="0"/>
              </a:rPr>
              <a:t>Målvaktsspel</a:t>
            </a:r>
            <a:r>
              <a:rPr lang="sv-SE" sz="2000" b="0" i="0" dirty="0">
                <a:solidFill>
                  <a:srgbClr val="000000"/>
                </a:solidFill>
                <a:effectLst/>
                <a:latin typeface="Calibri" panose="020F0502020204030204" pitchFamily="34" charset="0"/>
                <a:cs typeface="Calibri" panose="020F0502020204030204" pitchFamily="34" charset="0"/>
              </a:rPr>
              <a:t> - Nu i början på säsongen har vi bjudit in två målvakter från Herrutvecklingslaget som skall komma och visa grabbarna lite grundläggande teknik samt hur man agerar i målet. Efter denna träning så kommer vi fråga vem vilka som vill stå i mål denna säsong. De kommer sedan att få turas om att byta om direkt på träning för att kunna öva sitt målvaktsspel.</a:t>
            </a:r>
          </a:p>
        </p:txBody>
      </p:sp>
      <p:pic>
        <p:nvPicPr>
          <p:cNvPr id="133" name="Google Shape;133;p2"/>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134" name="Google Shape;134;p2"/>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35" name="Google Shape;135;p2"/>
          <p:cNvSpPr txBox="1"/>
          <p:nvPr/>
        </p:nvSpPr>
        <p:spPr>
          <a:xfrm>
            <a:off x="1629456" y="628515"/>
            <a:ext cx="8933087"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4000" b="1" i="0" u="none" strike="noStrike" cap="none" dirty="0">
                <a:solidFill>
                  <a:srgbClr val="C00000"/>
                </a:solidFill>
                <a:latin typeface="Arial"/>
                <a:ea typeface="Arial"/>
                <a:cs typeface="Arial"/>
                <a:sym typeface="Arial"/>
              </a:rPr>
              <a:t>TRÄNING</a:t>
            </a:r>
            <a:endParaRPr sz="40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687637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15b50390c1a_0_0"/>
          <p:cNvSpPr txBox="1">
            <a:spLocks noGrp="1"/>
          </p:cNvSpPr>
          <p:nvPr>
            <p:ph type="ctrTitle"/>
          </p:nvPr>
        </p:nvSpPr>
        <p:spPr>
          <a:xfrm>
            <a:off x="1784319" y="684792"/>
            <a:ext cx="7509600" cy="7203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sv-SE" sz="4000" b="1" dirty="0">
                <a:solidFill>
                  <a:srgbClr val="C00000"/>
                </a:solidFill>
                <a:latin typeface="Arial"/>
                <a:ea typeface="Arial"/>
                <a:cs typeface="Arial"/>
                <a:sym typeface="Arial"/>
              </a:rPr>
              <a:t>MATCHER &amp; CUP?</a:t>
            </a:r>
            <a:endParaRPr sz="4000" b="1" dirty="0">
              <a:solidFill>
                <a:srgbClr val="C00000"/>
              </a:solidFill>
              <a:latin typeface="Arial"/>
              <a:ea typeface="Arial"/>
              <a:cs typeface="Arial"/>
              <a:sym typeface="Arial"/>
            </a:endParaRPr>
          </a:p>
        </p:txBody>
      </p:sp>
      <p:pic>
        <p:nvPicPr>
          <p:cNvPr id="143" name="Google Shape;143;g15b50390c1a_0_0"/>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144" name="Google Shape;144;g15b50390c1a_0_0"/>
          <p:cNvSpPr txBox="1"/>
          <p:nvPr/>
        </p:nvSpPr>
        <p:spPr>
          <a:xfrm>
            <a:off x="10661600" y="446625"/>
            <a:ext cx="155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145" name="Google Shape;145;g15b50390c1a_0_0"/>
          <p:cNvSpPr/>
          <p:nvPr/>
        </p:nvSpPr>
        <p:spPr>
          <a:xfrm>
            <a:off x="10814755" y="0"/>
            <a:ext cx="778800" cy="1467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2" name="textruta 1">
            <a:extLst>
              <a:ext uri="{FF2B5EF4-FFF2-40B4-BE49-F238E27FC236}">
                <a16:creationId xmlns:a16="http://schemas.microsoft.com/office/drawing/2014/main" id="{9355D746-9E09-5F58-09F1-4CDE81379CA1}"/>
              </a:ext>
            </a:extLst>
          </p:cNvPr>
          <p:cNvSpPr txBox="1"/>
          <p:nvPr/>
        </p:nvSpPr>
        <p:spPr>
          <a:xfrm>
            <a:off x="1784319" y="1582645"/>
            <a:ext cx="9678494" cy="4862870"/>
          </a:xfrm>
          <a:prstGeom prst="rect">
            <a:avLst/>
          </a:prstGeom>
          <a:noFill/>
        </p:spPr>
        <p:txBody>
          <a:bodyPr wrap="square" rtlCol="0">
            <a:spAutoFit/>
          </a:bodyPr>
          <a:lstStyle/>
          <a:p>
            <a:r>
              <a:rPr lang="sv-SE" sz="2800" b="0" i="0" dirty="0">
                <a:solidFill>
                  <a:srgbClr val="000000"/>
                </a:solidFill>
                <a:effectLst/>
                <a:latin typeface="Calibri" panose="020F0502020204030204" pitchFamily="34" charset="0"/>
                <a:cs typeface="Calibri" panose="020F0502020204030204" pitchFamily="34" charset="0"/>
              </a:rPr>
              <a:t>Fokuset under matcher kommer att vara några få punkter vad det gäller spel samt att man skall lära sig hur de olika </a:t>
            </a:r>
            <a:r>
              <a:rPr lang="sv-SE" sz="2800" i="0" dirty="0">
                <a:solidFill>
                  <a:srgbClr val="000000"/>
                </a:solidFill>
                <a:effectLst/>
                <a:latin typeface="Calibri" panose="020F0502020204030204" pitchFamily="34" charset="0"/>
                <a:cs typeface="Calibri" panose="020F0502020204030204" pitchFamily="34" charset="0"/>
              </a:rPr>
              <a:t>positionernas roller </a:t>
            </a:r>
            <a:r>
              <a:rPr lang="sv-SE" sz="2800" b="0" i="0" dirty="0">
                <a:solidFill>
                  <a:srgbClr val="000000"/>
                </a:solidFill>
                <a:effectLst/>
                <a:latin typeface="Calibri" panose="020F0502020204030204" pitchFamily="34" charset="0"/>
                <a:cs typeface="Calibri" panose="020F0502020204030204" pitchFamily="34" charset="0"/>
              </a:rPr>
              <a:t>på planen. Samt kanske det viktigaste, </a:t>
            </a:r>
            <a:r>
              <a:rPr lang="sv-SE" sz="2800" i="0" dirty="0">
                <a:solidFill>
                  <a:srgbClr val="000000"/>
                </a:solidFill>
                <a:effectLst/>
                <a:latin typeface="Calibri" panose="020F0502020204030204" pitchFamily="34" charset="0"/>
                <a:cs typeface="Calibri" panose="020F0502020204030204" pitchFamily="34" charset="0"/>
              </a:rPr>
              <a:t>att vi aldrig ger upp.</a:t>
            </a:r>
          </a:p>
          <a:p>
            <a:r>
              <a:rPr lang="sv-SE" sz="2000" dirty="0">
                <a:latin typeface="Calibri" panose="020F0502020204030204" pitchFamily="34" charset="0"/>
                <a:cs typeface="Calibri" panose="020F0502020204030204" pitchFamily="34" charset="0"/>
              </a:rPr>
              <a:t> </a:t>
            </a:r>
          </a:p>
          <a:p>
            <a:r>
              <a:rPr lang="sv-SE" sz="2800" b="0" i="0" dirty="0">
                <a:solidFill>
                  <a:srgbClr val="000000"/>
                </a:solidFill>
                <a:effectLst/>
                <a:latin typeface="Calibri" panose="020F0502020204030204" pitchFamily="34" charset="0"/>
                <a:cs typeface="Calibri" panose="020F0502020204030204" pitchFamily="34" charset="0"/>
              </a:rPr>
              <a:t>Den här säsongen kommer vi spela 4 mot 4 med målvakt, på 30x15 plan. Ca 16 matcher och förhoppningsvis någon cup senare under säsongen. </a:t>
            </a:r>
          </a:p>
          <a:p>
            <a:r>
              <a:rPr lang="sv-SE" sz="2000" dirty="0">
                <a:latin typeface="Calibri" panose="020F0502020204030204" pitchFamily="34" charset="0"/>
                <a:cs typeface="Calibri" panose="020F0502020204030204" pitchFamily="34" charset="0"/>
              </a:rPr>
              <a:t> </a:t>
            </a:r>
          </a:p>
          <a:p>
            <a:r>
              <a:rPr lang="sv-SE" sz="2800" b="1" dirty="0">
                <a:latin typeface="Calibri" panose="020F0502020204030204" pitchFamily="34" charset="0"/>
                <a:cs typeface="Calibri" panose="020F0502020204030204" pitchFamily="34" charset="0"/>
              </a:rPr>
              <a:t>Första matchen kommer vara i Vännäs 23/10</a:t>
            </a:r>
          </a:p>
          <a:p>
            <a:r>
              <a:rPr lang="sv-SE" sz="1800" dirty="0">
                <a:latin typeface="Calibri" panose="020F0502020204030204" pitchFamily="34" charset="0"/>
                <a:cs typeface="Calibri" panose="020F0502020204030204" pitchFamily="34" charset="0"/>
              </a:rPr>
              <a:t> </a:t>
            </a:r>
          </a:p>
          <a:p>
            <a:r>
              <a:rPr lang="sv-SE" sz="2800" dirty="0">
                <a:latin typeface="Calibri" panose="020F0502020204030204" pitchFamily="34" charset="0"/>
                <a:cs typeface="Calibri" panose="020F0502020204030204" pitchFamily="34" charset="0"/>
              </a:rPr>
              <a:t>Hur tänker ni kring cup?</a:t>
            </a:r>
          </a:p>
        </p:txBody>
      </p:sp>
    </p:spTree>
    <p:extLst>
      <p:ext uri="{BB962C8B-B14F-4D97-AF65-F5344CB8AC3E}">
        <p14:creationId xmlns:p14="http://schemas.microsoft.com/office/powerpoint/2010/main" val="266210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7"/>
          <p:cNvSpPr txBox="1"/>
          <p:nvPr/>
        </p:nvSpPr>
        <p:spPr>
          <a:xfrm>
            <a:off x="2339252" y="817320"/>
            <a:ext cx="5065500" cy="541682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4000" b="1" i="0" u="none" strike="noStrike" cap="none" dirty="0">
                <a:solidFill>
                  <a:srgbClr val="C00000"/>
                </a:solidFill>
                <a:latin typeface="Arial"/>
                <a:ea typeface="Arial"/>
                <a:cs typeface="Arial"/>
                <a:sym typeface="Arial"/>
              </a:rPr>
              <a:t>SPORTSADMIN</a:t>
            </a:r>
            <a:endParaRPr sz="4000" b="1" i="0" u="none" strike="noStrike" cap="none" dirty="0">
              <a:solidFill>
                <a:srgbClr val="C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endParaRPr sz="36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r>
              <a:rPr lang="sv-SE" sz="3000" b="0" i="0" u="sng" strike="noStrike" cap="none" dirty="0">
                <a:solidFill>
                  <a:schemeClr val="dk1"/>
                </a:solidFill>
                <a:latin typeface="Calibri"/>
                <a:ea typeface="Calibri"/>
                <a:cs typeface="Calibri"/>
                <a:sym typeface="Calibri"/>
              </a:rPr>
              <a:t>Hemsida</a:t>
            </a:r>
            <a:endParaRPr sz="3000" b="0" i="0" u="none" strike="noStrike" cap="none" dirty="0">
              <a:solidFill>
                <a:srgbClr val="000000"/>
              </a:solidFill>
              <a:latin typeface="Calibri"/>
              <a:ea typeface="Calibri"/>
              <a:cs typeface="Calibri"/>
              <a:sym typeface="Calibri"/>
            </a:endParaRPr>
          </a:p>
          <a:p>
            <a:pPr marL="457200" marR="0" lvl="0" indent="-469900" algn="l" rtl="0">
              <a:lnSpc>
                <a:spcPct val="100000"/>
              </a:lnSpc>
              <a:spcBef>
                <a:spcPts val="0"/>
              </a:spcBef>
              <a:spcAft>
                <a:spcPts val="0"/>
              </a:spcAft>
              <a:buClr>
                <a:schemeClr val="dk1"/>
              </a:buClr>
              <a:buSzPts val="3000"/>
              <a:buFont typeface="Noto Sans Symbols"/>
              <a:buChar char="▪"/>
            </a:pPr>
            <a:r>
              <a:rPr lang="sv-SE" sz="3000" b="0" i="0" u="none" strike="noStrike" cap="none" dirty="0">
                <a:solidFill>
                  <a:schemeClr val="dk1"/>
                </a:solidFill>
                <a:latin typeface="Calibri"/>
                <a:ea typeface="Calibri"/>
                <a:cs typeface="Calibri"/>
                <a:sym typeface="Calibri"/>
              </a:rPr>
              <a:t>Nyheter</a:t>
            </a:r>
            <a:endParaRPr sz="3000" b="0" i="0" u="none" strike="noStrike" cap="none" dirty="0">
              <a:solidFill>
                <a:srgbClr val="000000"/>
              </a:solidFill>
              <a:latin typeface="Calibri"/>
              <a:ea typeface="Calibri"/>
              <a:cs typeface="Calibri"/>
              <a:sym typeface="Calibri"/>
            </a:endParaRPr>
          </a:p>
          <a:p>
            <a:pPr marL="457200" marR="0" lvl="0" indent="-469900" algn="l" rtl="0">
              <a:lnSpc>
                <a:spcPct val="100000"/>
              </a:lnSpc>
              <a:spcBef>
                <a:spcPts val="0"/>
              </a:spcBef>
              <a:spcAft>
                <a:spcPts val="0"/>
              </a:spcAft>
              <a:buClr>
                <a:schemeClr val="dk1"/>
              </a:buClr>
              <a:buSzPts val="3000"/>
              <a:buFont typeface="Noto Sans Symbols"/>
              <a:buChar char="▪"/>
            </a:pPr>
            <a:r>
              <a:rPr lang="sv-SE" sz="3000" b="0" i="0" u="none" strike="noStrike" cap="none" dirty="0">
                <a:solidFill>
                  <a:schemeClr val="dk1"/>
                </a:solidFill>
                <a:latin typeface="Calibri"/>
                <a:ea typeface="Calibri"/>
                <a:cs typeface="Calibri"/>
                <a:sym typeface="Calibri"/>
              </a:rPr>
              <a:t>Kalender - </a:t>
            </a:r>
            <a:r>
              <a:rPr lang="sv-SE" sz="2000" b="0" i="0" u="none" strike="noStrike" cap="none" dirty="0">
                <a:solidFill>
                  <a:schemeClr val="dk1"/>
                </a:solidFill>
                <a:latin typeface="Calibri"/>
                <a:ea typeface="Calibri"/>
                <a:cs typeface="Calibri"/>
                <a:sym typeface="Calibri"/>
              </a:rPr>
              <a:t>prenumerera</a:t>
            </a:r>
            <a:endParaRPr sz="2000" b="0" i="0" u="none" strike="noStrike" cap="none" dirty="0">
              <a:solidFill>
                <a:srgbClr val="000000"/>
              </a:solidFill>
              <a:latin typeface="Calibri"/>
              <a:ea typeface="Calibri"/>
              <a:cs typeface="Calibri"/>
              <a:sym typeface="Calibri"/>
            </a:endParaRPr>
          </a:p>
          <a:p>
            <a:pPr marL="457200" marR="0" lvl="0" indent="-469900" algn="l" rtl="0">
              <a:lnSpc>
                <a:spcPct val="100000"/>
              </a:lnSpc>
              <a:spcBef>
                <a:spcPts val="0"/>
              </a:spcBef>
              <a:spcAft>
                <a:spcPts val="0"/>
              </a:spcAft>
              <a:buClr>
                <a:schemeClr val="dk1"/>
              </a:buClr>
              <a:buSzPts val="3000"/>
              <a:buFont typeface="Noto Sans Symbols"/>
              <a:buChar char="▪"/>
            </a:pPr>
            <a:r>
              <a:rPr lang="sv-SE" sz="3000" b="0" i="0" u="none" strike="noStrike" cap="none" dirty="0">
                <a:solidFill>
                  <a:schemeClr val="dk1"/>
                </a:solidFill>
                <a:latin typeface="Calibri"/>
                <a:ea typeface="Calibri"/>
                <a:cs typeface="Calibri"/>
                <a:sym typeface="Calibri"/>
              </a:rPr>
              <a:t>Träning</a:t>
            </a:r>
            <a:endParaRPr sz="3000" b="0" i="0" u="none" strike="noStrike" cap="none" dirty="0">
              <a:solidFill>
                <a:srgbClr val="000000"/>
              </a:solidFill>
              <a:latin typeface="Calibri"/>
              <a:ea typeface="Calibri"/>
              <a:cs typeface="Calibri"/>
              <a:sym typeface="Calibri"/>
            </a:endParaRPr>
          </a:p>
          <a:p>
            <a:pPr marL="457200" marR="0" lvl="0" indent="-469900" algn="l" rtl="0">
              <a:lnSpc>
                <a:spcPct val="100000"/>
              </a:lnSpc>
              <a:spcBef>
                <a:spcPts val="0"/>
              </a:spcBef>
              <a:spcAft>
                <a:spcPts val="0"/>
              </a:spcAft>
              <a:buClr>
                <a:schemeClr val="dk1"/>
              </a:buClr>
              <a:buSzPts val="3000"/>
              <a:buFont typeface="Noto Sans Symbols"/>
              <a:buChar char="▪"/>
            </a:pPr>
            <a:r>
              <a:rPr lang="sv-SE" sz="3000" b="0" i="0" u="none" strike="noStrike" cap="none" dirty="0">
                <a:solidFill>
                  <a:schemeClr val="dk1"/>
                </a:solidFill>
                <a:latin typeface="Calibri"/>
                <a:ea typeface="Calibri"/>
                <a:cs typeface="Calibri"/>
                <a:sym typeface="Calibri"/>
              </a:rPr>
              <a:t>Match</a:t>
            </a:r>
            <a:endParaRPr sz="30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endParaRPr sz="30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r>
              <a:rPr lang="sv-SE" sz="3000" b="0" i="0" u="sng" strike="noStrike" cap="none" dirty="0">
                <a:solidFill>
                  <a:schemeClr val="dk1"/>
                </a:solidFill>
                <a:latin typeface="Calibri"/>
                <a:ea typeface="Calibri"/>
                <a:cs typeface="Calibri"/>
                <a:sym typeface="Calibri"/>
              </a:rPr>
              <a:t>Övrigt</a:t>
            </a:r>
            <a:endParaRPr sz="3000" b="0" i="0" u="none" strike="noStrike" cap="none" dirty="0">
              <a:solidFill>
                <a:srgbClr val="000000"/>
              </a:solidFill>
              <a:latin typeface="Calibri"/>
              <a:ea typeface="Calibri"/>
              <a:cs typeface="Calibri"/>
              <a:sym typeface="Calibri"/>
            </a:endParaRPr>
          </a:p>
          <a:p>
            <a:pPr marL="457200" marR="0" lvl="0" indent="-469900" algn="l" rtl="0">
              <a:lnSpc>
                <a:spcPct val="100000"/>
              </a:lnSpc>
              <a:spcBef>
                <a:spcPts val="0"/>
              </a:spcBef>
              <a:spcAft>
                <a:spcPts val="0"/>
              </a:spcAft>
              <a:buClr>
                <a:schemeClr val="dk1"/>
              </a:buClr>
              <a:buSzPts val="3000"/>
              <a:buFont typeface="Noto Sans Symbols"/>
              <a:buChar char="▪"/>
            </a:pPr>
            <a:r>
              <a:rPr lang="sv-SE" sz="3000" b="0" i="0" u="none" strike="noStrike" cap="none" dirty="0">
                <a:solidFill>
                  <a:schemeClr val="dk1"/>
                </a:solidFill>
                <a:latin typeface="Calibri"/>
                <a:ea typeface="Calibri"/>
                <a:cs typeface="Calibri"/>
                <a:sym typeface="Calibri"/>
              </a:rPr>
              <a:t>Match – kallelser </a:t>
            </a:r>
            <a:endParaRPr sz="3000" b="0" i="0" u="none" strike="noStrike" cap="none" dirty="0">
              <a:solidFill>
                <a:schemeClr val="dk1"/>
              </a:solidFill>
              <a:latin typeface="Calibri"/>
              <a:ea typeface="Calibri"/>
              <a:cs typeface="Calibri"/>
              <a:sym typeface="Calibri"/>
            </a:endParaRPr>
          </a:p>
          <a:p>
            <a:pPr marL="457200" marR="0" lvl="0" indent="-469900" algn="l" rtl="0">
              <a:lnSpc>
                <a:spcPct val="100000"/>
              </a:lnSpc>
              <a:spcBef>
                <a:spcPts val="0"/>
              </a:spcBef>
              <a:spcAft>
                <a:spcPts val="0"/>
              </a:spcAft>
              <a:buClr>
                <a:schemeClr val="dk1"/>
              </a:buClr>
              <a:buSzPts val="3000"/>
              <a:buFont typeface="Noto Sans Symbols"/>
              <a:buChar char="▪"/>
            </a:pPr>
            <a:r>
              <a:rPr lang="sv-SE" sz="3000" b="0" i="0" u="none" strike="noStrike" cap="none" dirty="0">
                <a:solidFill>
                  <a:schemeClr val="dk1"/>
                </a:solidFill>
                <a:latin typeface="Calibri"/>
                <a:ea typeface="Calibri"/>
                <a:cs typeface="Calibri"/>
                <a:sym typeface="Calibri"/>
              </a:rPr>
              <a:t>Ladda hem </a:t>
            </a:r>
            <a:r>
              <a:rPr lang="sv-SE" sz="3000" b="0" i="0" u="none" strike="noStrike" cap="none" dirty="0" err="1">
                <a:solidFill>
                  <a:schemeClr val="dk1"/>
                </a:solidFill>
                <a:latin typeface="Calibri"/>
                <a:ea typeface="Calibri"/>
                <a:cs typeface="Calibri"/>
                <a:sym typeface="Calibri"/>
              </a:rPr>
              <a:t>Appen</a:t>
            </a:r>
            <a:endParaRPr sz="3000" b="0" i="0" u="none" strike="noStrike" cap="none" dirty="0">
              <a:solidFill>
                <a:schemeClr val="dk1"/>
              </a:solidFill>
              <a:latin typeface="Calibri"/>
              <a:ea typeface="Calibri"/>
              <a:cs typeface="Calibri"/>
              <a:sym typeface="Calibri"/>
            </a:endParaRPr>
          </a:p>
        </p:txBody>
      </p:sp>
      <p:pic>
        <p:nvPicPr>
          <p:cNvPr id="158" name="Google Shape;158;p17" descr="En bild som visar text, iPod, skärm&#10;&#10;Automatiskt genererad beskrivning"/>
          <p:cNvPicPr preferRelativeResize="0"/>
          <p:nvPr/>
        </p:nvPicPr>
        <p:blipFill rotWithShape="1">
          <a:blip r:embed="rId3">
            <a:alphaModFix/>
          </a:blip>
          <a:srcRect/>
          <a:stretch/>
        </p:blipFill>
        <p:spPr>
          <a:xfrm>
            <a:off x="7724184" y="2144060"/>
            <a:ext cx="2128564" cy="3778438"/>
          </a:xfrm>
          <a:prstGeom prst="rect">
            <a:avLst/>
          </a:prstGeom>
          <a:noFill/>
          <a:ln>
            <a:noFill/>
          </a:ln>
        </p:spPr>
      </p:pic>
      <p:pic>
        <p:nvPicPr>
          <p:cNvPr id="159" name="Google Shape;159;p17"/>
          <p:cNvPicPr preferRelativeResize="0"/>
          <p:nvPr/>
        </p:nvPicPr>
        <p:blipFill rotWithShape="1">
          <a:blip r:embed="rId4">
            <a:alphaModFix/>
          </a:blip>
          <a:srcRect/>
          <a:stretch/>
        </p:blipFill>
        <p:spPr>
          <a:xfrm>
            <a:off x="119667" y="140397"/>
            <a:ext cx="1511497" cy="1088790"/>
          </a:xfrm>
          <a:prstGeom prst="rect">
            <a:avLst/>
          </a:prstGeom>
          <a:noFill/>
          <a:ln>
            <a:noFill/>
          </a:ln>
        </p:spPr>
      </p:pic>
      <p:sp>
        <p:nvSpPr>
          <p:cNvPr id="160" name="Google Shape;160;p17"/>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6"/>
          <p:cNvSpPr txBox="1"/>
          <p:nvPr/>
        </p:nvSpPr>
        <p:spPr>
          <a:xfrm>
            <a:off x="1915977" y="928614"/>
            <a:ext cx="9476400" cy="532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sv-SE" sz="4000" b="1" i="0" u="none" strike="noStrike" cap="none">
                <a:solidFill>
                  <a:srgbClr val="C00000"/>
                </a:solidFill>
                <a:latin typeface="Arial"/>
                <a:ea typeface="Arial"/>
                <a:cs typeface="Arial"/>
                <a:sym typeface="Arial"/>
              </a:rPr>
              <a:t>AVGIFTER</a:t>
            </a:r>
            <a:endParaRPr sz="4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endParaRPr sz="3000" b="1"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chemeClr val="dk1"/>
              </a:buClr>
              <a:buSzPts val="2800"/>
              <a:buFont typeface="Noto Sans Symbols"/>
              <a:buChar char="▪"/>
            </a:pPr>
            <a:r>
              <a:rPr lang="sv-SE" sz="3000" b="1" i="0" u="none" strike="noStrike" cap="none">
                <a:solidFill>
                  <a:schemeClr val="dk1"/>
                </a:solidFill>
                <a:latin typeface="Calibri"/>
                <a:ea typeface="Calibri"/>
                <a:cs typeface="Calibri"/>
                <a:sym typeface="Calibri"/>
              </a:rPr>
              <a:t>Medlemsavgift:  </a:t>
            </a:r>
            <a:r>
              <a:rPr lang="sv-SE" sz="3000" b="0" i="0" u="none" strike="noStrike" cap="none">
                <a:solidFill>
                  <a:schemeClr val="dk1"/>
                </a:solidFill>
                <a:latin typeface="Calibri"/>
                <a:ea typeface="Calibri"/>
                <a:cs typeface="Calibri"/>
                <a:sym typeface="Calibri"/>
              </a:rPr>
              <a:t>250 kr</a:t>
            </a:r>
            <a:endParaRPr sz="3000" b="0" i="0" u="none" strike="noStrike" cap="none">
              <a:solidFill>
                <a:schemeClr val="dk1"/>
              </a:solidFill>
              <a:latin typeface="Calibri"/>
              <a:ea typeface="Calibri"/>
              <a:cs typeface="Calibri"/>
              <a:sym typeface="Calibri"/>
            </a:endParaRPr>
          </a:p>
          <a:p>
            <a:pPr marL="457200" marR="0" lvl="0" indent="-457200" algn="l" rtl="0">
              <a:lnSpc>
                <a:spcPct val="150000"/>
              </a:lnSpc>
              <a:spcBef>
                <a:spcPts val="0"/>
              </a:spcBef>
              <a:spcAft>
                <a:spcPts val="0"/>
              </a:spcAft>
              <a:buClr>
                <a:schemeClr val="dk1"/>
              </a:buClr>
              <a:buSzPts val="2800"/>
              <a:buFont typeface="Noto Sans Symbols"/>
              <a:buChar char="▪"/>
            </a:pPr>
            <a:r>
              <a:rPr lang="sv-SE" sz="3000" b="1" i="0" u="none" strike="noStrike" cap="none">
                <a:solidFill>
                  <a:schemeClr val="dk1"/>
                </a:solidFill>
                <a:latin typeface="Calibri"/>
                <a:ea typeface="Calibri"/>
                <a:cs typeface="Calibri"/>
                <a:sym typeface="Calibri"/>
              </a:rPr>
              <a:t>Deltagaravgift:    </a:t>
            </a:r>
            <a:r>
              <a:rPr lang="sv-SE" sz="3000">
                <a:solidFill>
                  <a:schemeClr val="dk1"/>
                </a:solidFill>
                <a:latin typeface="Calibri"/>
                <a:ea typeface="Calibri"/>
                <a:cs typeface="Calibri"/>
                <a:sym typeface="Calibri"/>
              </a:rPr>
              <a:t>850</a:t>
            </a:r>
            <a:r>
              <a:rPr lang="sv-SE" sz="3000" b="0" i="0" u="none" strike="noStrike" cap="none">
                <a:solidFill>
                  <a:schemeClr val="dk1"/>
                </a:solidFill>
                <a:latin typeface="Calibri"/>
                <a:ea typeface="Calibri"/>
                <a:cs typeface="Calibri"/>
                <a:sym typeface="Calibri"/>
              </a:rPr>
              <a:t> kr</a:t>
            </a:r>
            <a:endParaRPr/>
          </a:p>
          <a:p>
            <a:pPr marL="0" marR="0" lvl="0" indent="0" algn="l" rtl="0">
              <a:lnSpc>
                <a:spcPct val="150000"/>
              </a:lnSpc>
              <a:spcBef>
                <a:spcPts val="0"/>
              </a:spcBef>
              <a:spcAft>
                <a:spcPts val="0"/>
              </a:spcAft>
              <a:buNone/>
            </a:pPr>
            <a:endParaRPr sz="30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sv-SE" sz="3000" b="1" i="0" u="none" strike="noStrike" cap="none">
                <a:solidFill>
                  <a:schemeClr val="dk1"/>
                </a:solidFill>
                <a:latin typeface="Calibri"/>
                <a:ea typeface="Calibri"/>
                <a:cs typeface="Calibri"/>
                <a:sym typeface="Calibri"/>
              </a:rPr>
              <a:t>Delbetalning</a:t>
            </a:r>
            <a:r>
              <a:rPr lang="sv-SE" sz="3000" b="0" i="0" u="none" strike="noStrike" cap="none">
                <a:solidFill>
                  <a:schemeClr val="dk1"/>
                </a:solidFill>
                <a:latin typeface="Calibri"/>
                <a:ea typeface="Calibri"/>
                <a:cs typeface="Calibri"/>
                <a:sym typeface="Calibri"/>
              </a:rPr>
              <a:t> – vårt administrativa system erbjuder möjlighet till delbetalning på avgiften vid fakturabetalning.</a:t>
            </a:r>
            <a:endParaRPr/>
          </a:p>
          <a:p>
            <a:pPr marL="0" marR="0" lvl="0" indent="0" algn="l" rtl="0">
              <a:lnSpc>
                <a:spcPct val="100000"/>
              </a:lnSpc>
              <a:spcBef>
                <a:spcPts val="0"/>
              </a:spcBef>
              <a:spcAft>
                <a:spcPts val="0"/>
              </a:spcAft>
              <a:buNone/>
            </a:pPr>
            <a:endParaRPr sz="30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sv-SE" sz="3000" b="1" i="0" u="none" strike="noStrike" cap="none">
                <a:solidFill>
                  <a:schemeClr val="dk1"/>
                </a:solidFill>
                <a:latin typeface="Calibri"/>
                <a:ea typeface="Calibri"/>
                <a:cs typeface="Calibri"/>
                <a:sym typeface="Calibri"/>
              </a:rPr>
              <a:t>Stödfonden Sävar IK </a:t>
            </a:r>
            <a:r>
              <a:rPr lang="sv-SE" sz="3000" b="0" i="0" u="none" strike="noStrike" cap="none">
                <a:solidFill>
                  <a:schemeClr val="dk1"/>
                </a:solidFill>
                <a:latin typeface="Calibri"/>
                <a:ea typeface="Calibri"/>
                <a:cs typeface="Calibri"/>
                <a:sym typeface="Calibri"/>
              </a:rPr>
              <a:t>– barns rätt till idrott genom stöd och möjlighet till reducerade avgifter. Mer info på vår hemsida.</a:t>
            </a:r>
            <a:endParaRPr/>
          </a:p>
        </p:txBody>
      </p:sp>
      <p:pic>
        <p:nvPicPr>
          <p:cNvPr id="177" name="Google Shape;177;p16"/>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178" name="Google Shape;178;p16"/>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39"/>
          <p:cNvSpPr txBox="1"/>
          <p:nvPr/>
        </p:nvSpPr>
        <p:spPr>
          <a:xfrm>
            <a:off x="1773184" y="797732"/>
            <a:ext cx="7454429"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4000" b="1" i="0" u="none" strike="noStrike" cap="none">
                <a:solidFill>
                  <a:srgbClr val="C00000"/>
                </a:solidFill>
                <a:latin typeface="Arial"/>
                <a:ea typeface="Arial"/>
                <a:cs typeface="Arial"/>
                <a:sym typeface="Arial"/>
              </a:rPr>
              <a:t>FÖRSÄKRING VIA FOLKSAM</a:t>
            </a:r>
            <a:endParaRPr sz="4000" b="1" i="0" u="none" strike="noStrike" cap="none">
              <a:solidFill>
                <a:srgbClr val="C00000"/>
              </a:solidFill>
              <a:latin typeface="Arial"/>
              <a:ea typeface="Arial"/>
              <a:cs typeface="Arial"/>
              <a:sym typeface="Arial"/>
            </a:endParaRPr>
          </a:p>
        </p:txBody>
      </p:sp>
      <p:pic>
        <p:nvPicPr>
          <p:cNvPr id="167" name="Google Shape;167;p39"/>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168" name="Google Shape;168;p39"/>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pic>
        <p:nvPicPr>
          <p:cNvPr id="169" name="Google Shape;169;p39"/>
          <p:cNvPicPr preferRelativeResize="0"/>
          <p:nvPr/>
        </p:nvPicPr>
        <p:blipFill rotWithShape="1">
          <a:blip r:embed="rId4">
            <a:alphaModFix/>
          </a:blip>
          <a:srcRect r="10242"/>
          <a:stretch/>
        </p:blipFill>
        <p:spPr>
          <a:xfrm>
            <a:off x="1848531" y="3794902"/>
            <a:ext cx="4247469" cy="2488367"/>
          </a:xfrm>
          <a:prstGeom prst="rect">
            <a:avLst/>
          </a:prstGeom>
          <a:noFill/>
          <a:ln>
            <a:noFill/>
          </a:ln>
        </p:spPr>
      </p:pic>
      <p:sp>
        <p:nvSpPr>
          <p:cNvPr id="170" name="Google Shape;170;p39"/>
          <p:cNvSpPr txBox="1"/>
          <p:nvPr/>
        </p:nvSpPr>
        <p:spPr>
          <a:xfrm>
            <a:off x="1773184" y="1812774"/>
            <a:ext cx="9041571" cy="23083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2400" b="1" i="0" u="none" strike="noStrike" cap="none">
                <a:solidFill>
                  <a:schemeClr val="dk1"/>
                </a:solidFill>
                <a:latin typeface="Calibri"/>
                <a:ea typeface="Calibri"/>
                <a:cs typeface="Calibri"/>
                <a:sym typeface="Calibri"/>
              </a:rPr>
              <a:t>Svenska Innebandyförbundet</a:t>
            </a:r>
            <a:endParaRPr/>
          </a:p>
          <a:p>
            <a:pPr marL="0" marR="0" lvl="0" indent="0" algn="l" rtl="0">
              <a:lnSpc>
                <a:spcPct val="100000"/>
              </a:lnSpc>
              <a:spcBef>
                <a:spcPts val="0"/>
              </a:spcBef>
              <a:spcAft>
                <a:spcPts val="0"/>
              </a:spcAft>
              <a:buNone/>
            </a:pPr>
            <a:r>
              <a:rPr lang="sv-SE" sz="2400" b="0" i="0" u="none" strike="noStrike" cap="none">
                <a:solidFill>
                  <a:srgbClr val="22252B"/>
                </a:solidFill>
                <a:latin typeface="Calibri"/>
                <a:ea typeface="Calibri"/>
                <a:cs typeface="Calibri"/>
                <a:sym typeface="Calibri"/>
              </a:rPr>
              <a:t>Du som är aktiv i en förening som ingår i Svenska Innebandyförbundet omfattas av en idrottsförsäkring. Den ger dig ett bra grundskydd, till exempel om du råkar ut för en skada under träning eller match.</a:t>
            </a:r>
            <a:br>
              <a:rPr lang="sv-SE" sz="2400" b="0" i="0" u="none" strike="noStrike" cap="none">
                <a:solidFill>
                  <a:srgbClr val="22252B"/>
                </a:solidFill>
                <a:latin typeface="Calibri"/>
                <a:ea typeface="Calibri"/>
                <a:cs typeface="Calibri"/>
                <a:sym typeface="Calibri"/>
              </a:rPr>
            </a:br>
            <a:br>
              <a:rPr lang="sv-SE" sz="2400" b="0" i="0" u="none" strike="noStrike" cap="none">
                <a:solidFill>
                  <a:srgbClr val="22252B"/>
                </a:solidFill>
                <a:latin typeface="Calibri"/>
                <a:ea typeface="Calibri"/>
                <a:cs typeface="Calibri"/>
                <a:sym typeface="Calibri"/>
              </a:rPr>
            </a:br>
            <a:endParaRPr sz="2400" b="0" i="0" u="none" strike="noStrike" cap="none">
              <a:solidFill>
                <a:srgbClr val="22252B"/>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40" descr="InnebandyIllustrationer och vektorbilder - iStock"/>
          <p:cNvPicPr preferRelativeResize="0"/>
          <p:nvPr/>
        </p:nvPicPr>
        <p:blipFill rotWithShape="1">
          <a:blip r:embed="rId3">
            <a:alphaModFix/>
          </a:blip>
          <a:srcRect t="19742"/>
          <a:stretch/>
        </p:blipFill>
        <p:spPr>
          <a:xfrm>
            <a:off x="1" y="0"/>
            <a:ext cx="12192000" cy="6843066"/>
          </a:xfrm>
          <a:prstGeom prst="rect">
            <a:avLst/>
          </a:prstGeom>
          <a:noFill/>
          <a:ln>
            <a:noFill/>
          </a:ln>
        </p:spPr>
      </p:pic>
      <p:sp>
        <p:nvSpPr>
          <p:cNvPr id="185" name="Google Shape;185;p40"/>
          <p:cNvSpPr txBox="1"/>
          <p:nvPr/>
        </p:nvSpPr>
        <p:spPr>
          <a:xfrm>
            <a:off x="5791753" y="2712682"/>
            <a:ext cx="6074836"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sv-SE" sz="7200" b="1" i="0" u="none" strike="noStrike" cap="none">
                <a:solidFill>
                  <a:schemeClr val="lt1"/>
                </a:solidFill>
                <a:latin typeface="Calibri"/>
                <a:ea typeface="Calibri"/>
                <a:cs typeface="Calibri"/>
                <a:sym typeface="Calibri"/>
              </a:rPr>
              <a:t>SÄVAR IK</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p41"/>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192" name="Google Shape;192;p41"/>
          <p:cNvSpPr txBox="1"/>
          <p:nvPr/>
        </p:nvSpPr>
        <p:spPr>
          <a:xfrm>
            <a:off x="1780953" y="1907821"/>
            <a:ext cx="9812735" cy="4247317"/>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3000"/>
              <a:buFont typeface="Noto Sans Symbols"/>
              <a:buChar char="▪"/>
            </a:pPr>
            <a:r>
              <a:rPr lang="sv-SE" sz="3000" b="0" i="0" u="none" strike="noStrike" cap="none">
                <a:solidFill>
                  <a:srgbClr val="4D4D4D"/>
                </a:solidFill>
                <a:latin typeface="Calibri"/>
                <a:ea typeface="Calibri"/>
                <a:cs typeface="Calibri"/>
                <a:sym typeface="Calibri"/>
              </a:rPr>
              <a:t>Föreningsstyrelse med representanter från samtliga sektioner samt sektionsobunden ordförande och kassör.</a:t>
            </a:r>
            <a:endParaRPr/>
          </a:p>
          <a:p>
            <a:pPr marL="342900" marR="0" lvl="0" indent="-342900" algn="l" rtl="0">
              <a:lnSpc>
                <a:spcPct val="100000"/>
              </a:lnSpc>
              <a:spcBef>
                <a:spcPts val="0"/>
              </a:spcBef>
              <a:spcAft>
                <a:spcPts val="0"/>
              </a:spcAft>
              <a:buClr>
                <a:srgbClr val="000000"/>
              </a:buClr>
              <a:buSzPts val="3000"/>
              <a:buFont typeface="Noto Sans Symbols"/>
              <a:buChar char="▪"/>
            </a:pPr>
            <a:r>
              <a:rPr lang="sv-SE" sz="3000" b="0" i="0" u="none" strike="noStrike" cap="none">
                <a:solidFill>
                  <a:srgbClr val="4D4D4D"/>
                </a:solidFill>
                <a:latin typeface="Calibri"/>
                <a:ea typeface="Calibri"/>
                <a:cs typeface="Calibri"/>
                <a:sym typeface="Calibri"/>
              </a:rPr>
              <a:t>Sektionsstyrelser </a:t>
            </a:r>
            <a:endParaRPr/>
          </a:p>
          <a:p>
            <a:pPr marL="342900" marR="0" lvl="0" indent="-342900" algn="l" rtl="0">
              <a:lnSpc>
                <a:spcPct val="100000"/>
              </a:lnSpc>
              <a:spcBef>
                <a:spcPts val="0"/>
              </a:spcBef>
              <a:spcAft>
                <a:spcPts val="0"/>
              </a:spcAft>
              <a:buClr>
                <a:srgbClr val="000000"/>
              </a:buClr>
              <a:buSzPts val="3000"/>
              <a:buFont typeface="Noto Sans Symbols"/>
              <a:buChar char="▪"/>
            </a:pPr>
            <a:r>
              <a:rPr lang="sv-SE" sz="3000" b="0" i="0" u="none" strike="noStrike" cap="none">
                <a:solidFill>
                  <a:srgbClr val="4D4D4D"/>
                </a:solidFill>
                <a:latin typeface="Calibri"/>
                <a:ea typeface="Calibri"/>
                <a:cs typeface="Calibri"/>
                <a:sym typeface="Calibri"/>
              </a:rPr>
              <a:t>Fem sektioner – Fotboll, Gymnastik &amp; Hopprep, Handboll, Innebandy och Korpen</a:t>
            </a:r>
            <a:endParaRPr/>
          </a:p>
          <a:p>
            <a:pPr marL="342900" marR="0" lvl="0" indent="-342900" algn="l" rtl="0">
              <a:lnSpc>
                <a:spcPct val="100000"/>
              </a:lnSpc>
              <a:spcBef>
                <a:spcPts val="0"/>
              </a:spcBef>
              <a:spcAft>
                <a:spcPts val="0"/>
              </a:spcAft>
              <a:buClr>
                <a:srgbClr val="000000"/>
              </a:buClr>
              <a:buSzPts val="3000"/>
              <a:buFont typeface="Noto Sans Symbols"/>
              <a:buChar char="▪"/>
            </a:pPr>
            <a:r>
              <a:rPr lang="sv-SE" sz="3000" b="0" i="0" u="none" strike="noStrike" cap="none">
                <a:solidFill>
                  <a:srgbClr val="4D4D4D"/>
                </a:solidFill>
                <a:latin typeface="Calibri"/>
                <a:ea typeface="Calibri"/>
                <a:cs typeface="Calibri"/>
                <a:sym typeface="Calibri"/>
              </a:rPr>
              <a:t>Ca 150 ledare</a:t>
            </a:r>
            <a:endParaRPr/>
          </a:p>
          <a:p>
            <a:pPr marL="342900" marR="0" lvl="0" indent="-342900" algn="l" rtl="0">
              <a:lnSpc>
                <a:spcPct val="100000"/>
              </a:lnSpc>
              <a:spcBef>
                <a:spcPts val="0"/>
              </a:spcBef>
              <a:spcAft>
                <a:spcPts val="0"/>
              </a:spcAft>
              <a:buClr>
                <a:srgbClr val="000000"/>
              </a:buClr>
              <a:buSzPts val="3000"/>
              <a:buFont typeface="Noto Sans Symbols"/>
              <a:buChar char="▪"/>
            </a:pPr>
            <a:r>
              <a:rPr lang="sv-SE" sz="3000" b="0" i="0" u="none" strike="noStrike" cap="none">
                <a:solidFill>
                  <a:srgbClr val="4D4D4D"/>
                </a:solidFill>
                <a:latin typeface="Calibri"/>
                <a:ea typeface="Calibri"/>
                <a:cs typeface="Calibri"/>
                <a:sym typeface="Calibri"/>
              </a:rPr>
              <a:t>Ca 1000 medlemmar </a:t>
            </a:r>
            <a:endParaRPr/>
          </a:p>
          <a:p>
            <a:pPr marL="342900" marR="0" lvl="0" indent="-342900" algn="l" rtl="0">
              <a:lnSpc>
                <a:spcPct val="100000"/>
              </a:lnSpc>
              <a:spcBef>
                <a:spcPts val="0"/>
              </a:spcBef>
              <a:spcAft>
                <a:spcPts val="0"/>
              </a:spcAft>
              <a:buClr>
                <a:srgbClr val="000000"/>
              </a:buClr>
              <a:buSzPts val="3000"/>
              <a:buFont typeface="Noto Sans Symbols"/>
              <a:buChar char="▪"/>
            </a:pPr>
            <a:r>
              <a:rPr lang="sv-SE" sz="3000" b="0" i="0" u="none" strike="noStrike" cap="none">
                <a:solidFill>
                  <a:srgbClr val="4D4D4D"/>
                </a:solidFill>
                <a:latin typeface="Calibri"/>
                <a:ea typeface="Calibri"/>
                <a:cs typeface="Calibri"/>
                <a:sym typeface="Calibri"/>
              </a:rPr>
              <a:t>Kansli på Skogstorpet</a:t>
            </a:r>
            <a:endParaRPr/>
          </a:p>
          <a:p>
            <a:pPr marL="342900" marR="0" lvl="0" indent="-342900" algn="l" rtl="0">
              <a:lnSpc>
                <a:spcPct val="100000"/>
              </a:lnSpc>
              <a:spcBef>
                <a:spcPts val="0"/>
              </a:spcBef>
              <a:spcAft>
                <a:spcPts val="0"/>
              </a:spcAft>
              <a:buClr>
                <a:srgbClr val="000000"/>
              </a:buClr>
              <a:buSzPts val="3000"/>
              <a:buFont typeface="Noto Sans Symbols"/>
              <a:buChar char="▪"/>
            </a:pPr>
            <a:r>
              <a:rPr lang="sv-SE" sz="3000" b="1" i="0" u="none" strike="noStrike" cap="none">
                <a:solidFill>
                  <a:srgbClr val="4D4D4D"/>
                </a:solidFill>
                <a:latin typeface="Calibri"/>
                <a:ea typeface="Calibri"/>
                <a:cs typeface="Calibri"/>
                <a:sym typeface="Calibri"/>
              </a:rPr>
              <a:t>Föräldrar</a:t>
            </a:r>
            <a:endParaRPr/>
          </a:p>
        </p:txBody>
      </p:sp>
      <p:sp>
        <p:nvSpPr>
          <p:cNvPr id="193" name="Google Shape;193;p41"/>
          <p:cNvSpPr txBox="1"/>
          <p:nvPr/>
        </p:nvSpPr>
        <p:spPr>
          <a:xfrm>
            <a:off x="1780953" y="906021"/>
            <a:ext cx="7698353"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4000" b="1" i="0" u="none" strike="noStrike" cap="none">
                <a:solidFill>
                  <a:srgbClr val="C00000"/>
                </a:solidFill>
                <a:latin typeface="Arial"/>
                <a:ea typeface="Arial"/>
                <a:cs typeface="Arial"/>
                <a:sym typeface="Arial"/>
              </a:rPr>
              <a:t>SÄVAR IK:S ORGANISATION</a:t>
            </a:r>
            <a:endParaRPr/>
          </a:p>
        </p:txBody>
      </p:sp>
      <p:sp>
        <p:nvSpPr>
          <p:cNvPr id="194" name="Google Shape;194;p41"/>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pic>
        <p:nvPicPr>
          <p:cNvPr id="200" name="Google Shape;200;p42"/>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201" name="Google Shape;201;p42"/>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02" name="Google Shape;202;p42"/>
          <p:cNvPicPr preferRelativeResize="0"/>
          <p:nvPr/>
        </p:nvPicPr>
        <p:blipFill rotWithShape="1">
          <a:blip r:embed="rId4">
            <a:alphaModFix/>
          </a:blip>
          <a:srcRect/>
          <a:stretch/>
        </p:blipFill>
        <p:spPr>
          <a:xfrm>
            <a:off x="1995399" y="733742"/>
            <a:ext cx="8201201" cy="5802349"/>
          </a:xfrm>
          <a:prstGeom prst="roundRect">
            <a:avLst>
              <a:gd name="adj" fmla="val 1858"/>
            </a:avLst>
          </a:prstGeom>
          <a:solidFill>
            <a:srgbClr val="ECECEC"/>
          </a:solidFill>
          <a:ln>
            <a:noFill/>
          </a:ln>
          <a:effectLst>
            <a:outerShdw blurRad="50800" dist="50800" dir="5400000" algn="tl" rotWithShape="0">
              <a:srgbClr val="000000">
                <a:alpha val="42745"/>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43"/>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209" name="Google Shape;209;p43"/>
          <p:cNvSpPr/>
          <p:nvPr/>
        </p:nvSpPr>
        <p:spPr>
          <a:xfrm>
            <a:off x="347240" y="4007280"/>
            <a:ext cx="12192000" cy="0"/>
          </a:xfrm>
          <a:prstGeom prst="rect">
            <a:avLst/>
          </a:prstGeom>
          <a:solidFill>
            <a:srgbClr val="000000"/>
          </a:solid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0" name="Google Shape;210;p43"/>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11" name="Google Shape;211;p43"/>
          <p:cNvPicPr preferRelativeResize="0"/>
          <p:nvPr/>
        </p:nvPicPr>
        <p:blipFill rotWithShape="1">
          <a:blip r:embed="rId4">
            <a:alphaModFix/>
          </a:blip>
          <a:srcRect/>
          <a:stretch/>
        </p:blipFill>
        <p:spPr>
          <a:xfrm>
            <a:off x="2091017" y="733740"/>
            <a:ext cx="8009965" cy="5667049"/>
          </a:xfrm>
          <a:prstGeom prst="roundRect">
            <a:avLst>
              <a:gd name="adj" fmla="val 1858"/>
            </a:avLst>
          </a:prstGeom>
          <a:solidFill>
            <a:srgbClr val="ECECEC"/>
          </a:solidFill>
          <a:ln>
            <a:noFill/>
          </a:ln>
          <a:effectLst>
            <a:outerShdw blurRad="50800" dist="50800" dir="5400000" algn="tl" rotWithShape="0">
              <a:srgbClr val="000000">
                <a:alpha val="42745"/>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17" name="Google Shape;217;p44"/>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218" name="Google Shape;218;p44"/>
          <p:cNvSpPr txBox="1"/>
          <p:nvPr/>
        </p:nvSpPr>
        <p:spPr>
          <a:xfrm>
            <a:off x="2197279" y="733742"/>
            <a:ext cx="8051361" cy="89255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sv-SE" sz="3600" b="1" i="0" u="none" strike="noStrike" cap="none">
                <a:solidFill>
                  <a:srgbClr val="4D4D4D"/>
                </a:solidFill>
                <a:latin typeface="Arial"/>
                <a:ea typeface="Arial"/>
                <a:cs typeface="Arial"/>
                <a:sym typeface="Arial"/>
              </a:rPr>
              <a:t>Sävar IK:s vägledning och riktlinjer</a:t>
            </a:r>
            <a:endParaRPr/>
          </a:p>
          <a:p>
            <a:pPr marL="0" marR="0" lvl="0" indent="0" algn="ctr" rtl="0">
              <a:lnSpc>
                <a:spcPct val="100000"/>
              </a:lnSpc>
              <a:spcBef>
                <a:spcPts val="0"/>
              </a:spcBef>
              <a:spcAft>
                <a:spcPts val="0"/>
              </a:spcAft>
              <a:buNone/>
            </a:pPr>
            <a:r>
              <a:rPr lang="sv-SE" sz="1600" b="0" i="0" u="none" strike="noStrike" cap="none">
                <a:solidFill>
                  <a:srgbClr val="4D4D4D"/>
                </a:solidFill>
                <a:latin typeface="Arial"/>
                <a:ea typeface="Arial"/>
                <a:cs typeface="Arial"/>
                <a:sym typeface="Arial"/>
              </a:rPr>
              <a:t>Vi följer Riksidrottsförbundets anvisningar för barn och ungdomsidrott.</a:t>
            </a:r>
            <a:endParaRPr/>
          </a:p>
        </p:txBody>
      </p:sp>
      <p:sp>
        <p:nvSpPr>
          <p:cNvPr id="219" name="Google Shape;219;p44"/>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20" name="Google Shape;220;p44"/>
          <p:cNvPicPr preferRelativeResize="0"/>
          <p:nvPr/>
        </p:nvPicPr>
        <p:blipFill rotWithShape="1">
          <a:blip r:embed="rId4">
            <a:alphaModFix/>
          </a:blip>
          <a:srcRect/>
          <a:stretch/>
        </p:blipFill>
        <p:spPr>
          <a:xfrm>
            <a:off x="1631164" y="1837531"/>
            <a:ext cx="8477366" cy="476153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pic>
        <p:nvPicPr>
          <p:cNvPr id="226" name="Google Shape;226;p45"/>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227" name="Google Shape;227;p45"/>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28" name="Google Shape;228;p45"/>
          <p:cNvSpPr txBox="1"/>
          <p:nvPr/>
        </p:nvSpPr>
        <p:spPr>
          <a:xfrm>
            <a:off x="1631164" y="875244"/>
            <a:ext cx="8587619"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4000" b="1" i="0" u="none" strike="noStrike" cap="none">
                <a:solidFill>
                  <a:srgbClr val="C00000"/>
                </a:solidFill>
                <a:latin typeface="Arial"/>
                <a:ea typeface="Arial"/>
                <a:cs typeface="Arial"/>
                <a:sym typeface="Arial"/>
              </a:rPr>
              <a:t>SÄSONGSINDELNING – </a:t>
            </a:r>
            <a:r>
              <a:rPr lang="sv-SE" sz="4000" b="0" i="0" u="none" strike="noStrike" cap="none">
                <a:solidFill>
                  <a:srgbClr val="C00000"/>
                </a:solidFill>
                <a:latin typeface="Arial"/>
                <a:ea typeface="Arial"/>
                <a:cs typeface="Arial"/>
                <a:sym typeface="Arial"/>
              </a:rPr>
              <a:t>SÄVAR IK</a:t>
            </a:r>
            <a:endParaRPr/>
          </a:p>
        </p:txBody>
      </p:sp>
      <p:sp>
        <p:nvSpPr>
          <p:cNvPr id="229" name="Google Shape;229;p45"/>
          <p:cNvSpPr txBox="1"/>
          <p:nvPr/>
        </p:nvSpPr>
        <p:spPr>
          <a:xfrm>
            <a:off x="1631164" y="1955431"/>
            <a:ext cx="10609944" cy="427809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3000" b="0" i="0" u="none" strike="noStrike" cap="none">
                <a:solidFill>
                  <a:srgbClr val="4D4D4D"/>
                </a:solidFill>
                <a:latin typeface="Arial"/>
                <a:ea typeface="Arial"/>
                <a:cs typeface="Arial"/>
                <a:sym typeface="Arial"/>
              </a:rPr>
              <a:t>Angivna säsongsperioder nedan innebär förtur gentemot andra idrotter, för barn- och ungdomsidrott upp till och med 14 år. </a:t>
            </a:r>
            <a:endParaRPr/>
          </a:p>
          <a:p>
            <a:pPr marL="0" marR="0" lvl="0" indent="0" algn="l" rtl="0">
              <a:lnSpc>
                <a:spcPct val="100000"/>
              </a:lnSpc>
              <a:spcBef>
                <a:spcPts val="0"/>
              </a:spcBef>
              <a:spcAft>
                <a:spcPts val="0"/>
              </a:spcAft>
              <a:buNone/>
            </a:pPr>
            <a:endParaRPr sz="3000" b="0" i="0" u="none" strike="noStrike" cap="none">
              <a:solidFill>
                <a:srgbClr val="4D4D4D"/>
              </a:solidFill>
              <a:latin typeface="Arial"/>
              <a:ea typeface="Arial"/>
              <a:cs typeface="Arial"/>
              <a:sym typeface="Arial"/>
            </a:endParaRPr>
          </a:p>
          <a:p>
            <a:pPr marL="0" marR="0" lvl="0" indent="0" algn="l" rtl="0">
              <a:lnSpc>
                <a:spcPct val="100000"/>
              </a:lnSpc>
              <a:spcBef>
                <a:spcPts val="0"/>
              </a:spcBef>
              <a:spcAft>
                <a:spcPts val="0"/>
              </a:spcAft>
              <a:buNone/>
            </a:pPr>
            <a:r>
              <a:rPr lang="sv-SE" sz="3000" b="1" i="0" u="none" strike="noStrike" cap="none">
                <a:solidFill>
                  <a:srgbClr val="4D4D4D"/>
                </a:solidFill>
                <a:latin typeface="Arial"/>
                <a:ea typeface="Arial"/>
                <a:cs typeface="Arial"/>
                <a:sym typeface="Arial"/>
              </a:rPr>
              <a:t>1/10 - 31/3 </a:t>
            </a:r>
            <a:r>
              <a:rPr lang="sv-SE" sz="3000" b="0" i="0" u="none" strike="noStrike" cap="none">
                <a:solidFill>
                  <a:srgbClr val="4D4D4D"/>
                </a:solidFill>
                <a:latin typeface="Arial"/>
                <a:ea typeface="Arial"/>
                <a:cs typeface="Arial"/>
                <a:sym typeface="Arial"/>
              </a:rPr>
              <a:t>Vintersäsong där vinteridrotter har förtur </a:t>
            </a:r>
            <a:endParaRPr/>
          </a:p>
          <a:p>
            <a:pPr marL="0" marR="0" lvl="0" indent="0" algn="l" rtl="0">
              <a:lnSpc>
                <a:spcPct val="100000"/>
              </a:lnSpc>
              <a:spcBef>
                <a:spcPts val="0"/>
              </a:spcBef>
              <a:spcAft>
                <a:spcPts val="0"/>
              </a:spcAft>
              <a:buNone/>
            </a:pPr>
            <a:r>
              <a:rPr lang="sv-SE" sz="3000" b="1" i="0" u="none" strike="noStrike" cap="none">
                <a:solidFill>
                  <a:srgbClr val="4D4D4D"/>
                </a:solidFill>
                <a:latin typeface="Arial"/>
                <a:ea typeface="Arial"/>
                <a:cs typeface="Arial"/>
                <a:sym typeface="Arial"/>
              </a:rPr>
              <a:t>1/4 - 30/9 </a:t>
            </a:r>
            <a:r>
              <a:rPr lang="sv-SE" sz="3000" b="0" i="0" u="none" strike="noStrike" cap="none">
                <a:solidFill>
                  <a:srgbClr val="4D4D4D"/>
                </a:solidFill>
                <a:latin typeface="Arial"/>
                <a:ea typeface="Arial"/>
                <a:cs typeface="Arial"/>
                <a:sym typeface="Arial"/>
              </a:rPr>
              <a:t>Sommarsäsong, där sommaridrotter har förtur </a:t>
            </a:r>
            <a:endParaRPr/>
          </a:p>
          <a:p>
            <a:pPr marL="0" marR="0" lvl="0" indent="0" algn="l" rtl="0">
              <a:lnSpc>
                <a:spcPct val="100000"/>
              </a:lnSpc>
              <a:spcBef>
                <a:spcPts val="0"/>
              </a:spcBef>
              <a:spcAft>
                <a:spcPts val="0"/>
              </a:spcAft>
              <a:buNone/>
            </a:pPr>
            <a:r>
              <a:rPr lang="sv-SE" sz="3000" b="1" i="0" u="none" strike="noStrike" cap="none">
                <a:solidFill>
                  <a:srgbClr val="4D4D4D"/>
                </a:solidFill>
                <a:latin typeface="Arial"/>
                <a:ea typeface="Arial"/>
                <a:cs typeface="Arial"/>
                <a:sym typeface="Arial"/>
              </a:rPr>
              <a:t>16/4 - 31/5 </a:t>
            </a:r>
            <a:r>
              <a:rPr lang="sv-SE" sz="3000" b="0" i="0" u="none" strike="noStrike" cap="none">
                <a:solidFill>
                  <a:srgbClr val="4D4D4D"/>
                </a:solidFill>
                <a:latin typeface="Arial"/>
                <a:ea typeface="Arial"/>
                <a:cs typeface="Arial"/>
                <a:sym typeface="Arial"/>
              </a:rPr>
              <a:t>Motionsidrott genom Korpen har förtur inomhus</a:t>
            </a:r>
            <a:endParaRPr/>
          </a:p>
          <a:p>
            <a:pPr marL="0" marR="0" lvl="0" indent="0" algn="l" rtl="0">
              <a:lnSpc>
                <a:spcPct val="100000"/>
              </a:lnSpc>
              <a:spcBef>
                <a:spcPts val="0"/>
              </a:spcBef>
              <a:spcAft>
                <a:spcPts val="0"/>
              </a:spcAft>
              <a:buNone/>
            </a:pPr>
            <a:r>
              <a:rPr lang="sv-SE" sz="3000" b="1" i="0" u="none" strike="noStrike" cap="none">
                <a:solidFill>
                  <a:srgbClr val="4D4D4D"/>
                </a:solidFill>
                <a:latin typeface="Arial"/>
                <a:ea typeface="Arial"/>
                <a:cs typeface="Arial"/>
                <a:sym typeface="Arial"/>
              </a:rPr>
              <a:t>20/8 - 20/9 </a:t>
            </a:r>
            <a:r>
              <a:rPr lang="sv-SE" sz="3000" b="0" i="0" u="none" strike="noStrike" cap="none">
                <a:solidFill>
                  <a:srgbClr val="4D4D4D"/>
                </a:solidFill>
                <a:latin typeface="Arial"/>
                <a:ea typeface="Arial"/>
                <a:cs typeface="Arial"/>
                <a:sym typeface="Arial"/>
              </a:rPr>
              <a:t>Motionsidrott genom Korpen har förtur inomhus</a:t>
            </a:r>
            <a:endParaRPr/>
          </a:p>
          <a:p>
            <a:pPr marL="0" marR="0" lvl="0" indent="0" algn="l" rtl="0">
              <a:lnSpc>
                <a:spcPct val="100000"/>
              </a:lnSpc>
              <a:spcBef>
                <a:spcPts val="0"/>
              </a:spcBef>
              <a:spcAft>
                <a:spcPts val="0"/>
              </a:spcAft>
              <a:buNone/>
            </a:pPr>
            <a:endParaRPr sz="2400" b="0" i="0" u="none" strike="noStrike" cap="none">
              <a:solidFill>
                <a:srgbClr val="4D4D4D"/>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p46"/>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236" name="Google Shape;236;p46"/>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37" name="Google Shape;237;p46"/>
          <p:cNvPicPr preferRelativeResize="0"/>
          <p:nvPr/>
        </p:nvPicPr>
        <p:blipFill rotWithShape="1">
          <a:blip r:embed="rId4">
            <a:alphaModFix/>
          </a:blip>
          <a:srcRect/>
          <a:stretch/>
        </p:blipFill>
        <p:spPr>
          <a:xfrm>
            <a:off x="1562519" y="2094306"/>
            <a:ext cx="5311133" cy="4036461"/>
          </a:xfrm>
          <a:prstGeom prst="rect">
            <a:avLst/>
          </a:prstGeom>
          <a:noFill/>
          <a:ln>
            <a:noFill/>
          </a:ln>
        </p:spPr>
      </p:pic>
      <p:pic>
        <p:nvPicPr>
          <p:cNvPr id="238" name="Google Shape;238;p46"/>
          <p:cNvPicPr preferRelativeResize="0"/>
          <p:nvPr/>
        </p:nvPicPr>
        <p:blipFill rotWithShape="1">
          <a:blip r:embed="rId5">
            <a:alphaModFix/>
          </a:blip>
          <a:srcRect l="18942" r="17525"/>
          <a:stretch/>
        </p:blipFill>
        <p:spPr>
          <a:xfrm>
            <a:off x="7063409" y="2094306"/>
            <a:ext cx="3538331" cy="4036461"/>
          </a:xfrm>
          <a:prstGeom prst="rect">
            <a:avLst/>
          </a:prstGeom>
          <a:noFill/>
          <a:ln>
            <a:noFill/>
          </a:ln>
        </p:spPr>
      </p:pic>
      <p:sp>
        <p:nvSpPr>
          <p:cNvPr id="239" name="Google Shape;239;p46"/>
          <p:cNvSpPr txBox="1"/>
          <p:nvPr/>
        </p:nvSpPr>
        <p:spPr>
          <a:xfrm>
            <a:off x="1468116" y="906021"/>
            <a:ext cx="9289213"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3600" b="1" i="0" u="none" strike="noStrike" cap="none">
                <a:solidFill>
                  <a:srgbClr val="C00000"/>
                </a:solidFill>
                <a:latin typeface="Arial"/>
                <a:ea typeface="Arial"/>
                <a:cs typeface="Arial"/>
                <a:sym typeface="Arial"/>
              </a:rPr>
              <a:t>MULTIIDROTT - </a:t>
            </a:r>
            <a:r>
              <a:rPr lang="sv-SE" sz="3600" b="0" i="0" u="none" strike="noStrike" cap="none">
                <a:solidFill>
                  <a:srgbClr val="C00000"/>
                </a:solidFill>
                <a:latin typeface="Arial"/>
                <a:ea typeface="Arial"/>
                <a:cs typeface="Arial"/>
                <a:sym typeface="Arial"/>
              </a:rPr>
              <a:t>EN FRAMGÅNGSFAKTOR</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InnebandyIllustrationer och vektorbilder - iStock">
            <a:extLst>
              <a:ext uri="{FF2B5EF4-FFF2-40B4-BE49-F238E27FC236}">
                <a16:creationId xmlns:a16="http://schemas.microsoft.com/office/drawing/2014/main" id="{2AC38B33-B1E8-C862-F312-2D4F84B2ED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743"/>
          <a:stretch/>
        </p:blipFill>
        <p:spPr bwMode="auto">
          <a:xfrm>
            <a:off x="1" y="0"/>
            <a:ext cx="12192000" cy="6843066"/>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52;p7">
            <a:extLst>
              <a:ext uri="{FF2B5EF4-FFF2-40B4-BE49-F238E27FC236}">
                <a16:creationId xmlns:a16="http://schemas.microsoft.com/office/drawing/2014/main" id="{09A700C0-CABA-1F37-D3CB-C605850B2814}"/>
              </a:ext>
            </a:extLst>
          </p:cNvPr>
          <p:cNvSpPr txBox="1"/>
          <p:nvPr/>
        </p:nvSpPr>
        <p:spPr>
          <a:xfrm>
            <a:off x="2756648" y="1874115"/>
            <a:ext cx="9177178"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7200" b="1" dirty="0">
                <a:solidFill>
                  <a:schemeClr val="bg1"/>
                </a:solidFill>
                <a:latin typeface="Calibri"/>
                <a:ea typeface="Calibri"/>
                <a:cs typeface="Calibri"/>
                <a:sym typeface="Calibri"/>
              </a:rPr>
              <a:t>INNEBANDYSEKTIONEN</a:t>
            </a:r>
            <a:endParaRPr dirty="0">
              <a:solidFill>
                <a:schemeClr val="bg1"/>
              </a:solidFill>
            </a:endParaRPr>
          </a:p>
        </p:txBody>
      </p:sp>
    </p:spTree>
    <p:extLst>
      <p:ext uri="{BB962C8B-B14F-4D97-AF65-F5344CB8AC3E}">
        <p14:creationId xmlns:p14="http://schemas.microsoft.com/office/powerpoint/2010/main" val="32495689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2" name="Google Shape;142;p6"/>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143" name="Google Shape;143;p6"/>
          <p:cNvSpPr txBox="1"/>
          <p:nvPr/>
        </p:nvSpPr>
        <p:spPr>
          <a:xfrm>
            <a:off x="1885064" y="2108140"/>
            <a:ext cx="5396169" cy="3970277"/>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4D4D4D"/>
              </a:buClr>
              <a:buSzPts val="2800"/>
              <a:buFont typeface="Noto Sans Symbols"/>
              <a:buChar char="▪"/>
            </a:pPr>
            <a:r>
              <a:rPr lang="sv-SE" sz="3200" dirty="0">
                <a:solidFill>
                  <a:srgbClr val="000000"/>
                </a:solidFill>
                <a:latin typeface="Calibri" panose="020F0502020204030204" pitchFamily="34" charset="0"/>
                <a:ea typeface="Calibri"/>
                <a:cs typeface="Calibri" panose="020F0502020204030204" pitchFamily="34" charset="0"/>
                <a:sym typeface="Calibri"/>
              </a:rPr>
              <a:t>50-60 ledare</a:t>
            </a:r>
            <a:endParaRPr sz="3200" dirty="0">
              <a:solidFill>
                <a:srgbClr val="000000"/>
              </a:solidFill>
              <a:latin typeface="Calibri" panose="020F0502020204030204" pitchFamily="34" charset="0"/>
              <a:cs typeface="Calibri" panose="020F0502020204030204" pitchFamily="34" charset="0"/>
            </a:endParaRPr>
          </a:p>
          <a:p>
            <a:pPr marL="342900" marR="0" lvl="0" indent="-342900" algn="l" rtl="0">
              <a:spcBef>
                <a:spcPts val="0"/>
              </a:spcBef>
              <a:spcAft>
                <a:spcPts val="0"/>
              </a:spcAft>
              <a:buClr>
                <a:srgbClr val="4D4D4D"/>
              </a:buClr>
              <a:buSzPts val="2800"/>
              <a:buFont typeface="Noto Sans Symbols"/>
              <a:buChar char="▪"/>
            </a:pPr>
            <a:r>
              <a:rPr lang="sv-SE" sz="3200" dirty="0">
                <a:solidFill>
                  <a:srgbClr val="000000"/>
                </a:solidFill>
                <a:latin typeface="Calibri" panose="020F0502020204030204" pitchFamily="34" charset="0"/>
                <a:ea typeface="Calibri"/>
                <a:cs typeface="Calibri" panose="020F0502020204030204" pitchFamily="34" charset="0"/>
                <a:sym typeface="Calibri"/>
              </a:rPr>
              <a:t>Ca 300 aktiva</a:t>
            </a:r>
          </a:p>
          <a:p>
            <a:pPr marL="342900" marR="0" lvl="0" indent="-342900" algn="l" rtl="0">
              <a:spcBef>
                <a:spcPts val="0"/>
              </a:spcBef>
              <a:spcAft>
                <a:spcPts val="0"/>
              </a:spcAft>
              <a:buClr>
                <a:srgbClr val="4D4D4D"/>
              </a:buClr>
              <a:buSzPts val="2800"/>
              <a:buFont typeface="Noto Sans Symbols"/>
              <a:buChar char="▪"/>
            </a:pPr>
            <a:r>
              <a:rPr lang="sv-SE" sz="3200" dirty="0">
                <a:solidFill>
                  <a:srgbClr val="000000"/>
                </a:solidFill>
                <a:latin typeface="Calibri" panose="020F0502020204030204" pitchFamily="34" charset="0"/>
                <a:ea typeface="Calibri"/>
                <a:cs typeface="Calibri" panose="020F0502020204030204" pitchFamily="34" charset="0"/>
                <a:sym typeface="Calibri"/>
              </a:rPr>
              <a:t>16-20 lag</a:t>
            </a:r>
            <a:endParaRPr sz="3200" dirty="0">
              <a:solidFill>
                <a:srgbClr val="000000"/>
              </a:solidFill>
              <a:latin typeface="Calibri" panose="020F0502020204030204" pitchFamily="34" charset="0"/>
              <a:ea typeface="Calibri"/>
              <a:cs typeface="Calibri" panose="020F0502020204030204" pitchFamily="34" charset="0"/>
              <a:sym typeface="Calibri"/>
            </a:endParaRPr>
          </a:p>
          <a:p>
            <a:pPr marL="342900" marR="0" lvl="0" indent="-342900" algn="l" rtl="0">
              <a:spcBef>
                <a:spcPts val="0"/>
              </a:spcBef>
              <a:spcAft>
                <a:spcPts val="0"/>
              </a:spcAft>
              <a:buClr>
                <a:srgbClr val="4D4D4D"/>
              </a:buClr>
              <a:buSzPts val="2800"/>
              <a:buFont typeface="Noto Sans Symbols"/>
              <a:buChar char="▪"/>
            </a:pPr>
            <a:r>
              <a:rPr lang="sv-SE" sz="3200" dirty="0">
                <a:solidFill>
                  <a:srgbClr val="000000"/>
                </a:solidFill>
                <a:latin typeface="Calibri" panose="020F0502020204030204" pitchFamily="34" charset="0"/>
                <a:ea typeface="Calibri"/>
                <a:cs typeface="Calibri" panose="020F0502020204030204" pitchFamily="34" charset="0"/>
                <a:sym typeface="Calibri"/>
              </a:rPr>
              <a:t>Sektionsstyrelse</a:t>
            </a:r>
            <a:endParaRPr sz="3200" dirty="0">
              <a:solidFill>
                <a:srgbClr val="000000"/>
              </a:solidFill>
              <a:latin typeface="Calibri" panose="020F0502020204030204" pitchFamily="34" charset="0"/>
              <a:cs typeface="Calibri" panose="020F0502020204030204" pitchFamily="34" charset="0"/>
            </a:endParaRPr>
          </a:p>
          <a:p>
            <a:pPr marL="342900" marR="0" lvl="0" indent="-342900" algn="l" rtl="0">
              <a:spcBef>
                <a:spcPts val="0"/>
              </a:spcBef>
              <a:spcAft>
                <a:spcPts val="0"/>
              </a:spcAft>
              <a:buClr>
                <a:srgbClr val="4D4D4D"/>
              </a:buClr>
              <a:buSzPts val="2800"/>
              <a:buFont typeface="Noto Sans Symbols"/>
              <a:buChar char="▪"/>
            </a:pPr>
            <a:r>
              <a:rPr lang="sv-SE" sz="3200" dirty="0">
                <a:solidFill>
                  <a:srgbClr val="000000"/>
                </a:solidFill>
                <a:latin typeface="Calibri" panose="020F0502020204030204" pitchFamily="34" charset="0"/>
                <a:ea typeface="Calibri"/>
                <a:cs typeface="Calibri" panose="020F0502020204030204" pitchFamily="34" charset="0"/>
                <a:sym typeface="Calibri"/>
              </a:rPr>
              <a:t>Sektionsteam</a:t>
            </a:r>
            <a:endParaRPr sz="3200" dirty="0">
              <a:solidFill>
                <a:srgbClr val="000000"/>
              </a:solidFill>
              <a:latin typeface="Calibri" panose="020F0502020204030204" pitchFamily="34" charset="0"/>
              <a:cs typeface="Calibri" panose="020F0502020204030204" pitchFamily="34" charset="0"/>
            </a:endParaRPr>
          </a:p>
          <a:p>
            <a:pPr marL="342900" marR="0" lvl="0" indent="-342900" algn="l" rtl="0">
              <a:spcBef>
                <a:spcPts val="0"/>
              </a:spcBef>
              <a:spcAft>
                <a:spcPts val="0"/>
              </a:spcAft>
              <a:buClr>
                <a:srgbClr val="4D4D4D"/>
              </a:buClr>
              <a:buSzPts val="2800"/>
              <a:buFont typeface="Noto Sans Symbols"/>
              <a:buChar char="▪"/>
            </a:pPr>
            <a:r>
              <a:rPr lang="sv-SE" sz="3200" dirty="0">
                <a:solidFill>
                  <a:srgbClr val="000000"/>
                </a:solidFill>
                <a:latin typeface="Calibri" panose="020F0502020204030204" pitchFamily="34" charset="0"/>
                <a:ea typeface="Calibri"/>
                <a:cs typeface="Calibri" panose="020F0502020204030204" pitchFamily="34" charset="0"/>
                <a:sym typeface="Calibri"/>
              </a:rPr>
              <a:t>Föräldrateam</a:t>
            </a:r>
            <a:endParaRPr sz="3200" dirty="0">
              <a:solidFill>
                <a:srgbClr val="000000"/>
              </a:solidFill>
              <a:latin typeface="Calibri" panose="020F0502020204030204" pitchFamily="34" charset="0"/>
              <a:cs typeface="Calibri" panose="020F0502020204030204" pitchFamily="34" charset="0"/>
            </a:endParaRPr>
          </a:p>
          <a:p>
            <a:pPr marL="342900" marR="0" lvl="0" indent="-342900" algn="l" rtl="0">
              <a:spcBef>
                <a:spcPts val="0"/>
              </a:spcBef>
              <a:spcAft>
                <a:spcPts val="0"/>
              </a:spcAft>
              <a:buClr>
                <a:srgbClr val="4D4D4D"/>
              </a:buClr>
              <a:buSzPts val="2800"/>
              <a:buFont typeface="Noto Sans Symbols"/>
              <a:buChar char="▪"/>
            </a:pPr>
            <a:r>
              <a:rPr lang="sv-SE" sz="3200" b="1" dirty="0">
                <a:solidFill>
                  <a:srgbClr val="000000"/>
                </a:solidFill>
                <a:latin typeface="Calibri" panose="020F0502020204030204" pitchFamily="34" charset="0"/>
                <a:ea typeface="Calibri"/>
                <a:cs typeface="Calibri" panose="020F0502020204030204" pitchFamily="34" charset="0"/>
                <a:sym typeface="Calibri"/>
              </a:rPr>
              <a:t>Föräldrar</a:t>
            </a:r>
            <a:endParaRPr sz="3200" dirty="0">
              <a:solidFill>
                <a:srgbClr val="000000"/>
              </a:solidFill>
              <a:latin typeface="Calibri" panose="020F0502020204030204" pitchFamily="34" charset="0"/>
              <a:cs typeface="Calibri" panose="020F0502020204030204" pitchFamily="34" charset="0"/>
            </a:endParaRPr>
          </a:p>
          <a:p>
            <a:pPr marL="342900" marR="0" lvl="0" indent="-165100" algn="l" rtl="0">
              <a:spcBef>
                <a:spcPts val="0"/>
              </a:spcBef>
              <a:spcAft>
                <a:spcPts val="0"/>
              </a:spcAft>
              <a:buClr>
                <a:schemeClr val="dk1"/>
              </a:buClr>
              <a:buSzPts val="2800"/>
              <a:buFont typeface="Noto Sans Symbols"/>
              <a:buNone/>
            </a:pPr>
            <a:endParaRPr sz="2800" b="1" dirty="0">
              <a:solidFill>
                <a:srgbClr val="4D4D4D"/>
              </a:solidFill>
              <a:latin typeface="Calibri"/>
              <a:ea typeface="Calibri"/>
              <a:cs typeface="Calibri"/>
              <a:sym typeface="Calibri"/>
            </a:endParaRPr>
          </a:p>
        </p:txBody>
      </p:sp>
      <p:sp>
        <p:nvSpPr>
          <p:cNvPr id="144" name="Google Shape;144;p6"/>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6"/>
          <p:cNvSpPr txBox="1"/>
          <p:nvPr/>
        </p:nvSpPr>
        <p:spPr>
          <a:xfrm>
            <a:off x="1885064" y="868156"/>
            <a:ext cx="7698353"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4000" b="1" dirty="0">
                <a:solidFill>
                  <a:srgbClr val="C00000"/>
                </a:solidFill>
                <a:latin typeface="Arial" panose="020B0604020202020204" pitchFamily="34" charset="0"/>
                <a:ea typeface="Calibri"/>
                <a:cs typeface="Arial" panose="020B0604020202020204" pitchFamily="34" charset="0"/>
                <a:sym typeface="Calibri"/>
              </a:rPr>
              <a:t>INNEBANDYN</a:t>
            </a:r>
            <a:endParaRPr sz="4000" dirty="0">
              <a:latin typeface="Arial" panose="020B0604020202020204" pitchFamily="34" charset="0"/>
              <a:cs typeface="Arial" panose="020B0604020202020204" pitchFamily="34" charset="0"/>
            </a:endParaRPr>
          </a:p>
        </p:txBody>
      </p:sp>
      <p:pic>
        <p:nvPicPr>
          <p:cNvPr id="3076" name="Picture 4" descr="Unihoc Innebandyboll DYNAMIC (200-pack) - Klubbhuset">
            <a:extLst>
              <a:ext uri="{FF2B5EF4-FFF2-40B4-BE49-F238E27FC236}">
                <a16:creationId xmlns:a16="http://schemas.microsoft.com/office/drawing/2014/main" id="{9AC144B2-F3F1-B6A6-78B0-F8E0F8E6E5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4936" y="684792"/>
            <a:ext cx="4572000" cy="609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cxnSp>
        <p:nvCxnSpPr>
          <p:cNvPr id="30" name="Google Shape;54;p1">
            <a:extLst>
              <a:ext uri="{FF2B5EF4-FFF2-40B4-BE49-F238E27FC236}">
                <a16:creationId xmlns:a16="http://schemas.microsoft.com/office/drawing/2014/main" id="{DEB49AF2-A19A-490E-8451-5C8358858087}"/>
              </a:ext>
            </a:extLst>
          </p:cNvPr>
          <p:cNvCxnSpPr>
            <a:cxnSpLocks/>
          </p:cNvCxnSpPr>
          <p:nvPr/>
        </p:nvCxnSpPr>
        <p:spPr>
          <a:xfrm flipV="1">
            <a:off x="3401189" y="3277393"/>
            <a:ext cx="1467196" cy="97084"/>
          </a:xfrm>
          <a:prstGeom prst="straightConnector1">
            <a:avLst/>
          </a:prstGeom>
          <a:noFill/>
          <a:ln w="9525" cap="flat" cmpd="sng">
            <a:solidFill>
              <a:srgbClr val="000000"/>
            </a:solidFill>
            <a:prstDash val="solid"/>
            <a:round/>
            <a:headEnd type="none" w="sm" len="sm"/>
            <a:tailEnd type="none" w="sm" len="sm"/>
          </a:ln>
        </p:spPr>
      </p:cxnSp>
      <p:cxnSp>
        <p:nvCxnSpPr>
          <p:cNvPr id="50" name="Google Shape;50;p1"/>
          <p:cNvCxnSpPr>
            <a:cxnSpLocks/>
          </p:cNvCxnSpPr>
          <p:nvPr/>
        </p:nvCxnSpPr>
        <p:spPr>
          <a:xfrm flipH="1">
            <a:off x="8630066" y="3266233"/>
            <a:ext cx="984183" cy="108243"/>
          </a:xfrm>
          <a:prstGeom prst="straightConnector1">
            <a:avLst/>
          </a:prstGeom>
          <a:noFill/>
          <a:ln w="9525" cap="flat" cmpd="sng">
            <a:solidFill>
              <a:srgbClr val="000000"/>
            </a:solidFill>
            <a:prstDash val="solid"/>
            <a:round/>
            <a:headEnd type="none" w="sm" len="sm"/>
            <a:tailEnd type="none" w="sm" len="sm"/>
          </a:ln>
        </p:spPr>
      </p:cxnSp>
      <p:cxnSp>
        <p:nvCxnSpPr>
          <p:cNvPr id="52" name="Google Shape;52;p1"/>
          <p:cNvCxnSpPr>
            <a:cxnSpLocks/>
            <a:stCxn id="58" idx="3"/>
          </p:cNvCxnSpPr>
          <p:nvPr/>
        </p:nvCxnSpPr>
        <p:spPr>
          <a:xfrm flipH="1">
            <a:off x="7725309" y="1721948"/>
            <a:ext cx="852110" cy="1044058"/>
          </a:xfrm>
          <a:prstGeom prst="straightConnector1">
            <a:avLst/>
          </a:prstGeom>
          <a:noFill/>
          <a:ln w="9525" cap="flat" cmpd="sng">
            <a:solidFill>
              <a:srgbClr val="000000"/>
            </a:solidFill>
            <a:prstDash val="solid"/>
            <a:round/>
            <a:headEnd type="none" w="sm" len="sm"/>
            <a:tailEnd type="none" w="sm" len="sm"/>
          </a:ln>
        </p:spPr>
      </p:cxnSp>
      <p:cxnSp>
        <p:nvCxnSpPr>
          <p:cNvPr id="53" name="Google Shape;53;p1"/>
          <p:cNvCxnSpPr>
            <a:cxnSpLocks/>
          </p:cNvCxnSpPr>
          <p:nvPr/>
        </p:nvCxnSpPr>
        <p:spPr>
          <a:xfrm flipH="1">
            <a:off x="4780085" y="4279542"/>
            <a:ext cx="893465" cy="1157735"/>
          </a:xfrm>
          <a:prstGeom prst="straightConnector1">
            <a:avLst/>
          </a:prstGeom>
          <a:noFill/>
          <a:ln w="9525" cap="flat" cmpd="sng">
            <a:solidFill>
              <a:srgbClr val="000000"/>
            </a:solidFill>
            <a:prstDash val="solid"/>
            <a:round/>
            <a:headEnd type="none" w="sm" len="sm"/>
            <a:tailEnd type="none" w="sm" len="sm"/>
          </a:ln>
        </p:spPr>
      </p:cxnSp>
      <p:cxnSp>
        <p:nvCxnSpPr>
          <p:cNvPr id="55" name="Google Shape;55;p1"/>
          <p:cNvCxnSpPr>
            <a:cxnSpLocks/>
          </p:cNvCxnSpPr>
          <p:nvPr/>
        </p:nvCxnSpPr>
        <p:spPr>
          <a:xfrm>
            <a:off x="7945047" y="4092978"/>
            <a:ext cx="685019" cy="956012"/>
          </a:xfrm>
          <a:prstGeom prst="straightConnector1">
            <a:avLst/>
          </a:prstGeom>
          <a:noFill/>
          <a:ln w="9525" cap="flat" cmpd="sng">
            <a:solidFill>
              <a:srgbClr val="000000"/>
            </a:solidFill>
            <a:prstDash val="solid"/>
            <a:round/>
            <a:headEnd type="none" w="sm" len="sm"/>
            <a:tailEnd type="none" w="sm" len="sm"/>
          </a:ln>
        </p:spPr>
      </p:cxnSp>
      <p:cxnSp>
        <p:nvCxnSpPr>
          <p:cNvPr id="56" name="Google Shape;56;p1"/>
          <p:cNvCxnSpPr>
            <a:cxnSpLocks/>
          </p:cNvCxnSpPr>
          <p:nvPr/>
        </p:nvCxnSpPr>
        <p:spPr>
          <a:xfrm>
            <a:off x="5820510" y="1668635"/>
            <a:ext cx="361980" cy="1097371"/>
          </a:xfrm>
          <a:prstGeom prst="straightConnector1">
            <a:avLst/>
          </a:prstGeom>
          <a:noFill/>
          <a:ln w="9525" cap="flat" cmpd="sng">
            <a:solidFill>
              <a:srgbClr val="000000"/>
            </a:solidFill>
            <a:prstDash val="solid"/>
            <a:round/>
            <a:headEnd type="none" w="sm" len="sm"/>
            <a:tailEnd type="none" w="sm" len="sm"/>
          </a:ln>
        </p:spPr>
      </p:cxnSp>
      <p:sp>
        <p:nvSpPr>
          <p:cNvPr id="58" name="Google Shape;58;p1"/>
          <p:cNvSpPr/>
          <p:nvPr/>
        </p:nvSpPr>
        <p:spPr>
          <a:xfrm>
            <a:off x="8147950" y="411761"/>
            <a:ext cx="2932597" cy="1534980"/>
          </a:xfrm>
          <a:prstGeom prst="ellipse">
            <a:avLst/>
          </a:prstGeom>
          <a:gradFill flip="none" rotWithShape="1">
            <a:gsLst>
              <a:gs pos="0">
                <a:srgbClr val="BFBFBF">
                  <a:shade val="30000"/>
                  <a:satMod val="115000"/>
                </a:srgbClr>
              </a:gs>
              <a:gs pos="50000">
                <a:srgbClr val="BFBFBF">
                  <a:shade val="67500"/>
                  <a:satMod val="115000"/>
                </a:srgbClr>
              </a:gs>
              <a:gs pos="100000">
                <a:srgbClr val="BFBFBF">
                  <a:shade val="100000"/>
                  <a:satMod val="115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r>
              <a:rPr lang="sv-SE" sz="2400" dirty="0">
                <a:solidFill>
                  <a:srgbClr val="000000"/>
                </a:solidFill>
                <a:latin typeface="Arial"/>
                <a:ea typeface="Arial"/>
                <a:cs typeface="Arial"/>
                <a:sym typeface="Arial"/>
              </a:rPr>
              <a:t> Försäljning &amp; arbete</a:t>
            </a:r>
            <a:endParaRPr sz="2400" dirty="0">
              <a:solidFill>
                <a:srgbClr val="000000"/>
              </a:solidFill>
              <a:latin typeface="Arial"/>
              <a:ea typeface="Arial"/>
              <a:cs typeface="Arial"/>
              <a:sym typeface="Arial"/>
            </a:endParaRPr>
          </a:p>
        </p:txBody>
      </p:sp>
      <p:sp>
        <p:nvSpPr>
          <p:cNvPr id="59" name="Google Shape;59;p1"/>
          <p:cNvSpPr/>
          <p:nvPr/>
        </p:nvSpPr>
        <p:spPr>
          <a:xfrm>
            <a:off x="4207251" y="290539"/>
            <a:ext cx="3390337" cy="1632605"/>
          </a:xfrm>
          <a:prstGeom prst="ellipse">
            <a:avLst/>
          </a:prstGeom>
          <a:gradFill flip="none" rotWithShape="1">
            <a:gsLst>
              <a:gs pos="0">
                <a:srgbClr val="DAF2FD">
                  <a:shade val="30000"/>
                  <a:satMod val="115000"/>
                </a:srgbClr>
              </a:gs>
              <a:gs pos="50000">
                <a:srgbClr val="DAF2FD">
                  <a:shade val="67500"/>
                  <a:satMod val="115000"/>
                </a:srgbClr>
              </a:gs>
              <a:gs pos="100000">
                <a:srgbClr val="DAF2FD">
                  <a:shade val="100000"/>
                  <a:satMod val="115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endParaRPr lang="sv-SE" sz="2400" dirty="0">
              <a:solidFill>
                <a:srgbClr val="000000"/>
              </a:solidFill>
              <a:latin typeface="Arial"/>
              <a:ea typeface="Arial"/>
              <a:cs typeface="Arial"/>
              <a:sym typeface="Arial"/>
            </a:endParaRPr>
          </a:p>
          <a:p>
            <a:pPr algn="ctr"/>
            <a:r>
              <a:rPr lang="sv-SE" sz="2400" dirty="0">
                <a:solidFill>
                  <a:srgbClr val="000000"/>
                </a:solidFill>
                <a:latin typeface="Arial"/>
                <a:ea typeface="Arial"/>
                <a:cs typeface="Arial"/>
                <a:sym typeface="Arial"/>
              </a:rPr>
              <a:t>Kommunikation</a:t>
            </a:r>
            <a:endParaRPr sz="2400" dirty="0">
              <a:solidFill>
                <a:srgbClr val="000000"/>
              </a:solidFill>
              <a:latin typeface="Arial"/>
              <a:ea typeface="Arial"/>
              <a:cs typeface="Arial"/>
              <a:sym typeface="Arial"/>
            </a:endParaRPr>
          </a:p>
          <a:p>
            <a:pPr marL="228594" indent="-160863">
              <a:buClr>
                <a:srgbClr val="000000"/>
              </a:buClr>
              <a:buSzPts val="800"/>
            </a:pPr>
            <a:endParaRPr sz="2400" dirty="0">
              <a:solidFill>
                <a:srgbClr val="000000"/>
              </a:solidFill>
              <a:latin typeface="Arial"/>
              <a:ea typeface="Arial"/>
              <a:cs typeface="Arial"/>
              <a:sym typeface="Arial"/>
            </a:endParaRPr>
          </a:p>
        </p:txBody>
      </p:sp>
      <p:sp>
        <p:nvSpPr>
          <p:cNvPr id="60" name="Google Shape;60;p1"/>
          <p:cNvSpPr/>
          <p:nvPr/>
        </p:nvSpPr>
        <p:spPr>
          <a:xfrm>
            <a:off x="109734" y="73853"/>
            <a:ext cx="3769807" cy="1621399"/>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buClr>
                <a:srgbClr val="000000"/>
              </a:buClr>
              <a:buSzPts val="1200"/>
            </a:pPr>
            <a:r>
              <a:rPr lang="sv-SE" sz="2200" b="1" dirty="0">
                <a:solidFill>
                  <a:schemeClr val="lt1"/>
                </a:solidFill>
                <a:ea typeface="Arial"/>
                <a:cs typeface="Arial"/>
                <a:sym typeface="Arial"/>
              </a:rPr>
              <a:t>Föreningsstyrelse Sävar IK</a:t>
            </a:r>
            <a:endParaRPr sz="2200" b="1" dirty="0">
              <a:solidFill>
                <a:schemeClr val="lt1"/>
              </a:solidFill>
              <a:ea typeface="Arial"/>
              <a:cs typeface="Arial"/>
              <a:sym typeface="Arial"/>
            </a:endParaRPr>
          </a:p>
        </p:txBody>
      </p:sp>
      <p:sp>
        <p:nvSpPr>
          <p:cNvPr id="61" name="Google Shape;61;p1"/>
          <p:cNvSpPr/>
          <p:nvPr/>
        </p:nvSpPr>
        <p:spPr>
          <a:xfrm>
            <a:off x="7725308" y="4701447"/>
            <a:ext cx="3218957" cy="1794892"/>
          </a:xfrm>
          <a:prstGeom prst="ellipse">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endParaRPr lang="sv-SE" sz="2400" dirty="0">
              <a:solidFill>
                <a:srgbClr val="000000"/>
              </a:solidFill>
              <a:latin typeface="Arial" panose="020B0604020202020204" pitchFamily="34" charset="0"/>
              <a:ea typeface="Arial"/>
              <a:cs typeface="Arial" panose="020B0604020202020204" pitchFamily="34" charset="0"/>
              <a:sym typeface="Arial"/>
            </a:endParaRPr>
          </a:p>
          <a:p>
            <a:pPr algn="ctr"/>
            <a:r>
              <a:rPr lang="sv-SE" sz="2400" dirty="0">
                <a:solidFill>
                  <a:srgbClr val="000000"/>
                </a:solidFill>
                <a:latin typeface="Arial" panose="020B0604020202020204" pitchFamily="34" charset="0"/>
                <a:cs typeface="Arial" panose="020B0604020202020204" pitchFamily="34" charset="0"/>
              </a:rPr>
              <a:t>Utbildning &amp; ledarskap</a:t>
            </a:r>
            <a:endParaRPr sz="2400" dirty="0">
              <a:solidFill>
                <a:srgbClr val="000000"/>
              </a:solidFill>
              <a:latin typeface="Arial" panose="020B0604020202020204" pitchFamily="34" charset="0"/>
              <a:cs typeface="Arial" panose="020B0604020202020204" pitchFamily="34" charset="0"/>
            </a:endParaRPr>
          </a:p>
          <a:p>
            <a:pPr algn="ctr"/>
            <a:endParaRPr sz="2400" dirty="0">
              <a:solidFill>
                <a:srgbClr val="000000"/>
              </a:solidFill>
              <a:latin typeface="Arial" panose="020B0604020202020204" pitchFamily="34" charset="0"/>
              <a:ea typeface="Arial"/>
              <a:cs typeface="Arial" panose="020B0604020202020204" pitchFamily="34" charset="0"/>
              <a:sym typeface="Arial"/>
            </a:endParaRPr>
          </a:p>
        </p:txBody>
      </p:sp>
      <p:cxnSp>
        <p:nvCxnSpPr>
          <p:cNvPr id="62" name="Google Shape;62;p1"/>
          <p:cNvCxnSpPr>
            <a:cxnSpLocks/>
          </p:cNvCxnSpPr>
          <p:nvPr/>
        </p:nvCxnSpPr>
        <p:spPr>
          <a:xfrm>
            <a:off x="3312889" y="1587209"/>
            <a:ext cx="1467196" cy="1097371"/>
          </a:xfrm>
          <a:prstGeom prst="straightConnector1">
            <a:avLst/>
          </a:prstGeom>
          <a:noFill/>
          <a:ln w="57150" cap="flat" cmpd="sng">
            <a:solidFill>
              <a:srgbClr val="C00000"/>
            </a:solidFill>
            <a:prstDash val="solid"/>
            <a:round/>
            <a:headEnd type="triangle" w="med" len="med"/>
            <a:tailEnd type="triangle" w="med" len="med"/>
          </a:ln>
        </p:spPr>
      </p:cxnSp>
      <p:sp>
        <p:nvSpPr>
          <p:cNvPr id="63" name="Google Shape;63;p1"/>
          <p:cNvSpPr/>
          <p:nvPr/>
        </p:nvSpPr>
        <p:spPr>
          <a:xfrm>
            <a:off x="9259278" y="2506223"/>
            <a:ext cx="2846813" cy="1560535"/>
          </a:xfrm>
          <a:prstGeom prst="ellipse">
            <a:avLst/>
          </a:prstGeom>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13500000" scaled="1"/>
            <a:tileRect/>
          </a:gradFill>
          <a:ln>
            <a:noFill/>
          </a:ln>
          <a:effectLst>
            <a:outerShdw blurRad="44450" dist="27940" dir="5400000" algn="ctr">
              <a:srgbClr val="000000">
                <a:alpha val="31764"/>
              </a:srgbClr>
            </a:outerShdw>
          </a:effectLst>
        </p:spPr>
        <p:txBody>
          <a:bodyPr spcFirstLastPara="1" wrap="square" lIns="121900" tIns="60933" rIns="121900" bIns="60933" anchor="ctr" anchorCtr="0">
            <a:noAutofit/>
          </a:bodyPr>
          <a:lstStyle/>
          <a:p>
            <a:pPr algn="ctr"/>
            <a:endParaRPr lang="sv-SE" sz="2400" dirty="0">
              <a:solidFill>
                <a:srgbClr val="000000"/>
              </a:solidFill>
              <a:latin typeface="Arial" panose="020B0604020202020204" pitchFamily="34" charset="0"/>
              <a:cs typeface="Arial" panose="020B0604020202020204" pitchFamily="34" charset="0"/>
            </a:endParaRPr>
          </a:p>
          <a:p>
            <a:pPr algn="ctr"/>
            <a:endParaRPr lang="sv-SE" sz="2400" dirty="0">
              <a:solidFill>
                <a:srgbClr val="000000"/>
              </a:solidFill>
              <a:latin typeface="Arial" panose="020B0604020202020204" pitchFamily="34" charset="0"/>
              <a:cs typeface="Arial" panose="020B0604020202020204" pitchFamily="34" charset="0"/>
            </a:endParaRPr>
          </a:p>
          <a:p>
            <a:pPr algn="ctr"/>
            <a:endParaRPr lang="sv-SE" sz="2400" dirty="0">
              <a:solidFill>
                <a:srgbClr val="000000"/>
              </a:solidFill>
              <a:latin typeface="Arial" panose="020B0604020202020204" pitchFamily="34" charset="0"/>
              <a:cs typeface="Arial" panose="020B0604020202020204" pitchFamily="34" charset="0"/>
            </a:endParaRPr>
          </a:p>
          <a:p>
            <a:pPr algn="ctr"/>
            <a:r>
              <a:rPr lang="sv-SE" sz="2400" dirty="0">
                <a:solidFill>
                  <a:srgbClr val="000000"/>
                </a:solidFill>
                <a:latin typeface="Arial" panose="020B0604020202020204" pitchFamily="34" charset="0"/>
                <a:cs typeface="Arial" panose="020B0604020202020204" pitchFamily="34" charset="0"/>
              </a:rPr>
              <a:t>Kassör</a:t>
            </a:r>
            <a:endParaRPr sz="2400" dirty="0">
              <a:solidFill>
                <a:srgbClr val="000000"/>
              </a:solidFill>
              <a:latin typeface="Arial" panose="020B0604020202020204" pitchFamily="34" charset="0"/>
              <a:cs typeface="Arial" panose="020B0604020202020204" pitchFamily="34" charset="0"/>
            </a:endParaRPr>
          </a:p>
          <a:p>
            <a:pPr algn="ctr"/>
            <a:endParaRPr sz="2400" dirty="0">
              <a:solidFill>
                <a:srgbClr val="000000"/>
              </a:solidFill>
              <a:latin typeface="Arial" panose="020B0604020202020204" pitchFamily="34" charset="0"/>
              <a:ea typeface="Arial"/>
              <a:cs typeface="Arial" panose="020B0604020202020204" pitchFamily="34" charset="0"/>
              <a:sym typeface="Arial"/>
            </a:endParaRPr>
          </a:p>
          <a:p>
            <a:pPr algn="ctr"/>
            <a:endParaRPr sz="2400" dirty="0">
              <a:solidFill>
                <a:srgbClr val="000000"/>
              </a:solidFill>
              <a:latin typeface="Arial" panose="020B0604020202020204" pitchFamily="34" charset="0"/>
              <a:ea typeface="Arial"/>
              <a:cs typeface="Arial" panose="020B0604020202020204" pitchFamily="34" charset="0"/>
              <a:sym typeface="Arial"/>
            </a:endParaRPr>
          </a:p>
          <a:p>
            <a:pPr marL="228594" indent="-160863" algn="ctr">
              <a:buClr>
                <a:srgbClr val="000000"/>
              </a:buClr>
              <a:buSzPts val="800"/>
            </a:pPr>
            <a:endParaRPr sz="2400" dirty="0">
              <a:solidFill>
                <a:srgbClr val="000000"/>
              </a:solidFill>
              <a:latin typeface="Arial" panose="020B0604020202020204" pitchFamily="34" charset="0"/>
              <a:ea typeface="Arial"/>
              <a:cs typeface="Arial" panose="020B0604020202020204" pitchFamily="34" charset="0"/>
              <a:sym typeface="Arial"/>
            </a:endParaRPr>
          </a:p>
        </p:txBody>
      </p:sp>
      <p:sp>
        <p:nvSpPr>
          <p:cNvPr id="51" name="Google Shape;51;p1"/>
          <p:cNvSpPr/>
          <p:nvPr/>
        </p:nvSpPr>
        <p:spPr>
          <a:xfrm>
            <a:off x="4466692" y="2507423"/>
            <a:ext cx="4407024" cy="1975804"/>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endParaRPr lang="sv-SE" sz="2400" b="1" dirty="0">
              <a:solidFill>
                <a:schemeClr val="lt1"/>
              </a:solidFill>
              <a:latin typeface="Arial"/>
              <a:ea typeface="Arial"/>
              <a:cs typeface="Arial"/>
              <a:sym typeface="Arial"/>
            </a:endParaRPr>
          </a:p>
          <a:p>
            <a:pPr algn="ctr"/>
            <a:r>
              <a:rPr lang="sv-SE" sz="2400" b="1" dirty="0">
                <a:solidFill>
                  <a:schemeClr val="lt1"/>
                </a:solidFill>
                <a:ea typeface="Arial"/>
                <a:cs typeface="Arial"/>
                <a:sym typeface="Arial"/>
              </a:rPr>
              <a:t>Innebandystyrelsen</a:t>
            </a:r>
            <a:endParaRPr sz="2400" dirty="0"/>
          </a:p>
          <a:p>
            <a:pPr algn="ctr"/>
            <a:endParaRPr sz="2400" dirty="0">
              <a:solidFill>
                <a:schemeClr val="lt1"/>
              </a:solidFill>
              <a:latin typeface="Arial"/>
              <a:ea typeface="Arial"/>
              <a:cs typeface="Arial"/>
              <a:sym typeface="Arial"/>
            </a:endParaRPr>
          </a:p>
        </p:txBody>
      </p:sp>
      <p:sp>
        <p:nvSpPr>
          <p:cNvPr id="64" name="Google Shape;64;p1"/>
          <p:cNvSpPr/>
          <p:nvPr/>
        </p:nvSpPr>
        <p:spPr>
          <a:xfrm>
            <a:off x="3006474" y="4786594"/>
            <a:ext cx="3218957" cy="1680127"/>
          </a:xfrm>
          <a:prstGeom prst="ellipse">
            <a:avLst/>
          </a:prstGeom>
          <a:gradFill flip="none" rotWithShape="1">
            <a:gsLst>
              <a:gs pos="0">
                <a:srgbClr val="8CB5F8">
                  <a:shade val="30000"/>
                  <a:satMod val="115000"/>
                </a:srgbClr>
              </a:gs>
              <a:gs pos="50000">
                <a:srgbClr val="8CB5F8">
                  <a:shade val="67500"/>
                  <a:satMod val="115000"/>
                </a:srgbClr>
              </a:gs>
              <a:gs pos="100000">
                <a:srgbClr val="8CB5F8">
                  <a:shade val="100000"/>
                  <a:satMod val="115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r>
              <a:rPr lang="sv-SE" sz="2400" dirty="0">
                <a:solidFill>
                  <a:srgbClr val="000000"/>
                </a:solidFill>
                <a:latin typeface="Arial" panose="020B0604020202020204" pitchFamily="34" charset="0"/>
                <a:ea typeface="Arial"/>
                <a:cs typeface="Arial" panose="020B0604020202020204" pitchFamily="34" charset="0"/>
                <a:sym typeface="Arial"/>
              </a:rPr>
              <a:t> </a:t>
            </a:r>
          </a:p>
          <a:p>
            <a:pPr algn="ctr"/>
            <a:r>
              <a:rPr lang="sv-SE" sz="2400" dirty="0">
                <a:solidFill>
                  <a:srgbClr val="000000"/>
                </a:solidFill>
                <a:latin typeface="Arial" panose="020B0604020202020204" pitchFamily="34" charset="0"/>
                <a:cs typeface="Arial" panose="020B0604020202020204" pitchFamily="34" charset="0"/>
              </a:rPr>
              <a:t>Lokaler &amp; material</a:t>
            </a:r>
          </a:p>
          <a:p>
            <a:pPr algn="ctr"/>
            <a:endParaRPr sz="2400" dirty="0">
              <a:solidFill>
                <a:srgbClr val="000000"/>
              </a:solidFill>
              <a:latin typeface="Arial" panose="020B0604020202020204" pitchFamily="34" charset="0"/>
              <a:ea typeface="Arial"/>
              <a:cs typeface="Arial" panose="020B0604020202020204" pitchFamily="34" charset="0"/>
              <a:sym typeface="Arial"/>
            </a:endParaRPr>
          </a:p>
        </p:txBody>
      </p:sp>
      <p:sp>
        <p:nvSpPr>
          <p:cNvPr id="29" name="Google Shape;58;p1">
            <a:extLst>
              <a:ext uri="{FF2B5EF4-FFF2-40B4-BE49-F238E27FC236}">
                <a16:creationId xmlns:a16="http://schemas.microsoft.com/office/drawing/2014/main" id="{030A2363-36E0-4BD8-86CC-AED90F973348}"/>
              </a:ext>
            </a:extLst>
          </p:cNvPr>
          <p:cNvSpPr/>
          <p:nvPr/>
        </p:nvSpPr>
        <p:spPr>
          <a:xfrm>
            <a:off x="916707" y="2599413"/>
            <a:ext cx="3067484" cy="1680128"/>
          </a:xfrm>
          <a:prstGeom prst="ellipse">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r>
              <a:rPr lang="sv-SE" sz="2400" dirty="0">
                <a:solidFill>
                  <a:srgbClr val="000000"/>
                </a:solidFill>
                <a:latin typeface="Arial"/>
                <a:ea typeface="Arial"/>
                <a:cs typeface="Arial"/>
                <a:sym typeface="Arial"/>
              </a:rPr>
              <a:t> </a:t>
            </a:r>
          </a:p>
          <a:p>
            <a:pPr algn="ctr"/>
            <a:r>
              <a:rPr lang="sv-SE" sz="2400" dirty="0">
                <a:solidFill>
                  <a:srgbClr val="000000"/>
                </a:solidFill>
              </a:rPr>
              <a:t>Träning &amp; tävling</a:t>
            </a:r>
            <a:endParaRPr sz="2400" dirty="0">
              <a:solidFill>
                <a:srgbClr val="000000"/>
              </a:solidFill>
            </a:endParaRPr>
          </a:p>
          <a:p>
            <a:pPr algn="ctr"/>
            <a:endParaRPr sz="2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841527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2"/>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276" name="Google Shape;276;p12"/>
          <p:cNvSpPr/>
          <p:nvPr/>
        </p:nvSpPr>
        <p:spPr>
          <a:xfrm>
            <a:off x="10814755" y="0"/>
            <a:ext cx="778800" cy="1467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7" name="Google Shape;277;p12"/>
          <p:cNvSpPr txBox="1"/>
          <p:nvPr/>
        </p:nvSpPr>
        <p:spPr>
          <a:xfrm>
            <a:off x="1461982" y="859081"/>
            <a:ext cx="10441169" cy="5139838"/>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3900" b="1" dirty="0">
                <a:solidFill>
                  <a:srgbClr val="C00000"/>
                </a:solidFill>
              </a:rPr>
              <a:t>SÄVAR IK:S</a:t>
            </a:r>
            <a:r>
              <a:rPr lang="sv-SE" sz="3900" b="1" i="0" u="none" strike="noStrike" cap="none" dirty="0">
                <a:solidFill>
                  <a:srgbClr val="C00000"/>
                </a:solidFill>
                <a:latin typeface="Arial"/>
                <a:ea typeface="Arial"/>
                <a:cs typeface="Arial"/>
                <a:sym typeface="Arial"/>
              </a:rPr>
              <a:t> ENGAGEMANGSMODELL</a:t>
            </a:r>
            <a:endParaRPr sz="3900" dirty="0"/>
          </a:p>
          <a:p>
            <a:pPr>
              <a:buClr>
                <a:schemeClr val="dk1"/>
              </a:buClr>
              <a:buSzPts val="2800"/>
            </a:pPr>
            <a:r>
              <a:rPr lang="sv-SE" sz="2800" b="0" i="1" u="none" strike="noStrike" cap="none" dirty="0">
                <a:solidFill>
                  <a:schemeClr val="tx1"/>
                </a:solidFill>
                <a:latin typeface="Calibri" panose="020F0502020204030204" pitchFamily="34" charset="0"/>
                <a:ea typeface="Calibri"/>
                <a:cs typeface="Calibri" panose="020F0502020204030204" pitchFamily="34" charset="0"/>
                <a:sym typeface="Calibri"/>
              </a:rPr>
              <a:t>Många gör lite men tillsammans gör vi mycket!</a:t>
            </a:r>
            <a:endParaRPr lang="sv-SE" sz="2800" b="0" i="1" u="none" strike="noStrike" cap="none" dirty="0">
              <a:solidFill>
                <a:schemeClr val="tx1"/>
              </a:solidFill>
              <a:latin typeface="Calibri" panose="020F0502020204030204" pitchFamily="34" charset="0"/>
              <a:cs typeface="Calibri" panose="020F0502020204030204" pitchFamily="34" charset="0"/>
              <a:sym typeface="Arial"/>
            </a:endParaRPr>
          </a:p>
          <a:p>
            <a:pPr marR="0" lvl="0" algn="l" rtl="0">
              <a:lnSpc>
                <a:spcPct val="100000"/>
              </a:lnSpc>
              <a:spcBef>
                <a:spcPts val="0"/>
              </a:spcBef>
              <a:spcAft>
                <a:spcPts val="0"/>
              </a:spcAft>
              <a:buClr>
                <a:schemeClr val="dk1"/>
              </a:buClr>
              <a:buSzPts val="2800"/>
            </a:pPr>
            <a:r>
              <a:rPr lang="sv-SE" sz="1000" dirty="0">
                <a:solidFill>
                  <a:schemeClr val="tx1"/>
                </a:solidFill>
                <a:latin typeface="Calibri" panose="020F0502020204030204" pitchFamily="34" charset="0"/>
                <a:ea typeface="Calibri"/>
                <a:cs typeface="Calibri" panose="020F0502020204030204" pitchFamily="34" charset="0"/>
                <a:sym typeface="Calibri"/>
              </a:rPr>
              <a:t> </a:t>
            </a:r>
            <a:r>
              <a:rPr lang="sv-SE" sz="2000" dirty="0">
                <a:solidFill>
                  <a:schemeClr val="tx1"/>
                </a:solidFill>
                <a:latin typeface="Calibri" panose="020F0502020204030204" pitchFamily="34" charset="0"/>
                <a:ea typeface="Calibri"/>
                <a:cs typeface="Calibri" panose="020F0502020204030204" pitchFamily="34" charset="0"/>
                <a:sym typeface="Calibri"/>
              </a:rPr>
              <a:t> </a:t>
            </a:r>
            <a:endParaRPr lang="sv-SE" sz="1000" dirty="0">
              <a:solidFill>
                <a:schemeClr val="tx1"/>
              </a:solidFill>
              <a:latin typeface="Calibri" panose="020F0502020204030204" pitchFamily="34" charset="0"/>
              <a:ea typeface="Calibri"/>
              <a:cs typeface="Calibri" panose="020F0502020204030204" pitchFamily="34" charset="0"/>
              <a:sym typeface="Calibri"/>
            </a:endParaRPr>
          </a:p>
          <a:p>
            <a:pPr marR="0" lvl="0" algn="l" rtl="0">
              <a:lnSpc>
                <a:spcPct val="100000"/>
              </a:lnSpc>
              <a:spcBef>
                <a:spcPts val="0"/>
              </a:spcBef>
              <a:spcAft>
                <a:spcPts val="0"/>
              </a:spcAft>
              <a:buClr>
                <a:schemeClr val="dk1"/>
              </a:buClr>
              <a:buSzPts val="2800"/>
            </a:pPr>
            <a:r>
              <a:rPr lang="sv-SE" sz="2800" b="1" i="0" u="none" strike="noStrike" cap="none" dirty="0">
                <a:solidFill>
                  <a:schemeClr val="tx1"/>
                </a:solidFill>
                <a:latin typeface="Calibri" panose="020F0502020204030204" pitchFamily="34" charset="0"/>
                <a:ea typeface="Calibri"/>
                <a:cs typeface="Calibri" panose="020F0502020204030204" pitchFamily="34" charset="0"/>
                <a:sym typeface="Calibri"/>
              </a:rPr>
              <a:t>Stort ideellt engagemang</a:t>
            </a:r>
            <a:r>
              <a:rPr lang="sv-SE" sz="2800" b="0" i="0" u="none" strike="noStrike" cap="none" dirty="0">
                <a:solidFill>
                  <a:schemeClr val="tx1"/>
                </a:solidFill>
                <a:latin typeface="Calibri" panose="020F0502020204030204" pitchFamily="34" charset="0"/>
                <a:ea typeface="Calibri"/>
                <a:cs typeface="Calibri" panose="020F0502020204030204" pitchFamily="34" charset="0"/>
                <a:sym typeface="Calibri"/>
              </a:rPr>
              <a:t> – lägre avgifter. </a:t>
            </a:r>
          </a:p>
          <a:p>
            <a:pPr marL="457200" marR="0" lvl="0" indent="-457200" algn="l" rtl="0">
              <a:lnSpc>
                <a:spcPct val="100000"/>
              </a:lnSpc>
              <a:spcBef>
                <a:spcPts val="0"/>
              </a:spcBef>
              <a:spcAft>
                <a:spcPts val="0"/>
              </a:spcAft>
              <a:buClr>
                <a:schemeClr val="dk1"/>
              </a:buClr>
              <a:buSzPts val="2800"/>
              <a:buFontTx/>
              <a:buChar char="-"/>
            </a:pPr>
            <a:r>
              <a:rPr lang="sv-SE" sz="2800" dirty="0">
                <a:solidFill>
                  <a:schemeClr val="dk1"/>
                </a:solidFill>
                <a:latin typeface="Calibri" panose="020F0502020204030204" pitchFamily="34" charset="0"/>
                <a:ea typeface="Calibri"/>
                <a:cs typeface="Calibri" panose="020F0502020204030204" pitchFamily="34" charset="0"/>
                <a:sym typeface="Calibri"/>
              </a:rPr>
              <a:t>M</a:t>
            </a:r>
            <a:r>
              <a:rPr lang="sv-SE" sz="2800" b="0" i="0" u="none" strike="noStrike" cap="none" dirty="0">
                <a:solidFill>
                  <a:schemeClr val="dk1"/>
                </a:solidFill>
                <a:latin typeface="Calibri" panose="020F0502020204030204" pitchFamily="34" charset="0"/>
                <a:ea typeface="Calibri"/>
                <a:cs typeface="Calibri" panose="020F0502020204030204" pitchFamily="34" charset="0"/>
                <a:sym typeface="Calibri"/>
              </a:rPr>
              <a:t>edlemsavgift 250 kr </a:t>
            </a:r>
            <a:endParaRPr lang="sv-SE" sz="2800" dirty="0">
              <a:solidFill>
                <a:schemeClr val="dk1"/>
              </a:solidFill>
              <a:latin typeface="Calibri" panose="020F0502020204030204" pitchFamily="34" charset="0"/>
              <a:ea typeface="Calibri"/>
              <a:cs typeface="Calibri" panose="020F0502020204030204" pitchFamily="34" charset="0"/>
              <a:sym typeface="Calibri"/>
            </a:endParaRPr>
          </a:p>
          <a:p>
            <a:pPr marL="457200" marR="0" lvl="0" indent="-457200" algn="l" rtl="0">
              <a:lnSpc>
                <a:spcPct val="100000"/>
              </a:lnSpc>
              <a:spcBef>
                <a:spcPts val="0"/>
              </a:spcBef>
              <a:spcAft>
                <a:spcPts val="0"/>
              </a:spcAft>
              <a:buClr>
                <a:schemeClr val="dk1"/>
              </a:buClr>
              <a:buSzPts val="2800"/>
              <a:buFontTx/>
              <a:buChar char="-"/>
            </a:pPr>
            <a:r>
              <a:rPr lang="sv-SE" sz="2800" b="0" i="0" u="none" strike="noStrike" cap="none" dirty="0">
                <a:solidFill>
                  <a:schemeClr val="dk1"/>
                </a:solidFill>
                <a:latin typeface="Calibri" panose="020F0502020204030204" pitchFamily="34" charset="0"/>
                <a:ea typeface="Calibri"/>
                <a:cs typeface="Calibri" panose="020F0502020204030204" pitchFamily="34" charset="0"/>
                <a:sym typeface="Calibri"/>
              </a:rPr>
              <a:t>Deltagaravgift på 850 kr</a:t>
            </a:r>
          </a:p>
          <a:p>
            <a:pPr marR="0" lvl="0" algn="l" rtl="0">
              <a:lnSpc>
                <a:spcPct val="100000"/>
              </a:lnSpc>
              <a:spcBef>
                <a:spcPts val="0"/>
              </a:spcBef>
              <a:spcAft>
                <a:spcPts val="0"/>
              </a:spcAft>
              <a:buClr>
                <a:schemeClr val="dk1"/>
              </a:buClr>
              <a:buSzPts val="2800"/>
            </a:pPr>
            <a:endParaRPr lang="sv-SE" sz="2800" b="0" i="0" u="none" strike="noStrike" cap="none" dirty="0">
              <a:solidFill>
                <a:schemeClr val="dk1"/>
              </a:solidFill>
              <a:latin typeface="Calibri" panose="020F0502020204030204" pitchFamily="34" charset="0"/>
              <a:ea typeface="Calibri"/>
              <a:cs typeface="Calibri" panose="020F0502020204030204" pitchFamily="34" charset="0"/>
              <a:sym typeface="Calibri"/>
            </a:endParaRPr>
          </a:p>
          <a:p>
            <a:pPr>
              <a:buClr>
                <a:schemeClr val="dk1"/>
              </a:buClr>
              <a:buSzPts val="2800"/>
            </a:pPr>
            <a:r>
              <a:rPr lang="sv-SE" sz="2800" i="0" u="sng" strike="noStrike" cap="none" dirty="0">
                <a:solidFill>
                  <a:schemeClr val="tx1"/>
                </a:solidFill>
                <a:latin typeface="Calibri" panose="020F0502020204030204" pitchFamily="34" charset="0"/>
                <a:ea typeface="Calibri"/>
                <a:cs typeface="Calibri" panose="020F0502020204030204" pitchFamily="34" charset="0"/>
                <a:sym typeface="Calibri"/>
              </a:rPr>
              <a:t>Alternativ modell (baserad på ersättning för allt arbete)</a:t>
            </a:r>
            <a:endParaRPr lang="sv-SE" sz="2800" b="1" dirty="0">
              <a:solidFill>
                <a:schemeClr val="tx1"/>
              </a:solidFill>
              <a:latin typeface="Calibri" panose="020F0502020204030204" pitchFamily="34" charset="0"/>
              <a:ea typeface="Calibri"/>
              <a:cs typeface="Calibri" panose="020F0502020204030204" pitchFamily="34" charset="0"/>
              <a:sym typeface="Calibri"/>
            </a:endParaRPr>
          </a:p>
          <a:p>
            <a:pPr>
              <a:buClr>
                <a:schemeClr val="dk1"/>
              </a:buClr>
              <a:buSzPts val="2800"/>
            </a:pPr>
            <a:r>
              <a:rPr lang="sv-SE" sz="1000" b="1" i="0" u="none" strike="noStrike" cap="none" dirty="0">
                <a:solidFill>
                  <a:schemeClr val="tx1"/>
                </a:solidFill>
                <a:latin typeface="Calibri" panose="020F0502020204030204" pitchFamily="34" charset="0"/>
                <a:ea typeface="Calibri"/>
                <a:cs typeface="Calibri" panose="020F0502020204030204" pitchFamily="34" charset="0"/>
                <a:sym typeface="Calibri"/>
              </a:rPr>
              <a:t> </a:t>
            </a:r>
          </a:p>
          <a:p>
            <a:pPr>
              <a:buClr>
                <a:schemeClr val="dk1"/>
              </a:buClr>
              <a:buSzPts val="2800"/>
            </a:pPr>
            <a:r>
              <a:rPr lang="sv-SE" sz="2800" b="1" i="0" u="none" strike="noStrike" cap="none" dirty="0">
                <a:solidFill>
                  <a:schemeClr val="tx1"/>
                </a:solidFill>
                <a:latin typeface="Calibri" panose="020F0502020204030204" pitchFamily="34" charset="0"/>
                <a:ea typeface="Calibri"/>
                <a:cs typeface="Calibri" panose="020F0502020204030204" pitchFamily="34" charset="0"/>
                <a:sym typeface="Calibri"/>
              </a:rPr>
              <a:t>Litet ideellt engagemang</a:t>
            </a:r>
            <a:r>
              <a:rPr lang="sv-SE" sz="2800" b="0" i="0" u="none" strike="noStrike" cap="none" dirty="0">
                <a:solidFill>
                  <a:schemeClr val="tx1"/>
                </a:solidFill>
                <a:latin typeface="Calibri" panose="020F0502020204030204" pitchFamily="34" charset="0"/>
                <a:ea typeface="Calibri"/>
                <a:cs typeface="Calibri" panose="020F0502020204030204" pitchFamily="34" charset="0"/>
                <a:sym typeface="Calibri"/>
              </a:rPr>
              <a:t> – högre avgifter.</a:t>
            </a:r>
          </a:p>
          <a:p>
            <a:pPr marL="457200" marR="0" lvl="0" indent="-457200" algn="l" rtl="0">
              <a:lnSpc>
                <a:spcPct val="100000"/>
              </a:lnSpc>
              <a:spcBef>
                <a:spcPts val="0"/>
              </a:spcBef>
              <a:spcAft>
                <a:spcPts val="0"/>
              </a:spcAft>
              <a:buClr>
                <a:schemeClr val="dk1"/>
              </a:buClr>
              <a:buSzPts val="2800"/>
              <a:buFontTx/>
              <a:buChar char="-"/>
            </a:pPr>
            <a:r>
              <a:rPr lang="sv-SE" sz="2800" dirty="0">
                <a:solidFill>
                  <a:schemeClr val="dk1"/>
                </a:solidFill>
                <a:latin typeface="Calibri" panose="020F0502020204030204" pitchFamily="34" charset="0"/>
                <a:ea typeface="Calibri"/>
                <a:cs typeface="Calibri" panose="020F0502020204030204" pitchFamily="34" charset="0"/>
                <a:sym typeface="Calibri"/>
              </a:rPr>
              <a:t>M</a:t>
            </a:r>
            <a:r>
              <a:rPr lang="sv-SE" sz="2800" b="0" i="0" u="none" strike="noStrike" cap="none" dirty="0">
                <a:solidFill>
                  <a:schemeClr val="dk1"/>
                </a:solidFill>
                <a:latin typeface="Calibri" panose="020F0502020204030204" pitchFamily="34" charset="0"/>
                <a:ea typeface="Calibri"/>
                <a:cs typeface="Calibri" panose="020F0502020204030204" pitchFamily="34" charset="0"/>
                <a:sym typeface="Calibri"/>
              </a:rPr>
              <a:t>edlemsavgift 250 kr </a:t>
            </a:r>
            <a:endParaRPr lang="sv-SE" sz="2800" dirty="0">
              <a:solidFill>
                <a:schemeClr val="dk1"/>
              </a:solidFill>
              <a:latin typeface="Calibri" panose="020F0502020204030204" pitchFamily="34" charset="0"/>
              <a:ea typeface="Calibri"/>
              <a:cs typeface="Calibri" panose="020F0502020204030204" pitchFamily="34" charset="0"/>
              <a:sym typeface="Calibri"/>
            </a:endParaRPr>
          </a:p>
          <a:p>
            <a:pPr marL="457200" marR="0" lvl="0" indent="-457200" algn="l" rtl="0">
              <a:lnSpc>
                <a:spcPct val="100000"/>
              </a:lnSpc>
              <a:spcBef>
                <a:spcPts val="0"/>
              </a:spcBef>
              <a:spcAft>
                <a:spcPts val="0"/>
              </a:spcAft>
              <a:buClr>
                <a:schemeClr val="dk1"/>
              </a:buClr>
              <a:buSzPts val="2800"/>
              <a:buFontTx/>
              <a:buChar char="-"/>
            </a:pPr>
            <a:r>
              <a:rPr lang="sv-SE" sz="2800" b="0" i="0" u="none" strike="noStrike" cap="none" dirty="0">
                <a:solidFill>
                  <a:schemeClr val="dk1"/>
                </a:solidFill>
                <a:latin typeface="Calibri" panose="020F0502020204030204" pitchFamily="34" charset="0"/>
                <a:ea typeface="Calibri"/>
                <a:cs typeface="Calibri" panose="020F0502020204030204" pitchFamily="34" charset="0"/>
                <a:sym typeface="Calibri"/>
              </a:rPr>
              <a:t>Deltagaravgift på 10 000-20 000kr beroende på sektion</a:t>
            </a:r>
          </a:p>
        </p:txBody>
      </p:sp>
      <p:pic>
        <p:nvPicPr>
          <p:cNvPr id="278" name="Google Shape;278;p12"/>
          <p:cNvPicPr preferRelativeResize="0"/>
          <p:nvPr/>
        </p:nvPicPr>
        <p:blipFill rotWithShape="1">
          <a:blip r:embed="rId4">
            <a:alphaModFix/>
          </a:blip>
          <a:srcRect/>
          <a:stretch/>
        </p:blipFill>
        <p:spPr>
          <a:xfrm>
            <a:off x="9726358" y="2713521"/>
            <a:ext cx="2176793" cy="168641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3" name="Google Shape;143;g15b50390c1a_0_0"/>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144" name="Google Shape;144;g15b50390c1a_0_0"/>
          <p:cNvSpPr txBox="1"/>
          <p:nvPr/>
        </p:nvSpPr>
        <p:spPr>
          <a:xfrm>
            <a:off x="10661600" y="446625"/>
            <a:ext cx="155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145" name="Google Shape;145;g15b50390c1a_0_0"/>
          <p:cNvSpPr/>
          <p:nvPr/>
        </p:nvSpPr>
        <p:spPr>
          <a:xfrm>
            <a:off x="10814755" y="0"/>
            <a:ext cx="778800" cy="1467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2" name="textruta 1">
            <a:extLst>
              <a:ext uri="{FF2B5EF4-FFF2-40B4-BE49-F238E27FC236}">
                <a16:creationId xmlns:a16="http://schemas.microsoft.com/office/drawing/2014/main" id="{D22F54A1-9C04-B29C-1D1A-DCC960EB0C65}"/>
              </a:ext>
            </a:extLst>
          </p:cNvPr>
          <p:cNvSpPr txBox="1"/>
          <p:nvPr/>
        </p:nvSpPr>
        <p:spPr>
          <a:xfrm>
            <a:off x="2839453" y="2294021"/>
            <a:ext cx="184731" cy="369332"/>
          </a:xfrm>
          <a:prstGeom prst="rect">
            <a:avLst/>
          </a:prstGeom>
          <a:noFill/>
        </p:spPr>
        <p:txBody>
          <a:bodyPr wrap="none" rtlCol="0">
            <a:spAutoFit/>
          </a:bodyPr>
          <a:lstStyle/>
          <a:p>
            <a:endParaRPr lang="sv-SE" dirty="0"/>
          </a:p>
        </p:txBody>
      </p:sp>
      <p:pic>
        <p:nvPicPr>
          <p:cNvPr id="1026" name="Picture 2">
            <a:extLst>
              <a:ext uri="{FF2B5EF4-FFF2-40B4-BE49-F238E27FC236}">
                <a16:creationId xmlns:a16="http://schemas.microsoft.com/office/drawing/2014/main" id="{16997399-1263-95D3-56B8-7EF09AB350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3061" y="1335253"/>
            <a:ext cx="10135659" cy="5176049"/>
          </a:xfrm>
          <a:prstGeom prst="rect">
            <a:avLst/>
          </a:prstGeom>
          <a:noFill/>
          <a:extLst>
            <a:ext uri="{909E8E84-426E-40DD-AFC4-6F175D3DCCD1}">
              <a14:hiddenFill xmlns:a14="http://schemas.microsoft.com/office/drawing/2010/main">
                <a:solidFill>
                  <a:srgbClr val="FFFFFF"/>
                </a:solidFill>
              </a14:hiddenFill>
            </a:ext>
          </a:extLst>
        </p:spPr>
      </p:pic>
      <p:sp>
        <p:nvSpPr>
          <p:cNvPr id="4" name="textruta 3">
            <a:extLst>
              <a:ext uri="{FF2B5EF4-FFF2-40B4-BE49-F238E27FC236}">
                <a16:creationId xmlns:a16="http://schemas.microsoft.com/office/drawing/2014/main" id="{180C8F20-A1C7-D5EC-F33F-5AD2B3C98DAF}"/>
              </a:ext>
            </a:extLst>
          </p:cNvPr>
          <p:cNvSpPr txBox="1"/>
          <p:nvPr/>
        </p:nvSpPr>
        <p:spPr>
          <a:xfrm>
            <a:off x="1630171" y="627367"/>
            <a:ext cx="6112564" cy="707886"/>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4000"/>
              <a:buFont typeface="Arial"/>
              <a:buNone/>
            </a:pPr>
            <a:r>
              <a:rPr lang="sv-SE" sz="4000" b="1" i="0" u="none" strike="noStrike" cap="none" dirty="0">
                <a:solidFill>
                  <a:srgbClr val="C00000"/>
                </a:solidFill>
                <a:latin typeface="Arial"/>
                <a:ea typeface="Arial"/>
                <a:cs typeface="Arial"/>
                <a:sym typeface="Arial"/>
              </a:rPr>
              <a:t>LEDARENKÄT 2022</a:t>
            </a:r>
            <a:endParaRPr lang="sv-SE" sz="4000" dirty="0"/>
          </a:p>
        </p:txBody>
      </p:sp>
    </p:spTree>
    <p:extLst>
      <p:ext uri="{BB962C8B-B14F-4D97-AF65-F5344CB8AC3E}">
        <p14:creationId xmlns:p14="http://schemas.microsoft.com/office/powerpoint/2010/main" val="1464877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3" name="Google Shape;143;g15b50390c1a_0_0"/>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144" name="Google Shape;144;g15b50390c1a_0_0"/>
          <p:cNvSpPr txBox="1"/>
          <p:nvPr/>
        </p:nvSpPr>
        <p:spPr>
          <a:xfrm>
            <a:off x="10661600" y="446625"/>
            <a:ext cx="155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145" name="Google Shape;145;g15b50390c1a_0_0"/>
          <p:cNvSpPr/>
          <p:nvPr/>
        </p:nvSpPr>
        <p:spPr>
          <a:xfrm>
            <a:off x="10814755" y="0"/>
            <a:ext cx="778800" cy="1467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2" name="textruta 1">
            <a:extLst>
              <a:ext uri="{FF2B5EF4-FFF2-40B4-BE49-F238E27FC236}">
                <a16:creationId xmlns:a16="http://schemas.microsoft.com/office/drawing/2014/main" id="{D22F54A1-9C04-B29C-1D1A-DCC960EB0C65}"/>
              </a:ext>
            </a:extLst>
          </p:cNvPr>
          <p:cNvSpPr txBox="1"/>
          <p:nvPr/>
        </p:nvSpPr>
        <p:spPr>
          <a:xfrm>
            <a:off x="2839453" y="2294021"/>
            <a:ext cx="184731" cy="369332"/>
          </a:xfrm>
          <a:prstGeom prst="rect">
            <a:avLst/>
          </a:prstGeom>
          <a:noFill/>
        </p:spPr>
        <p:txBody>
          <a:bodyPr wrap="none" rtlCol="0">
            <a:spAutoFit/>
          </a:bodyPr>
          <a:lstStyle/>
          <a:p>
            <a:endParaRPr lang="sv-SE" dirty="0"/>
          </a:p>
        </p:txBody>
      </p:sp>
      <p:pic>
        <p:nvPicPr>
          <p:cNvPr id="2050" name="Picture 2">
            <a:extLst>
              <a:ext uri="{FF2B5EF4-FFF2-40B4-BE49-F238E27FC236}">
                <a16:creationId xmlns:a16="http://schemas.microsoft.com/office/drawing/2014/main" id="{7C389096-46D8-8CA6-8879-27A87194C5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1478" y="1289788"/>
            <a:ext cx="10029014" cy="5121587"/>
          </a:xfrm>
          <a:prstGeom prst="rect">
            <a:avLst/>
          </a:prstGeom>
          <a:noFill/>
          <a:extLst>
            <a:ext uri="{909E8E84-426E-40DD-AFC4-6F175D3DCCD1}">
              <a14:hiddenFill xmlns:a14="http://schemas.microsoft.com/office/drawing/2010/main">
                <a:solidFill>
                  <a:srgbClr val="FFFFFF"/>
                </a:solidFill>
              </a14:hiddenFill>
            </a:ext>
          </a:extLst>
        </p:spPr>
      </p:pic>
      <p:sp>
        <p:nvSpPr>
          <p:cNvPr id="3" name="textruta 2">
            <a:extLst>
              <a:ext uri="{FF2B5EF4-FFF2-40B4-BE49-F238E27FC236}">
                <a16:creationId xmlns:a16="http://schemas.microsoft.com/office/drawing/2014/main" id="{6F1DCBE5-355B-42F8-850C-50D45FD1B7C8}"/>
              </a:ext>
            </a:extLst>
          </p:cNvPr>
          <p:cNvSpPr txBox="1"/>
          <p:nvPr/>
        </p:nvSpPr>
        <p:spPr>
          <a:xfrm>
            <a:off x="1630171" y="627367"/>
            <a:ext cx="6112564" cy="707886"/>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4000"/>
              <a:buFont typeface="Arial"/>
              <a:buNone/>
            </a:pPr>
            <a:r>
              <a:rPr lang="sv-SE" sz="4000" b="1" i="0" u="none" strike="noStrike" cap="none" dirty="0">
                <a:solidFill>
                  <a:srgbClr val="C00000"/>
                </a:solidFill>
                <a:latin typeface="Arial"/>
                <a:ea typeface="Arial"/>
                <a:cs typeface="Arial"/>
                <a:sym typeface="Arial"/>
              </a:rPr>
              <a:t>LEDARENKÄT 2022</a:t>
            </a:r>
            <a:endParaRPr lang="sv-SE" sz="4000" dirty="0"/>
          </a:p>
        </p:txBody>
      </p:sp>
    </p:spTree>
    <p:extLst>
      <p:ext uri="{BB962C8B-B14F-4D97-AF65-F5344CB8AC3E}">
        <p14:creationId xmlns:p14="http://schemas.microsoft.com/office/powerpoint/2010/main" val="29408608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p47" descr="InnebandyIllustrationer och vektorbilder - iStock"/>
          <p:cNvPicPr preferRelativeResize="0"/>
          <p:nvPr/>
        </p:nvPicPr>
        <p:blipFill rotWithShape="1">
          <a:blip r:embed="rId3">
            <a:alphaModFix/>
          </a:blip>
          <a:srcRect t="19742"/>
          <a:stretch/>
        </p:blipFill>
        <p:spPr>
          <a:xfrm>
            <a:off x="1" y="0"/>
            <a:ext cx="12192000" cy="6843066"/>
          </a:xfrm>
          <a:prstGeom prst="rect">
            <a:avLst/>
          </a:prstGeom>
          <a:noFill/>
          <a:ln>
            <a:noFill/>
          </a:ln>
        </p:spPr>
      </p:pic>
      <p:sp>
        <p:nvSpPr>
          <p:cNvPr id="246" name="Google Shape;246;p47"/>
          <p:cNvSpPr txBox="1"/>
          <p:nvPr/>
        </p:nvSpPr>
        <p:spPr>
          <a:xfrm>
            <a:off x="4856813" y="2697692"/>
            <a:ext cx="6739953"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sv-SE" sz="7200" b="1" i="0" u="none" strike="noStrike" cap="none" dirty="0">
                <a:solidFill>
                  <a:schemeClr val="lt1"/>
                </a:solidFill>
                <a:latin typeface="Calibri"/>
                <a:ea typeface="Calibri"/>
                <a:cs typeface="Calibri"/>
                <a:sym typeface="Calibri"/>
              </a:rPr>
              <a:t>FÖRÄLDRATEAM</a:t>
            </a:r>
            <a:endParaRPr dirty="0"/>
          </a:p>
          <a:p>
            <a:pPr marL="0" marR="0" lvl="0" indent="0" algn="l" rtl="0">
              <a:lnSpc>
                <a:spcPct val="100000"/>
              </a:lnSpc>
              <a:spcBef>
                <a:spcPts val="0"/>
              </a:spcBef>
              <a:spcAft>
                <a:spcPts val="0"/>
              </a:spcAft>
              <a:buClr>
                <a:srgbClr val="000000"/>
              </a:buClr>
              <a:buSzPts val="2400"/>
              <a:buFont typeface="Arial"/>
              <a:buNone/>
            </a:pPr>
            <a:r>
              <a:rPr lang="sv-SE" sz="2400" b="0" i="0" u="none" strike="noStrike" cap="none" dirty="0">
                <a:solidFill>
                  <a:schemeClr val="lt1"/>
                </a:solidFill>
                <a:latin typeface="Calibri"/>
                <a:ea typeface="Calibri"/>
                <a:cs typeface="Calibri"/>
                <a:sym typeface="Calibri"/>
              </a:rPr>
              <a:t>Många gör lite men tillsammans gör vi mycket!</a:t>
            </a:r>
            <a:endParaRPr sz="2400" b="0" i="0" u="none" strike="noStrike" cap="none" dirty="0">
              <a:solidFill>
                <a:schemeClr val="lt1"/>
              </a:solidFill>
              <a:latin typeface="Arial"/>
              <a:ea typeface="Arial"/>
              <a:cs typeface="Arial"/>
              <a:sym typeface="Arial"/>
            </a:endParaRPr>
          </a:p>
        </p:txBody>
      </p:sp>
      <p:sp>
        <p:nvSpPr>
          <p:cNvPr id="3" name="textruta 2">
            <a:extLst>
              <a:ext uri="{FF2B5EF4-FFF2-40B4-BE49-F238E27FC236}">
                <a16:creationId xmlns:a16="http://schemas.microsoft.com/office/drawing/2014/main" id="{B739BD2C-4551-69DE-463A-4ED688EEF976}"/>
              </a:ext>
            </a:extLst>
          </p:cNvPr>
          <p:cNvSpPr txBox="1"/>
          <p:nvPr/>
        </p:nvSpPr>
        <p:spPr>
          <a:xfrm>
            <a:off x="3047260" y="3277331"/>
            <a:ext cx="6094520" cy="307777"/>
          </a:xfrm>
          <a:prstGeom prst="rect">
            <a:avLst/>
          </a:prstGeom>
          <a:noFill/>
        </p:spPr>
        <p:txBody>
          <a:bodyPr wrap="square">
            <a:spAutoFit/>
          </a:bodyPr>
          <a:lstStyle/>
          <a:p>
            <a:r>
              <a:rPr lang="sv-SE" b="0" dirty="0">
                <a:effectLst/>
              </a:rPr>
              <a:t> </a:t>
            </a:r>
            <a:endParaRPr lang="sv-SE"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cxnSp>
        <p:nvCxnSpPr>
          <p:cNvPr id="251" name="Google Shape;251;p3"/>
          <p:cNvCxnSpPr/>
          <p:nvPr/>
        </p:nvCxnSpPr>
        <p:spPr>
          <a:xfrm rot="10800000">
            <a:off x="6915685" y="4268129"/>
            <a:ext cx="162911" cy="1266512"/>
          </a:xfrm>
          <a:prstGeom prst="straightConnector1">
            <a:avLst/>
          </a:prstGeom>
          <a:noFill/>
          <a:ln w="9525" cap="flat" cmpd="sng">
            <a:solidFill>
              <a:schemeClr val="dk2"/>
            </a:solidFill>
            <a:prstDash val="solid"/>
            <a:round/>
            <a:headEnd type="none" w="sm" len="sm"/>
            <a:tailEnd type="none" w="sm" len="sm"/>
          </a:ln>
        </p:spPr>
      </p:cxnSp>
      <p:cxnSp>
        <p:nvCxnSpPr>
          <p:cNvPr id="252" name="Google Shape;252;p3"/>
          <p:cNvCxnSpPr/>
          <p:nvPr/>
        </p:nvCxnSpPr>
        <p:spPr>
          <a:xfrm rot="10800000" flipH="1">
            <a:off x="7948702" y="2602459"/>
            <a:ext cx="1647484" cy="422775"/>
          </a:xfrm>
          <a:prstGeom prst="straightConnector1">
            <a:avLst/>
          </a:prstGeom>
          <a:noFill/>
          <a:ln w="9525" cap="flat" cmpd="sng">
            <a:solidFill>
              <a:schemeClr val="dk2"/>
            </a:solidFill>
            <a:prstDash val="solid"/>
            <a:round/>
            <a:headEnd type="none" w="sm" len="sm"/>
            <a:tailEnd type="none" w="sm" len="sm"/>
          </a:ln>
        </p:spPr>
      </p:cxnSp>
      <p:cxnSp>
        <p:nvCxnSpPr>
          <p:cNvPr id="253" name="Google Shape;253;p3"/>
          <p:cNvCxnSpPr/>
          <p:nvPr/>
        </p:nvCxnSpPr>
        <p:spPr>
          <a:xfrm rot="10800000" flipH="1">
            <a:off x="4528480" y="4458871"/>
            <a:ext cx="1137773" cy="1444136"/>
          </a:xfrm>
          <a:prstGeom prst="straightConnector1">
            <a:avLst/>
          </a:prstGeom>
          <a:noFill/>
          <a:ln w="9525" cap="flat" cmpd="sng">
            <a:solidFill>
              <a:schemeClr val="dk2"/>
            </a:solidFill>
            <a:prstDash val="solid"/>
            <a:round/>
            <a:headEnd type="none" w="sm" len="sm"/>
            <a:tailEnd type="none" w="sm" len="sm"/>
          </a:ln>
        </p:spPr>
      </p:cxnSp>
      <p:cxnSp>
        <p:nvCxnSpPr>
          <p:cNvPr id="254" name="Google Shape;254;p3"/>
          <p:cNvCxnSpPr>
            <a:stCxn id="255" idx="1"/>
            <a:endCxn id="256" idx="5"/>
          </p:cNvCxnSpPr>
          <p:nvPr/>
        </p:nvCxnSpPr>
        <p:spPr>
          <a:xfrm rot="10800000">
            <a:off x="7728557" y="4288951"/>
            <a:ext cx="1553700" cy="784500"/>
          </a:xfrm>
          <a:prstGeom prst="straightConnector1">
            <a:avLst/>
          </a:prstGeom>
          <a:noFill/>
          <a:ln w="9525" cap="flat" cmpd="sng">
            <a:solidFill>
              <a:schemeClr val="dk2"/>
            </a:solidFill>
            <a:prstDash val="solid"/>
            <a:round/>
            <a:headEnd type="none" w="sm" len="sm"/>
            <a:tailEnd type="none" w="sm" len="sm"/>
          </a:ln>
        </p:spPr>
      </p:cxnSp>
      <p:cxnSp>
        <p:nvCxnSpPr>
          <p:cNvPr id="257" name="Google Shape;257;p3"/>
          <p:cNvCxnSpPr>
            <a:stCxn id="258" idx="6"/>
          </p:cNvCxnSpPr>
          <p:nvPr/>
        </p:nvCxnSpPr>
        <p:spPr>
          <a:xfrm>
            <a:off x="2941590" y="3533672"/>
            <a:ext cx="1535400" cy="52800"/>
          </a:xfrm>
          <a:prstGeom prst="straightConnector1">
            <a:avLst/>
          </a:prstGeom>
          <a:noFill/>
          <a:ln w="9525" cap="flat" cmpd="sng">
            <a:solidFill>
              <a:schemeClr val="dk2"/>
            </a:solidFill>
            <a:prstDash val="solid"/>
            <a:round/>
            <a:headEnd type="none" w="sm" len="sm"/>
            <a:tailEnd type="none" w="sm" len="sm"/>
          </a:ln>
        </p:spPr>
      </p:cxnSp>
      <p:cxnSp>
        <p:nvCxnSpPr>
          <p:cNvPr id="259" name="Google Shape;259;p3"/>
          <p:cNvCxnSpPr/>
          <p:nvPr/>
        </p:nvCxnSpPr>
        <p:spPr>
          <a:xfrm rot="10800000">
            <a:off x="8209941" y="3654544"/>
            <a:ext cx="1150703" cy="211781"/>
          </a:xfrm>
          <a:prstGeom prst="straightConnector1">
            <a:avLst/>
          </a:prstGeom>
          <a:noFill/>
          <a:ln w="9525" cap="flat" cmpd="sng">
            <a:solidFill>
              <a:schemeClr val="dk2"/>
            </a:solidFill>
            <a:prstDash val="solid"/>
            <a:round/>
            <a:headEnd type="none" w="sm" len="sm"/>
            <a:tailEnd type="none" w="sm" len="sm"/>
          </a:ln>
        </p:spPr>
      </p:cxnSp>
      <p:cxnSp>
        <p:nvCxnSpPr>
          <p:cNvPr id="260" name="Google Shape;260;p3"/>
          <p:cNvCxnSpPr/>
          <p:nvPr/>
        </p:nvCxnSpPr>
        <p:spPr>
          <a:xfrm rot="10800000" flipH="1">
            <a:off x="2805757" y="4268129"/>
            <a:ext cx="1973147" cy="793707"/>
          </a:xfrm>
          <a:prstGeom prst="straightConnector1">
            <a:avLst/>
          </a:prstGeom>
          <a:noFill/>
          <a:ln w="9525" cap="flat" cmpd="sng">
            <a:solidFill>
              <a:schemeClr val="dk2"/>
            </a:solidFill>
            <a:prstDash val="solid"/>
            <a:round/>
            <a:headEnd type="none" w="sm" len="sm"/>
            <a:tailEnd type="none" w="sm" len="sm"/>
          </a:ln>
        </p:spPr>
      </p:cxnSp>
      <p:sp>
        <p:nvSpPr>
          <p:cNvPr id="258" name="Google Shape;258;p3"/>
          <p:cNvSpPr/>
          <p:nvPr/>
        </p:nvSpPr>
        <p:spPr>
          <a:xfrm>
            <a:off x="494509" y="2874666"/>
            <a:ext cx="2447081" cy="1318012"/>
          </a:xfrm>
          <a:prstGeom prst="ellipse">
            <a:avLst/>
          </a:prstGeom>
          <a:gradFill>
            <a:gsLst>
              <a:gs pos="0">
                <a:srgbClr val="6E6E6E"/>
              </a:gs>
              <a:gs pos="50000">
                <a:srgbClr val="9F9F9F"/>
              </a:gs>
              <a:gs pos="100000">
                <a:srgbClr val="BFBFB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Tränare</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61" name="Google Shape;261;p3"/>
          <p:cNvSpPr/>
          <p:nvPr/>
        </p:nvSpPr>
        <p:spPr>
          <a:xfrm>
            <a:off x="494508" y="4561776"/>
            <a:ext cx="2587061" cy="1238325"/>
          </a:xfrm>
          <a:prstGeom prst="ellipse">
            <a:avLst/>
          </a:prstGeom>
          <a:gradFill>
            <a:gsLst>
              <a:gs pos="0">
                <a:srgbClr val="7C8C93"/>
              </a:gs>
              <a:gs pos="50000">
                <a:srgbClr val="B3CAD5"/>
              </a:gs>
              <a:gs pos="100000">
                <a:srgbClr val="D7F2F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Lagledare</a:t>
            </a:r>
            <a:endParaRPr/>
          </a:p>
          <a:p>
            <a:pPr marL="228594" marR="0" lvl="0" indent="-160863" algn="l"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62" name="Google Shape;262;p3"/>
          <p:cNvSpPr/>
          <p:nvPr/>
        </p:nvSpPr>
        <p:spPr>
          <a:xfrm>
            <a:off x="123282" y="384109"/>
            <a:ext cx="2640665" cy="1621399"/>
          </a:xfrm>
          <a:prstGeom prst="ellipse">
            <a:avLst/>
          </a:prstGeom>
          <a:gradFill>
            <a:gsLst>
              <a:gs pos="0">
                <a:srgbClr val="770000"/>
              </a:gs>
              <a:gs pos="50000">
                <a:srgbClr val="AC0000"/>
              </a:gs>
              <a:gs pos="100000">
                <a:srgbClr val="CE0000"/>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1" i="0" u="none" strike="noStrike" cap="none">
                <a:solidFill>
                  <a:schemeClr val="lt1"/>
                </a:solidFill>
                <a:latin typeface="Arial"/>
                <a:ea typeface="Arial"/>
                <a:cs typeface="Arial"/>
                <a:sym typeface="Arial"/>
              </a:rPr>
              <a:t>Sävar IK – </a:t>
            </a:r>
            <a:r>
              <a:rPr lang="sv-SE" sz="1600" b="0" i="0" u="none" strike="noStrike" cap="none">
                <a:solidFill>
                  <a:schemeClr val="lt1"/>
                </a:solidFill>
                <a:latin typeface="Arial"/>
                <a:ea typeface="Arial"/>
                <a:cs typeface="Arial"/>
                <a:sym typeface="Arial"/>
              </a:rPr>
              <a:t>verksamhetsidé och värdegrund</a:t>
            </a:r>
            <a:endParaRPr sz="1600" b="0" i="0" u="none" strike="noStrike" cap="none">
              <a:solidFill>
                <a:schemeClr val="lt1"/>
              </a:solidFill>
              <a:latin typeface="Arial"/>
              <a:ea typeface="Arial"/>
              <a:cs typeface="Arial"/>
              <a:sym typeface="Arial"/>
            </a:endParaRPr>
          </a:p>
        </p:txBody>
      </p:sp>
      <p:sp>
        <p:nvSpPr>
          <p:cNvPr id="263" name="Google Shape;263;p3"/>
          <p:cNvSpPr/>
          <p:nvPr/>
        </p:nvSpPr>
        <p:spPr>
          <a:xfrm>
            <a:off x="9274051" y="1617354"/>
            <a:ext cx="2629853" cy="1422852"/>
          </a:xfrm>
          <a:prstGeom prst="ellipse">
            <a:avLst/>
          </a:prstGeom>
          <a:gradFill>
            <a:gsLst>
              <a:gs pos="0">
                <a:srgbClr val="818B7A"/>
              </a:gs>
              <a:gs pos="50000">
                <a:srgbClr val="BBC8B2"/>
              </a:gs>
              <a:gs pos="100000">
                <a:srgbClr val="E0F0D6"/>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Arbete</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cxnSp>
        <p:nvCxnSpPr>
          <p:cNvPr id="264" name="Google Shape;264;p3"/>
          <p:cNvCxnSpPr/>
          <p:nvPr/>
        </p:nvCxnSpPr>
        <p:spPr>
          <a:xfrm>
            <a:off x="2593639" y="1796358"/>
            <a:ext cx="1649663" cy="1135079"/>
          </a:xfrm>
          <a:prstGeom prst="straightConnector1">
            <a:avLst/>
          </a:prstGeom>
          <a:noFill/>
          <a:ln w="57150" cap="flat" cmpd="sng">
            <a:solidFill>
              <a:srgbClr val="C00000"/>
            </a:solidFill>
            <a:prstDash val="solid"/>
            <a:round/>
            <a:headEnd type="triangle" w="med" len="med"/>
            <a:tailEnd type="triangle" w="med" len="med"/>
          </a:ln>
        </p:spPr>
      </p:cxnSp>
      <p:sp>
        <p:nvSpPr>
          <p:cNvPr id="256" name="Google Shape;256;p3"/>
          <p:cNvSpPr/>
          <p:nvPr/>
        </p:nvSpPr>
        <p:spPr>
          <a:xfrm>
            <a:off x="4169924" y="2602459"/>
            <a:ext cx="4169197" cy="1975804"/>
          </a:xfrm>
          <a:prstGeom prst="ellipse">
            <a:avLst/>
          </a:prstGeom>
          <a:gradFill>
            <a:gsLst>
              <a:gs pos="0">
                <a:srgbClr val="770000"/>
              </a:gs>
              <a:gs pos="50000">
                <a:srgbClr val="AC0000"/>
              </a:gs>
              <a:gs pos="100000">
                <a:srgbClr val="CE0000"/>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endParaRPr sz="1867"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sv-SE" sz="1867" b="1" i="0" u="none" strike="noStrike" cap="none">
                <a:solidFill>
                  <a:schemeClr val="lt1"/>
                </a:solidFill>
                <a:latin typeface="Arial"/>
                <a:ea typeface="Arial"/>
                <a:cs typeface="Arial"/>
                <a:sym typeface="Arial"/>
              </a:rPr>
              <a:t>Lag</a:t>
            </a:r>
            <a:endParaRPr sz="1867"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sp>
        <p:nvSpPr>
          <p:cNvPr id="255" name="Google Shape;255;p3"/>
          <p:cNvSpPr/>
          <p:nvPr/>
        </p:nvSpPr>
        <p:spPr>
          <a:xfrm>
            <a:off x="8903062" y="4888364"/>
            <a:ext cx="2589308" cy="1263856"/>
          </a:xfrm>
          <a:prstGeom prst="ellipse">
            <a:avLst/>
          </a:prstGeom>
          <a:gradFill>
            <a:gsLst>
              <a:gs pos="0">
                <a:srgbClr val="4B6693"/>
              </a:gs>
              <a:gs pos="50000">
                <a:srgbClr val="6E95D5"/>
              </a:gs>
              <a:gs pos="100000">
                <a:srgbClr val="83B3F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Match</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65" name="Google Shape;265;p3"/>
          <p:cNvSpPr/>
          <p:nvPr/>
        </p:nvSpPr>
        <p:spPr>
          <a:xfrm>
            <a:off x="9215680" y="3429001"/>
            <a:ext cx="2746595" cy="1152321"/>
          </a:xfrm>
          <a:prstGeom prst="ellipse">
            <a:avLst/>
          </a:prstGeom>
          <a:gradFill>
            <a:gsLst>
              <a:gs pos="0">
                <a:srgbClr val="BDF295"/>
              </a:gs>
              <a:gs pos="50000">
                <a:srgbClr val="D5F5BE"/>
              </a:gs>
              <a:gs pos="100000">
                <a:srgbClr val="EAFADE"/>
              </a:gs>
            </a:gsLst>
            <a:lin ang="135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Försäljning</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66" name="Google Shape;266;p3"/>
          <p:cNvSpPr/>
          <p:nvPr/>
        </p:nvSpPr>
        <p:spPr>
          <a:xfrm>
            <a:off x="2851585" y="5489310"/>
            <a:ext cx="2720036" cy="1129591"/>
          </a:xfrm>
          <a:prstGeom prst="ellipse">
            <a:avLst/>
          </a:prstGeom>
          <a:gradFill>
            <a:gsLst>
              <a:gs pos="0">
                <a:srgbClr val="978550"/>
              </a:gs>
              <a:gs pos="50000">
                <a:srgbClr val="DBC074"/>
              </a:gs>
              <a:gs pos="100000">
                <a:srgbClr val="FFE68B"/>
              </a:gs>
            </a:gsLst>
            <a:lin ang="2700000" scaled="0"/>
          </a:gradFill>
          <a:ln>
            <a:noFill/>
          </a:ln>
          <a:effectLst>
            <a:outerShdw blurRad="44450" dist="27940" dir="5400000" algn="ctr">
              <a:srgbClr val="000000">
                <a:alpha val="31372"/>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867"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867"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Kassör</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a:p>
            <a:pPr marL="228594" marR="0" lvl="0" indent="-160863"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67" name="Google Shape;267;p3"/>
          <p:cNvSpPr txBox="1"/>
          <p:nvPr/>
        </p:nvSpPr>
        <p:spPr>
          <a:xfrm>
            <a:off x="3020681" y="1067221"/>
            <a:ext cx="6476453" cy="7489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4267" b="1" i="0" u="none" strike="noStrike" cap="none">
                <a:solidFill>
                  <a:srgbClr val="C00000"/>
                </a:solidFill>
                <a:latin typeface="Calibri"/>
                <a:ea typeface="Calibri"/>
                <a:cs typeface="Calibri"/>
                <a:sym typeface="Calibri"/>
              </a:rPr>
              <a:t>FÖRÄLDRATEAM </a:t>
            </a:r>
            <a:r>
              <a:rPr lang="sv-SE" sz="4267" b="0" i="0" u="none" strike="noStrike" cap="none">
                <a:solidFill>
                  <a:srgbClr val="C00000"/>
                </a:solidFill>
                <a:latin typeface="Calibri"/>
                <a:ea typeface="Calibri"/>
                <a:cs typeface="Calibri"/>
                <a:sym typeface="Calibri"/>
              </a:rPr>
              <a:t>innebandy</a:t>
            </a:r>
            <a:endParaRPr/>
          </a:p>
        </p:txBody>
      </p:sp>
      <p:sp>
        <p:nvSpPr>
          <p:cNvPr id="268" name="Google Shape;268;p3"/>
          <p:cNvSpPr/>
          <p:nvPr/>
        </p:nvSpPr>
        <p:spPr>
          <a:xfrm>
            <a:off x="5846687" y="5384364"/>
            <a:ext cx="2878252" cy="1319016"/>
          </a:xfrm>
          <a:prstGeom prst="ellipse">
            <a:avLst/>
          </a:prstGeom>
          <a:gradFill>
            <a:gsLst>
              <a:gs pos="0">
                <a:srgbClr val="81D2FF"/>
              </a:gs>
              <a:gs pos="50000">
                <a:srgbClr val="B3E1FF"/>
              </a:gs>
              <a:gs pos="100000">
                <a:srgbClr val="DAEFFF"/>
              </a:gs>
            </a:gsLst>
            <a:lin ang="189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Sektion</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pic>
        <p:nvPicPr>
          <p:cNvPr id="269" name="Google Shape;269;p3"/>
          <p:cNvPicPr preferRelativeResize="0"/>
          <p:nvPr/>
        </p:nvPicPr>
        <p:blipFill rotWithShape="1">
          <a:blip r:embed="rId3">
            <a:alphaModFix/>
          </a:blip>
          <a:srcRect/>
          <a:stretch/>
        </p:blipFill>
        <p:spPr>
          <a:xfrm>
            <a:off x="10503264" y="80727"/>
            <a:ext cx="1688736" cy="13873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2"/>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276" name="Google Shape;276;p12"/>
          <p:cNvSpPr/>
          <p:nvPr/>
        </p:nvSpPr>
        <p:spPr>
          <a:xfrm>
            <a:off x="10814755" y="0"/>
            <a:ext cx="778800" cy="1467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7" name="Google Shape;277;p12"/>
          <p:cNvSpPr txBox="1"/>
          <p:nvPr/>
        </p:nvSpPr>
        <p:spPr>
          <a:xfrm>
            <a:off x="1834300" y="1229175"/>
            <a:ext cx="10080300" cy="406262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4000" b="1" i="0" u="none" strike="noStrike" cap="none">
                <a:solidFill>
                  <a:srgbClr val="C00000"/>
                </a:solidFill>
                <a:latin typeface="Arial"/>
                <a:ea typeface="Arial"/>
                <a:cs typeface="Arial"/>
                <a:sym typeface="Arial"/>
              </a:rPr>
              <a:t>FÖRÄLDRATEAM</a:t>
            </a:r>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800"/>
              <a:buFont typeface="Noto Sans Symbols"/>
              <a:buChar char="▪"/>
            </a:pPr>
            <a:r>
              <a:rPr lang="sv-SE" sz="3200" b="0" i="0" u="none" strike="noStrike" cap="none">
                <a:solidFill>
                  <a:schemeClr val="dk1"/>
                </a:solidFill>
                <a:latin typeface="Calibri"/>
                <a:ea typeface="Calibri"/>
                <a:cs typeface="Calibri"/>
                <a:sym typeface="Calibri"/>
              </a:rPr>
              <a:t>Viktigt att kunna välja, </a:t>
            </a:r>
            <a:r>
              <a:rPr lang="sv-SE" sz="3200" b="1" i="0" u="none" strike="noStrike" cap="none">
                <a:solidFill>
                  <a:schemeClr val="dk1"/>
                </a:solidFill>
                <a:latin typeface="Calibri"/>
                <a:ea typeface="Calibri"/>
                <a:cs typeface="Calibri"/>
                <a:sym typeface="Calibri"/>
              </a:rPr>
              <a:t>valfrihet.</a:t>
            </a:r>
            <a:endParaRPr sz="3200" b="1"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chemeClr val="dk1"/>
              </a:buClr>
              <a:buSzPts val="2800"/>
              <a:buFont typeface="Calibri"/>
              <a:buChar char="▪"/>
            </a:pPr>
            <a:r>
              <a:rPr lang="sv-SE" sz="3200" b="0" i="0" u="none" strike="noStrike" cap="none">
                <a:solidFill>
                  <a:schemeClr val="dk1"/>
                </a:solidFill>
                <a:latin typeface="Calibri"/>
                <a:ea typeface="Calibri"/>
                <a:cs typeface="Calibri"/>
                <a:sym typeface="Calibri"/>
              </a:rPr>
              <a:t>Man kan byta inför ny säsong, </a:t>
            </a:r>
            <a:r>
              <a:rPr lang="sv-SE" sz="3200" b="1" i="0" u="none" strike="noStrike" cap="none">
                <a:solidFill>
                  <a:schemeClr val="dk1"/>
                </a:solidFill>
                <a:latin typeface="Calibri"/>
                <a:ea typeface="Calibri"/>
                <a:cs typeface="Calibri"/>
                <a:sym typeface="Calibri"/>
              </a:rPr>
              <a:t>tidsbestämt.</a:t>
            </a:r>
            <a:endParaRPr sz="3200" b="1"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chemeClr val="dk1"/>
              </a:buClr>
              <a:buSzPts val="2800"/>
              <a:buFont typeface="Calibri"/>
              <a:buChar char="▪"/>
            </a:pPr>
            <a:r>
              <a:rPr lang="sv-SE" sz="3200" b="0" i="0" u="none" strike="noStrike" cap="none">
                <a:solidFill>
                  <a:schemeClr val="dk1"/>
                </a:solidFill>
                <a:latin typeface="Calibri"/>
                <a:ea typeface="Calibri"/>
                <a:cs typeface="Calibri"/>
                <a:sym typeface="Calibri"/>
              </a:rPr>
              <a:t>Kontaktperson finns i styrelsen för stöttning, </a:t>
            </a:r>
            <a:r>
              <a:rPr lang="sv-SE" sz="3200" b="1" i="0" u="none" strike="noStrike" cap="none">
                <a:solidFill>
                  <a:schemeClr val="dk1"/>
                </a:solidFill>
                <a:latin typeface="Calibri"/>
                <a:ea typeface="Calibri"/>
                <a:cs typeface="Calibri"/>
                <a:sym typeface="Calibri"/>
              </a:rPr>
              <a:t>begränsat/tydligt uppdrag.</a:t>
            </a:r>
            <a:endParaRPr sz="3200" b="1"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3200"/>
              <a:buFont typeface="Arial"/>
              <a:buNone/>
            </a:pPr>
            <a:endParaRPr sz="3200" b="0" i="1"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3200"/>
              <a:buFont typeface="Arial"/>
              <a:buNone/>
            </a:pPr>
            <a:r>
              <a:rPr lang="sv-SE" sz="3200" b="0" i="1" u="none" strike="noStrike" cap="none">
                <a:solidFill>
                  <a:schemeClr val="dk1"/>
                </a:solidFill>
                <a:latin typeface="Calibri"/>
                <a:ea typeface="Calibri"/>
                <a:cs typeface="Calibri"/>
                <a:sym typeface="Calibri"/>
              </a:rPr>
              <a:t>Många gör lite men tillsammans gör vi mycket! </a:t>
            </a:r>
            <a:r>
              <a:rPr lang="sv-SE" sz="3200" b="1" i="1" u="none" strike="noStrike" cap="none">
                <a:solidFill>
                  <a:schemeClr val="dk1"/>
                </a:solidFill>
                <a:latin typeface="Calibri"/>
                <a:ea typeface="Calibri"/>
                <a:cs typeface="Calibri"/>
                <a:sym typeface="Calibri"/>
              </a:rPr>
              <a:t>Roligare! </a:t>
            </a:r>
            <a:endParaRPr sz="3200" b="1" i="1" u="none" strike="noStrike" cap="none">
              <a:solidFill>
                <a:schemeClr val="dk1"/>
              </a:solidFill>
              <a:latin typeface="Calibri"/>
              <a:ea typeface="Calibri"/>
              <a:cs typeface="Calibri"/>
              <a:sym typeface="Calibri"/>
            </a:endParaRPr>
          </a:p>
        </p:txBody>
      </p:sp>
      <p:pic>
        <p:nvPicPr>
          <p:cNvPr id="278" name="Google Shape;278;p12"/>
          <p:cNvPicPr preferRelativeResize="0"/>
          <p:nvPr/>
        </p:nvPicPr>
        <p:blipFill rotWithShape="1">
          <a:blip r:embed="rId4">
            <a:alphaModFix/>
          </a:blip>
          <a:srcRect/>
          <a:stretch/>
        </p:blipFill>
        <p:spPr>
          <a:xfrm>
            <a:off x="8180907" y="733800"/>
            <a:ext cx="2176793" cy="1686418"/>
          </a:xfrm>
          <a:prstGeom prst="rect">
            <a:avLst/>
          </a:prstGeom>
          <a:noFill/>
          <a:ln>
            <a:noFill/>
          </a:ln>
        </p:spPr>
      </p:pic>
    </p:spTree>
    <p:extLst>
      <p:ext uri="{BB962C8B-B14F-4D97-AF65-F5344CB8AC3E}">
        <p14:creationId xmlns:p14="http://schemas.microsoft.com/office/powerpoint/2010/main" val="1038243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3"/>
          <p:cNvSpPr txBox="1"/>
          <p:nvPr/>
        </p:nvSpPr>
        <p:spPr>
          <a:xfrm>
            <a:off x="1763378" y="628618"/>
            <a:ext cx="8115139"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267"/>
              <a:buFont typeface="Calibri"/>
              <a:buNone/>
            </a:pPr>
            <a:r>
              <a:rPr lang="sv-SE" sz="4000" b="1" i="0" u="none" strike="noStrike" cap="none">
                <a:solidFill>
                  <a:srgbClr val="C00000"/>
                </a:solidFill>
                <a:latin typeface="Arial"/>
                <a:ea typeface="Arial"/>
                <a:cs typeface="Arial"/>
                <a:sym typeface="Arial"/>
              </a:rPr>
              <a:t>VILKET TEAM VILL DU BIDRA I?</a:t>
            </a:r>
            <a:endParaRPr sz="4000" b="0" i="0" u="none" strike="noStrike" cap="none">
              <a:solidFill>
                <a:schemeClr val="dk1"/>
              </a:solidFill>
              <a:latin typeface="Arial"/>
              <a:ea typeface="Arial"/>
              <a:cs typeface="Arial"/>
              <a:sym typeface="Arial"/>
            </a:endParaRPr>
          </a:p>
        </p:txBody>
      </p:sp>
      <p:sp>
        <p:nvSpPr>
          <p:cNvPr id="284" name="Google Shape;284;p13"/>
          <p:cNvSpPr/>
          <p:nvPr/>
        </p:nvSpPr>
        <p:spPr>
          <a:xfrm>
            <a:off x="10814755" y="0"/>
            <a:ext cx="778800" cy="1467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5" name="Google Shape;285;p13"/>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286" name="Google Shape;286;p13"/>
          <p:cNvSpPr txBox="1"/>
          <p:nvPr/>
        </p:nvSpPr>
        <p:spPr>
          <a:xfrm>
            <a:off x="143400" y="2855150"/>
            <a:ext cx="2014500" cy="8001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sv-SE" sz="1800" b="0" i="0" u="none" strike="noStrike" cap="none">
                <a:solidFill>
                  <a:schemeClr val="dk1"/>
                </a:solidFill>
                <a:latin typeface="Calibri"/>
                <a:ea typeface="Calibri"/>
                <a:cs typeface="Calibri"/>
                <a:sym typeface="Calibri"/>
              </a:rPr>
              <a:t>x</a:t>
            </a:r>
            <a:endParaRPr sz="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287" name="Google Shape;287;p13"/>
          <p:cNvSpPr txBox="1"/>
          <p:nvPr/>
        </p:nvSpPr>
        <p:spPr>
          <a:xfrm>
            <a:off x="1871100" y="2974500"/>
            <a:ext cx="1727700" cy="8001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sv-SE" sz="1800" b="0" i="0" u="none" strike="noStrike" cap="none">
                <a:solidFill>
                  <a:schemeClr val="dk1"/>
                </a:solidFill>
                <a:latin typeface="Calibri"/>
                <a:ea typeface="Calibri"/>
                <a:cs typeface="Calibri"/>
                <a:sym typeface="Calibri"/>
              </a:rPr>
              <a:t>x</a:t>
            </a:r>
            <a:endParaRPr sz="2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288" name="Google Shape;288;p13"/>
          <p:cNvSpPr txBox="1"/>
          <p:nvPr/>
        </p:nvSpPr>
        <p:spPr>
          <a:xfrm>
            <a:off x="10684745" y="2962163"/>
            <a:ext cx="1503236" cy="273917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ea typeface="Calibri"/>
                <a:cs typeface="Calibri"/>
                <a:sym typeface="Calibri"/>
              </a:rPr>
              <a:t>Samordna lagets och sektionens arbeten.</a:t>
            </a:r>
          </a:p>
          <a:p>
            <a:pPr marL="0" marR="0" lvl="0" indent="0" algn="l" rtl="0">
              <a:lnSpc>
                <a:spcPct val="100000"/>
              </a:lnSpc>
              <a:spcBef>
                <a:spcPts val="0"/>
              </a:spcBef>
              <a:spcAft>
                <a:spcPts val="0"/>
              </a:spcAft>
              <a:buClr>
                <a:srgbClr val="000000"/>
              </a:buClr>
              <a:buSzPts val="2800"/>
              <a:buFont typeface="Arial"/>
              <a:buNone/>
            </a:pPr>
            <a:endParaRPr lang="sv-SE"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ea typeface="Calibri"/>
                <a:cs typeface="Calibri"/>
                <a:sym typeface="Calibri"/>
              </a:rPr>
              <a:t>Inventering</a:t>
            </a:r>
          </a:p>
          <a:p>
            <a:pPr marL="0" marR="0" lvl="0" indent="0" algn="l" rtl="0">
              <a:lnSpc>
                <a:spcPct val="100000"/>
              </a:lnSpc>
              <a:spcBef>
                <a:spcPts val="0"/>
              </a:spcBef>
              <a:spcAft>
                <a:spcPts val="0"/>
              </a:spcAft>
              <a:buClr>
                <a:srgbClr val="000000"/>
              </a:buClr>
              <a:buSzPts val="2800"/>
              <a:buFont typeface="Arial"/>
              <a:buNone/>
            </a:pPr>
            <a:endParaRPr lang="sv-SE"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ea typeface="Calibri"/>
                <a:cs typeface="Calibri"/>
                <a:sym typeface="Calibri"/>
              </a:rPr>
              <a:t>Axel B</a:t>
            </a:r>
            <a:endParaRPr sz="2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dirty="0">
              <a:solidFill>
                <a:schemeClr val="dk1"/>
              </a:solidFill>
              <a:latin typeface="Calibri"/>
              <a:ea typeface="Calibri"/>
              <a:cs typeface="Calibri"/>
              <a:sym typeface="Calibri"/>
            </a:endParaRPr>
          </a:p>
        </p:txBody>
      </p:sp>
      <p:sp>
        <p:nvSpPr>
          <p:cNvPr id="289" name="Google Shape;289;p13"/>
          <p:cNvSpPr txBox="1"/>
          <p:nvPr/>
        </p:nvSpPr>
        <p:spPr>
          <a:xfrm>
            <a:off x="8768525" y="2903189"/>
            <a:ext cx="2014175" cy="35701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ea typeface="Calibri"/>
                <a:cs typeface="Calibri"/>
                <a:sym typeface="Calibri"/>
              </a:rPr>
              <a:t>Samordna lagets och sektionens försäljningar. </a:t>
            </a:r>
          </a:p>
          <a:p>
            <a:pPr marL="0" marR="0" lvl="0" indent="0" algn="l" rtl="0">
              <a:lnSpc>
                <a:spcPct val="100000"/>
              </a:lnSpc>
              <a:spcBef>
                <a:spcPts val="0"/>
              </a:spcBef>
              <a:spcAft>
                <a:spcPts val="0"/>
              </a:spcAft>
              <a:buClr>
                <a:srgbClr val="000000"/>
              </a:buClr>
              <a:buSzPts val="2800"/>
              <a:buFont typeface="Arial"/>
              <a:buNone/>
            </a:pPr>
            <a:endParaRPr lang="sv-SE" sz="18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ea typeface="Calibri"/>
                <a:cs typeface="Calibri"/>
                <a:sym typeface="Calibri"/>
              </a:rPr>
              <a:t>Bingolotto</a:t>
            </a:r>
          </a:p>
          <a:p>
            <a:pPr marL="0" marR="0" lvl="0" indent="0" algn="l" rtl="0">
              <a:lnSpc>
                <a:spcPct val="100000"/>
              </a:lnSpc>
              <a:spcBef>
                <a:spcPts val="0"/>
              </a:spcBef>
              <a:spcAft>
                <a:spcPts val="0"/>
              </a:spcAft>
              <a:buClr>
                <a:srgbClr val="000000"/>
              </a:buClr>
              <a:buSzPts val="2800"/>
              <a:buFont typeface="Arial"/>
              <a:buNone/>
            </a:pPr>
            <a:endParaRPr lang="sv-SE" sz="18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ea typeface="Calibri"/>
                <a:cs typeface="Calibri"/>
                <a:sym typeface="Calibri"/>
              </a:rPr>
              <a:t>Henning</a:t>
            </a:r>
          </a:p>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ea typeface="Calibri"/>
                <a:cs typeface="Calibri"/>
                <a:sym typeface="Calibri"/>
              </a:rPr>
              <a:t>Adrian</a:t>
            </a:r>
          </a:p>
          <a:p>
            <a:pPr marL="0" marR="0" lvl="0" indent="0" algn="l" rtl="0">
              <a:lnSpc>
                <a:spcPct val="100000"/>
              </a:lnSpc>
              <a:spcBef>
                <a:spcPts val="0"/>
              </a:spcBef>
              <a:spcAft>
                <a:spcPts val="0"/>
              </a:spcAft>
              <a:buClr>
                <a:srgbClr val="000000"/>
              </a:buClr>
              <a:buSzPts val="2800"/>
              <a:buFont typeface="Arial"/>
              <a:buNone/>
            </a:pPr>
            <a:endParaRPr lang="sv-SE" sz="18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lang="sv-SE" sz="18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dirty="0">
              <a:solidFill>
                <a:schemeClr val="dk1"/>
              </a:solidFill>
              <a:latin typeface="Calibri"/>
              <a:ea typeface="Calibri"/>
              <a:cs typeface="Calibri"/>
              <a:sym typeface="Calibri"/>
            </a:endParaRPr>
          </a:p>
        </p:txBody>
      </p:sp>
      <p:sp>
        <p:nvSpPr>
          <p:cNvPr id="290" name="Google Shape;290;p13"/>
          <p:cNvSpPr txBox="1"/>
          <p:nvPr/>
        </p:nvSpPr>
        <p:spPr>
          <a:xfrm>
            <a:off x="6978015" y="3018876"/>
            <a:ext cx="1570942" cy="223134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cs typeface="Calibri"/>
                <a:sym typeface="Calibri"/>
              </a:rPr>
              <a:t>Matchvärd, fika och sek.</a:t>
            </a:r>
            <a:endParaRPr sz="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sv-SE" sz="1500" dirty="0">
                <a:solidFill>
                  <a:schemeClr val="dk1"/>
                </a:solidFill>
              </a:rPr>
              <a:t>DAMMATCH Januari</a:t>
            </a:r>
          </a:p>
          <a:p>
            <a:pPr marL="0" marR="0" lvl="0" indent="0" algn="l" rtl="0">
              <a:lnSpc>
                <a:spcPct val="100000"/>
              </a:lnSpc>
              <a:spcBef>
                <a:spcPts val="0"/>
              </a:spcBef>
              <a:spcAft>
                <a:spcPts val="0"/>
              </a:spcAft>
              <a:buClr>
                <a:srgbClr val="000000"/>
              </a:buClr>
              <a:buSzPts val="2800"/>
              <a:buFont typeface="Arial"/>
              <a:buNone/>
            </a:pPr>
            <a:endParaRPr lang="sv-SE" sz="1500" i="0" u="none" strike="noStrike" cap="none" dirty="0">
              <a:solidFill>
                <a:schemeClr val="dk1"/>
              </a:solidFill>
            </a:endParaRPr>
          </a:p>
          <a:p>
            <a:pPr marL="0" marR="0" lvl="0" indent="0" algn="l" rtl="0">
              <a:lnSpc>
                <a:spcPct val="100000"/>
              </a:lnSpc>
              <a:spcBef>
                <a:spcPts val="0"/>
              </a:spcBef>
              <a:spcAft>
                <a:spcPts val="0"/>
              </a:spcAft>
              <a:buClr>
                <a:srgbClr val="000000"/>
              </a:buClr>
              <a:buSzPts val="2800"/>
              <a:buFont typeface="Arial"/>
              <a:buNone/>
            </a:pPr>
            <a:r>
              <a:rPr lang="sv-SE" sz="1500" dirty="0">
                <a:solidFill>
                  <a:schemeClr val="dk1"/>
                </a:solidFill>
              </a:rPr>
              <a:t>Wilmer</a:t>
            </a:r>
          </a:p>
          <a:p>
            <a:pPr marL="0" marR="0" lvl="0" indent="0" algn="l" rtl="0">
              <a:lnSpc>
                <a:spcPct val="100000"/>
              </a:lnSpc>
              <a:spcBef>
                <a:spcPts val="0"/>
              </a:spcBef>
              <a:spcAft>
                <a:spcPts val="0"/>
              </a:spcAft>
              <a:buClr>
                <a:srgbClr val="000000"/>
              </a:buClr>
              <a:buSzPts val="2800"/>
              <a:buFont typeface="Arial"/>
              <a:buNone/>
            </a:pPr>
            <a:r>
              <a:rPr lang="sv-SE" sz="1500" dirty="0">
                <a:solidFill>
                  <a:schemeClr val="dk1"/>
                </a:solidFill>
              </a:rPr>
              <a:t>Max</a:t>
            </a:r>
          </a:p>
        </p:txBody>
      </p:sp>
      <p:sp>
        <p:nvSpPr>
          <p:cNvPr id="291" name="Google Shape;291;p13"/>
          <p:cNvSpPr txBox="1"/>
          <p:nvPr/>
        </p:nvSpPr>
        <p:spPr>
          <a:xfrm>
            <a:off x="5253512" y="3028910"/>
            <a:ext cx="1866688" cy="135417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sv-SE" sz="1800" dirty="0">
                <a:solidFill>
                  <a:schemeClr val="dk1"/>
                </a:solidFill>
                <a:latin typeface="Calibri"/>
                <a:ea typeface="Calibri"/>
                <a:cs typeface="Calibri"/>
                <a:sym typeface="Calibri"/>
              </a:rPr>
              <a:t>Utbildning</a:t>
            </a:r>
          </a:p>
          <a:p>
            <a:pPr marL="285750" marR="0" lvl="0" indent="-285750" algn="l" rtl="0">
              <a:lnSpc>
                <a:spcPct val="100000"/>
              </a:lnSpc>
              <a:spcBef>
                <a:spcPts val="0"/>
              </a:spcBef>
              <a:spcAft>
                <a:spcPts val="0"/>
              </a:spcAft>
              <a:buClr>
                <a:srgbClr val="000000"/>
              </a:buClr>
              <a:buSzPts val="3600"/>
              <a:buFontTx/>
              <a:buChar char="-"/>
            </a:pPr>
            <a:r>
              <a:rPr lang="sv-SE" sz="1800" b="0" i="0" u="none" strike="noStrike" cap="none" dirty="0">
                <a:solidFill>
                  <a:schemeClr val="dk1"/>
                </a:solidFill>
                <a:latin typeface="Calibri"/>
                <a:ea typeface="Calibri"/>
                <a:cs typeface="Calibri"/>
                <a:sym typeface="Calibri"/>
              </a:rPr>
              <a:t>Samordna</a:t>
            </a:r>
          </a:p>
          <a:p>
            <a:pPr marL="285750" marR="0" lvl="0" indent="-285750" algn="l" rtl="0">
              <a:lnSpc>
                <a:spcPct val="100000"/>
              </a:lnSpc>
              <a:spcBef>
                <a:spcPts val="0"/>
              </a:spcBef>
              <a:spcAft>
                <a:spcPts val="0"/>
              </a:spcAft>
              <a:buClr>
                <a:srgbClr val="000000"/>
              </a:buClr>
              <a:buSzPts val="3600"/>
              <a:buFontTx/>
              <a:buChar char="-"/>
            </a:pPr>
            <a:r>
              <a:rPr lang="sv-SE" sz="1800" dirty="0">
                <a:solidFill>
                  <a:schemeClr val="dk1"/>
                </a:solidFill>
                <a:latin typeface="Calibri"/>
                <a:ea typeface="Calibri"/>
                <a:cs typeface="Calibri"/>
                <a:sym typeface="Calibri"/>
              </a:rPr>
              <a:t>Starta nya lag</a:t>
            </a:r>
            <a:r>
              <a:rPr lang="sv-SE" sz="1800" b="0" i="0" u="none" strike="noStrike" cap="none" dirty="0">
                <a:solidFill>
                  <a:schemeClr val="dk1"/>
                </a:solidFill>
                <a:latin typeface="Calibri"/>
                <a:ea typeface="Calibri"/>
                <a:cs typeface="Calibri"/>
                <a:sym typeface="Calibri"/>
              </a:rPr>
              <a:t> </a:t>
            </a: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dirty="0">
              <a:solidFill>
                <a:schemeClr val="dk1"/>
              </a:solidFill>
              <a:latin typeface="Calibri"/>
              <a:ea typeface="Calibri"/>
              <a:cs typeface="Calibri"/>
              <a:sym typeface="Calibri"/>
            </a:endParaRPr>
          </a:p>
        </p:txBody>
      </p:sp>
      <p:sp>
        <p:nvSpPr>
          <p:cNvPr id="292" name="Google Shape;292;p13"/>
          <p:cNvSpPr txBox="1"/>
          <p:nvPr/>
        </p:nvSpPr>
        <p:spPr>
          <a:xfrm>
            <a:off x="3376025" y="2974500"/>
            <a:ext cx="1871100" cy="31392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ea typeface="Calibri"/>
                <a:cs typeface="Calibri"/>
                <a:sym typeface="Calibri"/>
              </a:rPr>
              <a:t>Har koll på lagets kassa och hjälper team försäljning och arbete vid hantering av pengar. </a:t>
            </a:r>
          </a:p>
          <a:p>
            <a:pPr marL="0" marR="0" lvl="0" indent="0" algn="l" rtl="0">
              <a:lnSpc>
                <a:spcPct val="100000"/>
              </a:lnSpc>
              <a:spcBef>
                <a:spcPts val="0"/>
              </a:spcBef>
              <a:spcAft>
                <a:spcPts val="0"/>
              </a:spcAft>
              <a:buClr>
                <a:srgbClr val="000000"/>
              </a:buClr>
              <a:buSzPts val="2800"/>
              <a:buFont typeface="Arial"/>
              <a:buNone/>
            </a:pPr>
            <a:endParaRPr lang="sv-SE"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ea typeface="Calibri"/>
                <a:cs typeface="Calibri"/>
                <a:sym typeface="Calibri"/>
              </a:rPr>
              <a:t>5400kr </a:t>
            </a:r>
          </a:p>
          <a:p>
            <a:pPr marL="0" marR="0" lvl="0" indent="0" algn="l" rtl="0">
              <a:lnSpc>
                <a:spcPct val="100000"/>
              </a:lnSpc>
              <a:spcBef>
                <a:spcPts val="0"/>
              </a:spcBef>
              <a:spcAft>
                <a:spcPts val="0"/>
              </a:spcAft>
              <a:buClr>
                <a:srgbClr val="000000"/>
              </a:buClr>
              <a:buSzPts val="2800"/>
              <a:buFont typeface="Arial"/>
              <a:buNone/>
            </a:pPr>
            <a:endParaRPr lang="sv-SE"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sv-SE" sz="1800" b="0" i="0" u="none" strike="noStrike" cap="none" dirty="0">
                <a:solidFill>
                  <a:schemeClr val="dk1"/>
                </a:solidFill>
                <a:latin typeface="Calibri"/>
                <a:ea typeface="Calibri"/>
                <a:cs typeface="Calibri"/>
                <a:sym typeface="Calibri"/>
              </a:rPr>
              <a:t>Axel R</a:t>
            </a: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1800" b="0" i="0" u="none" strike="noStrike" cap="none" dirty="0">
              <a:solidFill>
                <a:schemeClr val="dk1"/>
              </a:solidFill>
              <a:latin typeface="Calibri"/>
              <a:ea typeface="Calibri"/>
              <a:cs typeface="Calibri"/>
              <a:sym typeface="Calibri"/>
            </a:endParaRPr>
          </a:p>
        </p:txBody>
      </p:sp>
      <p:sp>
        <p:nvSpPr>
          <p:cNvPr id="293" name="Google Shape;293;p13"/>
          <p:cNvSpPr/>
          <p:nvPr/>
        </p:nvSpPr>
        <p:spPr>
          <a:xfrm>
            <a:off x="10365708" y="1968077"/>
            <a:ext cx="1727700" cy="932168"/>
          </a:xfrm>
          <a:prstGeom prst="ellipse">
            <a:avLst/>
          </a:prstGeom>
          <a:gradFill>
            <a:gsLst>
              <a:gs pos="0">
                <a:srgbClr val="818B7A"/>
              </a:gs>
              <a:gs pos="50000">
                <a:srgbClr val="BBC8B2"/>
              </a:gs>
              <a:gs pos="100000">
                <a:srgbClr val="E0F0D6"/>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Arbete</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94" name="Google Shape;294;p13"/>
          <p:cNvSpPr/>
          <p:nvPr/>
        </p:nvSpPr>
        <p:spPr>
          <a:xfrm>
            <a:off x="8505915" y="1951732"/>
            <a:ext cx="2178830" cy="984018"/>
          </a:xfrm>
          <a:prstGeom prst="ellipse">
            <a:avLst/>
          </a:prstGeom>
          <a:gradFill>
            <a:gsLst>
              <a:gs pos="0">
                <a:srgbClr val="BDF295"/>
              </a:gs>
              <a:gs pos="50000">
                <a:srgbClr val="D5F5BE"/>
              </a:gs>
              <a:gs pos="100000">
                <a:srgbClr val="EAFADE"/>
              </a:gs>
            </a:gsLst>
            <a:lin ang="135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Försäljning</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95" name="Google Shape;295;p13"/>
          <p:cNvSpPr/>
          <p:nvPr/>
        </p:nvSpPr>
        <p:spPr>
          <a:xfrm>
            <a:off x="6850023" y="1858571"/>
            <a:ext cx="1988606" cy="1077179"/>
          </a:xfrm>
          <a:prstGeom prst="ellipse">
            <a:avLst/>
          </a:prstGeom>
          <a:gradFill>
            <a:gsLst>
              <a:gs pos="0">
                <a:srgbClr val="4B6693"/>
              </a:gs>
              <a:gs pos="50000">
                <a:srgbClr val="6E95D5"/>
              </a:gs>
              <a:gs pos="100000">
                <a:srgbClr val="83B3F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Match</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96" name="Google Shape;296;p13"/>
          <p:cNvSpPr/>
          <p:nvPr/>
        </p:nvSpPr>
        <p:spPr>
          <a:xfrm>
            <a:off x="5191423" y="1843597"/>
            <a:ext cx="1988607" cy="1077179"/>
          </a:xfrm>
          <a:prstGeom prst="ellipse">
            <a:avLst/>
          </a:prstGeom>
          <a:gradFill>
            <a:gsLst>
              <a:gs pos="0">
                <a:srgbClr val="81D2FF"/>
              </a:gs>
              <a:gs pos="50000">
                <a:srgbClr val="B3E1FF"/>
              </a:gs>
              <a:gs pos="100000">
                <a:srgbClr val="DAEFFF"/>
              </a:gs>
            </a:gsLst>
            <a:lin ang="189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Sektion</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97" name="Google Shape;297;p13"/>
          <p:cNvSpPr/>
          <p:nvPr/>
        </p:nvSpPr>
        <p:spPr>
          <a:xfrm>
            <a:off x="3498825" y="1815531"/>
            <a:ext cx="1988607" cy="1077179"/>
          </a:xfrm>
          <a:prstGeom prst="ellipse">
            <a:avLst/>
          </a:prstGeom>
          <a:gradFill>
            <a:gsLst>
              <a:gs pos="0">
                <a:srgbClr val="978550"/>
              </a:gs>
              <a:gs pos="50000">
                <a:srgbClr val="DBC074"/>
              </a:gs>
              <a:gs pos="100000">
                <a:srgbClr val="FFE68B"/>
              </a:gs>
            </a:gsLst>
            <a:lin ang="2700000" scaled="0"/>
          </a:gradFill>
          <a:ln>
            <a:noFill/>
          </a:ln>
          <a:effectLst>
            <a:outerShdw blurRad="44450" dist="27940" dir="5400000" algn="ctr">
              <a:srgbClr val="000000">
                <a:alpha val="31372"/>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867"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867"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Kassör</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a:p>
            <a:pPr marL="228594" marR="0" lvl="0" indent="-160863"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98" name="Google Shape;298;p13"/>
          <p:cNvSpPr/>
          <p:nvPr/>
        </p:nvSpPr>
        <p:spPr>
          <a:xfrm>
            <a:off x="1784645" y="1837647"/>
            <a:ext cx="2014500" cy="1077178"/>
          </a:xfrm>
          <a:prstGeom prst="ellipse">
            <a:avLst/>
          </a:prstGeom>
          <a:gradFill>
            <a:gsLst>
              <a:gs pos="0">
                <a:srgbClr val="7C8C93"/>
              </a:gs>
              <a:gs pos="50000">
                <a:srgbClr val="B3CAD5"/>
              </a:gs>
              <a:gs pos="100000">
                <a:srgbClr val="D7F2F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Lagledare</a:t>
            </a:r>
            <a:endParaRPr/>
          </a:p>
          <a:p>
            <a:pPr marL="228594" marR="0" lvl="0" indent="-160863" algn="l"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99" name="Google Shape;299;p13"/>
          <p:cNvSpPr/>
          <p:nvPr/>
        </p:nvSpPr>
        <p:spPr>
          <a:xfrm>
            <a:off x="98592" y="1815532"/>
            <a:ext cx="1805687" cy="1077178"/>
          </a:xfrm>
          <a:prstGeom prst="ellipse">
            <a:avLst/>
          </a:prstGeom>
          <a:gradFill>
            <a:gsLst>
              <a:gs pos="0">
                <a:srgbClr val="6E6E6E"/>
              </a:gs>
              <a:gs pos="50000">
                <a:srgbClr val="9F9F9F"/>
              </a:gs>
              <a:gs pos="100000">
                <a:srgbClr val="BFBFB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Tränare</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48" descr="InnebandyIllustrationer och vektorbilder - iStock"/>
          <p:cNvPicPr preferRelativeResize="0"/>
          <p:nvPr/>
        </p:nvPicPr>
        <p:blipFill rotWithShape="1">
          <a:blip r:embed="rId3">
            <a:alphaModFix/>
          </a:blip>
          <a:srcRect t="19742"/>
          <a:stretch/>
        </p:blipFill>
        <p:spPr>
          <a:xfrm>
            <a:off x="1" y="0"/>
            <a:ext cx="12192000" cy="6843066"/>
          </a:xfrm>
          <a:prstGeom prst="rect">
            <a:avLst/>
          </a:prstGeom>
          <a:noFill/>
          <a:ln>
            <a:noFill/>
          </a:ln>
        </p:spPr>
      </p:pic>
      <p:sp>
        <p:nvSpPr>
          <p:cNvPr id="308" name="Google Shape;308;p48"/>
          <p:cNvSpPr txBox="1"/>
          <p:nvPr/>
        </p:nvSpPr>
        <p:spPr>
          <a:xfrm>
            <a:off x="5021705" y="2821389"/>
            <a:ext cx="6500110"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sv-SE" sz="7200" b="1" i="0" u="none" strike="noStrike" cap="none">
                <a:solidFill>
                  <a:schemeClr val="lt1"/>
                </a:solidFill>
                <a:latin typeface="Calibri"/>
                <a:ea typeface="Calibri"/>
                <a:cs typeface="Calibri"/>
                <a:sym typeface="Calibri"/>
              </a:rPr>
              <a:t>FUNDERINGAR?</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Google Shape;314;p49"/>
          <p:cNvPicPr preferRelativeResize="0"/>
          <p:nvPr/>
        </p:nvPicPr>
        <p:blipFill rotWithShape="1">
          <a:blip r:embed="rId3">
            <a:alphaModFix/>
          </a:blip>
          <a:srcRect/>
          <a:stretch/>
        </p:blipFill>
        <p:spPr>
          <a:xfrm>
            <a:off x="119667" y="140397"/>
            <a:ext cx="1511497" cy="1088790"/>
          </a:xfrm>
          <a:prstGeom prst="rect">
            <a:avLst/>
          </a:prstGeom>
          <a:noFill/>
          <a:ln>
            <a:noFill/>
          </a:ln>
        </p:spPr>
      </p:pic>
      <p:sp>
        <p:nvSpPr>
          <p:cNvPr id="315" name="Google Shape;315;p49"/>
          <p:cNvSpPr txBox="1"/>
          <p:nvPr/>
        </p:nvSpPr>
        <p:spPr>
          <a:xfrm>
            <a:off x="1911048" y="1595021"/>
            <a:ext cx="9214152" cy="563231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2400" b="1" i="0" u="none" strike="noStrike" cap="none">
                <a:solidFill>
                  <a:srgbClr val="4D4D4D"/>
                </a:solidFill>
                <a:latin typeface="Calibri"/>
                <a:ea typeface="Calibri"/>
                <a:cs typeface="Calibri"/>
                <a:sym typeface="Calibri"/>
              </a:rPr>
              <a:t>Inge Nilsson – </a:t>
            </a:r>
            <a:r>
              <a:rPr lang="sv-SE" sz="2400" b="0" i="0" u="none" strike="noStrike" cap="none">
                <a:solidFill>
                  <a:srgbClr val="4D4D4D"/>
                </a:solidFill>
                <a:latin typeface="Calibri"/>
                <a:ea typeface="Calibri"/>
                <a:cs typeface="Calibri"/>
                <a:sym typeface="Calibri"/>
              </a:rPr>
              <a:t>Kansliadministratör</a:t>
            </a:r>
            <a:endParaRPr/>
          </a:p>
          <a:p>
            <a:pPr marL="0" marR="0" lvl="0" indent="0" algn="l" rtl="0">
              <a:lnSpc>
                <a:spcPct val="100000"/>
              </a:lnSpc>
              <a:spcBef>
                <a:spcPts val="0"/>
              </a:spcBef>
              <a:spcAft>
                <a:spcPts val="0"/>
              </a:spcAft>
              <a:buNone/>
            </a:pPr>
            <a:r>
              <a:rPr lang="sv-SE" sz="2400" b="0" i="0" u="none" strike="noStrike" cap="none">
                <a:solidFill>
                  <a:srgbClr val="4D4D4D"/>
                </a:solidFill>
                <a:latin typeface="Calibri"/>
                <a:ea typeface="Calibri"/>
                <a:cs typeface="Calibri"/>
                <a:sym typeface="Calibri"/>
              </a:rPr>
              <a:t>Ekonomi, nycklar/taggar Skogsvallen, idrottonline och aktivitetsstöd.</a:t>
            </a:r>
            <a:endParaRPr/>
          </a:p>
          <a:p>
            <a:pPr marL="0" marR="0" lvl="0" indent="0" algn="l" rtl="0">
              <a:lnSpc>
                <a:spcPct val="100000"/>
              </a:lnSpc>
              <a:spcBef>
                <a:spcPts val="0"/>
              </a:spcBef>
              <a:spcAft>
                <a:spcPts val="0"/>
              </a:spcAft>
              <a:buNone/>
            </a:pPr>
            <a:r>
              <a:rPr lang="sv-SE" sz="2400" b="0" i="0" u="sng" strike="noStrike" cap="none">
                <a:solidFill>
                  <a:srgbClr val="4D4D4D"/>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kansliet@savarik.se</a:t>
            </a:r>
            <a:r>
              <a:rPr lang="sv-SE" sz="2400" b="0" i="0" u="none" strike="noStrike" cap="none">
                <a:solidFill>
                  <a:srgbClr val="4D4D4D"/>
                </a:solidFill>
                <a:latin typeface="Calibri"/>
                <a:ea typeface="Calibri"/>
                <a:cs typeface="Calibri"/>
                <a:sym typeface="Calibri"/>
              </a:rPr>
              <a:t>  , 070-2324200</a:t>
            </a:r>
            <a:endParaRPr/>
          </a:p>
          <a:p>
            <a:pPr marL="0" marR="0" lvl="0" indent="0" algn="l" rtl="0">
              <a:lnSpc>
                <a:spcPct val="100000"/>
              </a:lnSpc>
              <a:spcBef>
                <a:spcPts val="0"/>
              </a:spcBef>
              <a:spcAft>
                <a:spcPts val="0"/>
              </a:spcAft>
              <a:buNone/>
            </a:pPr>
            <a:endParaRPr sz="2400" b="1" i="0" u="none" strike="noStrike" cap="none">
              <a:solidFill>
                <a:srgbClr val="4D4D4D"/>
              </a:solidFill>
              <a:latin typeface="Calibri"/>
              <a:ea typeface="Calibri"/>
              <a:cs typeface="Calibri"/>
              <a:sym typeface="Calibri"/>
            </a:endParaRPr>
          </a:p>
          <a:p>
            <a:pPr marL="0" marR="0" lvl="0" indent="0" algn="l" rtl="0">
              <a:lnSpc>
                <a:spcPct val="100000"/>
              </a:lnSpc>
              <a:spcBef>
                <a:spcPts val="0"/>
              </a:spcBef>
              <a:spcAft>
                <a:spcPts val="0"/>
              </a:spcAft>
              <a:buNone/>
            </a:pPr>
            <a:r>
              <a:rPr lang="sv-SE" sz="2400" b="1" i="0" u="none" strike="noStrike" cap="none">
                <a:solidFill>
                  <a:srgbClr val="4D4D4D"/>
                </a:solidFill>
                <a:latin typeface="Calibri"/>
                <a:ea typeface="Calibri"/>
                <a:cs typeface="Calibri"/>
                <a:sym typeface="Calibri"/>
              </a:rPr>
              <a:t>Maria Bergkvist - </a:t>
            </a:r>
            <a:r>
              <a:rPr lang="sv-SE" sz="2400" b="0" i="0" u="none" strike="noStrike" cap="none">
                <a:solidFill>
                  <a:srgbClr val="4D4D4D"/>
                </a:solidFill>
                <a:latin typeface="Calibri"/>
                <a:ea typeface="Calibri"/>
                <a:cs typeface="Calibri"/>
                <a:sym typeface="Calibri"/>
              </a:rPr>
              <a:t>Verksamhetsledare</a:t>
            </a:r>
            <a:endParaRPr/>
          </a:p>
          <a:p>
            <a:pPr marL="0" marR="0" lvl="0" indent="0" algn="l" rtl="0">
              <a:lnSpc>
                <a:spcPct val="100000"/>
              </a:lnSpc>
              <a:spcBef>
                <a:spcPts val="0"/>
              </a:spcBef>
              <a:spcAft>
                <a:spcPts val="0"/>
              </a:spcAft>
              <a:buNone/>
            </a:pPr>
            <a:r>
              <a:rPr lang="sv-SE" sz="2400" b="0" i="0" u="none" strike="noStrike" cap="none">
                <a:solidFill>
                  <a:srgbClr val="4D4D4D"/>
                </a:solidFill>
                <a:latin typeface="Calibri"/>
                <a:ea typeface="Calibri"/>
                <a:cs typeface="Calibri"/>
                <a:sym typeface="Calibri"/>
              </a:rPr>
              <a:t>Värdegrund, utvecklingsplaner, träningsprogram, ledarrekrytering, utbildningsplan.</a:t>
            </a:r>
            <a:endParaRPr/>
          </a:p>
          <a:p>
            <a:pPr marL="0" marR="0" lvl="0" indent="0" algn="l" rtl="0">
              <a:lnSpc>
                <a:spcPct val="100000"/>
              </a:lnSpc>
              <a:spcBef>
                <a:spcPts val="0"/>
              </a:spcBef>
              <a:spcAft>
                <a:spcPts val="0"/>
              </a:spcAft>
              <a:buNone/>
            </a:pPr>
            <a:r>
              <a:rPr lang="sv-SE" sz="2400" b="0" i="0" u="sng" strike="noStrike" cap="none">
                <a:solidFill>
                  <a:srgbClr val="4D4D4D"/>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maria.bergkvist@savarik.se</a:t>
            </a:r>
            <a:r>
              <a:rPr lang="sv-SE" sz="2400" b="0" i="0" u="none" strike="noStrike" cap="none">
                <a:solidFill>
                  <a:srgbClr val="4D4D4D"/>
                </a:solidFill>
                <a:latin typeface="Calibri"/>
                <a:ea typeface="Calibri"/>
                <a:cs typeface="Calibri"/>
                <a:sym typeface="Calibri"/>
              </a:rPr>
              <a:t>  , 070-6519496</a:t>
            </a:r>
            <a:endParaRPr/>
          </a:p>
          <a:p>
            <a:pPr marL="0" marR="0" lvl="0" indent="0" algn="l" rtl="0">
              <a:lnSpc>
                <a:spcPct val="100000"/>
              </a:lnSpc>
              <a:spcBef>
                <a:spcPts val="0"/>
              </a:spcBef>
              <a:spcAft>
                <a:spcPts val="0"/>
              </a:spcAft>
              <a:buNone/>
            </a:pPr>
            <a:endParaRPr sz="24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sv-SE" sz="2400" b="1" i="0" u="none" strike="noStrike" cap="none">
                <a:solidFill>
                  <a:srgbClr val="4D4D4D"/>
                </a:solidFill>
                <a:latin typeface="Calibri"/>
                <a:ea typeface="Calibri"/>
                <a:cs typeface="Calibri"/>
                <a:sym typeface="Calibri"/>
              </a:rPr>
              <a:t>André Jakobsson– </a:t>
            </a:r>
            <a:r>
              <a:rPr lang="sv-SE" sz="2400" b="0" i="0" u="none" strike="noStrike" cap="none">
                <a:solidFill>
                  <a:srgbClr val="4D4D4D"/>
                </a:solidFill>
                <a:latin typeface="Calibri"/>
                <a:ea typeface="Calibri"/>
                <a:cs typeface="Calibri"/>
                <a:sym typeface="Calibri"/>
              </a:rPr>
              <a:t>Ordförande Innebandy sektionen</a:t>
            </a:r>
            <a:endParaRPr/>
          </a:p>
          <a:p>
            <a:pPr marL="0" marR="0" lvl="0" indent="0" algn="l" rtl="0">
              <a:lnSpc>
                <a:spcPct val="100000"/>
              </a:lnSpc>
              <a:spcBef>
                <a:spcPts val="0"/>
              </a:spcBef>
              <a:spcAft>
                <a:spcPts val="0"/>
              </a:spcAft>
              <a:buNone/>
            </a:pPr>
            <a:r>
              <a:rPr lang="sv-SE" sz="2400" b="0" i="0" u="sng" strike="noStrike" cap="none">
                <a:solidFill>
                  <a:srgbClr val="4D4D4D"/>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andre@savar.se</a:t>
            </a:r>
            <a:r>
              <a:rPr lang="sv-SE" sz="2400" b="0" i="0" u="none" strike="noStrike" cap="none">
                <a:solidFill>
                  <a:srgbClr val="4D4D4D"/>
                </a:solidFill>
                <a:latin typeface="Calibri"/>
                <a:ea typeface="Calibri"/>
                <a:cs typeface="Calibri"/>
                <a:sym typeface="Calibri"/>
              </a:rPr>
              <a:t> </a:t>
            </a:r>
            <a:endParaRPr/>
          </a:p>
          <a:p>
            <a:pPr marL="0" marR="0" lvl="0" indent="0" algn="l" rtl="0">
              <a:lnSpc>
                <a:spcPct val="100000"/>
              </a:lnSpc>
              <a:spcBef>
                <a:spcPts val="0"/>
              </a:spcBef>
              <a:spcAft>
                <a:spcPts val="0"/>
              </a:spcAft>
              <a:buNone/>
            </a:pPr>
            <a:endParaRPr sz="2400" b="0" i="0" u="none" strike="noStrike" cap="none">
              <a:solidFill>
                <a:srgbClr val="4D4D4D"/>
              </a:solidFill>
              <a:latin typeface="Calibri"/>
              <a:ea typeface="Calibri"/>
              <a:cs typeface="Calibri"/>
              <a:sym typeface="Calibri"/>
            </a:endParaRPr>
          </a:p>
          <a:p>
            <a:pPr marL="0" marR="0" lvl="0" indent="0" algn="l" rtl="0">
              <a:lnSpc>
                <a:spcPct val="100000"/>
              </a:lnSpc>
              <a:spcBef>
                <a:spcPts val="0"/>
              </a:spcBef>
              <a:spcAft>
                <a:spcPts val="0"/>
              </a:spcAft>
              <a:buNone/>
            </a:pPr>
            <a:r>
              <a:rPr lang="sv-SE" sz="2400" b="1" i="0" u="none" strike="noStrike" cap="none">
                <a:solidFill>
                  <a:srgbClr val="4D4D4D"/>
                </a:solidFill>
                <a:latin typeface="Calibri"/>
                <a:ea typeface="Calibri"/>
                <a:cs typeface="Calibri"/>
                <a:sym typeface="Calibri"/>
              </a:rPr>
              <a:t>Linda Gustafsson– </a:t>
            </a:r>
            <a:r>
              <a:rPr lang="sv-SE" sz="2400" b="0" i="0" u="none" strike="noStrike" cap="none">
                <a:solidFill>
                  <a:srgbClr val="4D4D4D"/>
                </a:solidFill>
                <a:latin typeface="Calibri"/>
                <a:ea typeface="Calibri"/>
                <a:cs typeface="Calibri"/>
                <a:sym typeface="Calibri"/>
              </a:rPr>
              <a:t>Ordförande Sävar IK</a:t>
            </a:r>
            <a:endParaRPr/>
          </a:p>
          <a:p>
            <a:pPr marL="0" marR="0" lvl="0" indent="0" algn="l" rtl="0">
              <a:lnSpc>
                <a:spcPct val="100000"/>
              </a:lnSpc>
              <a:spcBef>
                <a:spcPts val="0"/>
              </a:spcBef>
              <a:spcAft>
                <a:spcPts val="0"/>
              </a:spcAft>
              <a:buNone/>
            </a:pPr>
            <a:r>
              <a:rPr lang="sv-SE" sz="2400" b="0" i="0" u="sng" strike="noStrike" cap="none">
                <a:solidFill>
                  <a:srgbClr val="4D4D4D"/>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linda.k.gustafsson@gmail.com</a:t>
            </a:r>
            <a:r>
              <a:rPr lang="sv-SE" sz="2400" b="0" i="0" u="none" strike="noStrike" cap="none">
                <a:solidFill>
                  <a:srgbClr val="4D4D4D"/>
                </a:solidFill>
                <a:latin typeface="Calibri"/>
                <a:ea typeface="Calibri"/>
                <a:cs typeface="Calibri"/>
                <a:sym typeface="Calibri"/>
              </a:rPr>
              <a:t> </a:t>
            </a:r>
            <a:endParaRPr/>
          </a:p>
          <a:p>
            <a:pPr marL="0" marR="0" lvl="0" indent="0" algn="l" rtl="0">
              <a:lnSpc>
                <a:spcPct val="100000"/>
              </a:lnSpc>
              <a:spcBef>
                <a:spcPts val="0"/>
              </a:spcBef>
              <a:spcAft>
                <a:spcPts val="0"/>
              </a:spcAft>
              <a:buNone/>
            </a:pPr>
            <a:endParaRPr sz="2400" b="0" i="0" u="none" strike="noStrike" cap="none">
              <a:solidFill>
                <a:srgbClr val="4D4D4D"/>
              </a:solidFill>
              <a:latin typeface="Calibri"/>
              <a:ea typeface="Calibri"/>
              <a:cs typeface="Calibri"/>
              <a:sym typeface="Calibri"/>
            </a:endParaRPr>
          </a:p>
        </p:txBody>
      </p:sp>
      <p:sp>
        <p:nvSpPr>
          <p:cNvPr id="316" name="Google Shape;316;p49"/>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17" name="Google Shape;317;p49"/>
          <p:cNvSpPr txBox="1"/>
          <p:nvPr/>
        </p:nvSpPr>
        <p:spPr>
          <a:xfrm>
            <a:off x="1911048" y="821153"/>
            <a:ext cx="8010605"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4000" b="1" i="0" u="none" strike="noStrike" cap="none">
                <a:solidFill>
                  <a:srgbClr val="C00000"/>
                </a:solidFill>
                <a:latin typeface="Arial"/>
                <a:ea typeface="Arial"/>
                <a:cs typeface="Arial"/>
                <a:sym typeface="Arial"/>
              </a:rPr>
              <a:t>KONTAKT</a:t>
            </a:r>
            <a:endParaRPr/>
          </a:p>
        </p:txBody>
      </p:sp>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417</TotalTime>
  <Words>1808</Words>
  <Application>Microsoft Office PowerPoint</Application>
  <PresentationFormat>Bredbild</PresentationFormat>
  <Paragraphs>326</Paragraphs>
  <Slides>28</Slides>
  <Notes>28</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28</vt:i4>
      </vt:variant>
    </vt:vector>
  </HeadingPairs>
  <TitlesOfParts>
    <vt:vector size="33" baseType="lpstr">
      <vt:lpstr>Arial</vt:lpstr>
      <vt:lpstr>Noto Sans Symbols</vt:lpstr>
      <vt:lpstr>Roboto</vt:lpstr>
      <vt:lpstr>Calibri</vt:lpstr>
      <vt:lpstr>Office-tema</vt:lpstr>
      <vt:lpstr>PowerPoint-presentation</vt:lpstr>
      <vt:lpstr>PowerPoint-presentation</vt:lpstr>
      <vt:lpstr>PowerPoint-presentation</vt:lpstr>
      <vt:lpstr>PowerPoint-presentation</vt:lpstr>
      <vt:lpstr>PowerPoint-presentation</vt:lpstr>
      <vt:lpstr>MATCHER &amp; CUP?</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Maria Bergkvist</dc:creator>
  <cp:lastModifiedBy>Maria Bergkvist</cp:lastModifiedBy>
  <cp:revision>11</cp:revision>
  <dcterms:created xsi:type="dcterms:W3CDTF">2021-04-26T15:50:35Z</dcterms:created>
  <dcterms:modified xsi:type="dcterms:W3CDTF">2022-10-17T09:27:34Z</dcterms:modified>
</cp:coreProperties>
</file>