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4"/>
  </p:notesMasterIdLst>
  <p:sldIdLst>
    <p:sldId id="256" r:id="rId2"/>
    <p:sldId id="257" r:id="rId3"/>
    <p:sldId id="258" r:id="rId4"/>
    <p:sldId id="378" r:id="rId5"/>
    <p:sldId id="259" r:id="rId6"/>
    <p:sldId id="425" r:id="rId7"/>
    <p:sldId id="432" r:id="rId8"/>
    <p:sldId id="424" r:id="rId9"/>
    <p:sldId id="435" r:id="rId10"/>
    <p:sldId id="430" r:id="rId11"/>
    <p:sldId id="262" r:id="rId12"/>
    <p:sldId id="264" r:id="rId13"/>
    <p:sldId id="263" r:id="rId14"/>
    <p:sldId id="265" r:id="rId15"/>
    <p:sldId id="266" r:id="rId16"/>
    <p:sldId id="267" r:id="rId17"/>
    <p:sldId id="268" r:id="rId18"/>
    <p:sldId id="389" r:id="rId19"/>
    <p:sldId id="386" r:id="rId20"/>
    <p:sldId id="271" r:id="rId21"/>
    <p:sldId id="270" r:id="rId22"/>
    <p:sldId id="392" r:id="rId23"/>
    <p:sldId id="261" r:id="rId24"/>
    <p:sldId id="274" r:id="rId25"/>
    <p:sldId id="429" r:id="rId26"/>
    <p:sldId id="434" r:id="rId27"/>
    <p:sldId id="272" r:id="rId28"/>
    <p:sldId id="273" r:id="rId29"/>
    <p:sldId id="428" r:id="rId30"/>
    <p:sldId id="275" r:id="rId31"/>
    <p:sldId id="276" r:id="rId32"/>
    <p:sldId id="277" r:id="rId33"/>
  </p:sldIdLst>
  <p:sldSz cx="12192000" cy="6858000"/>
  <p:notesSz cx="6858000" cy="9144000"/>
  <p:embeddedFontLst>
    <p:embeddedFont>
      <p:font typeface="Arial Narrow" panose="020B0606020202030204" pitchFamily="34" charset="0"/>
      <p:regular r:id="rId35"/>
      <p:bold r:id="rId36"/>
      <p:italic r:id="rId37"/>
      <p:boldItalic r:id="rId38"/>
    </p:embeddedFont>
    <p:embeddedFont>
      <p:font typeface="Arial Nova Light" panose="020B0304020202020204" pitchFamily="34" charset="0"/>
      <p:regular r:id="rId39"/>
    </p:embeddedFont>
    <p:embeddedFont>
      <p:font typeface="Roboto" panose="020000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59DKONjqxgox22J19n6QnIDgp6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214483-D240-42C6-8EB0-52A6157D6CAF}" v="1" dt="2024-09-18T07:56:56.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976" autoAdjust="0"/>
  </p:normalViewPr>
  <p:slideViewPr>
    <p:cSldViewPr snapToGrid="0">
      <p:cViewPr varScale="1">
        <p:scale>
          <a:sx n="55" d="100"/>
          <a:sy n="55" d="100"/>
        </p:scale>
        <p:origin x="171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br>
              <a:rPr lang="sv-SE" sz="1200" dirty="0">
                <a:solidFill>
                  <a:schemeClr val="dk1"/>
                </a:solidFill>
                <a:latin typeface="Calibri"/>
                <a:ea typeface="Calibri"/>
                <a:cs typeface="Calibri"/>
                <a:sym typeface="Calibri"/>
              </a:rPr>
            </a:br>
            <a:endParaRPr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sz="1200">
              <a:solidFill>
                <a:srgbClr val="4D4D4D"/>
              </a:solidFill>
            </a:endParaRPr>
          </a:p>
        </p:txBody>
      </p:sp>
      <p:sp>
        <p:nvSpPr>
          <p:cNvPr id="98" name="Google Shape;9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22" name="Google Shape;122;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i="0" dirty="0">
                <a:solidFill>
                  <a:srgbClr val="1F1F1F"/>
                </a:solidFill>
                <a:effectLst/>
                <a:latin typeface="Google Sans"/>
              </a:rPr>
              <a:t>Varför checka in på möten? </a:t>
            </a:r>
            <a:br>
              <a:rPr lang="sv-SE" b="0" i="0" dirty="0">
                <a:solidFill>
                  <a:srgbClr val="1F1F1F"/>
                </a:solidFill>
                <a:effectLst/>
                <a:latin typeface="Google Sans"/>
              </a:rPr>
            </a:br>
            <a:r>
              <a:rPr lang="sv-SE" b="0" i="0" dirty="0">
                <a:solidFill>
                  <a:srgbClr val="040C28"/>
                </a:solidFill>
                <a:effectLst/>
                <a:latin typeface="Google Sans"/>
              </a:rPr>
              <a:t>Genom att öppna möten med en incheckningsfråga som deltagarna får svara på bjuder du in till att alla får komma till tals</a:t>
            </a:r>
            <a:r>
              <a:rPr lang="sv-SE" b="0" i="0" dirty="0">
                <a:solidFill>
                  <a:srgbClr val="1F1F1F"/>
                </a:solidFill>
                <a:effectLst/>
                <a:latin typeface="Google Sans"/>
              </a:rPr>
              <a:t>. Det är också en bra isbrytare för att kicka igång mötet, istället för att gå rakt på agendan.</a:t>
            </a:r>
          </a:p>
          <a:p>
            <a:pPr marL="0" indent="0">
              <a:buFont typeface="Arial" panose="020B0604020202020204" pitchFamily="34" charset="0"/>
              <a:buNone/>
            </a:pPr>
            <a:endParaRPr lang="sv-SE" b="0" i="0" dirty="0">
              <a:solidFill>
                <a:srgbClr val="1F1F1F"/>
              </a:solidFill>
              <a:effectLst/>
              <a:latin typeface="Google Sans"/>
            </a:endParaRPr>
          </a:p>
          <a:p>
            <a:pPr marL="0" indent="0">
              <a:buFont typeface="Arial" panose="020B0604020202020204" pitchFamily="34" charset="0"/>
              <a:buNone/>
            </a:pPr>
            <a:r>
              <a:rPr lang="sv-SE" b="1" i="0" dirty="0">
                <a:solidFill>
                  <a:srgbClr val="1F1F1F"/>
                </a:solidFill>
                <a:effectLst/>
                <a:latin typeface="Google Sans"/>
              </a:rPr>
              <a:t>Byt ut frågan om ni vill.</a:t>
            </a:r>
          </a:p>
          <a:p>
            <a:pPr marL="0" indent="0">
              <a:buFont typeface="Arial" panose="020B0604020202020204" pitchFamily="34" charset="0"/>
              <a:buNone/>
            </a:pPr>
            <a:endParaRPr lang="sv-SE" b="0" i="0" dirty="0">
              <a:solidFill>
                <a:srgbClr val="1F1F1F"/>
              </a:solidFill>
              <a:effectLst/>
              <a:latin typeface="Google Sans"/>
            </a:endParaRPr>
          </a:p>
          <a:p>
            <a:pPr marL="0" indent="0">
              <a:buFont typeface="Arial" panose="020B0604020202020204" pitchFamily="34" charset="0"/>
              <a:buNone/>
            </a:pPr>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4</a:t>
            </a:fld>
            <a:endParaRPr lang="sv-SE"/>
          </a:p>
        </p:txBody>
      </p:sp>
    </p:spTree>
    <p:extLst>
      <p:ext uri="{BB962C8B-B14F-4D97-AF65-F5344CB8AC3E}">
        <p14:creationId xmlns:p14="http://schemas.microsoft.com/office/powerpoint/2010/main" val="959818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9" name="Google Shape;12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9" name="Google Shape;12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6</a:t>
            </a:fld>
            <a:endParaRPr/>
          </a:p>
        </p:txBody>
      </p:sp>
    </p:spTree>
    <p:extLst>
      <p:ext uri="{BB962C8B-B14F-4D97-AF65-F5344CB8AC3E}">
        <p14:creationId xmlns:p14="http://schemas.microsoft.com/office/powerpoint/2010/main" val="634373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15b50390c1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sv-SE"/>
              <a:t>7</a:t>
            </a:fld>
            <a:endParaRPr/>
          </a:p>
        </p:txBody>
      </p:sp>
    </p:spTree>
    <p:extLst>
      <p:ext uri="{BB962C8B-B14F-4D97-AF65-F5344CB8AC3E}">
        <p14:creationId xmlns:p14="http://schemas.microsoft.com/office/powerpoint/2010/main" val="3376426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Kolla reglerna för säkerhets skull</a:t>
            </a:r>
            <a:endParaRPr dirty="0"/>
          </a:p>
        </p:txBody>
      </p:sp>
      <p:sp>
        <p:nvSpPr>
          <p:cNvPr id="139" name="Google Shape;139;g15b50390c1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sv-SE"/>
              <a:t>8</a:t>
            </a:fld>
            <a:endParaRPr/>
          </a:p>
        </p:txBody>
      </p:sp>
    </p:spTree>
    <p:extLst>
      <p:ext uri="{BB962C8B-B14F-4D97-AF65-F5344CB8AC3E}">
        <p14:creationId xmlns:p14="http://schemas.microsoft.com/office/powerpoint/2010/main" val="8081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Kolla reglerna för säkerhets skull</a:t>
            </a:r>
            <a:endParaRPr dirty="0"/>
          </a:p>
        </p:txBody>
      </p:sp>
      <p:sp>
        <p:nvSpPr>
          <p:cNvPr id="139" name="Google Shape;139;g15b50390c1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sv-SE"/>
              <a:t>9</a:t>
            </a:fld>
            <a:endParaRPr/>
          </a:p>
        </p:txBody>
      </p:sp>
    </p:spTree>
    <p:extLst>
      <p:ext uri="{BB962C8B-B14F-4D97-AF65-F5344CB8AC3E}">
        <p14:creationId xmlns:p14="http://schemas.microsoft.com/office/powerpoint/2010/main" val="984489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5b50390c1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5b50390c1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sv-SE" dirty="0"/>
              <a:t>Spelarna ska ha klädsel som är anpassad för innebandy, och det ska gå att skilja lagen åt. </a:t>
            </a:r>
          </a:p>
          <a:p>
            <a:pPr marL="0" lvl="0" indent="0" algn="l" rtl="0">
              <a:spcBef>
                <a:spcPts val="0"/>
              </a:spcBef>
              <a:spcAft>
                <a:spcPts val="0"/>
              </a:spcAft>
              <a:buNone/>
            </a:pPr>
            <a:endParaRPr lang="sv-SE" dirty="0"/>
          </a:p>
          <a:p>
            <a:pPr marL="0" lvl="0" indent="0" algn="l" rtl="0">
              <a:spcBef>
                <a:spcPts val="0"/>
              </a:spcBef>
              <a:spcAft>
                <a:spcPts val="0"/>
              </a:spcAft>
              <a:buNone/>
            </a:pPr>
            <a:r>
              <a:rPr lang="sv-SE" dirty="0"/>
              <a:t>Spelare får inte bära något som kan innebära en skaderisk för dem själv eller andra, till exempel halsband eller örhängen. </a:t>
            </a:r>
          </a:p>
          <a:p>
            <a:pPr marL="0" lvl="0" indent="0" algn="l" rtl="0">
              <a:spcBef>
                <a:spcPts val="0"/>
              </a:spcBef>
              <a:spcAft>
                <a:spcPts val="0"/>
              </a:spcAft>
              <a:buNone/>
            </a:pPr>
            <a:endParaRPr lang="sv-SE" dirty="0"/>
          </a:p>
          <a:p>
            <a:pPr marL="0" lvl="0" indent="0" algn="l" rtl="0">
              <a:spcBef>
                <a:spcPts val="0"/>
              </a:spcBef>
              <a:spcAft>
                <a:spcPts val="0"/>
              </a:spcAft>
              <a:buNone/>
            </a:pPr>
            <a:r>
              <a:rPr lang="sv-SE" dirty="0"/>
              <a:t>Klubba Klubban ska vara försedd med IFF:s godkännandemärke. </a:t>
            </a:r>
            <a:endParaRPr dirty="0"/>
          </a:p>
        </p:txBody>
      </p:sp>
      <p:sp>
        <p:nvSpPr>
          <p:cNvPr id="139" name="Google Shape;139;g15b50390c1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sv-SE"/>
              <a:t>10</a:t>
            </a:fld>
            <a:endParaRPr/>
          </a:p>
        </p:txBody>
      </p:sp>
    </p:spTree>
    <p:extLst>
      <p:ext uri="{BB962C8B-B14F-4D97-AF65-F5344CB8AC3E}">
        <p14:creationId xmlns:p14="http://schemas.microsoft.com/office/powerpoint/2010/main" val="1254899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5" name="Google Shape;15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4" name="Google Shape;17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64" name="Google Shape;164;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82" name="Google Shape;182;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sv-SE" b="1"/>
              <a:t>I en förening som Sävar IK behövs </a:t>
            </a:r>
            <a:r>
              <a:rPr lang="sv-SE"/>
              <a:t>de flesta föräldrar som ledare i och kring laget gruppen. Det finns också behov av många andra insatser i föreningen i olika grupper, roller och styrelser som möjliggör barn- och ungdomars idrottande. </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SE" sz="1200" b="1">
                <a:solidFill>
                  <a:schemeClr val="dk1"/>
                </a:solidFill>
                <a:latin typeface="Arial"/>
                <a:ea typeface="Arial"/>
                <a:cs typeface="Arial"/>
                <a:sym typeface="Arial"/>
              </a:rPr>
              <a:t>Vi vill ha ett nära samarbete</a:t>
            </a:r>
            <a:r>
              <a:rPr lang="sv-SE" sz="1200">
                <a:solidFill>
                  <a:schemeClr val="dk1"/>
                </a:solidFill>
                <a:latin typeface="Arial"/>
                <a:ea typeface="Arial"/>
                <a:cs typeface="Arial"/>
                <a:sym typeface="Arial"/>
              </a:rPr>
              <a:t> med alla föräldrar och vuxna i barnens närhet. Vår förhoppning är att många vill engagera sig i barnens aktiviteter och fritid. </a:t>
            </a:r>
            <a:endParaRPr/>
          </a:p>
        </p:txBody>
      </p:sp>
      <p:sp>
        <p:nvSpPr>
          <p:cNvPr id="189" name="Google Shape;189;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sv-SE" dirty="0"/>
              <a:t>Sävar IK har genom ett flerårigt idé- och strategiarbete och samtal mellan många människor utvecklat en gemensam värdegrund och vi har även samlats kring en vision och en verksamhetsidé som ger föreningen både riktning och energi. (start 2016 på Skeppsvik där samtliga sektionsstyrelser var representerade)</a:t>
            </a:r>
            <a:endParaRPr dirty="0"/>
          </a:p>
          <a:p>
            <a:pPr marL="0" marR="0" lvl="0" indent="0" algn="l" rtl="0">
              <a:lnSpc>
                <a:spcPct val="100000"/>
              </a:lnSpc>
              <a:spcBef>
                <a:spcPts val="0"/>
              </a:spcBef>
              <a:spcAft>
                <a:spcPts val="0"/>
              </a:spcAft>
              <a:buClr>
                <a:schemeClr val="dk1"/>
              </a:buClr>
              <a:buSzPts val="1200"/>
              <a:buFont typeface="Calibri"/>
              <a:buNone/>
            </a:pPr>
            <a:endParaRPr dirty="0"/>
          </a:p>
          <a:p>
            <a:pPr marL="0" marR="0" lvl="0" indent="0" algn="l" rtl="0">
              <a:lnSpc>
                <a:spcPct val="100000"/>
              </a:lnSpc>
              <a:spcBef>
                <a:spcPts val="0"/>
              </a:spcBef>
              <a:spcAft>
                <a:spcPts val="0"/>
              </a:spcAft>
              <a:buSzPts val="1400"/>
              <a:buNone/>
            </a:pPr>
            <a:r>
              <a:rPr lang="sv-SE" sz="1200" b="1" i="0" u="none" strike="noStrike" cap="none" dirty="0">
                <a:solidFill>
                  <a:schemeClr val="dk1"/>
                </a:solidFill>
                <a:latin typeface="Arial"/>
                <a:ea typeface="Arial"/>
                <a:cs typeface="Arial"/>
                <a:sym typeface="Arial"/>
              </a:rPr>
              <a:t>”Hela Sävars IK” </a:t>
            </a:r>
            <a:r>
              <a:rPr lang="sv-SE" sz="1200" b="0" i="0" u="none" strike="noStrike" cap="none" dirty="0">
                <a:solidFill>
                  <a:schemeClr val="dk1"/>
                </a:solidFill>
                <a:latin typeface="Arial"/>
                <a:ea typeface="Arial"/>
                <a:cs typeface="Arial"/>
                <a:sym typeface="Arial"/>
              </a:rPr>
              <a:t>Vi får Sävar att växa och skapar Europas mest aktiva samhälle!</a:t>
            </a:r>
            <a:endParaRPr dirty="0"/>
          </a:p>
          <a:p>
            <a:pPr marL="457200" marR="0" lvl="1" indent="0" algn="l" rtl="0">
              <a:lnSpc>
                <a:spcPct val="100000"/>
              </a:lnSpc>
              <a:spcBef>
                <a:spcPts val="0"/>
              </a:spcBef>
              <a:spcAft>
                <a:spcPts val="0"/>
              </a:spcAft>
              <a:buSzPts val="1400"/>
              <a:buNone/>
            </a:pPr>
            <a:r>
              <a:rPr lang="sv-SE" sz="1200" b="0" i="0" u="none" strike="noStrike" cap="none" dirty="0">
                <a:solidFill>
                  <a:schemeClr val="dk1"/>
                </a:solidFill>
                <a:latin typeface="Arial"/>
                <a:ea typeface="Arial"/>
                <a:cs typeface="Arial"/>
                <a:sym typeface="Arial"/>
              </a:rPr>
              <a:t>- Vi finns till för de aktiva, ledare, föräldrar, samhälle, företag och andra som vill vara med, delta och bidra till ett aktivt och bra liv. </a:t>
            </a:r>
            <a:endParaRPr dirty="0"/>
          </a:p>
          <a:p>
            <a:pPr marL="457200" marR="0" lvl="1" indent="0" algn="l" rtl="0">
              <a:lnSpc>
                <a:spcPct val="100000"/>
              </a:lnSpc>
              <a:spcBef>
                <a:spcPts val="0"/>
              </a:spcBef>
              <a:spcAft>
                <a:spcPts val="0"/>
              </a:spcAft>
              <a:buSzPts val="1400"/>
              <a:buFont typeface="Arial"/>
              <a:buNone/>
            </a:pPr>
            <a:r>
              <a:rPr lang="sv-SE" sz="1200" b="0" i="0" u="none" strike="noStrike" cap="none" dirty="0">
                <a:solidFill>
                  <a:schemeClr val="dk1"/>
                </a:solidFill>
                <a:latin typeface="Arial"/>
                <a:ea typeface="Arial"/>
                <a:cs typeface="Arial"/>
                <a:sym typeface="Arial"/>
              </a:rPr>
              <a:t>- Vi ser ett samarbete med andra föreningar, sponsorer och kommunen som viktigt och som ett starkt stöd till alla goda ideella krafter.</a:t>
            </a:r>
            <a:endParaRPr dirty="0"/>
          </a:p>
          <a:p>
            <a:pPr marL="0" marR="0" lvl="0" indent="0" algn="l" rtl="0">
              <a:lnSpc>
                <a:spcPct val="100000"/>
              </a:lnSpc>
              <a:spcBef>
                <a:spcPts val="0"/>
              </a:spcBef>
              <a:spcAft>
                <a:spcPts val="0"/>
              </a:spcAft>
              <a:buSzPts val="1400"/>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i="0" u="none" strike="noStrike" cap="none" dirty="0">
                <a:solidFill>
                  <a:schemeClr val="dk1"/>
                </a:solidFill>
                <a:latin typeface="Arial"/>
                <a:ea typeface="Arial"/>
                <a:cs typeface="Arial"/>
                <a:sym typeface="Arial"/>
              </a:rPr>
              <a:t>”Idrott till glädje för alla” </a:t>
            </a:r>
            <a:r>
              <a:rPr lang="sv-SE" sz="1200" b="0" i="0" u="none" strike="noStrike" cap="none" dirty="0">
                <a:solidFill>
                  <a:schemeClr val="dk1"/>
                </a:solidFill>
                <a:latin typeface="Arial"/>
                <a:ea typeface="Arial"/>
                <a:cs typeface="Arial"/>
                <a:sym typeface="Arial"/>
              </a:rPr>
              <a:t>Vi vill erbjuda ett livslångt idrottande, skapa en hållbar förening och bidra till ett attraktivt Sävar. </a:t>
            </a:r>
            <a:endParaRPr dirty="0"/>
          </a:p>
          <a:p>
            <a:pPr marL="457200" marR="0" lvl="0" indent="-228600" algn="l" rtl="0">
              <a:lnSpc>
                <a:spcPct val="100000"/>
              </a:lnSpc>
              <a:spcBef>
                <a:spcPts val="0"/>
              </a:spcBef>
              <a:spcAft>
                <a:spcPts val="0"/>
              </a:spcAft>
              <a:buSzPts val="1400"/>
              <a:buNone/>
            </a:pPr>
            <a:endParaRPr dirty="0"/>
          </a:p>
        </p:txBody>
      </p:sp>
      <p:sp>
        <p:nvSpPr>
          <p:cNvPr id="198" name="Google Shape;198;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sv-SE" dirty="0"/>
              <a:t>Sävar IK har genom ett flerårigt idé- och strategiarbete och samtal mellan många människor </a:t>
            </a:r>
            <a:r>
              <a:rPr lang="sv-SE" b="1" dirty="0"/>
              <a:t>utvecklat en gemensam värdegrund där vi vet vad Sävar IK står för. Alla som engagerar sig i föreningen ska känna sig trygga med Sävar IK. Vi vill helt enkelt alltid vara ett föredöme.</a:t>
            </a:r>
            <a:endParaRPr dirty="0"/>
          </a:p>
          <a:p>
            <a:pPr marL="0" marR="0" lvl="0" indent="0" algn="l" rtl="0">
              <a:lnSpc>
                <a:spcPct val="100000"/>
              </a:lnSpc>
              <a:spcBef>
                <a:spcPts val="0"/>
              </a:spcBef>
              <a:spcAft>
                <a:spcPts val="0"/>
              </a:spcAft>
              <a:buSzPts val="1400"/>
              <a:buNone/>
            </a:pPr>
            <a:endParaRPr sz="12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dirty="0">
                <a:solidFill>
                  <a:schemeClr val="dk1"/>
                </a:solidFill>
                <a:latin typeface="Arial"/>
                <a:ea typeface="Arial"/>
                <a:cs typeface="Arial"/>
                <a:sym typeface="Arial"/>
              </a:rPr>
              <a:t>Omtanke och glädje</a:t>
            </a:r>
            <a:endParaRPr dirty="0"/>
          </a:p>
          <a:p>
            <a:pPr marL="457200" lvl="0" indent="-228600" algn="l" rtl="0">
              <a:lnSpc>
                <a:spcPct val="100000"/>
              </a:lnSpc>
              <a:spcBef>
                <a:spcPts val="0"/>
              </a:spcBef>
              <a:spcAft>
                <a:spcPts val="0"/>
              </a:spcAft>
              <a:buSzPts val="1400"/>
              <a:buNone/>
            </a:pPr>
            <a:r>
              <a:rPr lang="sv-SE" sz="1200" dirty="0">
                <a:solidFill>
                  <a:schemeClr val="dk1"/>
                </a:solidFill>
                <a:latin typeface="Arial"/>
                <a:ea typeface="Arial"/>
                <a:cs typeface="Arial"/>
                <a:sym typeface="Arial"/>
              </a:rPr>
              <a:t>Innebär för oss att människan alltid är viktigare än prestationen. Vi tar hand om varandra och det är roligt att både komma till och gå hem från aktiviteter i Sävar IK.  </a:t>
            </a:r>
            <a:endParaRPr sz="1200" dirty="0"/>
          </a:p>
          <a:p>
            <a:pPr marL="0" marR="0" lvl="0" indent="0" algn="l" rtl="0">
              <a:lnSpc>
                <a:spcPct val="100000"/>
              </a:lnSpc>
              <a:spcBef>
                <a:spcPts val="0"/>
              </a:spcBef>
              <a:spcAft>
                <a:spcPts val="0"/>
              </a:spcAft>
              <a:buSzPts val="1400"/>
              <a:buNone/>
            </a:pPr>
            <a:endParaRPr sz="12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dirty="0">
                <a:solidFill>
                  <a:schemeClr val="dk1"/>
                </a:solidFill>
                <a:latin typeface="Arial"/>
                <a:ea typeface="Arial"/>
                <a:cs typeface="Arial"/>
                <a:sym typeface="Arial"/>
              </a:rPr>
              <a:t>Medskapande och öppenhet</a:t>
            </a:r>
            <a:endParaRPr dirty="0"/>
          </a:p>
          <a:p>
            <a:pPr marL="457200" lvl="0" indent="-228600" algn="l" rtl="0">
              <a:lnSpc>
                <a:spcPct val="100000"/>
              </a:lnSpc>
              <a:spcBef>
                <a:spcPts val="0"/>
              </a:spcBef>
              <a:spcAft>
                <a:spcPts val="0"/>
              </a:spcAft>
              <a:buSzPts val="1400"/>
              <a:buNone/>
            </a:pPr>
            <a:r>
              <a:rPr lang="sv-SE" sz="1200" dirty="0">
                <a:solidFill>
                  <a:schemeClr val="dk1"/>
                </a:solidFill>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sz="1200" dirty="0"/>
          </a:p>
          <a:p>
            <a:pPr marL="0" marR="0" lvl="0" indent="0" algn="l" rtl="0">
              <a:lnSpc>
                <a:spcPct val="100000"/>
              </a:lnSpc>
              <a:spcBef>
                <a:spcPts val="0"/>
              </a:spcBef>
              <a:spcAft>
                <a:spcPts val="0"/>
              </a:spcAft>
              <a:buSzPts val="1400"/>
              <a:buNone/>
            </a:pPr>
            <a:endParaRPr sz="12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SzPts val="1400"/>
              <a:buNone/>
            </a:pPr>
            <a:r>
              <a:rPr lang="sv-SE" sz="1200" b="1" dirty="0">
                <a:solidFill>
                  <a:schemeClr val="dk1"/>
                </a:solidFill>
                <a:latin typeface="Arial"/>
                <a:ea typeface="Arial"/>
                <a:cs typeface="Arial"/>
                <a:sym typeface="Arial"/>
              </a:rPr>
              <a:t>Hållbart och jämställt</a:t>
            </a:r>
            <a:endParaRPr dirty="0"/>
          </a:p>
          <a:p>
            <a:pPr marL="457200" lvl="0" indent="-228600" algn="l" rtl="0">
              <a:lnSpc>
                <a:spcPct val="100000"/>
              </a:lnSpc>
              <a:spcBef>
                <a:spcPts val="0"/>
              </a:spcBef>
              <a:spcAft>
                <a:spcPts val="0"/>
              </a:spcAft>
              <a:buSzPts val="1400"/>
              <a:buNone/>
            </a:pPr>
            <a:r>
              <a:rPr lang="sv-SE" sz="1200" dirty="0">
                <a:solidFill>
                  <a:schemeClr val="dk1"/>
                </a:solidFill>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sz="1100"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p:txBody>
      </p:sp>
      <p:sp>
        <p:nvSpPr>
          <p:cNvPr id="206" name="Google Shape;206;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Genom för med föräldragruppen. Prata ihop er hur ni vill agera mot aktiva, domare, ledare, publik med mera vid träning och match?</a:t>
            </a:r>
          </a:p>
          <a:p>
            <a:endParaRPr lang="sv-SE" dirty="0"/>
          </a:p>
          <a:p>
            <a:pPr>
              <a:buFont typeface="Wingdings" panose="05000000000000000000" pitchFamily="2" charset="2"/>
              <a:buChar char="§"/>
            </a:pPr>
            <a:r>
              <a:rPr lang="sv-SE" dirty="0"/>
              <a:t>Prata två och två och fundera tillsammans.</a:t>
            </a:r>
          </a:p>
          <a:p>
            <a:pPr>
              <a:buFont typeface="Wingdings" panose="05000000000000000000" pitchFamily="2" charset="2"/>
              <a:buChar char="§"/>
            </a:pPr>
            <a:r>
              <a:rPr lang="sv-SE" dirty="0"/>
              <a:t>Samtala och sammanfatta i stor grupp</a:t>
            </a:r>
          </a:p>
        </p:txBody>
      </p:sp>
      <p:sp>
        <p:nvSpPr>
          <p:cNvPr id="4" name="Platshållare för bildnummer 3"/>
          <p:cNvSpPr>
            <a:spLocks noGrp="1"/>
          </p:cNvSpPr>
          <p:nvPr>
            <p:ph type="sldNum" sz="quarter" idx="5"/>
          </p:nvPr>
        </p:nvSpPr>
        <p:spPr/>
        <p:txBody>
          <a:bodyPr/>
          <a:lstStyle/>
          <a:p>
            <a:fld id="{7BB74FE6-3461-4040-BA7D-08ADE1F01941}" type="slidenum">
              <a:rPr lang="sv-SE" smtClean="0"/>
              <a:t>18</a:t>
            </a:fld>
            <a:endParaRPr lang="sv-SE"/>
          </a:p>
        </p:txBody>
      </p:sp>
    </p:spTree>
    <p:extLst>
      <p:ext uri="{BB962C8B-B14F-4D97-AF65-F5344CB8AC3E}">
        <p14:creationId xmlns:p14="http://schemas.microsoft.com/office/powerpoint/2010/main" val="1923554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b="0" i="0" dirty="0">
              <a:solidFill>
                <a:srgbClr val="333333"/>
              </a:solidFill>
              <a:effectLst/>
              <a:latin typeface="Roboto" panose="02000000000000000000" pitchFamily="2" charset="0"/>
            </a:endParaRPr>
          </a:p>
          <a:p>
            <a:pPr algn="l"/>
            <a:r>
              <a:rPr lang="sv-SE" b="0" i="1" dirty="0">
                <a:solidFill>
                  <a:srgbClr val="333333"/>
                </a:solidFill>
                <a:effectLst/>
                <a:latin typeface="Roboto" panose="02000000000000000000" pitchFamily="2" charset="0"/>
              </a:rPr>
              <a:t>Normalt gäller dessa riktlinjer upp till 15 år men kan också vara en vägledning högre upp i åldrarna.</a:t>
            </a:r>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Vi vill ge alla samma möjlighet att trivas, utvecklas och få en trygg plats i laget/gruppen.</a:t>
            </a:r>
          </a:p>
          <a:p>
            <a:pPr algn="l"/>
            <a:r>
              <a:rPr lang="sv-SE" b="0" i="0" dirty="0">
                <a:solidFill>
                  <a:srgbClr val="333333"/>
                </a:solidFill>
                <a:effectLst/>
                <a:latin typeface="Roboto" panose="02000000000000000000" pitchFamily="2" charset="0"/>
              </a:rPr>
              <a:t>Under hela ungdomstiden värderar vi utveckling före resultat eller vinst.</a:t>
            </a: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19</a:t>
            </a:fld>
            <a:endParaRPr lang="sv-SE"/>
          </a:p>
        </p:txBody>
      </p:sp>
    </p:spTree>
    <p:extLst>
      <p:ext uri="{BB962C8B-B14F-4D97-AF65-F5344CB8AC3E}">
        <p14:creationId xmlns:p14="http://schemas.microsoft.com/office/powerpoint/2010/main" val="1592968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3" name="Google Shape;23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224" name="Google Shape;22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64EAB7C-B472-46F6-9F92-9007BEE083D6}" type="slidenum">
              <a:rPr lang="sv-SE" smtClean="0"/>
              <a:t>22</a:t>
            </a:fld>
            <a:endParaRPr lang="sv-SE"/>
          </a:p>
        </p:txBody>
      </p:sp>
    </p:spTree>
    <p:extLst>
      <p:ext uri="{BB962C8B-B14F-4D97-AF65-F5344CB8AC3E}">
        <p14:creationId xmlns:p14="http://schemas.microsoft.com/office/powerpoint/2010/main" val="3758685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b="1"/>
              <a:t>I en förening som Sävar IK behövs </a:t>
            </a:r>
            <a:r>
              <a:rPr lang="sv-SE"/>
              <a:t>de flesta föräldrar som ledare i och kring laget gruppen. Det finns också behov av många andra insatser i föreningen i olika grupper, roller och styrelser som möjliggör barn- och ungdomars idrottande. </a:t>
            </a:r>
            <a:endParaRPr/>
          </a:p>
          <a:p>
            <a:pPr marL="0" lvl="0" indent="0" algn="l" rtl="0">
              <a:spcBef>
                <a:spcPts val="0"/>
              </a:spcBef>
              <a:spcAft>
                <a:spcPts val="0"/>
              </a:spcAft>
              <a:buNone/>
            </a:pPr>
            <a:endParaRPr/>
          </a:p>
          <a:p>
            <a:pPr marL="0" lvl="0" indent="0" algn="l" rtl="0">
              <a:spcBef>
                <a:spcPts val="0"/>
              </a:spcBef>
              <a:spcAft>
                <a:spcPts val="0"/>
              </a:spcAft>
              <a:buNone/>
            </a:pPr>
            <a:r>
              <a:rPr lang="sv-SE" sz="1200" b="1">
                <a:solidFill>
                  <a:schemeClr val="dk1"/>
                </a:solidFill>
                <a:latin typeface="Calibri"/>
                <a:ea typeface="Calibri"/>
                <a:cs typeface="Calibri"/>
                <a:sym typeface="Calibri"/>
              </a:rPr>
              <a:t>Vi vill ha ett nära samarbete</a:t>
            </a:r>
            <a:r>
              <a:rPr lang="sv-SE" sz="1200">
                <a:solidFill>
                  <a:schemeClr val="dk1"/>
                </a:solidFill>
                <a:latin typeface="Calibri"/>
                <a:ea typeface="Calibri"/>
                <a:cs typeface="Calibri"/>
                <a:sym typeface="Calibri"/>
              </a:rPr>
              <a:t> med alla föräldrar och vuxna i barnens närhet. Vår förhoppning är att många vill engagera sig i barnens aktiviteter och fritid. </a:t>
            </a:r>
            <a:endParaRPr/>
          </a:p>
        </p:txBody>
      </p:sp>
      <p:sp>
        <p:nvSpPr>
          <p:cNvPr id="139" name="Google Shape;13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v-SE" sz="1200" b="0" i="1" u="none" strike="noStrike" cap="none" dirty="0">
                <a:solidFill>
                  <a:schemeClr val="accent6"/>
                </a:solidFill>
                <a:latin typeface="Calibri" panose="020F0502020204030204" pitchFamily="34" charset="0"/>
                <a:ea typeface="Calibri"/>
                <a:cs typeface="Calibri" panose="020F0502020204030204" pitchFamily="34" charset="0"/>
                <a:sym typeface="Calibri"/>
              </a:rPr>
              <a:t>Roligare, mer kunskap och fler som idrottar!</a:t>
            </a:r>
          </a:p>
          <a:p>
            <a:pPr marL="0" lvl="0" indent="0" algn="l" rtl="0">
              <a:lnSpc>
                <a:spcPct val="100000"/>
              </a:lnSpc>
              <a:spcBef>
                <a:spcPts val="0"/>
              </a:spcBef>
              <a:spcAft>
                <a:spcPts val="0"/>
              </a:spcAft>
              <a:buSzPts val="1400"/>
              <a:buNone/>
            </a:pPr>
            <a:endParaRPr lang="sv-SE" dirty="0"/>
          </a:p>
          <a:p>
            <a:pPr marL="0" lvl="0" indent="0" algn="l" rtl="0">
              <a:lnSpc>
                <a:spcPct val="100000"/>
              </a:lnSpc>
              <a:spcBef>
                <a:spcPts val="0"/>
              </a:spcBef>
              <a:spcAft>
                <a:spcPts val="0"/>
              </a:spcAft>
              <a:buSzPts val="1400"/>
              <a:buNone/>
            </a:pPr>
            <a:r>
              <a:rPr lang="sv-SE" dirty="0"/>
              <a:t>Vad skulle en alternativ affärsmodell baserad på ersättning för allt arbete få för</a:t>
            </a:r>
          </a:p>
          <a:p>
            <a:pPr marL="0" lvl="0" indent="0" algn="l" rtl="0">
              <a:lnSpc>
                <a:spcPct val="100000"/>
              </a:lnSpc>
              <a:spcBef>
                <a:spcPts val="0"/>
              </a:spcBef>
              <a:spcAft>
                <a:spcPts val="0"/>
              </a:spcAft>
              <a:buSzPts val="1400"/>
              <a:buNone/>
            </a:pPr>
            <a:r>
              <a:rPr lang="sv-SE" dirty="0"/>
              <a:t>konsekvenser?</a:t>
            </a:r>
            <a:endParaRPr dirty="0"/>
          </a:p>
        </p:txBody>
      </p:sp>
      <p:sp>
        <p:nvSpPr>
          <p:cNvPr id="273" name="Google Shape;273;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sv-SE"/>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 name="Google Shape;4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lvl="0"/>
            <a:r>
              <a:rPr lang="sv-SE" sz="1600" b="1" dirty="0"/>
              <a:t>Arbetsgrupper runt sektionsstyrelsen för en hållbar, fungerande och utvecklande sektionsverksamhet.</a:t>
            </a:r>
          </a:p>
          <a:p>
            <a:pPr lvl="0"/>
            <a:endParaRPr lang="sv-SE" sz="1600" b="1" dirty="0"/>
          </a:p>
          <a:p>
            <a:pPr lvl="0"/>
            <a:r>
              <a:rPr lang="sv-SE" sz="1600" b="1" dirty="0"/>
              <a:t>Kommunikation (4-5)</a:t>
            </a:r>
            <a:endParaRPr lang="sv-SE" sz="1200" dirty="0"/>
          </a:p>
          <a:p>
            <a:pPr marL="228594" indent="-228594">
              <a:buFont typeface="Arial" panose="020B0604020202020204" pitchFamily="34" charset="0"/>
              <a:buChar char="•"/>
            </a:pPr>
            <a:r>
              <a:rPr lang="sv-SE" sz="1200" dirty="0"/>
              <a:t>Hur tas kontakt med föräldrar och ledare – FB, maillista, hemsida</a:t>
            </a:r>
          </a:p>
          <a:p>
            <a:pPr marL="228594" indent="-228594">
              <a:buFont typeface="Arial" panose="020B0604020202020204" pitchFamily="34" charset="0"/>
              <a:buChar char="•"/>
            </a:pPr>
            <a:r>
              <a:rPr lang="sv-SE" sz="1200" dirty="0"/>
              <a:t>Mailadresser inom sektionen (team)</a:t>
            </a:r>
          </a:p>
          <a:p>
            <a:pPr marL="228594" indent="-228594">
              <a:buFont typeface="Arial" panose="020B0604020202020204" pitchFamily="34" charset="0"/>
              <a:buChar char="•"/>
            </a:pPr>
            <a:r>
              <a:rPr lang="sv-SE" sz="1200" dirty="0" err="1"/>
              <a:t>Sävarnytt</a:t>
            </a:r>
            <a:endParaRPr lang="sv-SE" sz="1200" dirty="0"/>
          </a:p>
          <a:p>
            <a:pPr marL="228594" indent="-228594">
              <a:buFont typeface="Arial" panose="020B0604020202020204" pitchFamily="34" charset="0"/>
              <a:buChar char="•"/>
            </a:pPr>
            <a:r>
              <a:rPr lang="sv-SE" sz="1200" dirty="0"/>
              <a:t>Evenemangskalender</a:t>
            </a:r>
          </a:p>
          <a:p>
            <a:pPr marL="228594" indent="-228594">
              <a:buFont typeface="Arial" panose="020B0604020202020204" pitchFamily="34" charset="0"/>
              <a:buChar char="•"/>
            </a:pPr>
            <a:endParaRPr lang="sv-SE" sz="1200" dirty="0"/>
          </a:p>
          <a:p>
            <a:pPr lvl="0"/>
            <a:r>
              <a:rPr lang="sv-SE" sz="1800" dirty="0"/>
              <a:t> </a:t>
            </a:r>
            <a:r>
              <a:rPr lang="sv-SE" sz="1600" b="1" dirty="0"/>
              <a:t>Försäljning och arbete (7-8)</a:t>
            </a:r>
          </a:p>
          <a:p>
            <a:pPr marL="228594" indent="-228594">
              <a:buFont typeface="Arial" panose="020B0604020202020204" pitchFamily="34" charset="0"/>
              <a:buChar char="•"/>
            </a:pPr>
            <a:r>
              <a:rPr lang="sv-SE" sz="1200" dirty="0"/>
              <a:t>Försäljningskalender </a:t>
            </a:r>
          </a:p>
          <a:p>
            <a:pPr marL="228594" indent="-228594">
              <a:buFont typeface="Arial" panose="020B0604020202020204" pitchFamily="34" charset="0"/>
              <a:buChar char="•"/>
            </a:pPr>
            <a:r>
              <a:rPr lang="sv-SE" sz="1200" dirty="0"/>
              <a:t>Hur och vad man säljer i lag och sektion</a:t>
            </a:r>
          </a:p>
          <a:p>
            <a:pPr marL="228594" indent="-228594">
              <a:buFont typeface="Arial" panose="020B0604020202020204" pitchFamily="34" charset="0"/>
              <a:buChar char="•"/>
            </a:pPr>
            <a:r>
              <a:rPr lang="sv-SE" sz="1200" dirty="0"/>
              <a:t>Sponsor och marknad</a:t>
            </a:r>
          </a:p>
          <a:p>
            <a:pPr marL="228594" indent="-228594">
              <a:buFont typeface="Arial" panose="020B0604020202020204" pitchFamily="34" charset="0"/>
              <a:buChar char="•"/>
            </a:pPr>
            <a:r>
              <a:rPr lang="en-GB" sz="1200" dirty="0" err="1"/>
              <a:t>Arbetsåtagenden</a:t>
            </a:r>
            <a:r>
              <a:rPr lang="en-GB" sz="1200" dirty="0"/>
              <a:t> för </a:t>
            </a:r>
            <a:r>
              <a:rPr lang="en-GB" sz="1200" dirty="0" err="1"/>
              <a:t>att</a:t>
            </a:r>
            <a:r>
              <a:rPr lang="en-GB" sz="1200" dirty="0"/>
              <a:t> </a:t>
            </a:r>
            <a:r>
              <a:rPr lang="en-GB" sz="1200" dirty="0" err="1"/>
              <a:t>tjäna</a:t>
            </a:r>
            <a:r>
              <a:rPr lang="en-GB" sz="1200" dirty="0"/>
              <a:t> </a:t>
            </a:r>
            <a:r>
              <a:rPr lang="en-GB" sz="1200" dirty="0" err="1"/>
              <a:t>pengar</a:t>
            </a:r>
            <a:r>
              <a:rPr lang="en-GB" sz="1200" dirty="0"/>
              <a:t> (</a:t>
            </a:r>
            <a:r>
              <a:rPr lang="en-GB" sz="1200" dirty="0" err="1"/>
              <a:t>sektionsgemensamma</a:t>
            </a:r>
            <a:r>
              <a:rPr lang="en-GB" sz="1200" dirty="0"/>
              <a:t>)</a:t>
            </a:r>
          </a:p>
          <a:p>
            <a:pPr marL="228594" indent="-228594">
              <a:buFont typeface="Arial" panose="020B0604020202020204" pitchFamily="34" charset="0"/>
              <a:buChar char="•"/>
            </a:pPr>
            <a:r>
              <a:rPr lang="sv-SE" sz="1200" dirty="0"/>
              <a:t>Valborgscafé</a:t>
            </a:r>
          </a:p>
          <a:p>
            <a:pPr marL="0" indent="0">
              <a:buFont typeface="Arial" panose="020B0604020202020204" pitchFamily="34" charset="0"/>
              <a:buNone/>
            </a:pPr>
            <a:endParaRPr lang="sv-SE" sz="1200" dirty="0"/>
          </a:p>
          <a:p>
            <a:pPr lvl="0"/>
            <a:r>
              <a:rPr lang="sv-SE" sz="1600" b="1" dirty="0"/>
              <a:t>Kassör</a:t>
            </a:r>
          </a:p>
          <a:p>
            <a:pPr marL="228594" indent="-228594">
              <a:buFont typeface="Arial" panose="020B0604020202020204" pitchFamily="34" charset="0"/>
              <a:buChar char="•"/>
            </a:pPr>
            <a:r>
              <a:rPr lang="sv-SE" sz="1200" dirty="0"/>
              <a:t>Bokföring</a:t>
            </a:r>
          </a:p>
          <a:p>
            <a:pPr marL="228594" indent="-228594">
              <a:buFont typeface="Arial" panose="020B0604020202020204" pitchFamily="34" charset="0"/>
              <a:buChar char="•"/>
            </a:pPr>
            <a:r>
              <a:rPr lang="sv-SE" sz="1200" dirty="0"/>
              <a:t>Kostnadsuppföljning</a:t>
            </a:r>
          </a:p>
          <a:p>
            <a:pPr marL="0" indent="0">
              <a:buFont typeface="Arial" panose="020B0604020202020204" pitchFamily="34" charset="0"/>
              <a:buNone/>
            </a:pPr>
            <a:endParaRPr lang="sv-SE" sz="1200" dirty="0"/>
          </a:p>
          <a:p>
            <a:pPr lvl="0"/>
            <a:r>
              <a:rPr lang="sv-SE" sz="1600" b="1" dirty="0">
                <a:solidFill>
                  <a:srgbClr val="000000"/>
                </a:solidFill>
              </a:rPr>
              <a:t>Utbildning och ledarskap (5)</a:t>
            </a:r>
          </a:p>
          <a:p>
            <a:pPr marL="228594" indent="-228594">
              <a:buFont typeface="Arial" panose="020B0604020202020204" pitchFamily="34" charset="0"/>
              <a:buChar char="•"/>
            </a:pPr>
            <a:r>
              <a:rPr lang="sv-SE" sz="1200" dirty="0">
                <a:solidFill>
                  <a:srgbClr val="000000"/>
                </a:solidFill>
              </a:rPr>
              <a:t>Ordna och informera om utbildningar.</a:t>
            </a:r>
          </a:p>
          <a:p>
            <a:pPr marL="228594" indent="-228594">
              <a:buFont typeface="Arial" panose="020B0604020202020204" pitchFamily="34" charset="0"/>
              <a:buChar char="•"/>
            </a:pPr>
            <a:r>
              <a:rPr lang="sv-SE" sz="1200" dirty="0">
                <a:solidFill>
                  <a:srgbClr val="000000"/>
                </a:solidFill>
              </a:rPr>
              <a:t>Fadderskap, mentorskap nya lag.</a:t>
            </a:r>
          </a:p>
          <a:p>
            <a:pPr marL="228594" indent="-228594">
              <a:buFont typeface="Arial" panose="020B0604020202020204" pitchFamily="34" charset="0"/>
              <a:buChar char="•"/>
            </a:pPr>
            <a:r>
              <a:rPr lang="sv-SE" sz="1200" dirty="0">
                <a:solidFill>
                  <a:srgbClr val="000000"/>
                </a:solidFill>
              </a:rPr>
              <a:t>Spelarutbildningsplan, träningsupplägg. </a:t>
            </a:r>
          </a:p>
          <a:p>
            <a:pPr marL="228594" indent="-228594">
              <a:buFont typeface="Arial" panose="020B0604020202020204" pitchFamily="34" charset="0"/>
              <a:buChar char="•"/>
            </a:pPr>
            <a:endParaRPr lang="sv-SE" sz="1200" dirty="0">
              <a:solidFill>
                <a:srgbClr val="000000"/>
              </a:solidFill>
            </a:endParaRPr>
          </a:p>
          <a:p>
            <a:pPr lvl="0"/>
            <a:r>
              <a:rPr lang="sv-SE" sz="1200" dirty="0">
                <a:solidFill>
                  <a:srgbClr val="000000"/>
                </a:solidFill>
              </a:rPr>
              <a:t>(Delta i utvecklingsråd).</a:t>
            </a:r>
          </a:p>
          <a:p>
            <a:pPr lvl="0"/>
            <a:endParaRPr lang="sv-SE" sz="1200" dirty="0">
              <a:solidFill>
                <a:srgbClr val="000000"/>
              </a:solidFill>
            </a:endParaRPr>
          </a:p>
          <a:p>
            <a:pPr lvl="0"/>
            <a:r>
              <a:rPr lang="sv-SE" sz="1600" b="1" dirty="0"/>
              <a:t>Lokaler och Material (4)</a:t>
            </a:r>
          </a:p>
          <a:p>
            <a:pPr marL="228594" indent="-228594">
              <a:buFont typeface="Arial" panose="020B0604020202020204" pitchFamily="34" charset="0"/>
              <a:buChar char="•"/>
            </a:pPr>
            <a:r>
              <a:rPr lang="sv-SE" sz="1200" dirty="0"/>
              <a:t>Inköp</a:t>
            </a:r>
          </a:p>
          <a:p>
            <a:pPr marL="228594" indent="-228594">
              <a:buFont typeface="Arial" panose="020B0604020202020204" pitchFamily="34" charset="0"/>
              <a:buChar char="•"/>
            </a:pPr>
            <a:r>
              <a:rPr lang="sv-SE" sz="1200" dirty="0"/>
              <a:t>Lokaler/förråd</a:t>
            </a:r>
          </a:p>
          <a:p>
            <a:pPr marL="228594" indent="-228594">
              <a:buFont typeface="Arial" panose="020B0604020202020204" pitchFamily="34" charset="0"/>
              <a:buChar char="•"/>
            </a:pPr>
            <a:r>
              <a:rPr lang="sv-SE" sz="1200" dirty="0"/>
              <a:t>Klubbstugan </a:t>
            </a:r>
          </a:p>
          <a:p>
            <a:pPr marL="228594" indent="-228594">
              <a:buFont typeface="Arial" panose="020B0604020202020204" pitchFamily="34" charset="0"/>
              <a:buChar char="•"/>
            </a:pPr>
            <a:r>
              <a:rPr lang="sv-SE" sz="1200" dirty="0"/>
              <a:t>Föreningskläder</a:t>
            </a:r>
          </a:p>
          <a:p>
            <a:pPr marL="228594" indent="-228594">
              <a:buFont typeface="Arial" panose="020B0604020202020204" pitchFamily="34" charset="0"/>
              <a:buChar char="•"/>
            </a:pPr>
            <a:r>
              <a:rPr lang="sv-SE" sz="1200" dirty="0"/>
              <a:t>Matchdressar</a:t>
            </a:r>
          </a:p>
          <a:p>
            <a:pPr marL="228594" indent="-228594">
              <a:buFont typeface="Arial" panose="020B0604020202020204" pitchFamily="34" charset="0"/>
              <a:buChar char="•"/>
            </a:pPr>
            <a:endParaRPr lang="sv-SE" sz="1200" dirty="0"/>
          </a:p>
          <a:p>
            <a:pPr lvl="0"/>
            <a:r>
              <a:rPr lang="sv-SE" sz="1600" b="1" dirty="0"/>
              <a:t>Träning och tävling (3-4)</a:t>
            </a:r>
          </a:p>
          <a:p>
            <a:pPr marL="228594" indent="-228594">
              <a:buFont typeface="Arial" panose="020B0604020202020204" pitchFamily="34" charset="0"/>
              <a:buChar char="•"/>
            </a:pPr>
            <a:r>
              <a:rPr lang="sv-SE" sz="1200" dirty="0"/>
              <a:t>Ansvarig för anmälan till serie och sammandrag.</a:t>
            </a:r>
          </a:p>
          <a:p>
            <a:pPr marL="228594" indent="-228594">
              <a:buFont typeface="Arial" panose="020B0604020202020204" pitchFamily="34" charset="0"/>
              <a:buChar char="•"/>
            </a:pPr>
            <a:r>
              <a:rPr lang="sv-SE" sz="1200" dirty="0"/>
              <a:t>Ibis, licens, behörighet, stöd och utbildning/info.</a:t>
            </a:r>
          </a:p>
          <a:p>
            <a:pPr marL="228594" indent="-228594">
              <a:buFont typeface="Arial" panose="020B0604020202020204" pitchFamily="34" charset="0"/>
              <a:buChar char="•"/>
            </a:pPr>
            <a:r>
              <a:rPr lang="sv-SE" sz="1200" dirty="0"/>
              <a:t>Halltider (tidsfördelningsgrupp, avbokning lov).</a:t>
            </a:r>
          </a:p>
          <a:p>
            <a:pPr marL="228594" indent="-228594">
              <a:buFont typeface="Arial" panose="020B0604020202020204" pitchFamily="34" charset="0"/>
              <a:buChar char="•"/>
            </a:pPr>
            <a:r>
              <a:rPr lang="sv-SE" sz="1200" dirty="0" err="1"/>
              <a:t>Idrottonline</a:t>
            </a:r>
            <a:endParaRPr lang="sv-SE" sz="1200" dirty="0"/>
          </a:p>
          <a:p>
            <a:pPr marL="228594" indent="-228594" algn="l">
              <a:buFont typeface="Arial" panose="020B0604020202020204" pitchFamily="34" charset="0"/>
              <a:buChar char="•"/>
            </a:pPr>
            <a:endParaRPr lang="sv-SE" sz="1200" dirty="0"/>
          </a:p>
          <a:p>
            <a:pPr lvl="0" algn="l"/>
            <a:r>
              <a:rPr lang="sv-SE" sz="1800" b="1" dirty="0">
                <a:solidFill>
                  <a:schemeClr val="bg1"/>
                </a:solidFill>
              </a:rPr>
              <a:t>Innebandystyrelse</a:t>
            </a:r>
          </a:p>
          <a:p>
            <a:pPr algn="l"/>
            <a:r>
              <a:rPr lang="sv-SE" sz="1200" dirty="0">
                <a:solidFill>
                  <a:schemeClr val="bg1"/>
                </a:solidFill>
              </a:rPr>
              <a:t>Ledarråd – Budget- Avtal – Värdegrund - Gemensamma arbeten – Föreningsfrågor – Tydliga roller – Kontakt förbund – Beslutsfattare – Strukturera sektionen. Visioner (klubbrum på hallen) Ny hall. Kassör, rekrytering (ledare och team), </a:t>
            </a:r>
            <a:r>
              <a:rPr lang="en-GB" sz="1200" dirty="0" err="1">
                <a:solidFill>
                  <a:schemeClr val="bg1"/>
                </a:solidFill>
              </a:rPr>
              <a:t>Ordna</a:t>
            </a:r>
            <a:r>
              <a:rPr lang="en-GB" sz="1200" dirty="0">
                <a:solidFill>
                  <a:schemeClr val="bg1"/>
                </a:solidFill>
              </a:rPr>
              <a:t>/</a:t>
            </a:r>
            <a:r>
              <a:rPr lang="en-GB" sz="1200" dirty="0" err="1">
                <a:solidFill>
                  <a:schemeClr val="bg1"/>
                </a:solidFill>
              </a:rPr>
              <a:t>starta</a:t>
            </a:r>
            <a:r>
              <a:rPr lang="en-GB" sz="1200" dirty="0">
                <a:solidFill>
                  <a:schemeClr val="bg1"/>
                </a:solidFill>
              </a:rPr>
              <a:t> cup, </a:t>
            </a:r>
            <a:r>
              <a:rPr lang="en-GB" sz="1200" dirty="0" err="1">
                <a:solidFill>
                  <a:schemeClr val="bg1"/>
                </a:solidFill>
              </a:rPr>
              <a:t>arrangemang</a:t>
            </a:r>
            <a:r>
              <a:rPr lang="en-GB" sz="1200" dirty="0">
                <a:solidFill>
                  <a:schemeClr val="bg1"/>
                </a:solidFill>
              </a:rPr>
              <a:t> </a:t>
            </a:r>
          </a:p>
          <a:p>
            <a:pPr marL="0" indent="0">
              <a:buFont typeface="Arial" panose="020B0604020202020204" pitchFamily="34" charset="0"/>
              <a:buNone/>
            </a:pPr>
            <a:endParaRPr lang="sv-SE" sz="1200" dirty="0"/>
          </a:p>
          <a:p>
            <a:pPr marL="0" indent="0">
              <a:buFont typeface="Arial" panose="020B0604020202020204" pitchFamily="34" charset="0"/>
              <a:buNone/>
            </a:pPr>
            <a:endParaRPr lang="sv-SE" sz="1200" dirty="0"/>
          </a:p>
          <a:p>
            <a:pPr lvl="0"/>
            <a:endParaRPr lang="sv-SE" sz="1200" dirty="0">
              <a:solidFill>
                <a:srgbClr val="000000"/>
              </a:solidFill>
            </a:endParaRPr>
          </a:p>
          <a:p>
            <a:pPr marL="0" indent="0">
              <a:buFont typeface="Arial" panose="020B0604020202020204" pitchFamily="34" charset="0"/>
              <a:buNone/>
            </a:pPr>
            <a:endParaRPr lang="sv-SE" sz="1200" dirty="0"/>
          </a:p>
        </p:txBody>
      </p:sp>
    </p:spTree>
    <p:extLst>
      <p:ext uri="{BB962C8B-B14F-4D97-AF65-F5344CB8AC3E}">
        <p14:creationId xmlns:p14="http://schemas.microsoft.com/office/powerpoint/2010/main" val="357342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40ab430f9d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40ab430f9d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7552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v-SE" dirty="0"/>
              <a:t>Vi ser att ledare lägger många timmar på sitt uppdrag enligt vår ledarenkät. Vi har i föreningen därför skapat olika arbetsteam runt sektionen och laget för att strukturera upp uppgifterna och fördela uppgifterna på </a:t>
            </a:r>
            <a:r>
              <a:rPr lang="sv-SE"/>
              <a:t>fler.</a:t>
            </a:r>
            <a:endParaRPr lang="sv-SE" dirty="0"/>
          </a:p>
          <a:p>
            <a:pPr marL="457200" marR="0" lvl="0" indent="-228600" algn="l" rtl="0">
              <a:lnSpc>
                <a:spcPct val="100000"/>
              </a:lnSpc>
              <a:spcBef>
                <a:spcPts val="0"/>
              </a:spcBef>
              <a:spcAft>
                <a:spcPts val="0"/>
              </a:spcAft>
              <a:buSzPts val="1400"/>
              <a:buNone/>
            </a:pPr>
            <a:endParaRPr dirty="0"/>
          </a:p>
        </p:txBody>
      </p:sp>
      <p:sp>
        <p:nvSpPr>
          <p:cNvPr id="243" name="Google Shape;243;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sv-SE" sz="1000" b="1" dirty="0">
                <a:solidFill>
                  <a:srgbClr val="333333"/>
                </a:solidFill>
                <a:highlight>
                  <a:srgbClr val="FFFFFF"/>
                </a:highlight>
                <a:latin typeface="Roboto"/>
                <a:ea typeface="Roboto"/>
                <a:cs typeface="Roboto"/>
                <a:sym typeface="Roboto"/>
              </a:rPr>
              <a:t>Sektion</a:t>
            </a:r>
          </a:p>
          <a:p>
            <a:pPr marL="0" lvl="0" indent="0" algn="l" rtl="0">
              <a:lnSpc>
                <a:spcPct val="115000"/>
              </a:lnSpc>
              <a:spcBef>
                <a:spcPts val="0"/>
              </a:spcBef>
              <a:spcAft>
                <a:spcPts val="0"/>
              </a:spcAft>
              <a:buClr>
                <a:schemeClr val="dk1"/>
              </a:buClr>
              <a:buSzPts val="1100"/>
              <a:buFont typeface="Arial"/>
              <a:buNone/>
            </a:pPr>
            <a:r>
              <a:rPr lang="sv-SE" sz="1000" b="0" dirty="0">
                <a:solidFill>
                  <a:srgbClr val="333333"/>
                </a:solidFill>
                <a:highlight>
                  <a:srgbClr val="FFFFFF"/>
                </a:highlight>
                <a:latin typeface="Roboto"/>
                <a:ea typeface="Roboto"/>
                <a:cs typeface="Roboto"/>
                <a:sym typeface="Roboto"/>
              </a:rPr>
              <a:t>Uppdraget innebär att </a:t>
            </a:r>
            <a:r>
              <a:rPr lang="sv-SE" sz="1000" dirty="0">
                <a:solidFill>
                  <a:srgbClr val="333333"/>
                </a:solidFill>
                <a:highlight>
                  <a:srgbClr val="FFFFFF"/>
                </a:highlight>
                <a:latin typeface="Roboto"/>
                <a:ea typeface="Roboto"/>
                <a:cs typeface="Roboto"/>
                <a:sym typeface="Roboto"/>
              </a:rPr>
              <a:t>representera laget i sektionens arbetsgrupper (sektionsteam). </a:t>
            </a:r>
            <a:endParaRPr sz="1000" dirty="0">
              <a:solidFill>
                <a:srgbClr val="333333"/>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sv-SE" sz="1000" dirty="0">
                <a:solidFill>
                  <a:srgbClr val="333333"/>
                </a:solidFill>
                <a:highlight>
                  <a:srgbClr val="FFFFFF"/>
                </a:highlight>
                <a:latin typeface="Roboto"/>
                <a:ea typeface="Roboto"/>
                <a:cs typeface="Roboto"/>
                <a:sym typeface="Roboto"/>
              </a:rPr>
              <a:t> </a:t>
            </a:r>
            <a:endParaRPr sz="1000" dirty="0">
              <a:solidFill>
                <a:srgbClr val="333333"/>
              </a:solidFill>
              <a:highlight>
                <a:srgbClr val="FFFFFF"/>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sv-SE" sz="1000" b="0" dirty="0">
                <a:solidFill>
                  <a:srgbClr val="333333"/>
                </a:solidFill>
                <a:highlight>
                  <a:srgbClr val="FFFFFF"/>
                </a:highlight>
                <a:latin typeface="Roboto"/>
                <a:ea typeface="Roboto"/>
                <a:cs typeface="Roboto"/>
                <a:sym typeface="Roboto"/>
              </a:rPr>
              <a:t>Teamen driver utvecklingen av sektionen </a:t>
            </a:r>
            <a:r>
              <a:rPr lang="sv-SE" sz="1000" dirty="0">
                <a:solidFill>
                  <a:srgbClr val="333333"/>
                </a:solidFill>
                <a:highlight>
                  <a:srgbClr val="FFFFFF"/>
                </a:highlight>
                <a:latin typeface="Roboto"/>
                <a:ea typeface="Roboto"/>
                <a:cs typeface="Roboto"/>
                <a:sym typeface="Roboto"/>
              </a:rPr>
              <a:t>inom olika områden och stöttar i vissa fall ungdomslagen inom deras olika ansvarsområden. Teamen genomför ibland konkreta arbetsuppgifter men de flesta arbetsuppgifterna som fördelas på de olika ungdomslagen i enlighet med sektionens verksamhetsplan.</a:t>
            </a:r>
            <a:endParaRPr sz="1000" dirty="0">
              <a:solidFill>
                <a:srgbClr val="333333"/>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sv-SE"/>
              <a:t>29</a:t>
            </a:fld>
            <a:endParaRPr/>
          </a:p>
        </p:txBody>
      </p:sp>
    </p:spTree>
    <p:extLst>
      <p:ext uri="{BB962C8B-B14F-4D97-AF65-F5344CB8AC3E}">
        <p14:creationId xmlns:p14="http://schemas.microsoft.com/office/powerpoint/2010/main" val="6835252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Många gör lite men tillsammans gör vi mycket!</a:t>
            </a:r>
            <a:endParaRPr dirty="0"/>
          </a:p>
          <a:p>
            <a:pPr marL="0" lvl="0" indent="0" algn="l" rtl="0">
              <a:lnSpc>
                <a:spcPct val="100000"/>
              </a:lnSpc>
              <a:spcBef>
                <a:spcPts val="0"/>
              </a:spcBef>
              <a:spcAft>
                <a:spcPts val="0"/>
              </a:spcAft>
              <a:buClr>
                <a:schemeClr val="dk1"/>
              </a:buClr>
              <a:buSzPts val="1100"/>
              <a:buFont typeface="Calibri"/>
              <a:buNone/>
            </a:pPr>
            <a:endParaRPr dirty="0"/>
          </a:p>
          <a:p>
            <a:pPr marL="0" lvl="0" indent="0" algn="l" rtl="0">
              <a:lnSpc>
                <a:spcPct val="100000"/>
              </a:lnSpc>
              <a:spcBef>
                <a:spcPts val="0"/>
              </a:spcBef>
              <a:spcAft>
                <a:spcPts val="0"/>
              </a:spcAft>
              <a:buClr>
                <a:schemeClr val="dk1"/>
              </a:buClr>
              <a:buSzPts val="1100"/>
              <a:buFont typeface="Calibri"/>
              <a:buNone/>
            </a:pPr>
            <a:r>
              <a:rPr lang="sv-SE" u="none" dirty="0"/>
              <a:t>Vi fördelar uppgifter</a:t>
            </a:r>
            <a:endParaRPr u="none"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305" name="Google Shape;305;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sv-SE"/>
              <a:t>Ni hittar allla kontaktuppgifter på www.savarik.se </a:t>
            </a:r>
            <a:endParaRPr/>
          </a:p>
        </p:txBody>
      </p:sp>
      <p:sp>
        <p:nvSpPr>
          <p:cNvPr id="312" name="Google Shape;312;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21"/>
        <p:cNvGrpSpPr/>
        <p:nvPr/>
      </p:nvGrpSpPr>
      <p:grpSpPr>
        <a:xfrm>
          <a:off x="0" y="0"/>
          <a:ext cx="0" cy="0"/>
          <a:chOff x="0" y="0"/>
          <a:chExt cx="0" cy="0"/>
        </a:xfrm>
      </p:grpSpPr>
      <p:sp>
        <p:nvSpPr>
          <p:cNvPr id="22" name="Google Shape;2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kansliet@savarik.se" TargetMode="External"/><Relationship Id="rId7"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mailto:linda.k.gustafsson@gmail.com" TargetMode="External"/><Relationship Id="rId5" Type="http://schemas.openxmlformats.org/officeDocument/2006/relationships/hyperlink" Target="mailto:innebandy@savarik.se" TargetMode="External"/><Relationship Id="rId4" Type="http://schemas.openxmlformats.org/officeDocument/2006/relationships/hyperlink" Target="mailto:maria.bergkvist@savarik.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0" y="0"/>
            <a:ext cx="12192000" cy="6858000"/>
          </a:xfrm>
          <a:prstGeom prst="rect">
            <a:avLst/>
          </a:prstGeom>
          <a:solidFill>
            <a:srgbClr val="C7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90" name="Google Shape;90;p1"/>
          <p:cNvSpPr txBox="1"/>
          <p:nvPr/>
        </p:nvSpPr>
        <p:spPr>
          <a:xfrm>
            <a:off x="6024154" y="2973422"/>
            <a:ext cx="5748464" cy="2889114"/>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lt1"/>
              </a:buClr>
              <a:buSzPts val="4800"/>
              <a:buFont typeface="Calibri"/>
              <a:buNone/>
            </a:pPr>
            <a:r>
              <a:rPr lang="sv-SE" sz="4000" b="1" i="0" u="none" strike="noStrike" cap="none" dirty="0">
                <a:solidFill>
                  <a:schemeClr val="lt1"/>
                </a:solidFill>
                <a:sym typeface="Arial"/>
              </a:rPr>
              <a:t>FÖRÄLDRAMÖTE</a:t>
            </a:r>
            <a:endParaRPr sz="4000" b="1" i="0" u="none" strike="noStrike" cap="none" dirty="0">
              <a:solidFill>
                <a:schemeClr val="lt1"/>
              </a:solidFill>
              <a:sym typeface="Arial"/>
            </a:endParaRPr>
          </a:p>
          <a:p>
            <a:pPr marL="0" marR="0" lvl="0" indent="0" algn="ctr" rtl="0">
              <a:lnSpc>
                <a:spcPct val="90000"/>
              </a:lnSpc>
              <a:spcBef>
                <a:spcPts val="600"/>
              </a:spcBef>
              <a:spcAft>
                <a:spcPts val="0"/>
              </a:spcAft>
              <a:buClr>
                <a:schemeClr val="lt1"/>
              </a:buClr>
              <a:buSzPts val="2400"/>
              <a:buFont typeface="Calibri"/>
              <a:buNone/>
            </a:pPr>
            <a:r>
              <a:rPr lang="sv-SE" sz="2800" dirty="0">
                <a:solidFill>
                  <a:schemeClr val="lt1"/>
                </a:solidFill>
              </a:rPr>
              <a:t>LAGET </a:t>
            </a:r>
            <a:r>
              <a:rPr lang="sv-SE" sz="2800" i="0" u="none" strike="noStrike" cap="none" dirty="0">
                <a:solidFill>
                  <a:schemeClr val="lt1"/>
                </a:solidFill>
                <a:sym typeface="Arial"/>
              </a:rPr>
              <a:t>Innebandy</a:t>
            </a:r>
            <a:endParaRPr sz="2800" i="0" u="none" strike="noStrike" cap="none" dirty="0">
              <a:solidFill>
                <a:schemeClr val="lt1"/>
              </a:solidFill>
              <a:sym typeface="Arial"/>
            </a:endParaRPr>
          </a:p>
        </p:txBody>
      </p:sp>
      <p:sp>
        <p:nvSpPr>
          <p:cNvPr id="91" name="Google Shape;91;p1"/>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l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2" name="Google Shape;92;p1"/>
          <p:cNvSpPr/>
          <p:nvPr/>
        </p:nvSpPr>
        <p:spPr>
          <a:xfrm>
            <a:off x="0" y="0"/>
            <a:ext cx="6024154" cy="685800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94" name="Google Shape;94;p1" descr="En bild som visar bord&#10;&#10;Automatiskt genererad beskrivning"/>
          <p:cNvPicPr preferRelativeResize="0"/>
          <p:nvPr/>
        </p:nvPicPr>
        <p:blipFill rotWithShape="1">
          <a:blip r:embed="rId3">
            <a:alphaModFix/>
          </a:blip>
          <a:srcRect l="8811" r="16237"/>
          <a:stretch/>
        </p:blipFill>
        <p:spPr>
          <a:xfrm>
            <a:off x="8145857" y="1608264"/>
            <a:ext cx="1608667" cy="2273300"/>
          </a:xfrm>
          <a:prstGeom prst="rect">
            <a:avLst/>
          </a:prstGeom>
          <a:noFill/>
          <a:ln>
            <a:noFill/>
          </a:ln>
        </p:spPr>
      </p:pic>
      <p:pic>
        <p:nvPicPr>
          <p:cNvPr id="2" name="Bildobjekt 1" descr="En bild som visar Grafik, symbol, design&#10;&#10;Automatiskt genererad beskrivning">
            <a:extLst>
              <a:ext uri="{FF2B5EF4-FFF2-40B4-BE49-F238E27FC236}">
                <a16:creationId xmlns:a16="http://schemas.microsoft.com/office/drawing/2014/main" id="{BBF91EAA-8DA2-DCCD-6F4F-99CD475368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149" y="1491865"/>
            <a:ext cx="4144215" cy="29631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grpSp>
        <p:nvGrpSpPr>
          <p:cNvPr id="100" name="Google Shape;100;p37"/>
          <p:cNvGrpSpPr/>
          <p:nvPr/>
        </p:nvGrpSpPr>
        <p:grpSpPr>
          <a:xfrm>
            <a:off x="1887034" y="4989740"/>
            <a:ext cx="8417932" cy="730080"/>
            <a:chOff x="0" y="3418454"/>
            <a:chExt cx="8453572" cy="730080"/>
          </a:xfrm>
        </p:grpSpPr>
        <p:sp>
          <p:nvSpPr>
            <p:cNvPr id="101" name="Google Shape;101;p37"/>
            <p:cNvSpPr/>
            <p:nvPr/>
          </p:nvSpPr>
          <p:spPr>
            <a:xfrm>
              <a:off x="0" y="3418454"/>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7"/>
            <p:cNvSpPr txBox="1"/>
            <p:nvPr/>
          </p:nvSpPr>
          <p:spPr>
            <a:xfrm>
              <a:off x="35640" y="3454094"/>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chemeClr val="lt1"/>
                  </a:solidFill>
                  <a:latin typeface="Arial"/>
                  <a:ea typeface="Arial"/>
                  <a:cs typeface="Arial"/>
                  <a:sym typeface="Arial"/>
                </a:rPr>
                <a:t>Funderingar och kontaktuppgifter</a:t>
              </a:r>
              <a:r>
                <a:rPr lang="sv-SE" sz="2300" b="0" i="0" u="none" strike="noStrike" cap="none" dirty="0">
                  <a:solidFill>
                    <a:schemeClr val="lt1"/>
                  </a:solidFill>
                  <a:latin typeface="Arial"/>
                  <a:ea typeface="Arial"/>
                  <a:cs typeface="Arial"/>
                  <a:sym typeface="Arial"/>
                </a:rPr>
                <a:t> </a:t>
              </a:r>
              <a:endParaRPr dirty="0"/>
            </a:p>
          </p:txBody>
        </p:sp>
      </p:grpSp>
      <p:grpSp>
        <p:nvGrpSpPr>
          <p:cNvPr id="103" name="Google Shape;103;p37"/>
          <p:cNvGrpSpPr/>
          <p:nvPr/>
        </p:nvGrpSpPr>
        <p:grpSpPr>
          <a:xfrm>
            <a:off x="1887034" y="4023489"/>
            <a:ext cx="8417932" cy="730080"/>
            <a:chOff x="0" y="1733653"/>
            <a:chExt cx="8453572" cy="730080"/>
          </a:xfrm>
        </p:grpSpPr>
        <p:sp>
          <p:nvSpPr>
            <p:cNvPr id="104" name="Google Shape;104;p37"/>
            <p:cNvSpPr/>
            <p:nvPr/>
          </p:nvSpPr>
          <p:spPr>
            <a:xfrm>
              <a:off x="0" y="1733653"/>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7"/>
            <p:cNvSpPr txBox="1"/>
            <p:nvPr/>
          </p:nvSpPr>
          <p:spPr>
            <a:xfrm>
              <a:off x="35640" y="1769293"/>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chemeClr val="lt1"/>
                  </a:solidFill>
                  <a:latin typeface="Arial"/>
                  <a:ea typeface="Arial"/>
                  <a:cs typeface="Arial"/>
                  <a:sym typeface="Arial"/>
                </a:rPr>
                <a:t>Föräldrateam</a:t>
              </a:r>
              <a:endParaRPr dirty="0"/>
            </a:p>
          </p:txBody>
        </p:sp>
      </p:grpSp>
      <p:grpSp>
        <p:nvGrpSpPr>
          <p:cNvPr id="106" name="Google Shape;106;p37"/>
          <p:cNvGrpSpPr/>
          <p:nvPr/>
        </p:nvGrpSpPr>
        <p:grpSpPr>
          <a:xfrm>
            <a:off x="1887034" y="3057238"/>
            <a:ext cx="8417932" cy="730080"/>
            <a:chOff x="0" y="48853"/>
            <a:chExt cx="8453572" cy="730080"/>
          </a:xfrm>
        </p:grpSpPr>
        <p:sp>
          <p:nvSpPr>
            <p:cNvPr id="107" name="Google Shape;107;p37"/>
            <p:cNvSpPr/>
            <p:nvPr/>
          </p:nvSpPr>
          <p:spPr>
            <a:xfrm>
              <a:off x="0" y="48853"/>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7"/>
            <p:cNvSpPr txBox="1"/>
            <p:nvPr/>
          </p:nvSpPr>
          <p:spPr>
            <a:xfrm>
              <a:off x="35640" y="84493"/>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chemeClr val="lt1"/>
                  </a:solidFill>
                  <a:latin typeface="Arial"/>
                  <a:ea typeface="Arial"/>
                  <a:cs typeface="Arial"/>
                  <a:sym typeface="Arial"/>
                </a:rPr>
                <a:t>Sävar IK</a:t>
              </a:r>
              <a:endParaRPr dirty="0"/>
            </a:p>
          </p:txBody>
        </p:sp>
      </p:grpSp>
      <p:sp>
        <p:nvSpPr>
          <p:cNvPr id="110" name="Google Shape;110;p37"/>
          <p:cNvSpPr txBox="1"/>
          <p:nvPr/>
        </p:nvSpPr>
        <p:spPr>
          <a:xfrm>
            <a:off x="1856186" y="840123"/>
            <a:ext cx="769835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i="0" u="none" strike="noStrike" cap="none" dirty="0">
                <a:solidFill>
                  <a:srgbClr val="C00000"/>
                </a:solidFill>
                <a:sym typeface="Arial"/>
              </a:rPr>
              <a:t>DAGENS AGENDA</a:t>
            </a:r>
            <a:endParaRPr dirty="0"/>
          </a:p>
        </p:txBody>
      </p:sp>
      <p:sp>
        <p:nvSpPr>
          <p:cNvPr id="111" name="Google Shape;111;p37"/>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12" name="Google Shape;112;p37" descr="Bock med hel fyllning"/>
          <p:cNvPicPr preferRelativeResize="0"/>
          <p:nvPr/>
        </p:nvPicPr>
        <p:blipFill rotWithShape="1">
          <a:blip r:embed="rId3">
            <a:alphaModFix/>
          </a:blip>
          <a:srcRect/>
          <a:stretch/>
        </p:blipFill>
        <p:spPr>
          <a:xfrm>
            <a:off x="8791914" y="2933311"/>
            <a:ext cx="914400" cy="914400"/>
          </a:xfrm>
          <a:prstGeom prst="rect">
            <a:avLst/>
          </a:prstGeom>
          <a:noFill/>
          <a:ln>
            <a:noFill/>
          </a:ln>
        </p:spPr>
      </p:pic>
      <p:pic>
        <p:nvPicPr>
          <p:cNvPr id="113" name="Google Shape;113;p37" descr="Användare med hel fyllning"/>
          <p:cNvPicPr preferRelativeResize="0"/>
          <p:nvPr/>
        </p:nvPicPr>
        <p:blipFill rotWithShape="1">
          <a:blip r:embed="rId4">
            <a:alphaModFix/>
          </a:blip>
          <a:srcRect/>
          <a:stretch/>
        </p:blipFill>
        <p:spPr>
          <a:xfrm>
            <a:off x="8756748" y="3937436"/>
            <a:ext cx="914400" cy="991087"/>
          </a:xfrm>
          <a:prstGeom prst="rect">
            <a:avLst/>
          </a:prstGeom>
          <a:noFill/>
          <a:ln>
            <a:noFill/>
          </a:ln>
        </p:spPr>
      </p:pic>
      <p:pic>
        <p:nvPicPr>
          <p:cNvPr id="114" name="Google Shape;114;p37" descr="Personalbricka med hel fyllning"/>
          <p:cNvPicPr preferRelativeResize="0"/>
          <p:nvPr/>
        </p:nvPicPr>
        <p:blipFill rotWithShape="1">
          <a:blip r:embed="rId5">
            <a:alphaModFix/>
          </a:blip>
          <a:srcRect/>
          <a:stretch/>
        </p:blipFill>
        <p:spPr>
          <a:xfrm>
            <a:off x="8756748" y="4897580"/>
            <a:ext cx="914400" cy="914400"/>
          </a:xfrm>
          <a:prstGeom prst="rect">
            <a:avLst/>
          </a:prstGeom>
          <a:noFill/>
          <a:ln>
            <a:noFill/>
          </a:ln>
        </p:spPr>
      </p:pic>
      <p:grpSp>
        <p:nvGrpSpPr>
          <p:cNvPr id="115" name="Google Shape;115;p37"/>
          <p:cNvGrpSpPr/>
          <p:nvPr/>
        </p:nvGrpSpPr>
        <p:grpSpPr>
          <a:xfrm>
            <a:off x="1887034" y="2094570"/>
            <a:ext cx="8417932" cy="730080"/>
            <a:chOff x="0" y="48853"/>
            <a:chExt cx="8453572" cy="730080"/>
          </a:xfrm>
        </p:grpSpPr>
        <p:sp>
          <p:nvSpPr>
            <p:cNvPr id="116" name="Google Shape;116;p37"/>
            <p:cNvSpPr/>
            <p:nvPr/>
          </p:nvSpPr>
          <p:spPr>
            <a:xfrm>
              <a:off x="0" y="48853"/>
              <a:ext cx="8453572" cy="730080"/>
            </a:xfrm>
            <a:prstGeom prst="roundRect">
              <a:avLst>
                <a:gd name="adj" fmla="val 16667"/>
              </a:avLst>
            </a:prstGeom>
            <a:solidFill>
              <a:srgbClr val="C0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7"/>
            <p:cNvSpPr txBox="1"/>
            <p:nvPr/>
          </p:nvSpPr>
          <p:spPr>
            <a:xfrm>
              <a:off x="35640" y="84493"/>
              <a:ext cx="8382292" cy="658800"/>
            </a:xfrm>
            <a:prstGeom prst="rect">
              <a:avLst/>
            </a:prstGeom>
            <a:solidFill>
              <a:srgbClr val="C00000"/>
            </a:solid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rgbClr val="000000"/>
                </a:buClr>
                <a:buSzPts val="2800"/>
                <a:buFont typeface="Arial"/>
                <a:buNone/>
              </a:pPr>
              <a:r>
                <a:rPr lang="sv-SE" sz="2800" b="0" i="0" u="none" strike="noStrike" cap="none" dirty="0">
                  <a:solidFill>
                    <a:schemeClr val="lt1"/>
                  </a:solidFill>
                  <a:latin typeface="Arial"/>
                  <a:ea typeface="Arial"/>
                  <a:cs typeface="Arial"/>
                  <a:sym typeface="Arial"/>
                </a:rPr>
                <a:t>Presentation och laget</a:t>
              </a:r>
              <a:endParaRPr dirty="0"/>
            </a:p>
          </p:txBody>
        </p:sp>
      </p:grpSp>
      <p:pic>
        <p:nvPicPr>
          <p:cNvPr id="118" name="Google Shape;118;p37" descr="Lärare med hel fyllning"/>
          <p:cNvPicPr preferRelativeResize="0"/>
          <p:nvPr/>
        </p:nvPicPr>
        <p:blipFill rotWithShape="1">
          <a:blip r:embed="rId6">
            <a:alphaModFix/>
          </a:blip>
          <a:srcRect/>
          <a:stretch/>
        </p:blipFill>
        <p:spPr>
          <a:xfrm>
            <a:off x="8756748" y="2014331"/>
            <a:ext cx="914400" cy="914400"/>
          </a:xfrm>
          <a:prstGeom prst="rect">
            <a:avLst/>
          </a:prstGeom>
          <a:noFill/>
          <a:ln>
            <a:noFill/>
          </a:ln>
        </p:spPr>
      </p:pic>
      <p:pic>
        <p:nvPicPr>
          <p:cNvPr id="2" name="Bildobjekt 1" descr="En bild som visar Grafik, symbol, design&#10;&#10;Automatiskt genererad beskrivning">
            <a:extLst>
              <a:ext uri="{FF2B5EF4-FFF2-40B4-BE49-F238E27FC236}">
                <a16:creationId xmlns:a16="http://schemas.microsoft.com/office/drawing/2014/main" id="{48EF4C58-FC0A-C62C-E9E4-BE2D527D3501}"/>
              </a:ext>
            </a:extLst>
          </p:cNvPr>
          <p:cNvPicPr/>
          <p:nvPr/>
        </p:nvPicPr>
        <p:blipFill>
          <a:blip r:embed="rId7">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38"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3" name="Google Shape;185;p40">
            <a:extLst>
              <a:ext uri="{FF2B5EF4-FFF2-40B4-BE49-F238E27FC236}">
                <a16:creationId xmlns:a16="http://schemas.microsoft.com/office/drawing/2014/main" id="{5BBC7264-410F-C842-96ED-5DB2610381F8}"/>
              </a:ext>
            </a:extLst>
          </p:cNvPr>
          <p:cNvSpPr txBox="1"/>
          <p:nvPr/>
        </p:nvSpPr>
        <p:spPr>
          <a:xfrm>
            <a:off x="5167745" y="2712682"/>
            <a:ext cx="6698844"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6000" i="0" u="none" strike="noStrike" cap="none" dirty="0">
                <a:solidFill>
                  <a:schemeClr val="lt1"/>
                </a:solidFill>
                <a:latin typeface="+mj-lt"/>
                <a:ea typeface="Calibri"/>
                <a:cs typeface="Calibri"/>
                <a:sym typeface="Calibri"/>
              </a:rPr>
              <a:t>PRESENTATION &amp; </a:t>
            </a:r>
            <a:r>
              <a:rPr lang="sv-SE" sz="6000" dirty="0">
                <a:solidFill>
                  <a:schemeClr val="lt1"/>
                </a:solidFill>
                <a:latin typeface="+mj-lt"/>
                <a:ea typeface="Calibri"/>
                <a:cs typeface="Calibri"/>
                <a:sym typeface="Calibri"/>
              </a:rPr>
              <a:t>LAGET</a:t>
            </a:r>
            <a:endParaRPr sz="6000" i="0" u="none" strike="noStrike" cap="none" dirty="0">
              <a:solidFill>
                <a:schemeClr val="lt1"/>
              </a:solidFill>
              <a:latin typeface="+mj-lt"/>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C2DAAB4D-3FFF-4B1E-ADF0-882BA55E75B8}"/>
              </a:ext>
            </a:extLst>
          </p:cNvPr>
          <p:cNvSpPr txBox="1"/>
          <p:nvPr/>
        </p:nvSpPr>
        <p:spPr>
          <a:xfrm>
            <a:off x="1799502" y="759598"/>
            <a:ext cx="8983827" cy="707886"/>
          </a:xfrm>
          <a:prstGeom prst="rect">
            <a:avLst/>
          </a:prstGeom>
          <a:noFill/>
        </p:spPr>
        <p:txBody>
          <a:bodyPr wrap="square" rtlCol="0">
            <a:spAutoFit/>
          </a:bodyPr>
          <a:lstStyle/>
          <a:p>
            <a:r>
              <a:rPr lang="sv-SE" sz="4000" dirty="0">
                <a:solidFill>
                  <a:srgbClr val="C00000"/>
                </a:solidFill>
                <a:latin typeface="Arial" panose="020B0604020202020204" pitchFamily="34" charset="0"/>
                <a:cs typeface="Arial" panose="020B0604020202020204" pitchFamily="34" charset="0"/>
              </a:rPr>
              <a:t>PRESENTATION</a:t>
            </a:r>
            <a:r>
              <a:rPr lang="sv-SE" sz="4000" b="1" dirty="0">
                <a:solidFill>
                  <a:srgbClr val="C00000"/>
                </a:solidFill>
                <a:latin typeface="Arial" panose="020B0604020202020204" pitchFamily="34" charset="0"/>
                <a:cs typeface="Arial" panose="020B0604020202020204" pitchFamily="34" charset="0"/>
              </a:rPr>
              <a:t> </a:t>
            </a:r>
            <a:endParaRPr lang="sv-SE" sz="4000" dirty="0">
              <a:solidFill>
                <a:srgbClr val="C00000"/>
              </a:solidFill>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13C563F3-C8E5-9E5D-1A36-2F43B0215F28}"/>
              </a:ext>
            </a:extLst>
          </p:cNvPr>
          <p:cNvSpPr txBox="1"/>
          <p:nvPr/>
        </p:nvSpPr>
        <p:spPr>
          <a:xfrm>
            <a:off x="1799502" y="2092048"/>
            <a:ext cx="9320504" cy="1384995"/>
          </a:xfrm>
          <a:prstGeom prst="rect">
            <a:avLst/>
          </a:prstGeom>
          <a:noFill/>
        </p:spPr>
        <p:txBody>
          <a:bodyPr wrap="square">
            <a:spAutoFit/>
          </a:bodyPr>
          <a:lstStyle/>
          <a:p>
            <a:pPr>
              <a:defRPr>
                <a:effectLst/>
              </a:defRPr>
            </a:pPr>
            <a:r>
              <a:rPr lang="sv-SE" sz="2800" dirty="0">
                <a:solidFill>
                  <a:srgbClr val="000000"/>
                </a:solidFill>
                <a:latin typeface="Calibri" panose="020F0502020204030204" pitchFamily="34" charset="0"/>
                <a:ea typeface="Calibri" panose="020F0502020204030204" pitchFamily="34" charset="0"/>
                <a:cs typeface="Calibri" panose="020F0502020204030204" pitchFamily="34" charset="0"/>
              </a:rPr>
              <a:t>Namn + barnets namn</a:t>
            </a:r>
          </a:p>
          <a:p>
            <a:pPr>
              <a:defRPr>
                <a:effectLst/>
              </a:defRPr>
            </a:pPr>
            <a:endParaRPr lang="sv-SE"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defRPr>
                <a:effectLst/>
              </a:defRPr>
            </a:pPr>
            <a:r>
              <a:rPr lang="sv-SE" sz="2800" dirty="0">
                <a:solidFill>
                  <a:srgbClr val="000000"/>
                </a:solidFill>
                <a:latin typeface="Calibri" panose="020F0502020204030204" pitchFamily="34" charset="0"/>
                <a:ea typeface="Calibri" panose="020F0502020204030204" pitchFamily="34" charset="0"/>
                <a:cs typeface="Calibri" panose="020F0502020204030204" pitchFamily="34" charset="0"/>
              </a:rPr>
              <a:t>Hur kan du vara en stöttande idrottsförälder? </a:t>
            </a:r>
          </a:p>
        </p:txBody>
      </p:sp>
      <p:pic>
        <p:nvPicPr>
          <p:cNvPr id="4" name="Bildobjekt 3" descr="En bild som visar Grafik, symbol, design&#10;&#10;Automatiskt genererad beskrivning">
            <a:extLst>
              <a:ext uri="{FF2B5EF4-FFF2-40B4-BE49-F238E27FC236}">
                <a16:creationId xmlns:a16="http://schemas.microsoft.com/office/drawing/2014/main" id="{79659C5F-9011-C281-C716-7A67E1FAEA1B}"/>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extLst>
      <p:ext uri="{BB962C8B-B14F-4D97-AF65-F5344CB8AC3E}">
        <p14:creationId xmlns:p14="http://schemas.microsoft.com/office/powerpoint/2010/main" val="4163067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
          <p:cNvSpPr/>
          <p:nvPr/>
        </p:nvSpPr>
        <p:spPr>
          <a:xfrm>
            <a:off x="11772897" y="0"/>
            <a:ext cx="209551" cy="6857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2"/>
          <p:cNvSpPr txBox="1"/>
          <p:nvPr/>
        </p:nvSpPr>
        <p:spPr>
          <a:xfrm>
            <a:off x="1636500" y="1782414"/>
            <a:ext cx="8919000" cy="24929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000"/>
              <a:buFont typeface="Arial"/>
              <a:buNone/>
            </a:pPr>
            <a:r>
              <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rPr>
              <a:t>Tränare</a:t>
            </a:r>
            <a:br>
              <a:rPr lang="sv-SE" sz="2800" b="0" i="0" u="none" strike="noStrike" cap="none" dirty="0">
                <a:solidFill>
                  <a:schemeClr val="dk1"/>
                </a:solidFill>
                <a:latin typeface="Calibri" panose="020F0502020204030204" pitchFamily="34" charset="0"/>
                <a:ea typeface="Calibri"/>
                <a:cs typeface="Calibri" panose="020F0502020204030204" pitchFamily="34" charset="0"/>
                <a:sym typeface="Calibri"/>
              </a:rPr>
            </a:br>
            <a:r>
              <a:rPr lang="sv-SE" sz="2800" dirty="0">
                <a:solidFill>
                  <a:schemeClr val="dk1"/>
                </a:solidFill>
                <a:latin typeface="Calibri" panose="020F0502020204030204" pitchFamily="34" charset="0"/>
                <a:ea typeface="Calibri"/>
                <a:cs typeface="Calibri" panose="020F0502020204030204" pitchFamily="34" charset="0"/>
                <a:sym typeface="Calibri"/>
              </a:rPr>
              <a:t>X</a:t>
            </a:r>
          </a:p>
          <a:p>
            <a:pPr marL="0" marR="0" lvl="0" indent="0" algn="l" rtl="0">
              <a:lnSpc>
                <a:spcPct val="100000"/>
              </a:lnSpc>
              <a:spcBef>
                <a:spcPts val="0"/>
              </a:spcBef>
              <a:spcAft>
                <a:spcPts val="0"/>
              </a:spcAft>
              <a:buClr>
                <a:srgbClr val="000000"/>
              </a:buClr>
              <a:buSzPts val="3000"/>
              <a:buFont typeface="Arial"/>
              <a:buNone/>
            </a:pPr>
            <a:endParaRPr lang="sv-SE" sz="2800"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3000"/>
              <a:buFont typeface="Arial"/>
              <a:buNone/>
            </a:pPr>
            <a:r>
              <a:rPr lang="sv-SE" sz="2800" u="sng" dirty="0">
                <a:solidFill>
                  <a:schemeClr val="dk1"/>
                </a:solidFill>
                <a:latin typeface="Calibri" panose="020F0502020204030204" pitchFamily="34" charset="0"/>
                <a:ea typeface="Calibri"/>
                <a:cs typeface="Calibri" panose="020F0502020204030204" pitchFamily="34" charset="0"/>
                <a:sym typeface="Calibri"/>
              </a:rPr>
              <a:t>Aktiva</a:t>
            </a:r>
          </a:p>
          <a:p>
            <a:pPr marL="0" marR="0" lvl="0" indent="0" algn="l" rtl="0">
              <a:lnSpc>
                <a:spcPct val="100000"/>
              </a:lnSpc>
              <a:spcBef>
                <a:spcPts val="0"/>
              </a:spcBef>
              <a:spcAft>
                <a:spcPts val="0"/>
              </a:spcAft>
              <a:buClr>
                <a:srgbClr val="000000"/>
              </a:buClr>
              <a:buSzPts val="3000"/>
              <a:buFont typeface="Arial"/>
              <a:buNone/>
            </a:pPr>
            <a:r>
              <a:rPr lang="sv-SE" sz="2800" dirty="0">
                <a:solidFill>
                  <a:schemeClr val="dk1"/>
                </a:solidFill>
                <a:latin typeface="Calibri" panose="020F0502020204030204" pitchFamily="34" charset="0"/>
                <a:ea typeface="Calibri"/>
                <a:cs typeface="Calibri" panose="020F0502020204030204" pitchFamily="34" charset="0"/>
                <a:sym typeface="Calibri"/>
              </a:rPr>
              <a:t>X</a:t>
            </a:r>
          </a:p>
        </p:txBody>
      </p:sp>
      <p:sp>
        <p:nvSpPr>
          <p:cNvPr id="134" name="Google Shape;134;p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2"/>
          <p:cNvSpPr txBox="1"/>
          <p:nvPr/>
        </p:nvSpPr>
        <p:spPr>
          <a:xfrm>
            <a:off x="1597330" y="955579"/>
            <a:ext cx="8933087"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i="0" u="none" strike="noStrike" cap="none" dirty="0">
                <a:solidFill>
                  <a:srgbClr val="C00000"/>
                </a:solidFill>
                <a:latin typeface="Arial"/>
                <a:ea typeface="Arial"/>
                <a:cs typeface="Arial"/>
                <a:sym typeface="Arial"/>
              </a:rPr>
              <a:t>LAGET IDAG…</a:t>
            </a:r>
            <a:endParaRPr sz="4000" i="0" u="none" strike="noStrike" cap="none" dirty="0">
              <a:solidFill>
                <a:srgbClr val="000000"/>
              </a:solidFill>
              <a:latin typeface="Arial"/>
              <a:ea typeface="Arial"/>
              <a:cs typeface="Arial"/>
              <a:sym typeface="Arial"/>
            </a:endParaRPr>
          </a:p>
        </p:txBody>
      </p:sp>
      <p:pic>
        <p:nvPicPr>
          <p:cNvPr id="2" name="Bildobjekt 1" descr="En bild som visar Grafik, symbol, design&#10;&#10;Automatiskt genererad beskrivning">
            <a:extLst>
              <a:ext uri="{FF2B5EF4-FFF2-40B4-BE49-F238E27FC236}">
                <a16:creationId xmlns:a16="http://schemas.microsoft.com/office/drawing/2014/main" id="{3B453058-0A59-AEC0-3BFE-C2CFF49313F0}"/>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
          <p:cNvSpPr/>
          <p:nvPr/>
        </p:nvSpPr>
        <p:spPr>
          <a:xfrm>
            <a:off x="11772897" y="0"/>
            <a:ext cx="209551" cy="6857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2"/>
          <p:cNvSpPr txBox="1"/>
          <p:nvPr/>
        </p:nvSpPr>
        <p:spPr>
          <a:xfrm>
            <a:off x="1636500" y="1821012"/>
            <a:ext cx="10136397"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sv-SE" sz="2800" b="0" i="0" u="sng" strike="noStrike" cap="none" dirty="0">
                <a:solidFill>
                  <a:schemeClr val="dk1"/>
                </a:solidFill>
                <a:latin typeface="Calibri" panose="020F0502020204030204" pitchFamily="34" charset="0"/>
                <a:ea typeface="Calibri"/>
                <a:cs typeface="Calibri" panose="020F0502020204030204" pitchFamily="34" charset="0"/>
                <a:sym typeface="Calibri"/>
              </a:rPr>
              <a:t>Träningstider </a:t>
            </a:r>
            <a:endParaRPr sz="2800" dirty="0">
              <a:latin typeface="Calibri" panose="020F0502020204030204" pitchFamily="34" charset="0"/>
              <a:cs typeface="Calibri" panose="020F0502020204030204" pitchFamily="34" charset="0"/>
            </a:endParaRPr>
          </a:p>
          <a:p>
            <a:pPr>
              <a:buSzPts val="3000"/>
            </a:pPr>
            <a:r>
              <a:rPr lang="sv-SE" sz="2800" dirty="0">
                <a:solidFill>
                  <a:schemeClr val="dk1"/>
                </a:solidFill>
                <a:latin typeface="Calibri" panose="020F0502020204030204" pitchFamily="34" charset="0"/>
                <a:ea typeface="Calibri"/>
                <a:cs typeface="Calibri" panose="020F0502020204030204" pitchFamily="34" charset="0"/>
                <a:sym typeface="Calibri"/>
              </a:rPr>
              <a:t>x</a:t>
            </a:r>
            <a:br>
              <a:rPr lang="sv-SE" sz="2800" dirty="0">
                <a:solidFill>
                  <a:schemeClr val="dk1"/>
                </a:solidFill>
                <a:latin typeface="Calibri" panose="020F0502020204030204" pitchFamily="34" charset="0"/>
                <a:ea typeface="Calibri"/>
                <a:cs typeface="Calibri" panose="020F0502020204030204" pitchFamily="34" charset="0"/>
                <a:sym typeface="Calibri"/>
              </a:rPr>
            </a:br>
            <a:r>
              <a:rPr lang="sv-SE" sz="2800" dirty="0">
                <a:solidFill>
                  <a:schemeClr val="dk1"/>
                </a:solidFill>
                <a:latin typeface="Calibri" panose="020F0502020204030204" pitchFamily="34" charset="0"/>
                <a:ea typeface="Calibri"/>
                <a:cs typeface="Calibri" panose="020F0502020204030204" pitchFamily="34" charset="0"/>
                <a:sym typeface="Calibri"/>
              </a:rPr>
              <a:t>	</a:t>
            </a:r>
            <a:endParaRPr lang="sv-SE" sz="2800" dirty="0">
              <a:solidFill>
                <a:schemeClr val="accent6"/>
              </a:solidFill>
              <a:effectLst/>
              <a:latin typeface="Calibri" panose="020F0502020204030204" pitchFamily="34" charset="0"/>
              <a:cs typeface="Calibri" panose="020F0502020204030204" pitchFamily="34" charset="0"/>
            </a:endParaRPr>
          </a:p>
          <a:p>
            <a:pPr>
              <a:buSzPts val="3000"/>
            </a:pPr>
            <a:r>
              <a:rPr lang="sv-SE" sz="2800" dirty="0">
                <a:solidFill>
                  <a:schemeClr val="accent6"/>
                </a:solidFill>
                <a:effectLst/>
                <a:latin typeface="Calibri" panose="020F0502020204030204" pitchFamily="34" charset="0"/>
                <a:cs typeface="Calibri" panose="020F0502020204030204" pitchFamily="34" charset="0"/>
              </a:rPr>
              <a:t>Om möjligt försök få i </a:t>
            </a:r>
            <a:r>
              <a:rPr lang="sv-SE" sz="2800" dirty="0">
                <a:solidFill>
                  <a:schemeClr val="accent6"/>
                </a:solidFill>
                <a:latin typeface="Calibri" panose="020F0502020204030204" pitchFamily="34" charset="0"/>
                <a:cs typeface="Calibri" panose="020F0502020204030204" pitchFamily="34" charset="0"/>
              </a:rPr>
              <a:t>tjejerna</a:t>
            </a:r>
            <a:r>
              <a:rPr lang="sv-SE" sz="2800" dirty="0">
                <a:solidFill>
                  <a:schemeClr val="accent6"/>
                </a:solidFill>
                <a:effectLst/>
                <a:latin typeface="Calibri" panose="020F0502020204030204" pitchFamily="34" charset="0"/>
                <a:cs typeface="Calibri" panose="020F0502020204030204" pitchFamily="34" charset="0"/>
              </a:rPr>
              <a:t> energi innan träningen. </a:t>
            </a:r>
          </a:p>
          <a:p>
            <a:pPr>
              <a:buSzPts val="3000"/>
            </a:pPr>
            <a:endParaRPr lang="sv-SE" sz="2800" b="1" dirty="0">
              <a:solidFill>
                <a:schemeClr val="accent2"/>
              </a:solidFill>
              <a:latin typeface="Calibri" panose="020F0502020204030204" pitchFamily="34" charset="0"/>
              <a:cs typeface="Calibri" panose="020F0502020204030204" pitchFamily="34" charset="0"/>
            </a:endParaRPr>
          </a:p>
          <a:p>
            <a:pPr algn="l"/>
            <a:r>
              <a:rPr lang="sv-SE" sz="2800" i="0" dirty="0">
                <a:solidFill>
                  <a:srgbClr val="000000"/>
                </a:solidFill>
                <a:effectLst/>
                <a:latin typeface="Calibri" panose="020F0502020204030204" pitchFamily="34" charset="0"/>
                <a:cs typeface="Calibri" panose="020F0502020204030204" pitchFamily="34" charset="0"/>
              </a:rPr>
              <a:t>Under året kommer vi träna på…</a:t>
            </a:r>
          </a:p>
        </p:txBody>
      </p:sp>
      <p:sp>
        <p:nvSpPr>
          <p:cNvPr id="134" name="Google Shape;134;p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2"/>
          <p:cNvSpPr txBox="1"/>
          <p:nvPr/>
        </p:nvSpPr>
        <p:spPr>
          <a:xfrm>
            <a:off x="1629456" y="759598"/>
            <a:ext cx="8933087"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i="0" u="none" strike="noStrike" cap="none" dirty="0">
                <a:solidFill>
                  <a:srgbClr val="C00000"/>
                </a:solidFill>
                <a:latin typeface="Arial"/>
                <a:ea typeface="Arial"/>
                <a:cs typeface="Arial"/>
                <a:sym typeface="Arial"/>
              </a:rPr>
              <a:t>TRÄNING</a:t>
            </a:r>
            <a:endParaRPr sz="4000" i="0" u="none" strike="noStrike" cap="none" dirty="0">
              <a:solidFill>
                <a:srgbClr val="000000"/>
              </a:solidFill>
              <a:latin typeface="Arial"/>
              <a:ea typeface="Arial"/>
              <a:cs typeface="Arial"/>
              <a:sym typeface="Arial"/>
            </a:endParaRPr>
          </a:p>
        </p:txBody>
      </p:sp>
      <p:pic>
        <p:nvPicPr>
          <p:cNvPr id="2" name="Bildobjekt 1" descr="En bild som visar Grafik, symbol, design&#10;&#10;Automatiskt genererad beskrivning">
            <a:extLst>
              <a:ext uri="{FF2B5EF4-FFF2-40B4-BE49-F238E27FC236}">
                <a16:creationId xmlns:a16="http://schemas.microsoft.com/office/drawing/2014/main" id="{A25EFAB7-CE5E-45D7-B0C2-C1B4D3D2B28D}"/>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extLst>
      <p:ext uri="{BB962C8B-B14F-4D97-AF65-F5344CB8AC3E}">
        <p14:creationId xmlns:p14="http://schemas.microsoft.com/office/powerpoint/2010/main" val="3687637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684792"/>
            <a:ext cx="7509600"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dirty="0">
                <a:solidFill>
                  <a:srgbClr val="C00000"/>
                </a:solidFill>
                <a:latin typeface="Arial"/>
                <a:ea typeface="Arial"/>
                <a:cs typeface="Arial"/>
                <a:sym typeface="Arial"/>
              </a:rPr>
              <a:t>NATIONELLA SPELFORMER</a:t>
            </a:r>
            <a:endParaRPr sz="4000" dirty="0">
              <a:solidFill>
                <a:srgbClr val="C00000"/>
              </a:solidFill>
              <a:latin typeface="Arial"/>
              <a:ea typeface="Arial"/>
              <a:cs typeface="Arial"/>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8" y="1512117"/>
            <a:ext cx="8877281" cy="4524315"/>
          </a:xfrm>
          <a:prstGeom prst="rect">
            <a:avLst/>
          </a:prstGeom>
          <a:noFill/>
        </p:spPr>
        <p:txBody>
          <a:bodyPr wrap="square" rtlCol="0">
            <a:spAutoFit/>
          </a:bodyPr>
          <a:lstStyle/>
          <a:p>
            <a:r>
              <a:rPr lang="sv-SE" sz="2400" dirty="0">
                <a:latin typeface="Calibri" panose="020F0502020204030204" pitchFamily="34" charset="0"/>
                <a:cs typeface="Calibri" panose="020F0502020204030204" pitchFamily="34" charset="0"/>
              </a:rPr>
              <a:t>Den viktigaste anledningen till att barn stannar kvar inom idrotten är att aktiviteten är rolig. </a:t>
            </a:r>
          </a:p>
          <a:p>
            <a:endParaRPr lang="sv-SE" sz="2400" dirty="0">
              <a:latin typeface="Calibri" panose="020F0502020204030204" pitchFamily="34" charset="0"/>
              <a:cs typeface="Calibri" panose="020F0502020204030204" pitchFamily="34" charset="0"/>
            </a:endParaRPr>
          </a:p>
          <a:p>
            <a:r>
              <a:rPr lang="sv-SE" sz="2400" dirty="0">
                <a:latin typeface="Calibri" panose="020F0502020204030204" pitchFamily="34" charset="0"/>
                <a:cs typeface="Calibri" panose="020F0502020204030204" pitchFamily="34" charset="0"/>
              </a:rPr>
              <a:t>Spelformerna på </a:t>
            </a:r>
            <a:r>
              <a:rPr lang="sv-SE" sz="2400" b="1" dirty="0">
                <a:solidFill>
                  <a:schemeClr val="accent6"/>
                </a:solidFill>
                <a:latin typeface="Calibri" panose="020F0502020204030204" pitchFamily="34" charset="0"/>
                <a:cs typeface="Calibri" panose="020F0502020204030204" pitchFamily="34" charset="0"/>
              </a:rPr>
              <a:t>grön</a:t>
            </a:r>
            <a:r>
              <a:rPr lang="sv-SE" sz="2400" dirty="0">
                <a:latin typeface="Calibri" panose="020F0502020204030204" pitchFamily="34" charset="0"/>
                <a:cs typeface="Calibri" panose="020F0502020204030204" pitchFamily="34" charset="0"/>
              </a:rPr>
              <a:t> och </a:t>
            </a:r>
            <a:r>
              <a:rPr lang="sv-SE" sz="2400" b="1" dirty="0">
                <a:solidFill>
                  <a:schemeClr val="accent1"/>
                </a:solidFill>
                <a:latin typeface="Calibri" panose="020F0502020204030204" pitchFamily="34" charset="0"/>
                <a:cs typeface="Calibri" panose="020F0502020204030204" pitchFamily="34" charset="0"/>
              </a:rPr>
              <a:t>blå</a:t>
            </a:r>
            <a:r>
              <a:rPr lang="sv-SE" sz="2400" dirty="0">
                <a:latin typeface="Calibri" panose="020F0502020204030204" pitchFamily="34" charset="0"/>
                <a:cs typeface="Calibri" panose="020F0502020204030204" pitchFamily="34" charset="0"/>
              </a:rPr>
              <a:t> nivå är därför anpassade för att ge barnen bästa möjliga förutsättningar att utvecklas och ha kul. </a:t>
            </a:r>
          </a:p>
          <a:p>
            <a:endParaRPr lang="sv-SE" sz="2400" b="1" dirty="0">
              <a:latin typeface="Calibri" panose="020F0502020204030204" pitchFamily="34" charset="0"/>
              <a:cs typeface="Calibri" panose="020F0502020204030204" pitchFamily="34" charset="0"/>
            </a:endParaRPr>
          </a:p>
          <a:p>
            <a:r>
              <a:rPr lang="sv-SE" sz="2400" dirty="0">
                <a:solidFill>
                  <a:schemeClr val="accent6"/>
                </a:solidFill>
                <a:latin typeface="Calibri" panose="020F0502020204030204" pitchFamily="34" charset="0"/>
                <a:cs typeface="Calibri" panose="020F0502020204030204" pitchFamily="34" charset="0"/>
              </a:rPr>
              <a:t>Att spela på en mindre plan och med färre utespelare innebär bland annat fler bollkontakter, fler skottförsök, fler passningsförsök, fler räddningar och fler närkamper för spelarna. </a:t>
            </a:r>
          </a:p>
          <a:p>
            <a:endParaRPr lang="sv-SE" sz="2400" dirty="0">
              <a:latin typeface="Calibri" panose="020F0502020204030204" pitchFamily="34" charset="0"/>
              <a:cs typeface="Calibri" panose="020F0502020204030204" pitchFamily="34" charset="0"/>
            </a:endParaRPr>
          </a:p>
          <a:p>
            <a:r>
              <a:rPr lang="sv-SE" sz="2400" dirty="0">
                <a:latin typeface="Calibri" panose="020F0502020204030204" pitchFamily="34" charset="0"/>
                <a:cs typeface="Calibri" panose="020F0502020204030204" pitchFamily="34" charset="0"/>
              </a:rPr>
              <a:t>Alla spelare, inklusive målvakterna, blir mer delaktiga i spelet vilket innebär att det blir roligare och mer utvecklande för samtliga. </a:t>
            </a:r>
          </a:p>
        </p:txBody>
      </p:sp>
      <p:pic>
        <p:nvPicPr>
          <p:cNvPr id="3" name="Bildobjekt 2" descr="En bild som visar Grafik, symbol, design&#10;&#10;Automatiskt genererad beskrivning">
            <a:extLst>
              <a:ext uri="{FF2B5EF4-FFF2-40B4-BE49-F238E27FC236}">
                <a16:creationId xmlns:a16="http://schemas.microsoft.com/office/drawing/2014/main" id="{A1C78E67-B7D7-AD1D-4FC7-FF5078EDDD8E}"/>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extLst>
      <p:ext uri="{BB962C8B-B14F-4D97-AF65-F5344CB8AC3E}">
        <p14:creationId xmlns:p14="http://schemas.microsoft.com/office/powerpoint/2010/main" val="135878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846825"/>
            <a:ext cx="8612011"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dirty="0">
                <a:solidFill>
                  <a:srgbClr val="C00000"/>
                </a:solidFill>
                <a:latin typeface="Arial"/>
                <a:ea typeface="Arial"/>
                <a:cs typeface="Arial"/>
                <a:sym typeface="Arial"/>
              </a:rPr>
              <a:t>MATCHER – </a:t>
            </a:r>
            <a:r>
              <a:rPr lang="sv-SE" sz="4000" dirty="0">
                <a:solidFill>
                  <a:schemeClr val="accent6"/>
                </a:solidFill>
                <a:latin typeface="Arial"/>
                <a:ea typeface="Arial"/>
                <a:cs typeface="Arial"/>
                <a:sym typeface="Arial"/>
              </a:rPr>
              <a:t>GRÖN NIVÅ 6-9 ÅR</a:t>
            </a:r>
            <a:endParaRPr sz="3100" dirty="0">
              <a:solidFill>
                <a:srgbClr val="000000"/>
              </a:solidFill>
              <a:latin typeface="Calibri" panose="020F0502020204030204" pitchFamily="34" charset="0"/>
              <a:ea typeface="Arial"/>
              <a:cs typeface="Calibri" panose="020F0502020204030204" pitchFamily="34" charset="0"/>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9" y="1748909"/>
            <a:ext cx="9678494" cy="4247317"/>
          </a:xfrm>
          <a:prstGeom prst="rect">
            <a:avLst/>
          </a:prstGeom>
          <a:noFill/>
        </p:spPr>
        <p:txBody>
          <a:bodyPr wrap="square" rtlCol="0">
            <a:spAutoFit/>
          </a:bodyPr>
          <a:lstStyle/>
          <a:p>
            <a:r>
              <a:rPr lang="sv-SE" sz="2800" b="1" dirty="0">
                <a:latin typeface="Calibri" panose="020F0502020204030204" pitchFamily="34" charset="0"/>
                <a:cs typeface="Calibri" panose="020F0502020204030204" pitchFamily="34" charset="0"/>
              </a:rPr>
              <a:t>Regler grön nivå</a:t>
            </a:r>
          </a:p>
          <a:p>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Tre mot tre utespelare med målvakt</a:t>
            </a:r>
          </a:p>
          <a:p>
            <a:pPr marL="457200" indent="-457200">
              <a:buFont typeface="Wingdings" panose="05000000000000000000" pitchFamily="2" charset="2"/>
              <a:buChar char="§"/>
            </a:pPr>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Spelplanens mått ska normalt vara 20 x 12 meter. </a:t>
            </a:r>
          </a:p>
          <a:p>
            <a:pPr marL="457200" indent="-457200">
              <a:buFont typeface="Wingdings" panose="05000000000000000000" pitchFamily="2" charset="2"/>
              <a:buChar char="§"/>
            </a:pPr>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Målburarna ska vara 90 x 60 ((120) centimeter </a:t>
            </a:r>
          </a:p>
          <a:p>
            <a:pPr marL="457200" indent="-457200">
              <a:buFont typeface="Wingdings" panose="05000000000000000000" pitchFamily="2" charset="2"/>
              <a:buChar char="§"/>
            </a:pPr>
            <a:endParaRPr lang="sv-SE" sz="2800" dirty="0">
              <a:latin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sv-SE" sz="2800" dirty="0">
                <a:latin typeface="Calibri" panose="020F0502020204030204" pitchFamily="34" charset="0"/>
                <a:cs typeface="Calibri" panose="020F0502020204030204" pitchFamily="34" charset="0"/>
              </a:rPr>
              <a:t>Sammandrag, flera matcher. </a:t>
            </a:r>
          </a:p>
          <a:p>
            <a:r>
              <a:rPr lang="sv-SE" sz="1800" dirty="0">
                <a:latin typeface="Calibri" panose="020F0502020204030204" pitchFamily="34" charset="0"/>
                <a:cs typeface="Calibri" panose="020F0502020204030204" pitchFamily="34" charset="0"/>
              </a:rPr>
              <a:t> </a:t>
            </a:r>
          </a:p>
        </p:txBody>
      </p:sp>
      <p:pic>
        <p:nvPicPr>
          <p:cNvPr id="3" name="Bildobjekt 2" descr="En bild som visar Grafik, symbol, design&#10;&#10;Automatiskt genererad beskrivning">
            <a:extLst>
              <a:ext uri="{FF2B5EF4-FFF2-40B4-BE49-F238E27FC236}">
                <a16:creationId xmlns:a16="http://schemas.microsoft.com/office/drawing/2014/main" id="{31C665AE-2C7F-6DC9-DE8D-42972E5BB8C5}"/>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extLst>
      <p:ext uri="{BB962C8B-B14F-4D97-AF65-F5344CB8AC3E}">
        <p14:creationId xmlns:p14="http://schemas.microsoft.com/office/powerpoint/2010/main" val="26621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846825"/>
            <a:ext cx="8612011"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dirty="0">
                <a:solidFill>
                  <a:srgbClr val="C00000"/>
                </a:solidFill>
                <a:latin typeface="Arial"/>
                <a:ea typeface="Arial"/>
                <a:cs typeface="Arial"/>
                <a:sym typeface="Arial"/>
              </a:rPr>
              <a:t>MATCHER – </a:t>
            </a:r>
            <a:r>
              <a:rPr lang="sv-SE" sz="4000" dirty="0">
                <a:solidFill>
                  <a:schemeClr val="accent6"/>
                </a:solidFill>
                <a:latin typeface="Arial"/>
                <a:ea typeface="Arial"/>
                <a:cs typeface="Arial"/>
                <a:sym typeface="Arial"/>
              </a:rPr>
              <a:t>GRÖN NIVÅ 6-9 ÅR</a:t>
            </a:r>
            <a:endParaRPr sz="3100" dirty="0">
              <a:solidFill>
                <a:srgbClr val="000000"/>
              </a:solidFill>
              <a:latin typeface="Calibri" panose="020F0502020204030204" pitchFamily="34" charset="0"/>
              <a:ea typeface="Arial"/>
              <a:cs typeface="Calibri" panose="020F0502020204030204" pitchFamily="34" charset="0"/>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9" y="1748909"/>
            <a:ext cx="8612011" cy="2677656"/>
          </a:xfrm>
          <a:prstGeom prst="rect">
            <a:avLst/>
          </a:prstGeom>
          <a:noFill/>
        </p:spPr>
        <p:txBody>
          <a:bodyPr wrap="square" rtlCol="0">
            <a:spAutoFit/>
          </a:bodyPr>
          <a:lstStyle/>
          <a:p>
            <a:pPr rtl="0">
              <a:spcBef>
                <a:spcPts val="0"/>
              </a:spcBef>
              <a:spcAft>
                <a:spcPts val="0"/>
              </a:spcAft>
            </a:pPr>
            <a:r>
              <a:rPr lang="sv-SE" sz="2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Speltiden</a:t>
            </a:r>
            <a:r>
              <a:rPr lang="sv-SE"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är alltid rullande, men längden på perioderna/matcherna kan variera beroende på förutsättningarna i distriktet.</a:t>
            </a:r>
            <a:endParaRPr lang="sv-SE" sz="2800" b="0" dirty="0">
              <a:effectLst/>
              <a:latin typeface="Calibri" panose="020F0502020204030204" pitchFamily="34" charset="0"/>
              <a:ea typeface="Calibri" panose="020F0502020204030204" pitchFamily="34" charset="0"/>
              <a:cs typeface="Calibri" panose="020F0502020204030204" pitchFamily="34" charset="0"/>
            </a:endParaRPr>
          </a:p>
          <a:p>
            <a:br>
              <a:rPr lang="sv-SE" sz="2800" b="0" dirty="0">
                <a:effectLst/>
                <a:latin typeface="Calibri" panose="020F0502020204030204" pitchFamily="34" charset="0"/>
                <a:ea typeface="Calibri" panose="020F0502020204030204" pitchFamily="34" charset="0"/>
                <a:cs typeface="Calibri" panose="020F0502020204030204" pitchFamily="34" charset="0"/>
              </a:rPr>
            </a:br>
            <a:r>
              <a:rPr lang="sv-SE" sz="28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Byten </a:t>
            </a:r>
            <a:r>
              <a:rPr lang="sv-SE"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sker som intervallbyten. Sekretariatet signalerar när det är dags för byte.</a:t>
            </a:r>
            <a:r>
              <a:rPr lang="sv-SE" sz="2800" dirty="0">
                <a:latin typeface="Calibri" panose="020F0502020204030204" pitchFamily="34" charset="0"/>
                <a:ea typeface="Calibri" panose="020F0502020204030204" pitchFamily="34" charset="0"/>
                <a:cs typeface="Calibri" panose="020F0502020204030204" pitchFamily="34" charset="0"/>
              </a:rPr>
              <a:t> </a:t>
            </a:r>
          </a:p>
        </p:txBody>
      </p:sp>
      <p:pic>
        <p:nvPicPr>
          <p:cNvPr id="3" name="Bildobjekt 2" descr="En bild som visar Grafik, symbol, design&#10;&#10;Automatiskt genererad beskrivning">
            <a:extLst>
              <a:ext uri="{FF2B5EF4-FFF2-40B4-BE49-F238E27FC236}">
                <a16:creationId xmlns:a16="http://schemas.microsoft.com/office/drawing/2014/main" id="{31C665AE-2C7F-6DC9-DE8D-42972E5BB8C5}"/>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extLst>
      <p:ext uri="{BB962C8B-B14F-4D97-AF65-F5344CB8AC3E}">
        <p14:creationId xmlns:p14="http://schemas.microsoft.com/office/powerpoint/2010/main" val="2147902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5b50390c1a_0_0"/>
          <p:cNvSpPr txBox="1">
            <a:spLocks noGrp="1"/>
          </p:cNvSpPr>
          <p:nvPr>
            <p:ph type="ctrTitle"/>
          </p:nvPr>
        </p:nvSpPr>
        <p:spPr>
          <a:xfrm>
            <a:off x="1784319" y="747300"/>
            <a:ext cx="7509600" cy="72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sv-SE" sz="4000" dirty="0">
                <a:solidFill>
                  <a:srgbClr val="C00000"/>
                </a:solidFill>
                <a:latin typeface="Arial"/>
                <a:ea typeface="Arial"/>
                <a:cs typeface="Arial"/>
                <a:sym typeface="Arial"/>
              </a:rPr>
              <a:t>UTRUSTNING </a:t>
            </a:r>
            <a:endParaRPr sz="4000" dirty="0">
              <a:solidFill>
                <a:srgbClr val="C00000"/>
              </a:solidFill>
              <a:latin typeface="Arial"/>
              <a:ea typeface="Arial"/>
              <a:cs typeface="Arial"/>
              <a:sym typeface="Arial"/>
            </a:endParaRPr>
          </a:p>
        </p:txBody>
      </p:sp>
      <p:sp>
        <p:nvSpPr>
          <p:cNvPr id="144" name="Google Shape;144;g15b50390c1a_0_0"/>
          <p:cNvSpPr txBox="1"/>
          <p:nvPr/>
        </p:nvSpPr>
        <p:spPr>
          <a:xfrm>
            <a:off x="10661600" y="446625"/>
            <a:ext cx="155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45" name="Google Shape;145;g15b50390c1a_0_0"/>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 name="textruta 1">
            <a:extLst>
              <a:ext uri="{FF2B5EF4-FFF2-40B4-BE49-F238E27FC236}">
                <a16:creationId xmlns:a16="http://schemas.microsoft.com/office/drawing/2014/main" id="{9355D746-9E09-5F58-09F1-4CDE81379CA1}"/>
              </a:ext>
            </a:extLst>
          </p:cNvPr>
          <p:cNvSpPr txBox="1"/>
          <p:nvPr/>
        </p:nvSpPr>
        <p:spPr>
          <a:xfrm>
            <a:off x="1784319" y="1579283"/>
            <a:ext cx="9809236" cy="4662815"/>
          </a:xfrm>
          <a:prstGeom prst="rect">
            <a:avLst/>
          </a:prstGeom>
          <a:noFill/>
        </p:spPr>
        <p:txBody>
          <a:bodyPr wrap="square" rtlCol="0">
            <a:spAutoFit/>
          </a:bodyPr>
          <a:lstStyle/>
          <a:p>
            <a:pPr rtl="0">
              <a:spcBef>
                <a:spcPts val="0"/>
              </a:spcBef>
              <a:spcAft>
                <a:spcPts val="0"/>
              </a:spcAft>
            </a:pP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Spelarna ska ha klädsel</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som är anpassad för innebandy, och det ska gå att skilja lagen åt. Matchtröja lånas från sektionen.</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pPr rtl="0">
              <a:spcBef>
                <a:spcPts val="0"/>
              </a:spcBef>
              <a:spcAft>
                <a:spcPts val="0"/>
              </a:spcAft>
            </a:pPr>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Samtliga spelare ska bära </a:t>
            </a: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skyddsglasögon</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när de är på spelplanen. (De som har vanliga glasögon behöver ej)</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pPr rtl="0">
              <a:spcBef>
                <a:spcPts val="0"/>
              </a:spcBef>
              <a:spcAft>
                <a:spcPts val="0"/>
              </a:spcAft>
            </a:pPr>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Målvakten </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bära långbyxor, ansiktsskydd (hjälm) och skor. </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pPr rtl="0">
              <a:spcBef>
                <a:spcPts val="0"/>
              </a:spcBef>
              <a:spcAft>
                <a:spcPts val="0"/>
              </a:spcAft>
            </a:pPr>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Klubban</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ska vara godkänd av IFF och uppmärkt i enlighet med detta. </a:t>
            </a:r>
            <a:endParaRPr lang="sv-SE" sz="2700" b="0" dirty="0">
              <a:effectLst/>
              <a:latin typeface="Calibri" panose="020F0502020204030204" pitchFamily="34" charset="0"/>
              <a:ea typeface="Calibri" panose="020F0502020204030204" pitchFamily="34" charset="0"/>
              <a:cs typeface="Calibri" panose="020F0502020204030204" pitchFamily="34" charset="0"/>
            </a:endParaRPr>
          </a:p>
          <a:p>
            <a:br>
              <a:rPr lang="sv-SE" sz="2700" b="0" dirty="0">
                <a:effectLst/>
                <a:latin typeface="Calibri" panose="020F0502020204030204" pitchFamily="34" charset="0"/>
                <a:ea typeface="Calibri" panose="020F0502020204030204" pitchFamily="34" charset="0"/>
                <a:cs typeface="Calibri" panose="020F0502020204030204" pitchFamily="34" charset="0"/>
              </a:rPr>
            </a:br>
            <a:r>
              <a:rPr lang="sv-SE" sz="27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 med vattenflaska </a:t>
            </a:r>
            <a:r>
              <a:rPr lang="sv-SE" sz="27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till träning och match. </a:t>
            </a:r>
            <a:endParaRPr lang="sv-SE" sz="2700" dirty="0">
              <a:latin typeface="Calibri" panose="020F0502020204030204" pitchFamily="34" charset="0"/>
              <a:ea typeface="Calibri" panose="020F0502020204030204" pitchFamily="34" charset="0"/>
              <a:cs typeface="Calibri" panose="020F0502020204030204" pitchFamily="34" charset="0"/>
            </a:endParaRPr>
          </a:p>
        </p:txBody>
      </p:sp>
      <p:pic>
        <p:nvPicPr>
          <p:cNvPr id="3" name="Bildobjekt 2" descr="En bild som visar Grafik, symbol, design&#10;&#10;Automatiskt genererad beskrivning">
            <a:extLst>
              <a:ext uri="{FF2B5EF4-FFF2-40B4-BE49-F238E27FC236}">
                <a16:creationId xmlns:a16="http://schemas.microsoft.com/office/drawing/2014/main" id="{FE3BF693-4092-69F6-77A0-BD6A359DEB94}"/>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extLst>
      <p:ext uri="{BB962C8B-B14F-4D97-AF65-F5344CB8AC3E}">
        <p14:creationId xmlns:p14="http://schemas.microsoft.com/office/powerpoint/2010/main" val="49775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7"/>
          <p:cNvSpPr txBox="1"/>
          <p:nvPr/>
        </p:nvSpPr>
        <p:spPr>
          <a:xfrm>
            <a:off x="1717965" y="817320"/>
            <a:ext cx="9684326" cy="63093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3800" i="0" u="none" strike="noStrike" cap="none" dirty="0">
                <a:solidFill>
                  <a:srgbClr val="C00000"/>
                </a:solidFill>
                <a:latin typeface="Arial"/>
                <a:ea typeface="Arial"/>
                <a:cs typeface="Arial"/>
                <a:sym typeface="Arial"/>
              </a:rPr>
              <a:t>KOMMUNIKATION</a:t>
            </a:r>
            <a:r>
              <a:rPr lang="sv-SE" sz="3800" b="1" i="0" u="none" strike="noStrike" cap="none" dirty="0">
                <a:solidFill>
                  <a:srgbClr val="C00000"/>
                </a:solidFill>
                <a:latin typeface="Arial"/>
                <a:ea typeface="Arial"/>
                <a:cs typeface="Arial"/>
                <a:sym typeface="Arial"/>
              </a:rPr>
              <a:t> </a:t>
            </a:r>
            <a:r>
              <a:rPr lang="sv-SE" sz="3800" i="0" u="none" strike="noStrike" cap="none" dirty="0">
                <a:solidFill>
                  <a:srgbClr val="C00000"/>
                </a:solidFill>
                <a:latin typeface="Arial"/>
                <a:ea typeface="Arial"/>
                <a:cs typeface="Arial"/>
                <a:sym typeface="Arial"/>
              </a:rPr>
              <a:t>VIA </a:t>
            </a:r>
            <a:r>
              <a:rPr lang="sv-SE" sz="3800" i="0" u="none" strike="noStrike" cap="none" dirty="0" err="1">
                <a:solidFill>
                  <a:srgbClr val="C00000"/>
                </a:solidFill>
                <a:latin typeface="Arial"/>
                <a:ea typeface="Arial"/>
                <a:cs typeface="Arial"/>
                <a:sym typeface="Arial"/>
              </a:rPr>
              <a:t>SportAdmin</a:t>
            </a:r>
            <a:endParaRPr sz="3800" i="0" u="none" strike="noStrike" cap="none" dirty="0">
              <a:solidFill>
                <a:srgbClr val="C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3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sv-SE" sz="3000" b="0" i="0" u="sng" strike="noStrike" cap="none" dirty="0">
                <a:solidFill>
                  <a:schemeClr val="dk1"/>
                </a:solidFill>
                <a:latin typeface="Calibri"/>
                <a:ea typeface="Calibri"/>
                <a:cs typeface="Calibri"/>
                <a:sym typeface="Calibri"/>
              </a:rPr>
              <a:t>Hemsida</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Nyheter</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Kalender - </a:t>
            </a:r>
            <a:r>
              <a:rPr lang="sv-SE" sz="2000" b="0" i="0" u="none" strike="noStrike" cap="none" dirty="0">
                <a:solidFill>
                  <a:schemeClr val="dk1"/>
                </a:solidFill>
                <a:latin typeface="Calibri"/>
                <a:ea typeface="Calibri"/>
                <a:cs typeface="Calibri"/>
                <a:sym typeface="Calibri"/>
              </a:rPr>
              <a:t>prenumerera</a:t>
            </a:r>
            <a:endParaRPr sz="2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sv-SE" sz="3000" b="0" i="0" u="sng" strike="noStrike" cap="none" dirty="0">
                <a:solidFill>
                  <a:schemeClr val="dk1"/>
                </a:solidFill>
                <a:latin typeface="Calibri"/>
                <a:ea typeface="Calibri"/>
                <a:cs typeface="Calibri"/>
                <a:sym typeface="Calibri"/>
              </a:rPr>
              <a:t>APP</a:t>
            </a:r>
            <a:endParaRPr sz="3000" b="0" i="0" u="none" strike="noStrike" cap="none" dirty="0">
              <a:solidFill>
                <a:srgbClr val="000000"/>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Match – kallelser </a:t>
            </a:r>
            <a:endParaRPr sz="3000" b="0" i="0" u="none" strike="noStrike" cap="none" dirty="0">
              <a:solidFill>
                <a:schemeClr val="dk1"/>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b="0" i="0" u="none" strike="noStrike" cap="none" dirty="0">
                <a:solidFill>
                  <a:schemeClr val="dk1"/>
                </a:solidFill>
                <a:latin typeface="Calibri"/>
                <a:ea typeface="Calibri"/>
                <a:cs typeface="Calibri"/>
                <a:sym typeface="Calibri"/>
              </a:rPr>
              <a:t>Ladda hem </a:t>
            </a:r>
            <a:r>
              <a:rPr lang="sv-SE" sz="3000" b="0" i="0" u="none" strike="noStrike" cap="none" dirty="0" err="1">
                <a:solidFill>
                  <a:schemeClr val="dk1"/>
                </a:solidFill>
                <a:latin typeface="Calibri"/>
                <a:ea typeface="Calibri"/>
                <a:cs typeface="Calibri"/>
                <a:sym typeface="Calibri"/>
              </a:rPr>
              <a:t>Appen</a:t>
            </a:r>
            <a:r>
              <a:rPr lang="sv-SE" sz="3000" b="0" i="0" u="none" strike="noStrike" cap="none" dirty="0">
                <a:solidFill>
                  <a:schemeClr val="dk1"/>
                </a:solidFill>
                <a:latin typeface="Calibri"/>
                <a:ea typeface="Calibri"/>
                <a:cs typeface="Calibri"/>
                <a:sym typeface="Calibri"/>
              </a:rPr>
              <a:t>!</a:t>
            </a:r>
          </a:p>
          <a:p>
            <a:pPr marR="0" lvl="0" algn="l" rtl="0">
              <a:lnSpc>
                <a:spcPct val="100000"/>
              </a:lnSpc>
              <a:spcBef>
                <a:spcPts val="0"/>
              </a:spcBef>
              <a:spcAft>
                <a:spcPts val="0"/>
              </a:spcAft>
              <a:buClr>
                <a:schemeClr val="dk1"/>
              </a:buClr>
              <a:buSzPts val="3000"/>
            </a:pPr>
            <a:endParaRPr lang="sv-SE" sz="3000" b="0" i="0" u="none" strike="noStrike" cap="none" dirty="0">
              <a:solidFill>
                <a:schemeClr val="dk1"/>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r>
              <a:rPr lang="sv-SE" sz="3000" dirty="0">
                <a:solidFill>
                  <a:schemeClr val="dk1"/>
                </a:solidFill>
                <a:latin typeface="Calibri"/>
                <a:ea typeface="Calibri"/>
                <a:cs typeface="Calibri"/>
                <a:sym typeface="Calibri"/>
              </a:rPr>
              <a:t>Fler kommunikationsvägar?</a:t>
            </a:r>
            <a:endParaRPr lang="sv-SE" sz="3000" b="0" i="0" u="none" strike="noStrike" cap="none" dirty="0">
              <a:solidFill>
                <a:schemeClr val="dk1"/>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endParaRPr lang="sv-SE" sz="3000" b="0" i="0" u="none" strike="noStrike" cap="none" dirty="0">
              <a:solidFill>
                <a:schemeClr val="dk1"/>
              </a:solidFill>
              <a:latin typeface="Calibri"/>
              <a:ea typeface="Calibri"/>
              <a:cs typeface="Calibri"/>
              <a:sym typeface="Calibri"/>
            </a:endParaRPr>
          </a:p>
          <a:p>
            <a:pPr marL="457200" marR="0" lvl="0" indent="-469900" algn="l" rtl="0">
              <a:lnSpc>
                <a:spcPct val="100000"/>
              </a:lnSpc>
              <a:spcBef>
                <a:spcPts val="0"/>
              </a:spcBef>
              <a:spcAft>
                <a:spcPts val="0"/>
              </a:spcAft>
              <a:buClr>
                <a:schemeClr val="dk1"/>
              </a:buClr>
              <a:buSzPts val="3000"/>
              <a:buFont typeface="Noto Sans Symbols"/>
              <a:buChar char="▪"/>
            </a:pPr>
            <a:endParaRPr lang="sv-SE" sz="3000" dirty="0">
              <a:solidFill>
                <a:schemeClr val="dk1"/>
              </a:solidFill>
              <a:latin typeface="Calibri"/>
              <a:ea typeface="Calibri"/>
              <a:cs typeface="Calibri"/>
              <a:sym typeface="Calibri"/>
            </a:endParaRPr>
          </a:p>
        </p:txBody>
      </p:sp>
      <p:sp>
        <p:nvSpPr>
          <p:cNvPr id="160" name="Google Shape;160;p17"/>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2" name="Bildobjekt 1" descr="En bild som visar Grafik, symbol, design&#10;&#10;Automatiskt genererad beskrivning">
            <a:extLst>
              <a:ext uri="{FF2B5EF4-FFF2-40B4-BE49-F238E27FC236}">
                <a16:creationId xmlns:a16="http://schemas.microsoft.com/office/drawing/2014/main" id="{D5BC0725-C958-B425-253E-D9F6C5DEF217}"/>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pic>
        <p:nvPicPr>
          <p:cNvPr id="1026" name="Picture 2" descr="Ny medlemsapp i Sportadmin - Borås GIF">
            <a:extLst>
              <a:ext uri="{FF2B5EF4-FFF2-40B4-BE49-F238E27FC236}">
                <a16:creationId xmlns:a16="http://schemas.microsoft.com/office/drawing/2014/main" id="{C04786C4-7D5C-D86A-9C19-AAC9F4B0F0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0329" y="2403763"/>
            <a:ext cx="2637126" cy="26254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6"/>
          <p:cNvSpPr txBox="1"/>
          <p:nvPr/>
        </p:nvSpPr>
        <p:spPr>
          <a:xfrm>
            <a:off x="1915977" y="928614"/>
            <a:ext cx="9476400" cy="532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4000" i="0" u="none" strike="noStrike" cap="none" dirty="0">
                <a:solidFill>
                  <a:srgbClr val="C00000"/>
                </a:solidFill>
                <a:latin typeface="Arial"/>
                <a:ea typeface="Arial"/>
                <a:cs typeface="Arial"/>
                <a:sym typeface="Arial"/>
              </a:rPr>
              <a:t>AVGIFTER</a:t>
            </a:r>
            <a:endParaRPr sz="400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3000" b="1"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Noto Sans Symbols"/>
              <a:buChar char="▪"/>
            </a:pPr>
            <a:r>
              <a:rPr lang="sv-SE" sz="3000" b="1" i="0" u="none" strike="noStrike" cap="none" dirty="0">
                <a:solidFill>
                  <a:schemeClr val="dk1"/>
                </a:solidFill>
                <a:latin typeface="Calibri"/>
                <a:ea typeface="Calibri"/>
                <a:cs typeface="Calibri"/>
                <a:sym typeface="Calibri"/>
              </a:rPr>
              <a:t>Medlemsavgift:  </a:t>
            </a:r>
            <a:r>
              <a:rPr lang="sv-SE" sz="3000" b="0" i="0" u="none" strike="noStrike" cap="none" dirty="0">
                <a:solidFill>
                  <a:schemeClr val="dk1"/>
                </a:solidFill>
                <a:latin typeface="Calibri"/>
                <a:ea typeface="Calibri"/>
                <a:cs typeface="Calibri"/>
                <a:sym typeface="Calibri"/>
              </a:rPr>
              <a:t>280 kr (2024)</a:t>
            </a:r>
            <a:endParaRPr sz="3000" b="0" i="0" u="none" strike="noStrike" cap="none" dirty="0">
              <a:solidFill>
                <a:schemeClr val="dk1"/>
              </a:solidFill>
              <a:latin typeface="Calibri"/>
              <a:ea typeface="Calibri"/>
              <a:cs typeface="Calibri"/>
              <a:sym typeface="Calibri"/>
            </a:endParaRPr>
          </a:p>
          <a:p>
            <a:pPr marL="457200" marR="0" lvl="0" indent="-457200" algn="l" rtl="0">
              <a:lnSpc>
                <a:spcPct val="150000"/>
              </a:lnSpc>
              <a:spcBef>
                <a:spcPts val="0"/>
              </a:spcBef>
              <a:spcAft>
                <a:spcPts val="0"/>
              </a:spcAft>
              <a:buClr>
                <a:schemeClr val="dk1"/>
              </a:buClr>
              <a:buSzPts val="2800"/>
              <a:buFont typeface="Noto Sans Symbols"/>
              <a:buChar char="▪"/>
            </a:pPr>
            <a:r>
              <a:rPr lang="sv-SE" sz="3000" b="1" i="0" u="none" strike="noStrike" cap="none" dirty="0">
                <a:solidFill>
                  <a:schemeClr val="dk1"/>
                </a:solidFill>
                <a:latin typeface="Calibri"/>
                <a:ea typeface="Calibri"/>
                <a:cs typeface="Calibri"/>
                <a:sym typeface="Calibri"/>
              </a:rPr>
              <a:t>Deltagaravgift:   </a:t>
            </a:r>
            <a:r>
              <a:rPr lang="sv-SE" sz="3000" dirty="0">
                <a:solidFill>
                  <a:schemeClr val="dk1"/>
                </a:solidFill>
                <a:latin typeface="Calibri"/>
                <a:ea typeface="Calibri"/>
                <a:cs typeface="Calibri"/>
                <a:sym typeface="Calibri"/>
              </a:rPr>
              <a:t>700</a:t>
            </a:r>
            <a:r>
              <a:rPr lang="sv-SE" sz="3000" b="0" i="0" u="none" strike="noStrike" cap="none" dirty="0">
                <a:solidFill>
                  <a:schemeClr val="dk1"/>
                </a:solidFill>
                <a:latin typeface="Calibri"/>
                <a:ea typeface="Calibri"/>
                <a:cs typeface="Calibri"/>
                <a:sym typeface="Calibri"/>
              </a:rPr>
              <a:t> kr (2024)</a:t>
            </a:r>
            <a:endParaRPr dirty="0"/>
          </a:p>
          <a:p>
            <a:pPr marL="0" marR="0" lvl="0" indent="0" algn="l" rtl="0">
              <a:lnSpc>
                <a:spcPct val="150000"/>
              </a:lnSpc>
              <a:spcBef>
                <a:spcPts val="0"/>
              </a:spcBef>
              <a:spcAft>
                <a:spcPts val="0"/>
              </a:spcAft>
              <a:buNone/>
            </a:pPr>
            <a:endParaRPr sz="3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sv-SE" sz="3000" b="1" i="0" u="none" strike="noStrike" cap="none" dirty="0">
                <a:solidFill>
                  <a:schemeClr val="dk1"/>
                </a:solidFill>
                <a:latin typeface="Calibri"/>
                <a:ea typeface="Calibri"/>
                <a:cs typeface="Calibri"/>
                <a:sym typeface="Calibri"/>
              </a:rPr>
              <a:t>Delbetalning</a:t>
            </a:r>
            <a:r>
              <a:rPr lang="sv-SE" sz="3000" b="0" i="0" u="none" strike="noStrike" cap="none" dirty="0">
                <a:solidFill>
                  <a:schemeClr val="dk1"/>
                </a:solidFill>
                <a:latin typeface="Calibri"/>
                <a:ea typeface="Calibri"/>
                <a:cs typeface="Calibri"/>
                <a:sym typeface="Calibri"/>
              </a:rPr>
              <a:t> – vårt administrativa system erbjuder möjlighet till delbetalning på avgiften vid fakturabetalning.</a:t>
            </a:r>
            <a:endParaRPr dirty="0"/>
          </a:p>
          <a:p>
            <a:pPr marL="0" marR="0" lvl="0" indent="0" algn="l" rtl="0">
              <a:lnSpc>
                <a:spcPct val="100000"/>
              </a:lnSpc>
              <a:spcBef>
                <a:spcPts val="0"/>
              </a:spcBef>
              <a:spcAft>
                <a:spcPts val="0"/>
              </a:spcAft>
              <a:buNone/>
            </a:pPr>
            <a:endParaRPr sz="30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sv-SE" sz="3000" b="1" i="0" u="none" strike="noStrike" cap="none" dirty="0">
                <a:solidFill>
                  <a:schemeClr val="dk1"/>
                </a:solidFill>
                <a:latin typeface="Calibri"/>
                <a:ea typeface="Calibri"/>
                <a:cs typeface="Calibri"/>
                <a:sym typeface="Calibri"/>
              </a:rPr>
              <a:t>Stödfonden Sävar IK </a:t>
            </a:r>
            <a:r>
              <a:rPr lang="sv-SE" sz="3000" b="0" i="0" u="none" strike="noStrike" cap="none" dirty="0">
                <a:solidFill>
                  <a:schemeClr val="dk1"/>
                </a:solidFill>
                <a:latin typeface="Calibri"/>
                <a:ea typeface="Calibri"/>
                <a:cs typeface="Calibri"/>
                <a:sym typeface="Calibri"/>
              </a:rPr>
              <a:t>– barns rätt till idrott genom stöd och möjlighet till reducerade avgifter. Mer info på vår hemsida.</a:t>
            </a:r>
            <a:endParaRPr dirty="0"/>
          </a:p>
        </p:txBody>
      </p:sp>
      <p:sp>
        <p:nvSpPr>
          <p:cNvPr id="178" name="Google Shape;178;p16"/>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2" name="Bildobjekt 1" descr="En bild som visar Grafik, symbol, design&#10;&#10;Automatiskt genererad beskrivning">
            <a:extLst>
              <a:ext uri="{FF2B5EF4-FFF2-40B4-BE49-F238E27FC236}">
                <a16:creationId xmlns:a16="http://schemas.microsoft.com/office/drawing/2014/main" id="{BD32EB8A-57BA-25D3-1597-1A28B804F767}"/>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9"/>
          <p:cNvSpPr txBox="1"/>
          <p:nvPr/>
        </p:nvSpPr>
        <p:spPr>
          <a:xfrm>
            <a:off x="1773184" y="797732"/>
            <a:ext cx="745442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i="0" u="none" strike="noStrike" cap="none" dirty="0">
                <a:solidFill>
                  <a:srgbClr val="C00000"/>
                </a:solidFill>
                <a:latin typeface="Arial"/>
                <a:ea typeface="Arial"/>
                <a:cs typeface="Arial"/>
                <a:sym typeface="Arial"/>
              </a:rPr>
              <a:t>FÖRSÄKRING VIA FOLKSAM</a:t>
            </a:r>
            <a:endParaRPr sz="4000" i="0" u="none" strike="noStrike" cap="none" dirty="0">
              <a:solidFill>
                <a:srgbClr val="C00000"/>
              </a:solidFill>
              <a:latin typeface="Arial"/>
              <a:ea typeface="Arial"/>
              <a:cs typeface="Arial"/>
              <a:sym typeface="Arial"/>
            </a:endParaRPr>
          </a:p>
        </p:txBody>
      </p:sp>
      <p:sp>
        <p:nvSpPr>
          <p:cNvPr id="168" name="Google Shape;168;p39"/>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169" name="Google Shape;169;p39"/>
          <p:cNvPicPr preferRelativeResize="0"/>
          <p:nvPr/>
        </p:nvPicPr>
        <p:blipFill rotWithShape="1">
          <a:blip r:embed="rId3">
            <a:alphaModFix/>
          </a:blip>
          <a:srcRect r="10242"/>
          <a:stretch/>
        </p:blipFill>
        <p:spPr>
          <a:xfrm>
            <a:off x="1848531" y="3794902"/>
            <a:ext cx="4247469" cy="2488367"/>
          </a:xfrm>
          <a:prstGeom prst="rect">
            <a:avLst/>
          </a:prstGeom>
          <a:noFill/>
          <a:ln>
            <a:noFill/>
          </a:ln>
        </p:spPr>
      </p:pic>
      <p:sp>
        <p:nvSpPr>
          <p:cNvPr id="170" name="Google Shape;170;p39"/>
          <p:cNvSpPr txBox="1"/>
          <p:nvPr/>
        </p:nvSpPr>
        <p:spPr>
          <a:xfrm>
            <a:off x="1773184" y="1812774"/>
            <a:ext cx="9041571" cy="23083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400" b="1" i="0" u="none" strike="noStrike" cap="none">
                <a:solidFill>
                  <a:schemeClr val="dk1"/>
                </a:solidFill>
                <a:latin typeface="Calibri"/>
                <a:ea typeface="Calibri"/>
                <a:cs typeface="Calibri"/>
                <a:sym typeface="Calibri"/>
              </a:rPr>
              <a:t>Svenska Innebandyförbundet</a:t>
            </a:r>
            <a:endParaRPr/>
          </a:p>
          <a:p>
            <a:pPr marL="0" marR="0" lvl="0" indent="0" algn="l" rtl="0">
              <a:lnSpc>
                <a:spcPct val="100000"/>
              </a:lnSpc>
              <a:spcBef>
                <a:spcPts val="0"/>
              </a:spcBef>
              <a:spcAft>
                <a:spcPts val="0"/>
              </a:spcAft>
              <a:buNone/>
            </a:pPr>
            <a:r>
              <a:rPr lang="sv-SE" sz="2400" b="0" i="0" u="none" strike="noStrike" cap="none">
                <a:solidFill>
                  <a:srgbClr val="22252B"/>
                </a:solidFill>
                <a:latin typeface="Calibri"/>
                <a:ea typeface="Calibri"/>
                <a:cs typeface="Calibri"/>
                <a:sym typeface="Calibri"/>
              </a:rPr>
              <a:t>Du som är aktiv i en förening som ingår i Svenska Innebandyförbundet omfattas av en idrottsförsäkring. Den ger dig ett bra grundskydd, till exempel om du råkar ut för en skada under träning eller match.</a:t>
            </a:r>
            <a:br>
              <a:rPr lang="sv-SE" sz="2400" b="0" i="0" u="none" strike="noStrike" cap="none">
                <a:solidFill>
                  <a:srgbClr val="22252B"/>
                </a:solidFill>
                <a:latin typeface="Calibri"/>
                <a:ea typeface="Calibri"/>
                <a:cs typeface="Calibri"/>
                <a:sym typeface="Calibri"/>
              </a:rPr>
            </a:br>
            <a:br>
              <a:rPr lang="sv-SE" sz="2400" b="0" i="0" u="none" strike="noStrike" cap="none">
                <a:solidFill>
                  <a:srgbClr val="22252B"/>
                </a:solidFill>
                <a:latin typeface="Calibri"/>
                <a:ea typeface="Calibri"/>
                <a:cs typeface="Calibri"/>
                <a:sym typeface="Calibri"/>
              </a:rPr>
            </a:br>
            <a:endParaRPr sz="2400" b="0" i="0" u="none" strike="noStrike" cap="none">
              <a:solidFill>
                <a:srgbClr val="22252B"/>
              </a:solidFill>
              <a:latin typeface="Calibri"/>
              <a:ea typeface="Calibri"/>
              <a:cs typeface="Calibri"/>
              <a:sym typeface="Calibri"/>
            </a:endParaRPr>
          </a:p>
        </p:txBody>
      </p:sp>
      <p:pic>
        <p:nvPicPr>
          <p:cNvPr id="2" name="Bildobjekt 1" descr="En bild som visar Grafik, symbol, design&#10;&#10;Automatiskt genererad beskrivning">
            <a:extLst>
              <a:ext uri="{FF2B5EF4-FFF2-40B4-BE49-F238E27FC236}">
                <a16:creationId xmlns:a16="http://schemas.microsoft.com/office/drawing/2014/main" id="{3CA8AA0D-6995-B736-7521-79EC8747287C}"/>
              </a:ext>
            </a:extLst>
          </p:cNvPr>
          <p:cNvPicPr/>
          <p:nvPr/>
        </p:nvPicPr>
        <p:blipFill>
          <a:blip r:embed="rId4">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40"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185" name="Google Shape;185;p40"/>
          <p:cNvSpPr txBox="1"/>
          <p:nvPr/>
        </p:nvSpPr>
        <p:spPr>
          <a:xfrm>
            <a:off x="5791753" y="2712682"/>
            <a:ext cx="607483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dirty="0">
                <a:solidFill>
                  <a:schemeClr val="lt1"/>
                </a:solidFill>
                <a:latin typeface="Calibri"/>
                <a:ea typeface="Calibri"/>
                <a:cs typeface="Calibri"/>
                <a:sym typeface="Calibri"/>
              </a:rPr>
              <a:t>SÄVAR IK</a:t>
            </a:r>
            <a:endParaRPr sz="1400" b="0" i="0" u="none" strike="noStrike" cap="none" dirty="0">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41"/>
          <p:cNvSpPr txBox="1"/>
          <p:nvPr/>
        </p:nvSpPr>
        <p:spPr>
          <a:xfrm>
            <a:off x="1780953" y="1907821"/>
            <a:ext cx="9812735" cy="424731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Föreningsstyrelse med representanter från samtliga sektioner samt sektionsobunden ordförande och kassör.</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Sektionsstyrelser </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Fem sektioner – Fotboll, Gymnastik &amp; Hopprep, Handboll, Innebandy och Korpen</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Ca 150 ledare</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Ca 1000 medlemmar </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0" i="0" u="none" strike="noStrike" cap="none">
                <a:solidFill>
                  <a:srgbClr val="4D4D4D"/>
                </a:solidFill>
                <a:latin typeface="Calibri"/>
                <a:ea typeface="Calibri"/>
                <a:cs typeface="Calibri"/>
                <a:sym typeface="Calibri"/>
              </a:rPr>
              <a:t>Kansli på Skogstorpet</a:t>
            </a:r>
            <a:endParaRPr/>
          </a:p>
          <a:p>
            <a:pPr marL="342900" marR="0" lvl="0" indent="-342900" algn="l" rtl="0">
              <a:lnSpc>
                <a:spcPct val="100000"/>
              </a:lnSpc>
              <a:spcBef>
                <a:spcPts val="0"/>
              </a:spcBef>
              <a:spcAft>
                <a:spcPts val="0"/>
              </a:spcAft>
              <a:buClr>
                <a:srgbClr val="000000"/>
              </a:buClr>
              <a:buSzPts val="3000"/>
              <a:buFont typeface="Noto Sans Symbols"/>
              <a:buChar char="▪"/>
            </a:pPr>
            <a:r>
              <a:rPr lang="sv-SE" sz="3000" b="1" i="0" u="none" strike="noStrike" cap="none">
                <a:solidFill>
                  <a:srgbClr val="4D4D4D"/>
                </a:solidFill>
                <a:latin typeface="Calibri"/>
                <a:ea typeface="Calibri"/>
                <a:cs typeface="Calibri"/>
                <a:sym typeface="Calibri"/>
              </a:rPr>
              <a:t>Föräldrar</a:t>
            </a:r>
            <a:endParaRPr/>
          </a:p>
        </p:txBody>
      </p:sp>
      <p:sp>
        <p:nvSpPr>
          <p:cNvPr id="193" name="Google Shape;193;p41"/>
          <p:cNvSpPr txBox="1"/>
          <p:nvPr/>
        </p:nvSpPr>
        <p:spPr>
          <a:xfrm>
            <a:off x="1780953" y="906021"/>
            <a:ext cx="769835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cap="none">
                <a:solidFill>
                  <a:srgbClr val="C00000"/>
                </a:solidFill>
                <a:latin typeface="Arial"/>
                <a:ea typeface="Arial"/>
                <a:cs typeface="Arial"/>
                <a:sym typeface="Arial"/>
              </a:rPr>
              <a:t>SÄVAR IK:S ORGANISATION</a:t>
            </a:r>
            <a:endParaRPr/>
          </a:p>
        </p:txBody>
      </p:sp>
      <p:sp>
        <p:nvSpPr>
          <p:cNvPr id="194" name="Google Shape;194;p41"/>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Bildobjekt 1" descr="En bild som visar Grafik, symbol, design&#10;&#10;Automatiskt genererad beskrivning">
            <a:extLst>
              <a:ext uri="{FF2B5EF4-FFF2-40B4-BE49-F238E27FC236}">
                <a16:creationId xmlns:a16="http://schemas.microsoft.com/office/drawing/2014/main" id="{A5001818-7910-35B1-829C-A3C77C2224A9}"/>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4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02" name="Google Shape;202;p42"/>
          <p:cNvPicPr preferRelativeResize="0"/>
          <p:nvPr/>
        </p:nvPicPr>
        <p:blipFill rotWithShape="1">
          <a:blip r:embed="rId3">
            <a:alphaModFix/>
          </a:blip>
          <a:srcRect/>
          <a:stretch/>
        </p:blipFill>
        <p:spPr>
          <a:xfrm>
            <a:off x="1995399" y="733742"/>
            <a:ext cx="8201201" cy="5802349"/>
          </a:xfrm>
          <a:prstGeom prst="roundRect">
            <a:avLst>
              <a:gd name="adj" fmla="val 1858"/>
            </a:avLst>
          </a:prstGeom>
          <a:solidFill>
            <a:srgbClr val="ECECEC"/>
          </a:solidFill>
          <a:ln>
            <a:noFill/>
          </a:ln>
          <a:effectLst>
            <a:outerShdw blurRad="50800" dist="50800" dir="5400000" algn="tl" rotWithShape="0">
              <a:srgbClr val="000000">
                <a:alpha val="42745"/>
              </a:srgbClr>
            </a:outerShdw>
          </a:effectLst>
        </p:spPr>
      </p:pic>
      <p:pic>
        <p:nvPicPr>
          <p:cNvPr id="2" name="Bildobjekt 1" descr="En bild som visar Grafik, symbol, design&#10;&#10;Automatiskt genererad beskrivning">
            <a:extLst>
              <a:ext uri="{FF2B5EF4-FFF2-40B4-BE49-F238E27FC236}">
                <a16:creationId xmlns:a16="http://schemas.microsoft.com/office/drawing/2014/main" id="{3362C517-1237-039B-5162-EA7973B47226}"/>
              </a:ext>
            </a:extLst>
          </p:cNvPr>
          <p:cNvPicPr/>
          <p:nvPr/>
        </p:nvPicPr>
        <p:blipFill>
          <a:blip r:embed="rId4">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9" name="Google Shape;209;p43"/>
          <p:cNvSpPr/>
          <p:nvPr/>
        </p:nvSpPr>
        <p:spPr>
          <a:xfrm>
            <a:off x="347240" y="4007280"/>
            <a:ext cx="12192000" cy="0"/>
          </a:xfrm>
          <a:prstGeom prst="rect">
            <a:avLst/>
          </a:prstGeom>
          <a:solidFill>
            <a:srgbClr val="000000"/>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43"/>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11" name="Google Shape;211;p43"/>
          <p:cNvPicPr preferRelativeResize="0"/>
          <p:nvPr/>
        </p:nvPicPr>
        <p:blipFill rotWithShape="1">
          <a:blip r:embed="rId3">
            <a:alphaModFix/>
          </a:blip>
          <a:srcRect/>
          <a:stretch/>
        </p:blipFill>
        <p:spPr>
          <a:xfrm>
            <a:off x="2091017" y="733740"/>
            <a:ext cx="8009965" cy="5667049"/>
          </a:xfrm>
          <a:prstGeom prst="roundRect">
            <a:avLst>
              <a:gd name="adj" fmla="val 1858"/>
            </a:avLst>
          </a:prstGeom>
          <a:solidFill>
            <a:srgbClr val="ECECEC"/>
          </a:solidFill>
          <a:ln>
            <a:noFill/>
          </a:ln>
          <a:effectLst>
            <a:outerShdw blurRad="50800" dist="50800" dir="5400000" algn="tl" rotWithShape="0">
              <a:srgbClr val="000000">
                <a:alpha val="42745"/>
              </a:srgbClr>
            </a:outerShdw>
          </a:effectLst>
        </p:spPr>
      </p:pic>
      <p:pic>
        <p:nvPicPr>
          <p:cNvPr id="2" name="Bildobjekt 1" descr="En bild som visar Grafik, symbol, design&#10;&#10;Automatiskt genererad beskrivning">
            <a:extLst>
              <a:ext uri="{FF2B5EF4-FFF2-40B4-BE49-F238E27FC236}">
                <a16:creationId xmlns:a16="http://schemas.microsoft.com/office/drawing/2014/main" id="{61B610F1-FA78-4029-A299-F553D998E0F3}"/>
              </a:ext>
            </a:extLst>
          </p:cNvPr>
          <p:cNvPicPr/>
          <p:nvPr/>
        </p:nvPicPr>
        <p:blipFill>
          <a:blip r:embed="rId4">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pic>
        <p:nvPicPr>
          <p:cNvPr id="26" name="Bild 25" descr="Skål kontur">
            <a:extLst>
              <a:ext uri="{FF2B5EF4-FFF2-40B4-BE49-F238E27FC236}">
                <a16:creationId xmlns:a16="http://schemas.microsoft.com/office/drawing/2014/main" id="{8D7D62AE-49CC-F252-9557-383A8AFA38C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20775" y="5384988"/>
            <a:ext cx="1145149" cy="1145149"/>
          </a:xfrm>
          <a:prstGeom prst="rect">
            <a:avLst/>
          </a:prstGeom>
        </p:spPr>
      </p:pic>
      <p:sp>
        <p:nvSpPr>
          <p:cNvPr id="42" name="textruta 41">
            <a:extLst>
              <a:ext uri="{FF2B5EF4-FFF2-40B4-BE49-F238E27FC236}">
                <a16:creationId xmlns:a16="http://schemas.microsoft.com/office/drawing/2014/main" id="{96E3EB7D-05B7-C62D-6C2C-19CF47B045C7}"/>
              </a:ext>
            </a:extLst>
          </p:cNvPr>
          <p:cNvSpPr txBox="1"/>
          <p:nvPr/>
        </p:nvSpPr>
        <p:spPr>
          <a:xfrm>
            <a:off x="1101680" y="285917"/>
            <a:ext cx="8796081" cy="1815882"/>
          </a:xfrm>
          <a:prstGeom prst="rect">
            <a:avLst/>
          </a:prstGeom>
          <a:noFill/>
        </p:spPr>
        <p:txBody>
          <a:bodyPr wrap="square" rtlCol="0">
            <a:spAutoFit/>
          </a:bodyPr>
          <a:lstStyle/>
          <a:p>
            <a:pPr algn="ctr"/>
            <a:r>
              <a:rPr lang="sv-SE" sz="4000" dirty="0">
                <a:solidFill>
                  <a:schemeClr val="tx1">
                    <a:lumMod val="75000"/>
                    <a:lumOff val="25000"/>
                  </a:schemeClr>
                </a:solidFill>
                <a:latin typeface="Arial Nova Light" panose="020B0304020202020204" pitchFamily="34" charset="0"/>
                <a:cs typeface="Arial" panose="020B0604020202020204" pitchFamily="34" charset="0"/>
              </a:rPr>
              <a:t>HUR AGERAR VI SOM FÖRÄLDRAR</a:t>
            </a:r>
          </a:p>
          <a:p>
            <a:pPr algn="ctr"/>
            <a:r>
              <a:rPr lang="sv-SE" sz="1600" dirty="0">
                <a:latin typeface="Arial" panose="020B0604020202020204" pitchFamily="34" charset="0"/>
                <a:cs typeface="Arial" panose="020B0604020202020204" pitchFamily="34" charset="0"/>
              </a:rPr>
              <a:t>mot aktiva, domare, ledare, publik med mera</a:t>
            </a:r>
            <a:endParaRPr lang="sv-SE" sz="4000" dirty="0">
              <a:solidFill>
                <a:schemeClr val="tx1">
                  <a:lumMod val="75000"/>
                  <a:lumOff val="25000"/>
                </a:schemeClr>
              </a:solidFill>
              <a:latin typeface="Arial Nova Light" panose="020B0304020202020204" pitchFamily="34" charset="0"/>
              <a:cs typeface="Arial" panose="020B0604020202020204" pitchFamily="34" charset="0"/>
            </a:endParaRPr>
          </a:p>
          <a:p>
            <a:pPr algn="ctr"/>
            <a:r>
              <a:rPr lang="sv-SE" sz="2800" dirty="0">
                <a:solidFill>
                  <a:srgbClr val="C00000"/>
                </a:solidFill>
                <a:latin typeface="Arial Nova Light" panose="020B0304020202020204" pitchFamily="34" charset="0"/>
                <a:cs typeface="Arial" panose="020B0604020202020204" pitchFamily="34" charset="0"/>
              </a:rPr>
              <a:t>Vid träning och match</a:t>
            </a:r>
          </a:p>
          <a:p>
            <a:pPr algn="ctr"/>
            <a:endParaRPr lang="sv-SE" sz="2800" dirty="0">
              <a:solidFill>
                <a:srgbClr val="C00000"/>
              </a:solidFill>
              <a:latin typeface="Arial Nova Light" panose="020B03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10949C7E-D445-900B-78EF-CC658991E6AD}"/>
              </a:ext>
            </a:extLst>
          </p:cNvPr>
          <p:cNvSpPr txBox="1"/>
          <p:nvPr/>
        </p:nvSpPr>
        <p:spPr>
          <a:xfrm>
            <a:off x="1" y="6530137"/>
            <a:ext cx="12307330" cy="276999"/>
          </a:xfrm>
          <a:prstGeom prst="rect">
            <a:avLst/>
          </a:prstGeom>
          <a:noFill/>
        </p:spPr>
        <p:txBody>
          <a:bodyPr wrap="square">
            <a:spAutoFit/>
          </a:bodyPr>
          <a:lstStyle/>
          <a:p>
            <a:pPr algn="ctr"/>
            <a:r>
              <a:rPr lang="sv-SE" sz="1200" cap="all" spc="1300" dirty="0">
                <a:latin typeface="Arial Narrow" panose="020B0606020202030204" pitchFamily="34" charset="0"/>
                <a:ea typeface="+mj-ea"/>
                <a:cs typeface="+mj-cs"/>
              </a:rPr>
              <a:t>vår uppförandekod-</a:t>
            </a:r>
            <a:r>
              <a:rPr lang="sv-SE" sz="1200" b="1" cap="all" spc="1300" dirty="0">
                <a:latin typeface="Arial Narrow" panose="020B0606020202030204" pitchFamily="34" charset="0"/>
                <a:ea typeface="+mj-ea"/>
                <a:cs typeface="+mj-cs"/>
              </a:rPr>
              <a:t>alltid</a:t>
            </a:r>
            <a:r>
              <a:rPr lang="sv-SE" sz="1200" cap="all" spc="1300" dirty="0">
                <a:latin typeface="Arial Narrow" panose="020B0606020202030204" pitchFamily="34" charset="0"/>
                <a:ea typeface="+mj-ea"/>
                <a:cs typeface="+mj-cs"/>
              </a:rPr>
              <a:t> </a:t>
            </a:r>
            <a:r>
              <a:rPr lang="sv-SE" sz="1200" b="1" cap="all" spc="1300" dirty="0">
                <a:latin typeface="Arial Narrow" panose="020B0606020202030204" pitchFamily="34" charset="0"/>
                <a:ea typeface="+mj-ea"/>
                <a:cs typeface="+mj-cs"/>
              </a:rPr>
              <a:t>ett föredöme </a:t>
            </a:r>
          </a:p>
        </p:txBody>
      </p:sp>
      <p:pic>
        <p:nvPicPr>
          <p:cNvPr id="3" name="Bild 9" descr="Chatt">
            <a:extLst>
              <a:ext uri="{FF2B5EF4-FFF2-40B4-BE49-F238E27FC236}">
                <a16:creationId xmlns:a16="http://schemas.microsoft.com/office/drawing/2014/main" id="{297C7357-A274-DD34-244F-DE7728D11B05}"/>
              </a:ext>
            </a:extLst>
          </p:cNvPr>
          <p:cNvPicPr>
            <a:picLocks noChangeAspect="1"/>
          </p:cNvPicPr>
          <p:nvPr/>
        </p:nvPicPr>
        <p:blipFill>
          <a:blip r:embed="rId6">
            <a:extLst>
              <a:ext uri="{96DAC541-7B7A-43D3-8B79-37D633B846F1}">
                <asvg:svgBlip xmlns:asvg="http://schemas.microsoft.com/office/drawing/2016/SVG/main" r:embed="rId7"/>
              </a:ext>
            </a:extLst>
          </a:blip>
          <a:srcRect l="5444" t="18256" r="4331" b="18256"/>
          <a:stretch>
            <a:fillRect/>
          </a:stretch>
        </p:blipFill>
        <p:spPr>
          <a:xfrm>
            <a:off x="8759220" y="2263497"/>
            <a:ext cx="2277081" cy="1602394"/>
          </a:xfrm>
          <a:prstGeom prst="rect">
            <a:avLst/>
          </a:prstGeom>
          <a:noFill/>
          <a:ln cap="flat">
            <a:noFill/>
          </a:ln>
        </p:spPr>
      </p:pic>
      <p:sp>
        <p:nvSpPr>
          <p:cNvPr id="4" name="Rektangel: rundade hörn 3">
            <a:extLst>
              <a:ext uri="{FF2B5EF4-FFF2-40B4-BE49-F238E27FC236}">
                <a16:creationId xmlns:a16="http://schemas.microsoft.com/office/drawing/2014/main" id="{4210381B-CDC5-3C5C-ECAE-B6BB28D0052D}"/>
              </a:ext>
            </a:extLst>
          </p:cNvPr>
          <p:cNvSpPr/>
          <p:nvPr/>
        </p:nvSpPr>
        <p:spPr>
          <a:xfrm>
            <a:off x="4863022" y="2861113"/>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5" name="Rektangel: rundade hörn 4">
            <a:extLst>
              <a:ext uri="{FF2B5EF4-FFF2-40B4-BE49-F238E27FC236}">
                <a16:creationId xmlns:a16="http://schemas.microsoft.com/office/drawing/2014/main" id="{95DEF031-0FF2-938E-25A2-6C534409C30F}"/>
              </a:ext>
            </a:extLst>
          </p:cNvPr>
          <p:cNvSpPr/>
          <p:nvPr/>
        </p:nvSpPr>
        <p:spPr>
          <a:xfrm>
            <a:off x="1581728" y="4027590"/>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6" name="Rektangel: rundade hörn 5">
            <a:extLst>
              <a:ext uri="{FF2B5EF4-FFF2-40B4-BE49-F238E27FC236}">
                <a16:creationId xmlns:a16="http://schemas.microsoft.com/office/drawing/2014/main" id="{E9AE5A29-DBBC-F508-5FE9-B9E910AAE956}"/>
              </a:ext>
            </a:extLst>
          </p:cNvPr>
          <p:cNvSpPr/>
          <p:nvPr/>
        </p:nvSpPr>
        <p:spPr>
          <a:xfrm>
            <a:off x="6559247" y="4566914"/>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Tree>
    <p:extLst>
      <p:ext uri="{BB962C8B-B14F-4D97-AF65-F5344CB8AC3E}">
        <p14:creationId xmlns:p14="http://schemas.microsoft.com/office/powerpoint/2010/main" val="860143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sp>
        <p:nvSpPr>
          <p:cNvPr id="5" name="textruta 4">
            <a:extLst>
              <a:ext uri="{FF2B5EF4-FFF2-40B4-BE49-F238E27FC236}">
                <a16:creationId xmlns:a16="http://schemas.microsoft.com/office/drawing/2014/main" id="{5940C3B1-752F-2B9C-950D-BFA20E7673C2}"/>
              </a:ext>
            </a:extLst>
          </p:cNvPr>
          <p:cNvSpPr txBox="1"/>
          <p:nvPr/>
        </p:nvSpPr>
        <p:spPr>
          <a:xfrm>
            <a:off x="640491" y="197669"/>
            <a:ext cx="10394093" cy="6555641"/>
          </a:xfrm>
          <a:prstGeom prst="rect">
            <a:avLst/>
          </a:prstGeom>
          <a:noFill/>
        </p:spPr>
        <p:txBody>
          <a:bodyPr wrap="square">
            <a:spAutoFit/>
          </a:bodyPr>
          <a:lstStyle/>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Vägledning: </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erbjuder aktiviteter där alla barn och ungdomar får delta i träning och tävling på samma villkor och omfattning oavsett förmåga och ambitionsnivå. Vi uppmuntrar till att hålla på med flera olika idrotter. </a:t>
            </a: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Riktlinjer för barn och ungdomar (upp till 15 år) </a:t>
            </a:r>
            <a:r>
              <a:rPr lang="sv-SE" sz="1400" b="0" i="1"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men kan också vara en vägledning högre upp i åldrarna.</a:t>
            </a: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vill ge alla samma möjlighet att trivas, utvecklas och få en trygg plats i laget/gruppen.</a:t>
            </a: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Under hela ungdomstiden värderar vi utveckling före resultat eller vinst.</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har en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ambitionsnivå</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som är rimlig för barns och föräldrars tid, kapacitet och ekonomi (inkl. försäljning). Det betyder att vi normalt deltar i 1-2 lokala cuper, samt 1 cup/tävling med längre resor och övernattning per år (i första hand i norra Sverige </a:t>
            </a:r>
            <a:r>
              <a:rPr lang="sv-SE" sz="1400" b="0" i="0" dirty="0" err="1">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pga</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en hållbar miljö).</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håller ihop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sociala grupper</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vilket normalt betyder skolans årskurser. Barn och ungdomar kan prova på träning och tävling över åldersgrupper, men har kvar sin grundtillhörighet. När lag samarbetar över åldersgrupper så erbjuds alla samma möjlighet att delta i andra lag. När laget har flera lag i seriespel så är det viktigt att variera de grupper som utgör de olika lagen, för att hela laget hålla ihop.</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Alla som deltar</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i träning kallas till match/tävling/cup och får lika mycket speltid oavsett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killar/tjejer, </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träningsmängd och utvecklingsnivå (toppar inte lag). Vi är uppmärksamma på att ge tjejer och killar samma villkor och likvärdigt bemötande.</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Barn och ungdomar utvecklas genom att få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testa olika positioner</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och olika uppgifter i laget vid träning och tävling.  </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Alla ledare i Sävar IK har ansvar för att skapa förutsättningar för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dubbelidrottande</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både inom respektive säsong, men också mellan olika idrotter.</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 ska vara försiktiga med att barn och ungdomar totalt får </a:t>
            </a:r>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för stor mängd </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organiserad träning och tävling.</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Säsongsperioder </a:t>
            </a: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gäller för träning och match, och är vägledande för vilken idrott som ska prioriteras för aktiva och ledare. Samarbete, hänsyn och dialog är avgörande.</a:t>
            </a:r>
          </a:p>
          <a:p>
            <a:pPr algn="l">
              <a:buFont typeface="Arial" panose="020B0604020202020204" pitchFamily="34" charset="0"/>
              <a:buChar char="•"/>
            </a:pPr>
            <a:endPar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algn="l"/>
            <a:r>
              <a:rPr lang="sv-SE" sz="1400" b="1"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Start- och sluttider på säsongen</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1/10 – 31/3 Vintersäsong där vinteridrotterna har förtur.</a:t>
            </a:r>
            <a:b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br>
            <a:r>
              <a:rPr lang="sv-SE" sz="1400" b="0" i="0" dirty="0">
                <a:solidFill>
                  <a:srgbClr val="333333"/>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1/4 – 30/9 Sommarsäsong, där sommaridrotterna har förtur</a:t>
            </a:r>
            <a:endParaRPr lang="sv-SE" sz="1700" b="0" i="0" dirty="0">
              <a:solidFill>
                <a:srgbClr val="333333"/>
              </a:solidFill>
              <a:effectLst/>
              <a:latin typeface="Roboto" panose="02000000000000000000" pitchFamily="2" charset="0"/>
            </a:endParaRPr>
          </a:p>
        </p:txBody>
      </p:sp>
      <p:pic>
        <p:nvPicPr>
          <p:cNvPr id="7" name="Bildobjekt 6">
            <a:extLst>
              <a:ext uri="{FF2B5EF4-FFF2-40B4-BE49-F238E27FC236}">
                <a16:creationId xmlns:a16="http://schemas.microsoft.com/office/drawing/2014/main" id="{D8A176EC-7233-30DD-7468-267619506F3E}"/>
              </a:ext>
            </a:extLst>
          </p:cNvPr>
          <p:cNvPicPr>
            <a:picLocks noChangeAspect="1"/>
          </p:cNvPicPr>
          <p:nvPr/>
        </p:nvPicPr>
        <p:blipFill>
          <a:blip r:embed="rId4"/>
          <a:stretch>
            <a:fillRect/>
          </a:stretch>
        </p:blipFill>
        <p:spPr>
          <a:xfrm>
            <a:off x="9824266" y="5393725"/>
            <a:ext cx="2177294" cy="1365421"/>
          </a:xfrm>
          <a:prstGeom prst="rect">
            <a:avLst/>
          </a:prstGeom>
        </p:spPr>
      </p:pic>
    </p:spTree>
    <p:extLst>
      <p:ext uri="{BB962C8B-B14F-4D97-AF65-F5344CB8AC3E}">
        <p14:creationId xmlns:p14="http://schemas.microsoft.com/office/powerpoint/2010/main" val="2689029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6" name="Google Shape;236;p46"/>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7" name="Google Shape;237;p46"/>
          <p:cNvPicPr preferRelativeResize="0"/>
          <p:nvPr/>
        </p:nvPicPr>
        <p:blipFill rotWithShape="1">
          <a:blip r:embed="rId3">
            <a:alphaModFix/>
          </a:blip>
          <a:srcRect/>
          <a:stretch/>
        </p:blipFill>
        <p:spPr>
          <a:xfrm>
            <a:off x="1562519" y="2094306"/>
            <a:ext cx="5311133" cy="4036461"/>
          </a:xfrm>
          <a:prstGeom prst="rect">
            <a:avLst/>
          </a:prstGeom>
          <a:noFill/>
          <a:ln>
            <a:noFill/>
          </a:ln>
        </p:spPr>
      </p:pic>
      <p:pic>
        <p:nvPicPr>
          <p:cNvPr id="238" name="Google Shape;238;p46"/>
          <p:cNvPicPr preferRelativeResize="0"/>
          <p:nvPr/>
        </p:nvPicPr>
        <p:blipFill rotWithShape="1">
          <a:blip r:embed="rId4">
            <a:alphaModFix/>
          </a:blip>
          <a:srcRect l="18942" r="17525"/>
          <a:stretch/>
        </p:blipFill>
        <p:spPr>
          <a:xfrm>
            <a:off x="7063409" y="2094306"/>
            <a:ext cx="3538331" cy="4036461"/>
          </a:xfrm>
          <a:prstGeom prst="rect">
            <a:avLst/>
          </a:prstGeom>
          <a:noFill/>
          <a:ln>
            <a:noFill/>
          </a:ln>
        </p:spPr>
      </p:pic>
      <p:sp>
        <p:nvSpPr>
          <p:cNvPr id="239" name="Google Shape;239;p46"/>
          <p:cNvSpPr txBox="1"/>
          <p:nvPr/>
        </p:nvSpPr>
        <p:spPr>
          <a:xfrm>
            <a:off x="1468116" y="906021"/>
            <a:ext cx="9289213"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3600" b="1" i="0" u="none" strike="noStrike" cap="none">
                <a:solidFill>
                  <a:srgbClr val="C00000"/>
                </a:solidFill>
                <a:latin typeface="Arial"/>
                <a:ea typeface="Arial"/>
                <a:cs typeface="Arial"/>
                <a:sym typeface="Arial"/>
              </a:rPr>
              <a:t>MULTIIDROTT - </a:t>
            </a:r>
            <a:r>
              <a:rPr lang="sv-SE" sz="3600" b="0" i="0" u="none" strike="noStrike" cap="none">
                <a:solidFill>
                  <a:srgbClr val="C00000"/>
                </a:solidFill>
                <a:latin typeface="Arial"/>
                <a:ea typeface="Arial"/>
                <a:cs typeface="Arial"/>
                <a:sym typeface="Arial"/>
              </a:rPr>
              <a:t>EN FRAMGÅNGSFAKTOR</a:t>
            </a:r>
            <a:endParaRPr/>
          </a:p>
        </p:txBody>
      </p:sp>
      <p:pic>
        <p:nvPicPr>
          <p:cNvPr id="2" name="Bildobjekt 1" descr="En bild som visar Grafik, symbol, design&#10;&#10;Automatiskt genererad beskrivning">
            <a:extLst>
              <a:ext uri="{FF2B5EF4-FFF2-40B4-BE49-F238E27FC236}">
                <a16:creationId xmlns:a16="http://schemas.microsoft.com/office/drawing/2014/main" id="{89460F2A-0E26-F3BE-438E-2646DDDC0B8D}"/>
              </a:ext>
            </a:extLst>
          </p:cNvPr>
          <p:cNvPicPr/>
          <p:nvPr/>
        </p:nvPicPr>
        <p:blipFill>
          <a:blip r:embed="rId5">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Google Shape;227;p45"/>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8" name="Google Shape;228;p45"/>
          <p:cNvSpPr txBox="1"/>
          <p:nvPr/>
        </p:nvSpPr>
        <p:spPr>
          <a:xfrm>
            <a:off x="1631164" y="875244"/>
            <a:ext cx="858761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b="1" i="0" u="none" strike="noStrike" cap="none">
                <a:solidFill>
                  <a:srgbClr val="C00000"/>
                </a:solidFill>
                <a:latin typeface="Arial"/>
                <a:ea typeface="Arial"/>
                <a:cs typeface="Arial"/>
                <a:sym typeface="Arial"/>
              </a:rPr>
              <a:t>SÄSONGSINDELNING – </a:t>
            </a:r>
            <a:r>
              <a:rPr lang="sv-SE" sz="4000" b="0" i="0" u="none" strike="noStrike" cap="none">
                <a:solidFill>
                  <a:srgbClr val="C00000"/>
                </a:solidFill>
                <a:latin typeface="Arial"/>
                <a:ea typeface="Arial"/>
                <a:cs typeface="Arial"/>
                <a:sym typeface="Arial"/>
              </a:rPr>
              <a:t>SÄVAR IK</a:t>
            </a:r>
            <a:endParaRPr/>
          </a:p>
        </p:txBody>
      </p:sp>
      <p:sp>
        <p:nvSpPr>
          <p:cNvPr id="229" name="Google Shape;229;p45"/>
          <p:cNvSpPr txBox="1"/>
          <p:nvPr/>
        </p:nvSpPr>
        <p:spPr>
          <a:xfrm>
            <a:off x="1631164" y="1955431"/>
            <a:ext cx="10609944" cy="42780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3000" b="0" i="0" u="none" strike="noStrike" cap="none">
                <a:solidFill>
                  <a:srgbClr val="4D4D4D"/>
                </a:solidFill>
                <a:latin typeface="Arial"/>
                <a:ea typeface="Arial"/>
                <a:cs typeface="Arial"/>
                <a:sym typeface="Arial"/>
              </a:rPr>
              <a:t>Angivna säsongsperioder nedan innebär förtur gentemot andra idrotter, för barn- och ungdomsidrott upp till och med 14 år. </a:t>
            </a:r>
            <a:endParaRPr/>
          </a:p>
          <a:p>
            <a:pPr marL="0" marR="0" lvl="0" indent="0" algn="l" rtl="0">
              <a:lnSpc>
                <a:spcPct val="100000"/>
              </a:lnSpc>
              <a:spcBef>
                <a:spcPts val="0"/>
              </a:spcBef>
              <a:spcAft>
                <a:spcPts val="0"/>
              </a:spcAft>
              <a:buNone/>
            </a:pPr>
            <a:endParaRPr sz="3000" b="0" i="0" u="none" strike="noStrike" cap="none">
              <a:solidFill>
                <a:srgbClr val="4D4D4D"/>
              </a:solidFill>
              <a:latin typeface="Arial"/>
              <a:ea typeface="Arial"/>
              <a:cs typeface="Arial"/>
              <a:sym typeface="Arial"/>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1/10 - 31/3 </a:t>
            </a:r>
            <a:r>
              <a:rPr lang="sv-SE" sz="3000" b="0" i="0" u="none" strike="noStrike" cap="none">
                <a:solidFill>
                  <a:srgbClr val="4D4D4D"/>
                </a:solidFill>
                <a:latin typeface="Arial"/>
                <a:ea typeface="Arial"/>
                <a:cs typeface="Arial"/>
                <a:sym typeface="Arial"/>
              </a:rPr>
              <a:t>Vintersäsong där vinteridrotter har förtur </a:t>
            </a:r>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1/4 - 30/9 </a:t>
            </a:r>
            <a:r>
              <a:rPr lang="sv-SE" sz="3000" b="0" i="0" u="none" strike="noStrike" cap="none">
                <a:solidFill>
                  <a:srgbClr val="4D4D4D"/>
                </a:solidFill>
                <a:latin typeface="Arial"/>
                <a:ea typeface="Arial"/>
                <a:cs typeface="Arial"/>
                <a:sym typeface="Arial"/>
              </a:rPr>
              <a:t>Sommarsäsong, där sommaridrotter har förtur </a:t>
            </a:r>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16/4 - 31/5 </a:t>
            </a:r>
            <a:r>
              <a:rPr lang="sv-SE" sz="3000" b="0" i="0" u="none" strike="noStrike" cap="none">
                <a:solidFill>
                  <a:srgbClr val="4D4D4D"/>
                </a:solidFill>
                <a:latin typeface="Arial"/>
                <a:ea typeface="Arial"/>
                <a:cs typeface="Arial"/>
                <a:sym typeface="Arial"/>
              </a:rPr>
              <a:t>Motionsidrott genom Korpen har förtur inomhus</a:t>
            </a:r>
            <a:endParaRPr/>
          </a:p>
          <a:p>
            <a:pPr marL="0" marR="0" lvl="0" indent="0" algn="l" rtl="0">
              <a:lnSpc>
                <a:spcPct val="100000"/>
              </a:lnSpc>
              <a:spcBef>
                <a:spcPts val="0"/>
              </a:spcBef>
              <a:spcAft>
                <a:spcPts val="0"/>
              </a:spcAft>
              <a:buNone/>
            </a:pPr>
            <a:r>
              <a:rPr lang="sv-SE" sz="3000" b="1" i="0" u="none" strike="noStrike" cap="none">
                <a:solidFill>
                  <a:srgbClr val="4D4D4D"/>
                </a:solidFill>
                <a:latin typeface="Arial"/>
                <a:ea typeface="Arial"/>
                <a:cs typeface="Arial"/>
                <a:sym typeface="Arial"/>
              </a:rPr>
              <a:t>20/8 - 20/9 </a:t>
            </a:r>
            <a:r>
              <a:rPr lang="sv-SE" sz="3000" b="0" i="0" u="none" strike="noStrike" cap="none">
                <a:solidFill>
                  <a:srgbClr val="4D4D4D"/>
                </a:solidFill>
                <a:latin typeface="Arial"/>
                <a:ea typeface="Arial"/>
                <a:cs typeface="Arial"/>
                <a:sym typeface="Arial"/>
              </a:rPr>
              <a:t>Motionsidrott genom Korpen har förtur inomhus</a:t>
            </a:r>
            <a:endParaRPr/>
          </a:p>
          <a:p>
            <a:pPr marL="0" marR="0" lvl="0" indent="0" algn="l" rtl="0">
              <a:lnSpc>
                <a:spcPct val="100000"/>
              </a:lnSpc>
              <a:spcBef>
                <a:spcPts val="0"/>
              </a:spcBef>
              <a:spcAft>
                <a:spcPts val="0"/>
              </a:spcAft>
              <a:buNone/>
            </a:pPr>
            <a:endParaRPr sz="2400" b="0" i="0" u="none" strike="noStrike" cap="none">
              <a:solidFill>
                <a:srgbClr val="4D4D4D"/>
              </a:solidFill>
              <a:latin typeface="Arial"/>
              <a:ea typeface="Arial"/>
              <a:cs typeface="Arial"/>
              <a:sym typeface="Arial"/>
            </a:endParaRPr>
          </a:p>
        </p:txBody>
      </p:sp>
      <p:pic>
        <p:nvPicPr>
          <p:cNvPr id="2" name="Bildobjekt 1" descr="En bild som visar Grafik, symbol, design&#10;&#10;Automatiskt genererad beskrivning">
            <a:extLst>
              <a:ext uri="{FF2B5EF4-FFF2-40B4-BE49-F238E27FC236}">
                <a16:creationId xmlns:a16="http://schemas.microsoft.com/office/drawing/2014/main" id="{5A3E5D15-05A1-C437-972D-F687C60BF4B1}"/>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nnebandyIllustrationer och vektorbilder - iStock">
            <a:extLst>
              <a:ext uri="{FF2B5EF4-FFF2-40B4-BE49-F238E27FC236}">
                <a16:creationId xmlns:a16="http://schemas.microsoft.com/office/drawing/2014/main" id="{2AC38B33-B1E8-C862-F312-2D4F84B2ED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743"/>
          <a:stretch/>
        </p:blipFill>
        <p:spPr bwMode="auto">
          <a:xfrm>
            <a:off x="1" y="0"/>
            <a:ext cx="12192000" cy="684306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52;p7">
            <a:extLst>
              <a:ext uri="{FF2B5EF4-FFF2-40B4-BE49-F238E27FC236}">
                <a16:creationId xmlns:a16="http://schemas.microsoft.com/office/drawing/2014/main" id="{09A700C0-CABA-1F37-D3CB-C605850B2814}"/>
              </a:ext>
            </a:extLst>
          </p:cNvPr>
          <p:cNvSpPr txBox="1"/>
          <p:nvPr/>
        </p:nvSpPr>
        <p:spPr>
          <a:xfrm>
            <a:off x="2756648" y="1874115"/>
            <a:ext cx="9177178"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7200" b="1" dirty="0">
                <a:solidFill>
                  <a:schemeClr val="bg1"/>
                </a:solidFill>
                <a:latin typeface="Calibri"/>
                <a:ea typeface="Calibri"/>
                <a:cs typeface="Calibri"/>
                <a:sym typeface="Calibri"/>
              </a:rPr>
              <a:t>INNEBANDYSEKTIONEN</a:t>
            </a:r>
            <a:endParaRPr dirty="0">
              <a:solidFill>
                <a:schemeClr val="bg1"/>
              </a:solidFill>
            </a:endParaRPr>
          </a:p>
        </p:txBody>
      </p:sp>
    </p:spTree>
    <p:extLst>
      <p:ext uri="{BB962C8B-B14F-4D97-AF65-F5344CB8AC3E}">
        <p14:creationId xmlns:p14="http://schemas.microsoft.com/office/powerpoint/2010/main" val="3249568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3" name="Google Shape;143;p6"/>
          <p:cNvSpPr txBox="1"/>
          <p:nvPr/>
        </p:nvSpPr>
        <p:spPr>
          <a:xfrm>
            <a:off x="1885064" y="2108140"/>
            <a:ext cx="5396169" cy="3970277"/>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50-60 ledare</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Ca 300 aktiva</a:t>
            </a: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16-20 lag</a:t>
            </a:r>
            <a:endParaRPr sz="3200" dirty="0">
              <a:solidFill>
                <a:srgbClr val="000000"/>
              </a:solidFill>
              <a:latin typeface="Calibri" panose="020F0502020204030204" pitchFamily="34" charset="0"/>
              <a:ea typeface="Calibri"/>
              <a:cs typeface="Calibri" panose="020F0502020204030204" pitchFamily="34" charset="0"/>
              <a:sym typeface="Calibri"/>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Sektionsstyrelse</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Sektionsteam</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dirty="0">
                <a:solidFill>
                  <a:srgbClr val="000000"/>
                </a:solidFill>
                <a:latin typeface="Calibri" panose="020F0502020204030204" pitchFamily="34" charset="0"/>
                <a:ea typeface="Calibri"/>
                <a:cs typeface="Calibri" panose="020F0502020204030204" pitchFamily="34" charset="0"/>
                <a:sym typeface="Calibri"/>
              </a:rPr>
              <a:t>Föräldrateam</a:t>
            </a:r>
            <a:endParaRPr sz="3200" dirty="0">
              <a:solidFill>
                <a:srgbClr val="000000"/>
              </a:solidFill>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4D4D4D"/>
              </a:buClr>
              <a:buSzPts val="2800"/>
              <a:buFont typeface="Noto Sans Symbols"/>
              <a:buChar char="▪"/>
            </a:pPr>
            <a:r>
              <a:rPr lang="sv-SE" sz="3200" b="1" dirty="0">
                <a:solidFill>
                  <a:srgbClr val="000000"/>
                </a:solidFill>
                <a:latin typeface="Calibri" panose="020F0502020204030204" pitchFamily="34" charset="0"/>
                <a:ea typeface="Calibri"/>
                <a:cs typeface="Calibri" panose="020F0502020204030204" pitchFamily="34" charset="0"/>
                <a:sym typeface="Calibri"/>
              </a:rPr>
              <a:t>Föräldrar</a:t>
            </a:r>
            <a:endParaRPr sz="3200" dirty="0">
              <a:solidFill>
                <a:srgbClr val="000000"/>
              </a:solidFill>
              <a:latin typeface="Calibri" panose="020F0502020204030204" pitchFamily="34" charset="0"/>
              <a:cs typeface="Calibri" panose="020F0502020204030204" pitchFamily="34" charset="0"/>
            </a:endParaRPr>
          </a:p>
          <a:p>
            <a:pPr marL="342900" marR="0" lvl="0" indent="-165100" algn="l" rtl="0">
              <a:spcBef>
                <a:spcPts val="0"/>
              </a:spcBef>
              <a:spcAft>
                <a:spcPts val="0"/>
              </a:spcAft>
              <a:buClr>
                <a:schemeClr val="dk1"/>
              </a:buClr>
              <a:buSzPts val="2800"/>
              <a:buFont typeface="Noto Sans Symbols"/>
              <a:buNone/>
            </a:pPr>
            <a:endParaRPr sz="2800" b="1" dirty="0">
              <a:solidFill>
                <a:srgbClr val="4D4D4D"/>
              </a:solidFill>
              <a:latin typeface="Calibri"/>
              <a:ea typeface="Calibri"/>
              <a:cs typeface="Calibri"/>
              <a:sym typeface="Calibri"/>
            </a:endParaRPr>
          </a:p>
        </p:txBody>
      </p:sp>
      <p:sp>
        <p:nvSpPr>
          <p:cNvPr id="144" name="Google Shape;144;p6"/>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6"/>
          <p:cNvSpPr txBox="1"/>
          <p:nvPr/>
        </p:nvSpPr>
        <p:spPr>
          <a:xfrm>
            <a:off x="1885064" y="868156"/>
            <a:ext cx="7698353"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4000" dirty="0">
                <a:solidFill>
                  <a:srgbClr val="C00000"/>
                </a:solidFill>
                <a:latin typeface="Arial" panose="020B0604020202020204" pitchFamily="34" charset="0"/>
                <a:ea typeface="Calibri"/>
                <a:cs typeface="Arial" panose="020B0604020202020204" pitchFamily="34" charset="0"/>
                <a:sym typeface="Calibri"/>
              </a:rPr>
              <a:t>INNEBANDYN</a:t>
            </a:r>
            <a:endParaRPr sz="4000" dirty="0">
              <a:latin typeface="Arial" panose="020B0604020202020204" pitchFamily="34" charset="0"/>
              <a:cs typeface="Arial" panose="020B0604020202020204" pitchFamily="34" charset="0"/>
            </a:endParaRPr>
          </a:p>
        </p:txBody>
      </p:sp>
      <p:pic>
        <p:nvPicPr>
          <p:cNvPr id="3076" name="Picture 4" descr="Unihoc Innebandyboll DYNAMIC (200-pack) - Klubbhuset">
            <a:extLst>
              <a:ext uri="{FF2B5EF4-FFF2-40B4-BE49-F238E27FC236}">
                <a16:creationId xmlns:a16="http://schemas.microsoft.com/office/drawing/2014/main" id="{9AC144B2-F3F1-B6A6-78B0-F8E0F8E6E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936" y="684792"/>
            <a:ext cx="4572000" cy="6096000"/>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descr="En bild som visar Grafik, symbol, design&#10;&#10;Automatiskt genererad beskrivning">
            <a:extLst>
              <a:ext uri="{FF2B5EF4-FFF2-40B4-BE49-F238E27FC236}">
                <a16:creationId xmlns:a16="http://schemas.microsoft.com/office/drawing/2014/main" id="{48875AB7-4CAF-3A81-3AB8-A8294277BF47}"/>
              </a:ext>
            </a:extLst>
          </p:cNvPr>
          <p:cNvPicPr/>
          <p:nvPr/>
        </p:nvPicPr>
        <p:blipFill>
          <a:blip r:embed="rId4">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6" name="Google Shape;276;p12"/>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7" name="Google Shape;277;p12"/>
          <p:cNvSpPr txBox="1"/>
          <p:nvPr/>
        </p:nvSpPr>
        <p:spPr>
          <a:xfrm>
            <a:off x="1461982" y="859081"/>
            <a:ext cx="9219873" cy="367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3900" i="0" u="none" strike="noStrike" cap="none" dirty="0">
                <a:solidFill>
                  <a:srgbClr val="C00000"/>
                </a:solidFill>
                <a:latin typeface="Arial"/>
                <a:ea typeface="Arial"/>
                <a:cs typeface="Arial"/>
                <a:sym typeface="Arial"/>
              </a:rPr>
              <a:t>ENGAGEMANGSMODELL</a:t>
            </a:r>
            <a:endParaRPr sz="3900" dirty="0"/>
          </a:p>
          <a:p>
            <a:pPr>
              <a:buClr>
                <a:schemeClr val="dk1"/>
              </a:buClr>
              <a:buSzPts val="2800"/>
            </a:pPr>
            <a:endParaRPr lang="sv-SE" sz="2800" b="0" i="1" u="none" strike="noStrike" cap="none" dirty="0">
              <a:solidFill>
                <a:schemeClr val="tx1"/>
              </a:solidFill>
              <a:latin typeface="Calibri" panose="020F0502020204030204" pitchFamily="34" charset="0"/>
              <a:ea typeface="Calibri"/>
              <a:cs typeface="Calibri" panose="020F0502020204030204" pitchFamily="34" charset="0"/>
              <a:sym typeface="Calibri"/>
            </a:endParaRPr>
          </a:p>
          <a:p>
            <a:pPr>
              <a:buClr>
                <a:schemeClr val="dk1"/>
              </a:buClr>
              <a:buSzPts val="2800"/>
            </a:pPr>
            <a:r>
              <a:rPr lang="sv-SE" sz="2800" b="0" i="1" u="none" strike="noStrike" cap="none" dirty="0">
                <a:solidFill>
                  <a:schemeClr val="tx1"/>
                </a:solidFill>
                <a:latin typeface="Calibri" panose="020F0502020204030204" pitchFamily="34" charset="0"/>
                <a:ea typeface="Calibri"/>
                <a:cs typeface="Calibri" panose="020F0502020204030204" pitchFamily="34" charset="0"/>
                <a:sym typeface="Calibri"/>
              </a:rPr>
              <a:t>Många gör lite men tillsammans gör vi mycket!</a:t>
            </a:r>
            <a:endParaRPr lang="sv-SE" sz="2800" b="0" i="1" u="none" strike="noStrike" cap="none" dirty="0">
              <a:solidFill>
                <a:schemeClr val="tx1"/>
              </a:solidFill>
              <a:latin typeface="Calibri" panose="020F0502020204030204" pitchFamily="34" charset="0"/>
              <a:cs typeface="Calibri" panose="020F0502020204030204" pitchFamily="34" charset="0"/>
              <a:sym typeface="Arial"/>
            </a:endParaRPr>
          </a:p>
          <a:p>
            <a:pPr marR="0" lvl="0" algn="l" rtl="0">
              <a:lnSpc>
                <a:spcPct val="100000"/>
              </a:lnSpc>
              <a:spcBef>
                <a:spcPts val="0"/>
              </a:spcBef>
              <a:spcAft>
                <a:spcPts val="0"/>
              </a:spcAft>
              <a:buClr>
                <a:schemeClr val="dk1"/>
              </a:buClr>
              <a:buSzPts val="2800"/>
            </a:pPr>
            <a:r>
              <a:rPr lang="sv-SE" sz="1000" dirty="0">
                <a:solidFill>
                  <a:schemeClr val="tx1"/>
                </a:solidFill>
                <a:latin typeface="Calibri" panose="020F0502020204030204" pitchFamily="34" charset="0"/>
                <a:ea typeface="Calibri"/>
                <a:cs typeface="Calibri" panose="020F0502020204030204" pitchFamily="34" charset="0"/>
                <a:sym typeface="Calibri"/>
              </a:rPr>
              <a:t> </a:t>
            </a:r>
            <a:r>
              <a:rPr lang="sv-SE" sz="2000" dirty="0">
                <a:solidFill>
                  <a:schemeClr val="tx1"/>
                </a:solidFill>
                <a:latin typeface="Calibri" panose="020F0502020204030204" pitchFamily="34" charset="0"/>
                <a:ea typeface="Calibri"/>
                <a:cs typeface="Calibri" panose="020F0502020204030204" pitchFamily="34" charset="0"/>
                <a:sym typeface="Calibri"/>
              </a:rPr>
              <a:t> </a:t>
            </a:r>
            <a:endParaRPr lang="sv-SE" sz="1000" dirty="0">
              <a:solidFill>
                <a:schemeClr val="tx1"/>
              </a:solidFill>
              <a:latin typeface="Calibri" panose="020F0502020204030204" pitchFamily="34" charset="0"/>
              <a:ea typeface="Calibri"/>
              <a:cs typeface="Calibri" panose="020F0502020204030204" pitchFamily="34" charset="0"/>
              <a:sym typeface="Calibri"/>
            </a:endParaRPr>
          </a:p>
          <a:p>
            <a:pPr marR="0" lvl="0" algn="l" rtl="0">
              <a:lnSpc>
                <a:spcPct val="100000"/>
              </a:lnSpc>
              <a:spcBef>
                <a:spcPts val="0"/>
              </a:spcBef>
              <a:spcAft>
                <a:spcPts val="0"/>
              </a:spcAft>
              <a:buClr>
                <a:schemeClr val="dk1"/>
              </a:buClr>
              <a:buSzPts val="2800"/>
            </a:pPr>
            <a:endParaRPr lang="sv-SE" sz="2800" b="1" i="0" u="none" strike="noStrike" cap="none" dirty="0">
              <a:solidFill>
                <a:schemeClr val="tx1"/>
              </a:solidFill>
              <a:latin typeface="Calibri" panose="020F0502020204030204" pitchFamily="34" charset="0"/>
              <a:ea typeface="Calibri"/>
              <a:cs typeface="Calibri" panose="020F0502020204030204" pitchFamily="34" charset="0"/>
              <a:sym typeface="Calibri"/>
            </a:endParaRPr>
          </a:p>
          <a:p>
            <a:pPr marR="0" lvl="0" algn="l" rtl="0">
              <a:lnSpc>
                <a:spcPct val="100000"/>
              </a:lnSpc>
              <a:spcBef>
                <a:spcPts val="0"/>
              </a:spcBef>
              <a:spcAft>
                <a:spcPts val="0"/>
              </a:spcAft>
              <a:buClr>
                <a:schemeClr val="dk1"/>
              </a:buClr>
              <a:buSzPts val="2800"/>
            </a:pPr>
            <a:r>
              <a:rPr lang="sv-SE" sz="2800" b="1" dirty="0">
                <a:solidFill>
                  <a:schemeClr val="tx1"/>
                </a:solidFill>
                <a:latin typeface="Calibri" panose="020F0502020204030204" pitchFamily="34" charset="0"/>
                <a:ea typeface="Calibri"/>
                <a:cs typeface="Calibri" panose="020F0502020204030204" pitchFamily="34" charset="0"/>
                <a:sym typeface="Calibri"/>
              </a:rPr>
              <a:t>Med det s</a:t>
            </a:r>
            <a:r>
              <a:rPr lang="sv-SE" sz="2800" b="1" i="0" u="none" strike="noStrike" cap="none" dirty="0">
                <a:solidFill>
                  <a:schemeClr val="tx1"/>
                </a:solidFill>
                <a:latin typeface="Calibri" panose="020F0502020204030204" pitchFamily="34" charset="0"/>
                <a:ea typeface="Calibri"/>
                <a:cs typeface="Calibri" panose="020F0502020204030204" pitchFamily="34" charset="0"/>
                <a:sym typeface="Calibri"/>
              </a:rPr>
              <a:t>tora ideella engagemanget vi har i Sävar IK</a:t>
            </a:r>
            <a:r>
              <a:rPr lang="sv-SE" sz="2800" b="0" i="0" u="none" strike="noStrike" cap="none" dirty="0">
                <a:solidFill>
                  <a:schemeClr val="tx1"/>
                </a:solidFill>
                <a:latin typeface="Calibri" panose="020F0502020204030204" pitchFamily="34" charset="0"/>
                <a:ea typeface="Calibri"/>
                <a:cs typeface="Calibri" panose="020F0502020204030204" pitchFamily="34" charset="0"/>
                <a:sym typeface="Calibri"/>
              </a:rPr>
              <a:t> </a:t>
            </a:r>
            <a:r>
              <a:rPr lang="sv-SE" sz="2800" b="0" i="0" u="none" strike="noStrike" cap="none" dirty="0">
                <a:solidFill>
                  <a:schemeClr val="tx1"/>
                </a:solidFill>
                <a:latin typeface="Calibri" panose="020F0502020204030204" pitchFamily="34" charset="0"/>
                <a:ea typeface="Calibri"/>
                <a:cs typeface="Calibri" panose="020F0502020204030204" pitchFamily="34" charset="0"/>
                <a:sym typeface="Wingdings" panose="05000000000000000000" pitchFamily="2" charset="2"/>
              </a:rPr>
              <a:t></a:t>
            </a:r>
            <a:endParaRPr lang="sv-SE" sz="2800" b="0" i="0" u="none" strike="noStrike" cap="none" dirty="0">
              <a:solidFill>
                <a:schemeClr val="tx1"/>
              </a:solidFill>
              <a:latin typeface="Calibri" panose="020F0502020204030204" pitchFamily="34" charset="0"/>
              <a:ea typeface="Calibri"/>
              <a:cs typeface="Calibri" panose="020F0502020204030204" pitchFamily="34" charset="0"/>
              <a:sym typeface="Calibri"/>
            </a:endParaRPr>
          </a:p>
          <a:p>
            <a:pPr marR="0" lvl="0" algn="l" rtl="0">
              <a:lnSpc>
                <a:spcPct val="100000"/>
              </a:lnSpc>
              <a:spcBef>
                <a:spcPts val="0"/>
              </a:spcBef>
              <a:spcAft>
                <a:spcPts val="0"/>
              </a:spcAft>
              <a:buClr>
                <a:schemeClr val="dk1"/>
              </a:buClr>
              <a:buSzPts val="2800"/>
            </a:pPr>
            <a:r>
              <a:rPr lang="sv-SE" sz="2800" b="0" i="0" u="none" strike="noStrike" cap="none" dirty="0">
                <a:solidFill>
                  <a:schemeClr val="tx1"/>
                </a:solidFill>
                <a:latin typeface="Calibri" panose="020F0502020204030204" pitchFamily="34" charset="0"/>
                <a:ea typeface="Calibri"/>
                <a:cs typeface="Calibri" panose="020F0502020204030204" pitchFamily="34" charset="0"/>
                <a:sym typeface="Calibri"/>
              </a:rPr>
              <a:t>kan vi hålla nere kostnader och erbjuda en billigare idrott!</a:t>
            </a:r>
          </a:p>
          <a:p>
            <a:pPr marR="0" lvl="0" algn="l" rtl="0">
              <a:lnSpc>
                <a:spcPct val="100000"/>
              </a:lnSpc>
              <a:spcBef>
                <a:spcPts val="0"/>
              </a:spcBef>
              <a:spcAft>
                <a:spcPts val="0"/>
              </a:spcAft>
              <a:buClr>
                <a:schemeClr val="dk1"/>
              </a:buClr>
              <a:buSzPts val="2800"/>
            </a:pPr>
            <a:endParaRPr lang="sv-SE" sz="2800" dirty="0">
              <a:solidFill>
                <a:schemeClr val="tx1"/>
              </a:solidFill>
              <a:latin typeface="Calibri" panose="020F0502020204030204" pitchFamily="34" charset="0"/>
              <a:ea typeface="Calibri"/>
              <a:cs typeface="Calibri" panose="020F0502020204030204" pitchFamily="34" charset="0"/>
              <a:sym typeface="Calibri"/>
            </a:endParaRPr>
          </a:p>
        </p:txBody>
      </p:sp>
      <p:pic>
        <p:nvPicPr>
          <p:cNvPr id="278" name="Google Shape;278;p12"/>
          <p:cNvPicPr preferRelativeResize="0"/>
          <p:nvPr/>
        </p:nvPicPr>
        <p:blipFill rotWithShape="1">
          <a:blip r:embed="rId3">
            <a:alphaModFix/>
          </a:blip>
          <a:srcRect/>
          <a:stretch/>
        </p:blipFill>
        <p:spPr>
          <a:xfrm>
            <a:off x="9019309" y="4322617"/>
            <a:ext cx="2574246" cy="2012238"/>
          </a:xfrm>
          <a:prstGeom prst="rect">
            <a:avLst/>
          </a:prstGeom>
          <a:noFill/>
          <a:ln>
            <a:noFill/>
          </a:ln>
        </p:spPr>
      </p:pic>
      <p:pic>
        <p:nvPicPr>
          <p:cNvPr id="2" name="Bildobjekt 1" descr="En bild som visar Grafik, symbol, design&#10;&#10;Automatiskt genererad beskrivning">
            <a:extLst>
              <a:ext uri="{FF2B5EF4-FFF2-40B4-BE49-F238E27FC236}">
                <a16:creationId xmlns:a16="http://schemas.microsoft.com/office/drawing/2014/main" id="{1C5BC7E2-A664-A064-EDB6-B2480EC52F86}"/>
              </a:ext>
            </a:extLst>
          </p:cNvPr>
          <p:cNvPicPr/>
          <p:nvPr/>
        </p:nvPicPr>
        <p:blipFill>
          <a:blip r:embed="rId4">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cxnSp>
        <p:nvCxnSpPr>
          <p:cNvPr id="30" name="Google Shape;54;p1">
            <a:extLst>
              <a:ext uri="{FF2B5EF4-FFF2-40B4-BE49-F238E27FC236}">
                <a16:creationId xmlns:a16="http://schemas.microsoft.com/office/drawing/2014/main" id="{DEB49AF2-A19A-490E-8451-5C8358858087}"/>
              </a:ext>
            </a:extLst>
          </p:cNvPr>
          <p:cNvCxnSpPr>
            <a:cxnSpLocks/>
          </p:cNvCxnSpPr>
          <p:nvPr/>
        </p:nvCxnSpPr>
        <p:spPr>
          <a:xfrm flipV="1">
            <a:off x="3401189" y="3277393"/>
            <a:ext cx="1467196" cy="97084"/>
          </a:xfrm>
          <a:prstGeom prst="straightConnector1">
            <a:avLst/>
          </a:prstGeom>
          <a:noFill/>
          <a:ln w="9525" cap="flat" cmpd="sng">
            <a:solidFill>
              <a:srgbClr val="000000"/>
            </a:solidFill>
            <a:prstDash val="solid"/>
            <a:round/>
            <a:headEnd type="none" w="sm" len="sm"/>
            <a:tailEnd type="none" w="sm" len="sm"/>
          </a:ln>
        </p:spPr>
      </p:cxnSp>
      <p:cxnSp>
        <p:nvCxnSpPr>
          <p:cNvPr id="50" name="Google Shape;50;p1"/>
          <p:cNvCxnSpPr>
            <a:cxnSpLocks/>
          </p:cNvCxnSpPr>
          <p:nvPr/>
        </p:nvCxnSpPr>
        <p:spPr>
          <a:xfrm flipH="1">
            <a:off x="8630066" y="3266233"/>
            <a:ext cx="984183" cy="108243"/>
          </a:xfrm>
          <a:prstGeom prst="straightConnector1">
            <a:avLst/>
          </a:prstGeom>
          <a:noFill/>
          <a:ln w="9525" cap="flat" cmpd="sng">
            <a:solidFill>
              <a:srgbClr val="000000"/>
            </a:solidFill>
            <a:prstDash val="solid"/>
            <a:round/>
            <a:headEnd type="none" w="sm" len="sm"/>
            <a:tailEnd type="none" w="sm" len="sm"/>
          </a:ln>
        </p:spPr>
      </p:cxnSp>
      <p:cxnSp>
        <p:nvCxnSpPr>
          <p:cNvPr id="52" name="Google Shape;52;p1"/>
          <p:cNvCxnSpPr>
            <a:cxnSpLocks/>
            <a:stCxn id="58" idx="3"/>
          </p:cNvCxnSpPr>
          <p:nvPr/>
        </p:nvCxnSpPr>
        <p:spPr>
          <a:xfrm flipH="1">
            <a:off x="7725309" y="1721948"/>
            <a:ext cx="852110" cy="1044058"/>
          </a:xfrm>
          <a:prstGeom prst="straightConnector1">
            <a:avLst/>
          </a:prstGeom>
          <a:noFill/>
          <a:ln w="9525" cap="flat" cmpd="sng">
            <a:solidFill>
              <a:srgbClr val="000000"/>
            </a:solidFill>
            <a:prstDash val="solid"/>
            <a:round/>
            <a:headEnd type="none" w="sm" len="sm"/>
            <a:tailEnd type="none" w="sm" len="sm"/>
          </a:ln>
        </p:spPr>
      </p:cxnSp>
      <p:cxnSp>
        <p:nvCxnSpPr>
          <p:cNvPr id="53" name="Google Shape;53;p1"/>
          <p:cNvCxnSpPr>
            <a:cxnSpLocks/>
          </p:cNvCxnSpPr>
          <p:nvPr/>
        </p:nvCxnSpPr>
        <p:spPr>
          <a:xfrm flipH="1">
            <a:off x="4780085" y="4279542"/>
            <a:ext cx="893465" cy="1157735"/>
          </a:xfrm>
          <a:prstGeom prst="straightConnector1">
            <a:avLst/>
          </a:prstGeom>
          <a:noFill/>
          <a:ln w="9525" cap="flat" cmpd="sng">
            <a:solidFill>
              <a:srgbClr val="000000"/>
            </a:solidFill>
            <a:prstDash val="solid"/>
            <a:round/>
            <a:headEnd type="none" w="sm" len="sm"/>
            <a:tailEnd type="none" w="sm" len="sm"/>
          </a:ln>
        </p:spPr>
      </p:cxnSp>
      <p:cxnSp>
        <p:nvCxnSpPr>
          <p:cNvPr id="55" name="Google Shape;55;p1"/>
          <p:cNvCxnSpPr>
            <a:cxnSpLocks/>
          </p:cNvCxnSpPr>
          <p:nvPr/>
        </p:nvCxnSpPr>
        <p:spPr>
          <a:xfrm>
            <a:off x="7945047" y="4092978"/>
            <a:ext cx="685019" cy="956012"/>
          </a:xfrm>
          <a:prstGeom prst="straightConnector1">
            <a:avLst/>
          </a:prstGeom>
          <a:noFill/>
          <a:ln w="9525" cap="flat" cmpd="sng">
            <a:solidFill>
              <a:srgbClr val="000000"/>
            </a:solidFill>
            <a:prstDash val="solid"/>
            <a:round/>
            <a:headEnd type="none" w="sm" len="sm"/>
            <a:tailEnd type="none" w="sm" len="sm"/>
          </a:ln>
        </p:spPr>
      </p:cxnSp>
      <p:cxnSp>
        <p:nvCxnSpPr>
          <p:cNvPr id="56" name="Google Shape;56;p1"/>
          <p:cNvCxnSpPr>
            <a:cxnSpLocks/>
          </p:cNvCxnSpPr>
          <p:nvPr/>
        </p:nvCxnSpPr>
        <p:spPr>
          <a:xfrm>
            <a:off x="5820510" y="1668635"/>
            <a:ext cx="361980" cy="1097371"/>
          </a:xfrm>
          <a:prstGeom prst="straightConnector1">
            <a:avLst/>
          </a:prstGeom>
          <a:noFill/>
          <a:ln w="9525" cap="flat" cmpd="sng">
            <a:solidFill>
              <a:srgbClr val="000000"/>
            </a:solidFill>
            <a:prstDash val="solid"/>
            <a:round/>
            <a:headEnd type="none" w="sm" len="sm"/>
            <a:tailEnd type="none" w="sm" len="sm"/>
          </a:ln>
        </p:spPr>
      </p:cxnSp>
      <p:sp>
        <p:nvSpPr>
          <p:cNvPr id="58" name="Google Shape;58;p1"/>
          <p:cNvSpPr/>
          <p:nvPr/>
        </p:nvSpPr>
        <p:spPr>
          <a:xfrm>
            <a:off x="8147950" y="411761"/>
            <a:ext cx="2932597" cy="1534980"/>
          </a:xfrm>
          <a:prstGeom prst="ellipse">
            <a:avLst/>
          </a:prstGeom>
          <a:gradFill flip="none" rotWithShape="1">
            <a:gsLst>
              <a:gs pos="0">
                <a:srgbClr val="BFBFBF">
                  <a:shade val="30000"/>
                  <a:satMod val="115000"/>
                </a:srgbClr>
              </a:gs>
              <a:gs pos="50000">
                <a:srgbClr val="BFBFBF">
                  <a:shade val="67500"/>
                  <a:satMod val="115000"/>
                </a:srgbClr>
              </a:gs>
              <a:gs pos="100000">
                <a:srgbClr val="BFBFBF">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a:ea typeface="Arial"/>
                <a:cs typeface="Arial"/>
                <a:sym typeface="Arial"/>
              </a:rPr>
              <a:t> Försäljning &amp; arbete</a:t>
            </a:r>
            <a:endParaRPr sz="2400" dirty="0">
              <a:solidFill>
                <a:srgbClr val="000000"/>
              </a:solidFill>
              <a:latin typeface="Arial"/>
              <a:ea typeface="Arial"/>
              <a:cs typeface="Arial"/>
              <a:sym typeface="Arial"/>
            </a:endParaRPr>
          </a:p>
        </p:txBody>
      </p:sp>
      <p:sp>
        <p:nvSpPr>
          <p:cNvPr id="59" name="Google Shape;59;p1"/>
          <p:cNvSpPr/>
          <p:nvPr/>
        </p:nvSpPr>
        <p:spPr>
          <a:xfrm>
            <a:off x="4207251" y="290539"/>
            <a:ext cx="3390337" cy="1632605"/>
          </a:xfrm>
          <a:prstGeom prst="ellipse">
            <a:avLst/>
          </a:prstGeom>
          <a:gradFill flip="none" rotWithShape="1">
            <a:gsLst>
              <a:gs pos="0">
                <a:srgbClr val="DAF2FD">
                  <a:shade val="30000"/>
                  <a:satMod val="115000"/>
                </a:srgbClr>
              </a:gs>
              <a:gs pos="50000">
                <a:srgbClr val="DAF2FD">
                  <a:shade val="67500"/>
                  <a:satMod val="115000"/>
                </a:srgbClr>
              </a:gs>
              <a:gs pos="100000">
                <a:srgbClr val="DAF2FD">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dirty="0">
              <a:solidFill>
                <a:srgbClr val="000000"/>
              </a:solidFill>
              <a:latin typeface="Arial"/>
              <a:ea typeface="Arial"/>
              <a:cs typeface="Arial"/>
              <a:sym typeface="Arial"/>
            </a:endParaRPr>
          </a:p>
          <a:p>
            <a:pPr algn="ctr"/>
            <a:r>
              <a:rPr lang="sv-SE" sz="2400" dirty="0">
                <a:solidFill>
                  <a:srgbClr val="000000"/>
                </a:solidFill>
                <a:latin typeface="Arial"/>
                <a:ea typeface="Arial"/>
                <a:cs typeface="Arial"/>
                <a:sym typeface="Arial"/>
              </a:rPr>
              <a:t>Kommunikation</a:t>
            </a:r>
            <a:endParaRPr sz="2400" dirty="0">
              <a:solidFill>
                <a:srgbClr val="000000"/>
              </a:solidFill>
              <a:latin typeface="Arial"/>
              <a:ea typeface="Arial"/>
              <a:cs typeface="Arial"/>
              <a:sym typeface="Arial"/>
            </a:endParaRPr>
          </a:p>
          <a:p>
            <a:pPr marL="228594" indent="-160863">
              <a:buClr>
                <a:srgbClr val="000000"/>
              </a:buClr>
              <a:buSzPts val="800"/>
            </a:pPr>
            <a:endParaRPr sz="2400" dirty="0">
              <a:solidFill>
                <a:srgbClr val="000000"/>
              </a:solidFill>
              <a:latin typeface="Arial"/>
              <a:ea typeface="Arial"/>
              <a:cs typeface="Arial"/>
              <a:sym typeface="Arial"/>
            </a:endParaRPr>
          </a:p>
        </p:txBody>
      </p:sp>
      <p:sp>
        <p:nvSpPr>
          <p:cNvPr id="60" name="Google Shape;60;p1"/>
          <p:cNvSpPr/>
          <p:nvPr/>
        </p:nvSpPr>
        <p:spPr>
          <a:xfrm>
            <a:off x="109734" y="73853"/>
            <a:ext cx="3769807" cy="1621399"/>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buClr>
                <a:srgbClr val="000000"/>
              </a:buClr>
              <a:buSzPts val="1200"/>
            </a:pPr>
            <a:r>
              <a:rPr lang="sv-SE" sz="2200" b="1" dirty="0">
                <a:solidFill>
                  <a:schemeClr val="lt1"/>
                </a:solidFill>
                <a:ea typeface="Arial"/>
                <a:cs typeface="Arial"/>
                <a:sym typeface="Arial"/>
              </a:rPr>
              <a:t>Föreningsstyrelse Sävar IK</a:t>
            </a:r>
            <a:endParaRPr sz="2200" b="1" dirty="0">
              <a:solidFill>
                <a:schemeClr val="lt1"/>
              </a:solidFill>
              <a:ea typeface="Arial"/>
              <a:cs typeface="Arial"/>
              <a:sym typeface="Arial"/>
            </a:endParaRPr>
          </a:p>
        </p:txBody>
      </p:sp>
      <p:sp>
        <p:nvSpPr>
          <p:cNvPr id="61" name="Google Shape;61;p1"/>
          <p:cNvSpPr/>
          <p:nvPr/>
        </p:nvSpPr>
        <p:spPr>
          <a:xfrm>
            <a:off x="7725308" y="4701447"/>
            <a:ext cx="3218957" cy="1794892"/>
          </a:xfrm>
          <a:prstGeom prst="ellipse">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dirty="0">
              <a:solidFill>
                <a:srgbClr val="000000"/>
              </a:solidFill>
              <a:latin typeface="Arial" panose="020B0604020202020204" pitchFamily="34" charset="0"/>
              <a:ea typeface="Arial"/>
              <a:cs typeface="Arial" panose="020B0604020202020204" pitchFamily="34" charset="0"/>
              <a:sym typeface="Arial"/>
            </a:endParaRPr>
          </a:p>
          <a:p>
            <a:pPr algn="ctr"/>
            <a:r>
              <a:rPr lang="sv-SE" sz="2400" dirty="0">
                <a:solidFill>
                  <a:srgbClr val="000000"/>
                </a:solidFill>
                <a:latin typeface="Arial" panose="020B0604020202020204" pitchFamily="34" charset="0"/>
                <a:cs typeface="Arial" panose="020B0604020202020204" pitchFamily="34" charset="0"/>
              </a:rPr>
              <a:t>Utbildning &amp; ledarskap</a:t>
            </a:r>
            <a:endParaRPr sz="2400" dirty="0">
              <a:solidFill>
                <a:srgbClr val="000000"/>
              </a:solidFill>
              <a:latin typeface="Arial" panose="020B0604020202020204" pitchFamily="34" charset="0"/>
              <a:cs typeface="Arial" panose="020B0604020202020204" pitchFamily="34" charset="0"/>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p:txBody>
      </p:sp>
      <p:cxnSp>
        <p:nvCxnSpPr>
          <p:cNvPr id="62" name="Google Shape;62;p1"/>
          <p:cNvCxnSpPr>
            <a:cxnSpLocks/>
          </p:cNvCxnSpPr>
          <p:nvPr/>
        </p:nvCxnSpPr>
        <p:spPr>
          <a:xfrm>
            <a:off x="3312889" y="1587209"/>
            <a:ext cx="1467196" cy="1097371"/>
          </a:xfrm>
          <a:prstGeom prst="straightConnector1">
            <a:avLst/>
          </a:prstGeom>
          <a:noFill/>
          <a:ln w="57150" cap="flat" cmpd="sng">
            <a:solidFill>
              <a:srgbClr val="C00000"/>
            </a:solidFill>
            <a:prstDash val="solid"/>
            <a:round/>
            <a:headEnd type="triangle" w="med" len="med"/>
            <a:tailEnd type="triangle" w="med" len="med"/>
          </a:ln>
        </p:spPr>
      </p:cxnSp>
      <p:sp>
        <p:nvSpPr>
          <p:cNvPr id="63" name="Google Shape;63;p1"/>
          <p:cNvSpPr/>
          <p:nvPr/>
        </p:nvSpPr>
        <p:spPr>
          <a:xfrm>
            <a:off x="9259278" y="2506223"/>
            <a:ext cx="2846813" cy="1560535"/>
          </a:xfrm>
          <a:prstGeom prst="ellipse">
            <a:avLst/>
          </a:prstGeo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13500000" scaled="1"/>
            <a:tileRect/>
          </a:gradFill>
          <a:ln>
            <a:noFill/>
          </a:ln>
          <a:effectLst>
            <a:outerShdw blurRad="44450" dist="27940" dir="5400000" algn="ctr">
              <a:srgbClr val="000000">
                <a:alpha val="31764"/>
              </a:srgbClr>
            </a:outerShdw>
          </a:effectLst>
        </p:spPr>
        <p:txBody>
          <a:bodyPr spcFirstLastPara="1" wrap="square" lIns="121900" tIns="60933" rIns="121900" bIns="60933" anchor="ctr" anchorCtr="0">
            <a:noAutofit/>
          </a:bodyPr>
          <a:lstStyle/>
          <a:p>
            <a:pPr algn="ctr"/>
            <a:endParaRPr lang="sv-SE" sz="2400" dirty="0">
              <a:solidFill>
                <a:srgbClr val="000000"/>
              </a:solidFill>
              <a:latin typeface="Arial" panose="020B0604020202020204" pitchFamily="34" charset="0"/>
              <a:cs typeface="Arial" panose="020B0604020202020204" pitchFamily="34" charset="0"/>
            </a:endParaRPr>
          </a:p>
          <a:p>
            <a:pPr algn="ctr"/>
            <a:endParaRPr lang="sv-SE" sz="2400" dirty="0">
              <a:solidFill>
                <a:srgbClr val="000000"/>
              </a:solidFill>
              <a:latin typeface="Arial" panose="020B0604020202020204" pitchFamily="34" charset="0"/>
              <a:cs typeface="Arial" panose="020B0604020202020204" pitchFamily="34" charset="0"/>
            </a:endParaRPr>
          </a:p>
          <a:p>
            <a:pPr algn="ctr"/>
            <a:endParaRPr lang="sv-SE" sz="2400" dirty="0">
              <a:solidFill>
                <a:srgbClr val="000000"/>
              </a:solidFill>
              <a:latin typeface="Arial" panose="020B0604020202020204" pitchFamily="34" charset="0"/>
              <a:cs typeface="Arial" panose="020B0604020202020204" pitchFamily="34" charset="0"/>
            </a:endParaRPr>
          </a:p>
          <a:p>
            <a:pPr algn="ctr"/>
            <a:r>
              <a:rPr lang="sv-SE" sz="2400" dirty="0">
                <a:solidFill>
                  <a:srgbClr val="000000"/>
                </a:solidFill>
                <a:latin typeface="Arial" panose="020B0604020202020204" pitchFamily="34" charset="0"/>
                <a:cs typeface="Arial" panose="020B0604020202020204" pitchFamily="34" charset="0"/>
              </a:rPr>
              <a:t>Kassör</a:t>
            </a:r>
            <a:endParaRPr sz="2400" dirty="0">
              <a:solidFill>
                <a:srgbClr val="000000"/>
              </a:solidFill>
              <a:latin typeface="Arial" panose="020B0604020202020204" pitchFamily="34" charset="0"/>
              <a:cs typeface="Arial" panose="020B0604020202020204" pitchFamily="34" charset="0"/>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a:p>
            <a:pPr algn="ctr"/>
            <a:endParaRPr sz="2400" dirty="0">
              <a:solidFill>
                <a:srgbClr val="000000"/>
              </a:solidFill>
              <a:latin typeface="Arial" panose="020B0604020202020204" pitchFamily="34" charset="0"/>
              <a:ea typeface="Arial"/>
              <a:cs typeface="Arial" panose="020B0604020202020204" pitchFamily="34" charset="0"/>
              <a:sym typeface="Arial"/>
            </a:endParaRPr>
          </a:p>
          <a:p>
            <a:pPr marL="228594" indent="-160863" algn="ctr">
              <a:buClr>
                <a:srgbClr val="000000"/>
              </a:buClr>
              <a:buSzPts val="800"/>
            </a:pPr>
            <a:endParaRPr sz="2400" dirty="0">
              <a:solidFill>
                <a:srgbClr val="000000"/>
              </a:solidFill>
              <a:latin typeface="Arial" panose="020B0604020202020204" pitchFamily="34" charset="0"/>
              <a:ea typeface="Arial"/>
              <a:cs typeface="Arial" panose="020B0604020202020204" pitchFamily="34" charset="0"/>
              <a:sym typeface="Arial"/>
            </a:endParaRPr>
          </a:p>
        </p:txBody>
      </p:sp>
      <p:sp>
        <p:nvSpPr>
          <p:cNvPr id="51" name="Google Shape;51;p1"/>
          <p:cNvSpPr/>
          <p:nvPr/>
        </p:nvSpPr>
        <p:spPr>
          <a:xfrm>
            <a:off x="4466692" y="2507423"/>
            <a:ext cx="4407024" cy="197580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endParaRPr lang="sv-SE" sz="2400" b="1" dirty="0">
              <a:solidFill>
                <a:schemeClr val="lt1"/>
              </a:solidFill>
              <a:latin typeface="Arial"/>
              <a:ea typeface="Arial"/>
              <a:cs typeface="Arial"/>
              <a:sym typeface="Arial"/>
            </a:endParaRPr>
          </a:p>
          <a:p>
            <a:pPr algn="ctr"/>
            <a:r>
              <a:rPr lang="sv-SE" sz="2400" b="1" dirty="0">
                <a:solidFill>
                  <a:schemeClr val="lt1"/>
                </a:solidFill>
                <a:ea typeface="Arial"/>
                <a:cs typeface="Arial"/>
                <a:sym typeface="Arial"/>
              </a:rPr>
              <a:t>Innebandystyrelsen</a:t>
            </a:r>
            <a:endParaRPr sz="2400" dirty="0"/>
          </a:p>
          <a:p>
            <a:pPr algn="ctr"/>
            <a:endParaRPr sz="2400" dirty="0">
              <a:solidFill>
                <a:schemeClr val="lt1"/>
              </a:solidFill>
              <a:latin typeface="Arial"/>
              <a:ea typeface="Arial"/>
              <a:cs typeface="Arial"/>
              <a:sym typeface="Arial"/>
            </a:endParaRPr>
          </a:p>
        </p:txBody>
      </p:sp>
      <p:sp>
        <p:nvSpPr>
          <p:cNvPr id="64" name="Google Shape;64;p1"/>
          <p:cNvSpPr/>
          <p:nvPr/>
        </p:nvSpPr>
        <p:spPr>
          <a:xfrm>
            <a:off x="3006474" y="4786594"/>
            <a:ext cx="3218957" cy="1680127"/>
          </a:xfrm>
          <a:prstGeom prst="ellipse">
            <a:avLst/>
          </a:prstGeom>
          <a:gradFill flip="none" rotWithShape="1">
            <a:gsLst>
              <a:gs pos="0">
                <a:srgbClr val="8CB5F8">
                  <a:shade val="30000"/>
                  <a:satMod val="115000"/>
                </a:srgbClr>
              </a:gs>
              <a:gs pos="50000">
                <a:srgbClr val="8CB5F8">
                  <a:shade val="67500"/>
                  <a:satMod val="115000"/>
                </a:srgbClr>
              </a:gs>
              <a:gs pos="100000">
                <a:srgbClr val="8CB5F8">
                  <a:shade val="100000"/>
                  <a:satMod val="115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panose="020B0604020202020204" pitchFamily="34" charset="0"/>
                <a:ea typeface="Arial"/>
                <a:cs typeface="Arial" panose="020B0604020202020204" pitchFamily="34" charset="0"/>
                <a:sym typeface="Arial"/>
              </a:rPr>
              <a:t> </a:t>
            </a:r>
          </a:p>
          <a:p>
            <a:pPr algn="ctr"/>
            <a:r>
              <a:rPr lang="sv-SE" sz="2400" dirty="0">
                <a:solidFill>
                  <a:srgbClr val="000000"/>
                </a:solidFill>
                <a:latin typeface="Arial" panose="020B0604020202020204" pitchFamily="34" charset="0"/>
                <a:cs typeface="Arial" panose="020B0604020202020204" pitchFamily="34" charset="0"/>
              </a:rPr>
              <a:t>Lokaler &amp; material</a:t>
            </a:r>
          </a:p>
          <a:p>
            <a:pPr algn="ctr"/>
            <a:endParaRPr sz="2400" dirty="0">
              <a:solidFill>
                <a:srgbClr val="000000"/>
              </a:solidFill>
              <a:latin typeface="Arial" panose="020B0604020202020204" pitchFamily="34" charset="0"/>
              <a:ea typeface="Arial"/>
              <a:cs typeface="Arial" panose="020B0604020202020204" pitchFamily="34" charset="0"/>
              <a:sym typeface="Arial"/>
            </a:endParaRPr>
          </a:p>
        </p:txBody>
      </p:sp>
      <p:sp>
        <p:nvSpPr>
          <p:cNvPr id="29" name="Google Shape;58;p1">
            <a:extLst>
              <a:ext uri="{FF2B5EF4-FFF2-40B4-BE49-F238E27FC236}">
                <a16:creationId xmlns:a16="http://schemas.microsoft.com/office/drawing/2014/main" id="{030A2363-36E0-4BD8-86CC-AED90F973348}"/>
              </a:ext>
            </a:extLst>
          </p:cNvPr>
          <p:cNvSpPr/>
          <p:nvPr/>
        </p:nvSpPr>
        <p:spPr>
          <a:xfrm>
            <a:off x="916707" y="2599413"/>
            <a:ext cx="3067484" cy="1680128"/>
          </a:xfrm>
          <a:prstGeom prst="ellipse">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a:noFill/>
          </a:ln>
          <a:effectLst>
            <a:outerShdw blurRad="44450" dist="27940" dir="5400000" algn="ctr">
              <a:srgbClr val="000000">
                <a:alpha val="31764"/>
              </a:srgbClr>
            </a:outerShdw>
          </a:effectLst>
        </p:spPr>
        <p:txBody>
          <a:bodyPr spcFirstLastPara="1" wrap="square" lIns="121900" tIns="121900" rIns="121900" bIns="121900" anchor="ctr" anchorCtr="0">
            <a:noAutofit/>
          </a:bodyPr>
          <a:lstStyle/>
          <a:p>
            <a:pPr algn="ctr"/>
            <a:r>
              <a:rPr lang="sv-SE" sz="2400" dirty="0">
                <a:solidFill>
                  <a:srgbClr val="000000"/>
                </a:solidFill>
                <a:latin typeface="Arial"/>
                <a:ea typeface="Arial"/>
                <a:cs typeface="Arial"/>
                <a:sym typeface="Arial"/>
              </a:rPr>
              <a:t> </a:t>
            </a:r>
          </a:p>
          <a:p>
            <a:pPr algn="ctr"/>
            <a:r>
              <a:rPr lang="sv-SE" sz="2400" dirty="0">
                <a:solidFill>
                  <a:srgbClr val="000000"/>
                </a:solidFill>
              </a:rPr>
              <a:t>Träning &amp; tävling</a:t>
            </a:r>
            <a:endParaRPr sz="2400" dirty="0">
              <a:solidFill>
                <a:srgbClr val="000000"/>
              </a:solidFill>
            </a:endParaRPr>
          </a:p>
          <a:p>
            <a:pPr algn="ctr"/>
            <a:endParaRPr sz="2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84152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cxnSp>
        <p:nvCxnSpPr>
          <p:cNvPr id="98" name="Google Shape;98;p15"/>
          <p:cNvCxnSpPr>
            <a:cxnSpLocks/>
          </p:cNvCxnSpPr>
          <p:nvPr/>
        </p:nvCxnSpPr>
        <p:spPr>
          <a:xfrm flipH="1">
            <a:off x="8338387" y="2129204"/>
            <a:ext cx="959051" cy="768235"/>
          </a:xfrm>
          <a:prstGeom prst="straightConnector1">
            <a:avLst/>
          </a:prstGeom>
          <a:noFill/>
          <a:ln w="9525" cap="flat" cmpd="sng">
            <a:solidFill>
              <a:schemeClr val="dk2"/>
            </a:solidFill>
            <a:prstDash val="solid"/>
            <a:round/>
            <a:headEnd type="none" w="med" len="med"/>
            <a:tailEnd type="none" w="med" len="med"/>
          </a:ln>
        </p:spPr>
      </p:cxnSp>
      <p:cxnSp>
        <p:nvCxnSpPr>
          <p:cNvPr id="132" name="Google Shape;96;p15">
            <a:extLst>
              <a:ext uri="{FF2B5EF4-FFF2-40B4-BE49-F238E27FC236}">
                <a16:creationId xmlns:a16="http://schemas.microsoft.com/office/drawing/2014/main" id="{A311A541-8C32-4FCD-8187-A6F4E0D2F141}"/>
              </a:ext>
            </a:extLst>
          </p:cNvPr>
          <p:cNvCxnSpPr>
            <a:cxnSpLocks/>
          </p:cNvCxnSpPr>
          <p:nvPr/>
        </p:nvCxnSpPr>
        <p:spPr>
          <a:xfrm flipH="1">
            <a:off x="5276002" y="4213361"/>
            <a:ext cx="819999" cy="1223916"/>
          </a:xfrm>
          <a:prstGeom prst="straightConnector1">
            <a:avLst/>
          </a:prstGeom>
          <a:noFill/>
          <a:ln w="9525" cap="flat" cmpd="sng">
            <a:solidFill>
              <a:schemeClr val="dk2"/>
            </a:solidFill>
            <a:prstDash val="solid"/>
            <a:round/>
            <a:headEnd type="none" w="med" len="med"/>
            <a:tailEnd type="none" w="med" len="med"/>
          </a:ln>
        </p:spPr>
      </p:cxnSp>
      <p:cxnSp>
        <p:nvCxnSpPr>
          <p:cNvPr id="99" name="Google Shape;99;p15"/>
          <p:cNvCxnSpPr>
            <a:cxnSpLocks/>
          </p:cNvCxnSpPr>
          <p:nvPr/>
        </p:nvCxnSpPr>
        <p:spPr>
          <a:xfrm>
            <a:off x="3207010" y="3375392"/>
            <a:ext cx="2085537" cy="92016"/>
          </a:xfrm>
          <a:prstGeom prst="straightConnector1">
            <a:avLst/>
          </a:prstGeom>
          <a:noFill/>
          <a:ln w="9525" cap="flat" cmpd="sng">
            <a:solidFill>
              <a:schemeClr val="dk2"/>
            </a:solidFill>
            <a:prstDash val="solid"/>
            <a:round/>
            <a:headEnd type="none" w="med" len="med"/>
            <a:tailEnd type="none" w="med" len="med"/>
          </a:ln>
        </p:spPr>
      </p:cxnSp>
      <p:cxnSp>
        <p:nvCxnSpPr>
          <p:cNvPr id="96" name="Google Shape;96;p15"/>
          <p:cNvCxnSpPr>
            <a:cxnSpLocks/>
          </p:cNvCxnSpPr>
          <p:nvPr/>
        </p:nvCxnSpPr>
        <p:spPr>
          <a:xfrm>
            <a:off x="8036833" y="4144139"/>
            <a:ext cx="1241195" cy="949695"/>
          </a:xfrm>
          <a:prstGeom prst="straightConnector1">
            <a:avLst/>
          </a:prstGeom>
          <a:noFill/>
          <a:ln w="9525" cap="flat" cmpd="sng">
            <a:solidFill>
              <a:schemeClr val="dk2"/>
            </a:solidFill>
            <a:prstDash val="solid"/>
            <a:round/>
            <a:headEnd type="none" w="med" len="med"/>
            <a:tailEnd type="none" w="med" len="med"/>
          </a:ln>
        </p:spPr>
      </p:cxnSp>
      <p:cxnSp>
        <p:nvCxnSpPr>
          <p:cNvPr id="58" name="Google Shape;100;p15">
            <a:extLst>
              <a:ext uri="{FF2B5EF4-FFF2-40B4-BE49-F238E27FC236}">
                <a16:creationId xmlns:a16="http://schemas.microsoft.com/office/drawing/2014/main" id="{5E047EE0-3F53-4C2B-A231-16B829AAF229}"/>
              </a:ext>
            </a:extLst>
          </p:cNvPr>
          <p:cNvCxnSpPr>
            <a:cxnSpLocks/>
          </p:cNvCxnSpPr>
          <p:nvPr/>
        </p:nvCxnSpPr>
        <p:spPr>
          <a:xfrm>
            <a:off x="5991291" y="1405738"/>
            <a:ext cx="638109" cy="1152473"/>
          </a:xfrm>
          <a:prstGeom prst="straightConnector1">
            <a:avLst/>
          </a:prstGeom>
          <a:noFill/>
          <a:ln w="9525" cap="flat" cmpd="sng">
            <a:solidFill>
              <a:schemeClr val="dk2"/>
            </a:solidFill>
            <a:prstDash val="solid"/>
            <a:round/>
            <a:headEnd type="none" w="med" len="med"/>
            <a:tailEnd type="none" w="med" len="med"/>
          </a:ln>
        </p:spPr>
      </p:cxnSp>
      <p:sp>
        <p:nvSpPr>
          <p:cNvPr id="84" name="Google Shape;84;p15"/>
          <p:cNvSpPr/>
          <p:nvPr/>
        </p:nvSpPr>
        <p:spPr>
          <a:xfrm>
            <a:off x="3050780" y="4894669"/>
            <a:ext cx="3767033" cy="1878992"/>
          </a:xfrm>
          <a:prstGeom prst="ellipse">
            <a:avLst/>
          </a:prstGeom>
          <a:solidFill>
            <a:schemeClr val="accent5">
              <a:lumMod val="60000"/>
              <a:lumOff val="40000"/>
            </a:schemeClr>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867" dirty="0"/>
              <a:t> </a:t>
            </a:r>
            <a:r>
              <a:rPr lang="sv-SE" sz="1333" b="1" dirty="0"/>
              <a:t>Lokaler och Material (4)</a:t>
            </a:r>
          </a:p>
          <a:p>
            <a:pPr marL="228594" indent="-228594">
              <a:buFont typeface="Arial" panose="020B0604020202020204" pitchFamily="34" charset="0"/>
              <a:buChar char="•"/>
            </a:pPr>
            <a:r>
              <a:rPr lang="sv-SE" sz="1067" dirty="0"/>
              <a:t>Inköp</a:t>
            </a:r>
          </a:p>
          <a:p>
            <a:pPr marL="228594" indent="-228594">
              <a:buFont typeface="Arial" panose="020B0604020202020204" pitchFamily="34" charset="0"/>
              <a:buChar char="•"/>
            </a:pPr>
            <a:r>
              <a:rPr lang="sv-SE" sz="1067" dirty="0"/>
              <a:t>Lokaler/förråd</a:t>
            </a:r>
          </a:p>
          <a:p>
            <a:pPr marL="228594" indent="-228594">
              <a:buFont typeface="Arial" panose="020B0604020202020204" pitchFamily="34" charset="0"/>
              <a:buChar char="•"/>
            </a:pPr>
            <a:r>
              <a:rPr lang="sv-SE" sz="1067" dirty="0"/>
              <a:t>Klubbstugan </a:t>
            </a:r>
          </a:p>
          <a:p>
            <a:pPr marL="228594" indent="-228594">
              <a:buFont typeface="Arial" panose="020B0604020202020204" pitchFamily="34" charset="0"/>
              <a:buChar char="•"/>
            </a:pPr>
            <a:r>
              <a:rPr lang="sv-SE" sz="1067" dirty="0"/>
              <a:t>Föreningskläder</a:t>
            </a:r>
          </a:p>
          <a:p>
            <a:pPr marL="228594" indent="-228594">
              <a:buFont typeface="Arial" panose="020B0604020202020204" pitchFamily="34" charset="0"/>
              <a:buChar char="•"/>
            </a:pPr>
            <a:r>
              <a:rPr lang="sv-SE" sz="1067" dirty="0"/>
              <a:t>Matchdressar</a:t>
            </a:r>
          </a:p>
          <a:p>
            <a:pPr marL="228594" indent="-228594">
              <a:buFont typeface="Arial" panose="020B0604020202020204" pitchFamily="34" charset="0"/>
              <a:buChar char="•"/>
            </a:pPr>
            <a:endParaRPr lang="sv-SE" sz="1067" dirty="0"/>
          </a:p>
        </p:txBody>
      </p:sp>
      <p:sp>
        <p:nvSpPr>
          <p:cNvPr id="87" name="Google Shape;87;p15"/>
          <p:cNvSpPr/>
          <p:nvPr/>
        </p:nvSpPr>
        <p:spPr>
          <a:xfrm>
            <a:off x="8036834" y="298153"/>
            <a:ext cx="4072125" cy="2215168"/>
          </a:xfrm>
          <a:prstGeom prst="ellipse">
            <a:avLst/>
          </a:prstGeom>
          <a:solidFill>
            <a:schemeClr val="bg1">
              <a:lumMod val="75000"/>
            </a:schemeClr>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600" dirty="0"/>
              <a:t> </a:t>
            </a:r>
            <a:r>
              <a:rPr lang="sv-SE" sz="1333" b="1" dirty="0"/>
              <a:t>Försäljning och arbete (7-8)</a:t>
            </a:r>
            <a:endParaRPr lang="sv-SE" sz="1067" dirty="0"/>
          </a:p>
          <a:p>
            <a:pPr marL="228594" indent="-228594">
              <a:buFont typeface="Arial" panose="020B0604020202020204" pitchFamily="34" charset="0"/>
              <a:buChar char="•"/>
            </a:pPr>
            <a:r>
              <a:rPr lang="sv-SE" sz="1067" dirty="0"/>
              <a:t>Hur och vad man säljer i sektion</a:t>
            </a:r>
          </a:p>
          <a:p>
            <a:pPr marL="228594" indent="-228594">
              <a:buFont typeface="Arial" panose="020B0604020202020204" pitchFamily="34" charset="0"/>
              <a:buChar char="•"/>
            </a:pPr>
            <a:r>
              <a:rPr lang="sv-SE" sz="1067" dirty="0"/>
              <a:t>Skyltförsäljning</a:t>
            </a:r>
          </a:p>
          <a:p>
            <a:pPr marL="228594" indent="-228594">
              <a:buFont typeface="Arial" panose="020B0604020202020204" pitchFamily="34" charset="0"/>
              <a:buChar char="•"/>
            </a:pPr>
            <a:r>
              <a:rPr lang="en-GB" sz="1067" dirty="0" err="1"/>
              <a:t>Arbetsåtagenden</a:t>
            </a:r>
            <a:r>
              <a:rPr lang="en-GB" sz="1067" dirty="0"/>
              <a:t> för </a:t>
            </a:r>
            <a:r>
              <a:rPr lang="en-GB" sz="1067" dirty="0" err="1"/>
              <a:t>att</a:t>
            </a:r>
            <a:r>
              <a:rPr lang="en-GB" sz="1067" dirty="0"/>
              <a:t> </a:t>
            </a:r>
            <a:r>
              <a:rPr lang="en-GB" sz="1067" dirty="0" err="1"/>
              <a:t>tjäna</a:t>
            </a:r>
            <a:r>
              <a:rPr lang="en-GB" sz="1067" dirty="0"/>
              <a:t> </a:t>
            </a:r>
            <a:r>
              <a:rPr lang="en-GB" sz="1067" dirty="0" err="1"/>
              <a:t>pengar</a:t>
            </a:r>
            <a:r>
              <a:rPr lang="en-GB" sz="1067" dirty="0"/>
              <a:t> (</a:t>
            </a:r>
            <a:r>
              <a:rPr lang="en-GB" sz="1067" dirty="0" err="1"/>
              <a:t>sektionsgemensamma</a:t>
            </a:r>
            <a:r>
              <a:rPr lang="en-GB" sz="1067" dirty="0"/>
              <a:t>)</a:t>
            </a:r>
          </a:p>
          <a:p>
            <a:pPr marL="228594" indent="-228594">
              <a:buFont typeface="Arial" panose="020B0604020202020204" pitchFamily="34" charset="0"/>
              <a:buChar char="•"/>
            </a:pPr>
            <a:r>
              <a:rPr lang="sv-SE" sz="1067" dirty="0"/>
              <a:t>Valborgscafé</a:t>
            </a:r>
          </a:p>
        </p:txBody>
      </p:sp>
      <p:sp>
        <p:nvSpPr>
          <p:cNvPr id="91" name="Google Shape;91;p15"/>
          <p:cNvSpPr/>
          <p:nvPr/>
        </p:nvSpPr>
        <p:spPr>
          <a:xfrm>
            <a:off x="3645148" y="84339"/>
            <a:ext cx="4169197" cy="2010280"/>
          </a:xfrm>
          <a:prstGeom prst="ellipse">
            <a:avLst/>
          </a:prstGeom>
          <a:solidFill>
            <a:schemeClr val="accent5">
              <a:lumMod val="20000"/>
              <a:lumOff val="80000"/>
            </a:schemeClr>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333" b="1" dirty="0"/>
              <a:t>Kommunikation (4-5)</a:t>
            </a:r>
            <a:endParaRPr lang="sv-SE" sz="1067" dirty="0"/>
          </a:p>
          <a:p>
            <a:pPr marL="228594" indent="-228594">
              <a:buFont typeface="Arial" panose="020B0604020202020204" pitchFamily="34" charset="0"/>
              <a:buChar char="•"/>
            </a:pPr>
            <a:r>
              <a:rPr lang="sv-SE" sz="1067" dirty="0"/>
              <a:t>Hur tas kontakt med föräldrar och ledare – FB, maillista, hemsida</a:t>
            </a:r>
          </a:p>
          <a:p>
            <a:pPr marL="228594" indent="-228594">
              <a:buFont typeface="Arial" panose="020B0604020202020204" pitchFamily="34" charset="0"/>
              <a:buChar char="•"/>
            </a:pPr>
            <a:r>
              <a:rPr lang="sv-SE" sz="1067" dirty="0"/>
              <a:t>Mailadresser inom sektionen (team)</a:t>
            </a:r>
          </a:p>
          <a:p>
            <a:pPr marL="228594" indent="-228594">
              <a:buFont typeface="Arial" panose="020B0604020202020204" pitchFamily="34" charset="0"/>
              <a:buChar char="•"/>
            </a:pPr>
            <a:r>
              <a:rPr lang="sv-SE" sz="1067" dirty="0" err="1"/>
              <a:t>Sävarnytt</a:t>
            </a:r>
            <a:endParaRPr lang="sv-SE" sz="1067" dirty="0"/>
          </a:p>
          <a:p>
            <a:pPr marL="228594" indent="-228594">
              <a:buFont typeface="Arial" panose="020B0604020202020204" pitchFamily="34" charset="0"/>
              <a:buChar char="•"/>
            </a:pPr>
            <a:r>
              <a:rPr lang="sv-SE" sz="1067" dirty="0"/>
              <a:t>Evenemangskalender</a:t>
            </a:r>
          </a:p>
          <a:p>
            <a:pPr marL="228594" indent="-228594">
              <a:buFont typeface="Arial" panose="020B0604020202020204" pitchFamily="34" charset="0"/>
              <a:buChar char="•"/>
            </a:pPr>
            <a:endParaRPr lang="sv-SE" sz="1067" dirty="0"/>
          </a:p>
        </p:txBody>
      </p:sp>
      <p:sp>
        <p:nvSpPr>
          <p:cNvPr id="94" name="Google Shape;94;p15"/>
          <p:cNvSpPr/>
          <p:nvPr/>
        </p:nvSpPr>
        <p:spPr>
          <a:xfrm>
            <a:off x="109735" y="73853"/>
            <a:ext cx="2856523" cy="1621399"/>
          </a:xfrm>
          <a:prstGeom prst="ellipse">
            <a:avLst/>
          </a:prstGeom>
          <a:solidFill>
            <a:srgbClr val="C00000"/>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algn="ctr"/>
            <a:r>
              <a:rPr lang="sv-SE" sz="1600" b="1" dirty="0">
                <a:solidFill>
                  <a:schemeClr val="bg1"/>
                </a:solidFill>
              </a:rPr>
              <a:t>Föreningsstyrelse Sävar IK</a:t>
            </a:r>
            <a:endParaRPr sz="1600" b="1" dirty="0">
              <a:solidFill>
                <a:schemeClr val="bg1"/>
              </a:solidFill>
            </a:endParaRPr>
          </a:p>
        </p:txBody>
      </p:sp>
      <p:sp>
        <p:nvSpPr>
          <p:cNvPr id="95" name="Google Shape;95;p15"/>
          <p:cNvSpPr/>
          <p:nvPr/>
        </p:nvSpPr>
        <p:spPr>
          <a:xfrm>
            <a:off x="118180" y="2558211"/>
            <a:ext cx="4072125" cy="2327991"/>
          </a:xfrm>
          <a:prstGeom prst="ellipse">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8900000" scaled="1"/>
            <a:tileRect/>
          </a:gradFill>
          <a:ln w="12700"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333" b="1" dirty="0"/>
              <a:t>Träning och tävling (3-4)</a:t>
            </a:r>
          </a:p>
          <a:p>
            <a:pPr marL="228594" indent="-228594">
              <a:buFont typeface="Arial" panose="020B0604020202020204" pitchFamily="34" charset="0"/>
              <a:buChar char="•"/>
            </a:pPr>
            <a:r>
              <a:rPr lang="sv-SE" sz="1067" dirty="0"/>
              <a:t>Ansvarig för anmälan till serie och sammandrag.</a:t>
            </a:r>
          </a:p>
          <a:p>
            <a:pPr marL="228594" indent="-228594">
              <a:buFont typeface="Arial" panose="020B0604020202020204" pitchFamily="34" charset="0"/>
              <a:buChar char="•"/>
            </a:pPr>
            <a:r>
              <a:rPr lang="sv-SE" sz="1067" dirty="0"/>
              <a:t>Ibis, licens, behörighet, stöd och utbildning/info.</a:t>
            </a:r>
          </a:p>
          <a:p>
            <a:pPr marL="228594" indent="-228594">
              <a:buFont typeface="Arial" panose="020B0604020202020204" pitchFamily="34" charset="0"/>
              <a:buChar char="•"/>
            </a:pPr>
            <a:r>
              <a:rPr lang="sv-SE" sz="1067" dirty="0"/>
              <a:t>Halltider (tidsfördelningsgrupp, avbokning lov).</a:t>
            </a:r>
          </a:p>
          <a:p>
            <a:pPr marL="228594" indent="-228594">
              <a:buFont typeface="Arial" panose="020B0604020202020204" pitchFamily="34" charset="0"/>
              <a:buChar char="•"/>
            </a:pPr>
            <a:r>
              <a:rPr lang="sv-SE" sz="1067" dirty="0" err="1"/>
              <a:t>Idrottonline</a:t>
            </a:r>
            <a:endParaRPr lang="sv-SE" sz="1067" dirty="0"/>
          </a:p>
          <a:p>
            <a:pPr marL="228594" indent="-228594">
              <a:buFont typeface="Arial" panose="020B0604020202020204" pitchFamily="34" charset="0"/>
              <a:buChar char="•"/>
            </a:pPr>
            <a:endParaRPr lang="sv-SE" sz="1067" dirty="0"/>
          </a:p>
        </p:txBody>
      </p:sp>
      <p:cxnSp>
        <p:nvCxnSpPr>
          <p:cNvPr id="50" name="Rak pilkoppling 49">
            <a:extLst>
              <a:ext uri="{FF2B5EF4-FFF2-40B4-BE49-F238E27FC236}">
                <a16:creationId xmlns:a16="http://schemas.microsoft.com/office/drawing/2014/main" id="{921C7CEF-AEAC-44B4-8FBD-15C14D2F83AD}"/>
              </a:ext>
            </a:extLst>
          </p:cNvPr>
          <p:cNvCxnSpPr>
            <a:cxnSpLocks/>
          </p:cNvCxnSpPr>
          <p:nvPr/>
        </p:nvCxnSpPr>
        <p:spPr>
          <a:xfrm>
            <a:off x="2779633" y="1420724"/>
            <a:ext cx="2000451" cy="1263856"/>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5" name="Ellips 144">
            <a:extLst>
              <a:ext uri="{FF2B5EF4-FFF2-40B4-BE49-F238E27FC236}">
                <a16:creationId xmlns:a16="http://schemas.microsoft.com/office/drawing/2014/main" id="{E6CC81E6-730F-4A15-AB00-0483D0769FE7}"/>
              </a:ext>
            </a:extLst>
          </p:cNvPr>
          <p:cNvSpPr/>
          <p:nvPr/>
        </p:nvSpPr>
        <p:spPr>
          <a:xfrm>
            <a:off x="7638888" y="4414392"/>
            <a:ext cx="4434932" cy="2316839"/>
          </a:xfrm>
          <a:prstGeom prst="ellipse">
            <a:avLst/>
          </a:prstGeom>
          <a:solidFill>
            <a:schemeClr val="accent4">
              <a:lumMod val="40000"/>
              <a:lumOff val="60000"/>
            </a:schemeClr>
          </a:solidFill>
          <a:ln w="127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sv-SE" sz="1333" b="1" dirty="0">
                <a:solidFill>
                  <a:schemeClr val="tx1"/>
                </a:solidFill>
              </a:rPr>
              <a:t>Utbildning och ledarskap (5)</a:t>
            </a:r>
          </a:p>
          <a:p>
            <a:pPr marL="228594" indent="-228594">
              <a:buFont typeface="Arial" panose="020B0604020202020204" pitchFamily="34" charset="0"/>
              <a:buChar char="•"/>
            </a:pPr>
            <a:r>
              <a:rPr lang="sv-SE" sz="1067" dirty="0">
                <a:solidFill>
                  <a:schemeClr val="tx1"/>
                </a:solidFill>
              </a:rPr>
              <a:t>Ordna och informera om utbildningar.</a:t>
            </a:r>
          </a:p>
          <a:p>
            <a:pPr marL="228594" indent="-228594">
              <a:buFont typeface="Arial" panose="020B0604020202020204" pitchFamily="34" charset="0"/>
              <a:buChar char="•"/>
            </a:pPr>
            <a:r>
              <a:rPr lang="sv-SE" sz="1067" dirty="0">
                <a:solidFill>
                  <a:schemeClr val="tx1"/>
                </a:solidFill>
              </a:rPr>
              <a:t>Fadderskap, mentorskap nya lag.</a:t>
            </a:r>
          </a:p>
          <a:p>
            <a:pPr marL="228594" indent="-228594">
              <a:buFont typeface="Arial" panose="020B0604020202020204" pitchFamily="34" charset="0"/>
              <a:buChar char="•"/>
            </a:pPr>
            <a:r>
              <a:rPr lang="sv-SE" sz="1067" dirty="0">
                <a:solidFill>
                  <a:schemeClr val="tx1"/>
                </a:solidFill>
              </a:rPr>
              <a:t>Spelarutbildningsplan, träningsupplägg. </a:t>
            </a:r>
          </a:p>
          <a:p>
            <a:pPr marL="228594" indent="-228594">
              <a:buFont typeface="Arial" panose="020B0604020202020204" pitchFamily="34" charset="0"/>
              <a:buChar char="•"/>
            </a:pPr>
            <a:endParaRPr lang="sv-SE" sz="1067" dirty="0">
              <a:solidFill>
                <a:schemeClr val="tx1"/>
              </a:solidFill>
            </a:endParaRPr>
          </a:p>
          <a:p>
            <a:pPr lvl="0"/>
            <a:r>
              <a:rPr lang="sv-SE" sz="1067" dirty="0">
                <a:solidFill>
                  <a:schemeClr val="tx1"/>
                </a:solidFill>
              </a:rPr>
              <a:t>(Delta i utvecklingsråd).</a:t>
            </a:r>
          </a:p>
          <a:p>
            <a:pPr lvl="0"/>
            <a:endParaRPr lang="sv-SE" sz="1067" dirty="0">
              <a:solidFill>
                <a:schemeClr val="tx1"/>
              </a:solidFill>
            </a:endParaRPr>
          </a:p>
          <a:p>
            <a:pPr lvl="0"/>
            <a:endParaRPr lang="sv-SE" sz="1067" dirty="0">
              <a:solidFill>
                <a:schemeClr val="tx1"/>
              </a:solidFill>
            </a:endParaRPr>
          </a:p>
          <a:p>
            <a:pPr marL="228594" indent="-228594">
              <a:buFont typeface="Arial" panose="020B0604020202020204" pitchFamily="34" charset="0"/>
              <a:buChar char="•"/>
            </a:pPr>
            <a:endParaRPr lang="sv-SE" sz="1067" dirty="0">
              <a:solidFill>
                <a:schemeClr val="tx1"/>
              </a:solidFill>
            </a:endParaRPr>
          </a:p>
        </p:txBody>
      </p:sp>
      <p:sp>
        <p:nvSpPr>
          <p:cNvPr id="83" name="Google Shape;83;p15"/>
          <p:cNvSpPr/>
          <p:nvPr/>
        </p:nvSpPr>
        <p:spPr>
          <a:xfrm>
            <a:off x="4844490" y="2506742"/>
            <a:ext cx="4169197" cy="1975804"/>
          </a:xfrm>
          <a:prstGeom prst="ellipse">
            <a:avLst/>
          </a:prstGeom>
          <a:solidFill>
            <a:srgbClr val="C00000"/>
          </a:solidFill>
          <a:ln w="9525"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lgn="ctr"/>
            <a:r>
              <a:rPr lang="sv-SE" sz="1600" b="1" dirty="0">
                <a:solidFill>
                  <a:schemeClr val="bg1"/>
                </a:solidFill>
              </a:rPr>
              <a:t>Innebandystyrelse</a:t>
            </a:r>
          </a:p>
          <a:p>
            <a:pPr algn="ctr"/>
            <a:r>
              <a:rPr lang="sv-SE" sz="1067" dirty="0">
                <a:solidFill>
                  <a:schemeClr val="bg1"/>
                </a:solidFill>
              </a:rPr>
              <a:t>Ledarråd – Budget- Avtal – Värdegrund - Gemensamma arbeten – Föreningsfrågor – Tydliga roller – Kontakt förbund – Beslutsfattare – Strukturera sektionen. Visioner (klubbrum på hallen) Ny hall. Kassör, rekrytering (ledare och team), </a:t>
            </a:r>
            <a:r>
              <a:rPr lang="en-GB" sz="1067" dirty="0" err="1">
                <a:solidFill>
                  <a:schemeClr val="bg1"/>
                </a:solidFill>
              </a:rPr>
              <a:t>Ordna</a:t>
            </a:r>
            <a:r>
              <a:rPr lang="en-GB" sz="1067" dirty="0">
                <a:solidFill>
                  <a:schemeClr val="bg1"/>
                </a:solidFill>
              </a:rPr>
              <a:t>/</a:t>
            </a:r>
            <a:r>
              <a:rPr lang="en-GB" sz="1067" dirty="0" err="1">
                <a:solidFill>
                  <a:schemeClr val="bg1"/>
                </a:solidFill>
              </a:rPr>
              <a:t>starta</a:t>
            </a:r>
            <a:r>
              <a:rPr lang="en-GB" sz="1067" dirty="0">
                <a:solidFill>
                  <a:schemeClr val="bg1"/>
                </a:solidFill>
              </a:rPr>
              <a:t> cup, </a:t>
            </a:r>
            <a:r>
              <a:rPr lang="en-GB" sz="1067" dirty="0" err="1">
                <a:solidFill>
                  <a:schemeClr val="bg1"/>
                </a:solidFill>
              </a:rPr>
              <a:t>arrangemang</a:t>
            </a:r>
            <a:r>
              <a:rPr lang="en-GB" sz="1067" dirty="0">
                <a:solidFill>
                  <a:schemeClr val="bg1"/>
                </a:solidFill>
              </a:rPr>
              <a:t> </a:t>
            </a:r>
          </a:p>
          <a:p>
            <a:pPr lvl="0" algn="ctr"/>
            <a:endParaRPr lang="sv-SE" sz="1467" dirty="0">
              <a:solidFill>
                <a:schemeClr val="bg1"/>
              </a:solidFill>
            </a:endParaRPr>
          </a:p>
        </p:txBody>
      </p:sp>
      <p:sp>
        <p:nvSpPr>
          <p:cNvPr id="15" name="Google Shape;95;p15">
            <a:extLst>
              <a:ext uri="{FF2B5EF4-FFF2-40B4-BE49-F238E27FC236}">
                <a16:creationId xmlns:a16="http://schemas.microsoft.com/office/drawing/2014/main" id="{24D3E28C-8097-4719-BD66-BF446BD8E75A}"/>
              </a:ext>
            </a:extLst>
          </p:cNvPr>
          <p:cNvSpPr/>
          <p:nvPr/>
        </p:nvSpPr>
        <p:spPr>
          <a:xfrm>
            <a:off x="9516193" y="2890859"/>
            <a:ext cx="2557628" cy="1253280"/>
          </a:xfrm>
          <a:prstGeom prst="ellipse">
            <a:avLst/>
          </a:prstGeom>
          <a:solidFill>
            <a:schemeClr val="tx2"/>
          </a:solidFill>
          <a:ln w="12700" cap="flat" cmpd="sng">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121900" tIns="121900" rIns="121900" bIns="121900" anchor="ctr" anchorCtr="0">
            <a:noAutofit/>
          </a:bodyPr>
          <a:lstStyle/>
          <a:p>
            <a:pPr lvl="0"/>
            <a:r>
              <a:rPr lang="sv-SE" sz="1333" b="1" dirty="0"/>
              <a:t>Kassör</a:t>
            </a:r>
          </a:p>
          <a:p>
            <a:pPr marL="228594" indent="-228594">
              <a:buFont typeface="Arial" panose="020B0604020202020204" pitchFamily="34" charset="0"/>
              <a:buChar char="•"/>
            </a:pPr>
            <a:r>
              <a:rPr lang="sv-SE" sz="1067" dirty="0"/>
              <a:t>Bokföring</a:t>
            </a:r>
          </a:p>
          <a:p>
            <a:pPr marL="228594" indent="-228594">
              <a:buFont typeface="Arial" panose="020B0604020202020204" pitchFamily="34" charset="0"/>
              <a:buChar char="•"/>
            </a:pPr>
            <a:r>
              <a:rPr lang="sv-SE" sz="1067" dirty="0"/>
              <a:t>Kostnadsuppföljning</a:t>
            </a:r>
          </a:p>
          <a:p>
            <a:pPr marL="228594" indent="-228594">
              <a:buFont typeface="Arial" panose="020B0604020202020204" pitchFamily="34" charset="0"/>
              <a:buChar char="•"/>
            </a:pPr>
            <a:endParaRPr lang="sv-SE" sz="1067" dirty="0"/>
          </a:p>
          <a:p>
            <a:pPr lvl="0"/>
            <a:r>
              <a:rPr lang="sv-SE" sz="1067" dirty="0"/>
              <a:t>Ansvarig - Malin</a:t>
            </a:r>
          </a:p>
        </p:txBody>
      </p:sp>
      <p:cxnSp>
        <p:nvCxnSpPr>
          <p:cNvPr id="16" name="Google Shape;98;p15">
            <a:extLst>
              <a:ext uri="{FF2B5EF4-FFF2-40B4-BE49-F238E27FC236}">
                <a16:creationId xmlns:a16="http://schemas.microsoft.com/office/drawing/2014/main" id="{2D21D78F-11BC-42E1-A7A7-4D2701E962F4}"/>
              </a:ext>
            </a:extLst>
          </p:cNvPr>
          <p:cNvCxnSpPr>
            <a:cxnSpLocks/>
            <a:stCxn id="15" idx="2"/>
            <a:endCxn id="83" idx="6"/>
          </p:cNvCxnSpPr>
          <p:nvPr/>
        </p:nvCxnSpPr>
        <p:spPr>
          <a:xfrm flipH="1" flipV="1">
            <a:off x="9013688" y="3494645"/>
            <a:ext cx="502505" cy="22855"/>
          </a:xfrm>
          <a:prstGeom prst="straightConnector1">
            <a:avLst/>
          </a:prstGeom>
          <a:noFill/>
          <a:ln w="9525" cap="flat" cmpd="sng">
            <a:solidFill>
              <a:schemeClr val="dk2"/>
            </a:solidFill>
            <a:prstDash val="solid"/>
            <a:round/>
            <a:headEnd type="none" w="med" len="med"/>
            <a:tailEnd type="none" w="med" len="med"/>
          </a:ln>
        </p:spPr>
      </p:cxnSp>
    </p:spTree>
    <p:extLst>
      <p:ext uri="{BB962C8B-B14F-4D97-AF65-F5344CB8AC3E}">
        <p14:creationId xmlns:p14="http://schemas.microsoft.com/office/powerpoint/2010/main" val="4234765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47"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246" name="Google Shape;246;p47"/>
          <p:cNvSpPr txBox="1"/>
          <p:nvPr/>
        </p:nvSpPr>
        <p:spPr>
          <a:xfrm>
            <a:off x="4856813" y="2697692"/>
            <a:ext cx="6739953"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dirty="0">
                <a:solidFill>
                  <a:schemeClr val="lt1"/>
                </a:solidFill>
                <a:latin typeface="Calibri"/>
                <a:ea typeface="Calibri"/>
                <a:cs typeface="Calibri"/>
                <a:sym typeface="Calibri"/>
              </a:rPr>
              <a:t>FÖRÄLDRATEAM</a:t>
            </a:r>
            <a:endParaRPr dirty="0"/>
          </a:p>
          <a:p>
            <a:pPr marL="0" marR="0" lvl="0" indent="0" algn="l" rtl="0">
              <a:lnSpc>
                <a:spcPct val="100000"/>
              </a:lnSpc>
              <a:spcBef>
                <a:spcPts val="0"/>
              </a:spcBef>
              <a:spcAft>
                <a:spcPts val="0"/>
              </a:spcAft>
              <a:buClr>
                <a:srgbClr val="000000"/>
              </a:buClr>
              <a:buSzPts val="2400"/>
              <a:buFont typeface="Arial"/>
              <a:buNone/>
            </a:pPr>
            <a:r>
              <a:rPr lang="sv-SE" sz="2400" b="0" i="0" u="none" strike="noStrike" cap="none" dirty="0">
                <a:solidFill>
                  <a:schemeClr val="lt1"/>
                </a:solidFill>
                <a:latin typeface="Calibri"/>
                <a:ea typeface="Calibri"/>
                <a:cs typeface="Calibri"/>
                <a:sym typeface="Calibri"/>
              </a:rPr>
              <a:t>Många gör lite men tillsammans gör vi mycket!</a:t>
            </a:r>
            <a:endParaRPr sz="2400" b="0" i="0" u="none" strike="noStrike" cap="none" dirty="0">
              <a:solidFill>
                <a:schemeClr val="lt1"/>
              </a:solidFill>
              <a:latin typeface="Arial"/>
              <a:ea typeface="Arial"/>
              <a:cs typeface="Arial"/>
              <a:sym typeface="Arial"/>
            </a:endParaRPr>
          </a:p>
        </p:txBody>
      </p:sp>
      <p:sp>
        <p:nvSpPr>
          <p:cNvPr id="3" name="textruta 2">
            <a:extLst>
              <a:ext uri="{FF2B5EF4-FFF2-40B4-BE49-F238E27FC236}">
                <a16:creationId xmlns:a16="http://schemas.microsoft.com/office/drawing/2014/main" id="{B739BD2C-4551-69DE-463A-4ED688EEF976}"/>
              </a:ext>
            </a:extLst>
          </p:cNvPr>
          <p:cNvSpPr txBox="1"/>
          <p:nvPr/>
        </p:nvSpPr>
        <p:spPr>
          <a:xfrm>
            <a:off x="3047260" y="3277331"/>
            <a:ext cx="6094520" cy="307777"/>
          </a:xfrm>
          <a:prstGeom prst="rect">
            <a:avLst/>
          </a:prstGeom>
          <a:noFill/>
        </p:spPr>
        <p:txBody>
          <a:bodyPr wrap="square">
            <a:spAutoFit/>
          </a:bodyPr>
          <a:lstStyle/>
          <a:p>
            <a:r>
              <a:rPr lang="sv-SE" b="0" dirty="0">
                <a:effectLst/>
              </a:rPr>
              <a:t> </a:t>
            </a:r>
            <a:endParaRPr lang="sv-SE"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cxnSp>
        <p:nvCxnSpPr>
          <p:cNvPr id="251" name="Google Shape;251;p3"/>
          <p:cNvCxnSpPr/>
          <p:nvPr/>
        </p:nvCxnSpPr>
        <p:spPr>
          <a:xfrm rot="10800000">
            <a:off x="6915685" y="4268129"/>
            <a:ext cx="162911" cy="1266512"/>
          </a:xfrm>
          <a:prstGeom prst="straightConnector1">
            <a:avLst/>
          </a:prstGeom>
          <a:noFill/>
          <a:ln w="9525" cap="flat" cmpd="sng">
            <a:solidFill>
              <a:schemeClr val="dk2"/>
            </a:solidFill>
            <a:prstDash val="solid"/>
            <a:round/>
            <a:headEnd type="none" w="sm" len="sm"/>
            <a:tailEnd type="none" w="sm" len="sm"/>
          </a:ln>
        </p:spPr>
      </p:cxnSp>
      <p:cxnSp>
        <p:nvCxnSpPr>
          <p:cNvPr id="252" name="Google Shape;252;p3"/>
          <p:cNvCxnSpPr/>
          <p:nvPr/>
        </p:nvCxnSpPr>
        <p:spPr>
          <a:xfrm rot="10800000" flipH="1">
            <a:off x="7948702" y="2602459"/>
            <a:ext cx="1647484" cy="422775"/>
          </a:xfrm>
          <a:prstGeom prst="straightConnector1">
            <a:avLst/>
          </a:prstGeom>
          <a:noFill/>
          <a:ln w="9525" cap="flat" cmpd="sng">
            <a:solidFill>
              <a:schemeClr val="dk2"/>
            </a:solidFill>
            <a:prstDash val="solid"/>
            <a:round/>
            <a:headEnd type="none" w="sm" len="sm"/>
            <a:tailEnd type="none" w="sm" len="sm"/>
          </a:ln>
        </p:spPr>
      </p:cxnSp>
      <p:cxnSp>
        <p:nvCxnSpPr>
          <p:cNvPr id="253" name="Google Shape;253;p3"/>
          <p:cNvCxnSpPr/>
          <p:nvPr/>
        </p:nvCxnSpPr>
        <p:spPr>
          <a:xfrm rot="10800000" flipH="1">
            <a:off x="4528480" y="4458871"/>
            <a:ext cx="1137773" cy="1444136"/>
          </a:xfrm>
          <a:prstGeom prst="straightConnector1">
            <a:avLst/>
          </a:prstGeom>
          <a:noFill/>
          <a:ln w="9525" cap="flat" cmpd="sng">
            <a:solidFill>
              <a:schemeClr val="dk2"/>
            </a:solidFill>
            <a:prstDash val="solid"/>
            <a:round/>
            <a:headEnd type="none" w="sm" len="sm"/>
            <a:tailEnd type="none" w="sm" len="sm"/>
          </a:ln>
        </p:spPr>
      </p:cxnSp>
      <p:cxnSp>
        <p:nvCxnSpPr>
          <p:cNvPr id="254" name="Google Shape;254;p3"/>
          <p:cNvCxnSpPr>
            <a:stCxn id="255" idx="1"/>
            <a:endCxn id="256" idx="5"/>
          </p:cNvCxnSpPr>
          <p:nvPr/>
        </p:nvCxnSpPr>
        <p:spPr>
          <a:xfrm rot="10800000">
            <a:off x="7728557" y="4288951"/>
            <a:ext cx="1553700" cy="784500"/>
          </a:xfrm>
          <a:prstGeom prst="straightConnector1">
            <a:avLst/>
          </a:prstGeom>
          <a:noFill/>
          <a:ln w="9525" cap="flat" cmpd="sng">
            <a:solidFill>
              <a:schemeClr val="dk2"/>
            </a:solidFill>
            <a:prstDash val="solid"/>
            <a:round/>
            <a:headEnd type="none" w="sm" len="sm"/>
            <a:tailEnd type="none" w="sm" len="sm"/>
          </a:ln>
        </p:spPr>
      </p:cxnSp>
      <p:cxnSp>
        <p:nvCxnSpPr>
          <p:cNvPr id="257" name="Google Shape;257;p3"/>
          <p:cNvCxnSpPr>
            <a:stCxn id="258" idx="6"/>
          </p:cNvCxnSpPr>
          <p:nvPr/>
        </p:nvCxnSpPr>
        <p:spPr>
          <a:xfrm>
            <a:off x="2941590" y="3533672"/>
            <a:ext cx="1535400" cy="52800"/>
          </a:xfrm>
          <a:prstGeom prst="straightConnector1">
            <a:avLst/>
          </a:prstGeom>
          <a:noFill/>
          <a:ln w="9525" cap="flat" cmpd="sng">
            <a:solidFill>
              <a:schemeClr val="dk2"/>
            </a:solidFill>
            <a:prstDash val="solid"/>
            <a:round/>
            <a:headEnd type="none" w="sm" len="sm"/>
            <a:tailEnd type="none" w="sm" len="sm"/>
          </a:ln>
        </p:spPr>
      </p:cxnSp>
      <p:cxnSp>
        <p:nvCxnSpPr>
          <p:cNvPr id="259" name="Google Shape;259;p3"/>
          <p:cNvCxnSpPr/>
          <p:nvPr/>
        </p:nvCxnSpPr>
        <p:spPr>
          <a:xfrm rot="10800000">
            <a:off x="8209941" y="3654544"/>
            <a:ext cx="1150703" cy="211781"/>
          </a:xfrm>
          <a:prstGeom prst="straightConnector1">
            <a:avLst/>
          </a:prstGeom>
          <a:noFill/>
          <a:ln w="9525" cap="flat" cmpd="sng">
            <a:solidFill>
              <a:schemeClr val="dk2"/>
            </a:solidFill>
            <a:prstDash val="solid"/>
            <a:round/>
            <a:headEnd type="none" w="sm" len="sm"/>
            <a:tailEnd type="none" w="sm" len="sm"/>
          </a:ln>
        </p:spPr>
      </p:cxnSp>
      <p:cxnSp>
        <p:nvCxnSpPr>
          <p:cNvPr id="260" name="Google Shape;260;p3"/>
          <p:cNvCxnSpPr/>
          <p:nvPr/>
        </p:nvCxnSpPr>
        <p:spPr>
          <a:xfrm rot="10800000" flipH="1">
            <a:off x="2805757" y="4268129"/>
            <a:ext cx="1973147" cy="793707"/>
          </a:xfrm>
          <a:prstGeom prst="straightConnector1">
            <a:avLst/>
          </a:prstGeom>
          <a:noFill/>
          <a:ln w="9525" cap="flat" cmpd="sng">
            <a:solidFill>
              <a:schemeClr val="dk2"/>
            </a:solidFill>
            <a:prstDash val="solid"/>
            <a:round/>
            <a:headEnd type="none" w="sm" len="sm"/>
            <a:tailEnd type="none" w="sm" len="sm"/>
          </a:ln>
        </p:spPr>
      </p:cxnSp>
      <p:sp>
        <p:nvSpPr>
          <p:cNvPr id="258" name="Google Shape;258;p3"/>
          <p:cNvSpPr/>
          <p:nvPr/>
        </p:nvSpPr>
        <p:spPr>
          <a:xfrm>
            <a:off x="494509" y="2874666"/>
            <a:ext cx="2447081" cy="1318012"/>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Tränare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1" name="Google Shape;261;p3"/>
          <p:cNvSpPr/>
          <p:nvPr/>
        </p:nvSpPr>
        <p:spPr>
          <a:xfrm>
            <a:off x="494508" y="4561776"/>
            <a:ext cx="2587061" cy="1238325"/>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Lagledare</a:t>
            </a:r>
            <a:endParaRPr/>
          </a:p>
          <a:p>
            <a:pPr marL="228594" marR="0" lvl="0" indent="-160863" algn="l"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2" name="Google Shape;262;p3"/>
          <p:cNvSpPr/>
          <p:nvPr/>
        </p:nvSpPr>
        <p:spPr>
          <a:xfrm>
            <a:off x="123282" y="384109"/>
            <a:ext cx="2640665"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chemeClr val="lt1"/>
                </a:solidFill>
                <a:latin typeface="Arial"/>
                <a:ea typeface="Arial"/>
                <a:cs typeface="Arial"/>
                <a:sym typeface="Arial"/>
              </a:rPr>
              <a:t>Sävar IK – </a:t>
            </a:r>
            <a:r>
              <a:rPr lang="sv-SE" sz="1600" b="0" i="0" u="none" strike="noStrike" cap="none">
                <a:solidFill>
                  <a:schemeClr val="lt1"/>
                </a:solidFill>
                <a:latin typeface="Arial"/>
                <a:ea typeface="Arial"/>
                <a:cs typeface="Arial"/>
                <a:sym typeface="Arial"/>
              </a:rPr>
              <a:t>verksamhetsidé och värdegrund</a:t>
            </a:r>
            <a:endParaRPr sz="1600" b="0" i="0" u="none" strike="noStrike" cap="none">
              <a:solidFill>
                <a:schemeClr val="lt1"/>
              </a:solidFill>
              <a:latin typeface="Arial"/>
              <a:ea typeface="Arial"/>
              <a:cs typeface="Arial"/>
              <a:sym typeface="Arial"/>
            </a:endParaRPr>
          </a:p>
        </p:txBody>
      </p:sp>
      <p:sp>
        <p:nvSpPr>
          <p:cNvPr id="263" name="Google Shape;263;p3"/>
          <p:cNvSpPr/>
          <p:nvPr/>
        </p:nvSpPr>
        <p:spPr>
          <a:xfrm>
            <a:off x="9274051" y="1617354"/>
            <a:ext cx="2629853" cy="1422852"/>
          </a:xfrm>
          <a:prstGeom prst="ellipse">
            <a:avLst/>
          </a:prstGeom>
          <a:gradFill>
            <a:gsLst>
              <a:gs pos="0">
                <a:srgbClr val="818B7A"/>
              </a:gs>
              <a:gs pos="50000">
                <a:srgbClr val="BBC8B2"/>
              </a:gs>
              <a:gs pos="100000">
                <a:srgbClr val="E0F0D6"/>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Arbete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cxnSp>
        <p:nvCxnSpPr>
          <p:cNvPr id="264" name="Google Shape;264;p3"/>
          <p:cNvCxnSpPr/>
          <p:nvPr/>
        </p:nvCxnSpPr>
        <p:spPr>
          <a:xfrm>
            <a:off x="2593639" y="1796358"/>
            <a:ext cx="1649663" cy="1135079"/>
          </a:xfrm>
          <a:prstGeom prst="straightConnector1">
            <a:avLst/>
          </a:prstGeom>
          <a:noFill/>
          <a:ln w="57150" cap="flat" cmpd="sng">
            <a:solidFill>
              <a:srgbClr val="C00000"/>
            </a:solidFill>
            <a:prstDash val="solid"/>
            <a:round/>
            <a:headEnd type="triangle" w="med" len="med"/>
            <a:tailEnd type="triangle" w="med" len="med"/>
          </a:ln>
        </p:spPr>
      </p:cxnSp>
      <p:sp>
        <p:nvSpPr>
          <p:cNvPr id="256" name="Google Shape;256;p3"/>
          <p:cNvSpPr/>
          <p:nvPr/>
        </p:nvSpPr>
        <p:spPr>
          <a:xfrm>
            <a:off x="4169924" y="2602459"/>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endParaRPr sz="1867"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a:solidFill>
                  <a:schemeClr val="lt1"/>
                </a:solidFill>
                <a:latin typeface="Arial"/>
                <a:ea typeface="Arial"/>
                <a:cs typeface="Arial"/>
                <a:sym typeface="Arial"/>
              </a:rPr>
              <a:t>Lag</a:t>
            </a:r>
            <a:endParaRPr sz="18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255" name="Google Shape;255;p3"/>
          <p:cNvSpPr/>
          <p:nvPr/>
        </p:nvSpPr>
        <p:spPr>
          <a:xfrm>
            <a:off x="8903062" y="4888364"/>
            <a:ext cx="2589308" cy="1263856"/>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Match</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5" name="Google Shape;265;p3"/>
          <p:cNvSpPr/>
          <p:nvPr/>
        </p:nvSpPr>
        <p:spPr>
          <a:xfrm>
            <a:off x="9215680" y="3429001"/>
            <a:ext cx="2746595" cy="1152321"/>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Försäljning</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6" name="Google Shape;266;p3"/>
          <p:cNvSpPr/>
          <p:nvPr/>
        </p:nvSpPr>
        <p:spPr>
          <a:xfrm>
            <a:off x="2851585" y="5489310"/>
            <a:ext cx="2720036" cy="1129591"/>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Kassör</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a:p>
            <a:pPr marL="228594" marR="0" lvl="0" indent="-160863"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67" name="Google Shape;267;p3"/>
          <p:cNvSpPr txBox="1"/>
          <p:nvPr/>
        </p:nvSpPr>
        <p:spPr>
          <a:xfrm>
            <a:off x="3020681" y="1067221"/>
            <a:ext cx="6476453" cy="748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267" b="1" i="0" u="none" strike="noStrike" cap="none">
                <a:solidFill>
                  <a:srgbClr val="C00000"/>
                </a:solidFill>
                <a:latin typeface="Calibri"/>
                <a:ea typeface="Calibri"/>
                <a:cs typeface="Calibri"/>
                <a:sym typeface="Calibri"/>
              </a:rPr>
              <a:t>FÖRÄLDRATEAM </a:t>
            </a:r>
            <a:r>
              <a:rPr lang="sv-SE" sz="4267" b="0" i="0" u="none" strike="noStrike" cap="none">
                <a:solidFill>
                  <a:srgbClr val="C00000"/>
                </a:solidFill>
                <a:latin typeface="Calibri"/>
                <a:ea typeface="Calibri"/>
                <a:cs typeface="Calibri"/>
                <a:sym typeface="Calibri"/>
              </a:rPr>
              <a:t>innebandy</a:t>
            </a:r>
            <a:endParaRPr/>
          </a:p>
        </p:txBody>
      </p:sp>
      <p:sp>
        <p:nvSpPr>
          <p:cNvPr id="268" name="Google Shape;268;p3"/>
          <p:cNvSpPr/>
          <p:nvPr/>
        </p:nvSpPr>
        <p:spPr>
          <a:xfrm>
            <a:off x="5846687" y="5384364"/>
            <a:ext cx="2878252" cy="1319016"/>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Sektion</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pic>
        <p:nvPicPr>
          <p:cNvPr id="269" name="Google Shape;269;p3"/>
          <p:cNvPicPr preferRelativeResize="0"/>
          <p:nvPr/>
        </p:nvPicPr>
        <p:blipFill rotWithShape="1">
          <a:blip r:embed="rId3">
            <a:alphaModFix/>
          </a:blip>
          <a:srcRect/>
          <a:stretch/>
        </p:blipFill>
        <p:spPr>
          <a:xfrm>
            <a:off x="10503264" y="80727"/>
            <a:ext cx="1688736" cy="13873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6" name="Google Shape;276;p12"/>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7" name="Google Shape;277;p12"/>
          <p:cNvSpPr txBox="1"/>
          <p:nvPr/>
        </p:nvSpPr>
        <p:spPr>
          <a:xfrm>
            <a:off x="1834300" y="1229175"/>
            <a:ext cx="10080300" cy="406262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sv-SE" sz="4000" b="1" i="0" u="none" strike="noStrike" cap="none">
                <a:solidFill>
                  <a:srgbClr val="C00000"/>
                </a:solidFill>
                <a:latin typeface="Arial"/>
                <a:ea typeface="Arial"/>
                <a:cs typeface="Arial"/>
                <a:sym typeface="Arial"/>
              </a:rPr>
              <a:t>FÖRÄLDRATEAM</a:t>
            </a:r>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800"/>
              <a:buFont typeface="Noto Sans Symbols"/>
              <a:buChar char="▪"/>
            </a:pPr>
            <a:r>
              <a:rPr lang="sv-SE" sz="3200" b="0" i="0" u="none" strike="noStrike" cap="none">
                <a:solidFill>
                  <a:schemeClr val="dk1"/>
                </a:solidFill>
                <a:latin typeface="Calibri"/>
                <a:ea typeface="Calibri"/>
                <a:cs typeface="Calibri"/>
                <a:sym typeface="Calibri"/>
              </a:rPr>
              <a:t>Viktigt att kunna välja, </a:t>
            </a:r>
            <a:r>
              <a:rPr lang="sv-SE" sz="3200" b="1" i="0" u="none" strike="noStrike" cap="none">
                <a:solidFill>
                  <a:schemeClr val="dk1"/>
                </a:solidFill>
                <a:latin typeface="Calibri"/>
                <a:ea typeface="Calibri"/>
                <a:cs typeface="Calibri"/>
                <a:sym typeface="Calibri"/>
              </a:rPr>
              <a:t>valfrihet.</a:t>
            </a:r>
            <a:endParaRPr sz="3200" b="1"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Calibri"/>
              <a:buChar char="▪"/>
            </a:pPr>
            <a:r>
              <a:rPr lang="sv-SE" sz="3200" b="0" i="0" u="none" strike="noStrike" cap="none">
                <a:solidFill>
                  <a:schemeClr val="dk1"/>
                </a:solidFill>
                <a:latin typeface="Calibri"/>
                <a:ea typeface="Calibri"/>
                <a:cs typeface="Calibri"/>
                <a:sym typeface="Calibri"/>
              </a:rPr>
              <a:t>Man kan byta inför ny säsong, </a:t>
            </a:r>
            <a:r>
              <a:rPr lang="sv-SE" sz="3200" b="1" i="0" u="none" strike="noStrike" cap="none">
                <a:solidFill>
                  <a:schemeClr val="dk1"/>
                </a:solidFill>
                <a:latin typeface="Calibri"/>
                <a:ea typeface="Calibri"/>
                <a:cs typeface="Calibri"/>
                <a:sym typeface="Calibri"/>
              </a:rPr>
              <a:t>tidsbestämt.</a:t>
            </a:r>
            <a:endParaRPr sz="3200" b="1"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800"/>
              <a:buFont typeface="Calibri"/>
              <a:buChar char="▪"/>
            </a:pPr>
            <a:r>
              <a:rPr lang="sv-SE" sz="3200" b="0" i="0" u="none" strike="noStrike" cap="none">
                <a:solidFill>
                  <a:schemeClr val="dk1"/>
                </a:solidFill>
                <a:latin typeface="Calibri"/>
                <a:ea typeface="Calibri"/>
                <a:cs typeface="Calibri"/>
                <a:sym typeface="Calibri"/>
              </a:rPr>
              <a:t>Kontaktperson finns i styrelsen för stöttning, </a:t>
            </a:r>
            <a:r>
              <a:rPr lang="sv-SE" sz="3200" b="1" i="0" u="none" strike="noStrike" cap="none">
                <a:solidFill>
                  <a:schemeClr val="dk1"/>
                </a:solidFill>
                <a:latin typeface="Calibri"/>
                <a:ea typeface="Calibri"/>
                <a:cs typeface="Calibri"/>
                <a:sym typeface="Calibri"/>
              </a:rPr>
              <a:t>begränsat/tydligt uppdrag.</a:t>
            </a:r>
            <a:endParaRPr sz="3200" b="1"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1"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r>
              <a:rPr lang="sv-SE" sz="3200" b="0" i="1" u="none" strike="noStrike" cap="none">
                <a:solidFill>
                  <a:schemeClr val="dk1"/>
                </a:solidFill>
                <a:latin typeface="Calibri"/>
                <a:ea typeface="Calibri"/>
                <a:cs typeface="Calibri"/>
                <a:sym typeface="Calibri"/>
              </a:rPr>
              <a:t>Många gör lite men tillsammans gör vi mycket! </a:t>
            </a:r>
            <a:r>
              <a:rPr lang="sv-SE" sz="3200" b="1" i="1" u="none" strike="noStrike" cap="none">
                <a:solidFill>
                  <a:schemeClr val="dk1"/>
                </a:solidFill>
                <a:latin typeface="Calibri"/>
                <a:ea typeface="Calibri"/>
                <a:cs typeface="Calibri"/>
                <a:sym typeface="Calibri"/>
              </a:rPr>
              <a:t>Roligare! </a:t>
            </a:r>
            <a:endParaRPr sz="3200" b="1" i="1" u="none" strike="noStrike" cap="none">
              <a:solidFill>
                <a:schemeClr val="dk1"/>
              </a:solidFill>
              <a:latin typeface="Calibri"/>
              <a:ea typeface="Calibri"/>
              <a:cs typeface="Calibri"/>
              <a:sym typeface="Calibri"/>
            </a:endParaRPr>
          </a:p>
        </p:txBody>
      </p:sp>
      <p:pic>
        <p:nvPicPr>
          <p:cNvPr id="278" name="Google Shape;278;p12"/>
          <p:cNvPicPr preferRelativeResize="0"/>
          <p:nvPr/>
        </p:nvPicPr>
        <p:blipFill rotWithShape="1">
          <a:blip r:embed="rId3">
            <a:alphaModFix/>
          </a:blip>
          <a:srcRect/>
          <a:stretch/>
        </p:blipFill>
        <p:spPr>
          <a:xfrm>
            <a:off x="8180907" y="733800"/>
            <a:ext cx="2176793" cy="1686418"/>
          </a:xfrm>
          <a:prstGeom prst="rect">
            <a:avLst/>
          </a:prstGeom>
          <a:noFill/>
          <a:ln>
            <a:noFill/>
          </a:ln>
        </p:spPr>
      </p:pic>
      <p:pic>
        <p:nvPicPr>
          <p:cNvPr id="2" name="Bildobjekt 1" descr="En bild som visar Grafik, symbol, design&#10;&#10;Automatiskt genererad beskrivning">
            <a:extLst>
              <a:ext uri="{FF2B5EF4-FFF2-40B4-BE49-F238E27FC236}">
                <a16:creationId xmlns:a16="http://schemas.microsoft.com/office/drawing/2014/main" id="{1329235A-C902-42C8-0BB5-1E5FEE50FEF1}"/>
              </a:ext>
            </a:extLst>
          </p:cNvPr>
          <p:cNvPicPr/>
          <p:nvPr/>
        </p:nvPicPr>
        <p:blipFill>
          <a:blip r:embed="rId4">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extLst>
      <p:ext uri="{BB962C8B-B14F-4D97-AF65-F5344CB8AC3E}">
        <p14:creationId xmlns:p14="http://schemas.microsoft.com/office/powerpoint/2010/main" val="1038243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3"/>
          <p:cNvSpPr txBox="1"/>
          <p:nvPr/>
        </p:nvSpPr>
        <p:spPr>
          <a:xfrm>
            <a:off x="1763378" y="628618"/>
            <a:ext cx="811513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267"/>
              <a:buFont typeface="Calibri"/>
              <a:buNone/>
            </a:pPr>
            <a:r>
              <a:rPr lang="sv-SE" sz="4000" b="1" i="0" u="none" strike="noStrike" cap="none">
                <a:solidFill>
                  <a:srgbClr val="C00000"/>
                </a:solidFill>
                <a:latin typeface="Arial"/>
                <a:ea typeface="Arial"/>
                <a:cs typeface="Arial"/>
                <a:sym typeface="Arial"/>
              </a:rPr>
              <a:t>VILKET TEAM VILL DU BIDRA I?</a:t>
            </a:r>
            <a:endParaRPr sz="4000" b="0" i="0" u="none" strike="noStrike" cap="none">
              <a:solidFill>
                <a:schemeClr val="dk1"/>
              </a:solidFill>
              <a:latin typeface="Arial"/>
              <a:ea typeface="Arial"/>
              <a:cs typeface="Arial"/>
              <a:sym typeface="Arial"/>
            </a:endParaRPr>
          </a:p>
        </p:txBody>
      </p:sp>
      <p:sp>
        <p:nvSpPr>
          <p:cNvPr id="284" name="Google Shape;284;p13"/>
          <p:cNvSpPr/>
          <p:nvPr/>
        </p:nvSpPr>
        <p:spPr>
          <a:xfrm>
            <a:off x="10814755" y="0"/>
            <a:ext cx="778800" cy="1467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6" name="Google Shape;286;p13"/>
          <p:cNvSpPr txBox="1"/>
          <p:nvPr/>
        </p:nvSpPr>
        <p:spPr>
          <a:xfrm>
            <a:off x="143400" y="2855150"/>
            <a:ext cx="1696826"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1800" dirty="0">
                <a:solidFill>
                  <a:schemeClr val="dk1"/>
                </a:solidFill>
                <a:latin typeface="Calibri"/>
                <a:ea typeface="Calibri"/>
                <a:cs typeface="Calibri"/>
                <a:sym typeface="Calibri"/>
              </a:rPr>
              <a:t>Vi behöver bli fler!</a:t>
            </a:r>
            <a:endParaRPr sz="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87" name="Google Shape;287;p13"/>
          <p:cNvSpPr txBox="1"/>
          <p:nvPr/>
        </p:nvSpPr>
        <p:spPr>
          <a:xfrm>
            <a:off x="1871100" y="2974500"/>
            <a:ext cx="172770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b="0" i="0" u="none" strike="noStrike" cap="none" dirty="0">
                <a:solidFill>
                  <a:schemeClr val="dk1"/>
                </a:solidFill>
                <a:latin typeface="Calibri"/>
                <a:ea typeface="Calibri"/>
                <a:cs typeface="Calibri"/>
                <a:sym typeface="Calibri"/>
              </a:rPr>
              <a:t>x</a:t>
            </a:r>
            <a:endParaRPr sz="2800" b="0" i="0" u="none" strike="noStrike" cap="none" dirty="0">
              <a:solidFill>
                <a:schemeClr val="dk1"/>
              </a:solidFill>
              <a:latin typeface="Calibri"/>
              <a:ea typeface="Calibri"/>
              <a:cs typeface="Calibri"/>
              <a:sym typeface="Calibri"/>
            </a:endParaRPr>
          </a:p>
        </p:txBody>
      </p:sp>
      <p:sp>
        <p:nvSpPr>
          <p:cNvPr id="288" name="Google Shape;288;p13"/>
          <p:cNvSpPr txBox="1"/>
          <p:nvPr/>
        </p:nvSpPr>
        <p:spPr>
          <a:xfrm>
            <a:off x="10684745" y="2962163"/>
            <a:ext cx="1503236" cy="13541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sv-SE"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89" name="Google Shape;289;p13"/>
          <p:cNvSpPr txBox="1"/>
          <p:nvPr/>
        </p:nvSpPr>
        <p:spPr>
          <a:xfrm>
            <a:off x="8768525" y="2903189"/>
            <a:ext cx="2014175" cy="24621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ea typeface="Calibri"/>
                <a:cs typeface="Calibri"/>
                <a:sym typeface="Calibri"/>
              </a:rPr>
              <a:t>Bingolotto</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290" name="Google Shape;290;p13"/>
          <p:cNvSpPr txBox="1"/>
          <p:nvPr/>
        </p:nvSpPr>
        <p:spPr>
          <a:xfrm>
            <a:off x="6978015" y="3018876"/>
            <a:ext cx="1570942"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lang="sv-SE" sz="1800" dirty="0">
              <a:solidFill>
                <a:schemeClr val="dk1"/>
              </a:solidFill>
              <a:latin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sv-SE" sz="1800" dirty="0">
                <a:solidFill>
                  <a:schemeClr val="dk1"/>
                </a:solidFill>
                <a:latin typeface="Calibri"/>
                <a:cs typeface="Calibri"/>
                <a:sym typeface="Calibri"/>
              </a:rPr>
              <a:t>Matchvärd, fika och sek.</a:t>
            </a:r>
            <a:endParaRPr sz="400" b="0" i="0" u="none" strike="noStrike" cap="none" dirty="0">
              <a:solidFill>
                <a:srgbClr val="000000"/>
              </a:solidFill>
              <a:latin typeface="Arial"/>
              <a:ea typeface="Arial"/>
              <a:cs typeface="Arial"/>
              <a:sym typeface="Arial"/>
            </a:endParaRPr>
          </a:p>
        </p:txBody>
      </p:sp>
      <p:sp>
        <p:nvSpPr>
          <p:cNvPr id="292" name="Google Shape;292;p13"/>
          <p:cNvSpPr txBox="1"/>
          <p:nvPr/>
        </p:nvSpPr>
        <p:spPr>
          <a:xfrm>
            <a:off x="3875667" y="2992961"/>
            <a:ext cx="187110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sv-SE" sz="1800" b="0" i="0" u="none" strike="noStrike" cap="none" dirty="0">
                <a:solidFill>
                  <a:schemeClr val="dk1"/>
                </a:solidFill>
                <a:latin typeface="Calibri"/>
                <a:ea typeface="Calibri"/>
                <a:cs typeface="Calibri"/>
                <a:sym typeface="Calibri"/>
              </a:rPr>
              <a:t>X</a:t>
            </a:r>
          </a:p>
          <a:p>
            <a:pPr marL="0" marR="0" lvl="0" indent="0" algn="l" rtl="0">
              <a:lnSpc>
                <a:spcPct val="100000"/>
              </a:lnSpc>
              <a:spcBef>
                <a:spcPts val="0"/>
              </a:spcBef>
              <a:spcAft>
                <a:spcPts val="0"/>
              </a:spcAft>
              <a:buClr>
                <a:srgbClr val="000000"/>
              </a:buClr>
              <a:buSzPts val="2800"/>
              <a:buFont typeface="Arial"/>
              <a:buNone/>
            </a:pPr>
            <a:endParaRPr sz="1800" b="0" i="0" u="none" strike="noStrike" cap="none" dirty="0">
              <a:solidFill>
                <a:schemeClr val="dk1"/>
              </a:solidFill>
              <a:latin typeface="Calibri"/>
              <a:ea typeface="Calibri"/>
              <a:cs typeface="Calibri"/>
              <a:sym typeface="Calibri"/>
            </a:endParaRPr>
          </a:p>
        </p:txBody>
      </p:sp>
      <p:sp>
        <p:nvSpPr>
          <p:cNvPr id="293" name="Google Shape;293;p13"/>
          <p:cNvSpPr/>
          <p:nvPr/>
        </p:nvSpPr>
        <p:spPr>
          <a:xfrm>
            <a:off x="10365708" y="1968077"/>
            <a:ext cx="1727700" cy="932168"/>
          </a:xfrm>
          <a:prstGeom prst="ellipse">
            <a:avLst/>
          </a:prstGeom>
          <a:gradFill>
            <a:gsLst>
              <a:gs pos="0">
                <a:srgbClr val="818B7A"/>
              </a:gs>
              <a:gs pos="50000">
                <a:srgbClr val="BBC8B2"/>
              </a:gs>
              <a:gs pos="100000">
                <a:srgbClr val="E0F0D6"/>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Arbete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4" name="Google Shape;294;p13"/>
          <p:cNvSpPr/>
          <p:nvPr/>
        </p:nvSpPr>
        <p:spPr>
          <a:xfrm>
            <a:off x="8505915" y="1951732"/>
            <a:ext cx="2178830" cy="984018"/>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Försäljning</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95" name="Google Shape;295;p13"/>
          <p:cNvSpPr/>
          <p:nvPr/>
        </p:nvSpPr>
        <p:spPr>
          <a:xfrm>
            <a:off x="6850023" y="1858571"/>
            <a:ext cx="1988606" cy="1077179"/>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Match</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6" name="Google Shape;296;p13"/>
          <p:cNvSpPr/>
          <p:nvPr/>
        </p:nvSpPr>
        <p:spPr>
          <a:xfrm>
            <a:off x="5191423" y="1843597"/>
            <a:ext cx="1988607" cy="1077179"/>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 </a:t>
            </a:r>
            <a:r>
              <a:rPr lang="sv-SE" sz="1867"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Sektion</a:t>
            </a:r>
            <a:endParaRPr dirty="0"/>
          </a:p>
          <a:p>
            <a:pPr marL="0" marR="0" lvl="0" indent="0" algn="ctr"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297" name="Google Shape;297;p13"/>
          <p:cNvSpPr/>
          <p:nvPr/>
        </p:nvSpPr>
        <p:spPr>
          <a:xfrm>
            <a:off x="3498825" y="1815531"/>
            <a:ext cx="1988607" cy="1077179"/>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867"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sv-SE" sz="1867" b="1" i="0" u="none" strike="noStrike" cap="none" dirty="0">
                <a:solidFill>
                  <a:srgbClr val="000000"/>
                </a:solidFill>
                <a:latin typeface="Arial"/>
                <a:ea typeface="Arial"/>
                <a:cs typeface="Arial"/>
                <a:sym typeface="Arial"/>
              </a:rPr>
              <a:t> </a:t>
            </a:r>
            <a:endParaRPr dirty="0"/>
          </a:p>
          <a:p>
            <a:pPr marL="0" marR="0" lvl="0" indent="0" algn="ctr" rtl="0">
              <a:lnSpc>
                <a:spcPct val="100000"/>
              </a:lnSpc>
              <a:spcBef>
                <a:spcPts val="0"/>
              </a:spcBef>
              <a:spcAft>
                <a:spcPts val="0"/>
              </a:spcAft>
              <a:buNone/>
            </a:pPr>
            <a:r>
              <a:rPr lang="sv-SE" sz="1867" b="0" i="0" u="none" strike="noStrike" cap="none" dirty="0">
                <a:solidFill>
                  <a:srgbClr val="000000"/>
                </a:solidFill>
                <a:latin typeface="Arial"/>
                <a:ea typeface="Arial"/>
                <a:cs typeface="Arial"/>
                <a:sym typeface="Arial"/>
              </a:rPr>
              <a:t>Kassör</a:t>
            </a:r>
            <a:endParaRPr dirty="0"/>
          </a:p>
          <a:p>
            <a:pPr marL="0" marR="0" lvl="0" indent="0" algn="ctr" rtl="0">
              <a:lnSpc>
                <a:spcPct val="100000"/>
              </a:lnSpc>
              <a:spcBef>
                <a:spcPts val="0"/>
              </a:spcBef>
              <a:spcAft>
                <a:spcPts val="0"/>
              </a:spcAft>
              <a:buNone/>
            </a:pPr>
            <a:endParaRPr lang="sv-SE" sz="1867"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lang="sv-SE" sz="1867" b="0" i="0" u="none" strike="noStrike" cap="none" dirty="0">
              <a:solidFill>
                <a:srgbClr val="000000"/>
              </a:solidFill>
              <a:latin typeface="Arial"/>
              <a:ea typeface="Arial"/>
              <a:cs typeface="Arial"/>
              <a:sym typeface="Arial"/>
            </a:endParaRPr>
          </a:p>
          <a:p>
            <a:pPr marL="228594" marR="0" lvl="0" indent="-160863" algn="ctr" rtl="0">
              <a:lnSpc>
                <a:spcPct val="100000"/>
              </a:lnSpc>
              <a:spcBef>
                <a:spcPts val="0"/>
              </a:spcBef>
              <a:spcAft>
                <a:spcPts val="0"/>
              </a:spcAft>
              <a:buNone/>
            </a:pPr>
            <a:endParaRPr lang="sv-SE" sz="1867" b="0" i="0" u="none" strike="noStrike" cap="none" dirty="0">
              <a:solidFill>
                <a:srgbClr val="000000"/>
              </a:solidFill>
              <a:latin typeface="Arial"/>
              <a:ea typeface="Arial"/>
              <a:cs typeface="Arial"/>
              <a:sym typeface="Arial"/>
            </a:endParaRPr>
          </a:p>
        </p:txBody>
      </p:sp>
      <p:sp>
        <p:nvSpPr>
          <p:cNvPr id="298" name="Google Shape;298;p13"/>
          <p:cNvSpPr/>
          <p:nvPr/>
        </p:nvSpPr>
        <p:spPr>
          <a:xfrm>
            <a:off x="1784645" y="1837647"/>
            <a:ext cx="2014500" cy="1077178"/>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Lagledare</a:t>
            </a:r>
            <a:endParaRPr/>
          </a:p>
          <a:p>
            <a:pPr marL="228594" marR="0" lvl="0" indent="-160863" algn="l"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99" name="Google Shape;299;p13"/>
          <p:cNvSpPr/>
          <p:nvPr/>
        </p:nvSpPr>
        <p:spPr>
          <a:xfrm>
            <a:off x="98592" y="1815532"/>
            <a:ext cx="1805687" cy="1077178"/>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 </a:t>
            </a:r>
            <a:r>
              <a:rPr lang="sv-SE" sz="1867" b="1" i="0" u="none" strike="noStrike" cap="none">
                <a:solidFill>
                  <a:srgbClr val="000000"/>
                </a:solidFill>
                <a:latin typeface="Arial"/>
                <a:ea typeface="Arial"/>
                <a:cs typeface="Arial"/>
                <a:sym typeface="Arial"/>
              </a:rPr>
              <a:t> </a:t>
            </a:r>
            <a:endParaRPr/>
          </a:p>
          <a:p>
            <a:pPr marL="0" marR="0" lvl="0" indent="0" algn="ctr" rtl="0">
              <a:lnSpc>
                <a:spcPct val="100000"/>
              </a:lnSpc>
              <a:spcBef>
                <a:spcPts val="0"/>
              </a:spcBef>
              <a:spcAft>
                <a:spcPts val="0"/>
              </a:spcAft>
              <a:buNone/>
            </a:pPr>
            <a:r>
              <a:rPr lang="sv-SE" sz="1867" b="0" i="0" u="none" strike="noStrike" cap="none">
                <a:solidFill>
                  <a:srgbClr val="000000"/>
                </a:solidFill>
                <a:latin typeface="Arial"/>
                <a:ea typeface="Arial"/>
                <a:cs typeface="Arial"/>
                <a:sym typeface="Arial"/>
              </a:rPr>
              <a:t>Tränare</a:t>
            </a:r>
            <a:endParaRPr/>
          </a:p>
          <a:p>
            <a:pPr marL="0" marR="0" lvl="0" indent="0" algn="ctr" rtl="0">
              <a:lnSpc>
                <a:spcPct val="100000"/>
              </a:lnSpc>
              <a:spcBef>
                <a:spcPts val="0"/>
              </a:spcBef>
              <a:spcAft>
                <a:spcPts val="0"/>
              </a:spcAft>
              <a:buNone/>
            </a:pPr>
            <a:endParaRPr sz="1867" b="0" i="0" u="none" strike="noStrike" cap="none">
              <a:solidFill>
                <a:srgbClr val="000000"/>
              </a:solidFill>
              <a:latin typeface="Arial"/>
              <a:ea typeface="Arial"/>
              <a:cs typeface="Arial"/>
              <a:sym typeface="Arial"/>
            </a:endParaRPr>
          </a:p>
        </p:txBody>
      </p:sp>
      <p:sp>
        <p:nvSpPr>
          <p:cNvPr id="2" name="textruta 1">
            <a:extLst>
              <a:ext uri="{FF2B5EF4-FFF2-40B4-BE49-F238E27FC236}">
                <a16:creationId xmlns:a16="http://schemas.microsoft.com/office/drawing/2014/main" id="{6CC9997C-99B8-4E6F-CDE0-B723F4D697F0}"/>
              </a:ext>
            </a:extLst>
          </p:cNvPr>
          <p:cNvSpPr txBox="1"/>
          <p:nvPr/>
        </p:nvSpPr>
        <p:spPr>
          <a:xfrm>
            <a:off x="5549810" y="3005257"/>
            <a:ext cx="284052" cy="923330"/>
          </a:xfrm>
          <a:prstGeom prst="rect">
            <a:avLst/>
          </a:prstGeom>
          <a:noFill/>
        </p:spPr>
        <p:txBody>
          <a:bodyPr wrap="none" rtlCol="0">
            <a:spAutoFit/>
          </a:bodyPr>
          <a:lstStyle/>
          <a:p>
            <a:r>
              <a:rPr lang="sv-SE" sz="1800" dirty="0">
                <a:latin typeface="Calibri" panose="020F0502020204030204" pitchFamily="34" charset="0"/>
                <a:cs typeface="Calibri" panose="020F0502020204030204" pitchFamily="34" charset="0"/>
              </a:rPr>
              <a:t>x</a:t>
            </a:r>
          </a:p>
          <a:p>
            <a:endParaRPr lang="sv-SE" sz="1800" dirty="0">
              <a:latin typeface="Calibri" panose="020F0502020204030204" pitchFamily="34" charset="0"/>
              <a:cs typeface="Calibri" panose="020F0502020204030204" pitchFamily="34" charset="0"/>
            </a:endParaRPr>
          </a:p>
          <a:p>
            <a:endParaRPr lang="sv-SE" sz="1800" dirty="0">
              <a:latin typeface="Calibri" panose="020F0502020204030204" pitchFamily="34" charset="0"/>
              <a:cs typeface="Calibri" panose="020F0502020204030204" pitchFamily="34" charset="0"/>
            </a:endParaRPr>
          </a:p>
        </p:txBody>
      </p:sp>
      <p:pic>
        <p:nvPicPr>
          <p:cNvPr id="4" name="Bildobjekt 3" descr="En bild som visar Grafik, symbol, design&#10;&#10;Automatiskt genererad beskrivning">
            <a:extLst>
              <a:ext uri="{FF2B5EF4-FFF2-40B4-BE49-F238E27FC236}">
                <a16:creationId xmlns:a16="http://schemas.microsoft.com/office/drawing/2014/main" id="{19151927-FCBA-B82D-C265-4CB0966FE024}"/>
              </a:ext>
            </a:extLst>
          </p:cNvPr>
          <p:cNvPicPr/>
          <p:nvPr/>
        </p:nvPicPr>
        <p:blipFill>
          <a:blip r:embed="rId3">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
        <p:nvSpPr>
          <p:cNvPr id="5" name="textruta 4">
            <a:extLst>
              <a:ext uri="{FF2B5EF4-FFF2-40B4-BE49-F238E27FC236}">
                <a16:creationId xmlns:a16="http://schemas.microsoft.com/office/drawing/2014/main" id="{4E07D90D-C550-3724-1580-A3BBC14684EF}"/>
              </a:ext>
            </a:extLst>
          </p:cNvPr>
          <p:cNvSpPr txBox="1"/>
          <p:nvPr/>
        </p:nvSpPr>
        <p:spPr>
          <a:xfrm>
            <a:off x="318654" y="6387867"/>
            <a:ext cx="6096000" cy="307777"/>
          </a:xfrm>
          <a:prstGeom prst="rect">
            <a:avLst/>
          </a:prstGeom>
          <a:noFill/>
        </p:spPr>
        <p:txBody>
          <a:bodyPr wrap="square">
            <a:spAutoFit/>
          </a:bodyPr>
          <a:lstStyle/>
          <a:p>
            <a:r>
              <a:rPr lang="sv-SE" dirty="0"/>
              <a:t>https://www.savarik.se/sida/?ID=289449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48" descr="InnebandyIllustrationer och vektorbilder - iStock"/>
          <p:cNvPicPr preferRelativeResize="0"/>
          <p:nvPr/>
        </p:nvPicPr>
        <p:blipFill rotWithShape="1">
          <a:blip r:embed="rId3">
            <a:alphaModFix/>
          </a:blip>
          <a:srcRect t="19742"/>
          <a:stretch/>
        </p:blipFill>
        <p:spPr>
          <a:xfrm>
            <a:off x="1" y="0"/>
            <a:ext cx="12192000" cy="6843066"/>
          </a:xfrm>
          <a:prstGeom prst="rect">
            <a:avLst/>
          </a:prstGeom>
          <a:noFill/>
          <a:ln>
            <a:noFill/>
          </a:ln>
        </p:spPr>
      </p:pic>
      <p:sp>
        <p:nvSpPr>
          <p:cNvPr id="308" name="Google Shape;308;p48"/>
          <p:cNvSpPr txBox="1"/>
          <p:nvPr/>
        </p:nvSpPr>
        <p:spPr>
          <a:xfrm>
            <a:off x="5021705" y="2821389"/>
            <a:ext cx="6500110"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sv-SE" sz="7200" b="1" i="0" u="none" strike="noStrike" cap="none">
                <a:solidFill>
                  <a:schemeClr val="lt1"/>
                </a:solidFill>
                <a:latin typeface="Calibri"/>
                <a:ea typeface="Calibri"/>
                <a:cs typeface="Calibri"/>
                <a:sym typeface="Calibri"/>
              </a:rPr>
              <a:t>FUNDERINGAR?</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9"/>
          <p:cNvSpPr txBox="1"/>
          <p:nvPr/>
        </p:nvSpPr>
        <p:spPr>
          <a:xfrm>
            <a:off x="1911048" y="1595021"/>
            <a:ext cx="9214152" cy="48628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200" b="1" i="0" u="none" strike="noStrike" cap="none" dirty="0">
                <a:solidFill>
                  <a:srgbClr val="4D4D4D"/>
                </a:solidFill>
                <a:latin typeface="Calibri"/>
                <a:ea typeface="Calibri"/>
                <a:cs typeface="Calibri"/>
                <a:sym typeface="Calibri"/>
              </a:rPr>
              <a:t>Inge Nilsson – </a:t>
            </a:r>
            <a:r>
              <a:rPr lang="sv-SE" sz="2200" b="0" i="0" u="none" strike="noStrike" cap="none" dirty="0">
                <a:solidFill>
                  <a:srgbClr val="4D4D4D"/>
                </a:solidFill>
                <a:latin typeface="Calibri"/>
                <a:ea typeface="Calibri"/>
                <a:cs typeface="Calibri"/>
                <a:sym typeface="Calibri"/>
              </a:rPr>
              <a:t>Kansliadministratör</a:t>
            </a:r>
            <a:endParaRPr sz="2200" dirty="0"/>
          </a:p>
          <a:p>
            <a:pPr marL="0" marR="0" lvl="0" indent="0" algn="l" rtl="0">
              <a:lnSpc>
                <a:spcPct val="100000"/>
              </a:lnSpc>
              <a:spcBef>
                <a:spcPts val="0"/>
              </a:spcBef>
              <a:spcAft>
                <a:spcPts val="0"/>
              </a:spcAft>
              <a:buNone/>
            </a:pPr>
            <a:r>
              <a:rPr lang="sv-SE" sz="2200" b="0" i="0" u="none" strike="noStrike" cap="none" dirty="0">
                <a:solidFill>
                  <a:srgbClr val="4D4D4D"/>
                </a:solidFill>
                <a:latin typeface="Calibri"/>
                <a:ea typeface="Calibri"/>
                <a:cs typeface="Calibri"/>
                <a:sym typeface="Calibri"/>
              </a:rPr>
              <a:t>Ekonomi, nycklar/taggar Skogsvallen, </a:t>
            </a:r>
            <a:r>
              <a:rPr lang="sv-SE" sz="2200" b="0" i="0" u="none" strike="noStrike" cap="none" dirty="0" err="1">
                <a:solidFill>
                  <a:srgbClr val="4D4D4D"/>
                </a:solidFill>
                <a:latin typeface="Calibri"/>
                <a:ea typeface="Calibri"/>
                <a:cs typeface="Calibri"/>
                <a:sym typeface="Calibri"/>
              </a:rPr>
              <a:t>idrottonline</a:t>
            </a:r>
            <a:r>
              <a:rPr lang="sv-SE" sz="2200" b="0" i="0" u="none" strike="noStrike" cap="none" dirty="0">
                <a:solidFill>
                  <a:srgbClr val="4D4D4D"/>
                </a:solidFill>
                <a:latin typeface="Calibri"/>
                <a:ea typeface="Calibri"/>
                <a:cs typeface="Calibri"/>
                <a:sym typeface="Calibri"/>
              </a:rPr>
              <a:t> och aktivitetsstöd.</a:t>
            </a:r>
            <a:endParaRPr sz="2200" dirty="0"/>
          </a:p>
          <a:p>
            <a:pPr marL="0" marR="0" lvl="0" indent="0" algn="l" rtl="0">
              <a:lnSpc>
                <a:spcPct val="100000"/>
              </a:lnSpc>
              <a:spcBef>
                <a:spcPts val="0"/>
              </a:spcBef>
              <a:spcAft>
                <a:spcPts val="0"/>
              </a:spcAft>
              <a:buNone/>
            </a:pPr>
            <a:r>
              <a:rPr lang="sv-SE" sz="2200" b="0" i="0" u="sng" strike="noStrike" cap="none" dirty="0">
                <a:solidFill>
                  <a:srgbClr val="4D4D4D"/>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kansliet@savarik.se</a:t>
            </a:r>
            <a:r>
              <a:rPr lang="sv-SE" sz="2200" b="0" i="0" u="none" strike="noStrike" cap="none" dirty="0">
                <a:solidFill>
                  <a:srgbClr val="4D4D4D"/>
                </a:solidFill>
                <a:latin typeface="Calibri"/>
                <a:ea typeface="Calibri"/>
                <a:cs typeface="Calibri"/>
                <a:sym typeface="Calibri"/>
              </a:rPr>
              <a:t>  , 070-2324200</a:t>
            </a:r>
            <a:endParaRPr sz="2200" dirty="0"/>
          </a:p>
          <a:p>
            <a:pPr marL="0" marR="0" lvl="0" indent="0" algn="l" rtl="0">
              <a:lnSpc>
                <a:spcPct val="100000"/>
              </a:lnSpc>
              <a:spcBef>
                <a:spcPts val="0"/>
              </a:spcBef>
              <a:spcAft>
                <a:spcPts val="0"/>
              </a:spcAft>
              <a:buNone/>
            </a:pPr>
            <a:endParaRPr sz="2200" b="1" i="0" u="none" strike="noStrike" cap="none" dirty="0">
              <a:solidFill>
                <a:srgbClr val="4D4D4D"/>
              </a:solidFill>
              <a:latin typeface="Calibri"/>
              <a:ea typeface="Calibri"/>
              <a:cs typeface="Calibri"/>
              <a:sym typeface="Calibri"/>
            </a:endParaRPr>
          </a:p>
          <a:p>
            <a:pPr marL="0" marR="0" lvl="0" indent="0" algn="l" rtl="0">
              <a:lnSpc>
                <a:spcPct val="100000"/>
              </a:lnSpc>
              <a:spcBef>
                <a:spcPts val="0"/>
              </a:spcBef>
              <a:spcAft>
                <a:spcPts val="0"/>
              </a:spcAft>
              <a:buNone/>
            </a:pPr>
            <a:r>
              <a:rPr lang="sv-SE" sz="2200" b="1" i="0" u="none" strike="noStrike" cap="none" dirty="0">
                <a:solidFill>
                  <a:srgbClr val="4D4D4D"/>
                </a:solidFill>
                <a:latin typeface="Calibri"/>
                <a:ea typeface="Calibri"/>
                <a:cs typeface="Calibri"/>
                <a:sym typeface="Calibri"/>
              </a:rPr>
              <a:t>Maria Bergkvist - </a:t>
            </a:r>
            <a:r>
              <a:rPr lang="sv-SE" sz="2200" b="0" i="0" u="none" strike="noStrike" cap="none" dirty="0">
                <a:solidFill>
                  <a:srgbClr val="4D4D4D"/>
                </a:solidFill>
                <a:latin typeface="Calibri"/>
                <a:ea typeface="Calibri"/>
                <a:cs typeface="Calibri"/>
                <a:sym typeface="Calibri"/>
              </a:rPr>
              <a:t>Verksamhetsledare</a:t>
            </a:r>
            <a:endParaRPr sz="2200" dirty="0"/>
          </a:p>
          <a:p>
            <a:pPr marL="0" marR="0" lvl="0" indent="0" algn="l" rtl="0">
              <a:lnSpc>
                <a:spcPct val="100000"/>
              </a:lnSpc>
              <a:spcBef>
                <a:spcPts val="0"/>
              </a:spcBef>
              <a:spcAft>
                <a:spcPts val="0"/>
              </a:spcAft>
              <a:buNone/>
            </a:pPr>
            <a:r>
              <a:rPr lang="sv-SE" sz="2200" b="0" i="0" u="none" strike="noStrike" cap="none" dirty="0">
                <a:solidFill>
                  <a:srgbClr val="4D4D4D"/>
                </a:solidFill>
                <a:latin typeface="Calibri"/>
                <a:ea typeface="Calibri"/>
                <a:cs typeface="Calibri"/>
                <a:sym typeface="Calibri"/>
              </a:rPr>
              <a:t>Värdegrund</a:t>
            </a:r>
            <a:r>
              <a:rPr lang="sv-SE" sz="2200" dirty="0">
                <a:solidFill>
                  <a:srgbClr val="4D4D4D"/>
                </a:solidFill>
                <a:latin typeface="Calibri"/>
                <a:ea typeface="Calibri"/>
                <a:cs typeface="Calibri"/>
                <a:sym typeface="Calibri"/>
              </a:rPr>
              <a:t> och </a:t>
            </a:r>
            <a:r>
              <a:rPr lang="sv-SE" sz="2200" b="0" i="0" u="none" strike="noStrike" cap="none" dirty="0" err="1">
                <a:solidFill>
                  <a:srgbClr val="4D4D4D"/>
                </a:solidFill>
                <a:latin typeface="Calibri"/>
                <a:ea typeface="Calibri"/>
                <a:cs typeface="Calibri"/>
                <a:sym typeface="Calibri"/>
              </a:rPr>
              <a:t>idottsfrågor</a:t>
            </a:r>
            <a:r>
              <a:rPr lang="sv-SE" sz="2200" b="0" i="0" u="none" strike="noStrike" cap="none" dirty="0">
                <a:solidFill>
                  <a:srgbClr val="4D4D4D"/>
                </a:solidFill>
                <a:latin typeface="Calibri"/>
                <a:ea typeface="Calibri"/>
                <a:cs typeface="Calibri"/>
                <a:sym typeface="Calibri"/>
              </a:rPr>
              <a:t>.</a:t>
            </a:r>
            <a:endParaRPr sz="2200" dirty="0"/>
          </a:p>
          <a:p>
            <a:pPr marL="0" marR="0" lvl="0" indent="0" algn="l" rtl="0">
              <a:lnSpc>
                <a:spcPct val="100000"/>
              </a:lnSpc>
              <a:spcBef>
                <a:spcPts val="0"/>
              </a:spcBef>
              <a:spcAft>
                <a:spcPts val="0"/>
              </a:spcAft>
              <a:buNone/>
            </a:pPr>
            <a:r>
              <a:rPr lang="sv-SE" sz="2200" b="0" i="0" u="sng" strike="noStrike" cap="none" dirty="0">
                <a:solidFill>
                  <a:srgbClr val="4D4D4D"/>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maria.bergkvist@savarik.se</a:t>
            </a:r>
            <a:r>
              <a:rPr lang="sv-SE" sz="2200" b="0" i="0" u="sng" strike="noStrike" cap="none" dirty="0">
                <a:solidFill>
                  <a:srgbClr val="4D4D4D"/>
                </a:solidFill>
                <a:latin typeface="Calibri"/>
                <a:ea typeface="Calibri"/>
                <a:cs typeface="Calibri"/>
                <a:sym typeface="Calibri"/>
              </a:rPr>
              <a:t> </a:t>
            </a:r>
            <a:r>
              <a:rPr lang="sv-SE" sz="2200" b="0" i="0" u="none" strike="noStrike" cap="none" dirty="0">
                <a:solidFill>
                  <a:srgbClr val="4D4D4D"/>
                </a:solidFill>
                <a:latin typeface="Calibri"/>
                <a:ea typeface="Calibri"/>
                <a:cs typeface="Calibri"/>
                <a:sym typeface="Calibri"/>
              </a:rPr>
              <a:t>  , 070-6519496</a:t>
            </a:r>
            <a:endParaRPr sz="2200" dirty="0"/>
          </a:p>
          <a:p>
            <a:pPr marL="0" marR="0" lvl="0" indent="0" algn="l" rtl="0">
              <a:lnSpc>
                <a:spcPct val="100000"/>
              </a:lnSpc>
              <a:spcBef>
                <a:spcPts val="0"/>
              </a:spcBef>
              <a:spcAft>
                <a:spcPts val="0"/>
              </a:spcAft>
              <a:buNone/>
            </a:pPr>
            <a:endParaRPr sz="22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sv-SE" sz="2200" b="1" i="0" u="none" strike="noStrike" cap="none" dirty="0">
                <a:solidFill>
                  <a:srgbClr val="4D4D4D"/>
                </a:solidFill>
                <a:latin typeface="Calibri"/>
                <a:ea typeface="Calibri"/>
                <a:cs typeface="Calibri"/>
                <a:sym typeface="Calibri"/>
              </a:rPr>
              <a:t>Hans Olof– </a:t>
            </a:r>
            <a:r>
              <a:rPr lang="sv-SE" sz="2200" b="0" i="0" u="none" strike="noStrike" cap="none" dirty="0">
                <a:solidFill>
                  <a:srgbClr val="4D4D4D"/>
                </a:solidFill>
                <a:latin typeface="Calibri"/>
                <a:ea typeface="Calibri"/>
                <a:cs typeface="Calibri"/>
                <a:sym typeface="Calibri"/>
              </a:rPr>
              <a:t>Ordförande Innebandy sektionen</a:t>
            </a:r>
            <a:endParaRPr sz="2200" dirty="0"/>
          </a:p>
          <a:p>
            <a:pPr marL="0" marR="0" lvl="0" indent="0" algn="l" rtl="0">
              <a:lnSpc>
                <a:spcPct val="100000"/>
              </a:lnSpc>
              <a:spcBef>
                <a:spcPts val="0"/>
              </a:spcBef>
              <a:spcAft>
                <a:spcPts val="0"/>
              </a:spcAft>
              <a:buNone/>
            </a:pPr>
            <a:r>
              <a:rPr lang="sv-SE" sz="2200" b="0" i="0" u="sng" strike="noStrike" cap="none" dirty="0">
                <a:solidFill>
                  <a:srgbClr val="4D4D4D"/>
                </a:solidFill>
                <a:latin typeface="Calibri"/>
                <a:ea typeface="Calibri"/>
                <a:cs typeface="Calibri"/>
                <a:sym typeface="Calibri"/>
                <a:hlinkClick r:id="rId5"/>
              </a:rPr>
              <a:t>innebandy@savarik.se</a:t>
            </a:r>
            <a:endParaRPr lang="sv-SE" sz="2200" b="0" i="0" u="sng" strike="noStrike" cap="none" dirty="0">
              <a:solidFill>
                <a:srgbClr val="4D4D4D"/>
              </a:solidFill>
              <a:latin typeface="Calibri"/>
              <a:ea typeface="Calibri"/>
              <a:cs typeface="Calibri"/>
              <a:sym typeface="Calibri"/>
            </a:endParaRPr>
          </a:p>
          <a:p>
            <a:pPr marL="0" marR="0" lvl="0" indent="0" algn="l" rtl="0">
              <a:lnSpc>
                <a:spcPct val="100000"/>
              </a:lnSpc>
              <a:spcBef>
                <a:spcPts val="0"/>
              </a:spcBef>
              <a:spcAft>
                <a:spcPts val="0"/>
              </a:spcAft>
              <a:buNone/>
            </a:pPr>
            <a:endParaRPr sz="2200" b="0" i="0" u="none" strike="noStrike" cap="none" dirty="0">
              <a:solidFill>
                <a:srgbClr val="4D4D4D"/>
              </a:solidFill>
              <a:latin typeface="Calibri"/>
              <a:ea typeface="Calibri"/>
              <a:cs typeface="Calibri"/>
              <a:sym typeface="Calibri"/>
            </a:endParaRPr>
          </a:p>
          <a:p>
            <a:pPr marL="0" marR="0" lvl="0" indent="0" algn="l" rtl="0">
              <a:lnSpc>
                <a:spcPct val="100000"/>
              </a:lnSpc>
              <a:spcBef>
                <a:spcPts val="0"/>
              </a:spcBef>
              <a:spcAft>
                <a:spcPts val="0"/>
              </a:spcAft>
              <a:buNone/>
            </a:pPr>
            <a:r>
              <a:rPr lang="sv-SE" sz="2200" b="1" i="0" u="none" strike="noStrike" cap="none" dirty="0">
                <a:solidFill>
                  <a:srgbClr val="4D4D4D"/>
                </a:solidFill>
                <a:latin typeface="Calibri"/>
                <a:ea typeface="Calibri"/>
                <a:cs typeface="Calibri"/>
                <a:sym typeface="Calibri"/>
              </a:rPr>
              <a:t>Linda Gustafsson– </a:t>
            </a:r>
            <a:r>
              <a:rPr lang="sv-SE" sz="2200" b="0" i="0" u="none" strike="noStrike" cap="none" dirty="0">
                <a:solidFill>
                  <a:srgbClr val="4D4D4D"/>
                </a:solidFill>
                <a:latin typeface="Calibri"/>
                <a:ea typeface="Calibri"/>
                <a:cs typeface="Calibri"/>
                <a:sym typeface="Calibri"/>
              </a:rPr>
              <a:t>Ordförande Sävar IK</a:t>
            </a:r>
            <a:endParaRPr sz="2200" dirty="0"/>
          </a:p>
          <a:p>
            <a:pPr marL="0" marR="0" lvl="0" indent="0" algn="l" rtl="0">
              <a:lnSpc>
                <a:spcPct val="100000"/>
              </a:lnSpc>
              <a:spcBef>
                <a:spcPts val="0"/>
              </a:spcBef>
              <a:spcAft>
                <a:spcPts val="0"/>
              </a:spcAft>
              <a:buNone/>
            </a:pPr>
            <a:r>
              <a:rPr lang="sv-SE" sz="2200" b="0" i="0" u="sng" strike="noStrike" cap="none" dirty="0">
                <a:solidFill>
                  <a:srgbClr val="4D4D4D"/>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linda.k.gustafsson@gmail.com</a:t>
            </a:r>
            <a:r>
              <a:rPr lang="sv-SE" sz="2200" b="0" i="0" u="sng" strike="noStrike" cap="none" dirty="0">
                <a:solidFill>
                  <a:srgbClr val="4D4D4D"/>
                </a:solidFill>
                <a:latin typeface="Calibri"/>
                <a:ea typeface="Calibri"/>
                <a:cs typeface="Calibri"/>
                <a:sym typeface="Calibri"/>
              </a:rPr>
              <a:t> </a:t>
            </a:r>
            <a:r>
              <a:rPr lang="sv-SE" sz="2200" b="0" i="0" u="none" strike="noStrike" cap="none" dirty="0">
                <a:solidFill>
                  <a:srgbClr val="4D4D4D"/>
                </a:solidFill>
                <a:latin typeface="Calibri"/>
                <a:ea typeface="Calibri"/>
                <a:cs typeface="Calibri"/>
                <a:sym typeface="Calibri"/>
              </a:rPr>
              <a:t> </a:t>
            </a:r>
            <a:endParaRPr sz="2200" dirty="0"/>
          </a:p>
          <a:p>
            <a:pPr marL="0" marR="0" lvl="0" indent="0" algn="l" rtl="0">
              <a:lnSpc>
                <a:spcPct val="100000"/>
              </a:lnSpc>
              <a:spcBef>
                <a:spcPts val="0"/>
              </a:spcBef>
              <a:spcAft>
                <a:spcPts val="0"/>
              </a:spcAft>
              <a:buNone/>
            </a:pPr>
            <a:endParaRPr sz="2400" b="0" i="0" u="none" strike="noStrike" cap="none" dirty="0">
              <a:solidFill>
                <a:srgbClr val="4D4D4D"/>
              </a:solidFill>
              <a:latin typeface="Calibri"/>
              <a:ea typeface="Calibri"/>
              <a:cs typeface="Calibri"/>
              <a:sym typeface="Calibri"/>
            </a:endParaRPr>
          </a:p>
        </p:txBody>
      </p:sp>
      <p:sp>
        <p:nvSpPr>
          <p:cNvPr id="316" name="Google Shape;316;p49"/>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7" name="Google Shape;317;p49"/>
          <p:cNvSpPr txBox="1"/>
          <p:nvPr/>
        </p:nvSpPr>
        <p:spPr>
          <a:xfrm>
            <a:off x="1911048" y="821153"/>
            <a:ext cx="8010605"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000" i="0" u="none" strike="noStrike" cap="none" dirty="0">
                <a:solidFill>
                  <a:srgbClr val="C00000"/>
                </a:solidFill>
                <a:latin typeface="Arial"/>
                <a:ea typeface="Arial"/>
                <a:cs typeface="Arial"/>
                <a:sym typeface="Arial"/>
              </a:rPr>
              <a:t>KONTAKT SÄVAR IK (2024)</a:t>
            </a:r>
            <a:endParaRPr dirty="0"/>
          </a:p>
        </p:txBody>
      </p:sp>
      <p:pic>
        <p:nvPicPr>
          <p:cNvPr id="2" name="Bildobjekt 1" descr="En bild som visar Grafik, symbol, design&#10;&#10;Automatiskt genererad beskrivning">
            <a:extLst>
              <a:ext uri="{FF2B5EF4-FFF2-40B4-BE49-F238E27FC236}">
                <a16:creationId xmlns:a16="http://schemas.microsoft.com/office/drawing/2014/main" id="{F9942672-6149-68F7-DC76-E3D365B5AB49}"/>
              </a:ext>
            </a:extLst>
          </p:cNvPr>
          <p:cNvPicPr/>
          <p:nvPr/>
        </p:nvPicPr>
        <p:blipFill>
          <a:blip r:embed="rId7">
            <a:extLst>
              <a:ext uri="{28A0092B-C50C-407E-A947-70E740481C1C}">
                <a14:useLocalDpi xmlns:a14="http://schemas.microsoft.com/office/drawing/2010/main" val="0"/>
              </a:ext>
            </a:extLst>
          </a:blip>
          <a:stretch>
            <a:fillRect/>
          </a:stretch>
        </p:blipFill>
        <p:spPr>
          <a:xfrm>
            <a:off x="152668" y="162356"/>
            <a:ext cx="1416419" cy="1012740"/>
          </a:xfrm>
          <a:prstGeom prst="rect">
            <a:avLst/>
          </a:prstGeom>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8259</TotalTime>
  <Words>2421</Words>
  <Application>Microsoft Office PowerPoint</Application>
  <PresentationFormat>Bredbild</PresentationFormat>
  <Paragraphs>384</Paragraphs>
  <Slides>32</Slides>
  <Notes>32</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32</vt:i4>
      </vt:variant>
    </vt:vector>
  </HeadingPairs>
  <TitlesOfParts>
    <vt:vector size="41" baseType="lpstr">
      <vt:lpstr>Wingdings</vt:lpstr>
      <vt:lpstr>Google Sans</vt:lpstr>
      <vt:lpstr>Arial</vt:lpstr>
      <vt:lpstr>Arial Narrow</vt:lpstr>
      <vt:lpstr>Noto Sans Symbols</vt:lpstr>
      <vt:lpstr>Roboto</vt:lpstr>
      <vt:lpstr>Calibri</vt:lpstr>
      <vt:lpstr>Arial Nova Light</vt:lpstr>
      <vt:lpstr>Office-tema</vt:lpstr>
      <vt:lpstr>PowerPoint-presentation</vt:lpstr>
      <vt:lpstr>PowerPoint-presentation</vt:lpstr>
      <vt:lpstr>PowerPoint-presentation</vt:lpstr>
      <vt:lpstr>PowerPoint-presentation</vt:lpstr>
      <vt:lpstr>PowerPoint-presentation</vt:lpstr>
      <vt:lpstr>PowerPoint-presentation</vt:lpstr>
      <vt:lpstr>NATIONELLA SPELFORMER</vt:lpstr>
      <vt:lpstr>MATCHER – GRÖN NIVÅ 6-9 ÅR</vt:lpstr>
      <vt:lpstr>MATCHER – GRÖN NIVÅ 6-9 ÅR</vt:lpstr>
      <vt:lpstr>UTRUSTNING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Bergkvist</dc:creator>
  <cp:lastModifiedBy>Maria Bergkvist</cp:lastModifiedBy>
  <cp:revision>18</cp:revision>
  <dcterms:created xsi:type="dcterms:W3CDTF">2021-04-26T15:50:35Z</dcterms:created>
  <dcterms:modified xsi:type="dcterms:W3CDTF">2024-09-22T10:00:40Z</dcterms:modified>
</cp:coreProperties>
</file>