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Lst>
  <p:sldSz cy="6858000" cx="12192000"/>
  <p:notesSz cx="6858000" cy="9144000"/>
  <p:embeddedFontLst>
    <p:embeddedFont>
      <p:font typeface="Play"/>
      <p:regular r:id="rId18"/>
      <p:bold r:id="rId1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0" roundtripDataSignature="AMtx7mi+QppD9pB8eClvMz/FlY/b5sjZr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bold.fntdata"/><Relationship Id="rId6" Type="http://schemas.openxmlformats.org/officeDocument/2006/relationships/slide" Target="slides/slide2.xml"/><Relationship Id="rId18" Type="http://schemas.openxmlformats.org/officeDocument/2006/relationships/font" Target="fonts/Play-regular.fntdata"/><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sv-SE"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7" name="Google Shape;107;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 name="Google Shape;12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0" name="Google Shape;15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 name="Google Shape;1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bild" type="title">
  <p:cSld name="TITLE">
    <p:spTree>
      <p:nvGrpSpPr>
        <p:cNvPr id="15" name="Shape 15"/>
        <p:cNvGrpSpPr/>
        <p:nvPr/>
      </p:nvGrpSpPr>
      <p:grpSpPr>
        <a:xfrm>
          <a:off x="0" y="0"/>
          <a:ext cx="0" cy="0"/>
          <a:chOff x="0" y="0"/>
          <a:chExt cx="0" cy="0"/>
        </a:xfrm>
      </p:grpSpPr>
      <p:sp>
        <p:nvSpPr>
          <p:cNvPr id="16" name="Google Shape;16;p2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innehåll" type="obj">
  <p:cSld name="OBJECT">
    <p:spTree>
      <p:nvGrpSpPr>
        <p:cNvPr id="21" name="Shape 21"/>
        <p:cNvGrpSpPr/>
        <p:nvPr/>
      </p:nvGrpSpPr>
      <p:grpSpPr>
        <a:xfrm>
          <a:off x="0" y="0"/>
          <a:ext cx="0" cy="0"/>
          <a:chOff x="0" y="0"/>
          <a:chExt cx="0" cy="0"/>
        </a:xfrm>
      </p:grpSpPr>
      <p:sp>
        <p:nvSpPr>
          <p:cNvPr id="22" name="Google Shape;22;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2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vsnittsrubrik" type="secHead">
  <p:cSld name="SECTION_HEADER">
    <p:spTree>
      <p:nvGrpSpPr>
        <p:cNvPr id="27" name="Shape 27"/>
        <p:cNvGrpSpPr/>
        <p:nvPr/>
      </p:nvGrpSpPr>
      <p:grpSpPr>
        <a:xfrm>
          <a:off x="0" y="0"/>
          <a:ext cx="0" cy="0"/>
          <a:chOff x="0" y="0"/>
          <a:chExt cx="0" cy="0"/>
        </a:xfrm>
      </p:grpSpPr>
      <p:sp>
        <p:nvSpPr>
          <p:cNvPr id="28" name="Google Shape;28;p2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2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vå delar" type="twoObj">
  <p:cSld name="TWO_OBJECTS">
    <p:spTree>
      <p:nvGrpSpPr>
        <p:cNvPr id="33" name="Shape 33"/>
        <p:cNvGrpSpPr/>
        <p:nvPr/>
      </p:nvGrpSpPr>
      <p:grpSpPr>
        <a:xfrm>
          <a:off x="0" y="0"/>
          <a:ext cx="0" cy="0"/>
          <a:chOff x="0" y="0"/>
          <a:chExt cx="0" cy="0"/>
        </a:xfrm>
      </p:grpSpPr>
      <p:sp>
        <p:nvSpPr>
          <p:cNvPr id="34" name="Google Shape;34;p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2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2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ämförelse" type="twoTxTwoObj">
  <p:cSld name="TWO_OBJECTS_WITH_TEXT">
    <p:spTree>
      <p:nvGrpSpPr>
        <p:cNvPr id="40" name="Shape 40"/>
        <p:cNvGrpSpPr/>
        <p:nvPr/>
      </p:nvGrpSpPr>
      <p:grpSpPr>
        <a:xfrm>
          <a:off x="0" y="0"/>
          <a:ext cx="0" cy="0"/>
          <a:chOff x="0" y="0"/>
          <a:chExt cx="0" cy="0"/>
        </a:xfrm>
      </p:grpSpPr>
      <p:sp>
        <p:nvSpPr>
          <p:cNvPr id="41" name="Google Shape;41;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ast rubrik" type="titleOnly">
  <p:cSld name="TITLE_ONLY">
    <p:spTree>
      <p:nvGrpSpPr>
        <p:cNvPr id="49" name="Shape 49"/>
        <p:cNvGrpSpPr/>
        <p:nvPr/>
      </p:nvGrpSpPr>
      <p:grpSpPr>
        <a:xfrm>
          <a:off x="0" y="0"/>
          <a:ext cx="0" cy="0"/>
          <a:chOff x="0" y="0"/>
          <a:chExt cx="0" cy="0"/>
        </a:xfrm>
      </p:grpSpPr>
      <p:sp>
        <p:nvSpPr>
          <p:cNvPr id="50" name="Google Shape;5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m" type="blank">
  <p:cSld name="BLANK">
    <p:spTree>
      <p:nvGrpSpPr>
        <p:cNvPr id="54" name="Shape 54"/>
        <p:cNvGrpSpPr/>
        <p:nvPr/>
      </p:nvGrpSpPr>
      <p:grpSpPr>
        <a:xfrm>
          <a:off x="0" y="0"/>
          <a:ext cx="0" cy="0"/>
          <a:chOff x="0" y="0"/>
          <a:chExt cx="0" cy="0"/>
        </a:xfrm>
      </p:grpSpPr>
      <p:sp>
        <p:nvSpPr>
          <p:cNvPr id="55" name="Google Shape;55;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med bildtext" type="objTx">
  <p:cSld name="OBJECT_WITH_CAPTION_TEXT">
    <p:spTree>
      <p:nvGrpSpPr>
        <p:cNvPr id="58" name="Shape 58"/>
        <p:cNvGrpSpPr/>
        <p:nvPr/>
      </p:nvGrpSpPr>
      <p:grpSpPr>
        <a:xfrm>
          <a:off x="0" y="0"/>
          <a:ext cx="0" cy="0"/>
          <a:chOff x="0" y="0"/>
          <a:chExt cx="0" cy="0"/>
        </a:xfrm>
      </p:grpSpPr>
      <p:sp>
        <p:nvSpPr>
          <p:cNvPr id="59" name="Google Shape;59;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2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2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ed bildtext" type="picTx">
  <p:cSld name="PICTURE_WITH_CAPTION_TEXT">
    <p:spTree>
      <p:nvGrpSpPr>
        <p:cNvPr id="65" name="Shape 65"/>
        <p:cNvGrpSpPr/>
        <p:nvPr/>
      </p:nvGrpSpPr>
      <p:grpSpPr>
        <a:xfrm>
          <a:off x="0" y="0"/>
          <a:ext cx="0" cy="0"/>
          <a:chOff x="0" y="0"/>
          <a:chExt cx="0" cy="0"/>
        </a:xfrm>
      </p:grpSpPr>
      <p:sp>
        <p:nvSpPr>
          <p:cNvPr id="66" name="Google Shape;66;p2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28"/>
          <p:cNvSpPr/>
          <p:nvPr>
            <p:ph idx="2" type="pic"/>
          </p:nvPr>
        </p:nvSpPr>
        <p:spPr>
          <a:xfrm>
            <a:off x="5183188" y="987425"/>
            <a:ext cx="6172200" cy="4873625"/>
          </a:xfrm>
          <a:prstGeom prst="rect">
            <a:avLst/>
          </a:prstGeom>
          <a:noFill/>
          <a:ln>
            <a:noFill/>
          </a:ln>
        </p:spPr>
      </p:sp>
      <p:sp>
        <p:nvSpPr>
          <p:cNvPr id="68" name="Google Shape;68;p2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ubrik och lodrät text" type="vertTx">
  <p:cSld name="VERTICAL_TEXT">
    <p:spTree>
      <p:nvGrpSpPr>
        <p:cNvPr id="72" name="Shape 72"/>
        <p:cNvGrpSpPr/>
        <p:nvPr/>
      </p:nvGrpSpPr>
      <p:grpSpPr>
        <a:xfrm>
          <a:off x="0" y="0"/>
          <a:ext cx="0" cy="0"/>
          <a:chOff x="0" y="0"/>
          <a:chExt cx="0" cy="0"/>
        </a:xfrm>
      </p:grpSpPr>
      <p:sp>
        <p:nvSpPr>
          <p:cNvPr id="73" name="Google Shape;73;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2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odrät rubrik och text" type="vertTitleAndTx">
  <p:cSld name="VERTICAL_TITLE_AND_VERTICAL_TEXT">
    <p:spTree>
      <p:nvGrpSpPr>
        <p:cNvPr id="78" name="Shape 78"/>
        <p:cNvGrpSpPr/>
        <p:nvPr/>
      </p:nvGrpSpPr>
      <p:grpSpPr>
        <a:xfrm>
          <a:off x="0" y="0"/>
          <a:ext cx="0" cy="0"/>
          <a:chOff x="0" y="0"/>
          <a:chExt cx="0" cy="0"/>
        </a:xfrm>
      </p:grpSpPr>
      <p:sp>
        <p:nvSpPr>
          <p:cNvPr id="79" name="Google Shape;79;p3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sv-SE"/>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sv-SE"/>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000" u="none" cap="none" strike="noStrike">
              <a:solidFill>
                <a:schemeClr val="lt1"/>
              </a:solidFill>
              <a:latin typeface="Arial"/>
              <a:ea typeface="Arial"/>
              <a:cs typeface="Arial"/>
              <a:sym typeface="Arial"/>
            </a:endParaRPr>
          </a:p>
        </p:txBody>
      </p:sp>
      <p:sp>
        <p:nvSpPr>
          <p:cNvPr id="89" name="Google Shape;89;p1"/>
          <p:cNvSpPr/>
          <p:nvPr/>
        </p:nvSpPr>
        <p:spPr>
          <a:xfrm flipH="1">
            <a:off x="2" y="492"/>
            <a:ext cx="12191998" cy="1575955"/>
          </a:xfrm>
          <a:prstGeom prst="rect">
            <a:avLst/>
          </a:prstGeom>
          <a:gradFill>
            <a:gsLst>
              <a:gs pos="0">
                <a:srgbClr val="0A3041"/>
              </a:gs>
              <a:gs pos="100000">
                <a:srgbClr val="0F4861"/>
              </a:gs>
            </a:gsLst>
            <a:lin ang="8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0" name="Google Shape;90;p1"/>
          <p:cNvSpPr/>
          <p:nvPr/>
        </p:nvSpPr>
        <p:spPr>
          <a:xfrm flipH="1" rot="10800000">
            <a:off x="8128857" y="35"/>
            <a:ext cx="4063143" cy="1576412"/>
          </a:xfrm>
          <a:prstGeom prst="rect">
            <a:avLst/>
          </a:prstGeom>
          <a:gradFill>
            <a:gsLst>
              <a:gs pos="0">
                <a:srgbClr val="0A3041">
                  <a:alpha val="67843"/>
                </a:srgbClr>
              </a:gs>
              <a:gs pos="19000">
                <a:srgbClr val="0A3041">
                  <a:alpha val="67843"/>
                </a:srgbClr>
              </a:gs>
              <a:gs pos="100000">
                <a:srgbClr val="156082">
                  <a:alpha val="78823"/>
                </a:srgbClr>
              </a:gs>
            </a:gsLst>
            <a:lin ang="19199999"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1" name="Google Shape;91;p1"/>
          <p:cNvSpPr/>
          <p:nvPr/>
        </p:nvSpPr>
        <p:spPr>
          <a:xfrm rot="5400000">
            <a:off x="5307778" y="-5307777"/>
            <a:ext cx="1576446" cy="12192001"/>
          </a:xfrm>
          <a:prstGeom prst="rect">
            <a:avLst/>
          </a:prstGeom>
          <a:gradFill>
            <a:gsLst>
              <a:gs pos="0">
                <a:srgbClr val="000000">
                  <a:alpha val="0"/>
                </a:srgbClr>
              </a:gs>
              <a:gs pos="16000">
                <a:srgbClr val="000000">
                  <a:alpha val="0"/>
                </a:srgbClr>
              </a:gs>
              <a:gs pos="99000">
                <a:srgbClr val="000000">
                  <a:alpha val="86666"/>
                </a:srgbClr>
              </a:gs>
              <a:gs pos="100000">
                <a:srgbClr val="000000">
                  <a:alpha val="86666"/>
                </a:srgbClr>
              </a:gs>
            </a:gsLst>
            <a:lin ang="11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2" name="Google Shape;92;p1"/>
          <p:cNvSpPr/>
          <p:nvPr/>
        </p:nvSpPr>
        <p:spPr>
          <a:xfrm>
            <a:off x="3825434" y="986"/>
            <a:ext cx="4303422" cy="1575461"/>
          </a:xfrm>
          <a:prstGeom prst="rect">
            <a:avLst/>
          </a:prstGeom>
          <a:gradFill>
            <a:gsLst>
              <a:gs pos="0">
                <a:srgbClr val="156082">
                  <a:alpha val="16862"/>
                </a:srgbClr>
              </a:gs>
              <a:gs pos="74000">
                <a:srgbClr val="0A3041">
                  <a:alpha val="0"/>
                </a:srgbClr>
              </a:gs>
              <a:gs pos="100000">
                <a:srgbClr val="0A3041">
                  <a:alpha val="0"/>
                </a:srgbClr>
              </a:gs>
            </a:gsLst>
            <a:lin ang="144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3" name="Google Shape;93;p1"/>
          <p:cNvSpPr txBox="1"/>
          <p:nvPr>
            <p:ph type="ctrTitle"/>
          </p:nvPr>
        </p:nvSpPr>
        <p:spPr>
          <a:xfrm>
            <a:off x="699714" y="353160"/>
            <a:ext cx="7091300" cy="89858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FFFFFF"/>
              </a:buClr>
              <a:buSzPts val="4000"/>
              <a:buFont typeface="Play"/>
              <a:buNone/>
            </a:pPr>
            <a:r>
              <a:rPr lang="sv-SE" sz="4000">
                <a:solidFill>
                  <a:srgbClr val="FFFFFF"/>
                </a:solidFill>
              </a:rPr>
              <a:t>Välkomna</a:t>
            </a:r>
            <a:endParaRPr/>
          </a:p>
        </p:txBody>
      </p:sp>
      <p:sp>
        <p:nvSpPr>
          <p:cNvPr id="94" name="Google Shape;94;p1"/>
          <p:cNvSpPr txBox="1"/>
          <p:nvPr>
            <p:ph idx="1" type="subTitle"/>
          </p:nvPr>
        </p:nvSpPr>
        <p:spPr>
          <a:xfrm>
            <a:off x="8571507" y="387224"/>
            <a:ext cx="3291839" cy="830453"/>
          </a:xfrm>
          <a:prstGeom prst="rect">
            <a:avLst/>
          </a:prstGeom>
          <a:noFill/>
          <a:ln>
            <a:noFill/>
          </a:ln>
        </p:spPr>
        <p:txBody>
          <a:bodyPr anchorCtr="0" anchor="ctr" bIns="45700" lIns="91425" spcFirstLastPara="1" rIns="91425" wrap="square" tIns="45700">
            <a:normAutofit lnSpcReduction="10000"/>
          </a:bodyPr>
          <a:lstStyle/>
          <a:p>
            <a:pPr indent="0" lvl="0" marL="0" rtl="0" algn="l">
              <a:lnSpc>
                <a:spcPct val="90000"/>
              </a:lnSpc>
              <a:spcBef>
                <a:spcPts val="0"/>
              </a:spcBef>
              <a:spcAft>
                <a:spcPts val="0"/>
              </a:spcAft>
              <a:buClr>
                <a:srgbClr val="FFFFFF"/>
              </a:buClr>
              <a:buSzPts val="2400"/>
              <a:buNone/>
            </a:pPr>
            <a:r>
              <a:rPr lang="sv-SE">
                <a:solidFill>
                  <a:srgbClr val="FFFFFF"/>
                </a:solidFill>
              </a:rPr>
              <a:t> Tranås FF – </a:t>
            </a:r>
            <a:r>
              <a:rPr i="1" lang="sv-SE">
                <a:solidFill>
                  <a:srgbClr val="FFFFFF"/>
                </a:solidFill>
              </a:rPr>
              <a:t>lagnamn</a:t>
            </a:r>
            <a:endParaRPr/>
          </a:p>
          <a:p>
            <a:pPr indent="0" lvl="0" marL="0" rtl="0" algn="l">
              <a:lnSpc>
                <a:spcPct val="90000"/>
              </a:lnSpc>
              <a:spcBef>
                <a:spcPts val="1000"/>
              </a:spcBef>
              <a:spcAft>
                <a:spcPts val="0"/>
              </a:spcAft>
              <a:buClr>
                <a:srgbClr val="FFFFFF"/>
              </a:buClr>
              <a:buSzPts val="2400"/>
              <a:buNone/>
            </a:pPr>
            <a:r>
              <a:rPr lang="sv-SE">
                <a:solidFill>
                  <a:srgbClr val="FFFFFF"/>
                </a:solidFill>
              </a:rPr>
              <a:t>Datum</a:t>
            </a:r>
            <a:endParaRPr/>
          </a:p>
        </p:txBody>
      </p:sp>
      <p:pic>
        <p:nvPicPr>
          <p:cNvPr descr="En bild som visar clipart, fågel, Grafik, logotyp&#10;&#10;AI-genererat innehåll kan vara felaktigt." id="95" name="Google Shape;95;p1"/>
          <p:cNvPicPr preferRelativeResize="0"/>
          <p:nvPr/>
        </p:nvPicPr>
        <p:blipFill rotWithShape="1">
          <a:blip r:embed="rId3">
            <a:alphaModFix/>
          </a:blip>
          <a:srcRect b="0" l="0" r="0" t="0"/>
          <a:stretch/>
        </p:blipFill>
        <p:spPr>
          <a:xfrm>
            <a:off x="3671670" y="1824623"/>
            <a:ext cx="4848660" cy="445496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9" name="Shape 99"/>
        <p:cNvGrpSpPr/>
        <p:nvPr/>
      </p:nvGrpSpPr>
      <p:grpSpPr>
        <a:xfrm>
          <a:off x="0" y="0"/>
          <a:ext cx="0" cy="0"/>
          <a:chOff x="0" y="0"/>
          <a:chExt cx="0" cy="0"/>
        </a:xfrm>
      </p:grpSpPr>
      <p:sp>
        <p:nvSpPr>
          <p:cNvPr id="100" name="Google Shape;100;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1" name="Google Shape;101;p2"/>
          <p:cNvSpPr txBox="1"/>
          <p:nvPr>
            <p:ph type="title"/>
          </p:nvPr>
        </p:nvSpPr>
        <p:spPr>
          <a:xfrm>
            <a:off x="630936" y="640080"/>
            <a:ext cx="4818888" cy="14813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sv-SE" sz="5400"/>
              <a:t>Agenda</a:t>
            </a:r>
            <a:endParaRPr/>
          </a:p>
        </p:txBody>
      </p:sp>
      <p:sp>
        <p:nvSpPr>
          <p:cNvPr id="102" name="Google Shape;102;p2"/>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2"/>
          <p:cNvSpPr txBox="1"/>
          <p:nvPr>
            <p:ph idx="1" type="body"/>
          </p:nvPr>
        </p:nvSpPr>
        <p:spPr>
          <a:xfrm>
            <a:off x="630936" y="2660904"/>
            <a:ext cx="4818888" cy="354787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sv-SE" sz="2200"/>
              <a:t>Presentation ledare</a:t>
            </a:r>
            <a:endParaRPr/>
          </a:p>
          <a:p>
            <a:pPr indent="-228600" lvl="0" marL="228600" rtl="0" algn="l">
              <a:lnSpc>
                <a:spcPct val="90000"/>
              </a:lnSpc>
              <a:spcBef>
                <a:spcPts val="1000"/>
              </a:spcBef>
              <a:spcAft>
                <a:spcPts val="0"/>
              </a:spcAft>
              <a:buClr>
                <a:schemeClr val="dk1"/>
              </a:buClr>
              <a:buSzPts val="2200"/>
              <a:buChar char="•"/>
            </a:pPr>
            <a:r>
              <a:rPr lang="sv-SE" sz="2200"/>
              <a:t>Tranås FF vision och värdegrund</a:t>
            </a:r>
            <a:endParaRPr/>
          </a:p>
          <a:p>
            <a:pPr indent="-228600" lvl="0" marL="228600" rtl="0" algn="l">
              <a:lnSpc>
                <a:spcPct val="90000"/>
              </a:lnSpc>
              <a:spcBef>
                <a:spcPts val="1000"/>
              </a:spcBef>
              <a:spcAft>
                <a:spcPts val="0"/>
              </a:spcAft>
              <a:buClr>
                <a:schemeClr val="dk1"/>
              </a:buClr>
              <a:buSzPts val="2200"/>
              <a:buChar char="•"/>
            </a:pPr>
            <a:r>
              <a:rPr lang="sv-SE" sz="2200"/>
              <a:t>FSLL</a:t>
            </a:r>
            <a:endParaRPr/>
          </a:p>
          <a:p>
            <a:pPr indent="-228600" lvl="0" marL="228600" rtl="0" algn="l">
              <a:lnSpc>
                <a:spcPct val="90000"/>
              </a:lnSpc>
              <a:spcBef>
                <a:spcPts val="1000"/>
              </a:spcBef>
              <a:spcAft>
                <a:spcPts val="0"/>
              </a:spcAft>
              <a:buClr>
                <a:schemeClr val="dk1"/>
              </a:buClr>
              <a:buSzPts val="2200"/>
              <a:buChar char="•"/>
            </a:pPr>
            <a:r>
              <a:rPr lang="sv-SE" sz="2200"/>
              <a:t>Att vara förälder i Tranås FF</a:t>
            </a:r>
            <a:endParaRPr/>
          </a:p>
          <a:p>
            <a:pPr indent="-228600" lvl="0" marL="228600" rtl="0" algn="l">
              <a:lnSpc>
                <a:spcPct val="90000"/>
              </a:lnSpc>
              <a:spcBef>
                <a:spcPts val="1000"/>
              </a:spcBef>
              <a:spcAft>
                <a:spcPts val="0"/>
              </a:spcAft>
              <a:buClr>
                <a:schemeClr val="dk1"/>
              </a:buClr>
              <a:buSzPts val="2200"/>
              <a:buChar char="•"/>
            </a:pPr>
            <a:r>
              <a:rPr lang="sv-SE" sz="2200"/>
              <a:t>Spelregler matcher</a:t>
            </a:r>
            <a:endParaRPr/>
          </a:p>
          <a:p>
            <a:pPr indent="-228600" lvl="0" marL="228600" rtl="0" algn="l">
              <a:lnSpc>
                <a:spcPct val="90000"/>
              </a:lnSpc>
              <a:spcBef>
                <a:spcPts val="1000"/>
              </a:spcBef>
              <a:spcAft>
                <a:spcPts val="0"/>
              </a:spcAft>
              <a:buClr>
                <a:schemeClr val="dk1"/>
              </a:buClr>
              <a:buSzPts val="2200"/>
              <a:buChar char="•"/>
            </a:pPr>
            <a:r>
              <a:rPr lang="sv-SE" sz="2200"/>
              <a:t>Matchvärd</a:t>
            </a:r>
            <a:endParaRPr/>
          </a:p>
          <a:p>
            <a:pPr indent="-228600" lvl="0" marL="228600" rtl="0" algn="l">
              <a:lnSpc>
                <a:spcPct val="90000"/>
              </a:lnSpc>
              <a:spcBef>
                <a:spcPts val="1000"/>
              </a:spcBef>
              <a:spcAft>
                <a:spcPts val="0"/>
              </a:spcAft>
              <a:buClr>
                <a:schemeClr val="dk1"/>
              </a:buClr>
              <a:buSzPts val="2200"/>
              <a:buChar char="•"/>
            </a:pPr>
            <a:r>
              <a:rPr lang="sv-SE" sz="2200"/>
              <a:t>(Andra relevanta punkter för just ditt lag)</a:t>
            </a:r>
            <a:endParaRPr/>
          </a:p>
        </p:txBody>
      </p:sp>
      <p:pic>
        <p:nvPicPr>
          <p:cNvPr descr="En bild som visar clipart, fågel, Grafik, logotyp&#10;&#10;AI-genererat innehåll kan vara felaktigt." id="104" name="Google Shape;104;p2"/>
          <p:cNvPicPr preferRelativeResize="0"/>
          <p:nvPr/>
        </p:nvPicPr>
        <p:blipFill rotWithShape="1">
          <a:blip r:embed="rId3">
            <a:alphaModFix/>
          </a:blip>
          <a:srcRect b="0" l="0" r="0" t="0"/>
          <a:stretch/>
        </p:blipFill>
        <p:spPr>
          <a:xfrm>
            <a:off x="6099048" y="921141"/>
            <a:ext cx="5458968" cy="5015718"/>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8" name="Shape 108"/>
        <p:cNvGrpSpPr/>
        <p:nvPr/>
      </p:nvGrpSpPr>
      <p:grpSpPr>
        <a:xfrm>
          <a:off x="0" y="0"/>
          <a:ext cx="0" cy="0"/>
          <a:chOff x="0" y="0"/>
          <a:chExt cx="0" cy="0"/>
        </a:xfrm>
      </p:grpSpPr>
      <p:sp>
        <p:nvSpPr>
          <p:cNvPr id="109" name="Google Shape;109;p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0" name="Google Shape;110;p4"/>
          <p:cNvSpPr txBox="1"/>
          <p:nvPr>
            <p:ph type="title"/>
          </p:nvPr>
        </p:nvSpPr>
        <p:spPr>
          <a:xfrm>
            <a:off x="630936" y="640080"/>
            <a:ext cx="4818888" cy="148132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Play"/>
              <a:buNone/>
            </a:pPr>
            <a:r>
              <a:rPr lang="sv-SE" sz="5400"/>
              <a:t>Tranås FF - Vision</a:t>
            </a:r>
            <a:endParaRPr/>
          </a:p>
        </p:txBody>
      </p:sp>
      <p:sp>
        <p:nvSpPr>
          <p:cNvPr id="111" name="Google Shape;111;p4"/>
          <p:cNvSpPr/>
          <p:nvPr/>
        </p:nvSpPr>
        <p:spPr>
          <a:xfrm>
            <a:off x="643278" y="2372868"/>
            <a:ext cx="3255095" cy="18288"/>
          </a:xfrm>
          <a:custGeom>
            <a:rect b="b" l="l" r="r" t="t"/>
            <a:pathLst>
              <a:path extrusionOk="0" fill="none" h="18288" w="3255095">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extrusionOk="0" h="18288" w="3255095">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cap="rnd" cmpd="sng" w="38100">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2" name="Google Shape;112;p4"/>
          <p:cNvSpPr txBox="1"/>
          <p:nvPr>
            <p:ph idx="1" type="body"/>
          </p:nvPr>
        </p:nvSpPr>
        <p:spPr>
          <a:xfrm>
            <a:off x="630936" y="2660904"/>
            <a:ext cx="4818888" cy="3547872"/>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200"/>
              <a:buNone/>
            </a:pPr>
            <a:r>
              <a:rPr lang="sv-SE" sz="2200"/>
              <a:t>Med stor ungdomssektion som grund skapar vi duktiga fotbollsspelare, friska medborgare och ett bättre jämlikt samhälle</a:t>
            </a:r>
            <a:endParaRPr/>
          </a:p>
        </p:txBody>
      </p:sp>
      <p:pic>
        <p:nvPicPr>
          <p:cNvPr descr="En bild som visar clipart, fågel, Grafik, logotyp&#10;&#10;AI-genererat innehåll kan vara felaktigt." id="113" name="Google Shape;113;p4"/>
          <p:cNvPicPr preferRelativeResize="0"/>
          <p:nvPr/>
        </p:nvPicPr>
        <p:blipFill rotWithShape="1">
          <a:blip r:embed="rId3">
            <a:alphaModFix/>
          </a:blip>
          <a:srcRect b="0" l="0" r="0" t="0"/>
          <a:stretch/>
        </p:blipFill>
        <p:spPr>
          <a:xfrm>
            <a:off x="6099048" y="921141"/>
            <a:ext cx="5458968" cy="501571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7" name="Shape 117"/>
        <p:cNvGrpSpPr/>
        <p:nvPr/>
      </p:nvGrpSpPr>
      <p:grpSpPr>
        <a:xfrm>
          <a:off x="0" y="0"/>
          <a:ext cx="0" cy="0"/>
          <a:chOff x="0" y="0"/>
          <a:chExt cx="0" cy="0"/>
        </a:xfrm>
      </p:grpSpPr>
      <p:sp>
        <p:nvSpPr>
          <p:cNvPr id="118" name="Google Shape;118;p5"/>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19" name="Google Shape;119;p5"/>
          <p:cNvSpPr txBox="1"/>
          <p:nvPr>
            <p:ph type="title"/>
          </p:nvPr>
        </p:nvSpPr>
        <p:spPr>
          <a:xfrm>
            <a:off x="572493" y="238539"/>
            <a:ext cx="11018520" cy="14344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sv-SE" sz="5400"/>
              <a:t>Tranås FF - Värdegrund</a:t>
            </a:r>
            <a:endParaRPr/>
          </a:p>
        </p:txBody>
      </p:sp>
      <p:sp>
        <p:nvSpPr>
          <p:cNvPr id="120" name="Google Shape;120;p5"/>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1" name="Google Shape;121;p5"/>
          <p:cNvSpPr txBox="1"/>
          <p:nvPr>
            <p:ph idx="1" type="body"/>
          </p:nvPr>
        </p:nvSpPr>
        <p:spPr>
          <a:xfrm>
            <a:off x="572492" y="2071316"/>
            <a:ext cx="10118953" cy="411917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b="1" lang="sv-SE" sz="2000"/>
              <a:t>Gemenskap </a:t>
            </a:r>
            <a:br>
              <a:rPr b="1" lang="sv-SE" sz="2000"/>
            </a:br>
            <a:r>
              <a:rPr lang="sv-SE" sz="2000"/>
              <a:t>I Tranås Fotbollsförening känner vi gemenskap. I en god fotbollsgemenskap finns kamratskap och delaktighet, såväl på som utanför planen</a:t>
            </a:r>
            <a:endParaRPr/>
          </a:p>
          <a:p>
            <a:pPr indent="-228600" lvl="0" marL="228600" rtl="0" algn="l">
              <a:lnSpc>
                <a:spcPct val="90000"/>
              </a:lnSpc>
              <a:spcBef>
                <a:spcPts val="1000"/>
              </a:spcBef>
              <a:spcAft>
                <a:spcPts val="0"/>
              </a:spcAft>
              <a:buClr>
                <a:schemeClr val="dk1"/>
              </a:buClr>
              <a:buSzPts val="2000"/>
              <a:buChar char="•"/>
            </a:pPr>
            <a:r>
              <a:rPr b="1" lang="sv-SE" sz="2000"/>
              <a:t>Glädje</a:t>
            </a:r>
            <a:br>
              <a:rPr b="1" lang="sv-SE" sz="2000"/>
            </a:br>
            <a:r>
              <a:rPr lang="sv-SE" sz="2000"/>
              <a:t>Fotboll är glädje och genom glädje utvecklas vi, som spelare och som lag. Vi ska se till att det finns glädje i det vi gör vilket blir en viktig drivkraft som leder till intresse och engagemang</a:t>
            </a:r>
            <a:endParaRPr/>
          </a:p>
          <a:p>
            <a:pPr indent="-228600" lvl="0" marL="228600" rtl="0" algn="l">
              <a:lnSpc>
                <a:spcPct val="90000"/>
              </a:lnSpc>
              <a:spcBef>
                <a:spcPts val="1000"/>
              </a:spcBef>
              <a:spcAft>
                <a:spcPts val="0"/>
              </a:spcAft>
              <a:buClr>
                <a:schemeClr val="dk1"/>
              </a:buClr>
              <a:buSzPts val="2000"/>
              <a:buChar char="•"/>
            </a:pPr>
            <a:r>
              <a:rPr b="1" lang="sv-SE" sz="2000"/>
              <a:t>Trygghet</a:t>
            </a:r>
            <a:br>
              <a:rPr b="1" lang="sv-SE" sz="2000"/>
            </a:br>
            <a:r>
              <a:rPr lang="sv-SE" sz="2000"/>
              <a:t>Vi har alla lika värde och samma rätt att känna oss trygga. Var och en av oss bidrar till att skapa en trygg miljö för både barn och vuxna där alla känner sig välkomna. </a:t>
            </a:r>
            <a:endParaRPr b="1" sz="2000"/>
          </a:p>
        </p:txBody>
      </p:sp>
      <p:pic>
        <p:nvPicPr>
          <p:cNvPr descr="En bild som visar clipart, fågel, Grafik, logotyp&#10;&#10;AI-genererat innehåll kan vara felaktigt." id="122" name="Google Shape;122;p5"/>
          <p:cNvPicPr preferRelativeResize="0"/>
          <p:nvPr/>
        </p:nvPicPr>
        <p:blipFill rotWithShape="1">
          <a:blip r:embed="rId3">
            <a:alphaModFix/>
          </a:blip>
          <a:srcRect b="0" l="0" r="0" t="0"/>
          <a:stretch/>
        </p:blipFill>
        <p:spPr>
          <a:xfrm>
            <a:off x="10262657" y="52938"/>
            <a:ext cx="1929343" cy="177268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6" name="Shape 126"/>
        <p:cNvGrpSpPr/>
        <p:nvPr/>
      </p:nvGrpSpPr>
      <p:grpSpPr>
        <a:xfrm>
          <a:off x="0" y="0"/>
          <a:ext cx="0" cy="0"/>
          <a:chOff x="0" y="0"/>
          <a:chExt cx="0" cy="0"/>
        </a:xfrm>
      </p:grpSpPr>
      <p:sp>
        <p:nvSpPr>
          <p:cNvPr id="127" name="Google Shape;127;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28" name="Google Shape;128;p6"/>
          <p:cNvSpPr txBox="1"/>
          <p:nvPr>
            <p:ph type="title"/>
          </p:nvPr>
        </p:nvSpPr>
        <p:spPr>
          <a:xfrm>
            <a:off x="838200" y="1336390"/>
            <a:ext cx="6155988" cy="118292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4300"/>
              <a:buFont typeface="Play"/>
              <a:buNone/>
            </a:pPr>
            <a:r>
              <a:rPr lang="sv-SE" sz="4300"/>
              <a:t>FSLL – Barnens rättigheter</a:t>
            </a:r>
            <a:endParaRPr/>
          </a:p>
        </p:txBody>
      </p:sp>
      <p:cxnSp>
        <p:nvCxnSpPr>
          <p:cNvPr id="129" name="Google Shape;129;p6"/>
          <p:cNvCxnSpPr/>
          <p:nvPr/>
        </p:nvCxnSpPr>
        <p:spPr>
          <a:xfrm>
            <a:off x="0" y="806470"/>
            <a:ext cx="7903723" cy="0"/>
          </a:xfrm>
          <a:prstGeom prst="straightConnector1">
            <a:avLst/>
          </a:prstGeom>
          <a:noFill/>
          <a:ln cap="sq" cmpd="sng" w="25400">
            <a:solidFill>
              <a:schemeClr val="accent1"/>
            </a:solidFill>
            <a:prstDash val="solid"/>
            <a:bevel/>
            <a:headEnd len="sm" w="sm" type="none"/>
            <a:tailEnd len="sm" w="sm" type="none"/>
          </a:ln>
        </p:spPr>
      </p:cxnSp>
      <p:sp>
        <p:nvSpPr>
          <p:cNvPr id="130" name="Google Shape;130;p6"/>
          <p:cNvSpPr txBox="1"/>
          <p:nvPr>
            <p:ph idx="1" type="body"/>
          </p:nvPr>
        </p:nvSpPr>
        <p:spPr>
          <a:xfrm>
            <a:off x="803776" y="2829330"/>
            <a:ext cx="6190412" cy="3344459"/>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sv-SE" sz="2400">
                <a:solidFill>
                  <a:schemeClr val="dk1"/>
                </a:solidFill>
              </a:rPr>
              <a:t>Fotboll för alla</a:t>
            </a:r>
            <a:endParaRPr/>
          </a:p>
          <a:p>
            <a:pPr indent="-228600" lvl="0" marL="228600" rtl="0" algn="l">
              <a:lnSpc>
                <a:spcPct val="90000"/>
              </a:lnSpc>
              <a:spcBef>
                <a:spcPts val="1000"/>
              </a:spcBef>
              <a:spcAft>
                <a:spcPts val="0"/>
              </a:spcAft>
              <a:buClr>
                <a:schemeClr val="dk1"/>
              </a:buClr>
              <a:buSzPts val="2400"/>
              <a:buChar char="•"/>
            </a:pPr>
            <a:r>
              <a:rPr lang="sv-SE" sz="2400">
                <a:solidFill>
                  <a:schemeClr val="dk1"/>
                </a:solidFill>
              </a:rPr>
              <a:t>Barnens villkor</a:t>
            </a:r>
            <a:endParaRPr/>
          </a:p>
          <a:p>
            <a:pPr indent="-228600" lvl="0" marL="228600" rtl="0" algn="l">
              <a:lnSpc>
                <a:spcPct val="90000"/>
              </a:lnSpc>
              <a:spcBef>
                <a:spcPts val="1000"/>
              </a:spcBef>
              <a:spcAft>
                <a:spcPts val="0"/>
              </a:spcAft>
              <a:buClr>
                <a:schemeClr val="dk1"/>
              </a:buClr>
              <a:buSzPts val="2400"/>
              <a:buChar char="•"/>
            </a:pPr>
            <a:r>
              <a:rPr lang="sv-SE" sz="2400">
                <a:solidFill>
                  <a:schemeClr val="dk1"/>
                </a:solidFill>
              </a:rPr>
              <a:t>Glädje, lärande och ansträngning</a:t>
            </a:r>
            <a:endParaRPr/>
          </a:p>
          <a:p>
            <a:pPr indent="-228600" lvl="0" marL="228600" rtl="0" algn="l">
              <a:lnSpc>
                <a:spcPct val="90000"/>
              </a:lnSpc>
              <a:spcBef>
                <a:spcPts val="1000"/>
              </a:spcBef>
              <a:spcAft>
                <a:spcPts val="0"/>
              </a:spcAft>
              <a:buClr>
                <a:schemeClr val="dk1"/>
              </a:buClr>
              <a:buSzPts val="2400"/>
              <a:buChar char="•"/>
            </a:pPr>
            <a:r>
              <a:rPr lang="sv-SE" sz="2400">
                <a:solidFill>
                  <a:schemeClr val="dk1"/>
                </a:solidFill>
              </a:rPr>
              <a:t>Hållbart idrottande</a:t>
            </a:r>
            <a:endParaRPr/>
          </a:p>
          <a:p>
            <a:pPr indent="-228600" lvl="0" marL="228600" rtl="0" algn="l">
              <a:lnSpc>
                <a:spcPct val="90000"/>
              </a:lnSpc>
              <a:spcBef>
                <a:spcPts val="1000"/>
              </a:spcBef>
              <a:spcAft>
                <a:spcPts val="0"/>
              </a:spcAft>
              <a:buClr>
                <a:schemeClr val="dk1"/>
              </a:buClr>
              <a:buSzPts val="2400"/>
              <a:buChar char="•"/>
            </a:pPr>
            <a:r>
              <a:rPr lang="sv-SE" sz="2400">
                <a:solidFill>
                  <a:schemeClr val="dk1"/>
                </a:solidFill>
              </a:rPr>
              <a:t>Fair play</a:t>
            </a:r>
            <a:endParaRPr/>
          </a:p>
        </p:txBody>
      </p:sp>
      <p:pic>
        <p:nvPicPr>
          <p:cNvPr descr="En bild som visar symbol, emblem, logotyp, Varumärke&#10;&#10;Automatiskt genererad beskrivning" id="131" name="Google Shape;131;p6"/>
          <p:cNvPicPr preferRelativeResize="0"/>
          <p:nvPr/>
        </p:nvPicPr>
        <p:blipFill rotWithShape="1">
          <a:blip r:embed="rId3">
            <a:alphaModFix/>
          </a:blip>
          <a:srcRect b="0" l="0" r="0" t="0"/>
          <a:stretch/>
        </p:blipFill>
        <p:spPr>
          <a:xfrm>
            <a:off x="8364850" y="1336390"/>
            <a:ext cx="3023374" cy="4837394"/>
          </a:xfrm>
          <a:prstGeom prst="rect">
            <a:avLst/>
          </a:prstGeom>
          <a:noFill/>
          <a:ln>
            <a:noFill/>
          </a:ln>
        </p:spPr>
      </p:pic>
      <p:sp>
        <p:nvSpPr>
          <p:cNvPr id="132" name="Google Shape;132;p6"/>
          <p:cNvSpPr/>
          <p:nvPr/>
        </p:nvSpPr>
        <p:spPr>
          <a:xfrm>
            <a:off x="10924552" y="1899284"/>
            <a:ext cx="139039" cy="139039"/>
          </a:xfrm>
          <a:custGeom>
            <a:rect b="b" l="l" r="r" t="t"/>
            <a:pathLst>
              <a:path extrusionOk="0" h="139039" w="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33" name="Google Shape;133;p6"/>
          <p:cNvSpPr/>
          <p:nvPr/>
        </p:nvSpPr>
        <p:spPr>
          <a:xfrm>
            <a:off x="11236862" y="2189928"/>
            <a:ext cx="91138" cy="91138"/>
          </a:xfrm>
          <a:custGeom>
            <a:rect b="b" l="l" r="r" t="t"/>
            <a:pathLst>
              <a:path extrusionOk="0" h="91138" w="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sv-SE"/>
              <a:t>Att vara förälder i Tranås FF </a:t>
            </a:r>
            <a:endParaRPr/>
          </a:p>
        </p:txBody>
      </p:sp>
      <p:sp>
        <p:nvSpPr>
          <p:cNvPr id="139" name="Google Shape;139;p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sv-SE"/>
              <a:t>Träning – Föräldrarna…</a:t>
            </a:r>
            <a:br>
              <a:rPr lang="sv-SE"/>
            </a:br>
            <a:r>
              <a:rPr lang="sv-SE"/>
              <a:t>- Bör hålla sig på lämpligt avstånd från träningen så att inte barnets uppmärksamhet dras ifrån tränare</a:t>
            </a:r>
            <a:br>
              <a:rPr lang="sv-SE"/>
            </a:br>
            <a:r>
              <a:rPr lang="sv-SE"/>
              <a:t>- Förväntas stötta sitt barn i träningen på ett balanserat sätt, utan att pressa barnet till någon hen inte vill </a:t>
            </a:r>
            <a:br>
              <a:rPr lang="sv-SE"/>
            </a:br>
            <a:r>
              <a:rPr lang="sv-SE"/>
              <a:t>- Bör uppmuntra sitt barn till träning och ha en långsiktig målsättning med denna</a:t>
            </a:r>
            <a:endParaRPr/>
          </a:p>
        </p:txBody>
      </p:sp>
      <p:pic>
        <p:nvPicPr>
          <p:cNvPr descr="En bild som visar clipart, fågel, Grafik, logotyp&#10;&#10;AI-genererat innehåll kan vara felaktigt." id="140" name="Google Shape;140;p7"/>
          <p:cNvPicPr preferRelativeResize="0"/>
          <p:nvPr/>
        </p:nvPicPr>
        <p:blipFill rotWithShape="1">
          <a:blip r:embed="rId3">
            <a:alphaModFix/>
          </a:blip>
          <a:srcRect b="0" l="0" r="0" t="0"/>
          <a:stretch/>
        </p:blipFill>
        <p:spPr>
          <a:xfrm>
            <a:off x="10262657" y="52938"/>
            <a:ext cx="1929343" cy="177268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sv-SE"/>
              <a:t>Att vara förälder i Tranås FF	</a:t>
            </a:r>
            <a:endParaRPr/>
          </a:p>
        </p:txBody>
      </p:sp>
      <p:sp>
        <p:nvSpPr>
          <p:cNvPr id="146" name="Google Shape;146;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sv-SE"/>
              <a:t>Match</a:t>
            </a:r>
            <a:br>
              <a:rPr lang="sv-SE"/>
            </a:br>
            <a:r>
              <a:rPr lang="sv-SE"/>
              <a:t>- Föräldern skall uppmuntra inte bara sitt eget barn, utan alla barn i laget, både vid med- och motgång</a:t>
            </a:r>
            <a:br>
              <a:rPr lang="sv-SE"/>
            </a:br>
            <a:r>
              <a:rPr lang="sv-SE"/>
              <a:t>- Domarens beslut ska inte kritiseras, föräldrarna ska se domaren som en vägledare</a:t>
            </a:r>
            <a:br>
              <a:rPr lang="sv-SE"/>
            </a:br>
            <a:r>
              <a:rPr lang="sv-SE"/>
              <a:t>- Föräldrarna skall hjälpa ledaren om ledaren ber om hjälp</a:t>
            </a:r>
            <a:br>
              <a:rPr lang="sv-SE"/>
            </a:br>
            <a:r>
              <a:rPr lang="sv-SE"/>
              <a:t>- Föräldrarna ska vara goda förebilder för spelarna och alltid agera på ett sportsligt sätt gentemot båda lagen i en match </a:t>
            </a:r>
            <a:br>
              <a:rPr lang="sv-SE"/>
            </a:br>
            <a:r>
              <a:rPr lang="sv-SE"/>
              <a:t>- Föräldrarna skall ha fokus på utveckling och inte på resultat</a:t>
            </a:r>
            <a:endParaRPr/>
          </a:p>
        </p:txBody>
      </p:sp>
      <p:pic>
        <p:nvPicPr>
          <p:cNvPr descr="En bild som visar clipart, fågel, Grafik, logotyp&#10;&#10;AI-genererat innehåll kan vara felaktigt." id="147" name="Google Shape;147;p8"/>
          <p:cNvPicPr preferRelativeResize="0"/>
          <p:nvPr/>
        </p:nvPicPr>
        <p:blipFill rotWithShape="1">
          <a:blip r:embed="rId3">
            <a:alphaModFix/>
          </a:blip>
          <a:srcRect b="0" l="0" r="0" t="0"/>
          <a:stretch/>
        </p:blipFill>
        <p:spPr>
          <a:xfrm>
            <a:off x="10262657" y="52938"/>
            <a:ext cx="1929343" cy="177268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sv-SE"/>
              <a:t>Spelregler under matcher</a:t>
            </a:r>
            <a:endParaRPr/>
          </a:p>
        </p:txBody>
      </p:sp>
      <p:sp>
        <p:nvSpPr>
          <p:cNvPr id="153" name="Google Shape;153;p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sv-SE"/>
              <a:t>SPELARE respekterar domare, ledare och båda lagens spelare</a:t>
            </a:r>
            <a:endParaRPr/>
          </a:p>
          <a:p>
            <a:pPr indent="-228600" lvl="0" marL="228600" rtl="0" algn="l">
              <a:lnSpc>
                <a:spcPct val="90000"/>
              </a:lnSpc>
              <a:spcBef>
                <a:spcPts val="1000"/>
              </a:spcBef>
              <a:spcAft>
                <a:spcPts val="0"/>
              </a:spcAft>
              <a:buClr>
                <a:schemeClr val="dk1"/>
              </a:buClr>
              <a:buSzPts val="2800"/>
              <a:buChar char="•"/>
            </a:pPr>
            <a:r>
              <a:rPr lang="sv-SE"/>
              <a:t>LEDARE agerar föredömligt mot spelare, domare och ledare</a:t>
            </a:r>
            <a:endParaRPr/>
          </a:p>
          <a:p>
            <a:pPr indent="-228600" lvl="0" marL="228600" rtl="0" algn="l">
              <a:lnSpc>
                <a:spcPct val="90000"/>
              </a:lnSpc>
              <a:spcBef>
                <a:spcPts val="1000"/>
              </a:spcBef>
              <a:spcAft>
                <a:spcPts val="0"/>
              </a:spcAft>
              <a:buClr>
                <a:schemeClr val="dk1"/>
              </a:buClr>
              <a:buSzPts val="2800"/>
              <a:buChar char="•"/>
            </a:pPr>
            <a:r>
              <a:rPr lang="sv-SE"/>
              <a:t>DOMARE dömer och alla respekterar domsluten</a:t>
            </a:r>
            <a:endParaRPr/>
          </a:p>
          <a:p>
            <a:pPr indent="-228600" lvl="0" marL="228600" rtl="0" algn="l">
              <a:lnSpc>
                <a:spcPct val="90000"/>
              </a:lnSpc>
              <a:spcBef>
                <a:spcPts val="1000"/>
              </a:spcBef>
              <a:spcAft>
                <a:spcPts val="0"/>
              </a:spcAft>
              <a:buClr>
                <a:schemeClr val="dk1"/>
              </a:buClr>
              <a:buSzPts val="2800"/>
              <a:buChar char="•"/>
            </a:pPr>
            <a:r>
              <a:rPr lang="sv-SE"/>
              <a:t>PUBLIK hejar på ett positivt sätt med ett vårdat språk</a:t>
            </a:r>
            <a:endParaRPr/>
          </a:p>
          <a:p>
            <a:pPr indent="-50800" lvl="0" marL="22860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sv-SE"/>
              <a:t>Eventuella överträdelser kommer anmälas till föreningen</a:t>
            </a:r>
            <a:endParaRPr/>
          </a:p>
        </p:txBody>
      </p:sp>
      <p:pic>
        <p:nvPicPr>
          <p:cNvPr descr="En bild som visar clipart, fågel, Grafik, logotyp&#10;&#10;AI-genererat innehåll kan vara felaktigt." id="154" name="Google Shape;154;p9"/>
          <p:cNvPicPr preferRelativeResize="0"/>
          <p:nvPr/>
        </p:nvPicPr>
        <p:blipFill rotWithShape="1">
          <a:blip r:embed="rId3">
            <a:alphaModFix/>
          </a:blip>
          <a:srcRect b="0" l="0" r="0" t="0"/>
          <a:stretch/>
        </p:blipFill>
        <p:spPr>
          <a:xfrm>
            <a:off x="10262657" y="52938"/>
            <a:ext cx="1929343" cy="1772687"/>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0"/>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0" name="Google Shape;160;p10"/>
          <p:cNvSpPr txBox="1"/>
          <p:nvPr>
            <p:ph type="title"/>
          </p:nvPr>
        </p:nvSpPr>
        <p:spPr>
          <a:xfrm>
            <a:off x="572493" y="238539"/>
            <a:ext cx="11018520" cy="14344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5400"/>
              <a:buFont typeface="Play"/>
              <a:buNone/>
            </a:pPr>
            <a:r>
              <a:rPr lang="sv-SE" sz="5400"/>
              <a:t>Utveckling</a:t>
            </a:r>
            <a:endParaRPr/>
          </a:p>
        </p:txBody>
      </p:sp>
      <p:sp>
        <p:nvSpPr>
          <p:cNvPr id="161" name="Google Shape;161;p10"/>
          <p:cNvSpPr/>
          <p:nvPr/>
        </p:nvSpPr>
        <p:spPr>
          <a:xfrm>
            <a:off x="572493" y="1681544"/>
            <a:ext cx="10972800" cy="18288"/>
          </a:xfrm>
          <a:custGeom>
            <a:rect b="b" l="l" r="r" t="t"/>
            <a:pathLst>
              <a:path extrusionOk="0" fill="none" h="18288" w="1097280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extrusionOk="0" h="18288" w="1097280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4901"/>
            </a:schemeClr>
          </a:solidFill>
          <a:ln cap="rnd" cmpd="sng" w="44450">
            <a:solidFill>
              <a:schemeClr val="accent2">
                <a:alpha val="74901"/>
              </a:schemeClr>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2" name="Google Shape;162;p10"/>
          <p:cNvSpPr txBox="1"/>
          <p:nvPr>
            <p:ph idx="1" type="body"/>
          </p:nvPr>
        </p:nvSpPr>
        <p:spPr>
          <a:xfrm>
            <a:off x="572493" y="2071316"/>
            <a:ext cx="5697678" cy="4119172"/>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200"/>
              <a:buChar char="•"/>
            </a:pPr>
            <a:r>
              <a:rPr lang="sv-SE" sz="2200"/>
              <a:t>Under ungdomsåren prioriterar föreningen utbildningen och inte resultatet. Detta innebär att det för din spelare är viktigt att göra en bra prestation och att vara en bra lagkamrat, prestera sitt bästa. Fokuset på fotboll vid träning och match samt att alla lägen verka för Fair Play</a:t>
            </a:r>
            <a:endParaRPr/>
          </a:p>
        </p:txBody>
      </p:sp>
      <p:pic>
        <p:nvPicPr>
          <p:cNvPr descr="En bild som visar clipart, fågel, Grafik, logotyp&#10;&#10;AI-genererat innehåll kan vara felaktigt." id="163" name="Google Shape;163;p10"/>
          <p:cNvPicPr preferRelativeResize="0"/>
          <p:nvPr/>
        </p:nvPicPr>
        <p:blipFill rotWithShape="1">
          <a:blip r:embed="rId3">
            <a:alphaModFix/>
          </a:blip>
          <a:srcRect b="2" l="4643" r="6965" t="0"/>
          <a:stretch/>
        </p:blipFill>
        <p:spPr>
          <a:xfrm>
            <a:off x="7678443" y="2093976"/>
            <a:ext cx="3941064" cy="409651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sp>
        <p:nvSpPr>
          <p:cNvPr id="168" name="Google Shape;168;p11"/>
          <p:cNvSpPr/>
          <p:nvPr/>
        </p:nvSpPr>
        <p:spPr>
          <a:xfrm>
            <a:off x="0" y="0"/>
            <a:ext cx="12188952"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69" name="Google Shape;169;p11"/>
          <p:cNvSpPr txBox="1"/>
          <p:nvPr>
            <p:ph type="title"/>
          </p:nvPr>
        </p:nvSpPr>
        <p:spPr>
          <a:xfrm>
            <a:off x="638881" y="457200"/>
            <a:ext cx="10909640" cy="1368614"/>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600"/>
              <a:buFont typeface="Play"/>
              <a:buNone/>
            </a:pPr>
            <a:r>
              <a:rPr lang="sv-SE" sz="6600"/>
              <a:t>Utveckling</a:t>
            </a:r>
            <a:endParaRPr sz="6600"/>
          </a:p>
        </p:txBody>
      </p:sp>
      <p:sp>
        <p:nvSpPr>
          <p:cNvPr id="170" name="Google Shape;170;p11"/>
          <p:cNvSpPr/>
          <p:nvPr/>
        </p:nvSpPr>
        <p:spPr>
          <a:xfrm>
            <a:off x="4450080" y="1850683"/>
            <a:ext cx="3291840" cy="18288"/>
          </a:xfrm>
          <a:custGeom>
            <a:rect b="b" l="l" r="r" t="t"/>
            <a:pathLst>
              <a:path extrusionOk="0" fill="none" h="18288" w="329184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extrusionOk="0" h="18288" w="329184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71" name="Google Shape;171;p11"/>
          <p:cNvPicPr preferRelativeResize="0"/>
          <p:nvPr/>
        </p:nvPicPr>
        <p:blipFill rotWithShape="1">
          <a:blip r:embed="rId3">
            <a:alphaModFix/>
          </a:blip>
          <a:srcRect b="0" l="0" r="0" t="0"/>
          <a:stretch/>
        </p:blipFill>
        <p:spPr>
          <a:xfrm>
            <a:off x="482321" y="1690375"/>
            <a:ext cx="4375703" cy="4558025"/>
          </a:xfrm>
          <a:prstGeom prst="rect">
            <a:avLst/>
          </a:prstGeom>
          <a:noFill/>
          <a:ln>
            <a:noFill/>
          </a:ln>
        </p:spPr>
      </p:pic>
      <p:pic>
        <p:nvPicPr>
          <p:cNvPr id="172" name="Google Shape;172;p11"/>
          <p:cNvPicPr preferRelativeResize="0"/>
          <p:nvPr/>
        </p:nvPicPr>
        <p:blipFill rotWithShape="1">
          <a:blip r:embed="rId4">
            <a:alphaModFix/>
          </a:blip>
          <a:srcRect b="0" l="0" r="0" t="0"/>
          <a:stretch/>
        </p:blipFill>
        <p:spPr>
          <a:xfrm>
            <a:off x="6620225" y="2795016"/>
            <a:ext cx="3596768" cy="3605784"/>
          </a:xfrm>
          <a:prstGeom prst="rect">
            <a:avLst/>
          </a:prstGeom>
          <a:noFill/>
          <a:ln>
            <a:noFill/>
          </a:ln>
        </p:spPr>
      </p:pic>
      <p:pic>
        <p:nvPicPr>
          <p:cNvPr descr="En bild som visar symbol, emblem, logotyp, Varumärke&#10;&#10;Automatiskt genererad beskrivning" id="173" name="Google Shape;173;p11"/>
          <p:cNvPicPr preferRelativeResize="0"/>
          <p:nvPr/>
        </p:nvPicPr>
        <p:blipFill rotWithShape="1">
          <a:blip r:embed="rId5">
            <a:alphaModFix/>
          </a:blip>
          <a:srcRect b="0" l="0" r="0" t="0"/>
          <a:stretch/>
        </p:blipFill>
        <p:spPr>
          <a:xfrm>
            <a:off x="11124341" y="90395"/>
            <a:ext cx="923218" cy="1477148"/>
          </a:xfrm>
          <a:prstGeom prst="rect">
            <a:avLst/>
          </a:prstGeom>
          <a:noFill/>
          <a:ln>
            <a:noFill/>
          </a:ln>
        </p:spPr>
      </p:pic>
      <p:sp>
        <p:nvSpPr>
          <p:cNvPr id="174" name="Google Shape;174;p11"/>
          <p:cNvSpPr/>
          <p:nvPr/>
        </p:nvSpPr>
        <p:spPr>
          <a:xfrm>
            <a:off x="4648266" y="4143160"/>
            <a:ext cx="2095986" cy="845870"/>
          </a:xfrm>
          <a:prstGeom prst="leftArrow">
            <a:avLst>
              <a:gd fmla="val 50000" name="adj1"/>
              <a:gd fmla="val 50000" name="adj2"/>
            </a:avLst>
          </a:prstGeom>
          <a:solidFill>
            <a:srgbClr val="5ECBF4"/>
          </a:solidFill>
          <a:ln cap="flat" cmpd="sng" w="19050">
            <a:solidFill>
              <a:srgbClr val="08283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2"/>
                                        </p:tgtEl>
                                        <p:attrNameLst>
                                          <p:attrName>style.visibility</p:attrName>
                                        </p:attrNameLst>
                                      </p:cBhvr>
                                      <p:to>
                                        <p:strVal val="visible"/>
                                      </p:to>
                                    </p:set>
                                    <p:animEffect filter="fade" transition="in">
                                      <p:cBhvr>
                                        <p:cTn dur="500"/>
                                        <p:tgtEl>
                                          <p:spTgt spid="172"/>
                                        </p:tgtEl>
                                      </p:cBhvr>
                                    </p:animEffect>
                                  </p:childTnLst>
                                </p:cTn>
                              </p:par>
                              <p:par>
                                <p:cTn fill="hold" nodeType="withEffect" presetClass="entr" presetID="10" presetSubtype="0">
                                  <p:stCondLst>
                                    <p:cond delay="750"/>
                                  </p:stCondLst>
                                  <p:childTnLst>
                                    <p:set>
                                      <p:cBhvr>
                                        <p:cTn dur="1" fill="hold">
                                          <p:stCondLst>
                                            <p:cond delay="0"/>
                                          </p:stCondLst>
                                        </p:cTn>
                                        <p:tgtEl>
                                          <p:spTgt spid="174"/>
                                        </p:tgtEl>
                                        <p:attrNameLst>
                                          <p:attrName>style.visibility</p:attrName>
                                        </p:attrNameLst>
                                      </p:cBhvr>
                                      <p:to>
                                        <p:strVal val="visible"/>
                                      </p:to>
                                    </p:set>
                                    <p:animEffect filter="fade" transition="in">
                                      <p:cBhvr>
                                        <p:cTn dur="500"/>
                                        <p:tgtEl>
                                          <p:spTgt spid="17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sv-SE" sz="4400"/>
              <a:t>Utvecklingprocess</a:t>
            </a:r>
            <a:endParaRPr/>
          </a:p>
        </p:txBody>
      </p:sp>
      <p:pic>
        <p:nvPicPr>
          <p:cNvPr descr="Så mäter du personlig utveckling - Andreas Piirimets - Föreläsare inom  stress" id="180" name="Google Shape;180;p12"/>
          <p:cNvPicPr preferRelativeResize="0"/>
          <p:nvPr>
            <p:ph idx="1" type="body"/>
          </p:nvPr>
        </p:nvPicPr>
        <p:blipFill rotWithShape="1">
          <a:blip r:embed="rId3">
            <a:alphaModFix/>
          </a:blip>
          <a:srcRect b="-2" l="15455" r="17998" t="0"/>
          <a:stretch/>
        </p:blipFill>
        <p:spPr>
          <a:xfrm>
            <a:off x="964061" y="1965418"/>
            <a:ext cx="3817013" cy="3817057"/>
          </a:xfrm>
          <a:prstGeom prst="rect">
            <a:avLst/>
          </a:prstGeom>
          <a:noFill/>
          <a:ln>
            <a:noFill/>
          </a:ln>
        </p:spPr>
      </p:pic>
      <p:pic>
        <p:nvPicPr>
          <p:cNvPr descr="Träna-Äta-Vila (Balans, Superkompensation, Överträning)" id="181" name="Google Shape;181;p12"/>
          <p:cNvPicPr preferRelativeResize="0"/>
          <p:nvPr/>
        </p:nvPicPr>
        <p:blipFill rotWithShape="1">
          <a:blip r:embed="rId4">
            <a:alphaModFix/>
          </a:blip>
          <a:srcRect b="0" l="0" r="0" t="0"/>
          <a:stretch/>
        </p:blipFill>
        <p:spPr>
          <a:xfrm>
            <a:off x="4395606" y="1651912"/>
            <a:ext cx="8304239" cy="4671135"/>
          </a:xfrm>
          <a:prstGeom prst="rect">
            <a:avLst/>
          </a:prstGeom>
          <a:noFill/>
          <a:ln>
            <a:noFill/>
          </a:ln>
        </p:spPr>
      </p:pic>
      <p:pic>
        <p:nvPicPr>
          <p:cNvPr descr="En bild som visar symbol, emblem, logotyp, Varumärke&#10;&#10;Automatiskt genererad beskrivning" id="182" name="Google Shape;182;p12"/>
          <p:cNvPicPr preferRelativeResize="0"/>
          <p:nvPr/>
        </p:nvPicPr>
        <p:blipFill rotWithShape="1">
          <a:blip r:embed="rId5">
            <a:alphaModFix/>
          </a:blip>
          <a:srcRect b="0" l="0" r="0" t="0"/>
          <a:stretch/>
        </p:blipFill>
        <p:spPr>
          <a:xfrm>
            <a:off x="11124341" y="90395"/>
            <a:ext cx="923218" cy="147714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500"/>
                                        <p:tgtEl>
                                          <p:spTgt spid="1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3"/>
          <p:cNvSpPr txBox="1"/>
          <p:nvPr>
            <p:ph type="title"/>
          </p:nvPr>
        </p:nvSpPr>
        <p:spPr>
          <a:xfrm>
            <a:off x="838200" y="609600"/>
            <a:ext cx="3739341" cy="1330839"/>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sv-SE"/>
              <a:t>Utvecklings- process</a:t>
            </a:r>
            <a:endParaRPr/>
          </a:p>
        </p:txBody>
      </p:sp>
      <p:sp>
        <p:nvSpPr>
          <p:cNvPr id="188" name="Google Shape;188;p13"/>
          <p:cNvSpPr txBox="1"/>
          <p:nvPr>
            <p:ph idx="1" type="body"/>
          </p:nvPr>
        </p:nvSpPr>
        <p:spPr>
          <a:xfrm>
            <a:off x="221064" y="2194102"/>
            <a:ext cx="5044272" cy="3908586"/>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400"/>
              <a:buChar char="•"/>
            </a:pPr>
            <a:r>
              <a:rPr lang="sv-SE" sz="2400"/>
              <a:t>Träning – bryter ner</a:t>
            </a:r>
            <a:endParaRPr/>
          </a:p>
          <a:p>
            <a:pPr indent="-228600" lvl="0" marL="228600" rtl="0" algn="l">
              <a:lnSpc>
                <a:spcPct val="90000"/>
              </a:lnSpc>
              <a:spcBef>
                <a:spcPts val="1000"/>
              </a:spcBef>
              <a:spcAft>
                <a:spcPts val="0"/>
              </a:spcAft>
              <a:buClr>
                <a:schemeClr val="dk1"/>
              </a:buClr>
              <a:buSzPts val="2400"/>
              <a:buChar char="•"/>
            </a:pPr>
            <a:r>
              <a:rPr lang="sv-SE" sz="2400"/>
              <a:t>Kost – för att få rätt byggstenar</a:t>
            </a:r>
            <a:endParaRPr sz="2000"/>
          </a:p>
          <a:p>
            <a:pPr indent="-228600" lvl="0" marL="228600" rtl="0" algn="l">
              <a:lnSpc>
                <a:spcPct val="90000"/>
              </a:lnSpc>
              <a:spcBef>
                <a:spcPts val="1000"/>
              </a:spcBef>
              <a:spcAft>
                <a:spcPts val="0"/>
              </a:spcAft>
              <a:buClr>
                <a:schemeClr val="dk1"/>
              </a:buClr>
              <a:buSzPts val="2400"/>
              <a:buChar char="•"/>
            </a:pPr>
            <a:r>
              <a:rPr lang="sv-SE" sz="2400"/>
              <a:t>Vila (sömn) – för återuppbyggnad</a:t>
            </a:r>
            <a:endParaRPr/>
          </a:p>
        </p:txBody>
      </p:sp>
      <p:pic>
        <p:nvPicPr>
          <p:cNvPr descr="Skolbanken · Kost, motion och hälsa" id="189" name="Google Shape;189;p13"/>
          <p:cNvPicPr preferRelativeResize="0"/>
          <p:nvPr/>
        </p:nvPicPr>
        <p:blipFill rotWithShape="1">
          <a:blip r:embed="rId3">
            <a:alphaModFix/>
          </a:blip>
          <a:srcRect b="0" l="0" r="0" t="0"/>
          <a:stretch/>
        </p:blipFill>
        <p:spPr>
          <a:xfrm>
            <a:off x="5744073" y="661916"/>
            <a:ext cx="5557909" cy="5557909"/>
          </a:xfrm>
          <a:prstGeom prst="rect">
            <a:avLst/>
          </a:prstGeom>
          <a:noFill/>
          <a:ln>
            <a:noFill/>
          </a:ln>
        </p:spPr>
      </p:pic>
      <p:pic>
        <p:nvPicPr>
          <p:cNvPr descr="En bild som visar symbol, emblem, logotyp, Varumärke&#10;&#10;Automatiskt genererad beskrivning" id="190" name="Google Shape;190;p13"/>
          <p:cNvPicPr preferRelativeResize="0"/>
          <p:nvPr/>
        </p:nvPicPr>
        <p:blipFill rotWithShape="1">
          <a:blip r:embed="rId4">
            <a:alphaModFix/>
          </a:blip>
          <a:srcRect b="0" l="0" r="0" t="0"/>
          <a:stretch/>
        </p:blipFill>
        <p:spPr>
          <a:xfrm>
            <a:off x="11124341" y="90395"/>
            <a:ext cx="923218" cy="147714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Play"/>
              <a:buNone/>
            </a:pPr>
            <a:r>
              <a:rPr lang="sv-SE"/>
              <a:t>Matchvärdar </a:t>
            </a:r>
            <a:br>
              <a:rPr lang="sv-SE"/>
            </a:br>
            <a:r>
              <a:rPr lang="sv-SE" sz="2800"/>
              <a:t>Förväntansbild från föreningen</a:t>
            </a:r>
            <a:endParaRPr/>
          </a:p>
        </p:txBody>
      </p:sp>
      <p:sp>
        <p:nvSpPr>
          <p:cNvPr id="196" name="Google Shape;196;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fontScale="85000" lnSpcReduction="10000"/>
          </a:bodyPr>
          <a:lstStyle/>
          <a:p>
            <a:pPr indent="-228600" lvl="0" marL="228600" rtl="0" algn="l">
              <a:lnSpc>
                <a:spcPct val="90000"/>
              </a:lnSpc>
              <a:spcBef>
                <a:spcPts val="0"/>
              </a:spcBef>
              <a:spcAft>
                <a:spcPts val="0"/>
              </a:spcAft>
              <a:buClr>
                <a:schemeClr val="dk1"/>
              </a:buClr>
              <a:buSzPct val="100000"/>
              <a:buChar char="•"/>
            </a:pPr>
            <a:r>
              <a:rPr b="1" lang="sv-SE"/>
              <a:t>Under matchen</a:t>
            </a:r>
            <a:br>
              <a:rPr lang="sv-SE"/>
            </a:br>
            <a:r>
              <a:rPr lang="sv-SE"/>
              <a:t>- Hjälper publiken till motsatt långsida mot var lagens ledare och avbytare är. </a:t>
            </a:r>
            <a:br>
              <a:rPr lang="sv-SE"/>
            </a:br>
            <a:r>
              <a:rPr lang="sv-SE"/>
              <a:t>- Ge moraliskt stöd till domaren i paus</a:t>
            </a:r>
            <a:br>
              <a:rPr lang="sv-SE"/>
            </a:br>
            <a:r>
              <a:rPr lang="sv-SE"/>
              <a:t>- Se till att ingen i publiken stör ledare, spelare eller domare. Sätt stopp för alla former av diskriminerande beteenden. </a:t>
            </a:r>
            <a:endParaRPr/>
          </a:p>
          <a:p>
            <a:pPr indent="-228600" lvl="0" marL="228600" rtl="0" algn="l">
              <a:lnSpc>
                <a:spcPct val="90000"/>
              </a:lnSpc>
              <a:spcBef>
                <a:spcPts val="1000"/>
              </a:spcBef>
              <a:spcAft>
                <a:spcPts val="0"/>
              </a:spcAft>
              <a:buClr>
                <a:schemeClr val="dk1"/>
              </a:buClr>
              <a:buSzPct val="100000"/>
              <a:buChar char="•"/>
            </a:pPr>
            <a:r>
              <a:rPr b="1" lang="sv-SE"/>
              <a:t>Efter matchen </a:t>
            </a:r>
            <a:br>
              <a:rPr lang="sv-SE"/>
            </a:br>
            <a:r>
              <a:rPr lang="sv-SE"/>
              <a:t>- Prata uppmuntrande med domaren och fråga hur hen upplevde matchen</a:t>
            </a:r>
            <a:br>
              <a:rPr lang="sv-SE"/>
            </a:br>
            <a:r>
              <a:rPr lang="sv-SE"/>
              <a:t>- Stäm av med båda lagens ledare hur de upplevde matchen ur ett fair play-perspektiv</a:t>
            </a:r>
            <a:br>
              <a:rPr lang="sv-SE"/>
            </a:br>
            <a:r>
              <a:rPr lang="sv-SE"/>
              <a:t>- Se till att idrottsplats och omklädningsrum lämnas i gott skick och är städade</a:t>
            </a:r>
            <a:br>
              <a:rPr lang="sv-SE"/>
            </a:br>
            <a:r>
              <a:rPr lang="sv-SE"/>
              <a:t>- Om du upplevt att matchen varit orolig så rapporteras det till tranasff@live.se</a:t>
            </a:r>
            <a:endParaRPr/>
          </a:p>
        </p:txBody>
      </p:sp>
      <p:pic>
        <p:nvPicPr>
          <p:cNvPr descr="En bild som visar clipart, fågel, Grafik, logotyp&#10;&#10;AI-genererat innehåll kan vara felaktigt." id="197" name="Google Shape;197;p14"/>
          <p:cNvPicPr preferRelativeResize="0"/>
          <p:nvPr/>
        </p:nvPicPr>
        <p:blipFill rotWithShape="1">
          <a:blip r:embed="rId3">
            <a:alphaModFix/>
          </a:blip>
          <a:srcRect b="0" l="0" r="0" t="0"/>
          <a:stretch/>
        </p:blipFill>
        <p:spPr>
          <a:xfrm>
            <a:off x="10262657" y="52938"/>
            <a:ext cx="1929343" cy="177268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2025-02-14T12:40:18Z</dcterms:created>
  <dc:creator>Albin Svahn</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f1dfa39-20e6-46a0-a362-a00ad8b9b419_Enabled">
    <vt:lpwstr>true</vt:lpwstr>
  </property>
  <property fmtid="{D5CDD505-2E9C-101B-9397-08002B2CF9AE}" pid="3" name="MSIP_Label_6f1dfa39-20e6-46a0-a362-a00ad8b9b419_SetDate">
    <vt:lpwstr>2025-02-21T09:11:43Z</vt:lpwstr>
  </property>
  <property fmtid="{D5CDD505-2E9C-101B-9397-08002B2CF9AE}" pid="4" name="MSIP_Label_6f1dfa39-20e6-46a0-a362-a00ad8b9b419_Method">
    <vt:lpwstr>Standard</vt:lpwstr>
  </property>
  <property fmtid="{D5CDD505-2E9C-101B-9397-08002B2CF9AE}" pid="5" name="MSIP_Label_6f1dfa39-20e6-46a0-a362-a00ad8b9b419_Name">
    <vt:lpwstr>Arla Internal</vt:lpwstr>
  </property>
  <property fmtid="{D5CDD505-2E9C-101B-9397-08002B2CF9AE}" pid="6" name="MSIP_Label_6f1dfa39-20e6-46a0-a362-a00ad8b9b419_SiteId">
    <vt:lpwstr>f10e34fe-8994-4b52-a7da-4f7aa9068ca0</vt:lpwstr>
  </property>
  <property fmtid="{D5CDD505-2E9C-101B-9397-08002B2CF9AE}" pid="7" name="MSIP_Label_6f1dfa39-20e6-46a0-a362-a00ad8b9b419_ActionId">
    <vt:lpwstr>fdc5ac38-beef-4662-af0a-431d3f64f694</vt:lpwstr>
  </property>
  <property fmtid="{D5CDD505-2E9C-101B-9397-08002B2CF9AE}" pid="8" name="MSIP_Label_6f1dfa39-20e6-46a0-a362-a00ad8b9b419_ContentBits">
    <vt:lpwstr>0</vt:lpwstr>
  </property>
</Properties>
</file>