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4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notesSlides/notesSlide7.xml" ContentType="application/vnd.openxmlformats-officedocument.presentationml.notesSlide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notesSlides/notesSlide8.xml" ContentType="application/vnd.openxmlformats-officedocument.presentationml.notesSlide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notesSlides/notesSlide9.xml" ContentType="application/vnd.openxmlformats-officedocument.presentationml.notesSlide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notesSlides/notesSlide10.xml" ContentType="application/vnd.openxmlformats-officedocument.presentationml.notesSlide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notesSlides/notesSlide11.xml" ContentType="application/vnd.openxmlformats-officedocument.presentationml.notesSlide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notesSlides/notesSlide12.xml" ContentType="application/vnd.openxmlformats-officedocument.presentationml.notesSlide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notesSlides/notesSlide13.xml" ContentType="application/vnd.openxmlformats-officedocument.presentationml.notesSlide+xml"/>
  <Override PartName="/ppt/charts/chart28.xml" ContentType="application/vnd.openxmlformats-officedocument.drawingml.chart+xml"/>
  <Override PartName="/ppt/charts/chart29.xml" ContentType="application/vnd.openxmlformats-officedocument.drawingml.chart+xml"/>
  <Override PartName="/ppt/charts/chart30.xml" ContentType="application/vnd.openxmlformats-officedocument.drawingml.chart+xml"/>
  <Override PartName="/ppt/notesSlides/notesSlide14.xml" ContentType="application/vnd.openxmlformats-officedocument.presentationml.notesSlide+xml"/>
  <Override PartName="/ppt/charts/chart31.xml" ContentType="application/vnd.openxmlformats-officedocument.drawingml.chart+xml"/>
  <Override PartName="/ppt/charts/chart32.xml" ContentType="application/vnd.openxmlformats-officedocument.drawingml.chart+xml"/>
  <Override PartName="/ppt/charts/chart33.xml" ContentType="application/vnd.openxmlformats-officedocument.drawingml.chart+xml"/>
  <Override PartName="/ppt/notesSlides/notesSlide15.xml" ContentType="application/vnd.openxmlformats-officedocument.presentationml.notesSlide+xml"/>
  <Override PartName="/ppt/charts/chart34.xml" ContentType="application/vnd.openxmlformats-officedocument.drawingml.chart+xml"/>
  <Override PartName="/ppt/charts/chart35.xml" ContentType="application/vnd.openxmlformats-officedocument.drawingml.chart+xml"/>
  <Override PartName="/ppt/charts/chart36.xml" ContentType="application/vnd.openxmlformats-officedocument.drawingml.chart+xml"/>
  <Override PartName="/ppt/notesSlides/notesSlide16.xml" ContentType="application/vnd.openxmlformats-officedocument.presentationml.notesSlide+xml"/>
  <Override PartName="/ppt/charts/chart37.xml" ContentType="application/vnd.openxmlformats-officedocument.drawingml.chart+xml"/>
  <Override PartName="/ppt/charts/chart38.xml" ContentType="application/vnd.openxmlformats-officedocument.drawingml.chart+xml"/>
  <Override PartName="/ppt/charts/chart39.xml" ContentType="application/vnd.openxmlformats-officedocument.drawingml.chart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40.xml" ContentType="application/vnd.openxmlformats-officedocument.drawingml.chart+xml"/>
  <Override PartName="/ppt/charts/chart41.xml" ContentType="application/vnd.openxmlformats-officedocument.drawingml.chart+xml"/>
  <Override PartName="/ppt/charts/chart42.xml" ContentType="application/vnd.openxmlformats-officedocument.drawingml.chart+xml"/>
  <Override PartName="/ppt/charts/chart43.xml" ContentType="application/vnd.openxmlformats-officedocument.drawingml.chart+xml"/>
  <Override PartName="/ppt/charts/chart44.xml" ContentType="application/vnd.openxmlformats-officedocument.drawingml.chart+xml"/>
  <Override PartName="/ppt/charts/chart45.xml" ContentType="application/vnd.openxmlformats-officedocument.drawingml.chart+xml"/>
  <Override PartName="/ppt/charts/chart46.xml" ContentType="application/vnd.openxmlformats-officedocument.drawingml.chart+xml"/>
  <Override PartName="/ppt/charts/chart47.xml" ContentType="application/vnd.openxmlformats-officedocument.drawingml.chart+xml"/>
  <Override PartName="/ppt/charts/chart48.xml" ContentType="application/vnd.openxmlformats-officedocument.drawingml.chart+xml"/>
  <Override PartName="/ppt/charts/chart49.xml" ContentType="application/vnd.openxmlformats-officedocument.drawingml.chart+xml"/>
  <Override PartName="/ppt/charts/chart50.xml" ContentType="application/vnd.openxmlformats-officedocument.drawingml.chart+xml"/>
  <Override PartName="/ppt/charts/chart51.xml" ContentType="application/vnd.openxmlformats-officedocument.drawingml.chart+xml"/>
  <Override PartName="/ppt/notesSlides/notesSlide20.xml" ContentType="application/vnd.openxmlformats-officedocument.presentationml.notesSlide+xml"/>
  <Override PartName="/ppt/charts/chart52.xml" ContentType="application/vnd.openxmlformats-officedocument.drawingml.chart+xml"/>
  <Override PartName="/ppt/charts/chart53.xml" ContentType="application/vnd.openxmlformats-officedocument.drawingml.chart+xml"/>
  <Override PartName="/ppt/charts/chart54.xml" ContentType="application/vnd.openxmlformats-officedocument.drawingml.chart+xml"/>
  <Override PartName="/ppt/charts/chart55.xml" ContentType="application/vnd.openxmlformats-officedocument.drawingml.chart+xml"/>
  <Override PartName="/ppt/notesSlides/notesSlide21.xml" ContentType="application/vnd.openxmlformats-officedocument.presentationml.notesSlide+xml"/>
  <Override PartName="/ppt/charts/chart56.xml" ContentType="application/vnd.openxmlformats-officedocument.drawingml.chart+xml"/>
  <Override PartName="/ppt/charts/chart57.xml" ContentType="application/vnd.openxmlformats-officedocument.drawingml.chart+xml"/>
  <Override PartName="/ppt/charts/chart58.xml" ContentType="application/vnd.openxmlformats-officedocument.drawingml.chart+xml"/>
  <Override PartName="/ppt/charts/chart59.xml" ContentType="application/vnd.openxmlformats-officedocument.drawingml.chart+xml"/>
  <Override PartName="/ppt/notesSlides/notesSlide22.xml" ContentType="application/vnd.openxmlformats-officedocument.presentationml.notesSlide+xml"/>
  <Override PartName="/ppt/charts/chart60.xml" ContentType="application/vnd.openxmlformats-officedocument.drawingml.chart+xml"/>
  <Override PartName="/ppt/charts/chart61.xml" ContentType="application/vnd.openxmlformats-officedocument.drawingml.chart+xml"/>
  <Override PartName="/ppt/charts/chart62.xml" ContentType="application/vnd.openxmlformats-officedocument.drawingml.chart+xml"/>
  <Override PartName="/ppt/charts/chart63.xml" ContentType="application/vnd.openxmlformats-officedocument.drawingml.chart+xml"/>
  <Override PartName="/ppt/notesSlides/notesSlide23.xml" ContentType="application/vnd.openxmlformats-officedocument.presentationml.notesSlide+xml"/>
  <Override PartName="/ppt/charts/chart64.xml" ContentType="application/vnd.openxmlformats-officedocument.drawingml.chart+xml"/>
  <Override PartName="/ppt/charts/chart65.xml" ContentType="application/vnd.openxmlformats-officedocument.drawingml.chart+xml"/>
  <Override PartName="/ppt/charts/chart66.xml" ContentType="application/vnd.openxmlformats-officedocument.drawingml.chart+xml"/>
  <Override PartName="/ppt/charts/chart67.xml" ContentType="application/vnd.openxmlformats-officedocument.drawingml.chart+xml"/>
  <Override PartName="/ppt/charts/chart68.xml" ContentType="application/vnd.openxmlformats-officedocument.drawingml.chart+xml"/>
  <Override PartName="/ppt/notesSlides/notesSlide24.xml" ContentType="application/vnd.openxmlformats-officedocument.presentationml.notesSlide+xml"/>
  <Override PartName="/ppt/charts/chart69.xml" ContentType="application/vnd.openxmlformats-officedocument.drawingml.chart+xml"/>
  <Override PartName="/ppt/charts/chart70.xml" ContentType="application/vnd.openxmlformats-officedocument.drawingml.chart+xml"/>
  <Override PartName="/ppt/charts/chart71.xml" ContentType="application/vnd.openxmlformats-officedocument.drawingml.chart+xml"/>
  <Override PartName="/ppt/charts/chart72.xml" ContentType="application/vnd.openxmlformats-officedocument.drawingml.chart+xml"/>
  <Override PartName="/ppt/notesSlides/notesSlide25.xml" ContentType="application/vnd.openxmlformats-officedocument.presentationml.notesSlide+xml"/>
  <Override PartName="/ppt/charts/chart73.xml" ContentType="application/vnd.openxmlformats-officedocument.drawingml.chart+xml"/>
  <Override PartName="/ppt/charts/chart74.xml" ContentType="application/vnd.openxmlformats-officedocument.drawingml.chart+xml"/>
  <Override PartName="/ppt/charts/chart75.xml" ContentType="application/vnd.openxmlformats-officedocument.drawingml.chart+xml"/>
  <Override PartName="/ppt/charts/chart76.xml" ContentType="application/vnd.openxmlformats-officedocument.drawingml.chart+xml"/>
  <Override PartName="/ppt/notesSlides/notesSlide26.xml" ContentType="application/vnd.openxmlformats-officedocument.presentationml.notesSlide+xml"/>
  <Override PartName="/ppt/charts/chart77.xml" ContentType="application/vnd.openxmlformats-officedocument.drawingml.chart+xml"/>
  <Override PartName="/ppt/charts/chart78.xml" ContentType="application/vnd.openxmlformats-officedocument.drawingml.chart+xml"/>
  <Override PartName="/ppt/charts/chart79.xml" ContentType="application/vnd.openxmlformats-officedocument.drawingml.chart+xml"/>
  <Override PartName="/ppt/charts/chart80.xml" ContentType="application/vnd.openxmlformats-officedocument.drawingml.chart+xml"/>
  <Override PartName="/ppt/notesSlides/notesSlide27.xml" ContentType="application/vnd.openxmlformats-officedocument.presentationml.notesSlide+xml"/>
  <Override PartName="/ppt/charts/chart81.xml" ContentType="application/vnd.openxmlformats-officedocument.drawingml.chart+xml"/>
  <Override PartName="/ppt/charts/chart82.xml" ContentType="application/vnd.openxmlformats-officedocument.drawingml.chart+xml"/>
  <Override PartName="/ppt/charts/chart83.xml" ContentType="application/vnd.openxmlformats-officedocument.drawingml.chart+xml"/>
  <Override PartName="/ppt/charts/chart84.xml" ContentType="application/vnd.openxmlformats-officedocument.drawingml.chart+xml"/>
  <Override PartName="/ppt/charts/chart85.xml" ContentType="application/vnd.openxmlformats-officedocument.drawingml.chart+xml"/>
  <Override PartName="/ppt/notesSlides/notesSlide28.xml" ContentType="application/vnd.openxmlformats-officedocument.presentationml.notesSlide+xml"/>
  <Override PartName="/ppt/charts/chart86.xml" ContentType="application/vnd.openxmlformats-officedocument.drawingml.chart+xml"/>
  <Override PartName="/ppt/charts/chart87.xml" ContentType="application/vnd.openxmlformats-officedocument.drawingml.chart+xml"/>
  <Override PartName="/ppt/charts/chart88.xml" ContentType="application/vnd.openxmlformats-officedocument.drawingml.chart+xml"/>
  <Override PartName="/ppt/charts/chart89.xml" ContentType="application/vnd.openxmlformats-officedocument.drawingml.chart+xml"/>
  <Override PartName="/ppt/charts/chart90.xml" ContentType="application/vnd.openxmlformats-officedocument.drawingml.chart+xml"/>
  <Override PartName="/ppt/charts/chart91.xml" ContentType="application/vnd.openxmlformats-officedocument.drawingml.chart+xml"/>
  <Override PartName="/ppt/notesSlides/notesSlide29.xml" ContentType="application/vnd.openxmlformats-officedocument.presentationml.notesSlide+xml"/>
  <Override PartName="/ppt/charts/chart92.xml" ContentType="application/vnd.openxmlformats-officedocument.drawingml.chart+xml"/>
  <Override PartName="/ppt/charts/chart93.xml" ContentType="application/vnd.openxmlformats-officedocument.drawingml.chart+xml"/>
  <Override PartName="/ppt/charts/chart94.xml" ContentType="application/vnd.openxmlformats-officedocument.drawingml.chart+xml"/>
  <Override PartName="/ppt/charts/chart95.xml" ContentType="application/vnd.openxmlformats-officedocument.drawingml.chart+xml"/>
  <Override PartName="/ppt/charts/chart96.xml" ContentType="application/vnd.openxmlformats-officedocument.drawingml.chart+xml"/>
  <Override PartName="/ppt/charts/chart97.xml" ContentType="application/vnd.openxmlformats-officedocument.drawingml.chart+xml"/>
  <Override PartName="/ppt/notesSlides/notesSlide30.xml" ContentType="application/vnd.openxmlformats-officedocument.presentationml.notesSlide+xml"/>
  <Override PartName="/ppt/charts/chart98.xml" ContentType="application/vnd.openxmlformats-officedocument.drawingml.chart+xml"/>
  <Override PartName="/ppt/charts/chart99.xml" ContentType="application/vnd.openxmlformats-officedocument.drawingml.chart+xml"/>
  <Override PartName="/ppt/charts/chart100.xml" ContentType="application/vnd.openxmlformats-officedocument.drawingml.chart+xml"/>
  <Override PartName="/ppt/charts/chart101.xml" ContentType="application/vnd.openxmlformats-officedocument.drawingml.chart+xml"/>
  <Override PartName="/ppt/charts/chart102.xml" ContentType="application/vnd.openxmlformats-officedocument.drawingml.chart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charts/chart103.xml" ContentType="application/vnd.openxmlformats-officedocument.drawingml.chart+xml"/>
  <Override PartName="/ppt/charts/chart104.xml" ContentType="application/vnd.openxmlformats-officedocument.drawingml.chart+xml"/>
  <Override PartName="/ppt/charts/chart105.xml" ContentType="application/vnd.openxmlformats-officedocument.drawingml.chart+xml"/>
  <Override PartName="/ppt/charts/chart106.xml" ContentType="application/vnd.openxmlformats-officedocument.drawingml.chart+xml"/>
  <Override PartName="/ppt/charts/chart107.xml" ContentType="application/vnd.openxmlformats-officedocument.drawingml.chart+xml"/>
  <Override PartName="/ppt/notesSlides/notesSlide34.xml" ContentType="application/vnd.openxmlformats-officedocument.presentationml.notesSlide+xml"/>
  <Override PartName="/ppt/charts/chart108.xml" ContentType="application/vnd.openxmlformats-officedocument.drawingml.chart+xml"/>
  <Override PartName="/ppt/charts/chart109.xml" ContentType="application/vnd.openxmlformats-officedocument.drawingml.chart+xml"/>
  <Override PartName="/ppt/charts/chart110.xml" ContentType="application/vnd.openxmlformats-officedocument.drawingml.chart+xml"/>
  <Override PartName="/ppt/charts/chart111.xml" ContentType="application/vnd.openxmlformats-officedocument.drawingml.chart+xml"/>
  <Override PartName="/ppt/charts/chart112.xml" ContentType="application/vnd.openxmlformats-officedocument.drawingml.chart+xml"/>
  <Override PartName="/ppt/charts/chart113.xml" ContentType="application/vnd.openxmlformats-officedocument.drawingml.chart+xml"/>
  <Override PartName="/ppt/notesSlides/notesSlide35.xml" ContentType="application/vnd.openxmlformats-officedocument.presentationml.notesSlide+xml"/>
  <Override PartName="/ppt/charts/chart114.xml" ContentType="application/vnd.openxmlformats-officedocument.drawingml.chart+xml"/>
  <Override PartName="/ppt/charts/chart115.xml" ContentType="application/vnd.openxmlformats-officedocument.drawingml.chart+xml"/>
  <Override PartName="/ppt/charts/chart116.xml" ContentType="application/vnd.openxmlformats-officedocument.drawingml.chart+xml"/>
  <Override PartName="/ppt/charts/chart117.xml" ContentType="application/vnd.openxmlformats-officedocument.drawingml.chart+xml"/>
  <Override PartName="/ppt/charts/chart118.xml" ContentType="application/vnd.openxmlformats-officedocument.drawingml.chart+xml"/>
  <Override PartName="/ppt/charts/chart119.xml" ContentType="application/vnd.openxmlformats-officedocument.drawingml.chart+xml"/>
  <Override PartName="/ppt/notesSlides/notesSlide36.xml" ContentType="application/vnd.openxmlformats-officedocument.presentationml.notesSlide+xml"/>
  <Override PartName="/ppt/charts/chart120.xml" ContentType="application/vnd.openxmlformats-officedocument.drawingml.chart+xml"/>
  <Override PartName="/ppt/charts/chart121.xml" ContentType="application/vnd.openxmlformats-officedocument.drawingml.chart+xml"/>
  <Override PartName="/ppt/charts/chart122.xml" ContentType="application/vnd.openxmlformats-officedocument.drawingml.chart+xml"/>
  <Override PartName="/ppt/charts/chart123.xml" ContentType="application/vnd.openxmlformats-officedocument.drawingml.chart+xml"/>
  <Override PartName="/ppt/charts/chart124.xml" ContentType="application/vnd.openxmlformats-officedocument.drawingml.chart+xml"/>
  <Override PartName="/ppt/charts/chart125.xml" ContentType="application/vnd.openxmlformats-officedocument.drawingml.chart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charts/chart126.xml" ContentType="application/vnd.openxmlformats-officedocument.drawingml.chart+xml"/>
  <Override PartName="/ppt/charts/chart127.xml" ContentType="application/vnd.openxmlformats-officedocument.drawingml.chart+xml"/>
  <Override PartName="/ppt/charts/chart128.xml" ContentType="application/vnd.openxmlformats-officedocument.drawingml.chart+xml"/>
  <Override PartName="/ppt/charts/chart129.xml" ContentType="application/vnd.openxmlformats-officedocument.drawingml.chart+xml"/>
  <Override PartName="/ppt/charts/chart130.xml" ContentType="application/vnd.openxmlformats-officedocument.drawingml.chart+xml"/>
  <Override PartName="/ppt/charts/chart131.xml" ContentType="application/vnd.openxmlformats-officedocument.drawingml.chart+xml"/>
  <Override PartName="/ppt/charts/chart132.xml" ContentType="application/vnd.openxmlformats-officedocument.drawingml.chart+xml"/>
  <Override PartName="/ppt/notesSlides/notesSlide40.xml" ContentType="application/vnd.openxmlformats-officedocument.presentationml.notesSlide+xml"/>
  <Override PartName="/ppt/charts/chart133.xml" ContentType="application/vnd.openxmlformats-officedocument.drawingml.chart+xml"/>
  <Override PartName="/ppt/charts/chart134.xml" ContentType="application/vnd.openxmlformats-officedocument.drawingml.chart+xml"/>
  <Override PartName="/ppt/charts/chart135.xml" ContentType="application/vnd.openxmlformats-officedocument.drawingml.chart+xml"/>
  <Override PartName="/ppt/charts/chart136.xml" ContentType="application/vnd.openxmlformats-officedocument.drawingml.chart+xml"/>
  <Override PartName="/ppt/charts/chart137.xml" ContentType="application/vnd.openxmlformats-officedocument.drawingml.chart+xml"/>
  <Override PartName="/ppt/charts/chart138.xml" ContentType="application/vnd.openxmlformats-officedocument.drawingml.chart+xml"/>
  <Override PartName="/ppt/charts/chart139.xml" ContentType="application/vnd.openxmlformats-officedocument.drawingml.chart+xml"/>
  <Override PartName="/ppt/notesSlides/notesSlide41.xml" ContentType="application/vnd.openxmlformats-officedocument.presentationml.notesSlide+xml"/>
  <Override PartName="/ppt/charts/chart140.xml" ContentType="application/vnd.openxmlformats-officedocument.drawingml.chart+xml"/>
  <Override PartName="/ppt/charts/chart141.xml" ContentType="application/vnd.openxmlformats-officedocument.drawingml.chart+xml"/>
  <Override PartName="/ppt/charts/chart142.xml" ContentType="application/vnd.openxmlformats-officedocument.drawingml.chart+xml"/>
  <Override PartName="/ppt/charts/chart143.xml" ContentType="application/vnd.openxmlformats-officedocument.drawingml.chart+xml"/>
  <Override PartName="/ppt/charts/chart144.xml" ContentType="application/vnd.openxmlformats-officedocument.drawingml.chart+xml"/>
  <Override PartName="/ppt/charts/chart145.xml" ContentType="application/vnd.openxmlformats-officedocument.drawingml.chart+xml"/>
  <Override PartName="/ppt/charts/chart146.xml" ContentType="application/vnd.openxmlformats-officedocument.drawingml.chart+xml"/>
  <Override PartName="/ppt/notesSlides/notesSlide42.xml" ContentType="application/vnd.openxmlformats-officedocument.presentationml.notesSlide+xml"/>
  <Override PartName="/ppt/charts/chart147.xml" ContentType="application/vnd.openxmlformats-officedocument.drawingml.chart+xml"/>
  <Override PartName="/ppt/charts/chart148.xml" ContentType="application/vnd.openxmlformats-officedocument.drawingml.chart+xml"/>
  <Override PartName="/ppt/charts/chart149.xml" ContentType="application/vnd.openxmlformats-officedocument.drawingml.chart+xml"/>
  <Override PartName="/ppt/charts/chart150.xml" ContentType="application/vnd.openxmlformats-officedocument.drawingml.chart+xml"/>
  <Override PartName="/ppt/charts/chart151.xml" ContentType="application/vnd.openxmlformats-officedocument.drawingml.chart+xml"/>
  <Override PartName="/ppt/charts/chart152.xml" ContentType="application/vnd.openxmlformats-officedocument.drawingml.chart+xml"/>
  <Override PartName="/ppt/charts/chart153.xml" ContentType="application/vnd.openxmlformats-officedocument.drawingml.chart+xml"/>
  <Override PartName="/ppt/notesSlides/notesSlide43.xml" ContentType="application/vnd.openxmlformats-officedocument.presentationml.notesSlide+xml"/>
  <Override PartName="/ppt/charts/chart154.xml" ContentType="application/vnd.openxmlformats-officedocument.drawingml.chart+xml"/>
  <Override PartName="/ppt/charts/chart155.xml" ContentType="application/vnd.openxmlformats-officedocument.drawingml.chart+xml"/>
  <Override PartName="/ppt/charts/chart156.xml" ContentType="application/vnd.openxmlformats-officedocument.drawingml.chart+xml"/>
  <Override PartName="/ppt/charts/chart157.xml" ContentType="application/vnd.openxmlformats-officedocument.drawingml.chart+xml"/>
  <Override PartName="/ppt/charts/chart158.xml" ContentType="application/vnd.openxmlformats-officedocument.drawingml.chart+xml"/>
  <Override PartName="/ppt/charts/chart159.xml" ContentType="application/vnd.openxmlformats-officedocument.drawingml.chart+xml"/>
  <Override PartName="/ppt/charts/chart160.xml" ContentType="application/vnd.openxmlformats-officedocument.drawingml.chart+xml"/>
  <Override PartName="/ppt/notesSlides/notesSlide44.xml" ContentType="application/vnd.openxmlformats-officedocument.presentationml.notesSlide+xml"/>
  <Override PartName="/ppt/charts/chart161.xml" ContentType="application/vnd.openxmlformats-officedocument.drawingml.chart+xml"/>
  <Override PartName="/ppt/charts/chart162.xml" ContentType="application/vnd.openxmlformats-officedocument.drawingml.chart+xml"/>
  <Override PartName="/ppt/charts/chart163.xml" ContentType="application/vnd.openxmlformats-officedocument.drawingml.chart+xml"/>
  <Override PartName="/ppt/charts/chart164.xml" ContentType="application/vnd.openxmlformats-officedocument.drawingml.chart+xml"/>
  <Override PartName="/ppt/charts/chart165.xml" ContentType="application/vnd.openxmlformats-officedocument.drawingml.chart+xml"/>
  <Override PartName="/ppt/charts/chart166.xml" ContentType="application/vnd.openxmlformats-officedocument.drawingml.chart+xml"/>
  <Override PartName="/ppt/charts/chart167.xml" ContentType="application/vnd.openxmlformats-officedocument.drawingml.chart+xml"/>
  <Override PartName="/ppt/charts/chart168.xml" ContentType="application/vnd.openxmlformats-officedocument.drawingml.chart+xml"/>
  <Override PartName="/ppt/notesSlides/notesSlide45.xml" ContentType="application/vnd.openxmlformats-officedocument.presentationml.notesSlide+xml"/>
  <Override PartName="/ppt/charts/chart169.xml" ContentType="application/vnd.openxmlformats-officedocument.drawingml.chart+xml"/>
  <Override PartName="/ppt/charts/chart170.xml" ContentType="application/vnd.openxmlformats-officedocument.drawingml.chart+xml"/>
  <Override PartName="/ppt/charts/chart171.xml" ContentType="application/vnd.openxmlformats-officedocument.drawingml.chart+xml"/>
  <Override PartName="/ppt/charts/chart172.xml" ContentType="application/vnd.openxmlformats-officedocument.drawingml.chart+xml"/>
  <Override PartName="/ppt/charts/chart173.xml" ContentType="application/vnd.openxmlformats-officedocument.drawingml.chart+xml"/>
  <Override PartName="/ppt/charts/chart174.xml" ContentType="application/vnd.openxmlformats-officedocument.drawingml.chart+xml"/>
  <Override PartName="/ppt/notesSlides/notesSlide46.xml" ContentType="application/vnd.openxmlformats-officedocument.presentationml.notesSlide+xml"/>
  <Override PartName="/ppt/charts/chart175.xml" ContentType="application/vnd.openxmlformats-officedocument.drawingml.chart+xml"/>
  <Override PartName="/ppt/charts/chart176.xml" ContentType="application/vnd.openxmlformats-officedocument.drawingml.chart+xml"/>
  <Override PartName="/ppt/charts/chart177.xml" ContentType="application/vnd.openxmlformats-officedocument.drawingml.chart+xml"/>
  <Override PartName="/ppt/charts/chart178.xml" ContentType="application/vnd.openxmlformats-officedocument.drawingml.chart+xml"/>
  <Override PartName="/ppt/charts/chart179.xml" ContentType="application/vnd.openxmlformats-officedocument.drawingml.chart+xml"/>
  <Override PartName="/ppt/charts/chart180.xml" ContentType="application/vnd.openxmlformats-officedocument.drawingml.chart+xml"/>
  <Override PartName="/ppt/charts/chart181.xml" ContentType="application/vnd.openxmlformats-officedocument.drawingml.chart+xml"/>
  <Override PartName="/ppt/charts/chart182.xml" ContentType="application/vnd.openxmlformats-officedocument.drawingml.chart+xml"/>
  <Override PartName="/ppt/notesSlides/notesSlide47.xml" ContentType="application/vnd.openxmlformats-officedocument.presentationml.notesSlide+xml"/>
  <Override PartName="/ppt/charts/chart183.xml" ContentType="application/vnd.openxmlformats-officedocument.drawingml.chart+xml"/>
  <Override PartName="/ppt/charts/chart184.xml" ContentType="application/vnd.openxmlformats-officedocument.drawingml.chart+xml"/>
  <Override PartName="/ppt/charts/chart185.xml" ContentType="application/vnd.openxmlformats-officedocument.drawingml.chart+xml"/>
  <Override PartName="/ppt/charts/chart186.xml" ContentType="application/vnd.openxmlformats-officedocument.drawingml.chart+xml"/>
  <Override PartName="/ppt/charts/chart187.xml" ContentType="application/vnd.openxmlformats-officedocument.drawingml.chart+xml"/>
  <Override PartName="/ppt/charts/chart188.xml" ContentType="application/vnd.openxmlformats-officedocument.drawingml.chart+xml"/>
  <Override PartName="/ppt/notesSlides/notesSlide48.xml" ContentType="application/vnd.openxmlformats-officedocument.presentationml.notesSlide+xml"/>
  <Override PartName="/ppt/charts/chart189.xml" ContentType="application/vnd.openxmlformats-officedocument.drawingml.chart+xml"/>
  <Override PartName="/ppt/charts/chart190.xml" ContentType="application/vnd.openxmlformats-officedocument.drawingml.chart+xml"/>
  <Override PartName="/ppt/charts/chart191.xml" ContentType="application/vnd.openxmlformats-officedocument.drawingml.chart+xml"/>
  <Override PartName="/ppt/charts/chart192.xml" ContentType="application/vnd.openxmlformats-officedocument.drawingml.chart+xml"/>
  <Override PartName="/ppt/charts/chart193.xml" ContentType="application/vnd.openxmlformats-officedocument.drawingml.chart+xml"/>
  <Override PartName="/ppt/notesSlides/notesSlide49.xml" ContentType="application/vnd.openxmlformats-officedocument.presentationml.notesSlide+xml"/>
  <Override PartName="/ppt/charts/chart194.xml" ContentType="application/vnd.openxmlformats-officedocument.drawingml.chart+xml"/>
  <Override PartName="/ppt/charts/chart195.xml" ContentType="application/vnd.openxmlformats-officedocument.drawingml.chart+xml"/>
  <Override PartName="/ppt/charts/chart196.xml" ContentType="application/vnd.openxmlformats-officedocument.drawingml.chart+xml"/>
  <Override PartName="/ppt/charts/chart197.xml" ContentType="application/vnd.openxmlformats-officedocument.drawingml.chart+xml"/>
  <Override PartName="/ppt/charts/chart198.xml" ContentType="application/vnd.openxmlformats-officedocument.drawingml.chart+xml"/>
  <Override PartName="/ppt/notesSlides/notesSlide50.xml" ContentType="application/vnd.openxmlformats-officedocument.presentationml.notesSlide+xml"/>
  <Override PartName="/ppt/charts/chart199.xml" ContentType="application/vnd.openxmlformats-officedocument.drawingml.chart+xml"/>
  <Override PartName="/ppt/charts/chart200.xml" ContentType="application/vnd.openxmlformats-officedocument.drawingml.chart+xml"/>
  <Override PartName="/ppt/charts/chart201.xml" ContentType="application/vnd.openxmlformats-officedocument.drawingml.chart+xml"/>
  <Override PartName="/ppt/charts/chart202.xml" ContentType="application/vnd.openxmlformats-officedocument.drawingml.chart+xml"/>
  <Override PartName="/ppt/charts/chart203.xml" ContentType="application/vnd.openxmlformats-officedocument.drawingml.chart+xml"/>
  <Override PartName="/ppt/notesSlides/notesSlide51.xml" ContentType="application/vnd.openxmlformats-officedocument.presentationml.notesSlide+xml"/>
  <Override PartName="/ppt/charts/chart204.xml" ContentType="application/vnd.openxmlformats-officedocument.drawingml.chart+xml"/>
  <Override PartName="/ppt/charts/chart205.xml" ContentType="application/vnd.openxmlformats-officedocument.drawingml.chart+xml"/>
  <Override PartName="/ppt/charts/chart206.xml" ContentType="application/vnd.openxmlformats-officedocument.drawingml.chart+xml"/>
  <Override PartName="/ppt/charts/chart207.xml" ContentType="application/vnd.openxmlformats-officedocument.drawingml.chart+xml"/>
  <Override PartName="/ppt/charts/chart208.xml" ContentType="application/vnd.openxmlformats-officedocument.drawingml.chart+xml"/>
  <Override PartName="/ppt/notesSlides/notesSlide52.xml" ContentType="application/vnd.openxmlformats-officedocument.presentationml.notesSlide+xml"/>
  <Override PartName="/ppt/charts/chart209.xml" ContentType="application/vnd.openxmlformats-officedocument.drawingml.chart+xml"/>
  <Override PartName="/ppt/charts/chart210.xml" ContentType="application/vnd.openxmlformats-officedocument.drawingml.chart+xml"/>
  <Override PartName="/ppt/charts/chart211.xml" ContentType="application/vnd.openxmlformats-officedocument.drawingml.chart+xml"/>
  <Override PartName="/ppt/charts/chart212.xml" ContentType="application/vnd.openxmlformats-officedocument.drawingml.chart+xml"/>
  <Override PartName="/ppt/charts/chart213.xml" ContentType="application/vnd.openxmlformats-officedocument.drawingml.chart+xml"/>
  <Override PartName="/ppt/notesSlides/notesSlide53.xml" ContentType="application/vnd.openxmlformats-officedocument.presentationml.notesSlide+xml"/>
  <Override PartName="/ppt/charts/chart214.xml" ContentType="application/vnd.openxmlformats-officedocument.drawingml.chart+xml"/>
  <Override PartName="/ppt/charts/chart215.xml" ContentType="application/vnd.openxmlformats-officedocument.drawingml.chart+xml"/>
  <Override PartName="/ppt/charts/chart216.xml" ContentType="application/vnd.openxmlformats-officedocument.drawingml.chart+xml"/>
  <Override PartName="/ppt/charts/chart217.xml" ContentType="application/vnd.openxmlformats-officedocument.drawingml.chart+xml"/>
  <Override PartName="/ppt/charts/chart218.xml" ContentType="application/vnd.openxmlformats-officedocument.drawingml.chart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charts/chart219.xml" ContentType="application/vnd.openxmlformats-officedocument.drawingml.chart+xml"/>
  <Override PartName="/ppt/charts/chart220.xml" ContentType="application/vnd.openxmlformats-officedocument.drawingml.chart+xml"/>
  <Override PartName="/ppt/charts/chart221.xml" ContentType="application/vnd.openxmlformats-officedocument.drawingml.chart+xml"/>
  <Override PartName="/ppt/charts/chart222.xml" ContentType="application/vnd.openxmlformats-officedocument.drawingml.chart+xml"/>
  <Override PartName="/ppt/charts/chart223.xml" ContentType="application/vnd.openxmlformats-officedocument.drawingml.chart+xml"/>
  <Override PartName="/ppt/charts/chart224.xml" ContentType="application/vnd.openxmlformats-officedocument.drawingml.chart+xml"/>
  <Override PartName="/ppt/charts/chart225.xml" ContentType="application/vnd.openxmlformats-officedocument.drawingml.chart+xml"/>
  <Override PartName="/ppt/notesSlides/notesSlide57.xml" ContentType="application/vnd.openxmlformats-officedocument.presentationml.notesSlide+xml"/>
  <Override PartName="/ppt/charts/chart226.xml" ContentType="application/vnd.openxmlformats-officedocument.drawingml.chart+xml"/>
  <Override PartName="/ppt/charts/chart227.xml" ContentType="application/vnd.openxmlformats-officedocument.drawingml.chart+xml"/>
  <Override PartName="/ppt/charts/chart228.xml" ContentType="application/vnd.openxmlformats-officedocument.drawingml.chart+xml"/>
  <Override PartName="/ppt/charts/chart229.xml" ContentType="application/vnd.openxmlformats-officedocument.drawingml.chart+xml"/>
  <Override PartName="/ppt/charts/chart230.xml" ContentType="application/vnd.openxmlformats-officedocument.drawingml.chart+xml"/>
  <Override PartName="/ppt/charts/chart231.xml" ContentType="application/vnd.openxmlformats-officedocument.drawingml.chart+xml"/>
  <Override PartName="/ppt/charts/chart232.xml" ContentType="application/vnd.openxmlformats-officedocument.drawingml.chart+xml"/>
  <Override PartName="/ppt/charts/chart233.xml" ContentType="application/vnd.openxmlformats-officedocument.drawingml.chart+xml"/>
  <Override PartName="/ppt/drawings/drawing1.xml" ContentType="application/vnd.openxmlformats-officedocument.drawingml.chartshapes+xml"/>
  <Override PartName="/ppt/charts/chart234.xml" ContentType="application/vnd.openxmlformats-officedocument.drawingml.chart+xml"/>
  <Override PartName="/ppt/charts/chart235.xml" ContentType="application/vnd.openxmlformats-officedocument.drawingml.chart+xml"/>
  <Override PartName="/ppt/notesSlides/notesSlide58.xml" ContentType="application/vnd.openxmlformats-officedocument.presentationml.notesSlide+xml"/>
  <Override PartName="/ppt/charts/chart236.xml" ContentType="application/vnd.openxmlformats-officedocument.drawingml.chart+xml"/>
  <Override PartName="/ppt/charts/chart237.xml" ContentType="application/vnd.openxmlformats-officedocument.drawingml.chart+xml"/>
  <Override PartName="/ppt/charts/chart238.xml" ContentType="application/vnd.openxmlformats-officedocument.drawingml.chart+xml"/>
  <Override PartName="/ppt/charts/chart239.xml" ContentType="application/vnd.openxmlformats-officedocument.drawingml.chart+xml"/>
  <Override PartName="/ppt/charts/chart240.xml" ContentType="application/vnd.openxmlformats-officedocument.drawingml.chart+xml"/>
  <Override PartName="/ppt/charts/chart241.xml" ContentType="application/vnd.openxmlformats-officedocument.drawingml.chart+xml"/>
  <Override PartName="/ppt/charts/chart242.xml" ContentType="application/vnd.openxmlformats-officedocument.drawingml.chart+xml"/>
  <Override PartName="/ppt/charts/chart243.xml" ContentType="application/vnd.openxmlformats-officedocument.drawingml.chart+xml"/>
  <Override PartName="/ppt/drawings/drawing2.xml" ContentType="application/vnd.openxmlformats-officedocument.drawingml.chartshapes+xml"/>
  <Override PartName="/ppt/charts/chart244.xml" ContentType="application/vnd.openxmlformats-officedocument.drawingml.chart+xml"/>
  <Override PartName="/ppt/charts/chart245.xml" ContentType="application/vnd.openxmlformats-officedocument.drawingml.chart+xml"/>
  <Override PartName="/ppt/charts/chart246.xml" ContentType="application/vnd.openxmlformats-officedocument.drawingml.chart+xml"/>
  <Override PartName="/ppt/notesSlides/notesSlide59.xml" ContentType="application/vnd.openxmlformats-officedocument.presentationml.notesSlide+xml"/>
  <Override PartName="/ppt/charts/chart247.xml" ContentType="application/vnd.openxmlformats-officedocument.drawingml.chart+xml"/>
  <Override PartName="/ppt/charts/chart248.xml" ContentType="application/vnd.openxmlformats-officedocument.drawingml.chart+xml"/>
  <Override PartName="/ppt/charts/chart249.xml" ContentType="application/vnd.openxmlformats-officedocument.drawingml.chart+xml"/>
  <Override PartName="/ppt/charts/chart250.xml" ContentType="application/vnd.openxmlformats-officedocument.drawingml.chart+xml"/>
  <Override PartName="/ppt/charts/chart251.xml" ContentType="application/vnd.openxmlformats-officedocument.drawingml.chart+xml"/>
  <Override PartName="/ppt/charts/chart252.xml" ContentType="application/vnd.openxmlformats-officedocument.drawingml.chart+xml"/>
  <Override PartName="/ppt/charts/chart253.xml" ContentType="application/vnd.openxmlformats-officedocument.drawingml.chart+xml"/>
  <Override PartName="/ppt/charts/chart254.xml" ContentType="application/vnd.openxmlformats-officedocument.drawingml.chart+xml"/>
  <Override PartName="/ppt/drawings/drawing3.xml" ContentType="application/vnd.openxmlformats-officedocument.drawingml.chartshapes+xml"/>
  <Override PartName="/ppt/charts/chart255.xml" ContentType="application/vnd.openxmlformats-officedocument.drawingml.chart+xml"/>
  <Override PartName="/ppt/charts/chart256.xml" ContentType="application/vnd.openxmlformats-officedocument.drawingml.chart+xml"/>
  <Override PartName="/ppt/charts/chart257.xml" ContentType="application/vnd.openxmlformats-officedocument.drawingml.chart+xml"/>
  <Override PartName="/ppt/notesSlides/notesSlide60.xml" ContentType="application/vnd.openxmlformats-officedocument.presentationml.notesSlide+xml"/>
  <Override PartName="/ppt/charts/chart258.xml" ContentType="application/vnd.openxmlformats-officedocument.drawingml.chart+xml"/>
  <Override PartName="/ppt/charts/chart259.xml" ContentType="application/vnd.openxmlformats-officedocument.drawingml.chart+xml"/>
  <Override PartName="/ppt/charts/chart260.xml" ContentType="application/vnd.openxmlformats-officedocument.drawingml.chart+xml"/>
  <Override PartName="/ppt/charts/chart261.xml" ContentType="application/vnd.openxmlformats-officedocument.drawingml.chart+xml"/>
  <Override PartName="/ppt/charts/chart262.xml" ContentType="application/vnd.openxmlformats-officedocument.drawingml.chart+xml"/>
  <Override PartName="/ppt/charts/chart263.xml" ContentType="application/vnd.openxmlformats-officedocument.drawingml.chart+xml"/>
  <Override PartName="/ppt/charts/chart264.xml" ContentType="application/vnd.openxmlformats-officedocument.drawingml.chart+xml"/>
  <Override PartName="/ppt/charts/chart265.xml" ContentType="application/vnd.openxmlformats-officedocument.drawingml.chart+xml"/>
  <Override PartName="/ppt/drawings/drawing4.xml" ContentType="application/vnd.openxmlformats-officedocument.drawingml.chartshapes+xml"/>
  <Override PartName="/ppt/charts/chart266.xml" ContentType="application/vnd.openxmlformats-officedocument.drawingml.chart+xml"/>
  <Override PartName="/ppt/charts/chart267.xml" ContentType="application/vnd.openxmlformats-officedocument.drawingml.chart+xml"/>
  <Override PartName="/ppt/charts/chart268.xml" ContentType="application/vnd.openxmlformats-officedocument.drawingml.chart+xml"/>
  <Override PartName="/ppt/notesSlides/notesSlide61.xml" ContentType="application/vnd.openxmlformats-officedocument.presentationml.notesSlide+xml"/>
  <Override PartName="/ppt/charts/chart269.xml" ContentType="application/vnd.openxmlformats-officedocument.drawingml.chart+xml"/>
  <Override PartName="/ppt/charts/chart270.xml" ContentType="application/vnd.openxmlformats-officedocument.drawingml.chart+xml"/>
  <Override PartName="/ppt/charts/chart271.xml" ContentType="application/vnd.openxmlformats-officedocument.drawingml.chart+xml"/>
  <Override PartName="/ppt/charts/chart272.xml" ContentType="application/vnd.openxmlformats-officedocument.drawingml.chart+xml"/>
  <Override PartName="/ppt/charts/chart273.xml" ContentType="application/vnd.openxmlformats-officedocument.drawingml.chart+xml"/>
  <Override PartName="/ppt/charts/chart274.xml" ContentType="application/vnd.openxmlformats-officedocument.drawingml.chart+xml"/>
  <Override PartName="/ppt/charts/chart275.xml" ContentType="application/vnd.openxmlformats-officedocument.drawingml.chart+xml"/>
  <Override PartName="/ppt/charts/chart276.xml" ContentType="application/vnd.openxmlformats-officedocument.drawingml.chart+xml"/>
  <Override PartName="/ppt/drawings/drawing5.xml" ContentType="application/vnd.openxmlformats-officedocument.drawingml.chartshapes+xml"/>
  <Override PartName="/ppt/charts/chart277.xml" ContentType="application/vnd.openxmlformats-officedocument.drawingml.chart+xml"/>
  <Override PartName="/ppt/charts/chart278.xml" ContentType="application/vnd.openxmlformats-officedocument.drawingml.chart+xml"/>
  <Override PartName="/ppt/charts/chart279.xml" ContentType="application/vnd.openxmlformats-officedocument.drawingml.chart+xml"/>
  <Override PartName="/ppt/notesSlides/notesSlide62.xml" ContentType="application/vnd.openxmlformats-officedocument.presentationml.notesSlide+xml"/>
  <Override PartName="/ppt/charts/chart280.xml" ContentType="application/vnd.openxmlformats-officedocument.drawingml.chart+xml"/>
  <Override PartName="/ppt/charts/chart281.xml" ContentType="application/vnd.openxmlformats-officedocument.drawingml.chart+xml"/>
  <Override PartName="/ppt/charts/chart282.xml" ContentType="application/vnd.openxmlformats-officedocument.drawingml.chart+xml"/>
  <Override PartName="/ppt/charts/chart283.xml" ContentType="application/vnd.openxmlformats-officedocument.drawingml.chart+xml"/>
  <Override PartName="/ppt/charts/chart284.xml" ContentType="application/vnd.openxmlformats-officedocument.drawingml.chart+xml"/>
  <Override PartName="/ppt/charts/chart285.xml" ContentType="application/vnd.openxmlformats-officedocument.drawingml.chart+xml"/>
  <Override PartName="/ppt/charts/chart286.xml" ContentType="application/vnd.openxmlformats-officedocument.drawingml.chart+xml"/>
  <Override PartName="/ppt/charts/chart287.xml" ContentType="application/vnd.openxmlformats-officedocument.drawingml.chart+xml"/>
  <Override PartName="/ppt/drawings/drawing6.xml" ContentType="application/vnd.openxmlformats-officedocument.drawingml.chartshapes+xml"/>
  <Override PartName="/ppt/charts/chart288.xml" ContentType="application/vnd.openxmlformats-officedocument.drawingml.chart+xml"/>
  <Override PartName="/ppt/charts/chart289.xml" ContentType="application/vnd.openxmlformats-officedocument.drawingml.chart+xml"/>
  <Override PartName="/ppt/charts/chart290.xml" ContentType="application/vnd.openxmlformats-officedocument.drawingml.chart+xml"/>
  <Override PartName="/ppt/notesSlides/notesSlide63.xml" ContentType="application/vnd.openxmlformats-officedocument.presentationml.notesSlide+xml"/>
  <Override PartName="/ppt/charts/chart291.xml" ContentType="application/vnd.openxmlformats-officedocument.drawingml.chart+xml"/>
  <Override PartName="/ppt/charts/chart292.xml" ContentType="application/vnd.openxmlformats-officedocument.drawingml.chart+xml"/>
  <Override PartName="/ppt/charts/chart293.xml" ContentType="application/vnd.openxmlformats-officedocument.drawingml.chart+xml"/>
  <Override PartName="/ppt/charts/chart294.xml" ContentType="application/vnd.openxmlformats-officedocument.drawingml.chart+xml"/>
  <Override PartName="/ppt/notesSlides/notesSlide64.xml" ContentType="application/vnd.openxmlformats-officedocument.presentationml.notesSlide+xml"/>
  <Override PartName="/ppt/charts/chart295.xml" ContentType="application/vnd.openxmlformats-officedocument.drawingml.chart+xml"/>
  <Override PartName="/ppt/charts/chart296.xml" ContentType="application/vnd.openxmlformats-officedocument.drawingml.chart+xml"/>
  <Override PartName="/ppt/charts/chart297.xml" ContentType="application/vnd.openxmlformats-officedocument.drawingml.chart+xml"/>
  <Override PartName="/ppt/charts/chart298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4"/>
  </p:notesMasterIdLst>
  <p:sldIdLst>
    <p:sldId id="281" r:id="rId2"/>
    <p:sldId id="347" r:id="rId3"/>
    <p:sldId id="414" r:id="rId4"/>
    <p:sldId id="382" r:id="rId5"/>
    <p:sldId id="267" r:id="rId6"/>
    <p:sldId id="284" r:id="rId7"/>
    <p:sldId id="346" r:id="rId8"/>
    <p:sldId id="348" r:id="rId9"/>
    <p:sldId id="275" r:id="rId10"/>
    <p:sldId id="349" r:id="rId11"/>
    <p:sldId id="351" r:id="rId12"/>
    <p:sldId id="352" r:id="rId13"/>
    <p:sldId id="353" r:id="rId14"/>
    <p:sldId id="354" r:id="rId15"/>
    <p:sldId id="355" r:id="rId16"/>
    <p:sldId id="356" r:id="rId17"/>
    <p:sldId id="357" r:id="rId18"/>
    <p:sldId id="358" r:id="rId19"/>
    <p:sldId id="359" r:id="rId20"/>
    <p:sldId id="360" r:id="rId21"/>
    <p:sldId id="361" r:id="rId22"/>
    <p:sldId id="362" r:id="rId23"/>
    <p:sldId id="285" r:id="rId24"/>
    <p:sldId id="286" r:id="rId25"/>
    <p:sldId id="363" r:id="rId26"/>
    <p:sldId id="364" r:id="rId27"/>
    <p:sldId id="365" r:id="rId28"/>
    <p:sldId id="366" r:id="rId29"/>
    <p:sldId id="367" r:id="rId30"/>
    <p:sldId id="368" r:id="rId31"/>
    <p:sldId id="370" r:id="rId32"/>
    <p:sldId id="371" r:id="rId33"/>
    <p:sldId id="372" r:id="rId34"/>
    <p:sldId id="374" r:id="rId35"/>
    <p:sldId id="375" r:id="rId36"/>
    <p:sldId id="376" r:id="rId37"/>
    <p:sldId id="377" r:id="rId38"/>
    <p:sldId id="380" r:id="rId39"/>
    <p:sldId id="379" r:id="rId40"/>
    <p:sldId id="383" r:id="rId41"/>
    <p:sldId id="384" r:id="rId42"/>
    <p:sldId id="385" r:id="rId43"/>
    <p:sldId id="398" r:id="rId44"/>
    <p:sldId id="388" r:id="rId45"/>
    <p:sldId id="399" r:id="rId46"/>
    <p:sldId id="386" r:id="rId47"/>
    <p:sldId id="390" r:id="rId48"/>
    <p:sldId id="391" r:id="rId49"/>
    <p:sldId id="392" r:id="rId50"/>
    <p:sldId id="393" r:id="rId51"/>
    <p:sldId id="394" r:id="rId52"/>
    <p:sldId id="395" r:id="rId53"/>
    <p:sldId id="396" r:id="rId54"/>
    <p:sldId id="397" r:id="rId55"/>
    <p:sldId id="400" r:id="rId56"/>
    <p:sldId id="401" r:id="rId57"/>
    <p:sldId id="402" r:id="rId58"/>
    <p:sldId id="403" r:id="rId59"/>
    <p:sldId id="404" r:id="rId60"/>
    <p:sldId id="405" r:id="rId61"/>
    <p:sldId id="292" r:id="rId62"/>
    <p:sldId id="407" r:id="rId63"/>
    <p:sldId id="408" r:id="rId64"/>
    <p:sldId id="409" r:id="rId65"/>
    <p:sldId id="406" r:id="rId66"/>
    <p:sldId id="410" r:id="rId67"/>
    <p:sldId id="411" r:id="rId68"/>
    <p:sldId id="412" r:id="rId69"/>
    <p:sldId id="413" r:id="rId70"/>
    <p:sldId id="341" r:id="rId71"/>
    <p:sldId id="417" r:id="rId72"/>
    <p:sldId id="415" r:id="rId73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zuka Nnamaka" initials="AN" lastIdx="1" clrIdx="0">
    <p:extLst>
      <p:ext uri="{19B8F6BF-5375-455C-9EA6-DF929625EA0E}">
        <p15:presenceInfo xmlns:p15="http://schemas.microsoft.com/office/powerpoint/2012/main" userId="Azuka Nnamak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682" autoAdjust="0"/>
    <p:restoredTop sz="66099" autoAdjust="0"/>
  </p:normalViewPr>
  <p:slideViewPr>
    <p:cSldViewPr snapToGrid="0">
      <p:cViewPr varScale="1">
        <p:scale>
          <a:sx n="57" d="100"/>
          <a:sy n="57" d="100"/>
        </p:scale>
        <p:origin x="1373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notesMaster" Target="notesMasters/notesMaster1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0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1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2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3.xlsx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4.xlsx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5.xlsx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6.xlsx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7.xlsx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8.xlsx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9.xlsx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0.xlsx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1.xlsx"/></Relationships>
</file>

<file path=ppt/charts/_rels/chart3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2.xlsx"/></Relationships>
</file>

<file path=ppt/charts/_rels/chart3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3.xlsx"/></Relationships>
</file>

<file path=ppt/charts/_rels/chart3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4.xlsx"/></Relationships>
</file>

<file path=ppt/charts/_rels/chart3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5.xlsx"/></Relationships>
</file>

<file path=ppt/charts/_rels/chart3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6.xlsx"/></Relationships>
</file>

<file path=ppt/charts/_rels/chart3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7.xlsx"/></Relationships>
</file>

<file path=ppt/charts/_rels/chart3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8.xlsx"/></Relationships>
</file>

<file path=ppt/charts/_rels/chart4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9.xlsx"/></Relationships>
</file>

<file path=ppt/charts/_rels/chart4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0.xlsx"/></Relationships>
</file>

<file path=ppt/charts/_rels/chart4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1.xlsx"/></Relationships>
</file>

<file path=ppt/charts/_rels/chart4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2.xlsx"/></Relationships>
</file>

<file path=ppt/charts/_rels/chart4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3.xlsx"/></Relationships>
</file>

<file path=ppt/charts/_rels/chart4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4.xlsx"/></Relationships>
</file>

<file path=ppt/charts/_rels/chart4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5.xlsx"/></Relationships>
</file>

<file path=ppt/charts/_rels/chart4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6.xlsx"/></Relationships>
</file>

<file path=ppt/charts/_rels/chart4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7.xlsx"/></Relationships>
</file>

<file path=ppt/charts/_rels/chart4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8.xlsx"/></Relationships>
</file>

<file path=ppt/charts/_rels/chart5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9.xlsx"/></Relationships>
</file>

<file path=ppt/charts/_rels/chart5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0.xlsx"/></Relationships>
</file>

<file path=ppt/charts/_rels/chart5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1.xlsx"/></Relationships>
</file>

<file path=ppt/charts/_rels/chart5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2.xlsx"/></Relationships>
</file>

<file path=ppt/charts/_rels/chart5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3.xlsx"/></Relationships>
</file>

<file path=ppt/charts/_rels/chart5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4.xlsx"/></Relationships>
</file>

<file path=ppt/charts/_rels/chart5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5.xlsx"/></Relationships>
</file>

<file path=ppt/charts/_rels/chart5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6.xlsx"/></Relationships>
</file>

<file path=ppt/charts/_rels/chart5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7.xlsx"/></Relationships>
</file>

<file path=ppt/charts/_rels/chart5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8.xlsx"/></Relationships>
</file>

<file path=ppt/charts/_rels/chart6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9.xlsx"/></Relationships>
</file>

<file path=ppt/charts/_rels/chart6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0.xlsx"/></Relationships>
</file>

<file path=ppt/charts/_rels/chart6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1.xlsx"/></Relationships>
</file>

<file path=ppt/charts/_rels/chart6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2.xlsx"/></Relationships>
</file>

<file path=ppt/charts/_rels/chart6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3.xlsx"/></Relationships>
</file>

<file path=ppt/charts/_rels/chart6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4.xlsx"/></Relationships>
</file>

<file path=ppt/charts/_rels/chart6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5.xlsx"/></Relationships>
</file>

<file path=ppt/charts/_rels/chart6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6.xlsx"/></Relationships>
</file>

<file path=ppt/charts/_rels/chart6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7.xlsx"/></Relationships>
</file>

<file path=ppt/charts/_rels/chart6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8.xlsx"/></Relationships>
</file>

<file path=ppt/charts/_rels/chart7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9.xlsx"/></Relationships>
</file>

<file path=ppt/charts/_rels/chart7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0.xlsx"/></Relationships>
</file>

<file path=ppt/charts/_rels/chart7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1.xlsx"/></Relationships>
</file>

<file path=ppt/charts/_rels/chart7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2.xlsx"/></Relationships>
</file>

<file path=ppt/charts/_rels/chart7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3.xlsx"/></Relationships>
</file>

<file path=ppt/charts/_rels/chart7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4.xlsx"/></Relationships>
</file>

<file path=ppt/charts/_rels/chart7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5.xlsx"/></Relationships>
</file>

<file path=ppt/charts/_rels/chart7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6.xlsx"/></Relationships>
</file>

<file path=ppt/charts/_rels/chart7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7.xlsx"/></Relationships>
</file>

<file path=ppt/charts/_rels/chart7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8.xlsx"/></Relationships>
</file>

<file path=ppt/charts/_rels/chart8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9.xlsx"/></Relationships>
</file>

<file path=ppt/charts/_rels/chart8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0.xlsx"/></Relationships>
</file>

<file path=ppt/charts/_rels/chart8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1.xlsx"/></Relationships>
</file>

<file path=ppt/charts/_rels/chart8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2.xlsx"/></Relationships>
</file>

<file path=ppt/charts/_rels/chart8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3.xlsx"/></Relationships>
</file>

<file path=ppt/charts/_rels/chart8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4.xlsx"/></Relationships>
</file>

<file path=ppt/charts/_rels/chart8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5.xlsx"/></Relationships>
</file>

<file path=ppt/charts/_rels/chart8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6.xlsx"/></Relationships>
</file>

<file path=ppt/charts/_rels/chart8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7.xlsx"/></Relationships>
</file>

<file path=ppt/charts/_rels/chart8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8.xlsx"/></Relationships>
</file>

<file path=ppt/charts/_rels/chart9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9.xlsx"/></Relationships>
</file>

<file path=ppt/charts/_rels/chart9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0.xlsx"/></Relationships>
</file>

<file path=ppt/charts/_rels/chart9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1.xlsx"/></Relationships>
</file>

<file path=ppt/charts/_rels/chart9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2.xlsx"/></Relationships>
</file>

<file path=ppt/charts/_rels/chart9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3.xlsx"/></Relationships>
</file>

<file path=ppt/charts/_rels/chart9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4.xlsx"/></Relationships>
</file>

<file path=ppt/charts/_rels/chart9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5.xlsx"/></Relationships>
</file>

<file path=ppt/charts/_rels/chart9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6.xlsx"/></Relationships>
</file>

<file path=ppt/charts/_rels/chart9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7.xlsx"/></Relationships>
</file>

<file path=ppt/charts/_rels/chart9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8.xlsx"/></Relationships>
</file>

<file path=ppt/charts/_rels/chart10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9.xlsx"/></Relationships>
</file>

<file path=ppt/charts/_rels/chart10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0.xlsx"/></Relationships>
</file>

<file path=ppt/charts/_rels/chart10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1.xlsx"/></Relationships>
</file>

<file path=ppt/charts/_rels/chart10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2.xlsx"/></Relationships>
</file>

<file path=ppt/charts/_rels/chart10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3.xlsx"/></Relationships>
</file>

<file path=ppt/charts/_rels/chart10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4.xlsx"/></Relationships>
</file>

<file path=ppt/charts/_rels/chart10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5.xlsx"/></Relationships>
</file>

<file path=ppt/charts/_rels/chart10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6.xlsx"/></Relationships>
</file>

<file path=ppt/charts/_rels/chart10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7.xlsx"/></Relationships>
</file>

<file path=ppt/charts/_rels/chart10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8.xlsx"/></Relationships>
</file>

<file path=ppt/charts/_rels/chart1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9.xlsx"/></Relationships>
</file>

<file path=ppt/charts/_rels/chart1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0.xlsx"/></Relationships>
</file>

<file path=ppt/charts/_rels/chart1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1.xlsx"/></Relationships>
</file>

<file path=ppt/charts/_rels/chart1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2.xlsx"/></Relationships>
</file>

<file path=ppt/charts/_rels/chart1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3.xlsx"/></Relationships>
</file>

<file path=ppt/charts/_rels/chart1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4.xlsx"/></Relationships>
</file>

<file path=ppt/charts/_rels/chart1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5.xlsx"/></Relationships>
</file>

<file path=ppt/charts/_rels/chart1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6.xlsx"/></Relationships>
</file>

<file path=ppt/charts/_rels/chart1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7.xlsx"/></Relationships>
</file>

<file path=ppt/charts/_rels/chart1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8.xlsx"/></Relationships>
</file>

<file path=ppt/charts/_rels/chart1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9.xlsx"/></Relationships>
</file>

<file path=ppt/charts/_rels/chart1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0.xlsx"/></Relationships>
</file>

<file path=ppt/charts/_rels/chart1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1.xlsx"/></Relationships>
</file>

<file path=ppt/charts/_rels/chart1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2.xlsx"/></Relationships>
</file>

<file path=ppt/charts/_rels/chart1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3.xlsx"/></Relationships>
</file>

<file path=ppt/charts/_rels/chart1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4.xlsx"/></Relationships>
</file>

<file path=ppt/charts/_rels/chart1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5.xlsx"/></Relationships>
</file>

<file path=ppt/charts/_rels/chart12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6.xlsx"/></Relationships>
</file>

<file path=ppt/charts/_rels/chart12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7.xlsx"/></Relationships>
</file>

<file path=ppt/charts/_rels/chart12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8.xlsx"/></Relationships>
</file>

<file path=ppt/charts/_rels/chart13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9.xlsx"/></Relationships>
</file>

<file path=ppt/charts/_rels/chart13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0.xlsx"/></Relationships>
</file>

<file path=ppt/charts/_rels/chart13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1.xlsx"/></Relationships>
</file>

<file path=ppt/charts/_rels/chart13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2.xlsx"/></Relationships>
</file>

<file path=ppt/charts/_rels/chart13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3.xlsx"/></Relationships>
</file>

<file path=ppt/charts/_rels/chart13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4.xlsx"/></Relationships>
</file>

<file path=ppt/charts/_rels/chart13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5.xlsx"/></Relationships>
</file>

<file path=ppt/charts/_rels/chart13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6.xlsx"/></Relationships>
</file>

<file path=ppt/charts/_rels/chart13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7.xlsx"/></Relationships>
</file>

<file path=ppt/charts/_rels/chart13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8.xlsx"/></Relationships>
</file>

<file path=ppt/charts/_rels/chart14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9.xlsx"/></Relationships>
</file>

<file path=ppt/charts/_rels/chart14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0.xlsx"/></Relationships>
</file>

<file path=ppt/charts/_rels/chart14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1.xlsx"/></Relationships>
</file>

<file path=ppt/charts/_rels/chart14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2.xlsx"/></Relationships>
</file>

<file path=ppt/charts/_rels/chart14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3.xlsx"/></Relationships>
</file>

<file path=ppt/charts/_rels/chart14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4.xlsx"/></Relationships>
</file>

<file path=ppt/charts/_rels/chart14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5.xlsx"/></Relationships>
</file>

<file path=ppt/charts/_rels/chart14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6.xlsx"/></Relationships>
</file>

<file path=ppt/charts/_rels/chart14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7.xlsx"/></Relationships>
</file>

<file path=ppt/charts/_rels/chart14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8.xlsx"/></Relationships>
</file>

<file path=ppt/charts/_rels/chart15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9.xlsx"/></Relationships>
</file>

<file path=ppt/charts/_rels/chart15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0.xlsx"/></Relationships>
</file>

<file path=ppt/charts/_rels/chart15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1.xlsx"/></Relationships>
</file>

<file path=ppt/charts/_rels/chart15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2.xlsx"/></Relationships>
</file>

<file path=ppt/charts/_rels/chart15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3.xlsx"/></Relationships>
</file>

<file path=ppt/charts/_rels/chart15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4.xlsx"/></Relationships>
</file>

<file path=ppt/charts/_rels/chart15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5.xlsx"/></Relationships>
</file>

<file path=ppt/charts/_rels/chart15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6.xlsx"/></Relationships>
</file>

<file path=ppt/charts/_rels/chart15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7.xlsx"/></Relationships>
</file>

<file path=ppt/charts/_rels/chart15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8.xlsx"/></Relationships>
</file>

<file path=ppt/charts/_rels/chart16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9.xlsx"/></Relationships>
</file>

<file path=ppt/charts/_rels/chart16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0.xlsx"/></Relationships>
</file>

<file path=ppt/charts/_rels/chart16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1.xlsx"/></Relationships>
</file>

<file path=ppt/charts/_rels/chart16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2.xlsx"/></Relationships>
</file>

<file path=ppt/charts/_rels/chart16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3.xlsx"/></Relationships>
</file>

<file path=ppt/charts/_rels/chart16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4.xlsx"/></Relationships>
</file>

<file path=ppt/charts/_rels/chart16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5.xlsx"/></Relationships>
</file>

<file path=ppt/charts/_rels/chart16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6.xlsx"/></Relationships>
</file>

<file path=ppt/charts/_rels/chart16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7.xlsx"/></Relationships>
</file>

<file path=ppt/charts/_rels/chart16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8.xlsx"/></Relationships>
</file>

<file path=ppt/charts/_rels/chart17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9.xlsx"/></Relationships>
</file>

<file path=ppt/charts/_rels/chart17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0.xlsx"/></Relationships>
</file>

<file path=ppt/charts/_rels/chart17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1.xlsx"/></Relationships>
</file>

<file path=ppt/charts/_rels/chart17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2.xlsx"/></Relationships>
</file>

<file path=ppt/charts/_rels/chart17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3.xlsx"/></Relationships>
</file>

<file path=ppt/charts/_rels/chart17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4.xlsx"/></Relationships>
</file>

<file path=ppt/charts/_rels/chart17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5.xlsx"/></Relationships>
</file>

<file path=ppt/charts/_rels/chart17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6.xlsx"/></Relationships>
</file>

<file path=ppt/charts/_rels/chart17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7.xlsx"/></Relationships>
</file>

<file path=ppt/charts/_rels/chart17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8.xlsx"/></Relationships>
</file>

<file path=ppt/charts/_rels/chart18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9.xlsx"/></Relationships>
</file>

<file path=ppt/charts/_rels/chart18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0.xlsx"/></Relationships>
</file>

<file path=ppt/charts/_rels/chart18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1.xlsx"/></Relationships>
</file>

<file path=ppt/charts/_rels/chart18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2.xlsx"/></Relationships>
</file>

<file path=ppt/charts/_rels/chart18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3.xlsx"/></Relationships>
</file>

<file path=ppt/charts/_rels/chart18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4.xlsx"/></Relationships>
</file>

<file path=ppt/charts/_rels/chart18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5.xlsx"/></Relationships>
</file>

<file path=ppt/charts/_rels/chart18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6.xlsx"/></Relationships>
</file>

<file path=ppt/charts/_rels/chart18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7.xlsx"/></Relationships>
</file>

<file path=ppt/charts/_rels/chart18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8.xlsx"/></Relationships>
</file>

<file path=ppt/charts/_rels/chart19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9.xlsx"/></Relationships>
</file>

<file path=ppt/charts/_rels/chart19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0.xlsx"/></Relationships>
</file>

<file path=ppt/charts/_rels/chart19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1.xlsx"/></Relationships>
</file>

<file path=ppt/charts/_rels/chart19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2.xlsx"/></Relationships>
</file>

<file path=ppt/charts/_rels/chart19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3.xlsx"/></Relationships>
</file>

<file path=ppt/charts/_rels/chart19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4.xlsx"/></Relationships>
</file>

<file path=ppt/charts/_rels/chart19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5.xlsx"/></Relationships>
</file>

<file path=ppt/charts/_rels/chart19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6.xlsx"/></Relationships>
</file>

<file path=ppt/charts/_rels/chart19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7.xlsx"/></Relationships>
</file>

<file path=ppt/charts/_rels/chart19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8.xlsx"/></Relationships>
</file>

<file path=ppt/charts/_rels/chart20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9.xlsx"/></Relationships>
</file>

<file path=ppt/charts/_rels/chart20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00.xlsx"/></Relationships>
</file>

<file path=ppt/charts/_rels/chart20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01.xlsx"/></Relationships>
</file>

<file path=ppt/charts/_rels/chart20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02.xlsx"/></Relationships>
</file>

<file path=ppt/charts/_rels/chart20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03.xlsx"/></Relationships>
</file>

<file path=ppt/charts/_rels/chart20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04.xlsx"/></Relationships>
</file>

<file path=ppt/charts/_rels/chart20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05.xlsx"/></Relationships>
</file>

<file path=ppt/charts/_rels/chart20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06.xlsx"/></Relationships>
</file>

<file path=ppt/charts/_rels/chart20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07.xlsx"/></Relationships>
</file>

<file path=ppt/charts/_rels/chart20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08.xlsx"/></Relationships>
</file>

<file path=ppt/charts/_rels/chart2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09.xlsx"/></Relationships>
</file>

<file path=ppt/charts/_rels/chart2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10.xlsx"/></Relationships>
</file>

<file path=ppt/charts/_rels/chart2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11.xlsx"/></Relationships>
</file>

<file path=ppt/charts/_rels/chart2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12.xlsx"/></Relationships>
</file>

<file path=ppt/charts/_rels/chart2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13.xlsx"/></Relationships>
</file>

<file path=ppt/charts/_rels/chart2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14.xlsx"/></Relationships>
</file>

<file path=ppt/charts/_rels/chart2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15.xlsx"/></Relationships>
</file>

<file path=ppt/charts/_rels/chart2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16.xlsx"/></Relationships>
</file>

<file path=ppt/charts/_rels/chart2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17.xlsx"/></Relationships>
</file>

<file path=ppt/charts/_rels/chart2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18.xlsx"/></Relationships>
</file>

<file path=ppt/charts/_rels/chart2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19.xlsx"/></Relationships>
</file>

<file path=ppt/charts/_rels/chart2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20.xlsx"/></Relationships>
</file>

<file path=ppt/charts/_rels/chart2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21.xlsx"/></Relationships>
</file>

<file path=ppt/charts/_rels/chart2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22.xlsx"/></Relationships>
</file>

<file path=ppt/charts/_rels/chart2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23.xlsx"/></Relationships>
</file>

<file path=ppt/charts/_rels/chart2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24.xlsx"/></Relationships>
</file>

<file path=ppt/charts/_rels/chart2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25.xlsx"/></Relationships>
</file>

<file path=ppt/charts/_rels/chart22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26.xlsx"/></Relationships>
</file>

<file path=ppt/charts/_rels/chart22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27.xlsx"/></Relationships>
</file>

<file path=ppt/charts/_rels/chart22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28.xlsx"/></Relationships>
</file>

<file path=ppt/charts/_rels/chart23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29.xlsx"/></Relationships>
</file>

<file path=ppt/charts/_rels/chart23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30.xlsx"/></Relationships>
</file>

<file path=ppt/charts/_rels/chart23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31.xlsx"/></Relationships>
</file>

<file path=ppt/charts/_rels/chart23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232.xlsx"/></Relationships>
</file>

<file path=ppt/charts/_rels/chart23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33.xlsx"/></Relationships>
</file>

<file path=ppt/charts/_rels/chart23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34.xlsx"/></Relationships>
</file>

<file path=ppt/charts/_rels/chart23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35.xlsx"/></Relationships>
</file>

<file path=ppt/charts/_rels/chart23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36.xlsx"/></Relationships>
</file>

<file path=ppt/charts/_rels/chart23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37.xlsx"/></Relationships>
</file>

<file path=ppt/charts/_rels/chart23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38.xlsx"/></Relationships>
</file>

<file path=ppt/charts/_rels/chart24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39.xlsx"/></Relationships>
</file>

<file path=ppt/charts/_rels/chart24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40.xlsx"/></Relationships>
</file>

<file path=ppt/charts/_rels/chart24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41.xlsx"/></Relationships>
</file>

<file path=ppt/charts/_rels/chart24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242.xlsx"/></Relationships>
</file>

<file path=ppt/charts/_rels/chart24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43.xlsx"/></Relationships>
</file>

<file path=ppt/charts/_rels/chart24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44.xlsx"/></Relationships>
</file>

<file path=ppt/charts/_rels/chart24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45.xlsx"/></Relationships>
</file>

<file path=ppt/charts/_rels/chart24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46.xlsx"/></Relationships>
</file>

<file path=ppt/charts/_rels/chart24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47.xlsx"/></Relationships>
</file>

<file path=ppt/charts/_rels/chart24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48.xlsx"/></Relationships>
</file>

<file path=ppt/charts/_rels/chart25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49.xlsx"/></Relationships>
</file>

<file path=ppt/charts/_rels/chart25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50.xlsx"/></Relationships>
</file>

<file path=ppt/charts/_rels/chart25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51.xlsx"/></Relationships>
</file>

<file path=ppt/charts/_rels/chart25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52.xlsx"/></Relationships>
</file>

<file path=ppt/charts/_rels/chart25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253.xlsx"/></Relationships>
</file>

<file path=ppt/charts/_rels/chart25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54.xlsx"/></Relationships>
</file>

<file path=ppt/charts/_rels/chart25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55.xlsx"/></Relationships>
</file>

<file path=ppt/charts/_rels/chart25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56.xlsx"/></Relationships>
</file>

<file path=ppt/charts/_rels/chart25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57.xlsx"/></Relationships>
</file>

<file path=ppt/charts/_rels/chart25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58.xlsx"/></Relationships>
</file>

<file path=ppt/charts/_rels/chart26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59.xlsx"/></Relationships>
</file>

<file path=ppt/charts/_rels/chart26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60.xlsx"/></Relationships>
</file>

<file path=ppt/charts/_rels/chart26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61.xlsx"/></Relationships>
</file>

<file path=ppt/charts/_rels/chart26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62.xlsx"/></Relationships>
</file>

<file path=ppt/charts/_rels/chart26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63.xlsx"/></Relationships>
</file>

<file path=ppt/charts/_rels/chart26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Worksheet264.xlsx"/></Relationships>
</file>

<file path=ppt/charts/_rels/chart26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65.xlsx"/></Relationships>
</file>

<file path=ppt/charts/_rels/chart26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66.xlsx"/></Relationships>
</file>

<file path=ppt/charts/_rels/chart26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67.xlsx"/></Relationships>
</file>

<file path=ppt/charts/_rels/chart26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68.xlsx"/></Relationships>
</file>

<file path=ppt/charts/_rels/chart27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69.xlsx"/></Relationships>
</file>

<file path=ppt/charts/_rels/chart27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70.xlsx"/></Relationships>
</file>

<file path=ppt/charts/_rels/chart27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71.xlsx"/></Relationships>
</file>

<file path=ppt/charts/_rels/chart27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72.xlsx"/></Relationships>
</file>

<file path=ppt/charts/_rels/chart27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73.xlsx"/></Relationships>
</file>

<file path=ppt/charts/_rels/chart27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74.xlsx"/></Relationships>
</file>

<file path=ppt/charts/_rels/chart27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Microsoft_Excel_Worksheet275.xlsx"/></Relationships>
</file>

<file path=ppt/charts/_rels/chart27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76.xlsx"/></Relationships>
</file>

<file path=ppt/charts/_rels/chart27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77.xlsx"/></Relationships>
</file>

<file path=ppt/charts/_rels/chart27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78.xlsx"/></Relationships>
</file>

<file path=ppt/charts/_rels/chart28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79.xlsx"/></Relationships>
</file>

<file path=ppt/charts/_rels/chart28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80.xlsx"/></Relationships>
</file>

<file path=ppt/charts/_rels/chart28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81.xlsx"/></Relationships>
</file>

<file path=ppt/charts/_rels/chart28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82.xlsx"/></Relationships>
</file>

<file path=ppt/charts/_rels/chart28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83.xlsx"/></Relationships>
</file>

<file path=ppt/charts/_rels/chart28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84.xlsx"/></Relationships>
</file>

<file path=ppt/charts/_rels/chart28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85.xlsx"/></Relationships>
</file>

<file path=ppt/charts/_rels/chart28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Microsoft_Excel_Worksheet286.xlsx"/></Relationships>
</file>

<file path=ppt/charts/_rels/chart28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87.xlsx"/></Relationships>
</file>

<file path=ppt/charts/_rels/chart28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88.xlsx"/></Relationships>
</file>

<file path=ppt/charts/_rels/chart29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89.xlsx"/></Relationships>
</file>

<file path=ppt/charts/_rels/chart29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90.xlsx"/></Relationships>
</file>

<file path=ppt/charts/_rels/chart29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91.xlsx"/></Relationships>
</file>

<file path=ppt/charts/_rels/chart29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92.xlsx"/></Relationships>
</file>

<file path=ppt/charts/_rels/chart29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93.xlsx"/></Relationships>
</file>

<file path=ppt/charts/_rels/chart29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94.xlsx"/></Relationships>
</file>

<file path=ppt/charts/_rels/chart29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95.xlsx"/></Relationships>
</file>

<file path=ppt/charts/_rels/chart29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96.xlsx"/></Relationships>
</file>

<file path=ppt/charts/_rels/chart29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9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800" b="1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l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600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7451136"/>
        <c:crosses val="autoZero"/>
        <c:crossBetween val="between"/>
        <c:majorUnit val="0.5"/>
      </c:valAx>
      <c:spPr>
        <a:noFill/>
        <a:ln w="25400">
          <a:noFill/>
        </a:ln>
      </c:spPr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sv-SE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Hur länge har du varit med i föreningen?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4682B4"/>
              </a:solidFill>
            </c:spPr>
            <c:extLst>
              <c:ext xmlns:c16="http://schemas.microsoft.com/office/drawing/2014/chart" uri="{C3380CC4-5D6E-409C-BE32-E72D297353CC}">
                <c16:uniqueId val="{00000001-F626-467D-9BBC-0D6A35B5EEBB}"/>
              </c:ext>
            </c:extLst>
          </c:dPt>
          <c:dPt>
            <c:idx val="1"/>
            <c:invertIfNegative val="0"/>
            <c:bubble3D val="0"/>
            <c:spPr>
              <a:solidFill>
                <a:srgbClr val="9ACD32"/>
              </a:solidFill>
            </c:spPr>
            <c:extLst>
              <c:ext xmlns:c16="http://schemas.microsoft.com/office/drawing/2014/chart" uri="{C3380CC4-5D6E-409C-BE32-E72D297353CC}">
                <c16:uniqueId val="{00000003-F626-467D-9BBC-0D6A35B5EEBB}"/>
              </c:ext>
            </c:extLst>
          </c:dPt>
          <c:dPt>
            <c:idx val="2"/>
            <c:invertIfNegative val="0"/>
            <c:bubble3D val="0"/>
            <c:spPr>
              <a:solidFill>
                <a:srgbClr val="708090"/>
              </a:solidFill>
            </c:spPr>
            <c:extLst>
              <c:ext xmlns:c16="http://schemas.microsoft.com/office/drawing/2014/chart" uri="{C3380CC4-5D6E-409C-BE32-E72D297353CC}">
                <c16:uniqueId val="{00000005-F626-467D-9BBC-0D6A35B5EEBB}"/>
              </c:ext>
            </c:extLst>
          </c:dPt>
          <c:dPt>
            <c:idx val="3"/>
            <c:invertIfNegative val="0"/>
            <c:bubble3D val="0"/>
            <c:spPr>
              <a:solidFill>
                <a:srgbClr val="CD853F"/>
              </a:solidFill>
            </c:spPr>
            <c:extLst>
              <c:ext xmlns:c16="http://schemas.microsoft.com/office/drawing/2014/chart" uri="{C3380CC4-5D6E-409C-BE32-E72D297353CC}">
                <c16:uniqueId val="{00000007-F626-467D-9BBC-0D6A35B5EEBB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 smtId="4294967295">
                    <a:latin typeface="Century Gothic" panose="020B0502020202020204" pitchFamily="34" charset="0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0-1 år</c:v>
                </c:pt>
                <c:pt idx="1">
                  <c:v>2-5 år</c:v>
                </c:pt>
                <c:pt idx="2">
                  <c:v>5-10 år</c:v>
                </c:pt>
                <c:pt idx="3">
                  <c:v>Mer än 10 år</c:v>
                </c:pt>
              </c:strCache>
            </c:strRef>
          </c:cat>
          <c:val>
            <c:numRef>
              <c:f>Sheet1!$B$2:$B$5</c:f>
              <c:numCache>
                <c:formatCode>0.0%</c:formatCode>
                <c:ptCount val="4"/>
                <c:pt idx="0">
                  <c:v>0.16666666666666666</c:v>
                </c:pt>
                <c:pt idx="1">
                  <c:v>0.47916666666666669</c:v>
                </c:pt>
                <c:pt idx="2">
                  <c:v>0.27083333333333331</c:v>
                </c:pt>
                <c:pt idx="3">
                  <c:v>8.3333333333333329E-2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626-467D-9BBC-0D6A35B5EE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 b="1" smtId="4294967295">
                <a:latin typeface="Century Gothic" panose="020B0502020202020204" pitchFamily="34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</c:scaling>
        <c:delete val="0"/>
        <c:axPos val="l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 b="1" smtId="4294967295">
                <a:latin typeface="Century Gothic" panose="020B0502020202020204" pitchFamily="34" charset="0"/>
              </a:defRPr>
            </a:pPr>
            <a:endParaRPr lang="sv-SE"/>
          </a:p>
        </c:txPr>
        <c:crossAx val="67451136"/>
        <c:crosses val="autoZero"/>
        <c:crossBetween val="between"/>
        <c:majorUnit val="0.2"/>
      </c:valAx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sv-SE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800" b="1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l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600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7451136"/>
        <c:crosses val="autoZero"/>
        <c:crossBetween val="between"/>
        <c:majorUnit val="0.5"/>
      </c:valAx>
      <c:spPr>
        <a:noFill/>
        <a:ln w="25400">
          <a:noFill/>
        </a:ln>
      </c:spPr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sv-SE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919925195410873E-2"/>
          <c:y val="3.3069252626042864E-2"/>
          <c:w val="0.89115533285612025"/>
          <c:h val="0.8884963689179376"/>
        </c:manualLayout>
      </c:layout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Har du barn som är aktiva i föreningen?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4682B4"/>
              </a:solidFill>
            </c:spPr>
            <c:extLst>
              <c:ext xmlns:c16="http://schemas.microsoft.com/office/drawing/2014/chart" uri="{C3380CC4-5D6E-409C-BE32-E72D297353CC}">
                <c16:uniqueId val="{00000001-38FE-4A6B-8FA3-BAFDE5B18442}"/>
              </c:ext>
            </c:extLst>
          </c:dPt>
          <c:dPt>
            <c:idx val="1"/>
            <c:invertIfNegative val="0"/>
            <c:bubble3D val="0"/>
            <c:spPr>
              <a:solidFill>
                <a:srgbClr val="9ACD32"/>
              </a:solidFill>
            </c:spPr>
            <c:extLst>
              <c:ext xmlns:c16="http://schemas.microsoft.com/office/drawing/2014/chart" uri="{C3380CC4-5D6E-409C-BE32-E72D297353CC}">
                <c16:uniqueId val="{00000003-38FE-4A6B-8FA3-BAFDE5B18442}"/>
              </c:ext>
            </c:extLst>
          </c:dPt>
          <c:dPt>
            <c:idx val="2"/>
            <c:invertIfNegative val="0"/>
            <c:bubble3D val="0"/>
            <c:spPr>
              <a:solidFill>
                <a:srgbClr val="708090"/>
              </a:solidFill>
            </c:spPr>
            <c:extLst>
              <c:ext xmlns:c16="http://schemas.microsoft.com/office/drawing/2014/chart" uri="{C3380CC4-5D6E-409C-BE32-E72D297353CC}">
                <c16:uniqueId val="{00000005-38FE-4A6B-8FA3-BAFDE5B18442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 smtId="4294967295">
                    <a:latin typeface="Century Gothic" panose="020B0502020202020204" pitchFamily="34" charset="0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Nej</c:v>
                </c:pt>
                <c:pt idx="1">
                  <c:v>Ja</c:v>
                </c:pt>
                <c:pt idx="2">
                  <c:v>Jag har barn som tidigare varit aktiva i föreningen</c:v>
                </c:pt>
              </c:strCache>
            </c:strRef>
          </c:cat>
          <c:val>
            <c:numRef>
              <c:f>Sheet1!$B$2:$B$4</c:f>
              <c:numCache>
                <c:formatCode>0.0%</c:formatCode>
                <c:ptCount val="3"/>
                <c:pt idx="0">
                  <c:v>0.16666666666666666</c:v>
                </c:pt>
                <c:pt idx="1">
                  <c:v>0.83333333333333337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8FE-4A6B-8FA3-BAFDE5B184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 b="1" smtId="4294967295">
                <a:latin typeface="Century Gothic" panose="020B0502020202020204" pitchFamily="34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</c:scaling>
        <c:delete val="0"/>
        <c:axPos val="l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 b="1" smtId="4294967295">
                <a:latin typeface="Century Gothic" panose="020B0502020202020204" pitchFamily="34" charset="0"/>
              </a:defRPr>
            </a:pPr>
            <a:endParaRPr lang="sv-SE"/>
          </a:p>
        </c:txPr>
        <c:crossAx val="67451136"/>
        <c:crosses val="autoZero"/>
        <c:crossBetween val="between"/>
        <c:majorUnit val="0.2"/>
        <c:minorUnit val="4.0000000000000008E-2"/>
      </c:valAx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sv-SE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800" b="1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l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600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7451136"/>
        <c:crosses val="autoZero"/>
        <c:crossBetween val="between"/>
        <c:majorUnit val="0.5"/>
      </c:valAx>
      <c:spPr>
        <a:noFill/>
        <a:ln w="25400">
          <a:noFill/>
        </a:ln>
      </c:spPr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sv-SE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Hur många timmar i sitt per vecka engagerar du dig i föreningens verksamhet?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4682B4"/>
              </a:solidFill>
            </c:spPr>
            <c:extLst>
              <c:ext xmlns:c16="http://schemas.microsoft.com/office/drawing/2014/chart" uri="{C3380CC4-5D6E-409C-BE32-E72D297353CC}">
                <c16:uniqueId val="{00000001-D02B-4952-AE26-B15561556CFA}"/>
              </c:ext>
            </c:extLst>
          </c:dPt>
          <c:dPt>
            <c:idx val="1"/>
            <c:invertIfNegative val="0"/>
            <c:bubble3D val="0"/>
            <c:spPr>
              <a:solidFill>
                <a:srgbClr val="9ACD32"/>
              </a:solidFill>
            </c:spPr>
            <c:extLst>
              <c:ext xmlns:c16="http://schemas.microsoft.com/office/drawing/2014/chart" uri="{C3380CC4-5D6E-409C-BE32-E72D297353CC}">
                <c16:uniqueId val="{00000003-D02B-4952-AE26-B15561556CFA}"/>
              </c:ext>
            </c:extLst>
          </c:dPt>
          <c:dPt>
            <c:idx val="2"/>
            <c:invertIfNegative val="0"/>
            <c:bubble3D val="0"/>
            <c:spPr>
              <a:solidFill>
                <a:srgbClr val="708090"/>
              </a:solidFill>
            </c:spPr>
            <c:extLst>
              <c:ext xmlns:c16="http://schemas.microsoft.com/office/drawing/2014/chart" uri="{C3380CC4-5D6E-409C-BE32-E72D297353CC}">
                <c16:uniqueId val="{00000005-D02B-4952-AE26-B15561556CFA}"/>
              </c:ext>
            </c:extLst>
          </c:dPt>
          <c:dPt>
            <c:idx val="3"/>
            <c:invertIfNegative val="0"/>
            <c:bubble3D val="0"/>
            <c:spPr>
              <a:solidFill>
                <a:srgbClr val="CD853F"/>
              </a:solidFill>
            </c:spPr>
            <c:extLst>
              <c:ext xmlns:c16="http://schemas.microsoft.com/office/drawing/2014/chart" uri="{C3380CC4-5D6E-409C-BE32-E72D297353CC}">
                <c16:uniqueId val="{00000007-D02B-4952-AE26-B15561556CFA}"/>
              </c:ext>
            </c:extLst>
          </c:dPt>
          <c:dPt>
            <c:idx val="4"/>
            <c:invertIfNegative val="0"/>
            <c:bubble3D val="0"/>
            <c:spPr>
              <a:solidFill>
                <a:srgbClr val="B22222"/>
              </a:solidFill>
            </c:spPr>
            <c:extLst>
              <c:ext xmlns:c16="http://schemas.microsoft.com/office/drawing/2014/chart" uri="{C3380CC4-5D6E-409C-BE32-E72D297353CC}">
                <c16:uniqueId val="{00000009-D02B-4952-AE26-B15561556CFA}"/>
              </c:ext>
            </c:extLst>
          </c:dPt>
          <c:dPt>
            <c:idx val="5"/>
            <c:invertIfNegative val="0"/>
            <c:bubble3D val="0"/>
            <c:spPr>
              <a:solidFill>
                <a:srgbClr val="FFA500"/>
              </a:solidFill>
            </c:spPr>
            <c:extLst>
              <c:ext xmlns:c16="http://schemas.microsoft.com/office/drawing/2014/chart" uri="{C3380CC4-5D6E-409C-BE32-E72D297353CC}">
                <c16:uniqueId val="{0000000B-D02B-4952-AE26-B15561556CFA}"/>
              </c:ext>
            </c:extLst>
          </c:dPt>
          <c:dPt>
            <c:idx val="6"/>
            <c:invertIfNegative val="0"/>
            <c:bubble3D val="0"/>
            <c:spPr>
              <a:solidFill>
                <a:srgbClr val="A1A1A1"/>
              </a:solidFill>
            </c:spPr>
            <c:extLst>
              <c:ext xmlns:c16="http://schemas.microsoft.com/office/drawing/2014/chart" uri="{C3380CC4-5D6E-409C-BE32-E72D297353CC}">
                <c16:uniqueId val="{0000000D-D02B-4952-AE26-B15561556CFA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 smtId="4294967295">
                    <a:latin typeface="Century Gothic" panose="020B0502020202020204" pitchFamily="34" charset="0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0-2 timmar</c:v>
                </c:pt>
                <c:pt idx="1">
                  <c:v>2-5 timmar</c:v>
                </c:pt>
                <c:pt idx="2">
                  <c:v>5-10 timmar</c:v>
                </c:pt>
                <c:pt idx="3">
                  <c:v>Mer än 10 timmar</c:v>
                </c:pt>
                <c:pt idx="4">
                  <c:v>Mer än 20 timmar</c:v>
                </c:pt>
                <c:pt idx="5">
                  <c:v>Jag är anställd i föreningen</c:v>
                </c:pt>
                <c:pt idx="6">
                  <c:v>Vet ej</c:v>
                </c:pt>
              </c:strCache>
            </c:strRef>
          </c:cat>
          <c:val>
            <c:numRef>
              <c:f>Sheet1!$B$2:$B$8</c:f>
              <c:numCache>
                <c:formatCode>0.0%</c:formatCode>
                <c:ptCount val="7"/>
                <c:pt idx="0">
                  <c:v>0.33333333333333331</c:v>
                </c:pt>
                <c:pt idx="1">
                  <c:v>0.44444444444444442</c:v>
                </c:pt>
                <c:pt idx="2">
                  <c:v>5.5555555555555552E-2</c:v>
                </c:pt>
                <c:pt idx="3">
                  <c:v>5.5555555555555552E-2</c:v>
                </c:pt>
                <c:pt idx="4">
                  <c:v>5.5555555555555552E-2</c:v>
                </c:pt>
                <c:pt idx="5">
                  <c:v>5.5555555555555552E-2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D02B-4952-AE26-B15561556C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 b="1" smtId="4294967295">
                <a:latin typeface="Century Gothic" panose="020B0502020202020204" pitchFamily="34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0.60000000000000009"/>
          <c:min val="0"/>
        </c:scaling>
        <c:delete val="0"/>
        <c:axPos val="l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 b="1" smtId="4294967295">
                <a:latin typeface="Century Gothic" panose="020B0502020202020204" pitchFamily="34" charset="0"/>
              </a:defRPr>
            </a:pPr>
            <a:endParaRPr lang="sv-SE"/>
          </a:p>
        </c:txPr>
        <c:crossAx val="67451136"/>
        <c:crosses val="autoZero"/>
        <c:crossBetween val="between"/>
      </c:valAx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sv-SE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800" b="1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l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600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7451136"/>
        <c:crosses val="autoZero"/>
        <c:crossBetween val="between"/>
        <c:majorUnit val="0.5"/>
      </c:valAx>
      <c:spPr>
        <a:noFill/>
        <a:ln w="25400">
          <a:noFill/>
        </a:ln>
      </c:spPr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sv-SE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 b="1" smtId="4294967295">
                <a:latin typeface="Century Gothic" panose="020B0502020202020204" pitchFamily="34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0.60000000000000009"/>
          <c:min val="0"/>
        </c:scaling>
        <c:delete val="0"/>
        <c:axPos val="l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 b="1" smtId="4294967295">
                <a:latin typeface="Century Gothic" panose="020B0502020202020204" pitchFamily="34" charset="0"/>
              </a:defRPr>
            </a:pPr>
            <a:endParaRPr lang="sv-SE"/>
          </a:p>
        </c:txPr>
        <c:crossAx val="67451136"/>
        <c:crosses val="autoZero"/>
        <c:crossBetween val="between"/>
      </c:valAx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sv-SE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Det är roligt att träna friidrott i vår förening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4682B4"/>
              </a:solidFill>
            </c:spPr>
            <c:extLst>
              <c:ext xmlns:c16="http://schemas.microsoft.com/office/drawing/2014/chart" uri="{C3380CC4-5D6E-409C-BE32-E72D297353CC}">
                <c16:uniqueId val="{00000001-9C62-42AB-8313-33A3270E40AE}"/>
              </c:ext>
            </c:extLst>
          </c:dPt>
          <c:dPt>
            <c:idx val="1"/>
            <c:invertIfNegative val="0"/>
            <c:bubble3D val="0"/>
            <c:spPr>
              <a:solidFill>
                <a:srgbClr val="9ACD32"/>
              </a:solidFill>
            </c:spPr>
            <c:extLst>
              <c:ext xmlns:c16="http://schemas.microsoft.com/office/drawing/2014/chart" uri="{C3380CC4-5D6E-409C-BE32-E72D297353CC}">
                <c16:uniqueId val="{00000003-9C62-42AB-8313-33A3270E40AE}"/>
              </c:ext>
            </c:extLst>
          </c:dPt>
          <c:dPt>
            <c:idx val="2"/>
            <c:invertIfNegative val="0"/>
            <c:bubble3D val="0"/>
            <c:spPr>
              <a:solidFill>
                <a:srgbClr val="708090"/>
              </a:solidFill>
            </c:spPr>
            <c:extLst>
              <c:ext xmlns:c16="http://schemas.microsoft.com/office/drawing/2014/chart" uri="{C3380CC4-5D6E-409C-BE32-E72D297353CC}">
                <c16:uniqueId val="{00000005-9C62-42AB-8313-33A3270E40AE}"/>
              </c:ext>
            </c:extLst>
          </c:dPt>
          <c:dPt>
            <c:idx val="3"/>
            <c:invertIfNegative val="0"/>
            <c:bubble3D val="0"/>
            <c:spPr>
              <a:solidFill>
                <a:srgbClr val="CD853F"/>
              </a:solidFill>
            </c:spPr>
            <c:extLst>
              <c:ext xmlns:c16="http://schemas.microsoft.com/office/drawing/2014/chart" uri="{C3380CC4-5D6E-409C-BE32-E72D297353CC}">
                <c16:uniqueId val="{00000007-9C62-42AB-8313-33A3270E40AE}"/>
              </c:ext>
            </c:extLst>
          </c:dPt>
          <c:dPt>
            <c:idx val="4"/>
            <c:invertIfNegative val="0"/>
            <c:bubble3D val="0"/>
            <c:spPr>
              <a:solidFill>
                <a:srgbClr val="B22222"/>
              </a:solidFill>
            </c:spPr>
            <c:extLst>
              <c:ext xmlns:c16="http://schemas.microsoft.com/office/drawing/2014/chart" uri="{C3380CC4-5D6E-409C-BE32-E72D297353CC}">
                <c16:uniqueId val="{00000009-9C62-42AB-8313-33A3270E40AE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Mycket missnöjd</c:v>
                </c:pt>
                <c:pt idx="1">
                  <c:v>Missnöjd</c:v>
                </c:pt>
                <c:pt idx="2">
                  <c:v>Varken eller</c:v>
                </c:pt>
                <c:pt idx="3">
                  <c:v>Nöjd</c:v>
                </c:pt>
                <c:pt idx="4">
                  <c:v>Mycket nöjd</c:v>
                </c:pt>
              </c:strCache>
            </c:strRef>
          </c:cat>
          <c:val>
            <c:numRef>
              <c:f>Sheet1!$B$2:$B$6</c:f>
              <c:numCache>
                <c:formatCode>0.0%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0.2</c:v>
                </c:pt>
                <c:pt idx="3">
                  <c:v>0.2</c:v>
                </c:pt>
                <c:pt idx="4">
                  <c:v>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9C62-42AB-8313-33A3270E40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b="1"/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l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b="1"/>
            </a:pPr>
            <a:endParaRPr lang="sv-SE"/>
          </a:p>
        </c:txPr>
        <c:crossAx val="67451136"/>
        <c:crosses val="autoZero"/>
        <c:crossBetween val="between"/>
        <c:majorUnit val="0.2"/>
        <c:minorUnit val="4.0000000000000008E-2"/>
      </c:valAx>
    </c:plotArea>
    <c:plotVisOnly val="1"/>
    <c:dispBlanksAs val="zero"/>
    <c:showDLblsOverMax val="1"/>
  </c:chart>
  <c:txPr>
    <a:bodyPr/>
    <a:lstStyle/>
    <a:p>
      <a:pPr>
        <a:defRPr sz="2000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800" b="1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l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600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7451136"/>
        <c:crosses val="autoZero"/>
        <c:crossBetween val="between"/>
        <c:majorUnit val="0.5"/>
      </c:valAx>
      <c:spPr>
        <a:noFill/>
        <a:ln w="25400">
          <a:noFill/>
        </a:ln>
      </c:spPr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sv-SE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 b="1" smtId="4294967295">
                <a:latin typeface="Century Gothic" panose="020B0502020202020204" pitchFamily="34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0.60000000000000009"/>
          <c:min val="0"/>
        </c:scaling>
        <c:delete val="0"/>
        <c:axPos val="l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 b="1" smtId="4294967295">
                <a:latin typeface="Century Gothic" panose="020B0502020202020204" pitchFamily="34" charset="0"/>
              </a:defRPr>
            </a:pPr>
            <a:endParaRPr lang="sv-SE"/>
          </a:p>
        </c:txPr>
        <c:crossAx val="67451136"/>
        <c:crosses val="autoZero"/>
        <c:crossBetween val="between"/>
      </c:valAx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sv-SE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Det är bra stämning i vår träningsgrupp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4682B4"/>
              </a:solidFill>
            </c:spPr>
            <c:extLst>
              <c:ext xmlns:c16="http://schemas.microsoft.com/office/drawing/2014/chart" uri="{C3380CC4-5D6E-409C-BE32-E72D297353CC}">
                <c16:uniqueId val="{00000001-8FBE-4B46-B7FA-E0E25B209453}"/>
              </c:ext>
            </c:extLst>
          </c:dPt>
          <c:dPt>
            <c:idx val="1"/>
            <c:invertIfNegative val="0"/>
            <c:bubble3D val="0"/>
            <c:spPr>
              <a:solidFill>
                <a:srgbClr val="9ACD32"/>
              </a:solidFill>
            </c:spPr>
            <c:extLst>
              <c:ext xmlns:c16="http://schemas.microsoft.com/office/drawing/2014/chart" uri="{C3380CC4-5D6E-409C-BE32-E72D297353CC}">
                <c16:uniqueId val="{00000003-8FBE-4B46-B7FA-E0E25B209453}"/>
              </c:ext>
            </c:extLst>
          </c:dPt>
          <c:dPt>
            <c:idx val="2"/>
            <c:invertIfNegative val="0"/>
            <c:bubble3D val="0"/>
            <c:spPr>
              <a:solidFill>
                <a:srgbClr val="708090"/>
              </a:solidFill>
            </c:spPr>
            <c:extLst>
              <c:ext xmlns:c16="http://schemas.microsoft.com/office/drawing/2014/chart" uri="{C3380CC4-5D6E-409C-BE32-E72D297353CC}">
                <c16:uniqueId val="{00000005-8FBE-4B46-B7FA-E0E25B209453}"/>
              </c:ext>
            </c:extLst>
          </c:dPt>
          <c:dPt>
            <c:idx val="3"/>
            <c:invertIfNegative val="0"/>
            <c:bubble3D val="0"/>
            <c:spPr>
              <a:solidFill>
                <a:srgbClr val="CD853F"/>
              </a:solidFill>
            </c:spPr>
            <c:extLst>
              <c:ext xmlns:c16="http://schemas.microsoft.com/office/drawing/2014/chart" uri="{C3380CC4-5D6E-409C-BE32-E72D297353CC}">
                <c16:uniqueId val="{00000007-8FBE-4B46-B7FA-E0E25B209453}"/>
              </c:ext>
            </c:extLst>
          </c:dPt>
          <c:dPt>
            <c:idx val="4"/>
            <c:invertIfNegative val="0"/>
            <c:bubble3D val="0"/>
            <c:spPr>
              <a:solidFill>
                <a:srgbClr val="B22222"/>
              </a:solidFill>
            </c:spPr>
            <c:extLst>
              <c:ext xmlns:c16="http://schemas.microsoft.com/office/drawing/2014/chart" uri="{C3380CC4-5D6E-409C-BE32-E72D297353CC}">
                <c16:uniqueId val="{00000009-8FBE-4B46-B7FA-E0E25B209453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/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Mycket missnöjd</c:v>
                </c:pt>
                <c:pt idx="1">
                  <c:v>Missnöjd</c:v>
                </c:pt>
                <c:pt idx="2">
                  <c:v>Varken eller</c:v>
                </c:pt>
                <c:pt idx="3">
                  <c:v>Nöjd</c:v>
                </c:pt>
                <c:pt idx="4">
                  <c:v>Mycket nöjd</c:v>
                </c:pt>
              </c:strCache>
            </c:strRef>
          </c:cat>
          <c:val>
            <c:numRef>
              <c:f>Sheet1!$B$2:$B$6</c:f>
              <c:numCache>
                <c:formatCode>0.0%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0.2</c:v>
                </c:pt>
                <c:pt idx="3">
                  <c:v>0.2</c:v>
                </c:pt>
                <c:pt idx="4">
                  <c:v>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8FBE-4B46-B7FA-E0E25B2094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/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l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/>
            </a:pPr>
            <a:endParaRPr lang="sv-SE"/>
          </a:p>
        </c:txPr>
        <c:crossAx val="67451136"/>
        <c:crosses val="autoZero"/>
        <c:crossBetween val="between"/>
        <c:majorUnit val="0.2"/>
      </c:valAx>
    </c:plotArea>
    <c:plotVisOnly val="1"/>
    <c:dispBlanksAs val="zero"/>
    <c:showDLblsOverMax val="1"/>
  </c:chart>
  <c:txPr>
    <a:bodyPr/>
    <a:lstStyle/>
    <a:p>
      <a:pPr>
        <a:defRPr sz="18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800" b="1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l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600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7451136"/>
        <c:crosses val="autoZero"/>
        <c:crossBetween val="between"/>
        <c:majorUnit val="0.5"/>
      </c:valAx>
      <c:spPr>
        <a:noFill/>
        <a:ln w="25400">
          <a:noFill/>
        </a:ln>
      </c:spPr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sv-SE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 b="1" smtId="4294967295">
                <a:latin typeface="Century Gothic" panose="020B0502020202020204" pitchFamily="34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0.60000000000000009"/>
          <c:min val="0"/>
        </c:scaling>
        <c:delete val="0"/>
        <c:axPos val="l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 b="1" smtId="4294967295">
                <a:latin typeface="Century Gothic" panose="020B0502020202020204" pitchFamily="34" charset="0"/>
              </a:defRPr>
            </a:pPr>
            <a:endParaRPr lang="sv-SE"/>
          </a:p>
        </c:txPr>
        <c:crossAx val="67451136"/>
        <c:crosses val="autoZero"/>
        <c:crossBetween val="between"/>
      </c:valAx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sv-SE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Jag har kompisar i min träningsgrupp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4682B4"/>
              </a:solidFill>
            </c:spPr>
            <c:extLst>
              <c:ext xmlns:c16="http://schemas.microsoft.com/office/drawing/2014/chart" uri="{C3380CC4-5D6E-409C-BE32-E72D297353CC}">
                <c16:uniqueId val="{00000001-C738-4692-A1BB-61B65C8F3028}"/>
              </c:ext>
            </c:extLst>
          </c:dPt>
          <c:dPt>
            <c:idx val="1"/>
            <c:invertIfNegative val="0"/>
            <c:bubble3D val="0"/>
            <c:spPr>
              <a:solidFill>
                <a:srgbClr val="9ACD32"/>
              </a:solidFill>
            </c:spPr>
            <c:extLst>
              <c:ext xmlns:c16="http://schemas.microsoft.com/office/drawing/2014/chart" uri="{C3380CC4-5D6E-409C-BE32-E72D297353CC}">
                <c16:uniqueId val="{00000003-C738-4692-A1BB-61B65C8F3028}"/>
              </c:ext>
            </c:extLst>
          </c:dPt>
          <c:dPt>
            <c:idx val="2"/>
            <c:invertIfNegative val="0"/>
            <c:bubble3D val="0"/>
            <c:spPr>
              <a:solidFill>
                <a:srgbClr val="708090"/>
              </a:solidFill>
            </c:spPr>
            <c:extLst>
              <c:ext xmlns:c16="http://schemas.microsoft.com/office/drawing/2014/chart" uri="{C3380CC4-5D6E-409C-BE32-E72D297353CC}">
                <c16:uniqueId val="{00000005-C738-4692-A1BB-61B65C8F3028}"/>
              </c:ext>
            </c:extLst>
          </c:dPt>
          <c:dPt>
            <c:idx val="3"/>
            <c:invertIfNegative val="0"/>
            <c:bubble3D val="0"/>
            <c:spPr>
              <a:solidFill>
                <a:srgbClr val="CD853F"/>
              </a:solidFill>
            </c:spPr>
            <c:extLst>
              <c:ext xmlns:c16="http://schemas.microsoft.com/office/drawing/2014/chart" uri="{C3380CC4-5D6E-409C-BE32-E72D297353CC}">
                <c16:uniqueId val="{00000007-C738-4692-A1BB-61B65C8F3028}"/>
              </c:ext>
            </c:extLst>
          </c:dPt>
          <c:dPt>
            <c:idx val="4"/>
            <c:invertIfNegative val="0"/>
            <c:bubble3D val="0"/>
            <c:spPr>
              <a:solidFill>
                <a:srgbClr val="B22222"/>
              </a:solidFill>
            </c:spPr>
            <c:extLst>
              <c:ext xmlns:c16="http://schemas.microsoft.com/office/drawing/2014/chart" uri="{C3380CC4-5D6E-409C-BE32-E72D297353CC}">
                <c16:uniqueId val="{00000009-C738-4692-A1BB-61B65C8F3028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Mycket missnöjd</c:v>
                </c:pt>
                <c:pt idx="1">
                  <c:v>Missnöjd</c:v>
                </c:pt>
                <c:pt idx="2">
                  <c:v>Varken eller</c:v>
                </c:pt>
                <c:pt idx="3">
                  <c:v>Nöjd</c:v>
                </c:pt>
                <c:pt idx="4">
                  <c:v>Mycket nöjd</c:v>
                </c:pt>
              </c:strCache>
            </c:strRef>
          </c:cat>
          <c:val>
            <c:numRef>
              <c:f>Sheet1!$B$2:$B$6</c:f>
              <c:numCache>
                <c:formatCode>0.0%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0.2</c:v>
                </c:pt>
                <c:pt idx="3">
                  <c:v>0</c:v>
                </c:pt>
                <c:pt idx="4">
                  <c:v>0.8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C738-4692-A1BB-61B65C8F30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l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autoZero"/>
        <c:crossBetween val="between"/>
        <c:majorUnit val="0.2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800" b="1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l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600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7451136"/>
        <c:crosses val="autoZero"/>
        <c:crossBetween val="between"/>
        <c:majorUnit val="0.5"/>
      </c:valAx>
      <c:spPr>
        <a:noFill/>
        <a:ln w="25400">
          <a:noFill/>
        </a:ln>
      </c:spPr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sv-SE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 b="1" smtId="4294967295">
                <a:latin typeface="Century Gothic" panose="020B0502020202020204" pitchFamily="34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0.60000000000000009"/>
          <c:min val="0"/>
        </c:scaling>
        <c:delete val="0"/>
        <c:axPos val="l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 b="1" smtId="4294967295">
                <a:latin typeface="Century Gothic" panose="020B0502020202020204" pitchFamily="34" charset="0"/>
              </a:defRPr>
            </a:pPr>
            <a:endParaRPr lang="sv-SE"/>
          </a:p>
        </c:txPr>
        <c:crossAx val="67451136"/>
        <c:crosses val="autoZero"/>
        <c:crossBetween val="between"/>
      </c:valAx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sv-SE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Jag känner mig trygg i min träningsgrupp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4682B4"/>
              </a:solidFill>
            </c:spPr>
            <c:extLst>
              <c:ext xmlns:c16="http://schemas.microsoft.com/office/drawing/2014/chart" uri="{C3380CC4-5D6E-409C-BE32-E72D297353CC}">
                <c16:uniqueId val="{00000001-18F1-41C1-88FB-CF7A18246F00}"/>
              </c:ext>
            </c:extLst>
          </c:dPt>
          <c:dPt>
            <c:idx val="1"/>
            <c:invertIfNegative val="0"/>
            <c:bubble3D val="0"/>
            <c:spPr>
              <a:solidFill>
                <a:srgbClr val="9ACD32"/>
              </a:solidFill>
            </c:spPr>
            <c:extLst>
              <c:ext xmlns:c16="http://schemas.microsoft.com/office/drawing/2014/chart" uri="{C3380CC4-5D6E-409C-BE32-E72D297353CC}">
                <c16:uniqueId val="{00000003-18F1-41C1-88FB-CF7A18246F00}"/>
              </c:ext>
            </c:extLst>
          </c:dPt>
          <c:dPt>
            <c:idx val="2"/>
            <c:invertIfNegative val="0"/>
            <c:bubble3D val="0"/>
            <c:spPr>
              <a:solidFill>
                <a:srgbClr val="708090"/>
              </a:solidFill>
            </c:spPr>
            <c:extLst>
              <c:ext xmlns:c16="http://schemas.microsoft.com/office/drawing/2014/chart" uri="{C3380CC4-5D6E-409C-BE32-E72D297353CC}">
                <c16:uniqueId val="{00000005-18F1-41C1-88FB-CF7A18246F00}"/>
              </c:ext>
            </c:extLst>
          </c:dPt>
          <c:dPt>
            <c:idx val="3"/>
            <c:invertIfNegative val="0"/>
            <c:bubble3D val="0"/>
            <c:spPr>
              <a:solidFill>
                <a:srgbClr val="CD853F"/>
              </a:solidFill>
            </c:spPr>
            <c:extLst>
              <c:ext xmlns:c16="http://schemas.microsoft.com/office/drawing/2014/chart" uri="{C3380CC4-5D6E-409C-BE32-E72D297353CC}">
                <c16:uniqueId val="{00000007-18F1-41C1-88FB-CF7A18246F00}"/>
              </c:ext>
            </c:extLst>
          </c:dPt>
          <c:dPt>
            <c:idx val="4"/>
            <c:invertIfNegative val="0"/>
            <c:bubble3D val="0"/>
            <c:spPr>
              <a:solidFill>
                <a:srgbClr val="B22222"/>
              </a:solidFill>
            </c:spPr>
            <c:extLst>
              <c:ext xmlns:c16="http://schemas.microsoft.com/office/drawing/2014/chart" uri="{C3380CC4-5D6E-409C-BE32-E72D297353CC}">
                <c16:uniqueId val="{00000009-18F1-41C1-88FB-CF7A18246F00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Mycket missnöjd</c:v>
                </c:pt>
                <c:pt idx="1">
                  <c:v>Missnöjd</c:v>
                </c:pt>
                <c:pt idx="2">
                  <c:v>Varken eller</c:v>
                </c:pt>
                <c:pt idx="3">
                  <c:v>Nöjd</c:v>
                </c:pt>
                <c:pt idx="4">
                  <c:v>Mycket nöjd</c:v>
                </c:pt>
              </c:strCache>
            </c:strRef>
          </c:cat>
          <c:val>
            <c:numRef>
              <c:f>Sheet1!$B$2:$B$6</c:f>
              <c:numCache>
                <c:formatCode>0.0%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0.2</c:v>
                </c:pt>
                <c:pt idx="4">
                  <c:v>0.8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18F1-41C1-88FB-CF7A18246F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l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autoZero"/>
        <c:crossBetween val="between"/>
        <c:majorUnit val="0.2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800" b="1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l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600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7451136"/>
        <c:crosses val="autoZero"/>
        <c:crossBetween val="between"/>
        <c:majorUnit val="0.5"/>
      </c:valAx>
      <c:spPr>
        <a:noFill/>
        <a:ln w="25400">
          <a:noFill/>
        </a:ln>
      </c:spPr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sv-SE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 b="1" smtId="4294967295">
                <a:latin typeface="Century Gothic" panose="020B0502020202020204" pitchFamily="34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0.60000000000000009"/>
          <c:min val="0"/>
        </c:scaling>
        <c:delete val="0"/>
        <c:axPos val="l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 b="1" smtId="4294967295">
                <a:latin typeface="Century Gothic" panose="020B0502020202020204" pitchFamily="34" charset="0"/>
              </a:defRPr>
            </a:pPr>
            <a:endParaRPr lang="sv-SE"/>
          </a:p>
        </c:txPr>
        <c:crossAx val="67451136"/>
        <c:crosses val="autoZero"/>
        <c:crossBetween val="between"/>
      </c:valAx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sv-SE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I min träningsgrupp får alla som vill vara med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4682B4"/>
              </a:solidFill>
            </c:spPr>
            <c:extLst>
              <c:ext xmlns:c16="http://schemas.microsoft.com/office/drawing/2014/chart" uri="{C3380CC4-5D6E-409C-BE32-E72D297353CC}">
                <c16:uniqueId val="{00000001-19F4-41F9-93F4-960375A9C8CD}"/>
              </c:ext>
            </c:extLst>
          </c:dPt>
          <c:dPt>
            <c:idx val="1"/>
            <c:invertIfNegative val="0"/>
            <c:bubble3D val="0"/>
            <c:spPr>
              <a:solidFill>
                <a:srgbClr val="9ACD32"/>
              </a:solidFill>
            </c:spPr>
            <c:extLst>
              <c:ext xmlns:c16="http://schemas.microsoft.com/office/drawing/2014/chart" uri="{C3380CC4-5D6E-409C-BE32-E72D297353CC}">
                <c16:uniqueId val="{00000003-19F4-41F9-93F4-960375A9C8CD}"/>
              </c:ext>
            </c:extLst>
          </c:dPt>
          <c:dPt>
            <c:idx val="2"/>
            <c:invertIfNegative val="0"/>
            <c:bubble3D val="0"/>
            <c:spPr>
              <a:solidFill>
                <a:srgbClr val="708090"/>
              </a:solidFill>
            </c:spPr>
            <c:extLst>
              <c:ext xmlns:c16="http://schemas.microsoft.com/office/drawing/2014/chart" uri="{C3380CC4-5D6E-409C-BE32-E72D297353CC}">
                <c16:uniqueId val="{00000005-19F4-41F9-93F4-960375A9C8CD}"/>
              </c:ext>
            </c:extLst>
          </c:dPt>
          <c:dPt>
            <c:idx val="3"/>
            <c:invertIfNegative val="0"/>
            <c:bubble3D val="0"/>
            <c:spPr>
              <a:solidFill>
                <a:srgbClr val="CD853F"/>
              </a:solidFill>
            </c:spPr>
            <c:extLst>
              <c:ext xmlns:c16="http://schemas.microsoft.com/office/drawing/2014/chart" uri="{C3380CC4-5D6E-409C-BE32-E72D297353CC}">
                <c16:uniqueId val="{00000007-19F4-41F9-93F4-960375A9C8CD}"/>
              </c:ext>
            </c:extLst>
          </c:dPt>
          <c:dPt>
            <c:idx val="4"/>
            <c:invertIfNegative val="0"/>
            <c:bubble3D val="0"/>
            <c:spPr>
              <a:solidFill>
                <a:srgbClr val="B22222"/>
              </a:solidFill>
            </c:spPr>
            <c:extLst>
              <c:ext xmlns:c16="http://schemas.microsoft.com/office/drawing/2014/chart" uri="{C3380CC4-5D6E-409C-BE32-E72D297353CC}">
                <c16:uniqueId val="{00000009-19F4-41F9-93F4-960375A9C8CD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Mycket missnöjd</c:v>
                </c:pt>
                <c:pt idx="1">
                  <c:v>Missnöjd</c:v>
                </c:pt>
                <c:pt idx="2">
                  <c:v>Varken eller</c:v>
                </c:pt>
                <c:pt idx="3">
                  <c:v>Nöjd</c:v>
                </c:pt>
                <c:pt idx="4">
                  <c:v>Mycket nöjd</c:v>
                </c:pt>
              </c:strCache>
            </c:strRef>
          </c:cat>
          <c:val>
            <c:numRef>
              <c:f>Sheet1!$B$2:$B$6</c:f>
              <c:numCache>
                <c:formatCode>0.0%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0.2</c:v>
                </c:pt>
                <c:pt idx="4">
                  <c:v>0.8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19F4-41F9-93F4-960375A9C8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l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autoZero"/>
        <c:crossBetween val="between"/>
        <c:majorUnit val="0.2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800" b="1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l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600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7451136"/>
        <c:crosses val="autoZero"/>
        <c:crossBetween val="between"/>
        <c:majorUnit val="0.5"/>
      </c:valAx>
      <c:spPr>
        <a:noFill/>
        <a:ln w="25400">
          <a:noFill/>
        </a:ln>
      </c:spPr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sv-SE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 b="1" smtId="4294967295">
                <a:latin typeface="Century Gothic" panose="020B0502020202020204" pitchFamily="34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0.60000000000000009"/>
          <c:min val="0"/>
        </c:scaling>
        <c:delete val="0"/>
        <c:axPos val="l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 b="1" smtId="4294967295">
                <a:latin typeface="Century Gothic" panose="020B0502020202020204" pitchFamily="34" charset="0"/>
              </a:defRPr>
            </a:pPr>
            <a:endParaRPr lang="sv-SE"/>
          </a:p>
        </c:txPr>
        <c:crossAx val="67451136"/>
        <c:crosses val="autoZero"/>
        <c:crossBetween val="between"/>
      </c:valAx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sv-SE"/>
    </a:p>
  </c:tx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Jag vågar testa nya saker/grenar på träningen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4682B4"/>
              </a:solidFill>
            </c:spPr>
            <c:extLst>
              <c:ext xmlns:c16="http://schemas.microsoft.com/office/drawing/2014/chart" uri="{C3380CC4-5D6E-409C-BE32-E72D297353CC}">
                <c16:uniqueId val="{00000001-731C-42FD-8118-F7E15E640E06}"/>
              </c:ext>
            </c:extLst>
          </c:dPt>
          <c:dPt>
            <c:idx val="1"/>
            <c:invertIfNegative val="0"/>
            <c:bubble3D val="0"/>
            <c:spPr>
              <a:solidFill>
                <a:srgbClr val="9ACD32"/>
              </a:solidFill>
            </c:spPr>
            <c:extLst>
              <c:ext xmlns:c16="http://schemas.microsoft.com/office/drawing/2014/chart" uri="{C3380CC4-5D6E-409C-BE32-E72D297353CC}">
                <c16:uniqueId val="{00000003-731C-42FD-8118-F7E15E640E06}"/>
              </c:ext>
            </c:extLst>
          </c:dPt>
          <c:dPt>
            <c:idx val="2"/>
            <c:invertIfNegative val="0"/>
            <c:bubble3D val="0"/>
            <c:spPr>
              <a:solidFill>
                <a:srgbClr val="708090"/>
              </a:solidFill>
            </c:spPr>
            <c:extLst>
              <c:ext xmlns:c16="http://schemas.microsoft.com/office/drawing/2014/chart" uri="{C3380CC4-5D6E-409C-BE32-E72D297353CC}">
                <c16:uniqueId val="{00000005-731C-42FD-8118-F7E15E640E06}"/>
              </c:ext>
            </c:extLst>
          </c:dPt>
          <c:dPt>
            <c:idx val="3"/>
            <c:invertIfNegative val="0"/>
            <c:bubble3D val="0"/>
            <c:spPr>
              <a:solidFill>
                <a:srgbClr val="CD853F"/>
              </a:solidFill>
            </c:spPr>
            <c:extLst>
              <c:ext xmlns:c16="http://schemas.microsoft.com/office/drawing/2014/chart" uri="{C3380CC4-5D6E-409C-BE32-E72D297353CC}">
                <c16:uniqueId val="{00000007-731C-42FD-8118-F7E15E640E06}"/>
              </c:ext>
            </c:extLst>
          </c:dPt>
          <c:dPt>
            <c:idx val="4"/>
            <c:invertIfNegative val="0"/>
            <c:bubble3D val="0"/>
            <c:spPr>
              <a:solidFill>
                <a:srgbClr val="B22222"/>
              </a:solidFill>
            </c:spPr>
            <c:extLst>
              <c:ext xmlns:c16="http://schemas.microsoft.com/office/drawing/2014/chart" uri="{C3380CC4-5D6E-409C-BE32-E72D297353CC}">
                <c16:uniqueId val="{00000009-731C-42FD-8118-F7E15E640E06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Mycket missnöjd</c:v>
                </c:pt>
                <c:pt idx="1">
                  <c:v>Missnöjd</c:v>
                </c:pt>
                <c:pt idx="2">
                  <c:v>Varken eller</c:v>
                </c:pt>
                <c:pt idx="3">
                  <c:v>Nöjd</c:v>
                </c:pt>
                <c:pt idx="4">
                  <c:v>Mycket nöjd</c:v>
                </c:pt>
              </c:strCache>
            </c:strRef>
          </c:cat>
          <c:val>
            <c:numRef>
              <c:f>Sheet1!$B$2:$B$6</c:f>
              <c:numCache>
                <c:formatCode>0.0%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0.2</c:v>
                </c:pt>
                <c:pt idx="3">
                  <c:v>0.4</c:v>
                </c:pt>
                <c:pt idx="4">
                  <c:v>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731C-42FD-8118-F7E15E640E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b="1"/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l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b="1"/>
            </a:pPr>
            <a:endParaRPr lang="sv-SE"/>
          </a:p>
        </c:txPr>
        <c:crossAx val="67451136"/>
        <c:crosses val="autoZero"/>
        <c:crossBetween val="between"/>
        <c:majorUnit val="0.2"/>
      </c:valAx>
    </c:plotArea>
    <c:plotVisOnly val="1"/>
    <c:dispBlanksAs val="zero"/>
    <c:showDLblsOverMax val="1"/>
  </c:chart>
  <c:txPr>
    <a:bodyPr/>
    <a:lstStyle/>
    <a:p>
      <a:pPr>
        <a:defRPr sz="2000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800" b="1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l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600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7451136"/>
        <c:crosses val="autoZero"/>
        <c:crossBetween val="between"/>
        <c:majorUnit val="0.5"/>
      </c:valAx>
      <c:spPr>
        <a:noFill/>
        <a:ln w="25400">
          <a:noFill/>
        </a:ln>
      </c:spPr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sv-SE"/>
    </a:p>
  </c:tx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 b="1" smtId="4294967295">
                <a:latin typeface="Century Gothic" panose="020B0502020202020204" pitchFamily="34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0.60000000000000009"/>
          <c:min val="0"/>
        </c:scaling>
        <c:delete val="0"/>
        <c:axPos val="l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 b="1" smtId="4294967295">
                <a:latin typeface="Century Gothic" panose="020B0502020202020204" pitchFamily="34" charset="0"/>
              </a:defRPr>
            </a:pPr>
            <a:endParaRPr lang="sv-SE"/>
          </a:p>
        </c:txPr>
        <c:crossAx val="67451136"/>
        <c:crosses val="autoZero"/>
        <c:crossBetween val="between"/>
      </c:valAx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sv-SE"/>
    </a:p>
  </c:tx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Jag tycker att jag utvecklas som friidrottare på träningarna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4682B4"/>
              </a:solidFill>
            </c:spPr>
            <c:extLst>
              <c:ext xmlns:c16="http://schemas.microsoft.com/office/drawing/2014/chart" uri="{C3380CC4-5D6E-409C-BE32-E72D297353CC}">
                <c16:uniqueId val="{00000001-99B0-4F95-992B-8BE9A3DF28F6}"/>
              </c:ext>
            </c:extLst>
          </c:dPt>
          <c:dPt>
            <c:idx val="1"/>
            <c:invertIfNegative val="0"/>
            <c:bubble3D val="0"/>
            <c:spPr>
              <a:solidFill>
                <a:srgbClr val="9ACD32"/>
              </a:solidFill>
            </c:spPr>
            <c:extLst>
              <c:ext xmlns:c16="http://schemas.microsoft.com/office/drawing/2014/chart" uri="{C3380CC4-5D6E-409C-BE32-E72D297353CC}">
                <c16:uniqueId val="{00000003-99B0-4F95-992B-8BE9A3DF28F6}"/>
              </c:ext>
            </c:extLst>
          </c:dPt>
          <c:dPt>
            <c:idx val="2"/>
            <c:invertIfNegative val="0"/>
            <c:bubble3D val="0"/>
            <c:spPr>
              <a:solidFill>
                <a:srgbClr val="708090"/>
              </a:solidFill>
            </c:spPr>
            <c:extLst>
              <c:ext xmlns:c16="http://schemas.microsoft.com/office/drawing/2014/chart" uri="{C3380CC4-5D6E-409C-BE32-E72D297353CC}">
                <c16:uniqueId val="{00000005-99B0-4F95-992B-8BE9A3DF28F6}"/>
              </c:ext>
            </c:extLst>
          </c:dPt>
          <c:dPt>
            <c:idx val="3"/>
            <c:invertIfNegative val="0"/>
            <c:bubble3D val="0"/>
            <c:spPr>
              <a:solidFill>
                <a:srgbClr val="CD853F"/>
              </a:solidFill>
            </c:spPr>
            <c:extLst>
              <c:ext xmlns:c16="http://schemas.microsoft.com/office/drawing/2014/chart" uri="{C3380CC4-5D6E-409C-BE32-E72D297353CC}">
                <c16:uniqueId val="{00000007-99B0-4F95-992B-8BE9A3DF28F6}"/>
              </c:ext>
            </c:extLst>
          </c:dPt>
          <c:dPt>
            <c:idx val="4"/>
            <c:invertIfNegative val="0"/>
            <c:bubble3D val="0"/>
            <c:spPr>
              <a:solidFill>
                <a:srgbClr val="B22222"/>
              </a:solidFill>
            </c:spPr>
            <c:extLst>
              <c:ext xmlns:c16="http://schemas.microsoft.com/office/drawing/2014/chart" uri="{C3380CC4-5D6E-409C-BE32-E72D297353CC}">
                <c16:uniqueId val="{00000009-99B0-4F95-992B-8BE9A3DF28F6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Mycket missnöjd</c:v>
                </c:pt>
                <c:pt idx="1">
                  <c:v>Missnöjd</c:v>
                </c:pt>
                <c:pt idx="2">
                  <c:v>Varken eller</c:v>
                </c:pt>
                <c:pt idx="3">
                  <c:v>Nöjd</c:v>
                </c:pt>
                <c:pt idx="4">
                  <c:v>Mycket nöjd</c:v>
                </c:pt>
              </c:strCache>
            </c:strRef>
          </c:cat>
          <c:val>
            <c:numRef>
              <c:f>Sheet1!$B$2:$B$6</c:f>
              <c:numCache>
                <c:formatCode>0.0%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0.2</c:v>
                </c:pt>
                <c:pt idx="3">
                  <c:v>0.6</c:v>
                </c:pt>
                <c:pt idx="4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99B0-4F95-992B-8BE9A3DF28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l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autoZero"/>
        <c:crossBetween val="between"/>
        <c:majorUnit val="0.2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800" b="1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l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600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7451136"/>
        <c:crosses val="autoZero"/>
        <c:crossBetween val="between"/>
        <c:majorUnit val="0.5"/>
      </c:valAx>
      <c:spPr>
        <a:noFill/>
        <a:ln w="25400">
          <a:noFill/>
        </a:ln>
      </c:spPr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sv-SE"/>
    </a:p>
  </c:txPr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 b="1" smtId="4294967295">
                <a:latin typeface="Century Gothic" panose="020B0502020202020204" pitchFamily="34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0.60000000000000009"/>
          <c:min val="0"/>
        </c:scaling>
        <c:delete val="0"/>
        <c:axPos val="l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 b="1" smtId="4294967295">
                <a:latin typeface="Century Gothic" panose="020B0502020202020204" pitchFamily="34" charset="0"/>
              </a:defRPr>
            </a:pPr>
            <a:endParaRPr lang="sv-SE"/>
          </a:p>
        </c:txPr>
        <c:crossAx val="67451136"/>
        <c:crosses val="autoZero"/>
        <c:crossBetween val="between"/>
      </c:valAx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sv-SE"/>
    </a:p>
  </c:txPr>
  <c:externalData r:id="rId1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Tränarna/ledarna hjälper mig om jag behöver det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4682B4"/>
              </a:solidFill>
            </c:spPr>
            <c:extLst>
              <c:ext xmlns:c16="http://schemas.microsoft.com/office/drawing/2014/chart" uri="{C3380CC4-5D6E-409C-BE32-E72D297353CC}">
                <c16:uniqueId val="{00000001-4E47-49D8-9F76-07E72F279157}"/>
              </c:ext>
            </c:extLst>
          </c:dPt>
          <c:dPt>
            <c:idx val="1"/>
            <c:invertIfNegative val="0"/>
            <c:bubble3D val="0"/>
            <c:spPr>
              <a:solidFill>
                <a:srgbClr val="9ACD32"/>
              </a:solidFill>
            </c:spPr>
            <c:extLst>
              <c:ext xmlns:c16="http://schemas.microsoft.com/office/drawing/2014/chart" uri="{C3380CC4-5D6E-409C-BE32-E72D297353CC}">
                <c16:uniqueId val="{00000003-4E47-49D8-9F76-07E72F279157}"/>
              </c:ext>
            </c:extLst>
          </c:dPt>
          <c:dPt>
            <c:idx val="2"/>
            <c:invertIfNegative val="0"/>
            <c:bubble3D val="0"/>
            <c:spPr>
              <a:solidFill>
                <a:srgbClr val="708090"/>
              </a:solidFill>
            </c:spPr>
            <c:extLst>
              <c:ext xmlns:c16="http://schemas.microsoft.com/office/drawing/2014/chart" uri="{C3380CC4-5D6E-409C-BE32-E72D297353CC}">
                <c16:uniqueId val="{00000005-4E47-49D8-9F76-07E72F279157}"/>
              </c:ext>
            </c:extLst>
          </c:dPt>
          <c:dPt>
            <c:idx val="3"/>
            <c:invertIfNegative val="0"/>
            <c:bubble3D val="0"/>
            <c:spPr>
              <a:solidFill>
                <a:srgbClr val="CD853F"/>
              </a:solidFill>
            </c:spPr>
            <c:extLst>
              <c:ext xmlns:c16="http://schemas.microsoft.com/office/drawing/2014/chart" uri="{C3380CC4-5D6E-409C-BE32-E72D297353CC}">
                <c16:uniqueId val="{00000007-4E47-49D8-9F76-07E72F279157}"/>
              </c:ext>
            </c:extLst>
          </c:dPt>
          <c:dPt>
            <c:idx val="4"/>
            <c:invertIfNegative val="0"/>
            <c:bubble3D val="0"/>
            <c:spPr>
              <a:solidFill>
                <a:srgbClr val="B22222"/>
              </a:solidFill>
            </c:spPr>
            <c:extLst>
              <c:ext xmlns:c16="http://schemas.microsoft.com/office/drawing/2014/chart" uri="{C3380CC4-5D6E-409C-BE32-E72D297353CC}">
                <c16:uniqueId val="{00000009-4E47-49D8-9F76-07E72F279157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/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Mycket missnöjd</c:v>
                </c:pt>
                <c:pt idx="1">
                  <c:v>Missnöjd</c:v>
                </c:pt>
                <c:pt idx="2">
                  <c:v>Varken eller</c:v>
                </c:pt>
                <c:pt idx="3">
                  <c:v>Nöjd</c:v>
                </c:pt>
                <c:pt idx="4">
                  <c:v>Mycket nöjd</c:v>
                </c:pt>
              </c:strCache>
            </c:strRef>
          </c:cat>
          <c:val>
            <c:numRef>
              <c:f>Sheet1!$B$2:$B$6</c:f>
              <c:numCache>
                <c:formatCode>0.0%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0.2</c:v>
                </c:pt>
                <c:pt idx="3">
                  <c:v>0.2</c:v>
                </c:pt>
                <c:pt idx="4">
                  <c:v>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4E47-49D8-9F76-07E72F2791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/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l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/>
            </a:pPr>
            <a:endParaRPr lang="sv-SE"/>
          </a:p>
        </c:txPr>
        <c:crossAx val="67451136"/>
        <c:crosses val="autoZero"/>
        <c:crossBetween val="between"/>
        <c:majorUnit val="0.2"/>
      </c:valAx>
    </c:plotArea>
    <c:plotVisOnly val="1"/>
    <c:dispBlanksAs val="zero"/>
    <c:showDLblsOverMax val="1"/>
  </c:chart>
  <c:txPr>
    <a:bodyPr/>
    <a:lstStyle/>
    <a:p>
      <a:pPr>
        <a:defRPr sz="18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800" b="1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l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600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7451136"/>
        <c:crosses val="autoZero"/>
        <c:crossBetween val="between"/>
        <c:majorUnit val="0.5"/>
      </c:valAx>
      <c:spPr>
        <a:noFill/>
        <a:ln w="25400">
          <a:noFill/>
        </a:ln>
      </c:spPr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sv-SE"/>
    </a:p>
  </c:txPr>
  <c:externalData r:id="rId1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 b="1" smtId="4294967295">
                <a:latin typeface="Century Gothic" panose="020B0502020202020204" pitchFamily="34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0.60000000000000009"/>
          <c:min val="0"/>
        </c:scaling>
        <c:delete val="0"/>
        <c:axPos val="l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 b="1" smtId="4294967295">
                <a:latin typeface="Century Gothic" panose="020B0502020202020204" pitchFamily="34" charset="0"/>
              </a:defRPr>
            </a:pPr>
            <a:endParaRPr lang="sv-SE"/>
          </a:p>
        </c:txPr>
        <c:crossAx val="67451136"/>
        <c:crosses val="autoZero"/>
        <c:crossBetween val="between"/>
      </c:valAx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sv-SE"/>
    </a:p>
  </c:txPr>
  <c:externalData r:id="rId1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Tränarna/ledarna ser och berömmer alla på träningen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4682B4"/>
              </a:solidFill>
            </c:spPr>
            <c:extLst>
              <c:ext xmlns:c16="http://schemas.microsoft.com/office/drawing/2014/chart" uri="{C3380CC4-5D6E-409C-BE32-E72D297353CC}">
                <c16:uniqueId val="{00000001-2ED4-4FDE-87EB-1AEC91ECB906}"/>
              </c:ext>
            </c:extLst>
          </c:dPt>
          <c:dPt>
            <c:idx val="1"/>
            <c:invertIfNegative val="0"/>
            <c:bubble3D val="0"/>
            <c:spPr>
              <a:solidFill>
                <a:srgbClr val="9ACD32"/>
              </a:solidFill>
            </c:spPr>
            <c:extLst>
              <c:ext xmlns:c16="http://schemas.microsoft.com/office/drawing/2014/chart" uri="{C3380CC4-5D6E-409C-BE32-E72D297353CC}">
                <c16:uniqueId val="{00000003-2ED4-4FDE-87EB-1AEC91ECB906}"/>
              </c:ext>
            </c:extLst>
          </c:dPt>
          <c:dPt>
            <c:idx val="2"/>
            <c:invertIfNegative val="0"/>
            <c:bubble3D val="0"/>
            <c:spPr>
              <a:solidFill>
                <a:srgbClr val="708090"/>
              </a:solidFill>
            </c:spPr>
            <c:extLst>
              <c:ext xmlns:c16="http://schemas.microsoft.com/office/drawing/2014/chart" uri="{C3380CC4-5D6E-409C-BE32-E72D297353CC}">
                <c16:uniqueId val="{00000005-2ED4-4FDE-87EB-1AEC91ECB906}"/>
              </c:ext>
            </c:extLst>
          </c:dPt>
          <c:dPt>
            <c:idx val="3"/>
            <c:invertIfNegative val="0"/>
            <c:bubble3D val="0"/>
            <c:spPr>
              <a:solidFill>
                <a:srgbClr val="CD853F"/>
              </a:solidFill>
            </c:spPr>
            <c:extLst>
              <c:ext xmlns:c16="http://schemas.microsoft.com/office/drawing/2014/chart" uri="{C3380CC4-5D6E-409C-BE32-E72D297353CC}">
                <c16:uniqueId val="{00000007-2ED4-4FDE-87EB-1AEC91ECB906}"/>
              </c:ext>
            </c:extLst>
          </c:dPt>
          <c:dPt>
            <c:idx val="4"/>
            <c:invertIfNegative val="0"/>
            <c:bubble3D val="0"/>
            <c:spPr>
              <a:solidFill>
                <a:srgbClr val="B22222"/>
              </a:solidFill>
            </c:spPr>
            <c:extLst>
              <c:ext xmlns:c16="http://schemas.microsoft.com/office/drawing/2014/chart" uri="{C3380CC4-5D6E-409C-BE32-E72D297353CC}">
                <c16:uniqueId val="{00000009-2ED4-4FDE-87EB-1AEC91ECB906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Mycket missnöjd</c:v>
                </c:pt>
                <c:pt idx="1">
                  <c:v>Missnöjd</c:v>
                </c:pt>
                <c:pt idx="2">
                  <c:v>Varken eller</c:v>
                </c:pt>
                <c:pt idx="3">
                  <c:v>Nöjd</c:v>
                </c:pt>
                <c:pt idx="4">
                  <c:v>Mycket nöjd</c:v>
                </c:pt>
              </c:strCache>
            </c:strRef>
          </c:cat>
          <c:val>
            <c:numRef>
              <c:f>Sheet1!$B$2:$B$6</c:f>
              <c:numCache>
                <c:formatCode>0.0%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0.6</c:v>
                </c:pt>
                <c:pt idx="4">
                  <c:v>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2ED4-4FDE-87EB-1AEC91ECB9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b="1"/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l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b="1"/>
            </a:pPr>
            <a:endParaRPr lang="sv-SE"/>
          </a:p>
        </c:txPr>
        <c:crossAx val="67451136"/>
        <c:crosses val="autoZero"/>
        <c:crossBetween val="between"/>
        <c:majorUnit val="0.2"/>
      </c:valAx>
    </c:plotArea>
    <c:plotVisOnly val="1"/>
    <c:dispBlanksAs val="zero"/>
    <c:showDLblsOverMax val="1"/>
  </c:chart>
  <c:txPr>
    <a:bodyPr/>
    <a:lstStyle/>
    <a:p>
      <a:pPr>
        <a:defRPr sz="2000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800" b="1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l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600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7451136"/>
        <c:crosses val="autoZero"/>
        <c:crossBetween val="between"/>
        <c:majorUnit val="0.5"/>
      </c:valAx>
      <c:spPr>
        <a:noFill/>
        <a:ln w="25400">
          <a:noFill/>
        </a:ln>
      </c:spPr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sv-SE"/>
    </a:p>
  </c:txPr>
  <c:externalData r:id="rId1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 b="1" smtId="4294967295">
                <a:latin typeface="Century Gothic" panose="020B0502020202020204" pitchFamily="34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0.60000000000000009"/>
          <c:min val="0"/>
        </c:scaling>
        <c:delete val="0"/>
        <c:axPos val="l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 b="1" smtId="4294967295">
                <a:latin typeface="Century Gothic" panose="020B0502020202020204" pitchFamily="34" charset="0"/>
              </a:defRPr>
            </a:pPr>
            <a:endParaRPr lang="sv-SE"/>
          </a:p>
        </c:txPr>
        <c:crossAx val="67451136"/>
        <c:crosses val="autoZero"/>
        <c:crossBetween val="between"/>
      </c:valAx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sv-SE"/>
    </a:p>
  </c:txPr>
  <c:externalData r:id="rId1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I vår träningsgrupp frågar tränarna/ledarna oss aktiva vad vi vill göra på träningen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4682B4"/>
              </a:solidFill>
            </c:spPr>
            <c:extLst>
              <c:ext xmlns:c16="http://schemas.microsoft.com/office/drawing/2014/chart" uri="{C3380CC4-5D6E-409C-BE32-E72D297353CC}">
                <c16:uniqueId val="{00000001-C0BA-420B-9913-A1F42A485E43}"/>
              </c:ext>
            </c:extLst>
          </c:dPt>
          <c:dPt>
            <c:idx val="1"/>
            <c:invertIfNegative val="0"/>
            <c:bubble3D val="0"/>
            <c:spPr>
              <a:solidFill>
                <a:srgbClr val="9ACD32"/>
              </a:solidFill>
            </c:spPr>
            <c:extLst>
              <c:ext xmlns:c16="http://schemas.microsoft.com/office/drawing/2014/chart" uri="{C3380CC4-5D6E-409C-BE32-E72D297353CC}">
                <c16:uniqueId val="{00000003-C0BA-420B-9913-A1F42A485E43}"/>
              </c:ext>
            </c:extLst>
          </c:dPt>
          <c:dPt>
            <c:idx val="2"/>
            <c:invertIfNegative val="0"/>
            <c:bubble3D val="0"/>
            <c:spPr>
              <a:solidFill>
                <a:srgbClr val="708090"/>
              </a:solidFill>
            </c:spPr>
            <c:extLst>
              <c:ext xmlns:c16="http://schemas.microsoft.com/office/drawing/2014/chart" uri="{C3380CC4-5D6E-409C-BE32-E72D297353CC}">
                <c16:uniqueId val="{00000005-C0BA-420B-9913-A1F42A485E43}"/>
              </c:ext>
            </c:extLst>
          </c:dPt>
          <c:dPt>
            <c:idx val="3"/>
            <c:invertIfNegative val="0"/>
            <c:bubble3D val="0"/>
            <c:spPr>
              <a:solidFill>
                <a:srgbClr val="CD853F"/>
              </a:solidFill>
            </c:spPr>
            <c:extLst>
              <c:ext xmlns:c16="http://schemas.microsoft.com/office/drawing/2014/chart" uri="{C3380CC4-5D6E-409C-BE32-E72D297353CC}">
                <c16:uniqueId val="{00000007-C0BA-420B-9913-A1F42A485E43}"/>
              </c:ext>
            </c:extLst>
          </c:dPt>
          <c:dPt>
            <c:idx val="4"/>
            <c:invertIfNegative val="0"/>
            <c:bubble3D val="0"/>
            <c:spPr>
              <a:solidFill>
                <a:srgbClr val="B22222"/>
              </a:solidFill>
            </c:spPr>
            <c:extLst>
              <c:ext xmlns:c16="http://schemas.microsoft.com/office/drawing/2014/chart" uri="{C3380CC4-5D6E-409C-BE32-E72D297353CC}">
                <c16:uniqueId val="{00000009-C0BA-420B-9913-A1F42A485E43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Mycket missnöjd</c:v>
                </c:pt>
                <c:pt idx="1">
                  <c:v>Missnöjd</c:v>
                </c:pt>
                <c:pt idx="2">
                  <c:v>Varken eller</c:v>
                </c:pt>
                <c:pt idx="3">
                  <c:v>Nöjd</c:v>
                </c:pt>
                <c:pt idx="4">
                  <c:v>Mycket nöjd</c:v>
                </c:pt>
              </c:strCache>
            </c:strRef>
          </c:cat>
          <c:val>
            <c:numRef>
              <c:f>Sheet1!$B$2:$B$6</c:f>
              <c:numCache>
                <c:formatCode>0.0%</c:formatCode>
                <c:ptCount val="5"/>
                <c:pt idx="0">
                  <c:v>0.2</c:v>
                </c:pt>
                <c:pt idx="1">
                  <c:v>0.2</c:v>
                </c:pt>
                <c:pt idx="2">
                  <c:v>0.2</c:v>
                </c:pt>
                <c:pt idx="3">
                  <c:v>0.4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C0BA-420B-9913-A1F42A485E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l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autoZero"/>
        <c:crossBetween val="between"/>
        <c:majorUnit val="0.2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800" b="1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l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600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7451136"/>
        <c:crosses val="autoZero"/>
        <c:crossBetween val="between"/>
        <c:majorUnit val="0.5"/>
      </c:valAx>
      <c:spPr>
        <a:noFill/>
        <a:ln w="25400">
          <a:noFill/>
        </a:ln>
      </c:spPr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sv-SE"/>
    </a:p>
  </c:txPr>
  <c:externalData r:id="rId1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 b="1" smtId="4294967295">
                <a:latin typeface="Century Gothic" panose="020B0502020202020204" pitchFamily="34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0.60000000000000009"/>
          <c:min val="0"/>
        </c:scaling>
        <c:delete val="0"/>
        <c:axPos val="l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 b="1" smtId="4294967295">
                <a:latin typeface="Century Gothic" panose="020B0502020202020204" pitchFamily="34" charset="0"/>
              </a:defRPr>
            </a:pPr>
            <a:endParaRPr lang="sv-SE"/>
          </a:p>
        </c:txPr>
        <c:crossAx val="67451136"/>
        <c:crosses val="autoZero"/>
        <c:crossBetween val="between"/>
      </c:valAx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sv-SE"/>
    </a:p>
  </c:txPr>
  <c:externalData r:id="rId1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Tränarna/ledarna tycker att det är okej att jag håller på med flera idrotter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4682B4"/>
              </a:solidFill>
            </c:spPr>
            <c:extLst>
              <c:ext xmlns:c16="http://schemas.microsoft.com/office/drawing/2014/chart" uri="{C3380CC4-5D6E-409C-BE32-E72D297353CC}">
                <c16:uniqueId val="{00000001-FBA4-440B-AF00-E8409DC887CB}"/>
              </c:ext>
            </c:extLst>
          </c:dPt>
          <c:dPt>
            <c:idx val="1"/>
            <c:invertIfNegative val="0"/>
            <c:bubble3D val="0"/>
            <c:spPr>
              <a:solidFill>
                <a:srgbClr val="9ACD32"/>
              </a:solidFill>
            </c:spPr>
            <c:extLst>
              <c:ext xmlns:c16="http://schemas.microsoft.com/office/drawing/2014/chart" uri="{C3380CC4-5D6E-409C-BE32-E72D297353CC}">
                <c16:uniqueId val="{00000003-FBA4-440B-AF00-E8409DC887CB}"/>
              </c:ext>
            </c:extLst>
          </c:dPt>
          <c:dPt>
            <c:idx val="2"/>
            <c:invertIfNegative val="0"/>
            <c:bubble3D val="0"/>
            <c:spPr>
              <a:solidFill>
                <a:srgbClr val="708090"/>
              </a:solidFill>
            </c:spPr>
            <c:extLst>
              <c:ext xmlns:c16="http://schemas.microsoft.com/office/drawing/2014/chart" uri="{C3380CC4-5D6E-409C-BE32-E72D297353CC}">
                <c16:uniqueId val="{00000005-FBA4-440B-AF00-E8409DC887CB}"/>
              </c:ext>
            </c:extLst>
          </c:dPt>
          <c:dPt>
            <c:idx val="3"/>
            <c:invertIfNegative val="0"/>
            <c:bubble3D val="0"/>
            <c:spPr>
              <a:solidFill>
                <a:srgbClr val="CD853F"/>
              </a:solidFill>
            </c:spPr>
            <c:extLst>
              <c:ext xmlns:c16="http://schemas.microsoft.com/office/drawing/2014/chart" uri="{C3380CC4-5D6E-409C-BE32-E72D297353CC}">
                <c16:uniqueId val="{00000007-FBA4-440B-AF00-E8409DC887CB}"/>
              </c:ext>
            </c:extLst>
          </c:dPt>
          <c:dPt>
            <c:idx val="4"/>
            <c:invertIfNegative val="0"/>
            <c:bubble3D val="0"/>
            <c:spPr>
              <a:solidFill>
                <a:srgbClr val="B22222"/>
              </a:solidFill>
            </c:spPr>
            <c:extLst>
              <c:ext xmlns:c16="http://schemas.microsoft.com/office/drawing/2014/chart" uri="{C3380CC4-5D6E-409C-BE32-E72D297353CC}">
                <c16:uniqueId val="{00000009-FBA4-440B-AF00-E8409DC887CB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Mycket missnöjd</c:v>
                </c:pt>
                <c:pt idx="1">
                  <c:v>Missnöjd</c:v>
                </c:pt>
                <c:pt idx="2">
                  <c:v>Varken eller</c:v>
                </c:pt>
                <c:pt idx="3">
                  <c:v>Nöjd</c:v>
                </c:pt>
                <c:pt idx="4">
                  <c:v>Mycket nöjd</c:v>
                </c:pt>
              </c:strCache>
            </c:strRef>
          </c:cat>
          <c:val>
            <c:numRef>
              <c:f>Sheet1!$B$2:$B$6</c:f>
              <c:numCache>
                <c:formatCode>0.0%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0.2</c:v>
                </c:pt>
                <c:pt idx="3">
                  <c:v>0.2</c:v>
                </c:pt>
                <c:pt idx="4">
                  <c:v>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FBA4-440B-AF00-E8409DC887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l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autoZero"/>
        <c:crossBetween val="between"/>
        <c:majorUnit val="0.2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Column02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4682B4"/>
              </a:solidFill>
            </c:spPr>
            <c:extLst>
              <c:ext xmlns:c16="http://schemas.microsoft.com/office/drawing/2014/chart" uri="{C3380CC4-5D6E-409C-BE32-E72D297353CC}">
                <c16:uniqueId val="{00000001-662F-48C9-AFE7-3424F7D0056F}"/>
              </c:ext>
            </c:extLst>
          </c:dPt>
          <c:dPt>
            <c:idx val="1"/>
            <c:invertIfNegative val="0"/>
            <c:bubble3D val="0"/>
            <c:spPr>
              <a:solidFill>
                <a:srgbClr val="9ACD32"/>
              </a:solidFill>
            </c:spPr>
            <c:extLst>
              <c:ext xmlns:c16="http://schemas.microsoft.com/office/drawing/2014/chart" uri="{C3380CC4-5D6E-409C-BE32-E72D297353CC}">
                <c16:uniqueId val="{00000003-662F-48C9-AFE7-3424F7D0056F}"/>
              </c:ext>
            </c:extLst>
          </c:dPt>
          <c:dLbls>
            <c:numFmt formatCode="0.0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NU-läge</c:v>
                </c:pt>
                <c:pt idx="1">
                  <c:v>NY-läge</c:v>
                </c:pt>
              </c:strCache>
            </c:strRef>
          </c:cat>
          <c:val>
            <c:numRef>
              <c:f>Sheet1!$B$2:$B$3</c:f>
              <c:numCache>
                <c:formatCode>0.00</c:formatCode>
                <c:ptCount val="2"/>
                <c:pt idx="0">
                  <c:v>5.2222222222222223</c:v>
                </c:pt>
                <c:pt idx="1">
                  <c:v>5.7777777777777777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62F-48C9-AFE7-3424F7D005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800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800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sv-SE"/>
    </a:p>
  </c:txPr>
  <c:externalData r:id="rId1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 u="none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 b="1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sv-SE"/>
    </a:p>
  </c:txPr>
  <c:externalData r:id="rId1">
    <c:autoUpdate val="0"/>
  </c:externalData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Column02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4682B4"/>
              </a:solidFill>
            </c:spPr>
            <c:extLst>
              <c:ext xmlns:c16="http://schemas.microsoft.com/office/drawing/2014/chart" uri="{C3380CC4-5D6E-409C-BE32-E72D297353CC}">
                <c16:uniqueId val="{00000001-1211-429B-AD57-2B7719F0E2AE}"/>
              </c:ext>
            </c:extLst>
          </c:dPt>
          <c:dPt>
            <c:idx val="1"/>
            <c:invertIfNegative val="0"/>
            <c:bubble3D val="0"/>
            <c:spPr>
              <a:solidFill>
                <a:srgbClr val="9ACD32"/>
              </a:solidFill>
            </c:spPr>
            <c:extLst>
              <c:ext xmlns:c16="http://schemas.microsoft.com/office/drawing/2014/chart" uri="{C3380CC4-5D6E-409C-BE32-E72D297353CC}">
                <c16:uniqueId val="{00000003-1211-429B-AD57-2B7719F0E2AE}"/>
              </c:ext>
            </c:extLst>
          </c:dPt>
          <c:dLbls>
            <c:numFmt formatCode="0.0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NU-läge</c:v>
                </c:pt>
                <c:pt idx="1">
                  <c:v>NY-läge</c:v>
                </c:pt>
              </c:strCache>
            </c:strRef>
          </c:cat>
          <c:val>
            <c:numRef>
              <c:f>Sheet1!$B$2:$B$3</c:f>
              <c:numCache>
                <c:formatCode>0.00</c:formatCode>
                <c:ptCount val="2"/>
                <c:pt idx="0">
                  <c:v>5.333333333333333</c:v>
                </c:pt>
                <c:pt idx="1">
                  <c:v>5.833333333333333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211-429B-AD57-2B7719F0E2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800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800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sv-SE"/>
    </a:p>
  </c:txPr>
  <c:externalData r:id="rId1">
    <c:autoUpdate val="0"/>
  </c:externalData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 u="none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 b="1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sv-SE"/>
    </a:p>
  </c:txPr>
  <c:externalData r:id="rId1">
    <c:autoUpdate val="0"/>
  </c:externalData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4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Column02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4682B4"/>
              </a:solidFill>
            </c:spPr>
            <c:extLst>
              <c:ext xmlns:c16="http://schemas.microsoft.com/office/drawing/2014/chart" uri="{C3380CC4-5D6E-409C-BE32-E72D297353CC}">
                <c16:uniqueId val="{00000001-2D7B-4F2F-B165-57D1267CB54E}"/>
              </c:ext>
            </c:extLst>
          </c:dPt>
          <c:dPt>
            <c:idx val="1"/>
            <c:invertIfNegative val="0"/>
            <c:bubble3D val="0"/>
            <c:spPr>
              <a:solidFill>
                <a:srgbClr val="9ACD32"/>
              </a:solidFill>
            </c:spPr>
            <c:extLst>
              <c:ext xmlns:c16="http://schemas.microsoft.com/office/drawing/2014/chart" uri="{C3380CC4-5D6E-409C-BE32-E72D297353CC}">
                <c16:uniqueId val="{00000003-2D7B-4F2F-B165-57D1267CB54E}"/>
              </c:ext>
            </c:extLst>
          </c:dPt>
          <c:dLbls>
            <c:numFmt formatCode="0.0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NU-läge</c:v>
                </c:pt>
                <c:pt idx="1">
                  <c:v>NY-läge</c:v>
                </c:pt>
              </c:strCache>
            </c:strRef>
          </c:cat>
          <c:val>
            <c:numRef>
              <c:f>Sheet1!$B$2:$B$3</c:f>
              <c:numCache>
                <c:formatCode>0.00</c:formatCode>
                <c:ptCount val="2"/>
                <c:pt idx="0">
                  <c:v>5.8529411764705879</c:v>
                </c:pt>
                <c:pt idx="1">
                  <c:v>5.96875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D7B-4F2F-B165-57D1267CB5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4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800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800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sv-SE"/>
    </a:p>
  </c:txPr>
  <c:externalData r:id="rId1">
    <c:autoUpdate val="0"/>
  </c:externalData>
</c:chartSpace>
</file>

<file path=ppt/charts/chart4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 u="none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 b="1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sv-SE"/>
    </a:p>
  </c:txPr>
  <c:externalData r:id="rId1">
    <c:autoUpdate val="0"/>
  </c:externalData>
</c:chartSpace>
</file>

<file path=ppt/charts/chart5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5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Column02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4682B4"/>
              </a:solidFill>
            </c:spPr>
            <c:extLst>
              <c:ext xmlns:c16="http://schemas.microsoft.com/office/drawing/2014/chart" uri="{C3380CC4-5D6E-409C-BE32-E72D297353CC}">
                <c16:uniqueId val="{00000001-EA9B-4F7E-AAAE-32CC8C45A252}"/>
              </c:ext>
            </c:extLst>
          </c:dPt>
          <c:dPt>
            <c:idx val="1"/>
            <c:invertIfNegative val="0"/>
            <c:bubble3D val="0"/>
            <c:spPr>
              <a:solidFill>
                <a:srgbClr val="9ACD32"/>
              </a:solidFill>
            </c:spPr>
            <c:extLst>
              <c:ext xmlns:c16="http://schemas.microsoft.com/office/drawing/2014/chart" uri="{C3380CC4-5D6E-409C-BE32-E72D297353CC}">
                <c16:uniqueId val="{00000003-EA9B-4F7E-AAAE-32CC8C45A252}"/>
              </c:ext>
            </c:extLst>
          </c:dPt>
          <c:dLbls>
            <c:numFmt formatCode="0.0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NU-läge</c:v>
                </c:pt>
                <c:pt idx="1">
                  <c:v>NY-läge</c:v>
                </c:pt>
              </c:strCache>
            </c:strRef>
          </c:cat>
          <c:val>
            <c:numRef>
              <c:f>Sheet1!$B$2:$B$3</c:f>
              <c:numCache>
                <c:formatCode>0.00</c:formatCode>
                <c:ptCount val="2"/>
                <c:pt idx="0">
                  <c:v>5.2</c:v>
                </c:pt>
                <c:pt idx="1">
                  <c:v>5.833333333333333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A9B-4F7E-AAAE-32CC8C45A2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5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800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800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sv-SE"/>
    </a:p>
  </c:txPr>
  <c:externalData r:id="rId1">
    <c:autoUpdate val="0"/>
  </c:externalData>
</c:chartSpace>
</file>

<file path=ppt/charts/chart5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 u="none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 b="1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sv-SE"/>
    </a:p>
  </c:txPr>
  <c:externalData r:id="rId1">
    <c:autoUpdate val="0"/>
  </c:externalData>
</c:chartSpace>
</file>

<file path=ppt/charts/chart5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5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Column02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4682B4"/>
              </a:solidFill>
            </c:spPr>
            <c:extLst>
              <c:ext xmlns:c16="http://schemas.microsoft.com/office/drawing/2014/chart" uri="{C3380CC4-5D6E-409C-BE32-E72D297353CC}">
                <c16:uniqueId val="{00000001-EA9B-4F7E-AAAE-32CC8C45A252}"/>
              </c:ext>
            </c:extLst>
          </c:dPt>
          <c:dPt>
            <c:idx val="1"/>
            <c:invertIfNegative val="0"/>
            <c:bubble3D val="0"/>
            <c:spPr>
              <a:solidFill>
                <a:srgbClr val="9ACD32"/>
              </a:solidFill>
            </c:spPr>
            <c:extLst>
              <c:ext xmlns:c16="http://schemas.microsoft.com/office/drawing/2014/chart" uri="{C3380CC4-5D6E-409C-BE32-E72D297353CC}">
                <c16:uniqueId val="{00000003-EA9B-4F7E-AAAE-32CC8C45A252}"/>
              </c:ext>
            </c:extLst>
          </c:dPt>
          <c:dLbls>
            <c:numFmt formatCode="0.0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NU-läge</c:v>
                </c:pt>
                <c:pt idx="1">
                  <c:v>NY-läge</c:v>
                </c:pt>
              </c:strCache>
            </c:strRef>
          </c:cat>
          <c:val>
            <c:numRef>
              <c:f>Sheet1!$B$2:$B$3</c:f>
              <c:numCache>
                <c:formatCode>0.00</c:formatCode>
                <c:ptCount val="2"/>
                <c:pt idx="0">
                  <c:v>5.2</c:v>
                </c:pt>
                <c:pt idx="1">
                  <c:v>5.833333333333333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A9B-4F7E-AAAE-32CC8C45A2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5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800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800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sv-SE"/>
    </a:p>
  </c:txPr>
  <c:externalData r:id="rId1">
    <c:autoUpdate val="0"/>
  </c:externalData>
</c:chartSpace>
</file>

<file path=ppt/charts/chart5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 u="none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 b="1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sv-SE"/>
    </a:p>
  </c:txPr>
  <c:externalData r:id="rId1">
    <c:autoUpdate val="0"/>
  </c:externalData>
</c:chartSpace>
</file>

<file path=ppt/charts/chart5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5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Column02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4682B4"/>
              </a:solidFill>
            </c:spPr>
            <c:extLst>
              <c:ext xmlns:c16="http://schemas.microsoft.com/office/drawing/2014/chart" uri="{C3380CC4-5D6E-409C-BE32-E72D297353CC}">
                <c16:uniqueId val="{00000001-E75F-4FE9-BEAC-F3129431F297}"/>
              </c:ext>
            </c:extLst>
          </c:dPt>
          <c:dPt>
            <c:idx val="1"/>
            <c:invertIfNegative val="0"/>
            <c:bubble3D val="0"/>
            <c:spPr>
              <a:solidFill>
                <a:srgbClr val="9ACD32"/>
              </a:solidFill>
            </c:spPr>
            <c:extLst>
              <c:ext xmlns:c16="http://schemas.microsoft.com/office/drawing/2014/chart" uri="{C3380CC4-5D6E-409C-BE32-E72D297353CC}">
                <c16:uniqueId val="{00000003-E75F-4FE9-BEAC-F3129431F297}"/>
              </c:ext>
            </c:extLst>
          </c:dPt>
          <c:dLbls>
            <c:numFmt formatCode="0.0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NU-läge</c:v>
                </c:pt>
                <c:pt idx="1">
                  <c:v>NY-läge</c:v>
                </c:pt>
              </c:strCache>
            </c:strRef>
          </c:cat>
          <c:val>
            <c:numRef>
              <c:f>Sheet1!$B$2:$B$3</c:f>
              <c:numCache>
                <c:formatCode>0.00</c:formatCode>
                <c:ptCount val="2"/>
                <c:pt idx="0">
                  <c:v>4.4074074074074074</c:v>
                </c:pt>
                <c:pt idx="1">
                  <c:v>5.5172413793103452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75F-4FE9-BEAC-F3129431F2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6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800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800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sv-SE"/>
    </a:p>
  </c:txPr>
  <c:externalData r:id="rId1">
    <c:autoUpdate val="0"/>
  </c:externalData>
</c:chartSpace>
</file>

<file path=ppt/charts/chart6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 u="none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 b="1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sv-SE"/>
    </a:p>
  </c:txPr>
  <c:externalData r:id="rId1">
    <c:autoUpdate val="0"/>
  </c:externalData>
</c:chartSpace>
</file>

<file path=ppt/charts/chart6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6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Column02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4682B4"/>
              </a:solidFill>
            </c:spPr>
            <c:extLst>
              <c:ext xmlns:c16="http://schemas.microsoft.com/office/drawing/2014/chart" uri="{C3380CC4-5D6E-409C-BE32-E72D297353CC}">
                <c16:uniqueId val="{00000001-9C84-467E-901D-762AEDFE3640}"/>
              </c:ext>
            </c:extLst>
          </c:dPt>
          <c:dPt>
            <c:idx val="1"/>
            <c:invertIfNegative val="0"/>
            <c:bubble3D val="0"/>
            <c:spPr>
              <a:solidFill>
                <a:srgbClr val="9ACD32"/>
              </a:solidFill>
            </c:spPr>
            <c:extLst>
              <c:ext xmlns:c16="http://schemas.microsoft.com/office/drawing/2014/chart" uri="{C3380CC4-5D6E-409C-BE32-E72D297353CC}">
                <c16:uniqueId val="{00000003-9C84-467E-901D-762AEDFE3640}"/>
              </c:ext>
            </c:extLst>
          </c:dPt>
          <c:dLbls>
            <c:numFmt formatCode="0.0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NU-läge</c:v>
                </c:pt>
                <c:pt idx="1">
                  <c:v>NY-läge</c:v>
                </c:pt>
              </c:strCache>
            </c:strRef>
          </c:cat>
          <c:val>
            <c:numRef>
              <c:f>Sheet1!$B$2:$B$3</c:f>
              <c:numCache>
                <c:formatCode>0.00</c:formatCode>
                <c:ptCount val="2"/>
                <c:pt idx="0">
                  <c:v>4.7441860465116283</c:v>
                </c:pt>
                <c:pt idx="1">
                  <c:v>5.3255813953488369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C84-467E-901D-762AEDFE36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6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800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800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sv-SE"/>
    </a:p>
  </c:txPr>
  <c:externalData r:id="rId1">
    <c:autoUpdate val="0"/>
  </c:externalData>
</c:chartSpace>
</file>

<file path=ppt/charts/chart6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 u="none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 b="1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sv-SE"/>
    </a:p>
  </c:txPr>
  <c:externalData r:id="rId1">
    <c:autoUpdate val="0"/>
  </c:externalData>
</c:chartSpace>
</file>

<file path=ppt/charts/chart6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6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6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Column02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4682B4"/>
              </a:solidFill>
            </c:spPr>
            <c:extLst>
              <c:ext xmlns:c16="http://schemas.microsoft.com/office/drawing/2014/chart" uri="{C3380CC4-5D6E-409C-BE32-E72D297353CC}">
                <c16:uniqueId val="{00000001-67AC-40FD-B677-04BF157E8107}"/>
              </c:ext>
            </c:extLst>
          </c:dPt>
          <c:dPt>
            <c:idx val="1"/>
            <c:invertIfNegative val="0"/>
            <c:bubble3D val="0"/>
            <c:spPr>
              <a:solidFill>
                <a:srgbClr val="9ACD32"/>
              </a:solidFill>
            </c:spPr>
            <c:extLst>
              <c:ext xmlns:c16="http://schemas.microsoft.com/office/drawing/2014/chart" uri="{C3380CC4-5D6E-409C-BE32-E72D297353CC}">
                <c16:uniqueId val="{00000003-67AC-40FD-B677-04BF157E8107}"/>
              </c:ext>
            </c:extLst>
          </c:dPt>
          <c:dLbls>
            <c:numFmt formatCode="0.0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NU-läge</c:v>
                </c:pt>
                <c:pt idx="1">
                  <c:v>NY-läge</c:v>
                </c:pt>
              </c:strCache>
            </c:strRef>
          </c:cat>
          <c:val>
            <c:numRef>
              <c:f>Sheet1!$B$2:$B$3</c:f>
              <c:numCache>
                <c:formatCode>0.00</c:formatCode>
                <c:ptCount val="2"/>
                <c:pt idx="0">
                  <c:v>5.083333333333333</c:v>
                </c:pt>
                <c:pt idx="1">
                  <c:v>5.9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7AC-40FD-B677-04BF157E81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18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6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800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800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sv-SE"/>
    </a:p>
  </c:txPr>
  <c:externalData r:id="rId1">
    <c:autoUpdate val="0"/>
  </c:externalData>
</c:chartSpace>
</file>

<file path=ppt/charts/chart7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 u="none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 b="1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sv-SE"/>
    </a:p>
  </c:txPr>
  <c:externalData r:id="rId1">
    <c:autoUpdate val="0"/>
  </c:externalData>
</c:chartSpace>
</file>

<file path=ppt/charts/chart7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7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Column02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4682B4"/>
              </a:solidFill>
            </c:spPr>
            <c:extLst>
              <c:ext xmlns:c16="http://schemas.microsoft.com/office/drawing/2014/chart" uri="{C3380CC4-5D6E-409C-BE32-E72D297353CC}">
                <c16:uniqueId val="{00000001-D24C-46D6-9D81-D61BDF0302B1}"/>
              </c:ext>
            </c:extLst>
          </c:dPt>
          <c:dPt>
            <c:idx val="1"/>
            <c:invertIfNegative val="0"/>
            <c:bubble3D val="0"/>
            <c:spPr>
              <a:solidFill>
                <a:srgbClr val="9ACD32"/>
              </a:solidFill>
            </c:spPr>
            <c:extLst>
              <c:ext xmlns:c16="http://schemas.microsoft.com/office/drawing/2014/chart" uri="{C3380CC4-5D6E-409C-BE32-E72D297353CC}">
                <c16:uniqueId val="{00000003-D24C-46D6-9D81-D61BDF0302B1}"/>
              </c:ext>
            </c:extLst>
          </c:dPt>
          <c:dLbls>
            <c:numFmt formatCode="0.0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NU-läge</c:v>
                </c:pt>
                <c:pt idx="1">
                  <c:v>NY-läge</c:v>
                </c:pt>
              </c:strCache>
            </c:strRef>
          </c:cat>
          <c:val>
            <c:numRef>
              <c:f>Sheet1!$B$2:$B$3</c:f>
              <c:numCache>
                <c:formatCode>0.00</c:formatCode>
                <c:ptCount val="2"/>
                <c:pt idx="0">
                  <c:v>2.625</c:v>
                </c:pt>
                <c:pt idx="1">
                  <c:v>4.882352941176471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24C-46D6-9D81-D61BDF0302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7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800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800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sv-SE"/>
    </a:p>
  </c:txPr>
  <c:externalData r:id="rId1">
    <c:autoUpdate val="0"/>
  </c:externalData>
</c:chartSpace>
</file>

<file path=ppt/charts/chart7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 u="none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 b="1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sv-SE"/>
    </a:p>
  </c:txPr>
  <c:externalData r:id="rId1">
    <c:autoUpdate val="0"/>
  </c:externalData>
</c:chartSpace>
</file>

<file path=ppt/charts/chart7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7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Column02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4682B4"/>
              </a:solidFill>
            </c:spPr>
            <c:extLst>
              <c:ext xmlns:c16="http://schemas.microsoft.com/office/drawing/2014/chart" uri="{C3380CC4-5D6E-409C-BE32-E72D297353CC}">
                <c16:uniqueId val="{00000001-B24C-43D4-9E28-FFFAC9DCBF0E}"/>
              </c:ext>
            </c:extLst>
          </c:dPt>
          <c:dPt>
            <c:idx val="1"/>
            <c:invertIfNegative val="0"/>
            <c:bubble3D val="0"/>
            <c:spPr>
              <a:solidFill>
                <a:srgbClr val="9ACD32"/>
              </a:solidFill>
            </c:spPr>
            <c:extLst>
              <c:ext xmlns:c16="http://schemas.microsoft.com/office/drawing/2014/chart" uri="{C3380CC4-5D6E-409C-BE32-E72D297353CC}">
                <c16:uniqueId val="{00000003-B24C-43D4-9E28-FFFAC9DCBF0E}"/>
              </c:ext>
            </c:extLst>
          </c:dPt>
          <c:dLbls>
            <c:numFmt formatCode="0.0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NU-läge</c:v>
                </c:pt>
                <c:pt idx="1">
                  <c:v>NY-läge</c:v>
                </c:pt>
              </c:strCache>
            </c:strRef>
          </c:cat>
          <c:val>
            <c:numRef>
              <c:f>Sheet1!$B$2:$B$3</c:f>
              <c:numCache>
                <c:formatCode>0.00</c:formatCode>
                <c:ptCount val="2"/>
                <c:pt idx="0">
                  <c:v>5.1111111111111107</c:v>
                </c:pt>
                <c:pt idx="1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24C-43D4-9E28-FFFAC9DCBF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7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800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800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sv-SE"/>
    </a:p>
  </c:txPr>
  <c:externalData r:id="rId1">
    <c:autoUpdate val="0"/>
  </c:externalData>
</c:chartSpace>
</file>

<file path=ppt/charts/chart7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 u="none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 b="1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sv-SE"/>
    </a:p>
  </c:txPr>
  <c:externalData r:id="rId1">
    <c:autoUpdate val="0"/>
  </c:externalData>
</c:chartSpace>
</file>

<file path=ppt/charts/chart7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8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Column02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4682B4"/>
              </a:solidFill>
            </c:spPr>
            <c:extLst>
              <c:ext xmlns:c16="http://schemas.microsoft.com/office/drawing/2014/chart" uri="{C3380CC4-5D6E-409C-BE32-E72D297353CC}">
                <c16:uniqueId val="{00000001-1B6F-4218-BFD5-B4679927BEEF}"/>
              </c:ext>
            </c:extLst>
          </c:dPt>
          <c:dPt>
            <c:idx val="1"/>
            <c:invertIfNegative val="0"/>
            <c:bubble3D val="0"/>
            <c:spPr>
              <a:solidFill>
                <a:srgbClr val="9ACD32"/>
              </a:solidFill>
            </c:spPr>
            <c:extLst>
              <c:ext xmlns:c16="http://schemas.microsoft.com/office/drawing/2014/chart" uri="{C3380CC4-5D6E-409C-BE32-E72D297353CC}">
                <c16:uniqueId val="{00000003-1B6F-4218-BFD5-B4679927BEEF}"/>
              </c:ext>
            </c:extLst>
          </c:dPt>
          <c:dLbls>
            <c:numFmt formatCode="0.0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NU-läge</c:v>
                </c:pt>
                <c:pt idx="1">
                  <c:v>NY-läge</c:v>
                </c:pt>
              </c:strCache>
            </c:strRef>
          </c:cat>
          <c:val>
            <c:numRef>
              <c:f>Sheet1!$B$2:$B$3</c:f>
              <c:numCache>
                <c:formatCode>0.00</c:formatCode>
                <c:ptCount val="2"/>
                <c:pt idx="0">
                  <c:v>4.935483870967742</c:v>
                </c:pt>
                <c:pt idx="1">
                  <c:v>5.3529411764705879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B6F-4218-BFD5-B4679927BE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8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800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800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sv-SE"/>
    </a:p>
  </c:txPr>
  <c:externalData r:id="rId1">
    <c:autoUpdate val="0"/>
  </c:externalData>
</c:chartSpace>
</file>

<file path=ppt/charts/chart8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 u="none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 b="1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sv-SE"/>
    </a:p>
  </c:txPr>
  <c:externalData r:id="rId1">
    <c:autoUpdate val="0"/>
  </c:externalData>
</c:chartSpace>
</file>

<file path=ppt/charts/chart8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8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3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8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Föreningen har en policy om hur vi vill att kontakten mellan ledare/tränare och aktiva ska se ut på nätet och i sociala medier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4682B4"/>
              </a:solidFill>
            </c:spPr>
            <c:extLst>
              <c:ext xmlns:c16="http://schemas.microsoft.com/office/drawing/2014/chart" uri="{C3380CC4-5D6E-409C-BE32-E72D297353CC}">
                <c16:uniqueId val="{00000001-F18A-4645-8507-2CAE95A87F8B}"/>
              </c:ext>
            </c:extLst>
          </c:dPt>
          <c:dPt>
            <c:idx val="1"/>
            <c:invertIfNegative val="0"/>
            <c:bubble3D val="0"/>
            <c:spPr>
              <a:solidFill>
                <a:srgbClr val="9ACD32"/>
              </a:solidFill>
            </c:spPr>
            <c:extLst>
              <c:ext xmlns:c16="http://schemas.microsoft.com/office/drawing/2014/chart" uri="{C3380CC4-5D6E-409C-BE32-E72D297353CC}">
                <c16:uniqueId val="{00000003-F18A-4645-8507-2CAE95A87F8B}"/>
              </c:ext>
            </c:extLst>
          </c:dPt>
          <c:dPt>
            <c:idx val="2"/>
            <c:invertIfNegative val="0"/>
            <c:bubble3D val="0"/>
            <c:spPr>
              <a:solidFill>
                <a:srgbClr val="708090"/>
              </a:solidFill>
            </c:spPr>
            <c:extLst>
              <c:ext xmlns:c16="http://schemas.microsoft.com/office/drawing/2014/chart" uri="{C3380CC4-5D6E-409C-BE32-E72D297353CC}">
                <c16:uniqueId val="{00000005-F18A-4645-8507-2CAE95A87F8B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Ja</c:v>
                </c:pt>
                <c:pt idx="1">
                  <c:v>Nej</c:v>
                </c:pt>
                <c:pt idx="2">
                  <c:v>Vet ej</c:v>
                </c:pt>
              </c:strCache>
            </c:strRef>
          </c:cat>
          <c:val>
            <c:numRef>
              <c:f>Sheet1!$B$2:$B$4</c:f>
              <c:numCache>
                <c:formatCode>0.0%</c:formatCode>
                <c:ptCount val="3"/>
                <c:pt idx="0">
                  <c:v>0.2558139534883721</c:v>
                </c:pt>
                <c:pt idx="1">
                  <c:v>6.9767441860465115E-2</c:v>
                </c:pt>
                <c:pt idx="2">
                  <c:v>0.67441860465116277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18A-4645-8507-2CAE95A87F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0.2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8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800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800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sv-SE"/>
    </a:p>
  </c:txPr>
  <c:externalData r:id="rId1">
    <c:autoUpdate val="0"/>
  </c:externalData>
</c:chartSpace>
</file>

<file path=ppt/charts/chart8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 u="none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 b="1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sv-SE"/>
    </a:p>
  </c:txPr>
  <c:externalData r:id="rId1">
    <c:autoUpdate val="0"/>
  </c:externalData>
</c:chartSpace>
</file>

<file path=ppt/charts/chart8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8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3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9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9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Föreningen har en policy för hur vi hanterar träning- och tävlingsresor så att de som är inblandade känner sig trygga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4682B4"/>
              </a:solidFill>
            </c:spPr>
            <c:extLst>
              <c:ext xmlns:c16="http://schemas.microsoft.com/office/drawing/2014/chart" uri="{C3380CC4-5D6E-409C-BE32-E72D297353CC}">
                <c16:uniqueId val="{00000001-ED67-4C73-9A78-273AF9AD7917}"/>
              </c:ext>
            </c:extLst>
          </c:dPt>
          <c:dPt>
            <c:idx val="1"/>
            <c:invertIfNegative val="0"/>
            <c:bubble3D val="0"/>
            <c:spPr>
              <a:solidFill>
                <a:srgbClr val="9ACD32"/>
              </a:solidFill>
            </c:spPr>
            <c:extLst>
              <c:ext xmlns:c16="http://schemas.microsoft.com/office/drawing/2014/chart" uri="{C3380CC4-5D6E-409C-BE32-E72D297353CC}">
                <c16:uniqueId val="{00000003-ED67-4C73-9A78-273AF9AD7917}"/>
              </c:ext>
            </c:extLst>
          </c:dPt>
          <c:dPt>
            <c:idx val="2"/>
            <c:invertIfNegative val="0"/>
            <c:bubble3D val="0"/>
            <c:spPr>
              <a:solidFill>
                <a:srgbClr val="708090"/>
              </a:solidFill>
            </c:spPr>
            <c:extLst>
              <c:ext xmlns:c16="http://schemas.microsoft.com/office/drawing/2014/chart" uri="{C3380CC4-5D6E-409C-BE32-E72D297353CC}">
                <c16:uniqueId val="{00000005-ED67-4C73-9A78-273AF9AD7917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Ja</c:v>
                </c:pt>
                <c:pt idx="1">
                  <c:v>Nej</c:v>
                </c:pt>
                <c:pt idx="2">
                  <c:v>Vet ej</c:v>
                </c:pt>
              </c:strCache>
            </c:strRef>
          </c:cat>
          <c:val>
            <c:numRef>
              <c:f>Sheet1!$B$2:$B$4</c:f>
              <c:numCache>
                <c:formatCode>0.0%</c:formatCode>
                <c:ptCount val="3"/>
                <c:pt idx="0">
                  <c:v>0.2558139534883721</c:v>
                </c:pt>
                <c:pt idx="1">
                  <c:v>4.6511627906976744E-2</c:v>
                </c:pt>
                <c:pt idx="2">
                  <c:v>0.69767441860465118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D67-4C73-9A78-273AF9AD79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0.2"/>
      </c:valAx>
    </c:plotArea>
    <c:plotVisOnly val="1"/>
    <c:dispBlanksAs val="zero"/>
    <c:showDLblsOverMax val="1"/>
  </c:chart>
  <c:txPr>
    <a:bodyPr/>
    <a:lstStyle/>
    <a:p>
      <a:pPr>
        <a:defRPr sz="18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9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800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800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sv-SE"/>
    </a:p>
  </c:txPr>
  <c:externalData r:id="rId1">
    <c:autoUpdate val="0"/>
  </c:externalData>
</c:chartSpace>
</file>

<file path=ppt/charts/chart9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 u="none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 b="1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sv-SE"/>
    </a:p>
  </c:txPr>
  <c:externalData r:id="rId1">
    <c:autoUpdate val="0"/>
  </c:externalData>
</c:chartSpace>
</file>

<file path=ppt/charts/chart9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9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3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9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9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Föreningen har en policy för hur vi hanterar övernattningar i samband vid träning- och tävlingsresor så att de som är inblandade känner sig trygga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4682B4"/>
              </a:solidFill>
            </c:spPr>
            <c:extLst>
              <c:ext xmlns:c16="http://schemas.microsoft.com/office/drawing/2014/chart" uri="{C3380CC4-5D6E-409C-BE32-E72D297353CC}">
                <c16:uniqueId val="{00000001-EDEE-406E-ABBB-CD8063513E1F}"/>
              </c:ext>
            </c:extLst>
          </c:dPt>
          <c:dPt>
            <c:idx val="1"/>
            <c:invertIfNegative val="0"/>
            <c:bubble3D val="0"/>
            <c:spPr>
              <a:solidFill>
                <a:srgbClr val="9ACD32"/>
              </a:solidFill>
            </c:spPr>
            <c:extLst>
              <c:ext xmlns:c16="http://schemas.microsoft.com/office/drawing/2014/chart" uri="{C3380CC4-5D6E-409C-BE32-E72D297353CC}">
                <c16:uniqueId val="{00000003-EDEE-406E-ABBB-CD8063513E1F}"/>
              </c:ext>
            </c:extLst>
          </c:dPt>
          <c:dPt>
            <c:idx val="2"/>
            <c:invertIfNegative val="0"/>
            <c:bubble3D val="0"/>
            <c:spPr>
              <a:solidFill>
                <a:srgbClr val="708090"/>
              </a:solidFill>
            </c:spPr>
            <c:extLst>
              <c:ext xmlns:c16="http://schemas.microsoft.com/office/drawing/2014/chart" uri="{C3380CC4-5D6E-409C-BE32-E72D297353CC}">
                <c16:uniqueId val="{00000005-EDEE-406E-ABBB-CD8063513E1F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Ja</c:v>
                </c:pt>
                <c:pt idx="1">
                  <c:v>Nej</c:v>
                </c:pt>
                <c:pt idx="2">
                  <c:v>Vet ej</c:v>
                </c:pt>
              </c:strCache>
            </c:strRef>
          </c:cat>
          <c:val>
            <c:numRef>
              <c:f>Sheet1!$B$2:$B$4</c:f>
              <c:numCache>
                <c:formatCode>0.0%</c:formatCode>
                <c:ptCount val="3"/>
                <c:pt idx="0">
                  <c:v>0.11627906976744186</c:v>
                </c:pt>
                <c:pt idx="1">
                  <c:v>4.6511627906976744E-2</c:v>
                </c:pt>
                <c:pt idx="2">
                  <c:v>0.83720930232558144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DEE-406E-ABBB-CD8063513E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0.2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9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800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800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sv-SE"/>
    </a:p>
  </c:txPr>
  <c:externalData r:id="rId1">
    <c:autoUpdate val="0"/>
  </c:externalData>
</c:chartSpace>
</file>

<file path=ppt/charts/chart9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 u="none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 b="1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sv-SE"/>
    </a:p>
  </c:txPr>
  <c:externalData r:id="rId1">
    <c:autoUpdate val="0"/>
  </c:externalData>
</c:chartSpace>
</file>

<file path=ppt/charts/chart10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10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10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Column02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4682B4"/>
              </a:solidFill>
            </c:spPr>
            <c:extLst>
              <c:ext xmlns:c16="http://schemas.microsoft.com/office/drawing/2014/chart" uri="{C3380CC4-5D6E-409C-BE32-E72D297353CC}">
                <c16:uniqueId val="{00000001-53DA-489E-8AA1-87650C0B1C59}"/>
              </c:ext>
            </c:extLst>
          </c:dPt>
          <c:dPt>
            <c:idx val="1"/>
            <c:invertIfNegative val="0"/>
            <c:bubble3D val="0"/>
            <c:spPr>
              <a:solidFill>
                <a:srgbClr val="9ACD32"/>
              </a:solidFill>
            </c:spPr>
            <c:extLst>
              <c:ext xmlns:c16="http://schemas.microsoft.com/office/drawing/2014/chart" uri="{C3380CC4-5D6E-409C-BE32-E72D297353CC}">
                <c16:uniqueId val="{00000003-53DA-489E-8AA1-87650C0B1C59}"/>
              </c:ext>
            </c:extLst>
          </c:dPt>
          <c:dLbls>
            <c:numFmt formatCode="0.0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NU-läge</c:v>
                </c:pt>
                <c:pt idx="1">
                  <c:v>NY-läge</c:v>
                </c:pt>
              </c:strCache>
            </c:strRef>
          </c:cat>
          <c:val>
            <c:numRef>
              <c:f>Sheet1!$B$2:$B$3</c:f>
              <c:numCache>
                <c:formatCode>0.00</c:formatCode>
                <c:ptCount val="2"/>
                <c:pt idx="0">
                  <c:v>5.935483870967742</c:v>
                </c:pt>
                <c:pt idx="1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3DA-489E-8AA1-87650C0B1C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10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800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800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sv-SE"/>
    </a:p>
  </c:txPr>
  <c:externalData r:id="rId1">
    <c:autoUpdate val="0"/>
  </c:externalData>
</c:chartSpace>
</file>

<file path=ppt/charts/chart10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 u="none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 b="1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sv-SE"/>
    </a:p>
  </c:txPr>
  <c:externalData r:id="rId1">
    <c:autoUpdate val="0"/>
  </c:externalData>
</c:chartSpace>
</file>

<file path=ppt/charts/chart10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10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10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Column02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4682B4"/>
              </a:solidFill>
            </c:spPr>
            <c:extLst>
              <c:ext xmlns:c16="http://schemas.microsoft.com/office/drawing/2014/chart" uri="{C3380CC4-5D6E-409C-BE32-E72D297353CC}">
                <c16:uniqueId val="{00000001-8C77-4071-BC2A-868538575D0E}"/>
              </c:ext>
            </c:extLst>
          </c:dPt>
          <c:dPt>
            <c:idx val="1"/>
            <c:invertIfNegative val="0"/>
            <c:bubble3D val="0"/>
            <c:spPr>
              <a:solidFill>
                <a:srgbClr val="9ACD32"/>
              </a:solidFill>
            </c:spPr>
            <c:extLst>
              <c:ext xmlns:c16="http://schemas.microsoft.com/office/drawing/2014/chart" uri="{C3380CC4-5D6E-409C-BE32-E72D297353CC}">
                <c16:uniqueId val="{00000003-8C77-4071-BC2A-868538575D0E}"/>
              </c:ext>
            </c:extLst>
          </c:dPt>
          <c:dLbls>
            <c:numFmt formatCode="0.0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NU-läge</c:v>
                </c:pt>
                <c:pt idx="1">
                  <c:v>NY-läge</c:v>
                </c:pt>
              </c:strCache>
            </c:strRef>
          </c:cat>
          <c:val>
            <c:numRef>
              <c:f>Sheet1!$B$2:$B$3</c:f>
              <c:numCache>
                <c:formatCode>0.00</c:formatCode>
                <c:ptCount val="2"/>
                <c:pt idx="0">
                  <c:v>5.5428571428571427</c:v>
                </c:pt>
                <c:pt idx="1">
                  <c:v>5.882352941176471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C77-4071-BC2A-868538575D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10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800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800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sv-SE"/>
    </a:p>
  </c:txPr>
  <c:externalData r:id="rId1">
    <c:autoUpdate val="0"/>
  </c:externalData>
</c:chartSpace>
</file>

<file path=ppt/charts/chart10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 u="none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 b="1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sv-SE"/>
    </a:p>
  </c:txPr>
  <c:externalData r:id="rId1">
    <c:autoUpdate val="0"/>
  </c:externalData>
</c:chartSpace>
</file>

<file path=ppt/charts/chart1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1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1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1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070780167039519"/>
          <c:y val="0"/>
          <c:w val="0.86025424098449055"/>
          <c:h val="0.8178844375263753"/>
        </c:manualLayout>
      </c:layout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Column02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4682B4"/>
              </a:solidFill>
            </c:spPr>
            <c:extLst>
              <c:ext xmlns:c16="http://schemas.microsoft.com/office/drawing/2014/chart" uri="{C3380CC4-5D6E-409C-BE32-E72D297353CC}">
                <c16:uniqueId val="{00000001-76B4-45E9-A740-90B659652C79}"/>
              </c:ext>
            </c:extLst>
          </c:dPt>
          <c:dPt>
            <c:idx val="1"/>
            <c:invertIfNegative val="0"/>
            <c:bubble3D val="0"/>
            <c:spPr>
              <a:solidFill>
                <a:srgbClr val="9ACD32"/>
              </a:solidFill>
            </c:spPr>
            <c:extLst>
              <c:ext xmlns:c16="http://schemas.microsoft.com/office/drawing/2014/chart" uri="{C3380CC4-5D6E-409C-BE32-E72D297353CC}">
                <c16:uniqueId val="{00000003-76B4-45E9-A740-90B659652C79}"/>
              </c:ext>
            </c:extLst>
          </c:dPt>
          <c:dLbls>
            <c:numFmt formatCode="0.0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NU-läge</c:v>
                </c:pt>
                <c:pt idx="1">
                  <c:v>NY-läge</c:v>
                </c:pt>
              </c:strCache>
            </c:strRef>
          </c:cat>
          <c:val>
            <c:numRef>
              <c:f>Sheet1!$B$2:$B$3</c:f>
              <c:numCache>
                <c:formatCode>0.00</c:formatCode>
                <c:ptCount val="2"/>
                <c:pt idx="0">
                  <c:v>3.7777777777777777</c:v>
                </c:pt>
                <c:pt idx="1">
                  <c:v>5.916666666666667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6B4-45E9-A740-90B659652C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1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800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800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sv-SE"/>
    </a:p>
  </c:txPr>
  <c:externalData r:id="rId1">
    <c:autoUpdate val="0"/>
  </c:externalData>
</c:chartSpace>
</file>

<file path=ppt/charts/chart1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 u="none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 b="1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sv-SE"/>
    </a:p>
  </c:txPr>
  <c:externalData r:id="rId1">
    <c:autoUpdate val="0"/>
  </c:externalData>
</c:chartSpace>
</file>

<file path=ppt/charts/chart1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1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1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1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Column02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4682B4"/>
              </a:solidFill>
            </c:spPr>
            <c:extLst>
              <c:ext xmlns:c16="http://schemas.microsoft.com/office/drawing/2014/chart" uri="{C3380CC4-5D6E-409C-BE32-E72D297353CC}">
                <c16:uniqueId val="{00000001-FC1E-4B04-9BE3-CC9B01C5CC65}"/>
              </c:ext>
            </c:extLst>
          </c:dPt>
          <c:dPt>
            <c:idx val="1"/>
            <c:invertIfNegative val="0"/>
            <c:bubble3D val="0"/>
            <c:spPr>
              <a:solidFill>
                <a:srgbClr val="9ACD32"/>
              </a:solidFill>
            </c:spPr>
            <c:extLst>
              <c:ext xmlns:c16="http://schemas.microsoft.com/office/drawing/2014/chart" uri="{C3380CC4-5D6E-409C-BE32-E72D297353CC}">
                <c16:uniqueId val="{00000003-FC1E-4B04-9BE3-CC9B01C5CC65}"/>
              </c:ext>
            </c:extLst>
          </c:dPt>
          <c:dLbls>
            <c:numFmt formatCode="0.0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NU-läge</c:v>
                </c:pt>
                <c:pt idx="1">
                  <c:v>NY-läge</c:v>
                </c:pt>
              </c:strCache>
            </c:strRef>
          </c:cat>
          <c:val>
            <c:numRef>
              <c:f>Sheet1!$B$2:$B$3</c:f>
              <c:numCache>
                <c:formatCode>0.00</c:formatCode>
                <c:ptCount val="2"/>
                <c:pt idx="0">
                  <c:v>4</c:v>
                </c:pt>
                <c:pt idx="1">
                  <c:v>1.6666666666666667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C1E-4B04-9BE3-CC9B01C5CC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1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800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800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sv-SE"/>
    </a:p>
  </c:txPr>
  <c:externalData r:id="rId1">
    <c:autoUpdate val="0"/>
  </c:externalData>
</c:chartSpace>
</file>

<file path=ppt/charts/chart1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 u="none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 b="1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sv-SE"/>
    </a:p>
  </c:txPr>
  <c:externalData r:id="rId1">
    <c:autoUpdate val="0"/>
  </c:externalData>
</c:chartSpace>
</file>

<file path=ppt/charts/chart1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1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1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1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Column02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4682B4"/>
              </a:solidFill>
            </c:spPr>
            <c:extLst>
              <c:ext xmlns:c16="http://schemas.microsoft.com/office/drawing/2014/chart" uri="{C3380CC4-5D6E-409C-BE32-E72D297353CC}">
                <c16:uniqueId val="{00000001-D3CE-4C00-BDE3-80D7ECABE330}"/>
              </c:ext>
            </c:extLst>
          </c:dPt>
          <c:dPt>
            <c:idx val="1"/>
            <c:invertIfNegative val="0"/>
            <c:bubble3D val="0"/>
            <c:spPr>
              <a:solidFill>
                <a:srgbClr val="9ACD32"/>
              </a:solidFill>
            </c:spPr>
            <c:extLst>
              <c:ext xmlns:c16="http://schemas.microsoft.com/office/drawing/2014/chart" uri="{C3380CC4-5D6E-409C-BE32-E72D297353CC}">
                <c16:uniqueId val="{00000003-D3CE-4C00-BDE3-80D7ECABE330}"/>
              </c:ext>
            </c:extLst>
          </c:dPt>
          <c:dLbls>
            <c:numFmt formatCode="0.0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NU-läge</c:v>
                </c:pt>
                <c:pt idx="1">
                  <c:v>NY-läge</c:v>
                </c:pt>
              </c:strCache>
            </c:strRef>
          </c:cat>
          <c:val>
            <c:numRef>
              <c:f>Sheet1!$B$2:$B$3</c:f>
              <c:numCache>
                <c:formatCode>0.00</c:formatCode>
                <c:ptCount val="2"/>
                <c:pt idx="0">
                  <c:v>4.6363636363636367</c:v>
                </c:pt>
                <c:pt idx="1">
                  <c:v>5.7272727272727275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3CE-4C00-BDE3-80D7ECABE3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1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800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800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sv-SE"/>
    </a:p>
  </c:txPr>
  <c:externalData r:id="rId1">
    <c:autoUpdate val="0"/>
  </c:externalData>
</c:chartSpace>
</file>

<file path=ppt/charts/chart1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 u="none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 b="1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sv-SE"/>
    </a:p>
  </c:txPr>
  <c:externalData r:id="rId1">
    <c:autoUpdate val="0"/>
  </c:externalData>
</c:chartSpace>
</file>

<file path=ppt/charts/chart1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1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1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1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1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Column02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4682B4"/>
              </a:solidFill>
            </c:spPr>
            <c:extLst>
              <c:ext xmlns:c16="http://schemas.microsoft.com/office/drawing/2014/chart" uri="{C3380CC4-5D6E-409C-BE32-E72D297353CC}">
                <c16:uniqueId val="{00000001-C608-4384-A217-9308C4AE17F4}"/>
              </c:ext>
            </c:extLst>
          </c:dPt>
          <c:dPt>
            <c:idx val="1"/>
            <c:invertIfNegative val="0"/>
            <c:bubble3D val="0"/>
            <c:spPr>
              <a:solidFill>
                <a:srgbClr val="9ACD32"/>
              </a:solidFill>
            </c:spPr>
            <c:extLst>
              <c:ext xmlns:c16="http://schemas.microsoft.com/office/drawing/2014/chart" uri="{C3380CC4-5D6E-409C-BE32-E72D297353CC}">
                <c16:uniqueId val="{00000003-C608-4384-A217-9308C4AE17F4}"/>
              </c:ext>
            </c:extLst>
          </c:dPt>
          <c:dLbls>
            <c:numFmt formatCode="0.0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NU-läge</c:v>
                </c:pt>
                <c:pt idx="1">
                  <c:v>NY-läge</c:v>
                </c:pt>
              </c:strCache>
            </c:strRef>
          </c:cat>
          <c:val>
            <c:numRef>
              <c:f>Sheet1!$B$2:$B$3</c:f>
              <c:numCache>
                <c:formatCode>0.00</c:formatCode>
                <c:ptCount val="2"/>
                <c:pt idx="0">
                  <c:v>5.0882352941176467</c:v>
                </c:pt>
                <c:pt idx="1">
                  <c:v>5.6842105263157894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608-4384-A217-9308C4AE17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1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800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800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sv-SE"/>
    </a:p>
  </c:txPr>
  <c:externalData r:id="rId1">
    <c:autoUpdate val="0"/>
  </c:externalData>
</c:chartSpace>
</file>

<file path=ppt/charts/chart1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 u="none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 b="1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sv-SE"/>
    </a:p>
  </c:txPr>
  <c:externalData r:id="rId1">
    <c:autoUpdate val="0"/>
  </c:externalData>
</c:chartSpace>
</file>

<file path=ppt/charts/chart1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1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1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13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13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497347716885473"/>
          <c:y val="0"/>
          <c:w val="0.86025424098449055"/>
          <c:h val="0.81426594662000662"/>
        </c:manualLayout>
      </c:layout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Column02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4682B4"/>
              </a:solidFill>
            </c:spPr>
            <c:extLst>
              <c:ext xmlns:c16="http://schemas.microsoft.com/office/drawing/2014/chart" uri="{C3380CC4-5D6E-409C-BE32-E72D297353CC}">
                <c16:uniqueId val="{00000001-B2C0-4306-98C2-16A3133D4A34}"/>
              </c:ext>
            </c:extLst>
          </c:dPt>
          <c:dPt>
            <c:idx val="1"/>
            <c:invertIfNegative val="0"/>
            <c:bubble3D val="0"/>
            <c:spPr>
              <a:solidFill>
                <a:srgbClr val="9ACD32"/>
              </a:solidFill>
            </c:spPr>
            <c:extLst>
              <c:ext xmlns:c16="http://schemas.microsoft.com/office/drawing/2014/chart" uri="{C3380CC4-5D6E-409C-BE32-E72D297353CC}">
                <c16:uniqueId val="{00000003-B2C0-4306-98C2-16A3133D4A34}"/>
              </c:ext>
            </c:extLst>
          </c:dPt>
          <c:dLbls>
            <c:numFmt formatCode="0.0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NU-läge</c:v>
                </c:pt>
                <c:pt idx="1">
                  <c:v>NY-läge</c:v>
                </c:pt>
              </c:strCache>
            </c:strRef>
          </c:cat>
          <c:val>
            <c:numRef>
              <c:f>Sheet1!$B$2:$B$3</c:f>
              <c:numCache>
                <c:formatCode>0.00</c:formatCode>
                <c:ptCount val="2"/>
                <c:pt idx="0">
                  <c:v>1.9090909090909092</c:v>
                </c:pt>
                <c:pt idx="1">
                  <c:v>5.1764705882352944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2C0-4306-98C2-16A3133D4A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14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800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800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sv-SE"/>
    </a:p>
  </c:txPr>
  <c:externalData r:id="rId1">
    <c:autoUpdate val="0"/>
  </c:externalData>
</c:chartSpace>
</file>

<file path=ppt/charts/chart14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 u="none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 b="1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sv-SE"/>
    </a:p>
  </c:txPr>
  <c:externalData r:id="rId1">
    <c:autoUpdate val="0"/>
  </c:externalData>
</c:chartSpace>
</file>

<file path=ppt/charts/chart14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14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14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14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14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Column02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4682B4"/>
              </a:solidFill>
            </c:spPr>
            <c:extLst>
              <c:ext xmlns:c16="http://schemas.microsoft.com/office/drawing/2014/chart" uri="{C3380CC4-5D6E-409C-BE32-E72D297353CC}">
                <c16:uniqueId val="{00000001-9565-47C2-97BB-AE54768BAAB4}"/>
              </c:ext>
            </c:extLst>
          </c:dPt>
          <c:dPt>
            <c:idx val="1"/>
            <c:invertIfNegative val="0"/>
            <c:bubble3D val="0"/>
            <c:spPr>
              <a:solidFill>
                <a:srgbClr val="9ACD32"/>
              </a:solidFill>
            </c:spPr>
            <c:extLst>
              <c:ext xmlns:c16="http://schemas.microsoft.com/office/drawing/2014/chart" uri="{C3380CC4-5D6E-409C-BE32-E72D297353CC}">
                <c16:uniqueId val="{00000003-9565-47C2-97BB-AE54768BAAB4}"/>
              </c:ext>
            </c:extLst>
          </c:dPt>
          <c:dLbls>
            <c:numFmt formatCode="0.0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NU-läge</c:v>
                </c:pt>
                <c:pt idx="1">
                  <c:v>NY-läge</c:v>
                </c:pt>
              </c:strCache>
            </c:strRef>
          </c:cat>
          <c:val>
            <c:numRef>
              <c:f>Sheet1!$B$2:$B$3</c:f>
              <c:numCache>
                <c:formatCode>0.00</c:formatCode>
                <c:ptCount val="2"/>
                <c:pt idx="0">
                  <c:v>2.8</c:v>
                </c:pt>
                <c:pt idx="1">
                  <c:v>4.7777777777777777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565-47C2-97BB-AE54768BAA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14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800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800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sv-SE"/>
    </a:p>
  </c:txPr>
  <c:externalData r:id="rId1">
    <c:autoUpdate val="0"/>
  </c:externalData>
</c:chartSpace>
</file>

<file path=ppt/charts/chart14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 u="none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 b="1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sv-SE"/>
    </a:p>
  </c:txPr>
  <c:externalData r:id="rId1">
    <c:autoUpdate val="0"/>
  </c:externalData>
</c:chartSpace>
</file>

<file path=ppt/charts/chart14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15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15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15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15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Column02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4682B4"/>
              </a:solidFill>
            </c:spPr>
            <c:extLst>
              <c:ext xmlns:c16="http://schemas.microsoft.com/office/drawing/2014/chart" uri="{C3380CC4-5D6E-409C-BE32-E72D297353CC}">
                <c16:uniqueId val="{00000001-CB2B-46D7-B443-D2FA0E2E6459}"/>
              </c:ext>
            </c:extLst>
          </c:dPt>
          <c:dPt>
            <c:idx val="1"/>
            <c:invertIfNegative val="0"/>
            <c:bubble3D val="0"/>
            <c:spPr>
              <a:solidFill>
                <a:srgbClr val="9ACD32"/>
              </a:solidFill>
            </c:spPr>
            <c:extLst>
              <c:ext xmlns:c16="http://schemas.microsoft.com/office/drawing/2014/chart" uri="{C3380CC4-5D6E-409C-BE32-E72D297353CC}">
                <c16:uniqueId val="{00000003-CB2B-46D7-B443-D2FA0E2E6459}"/>
              </c:ext>
            </c:extLst>
          </c:dPt>
          <c:dLbls>
            <c:numFmt formatCode="0.0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NU-läge</c:v>
                </c:pt>
                <c:pt idx="1">
                  <c:v>NY-läge</c:v>
                </c:pt>
              </c:strCache>
            </c:strRef>
          </c:cat>
          <c:val>
            <c:numRef>
              <c:f>Sheet1!$B$2:$B$3</c:f>
              <c:numCache>
                <c:formatCode>0.00</c:formatCode>
                <c:ptCount val="2"/>
                <c:pt idx="0">
                  <c:v>2.1538461538461537</c:v>
                </c:pt>
                <c:pt idx="1">
                  <c:v>3.9285714285714284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B2B-46D7-B443-D2FA0E2E64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15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800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800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sv-SE"/>
    </a:p>
  </c:txPr>
  <c:externalData r:id="rId1">
    <c:autoUpdate val="0"/>
  </c:externalData>
</c:chartSpace>
</file>

<file path=ppt/charts/chart15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 u="none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 b="1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sv-SE"/>
    </a:p>
  </c:txPr>
  <c:externalData r:id="rId1">
    <c:autoUpdate val="0"/>
  </c:externalData>
</c:chartSpace>
</file>

<file path=ppt/charts/chart15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15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15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15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16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Column02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4682B4"/>
              </a:solidFill>
            </c:spPr>
            <c:extLst>
              <c:ext xmlns:c16="http://schemas.microsoft.com/office/drawing/2014/chart" uri="{C3380CC4-5D6E-409C-BE32-E72D297353CC}">
                <c16:uniqueId val="{00000001-743B-48BA-90DE-ECDBB8988DC1}"/>
              </c:ext>
            </c:extLst>
          </c:dPt>
          <c:dPt>
            <c:idx val="1"/>
            <c:invertIfNegative val="0"/>
            <c:bubble3D val="0"/>
            <c:spPr>
              <a:solidFill>
                <a:srgbClr val="9ACD32"/>
              </a:solidFill>
            </c:spPr>
            <c:extLst>
              <c:ext xmlns:c16="http://schemas.microsoft.com/office/drawing/2014/chart" uri="{C3380CC4-5D6E-409C-BE32-E72D297353CC}">
                <c16:uniqueId val="{00000003-743B-48BA-90DE-ECDBB8988DC1}"/>
              </c:ext>
            </c:extLst>
          </c:dPt>
          <c:dLbls>
            <c:numFmt formatCode="0.0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NU-läge</c:v>
                </c:pt>
                <c:pt idx="1">
                  <c:v>NY-läge</c:v>
                </c:pt>
              </c:strCache>
            </c:strRef>
          </c:cat>
          <c:val>
            <c:numRef>
              <c:f>Sheet1!$B$2:$B$3</c:f>
              <c:numCache>
                <c:formatCode>0.00</c:formatCode>
                <c:ptCount val="2"/>
                <c:pt idx="0">
                  <c:v>5</c:v>
                </c:pt>
                <c:pt idx="1">
                  <c:v>5.916666666666667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43B-48BA-90DE-ECDBB8988D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16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800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800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sv-SE"/>
    </a:p>
  </c:txPr>
  <c:externalData r:id="rId1">
    <c:autoUpdate val="0"/>
  </c:externalData>
</c:chartSpace>
</file>

<file path=ppt/charts/chart16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 u="none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 b="1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sv-SE"/>
    </a:p>
  </c:txPr>
  <c:externalData r:id="rId1">
    <c:autoUpdate val="0"/>
  </c:externalData>
</c:chartSpace>
</file>

<file path=ppt/charts/chart16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16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16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16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16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16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Column02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4682B4"/>
              </a:solidFill>
            </c:spPr>
            <c:extLst>
              <c:ext xmlns:c16="http://schemas.microsoft.com/office/drawing/2014/chart" uri="{C3380CC4-5D6E-409C-BE32-E72D297353CC}">
                <c16:uniqueId val="{00000001-9305-46FE-A876-2C8F48903BBC}"/>
              </c:ext>
            </c:extLst>
          </c:dPt>
          <c:dPt>
            <c:idx val="1"/>
            <c:invertIfNegative val="0"/>
            <c:bubble3D val="0"/>
            <c:spPr>
              <a:solidFill>
                <a:srgbClr val="9ACD32"/>
              </a:solidFill>
            </c:spPr>
            <c:extLst>
              <c:ext xmlns:c16="http://schemas.microsoft.com/office/drawing/2014/chart" uri="{C3380CC4-5D6E-409C-BE32-E72D297353CC}">
                <c16:uniqueId val="{00000003-9305-46FE-A876-2C8F48903BBC}"/>
              </c:ext>
            </c:extLst>
          </c:dPt>
          <c:dLbls>
            <c:numFmt formatCode="0.0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NU-läge</c:v>
                </c:pt>
                <c:pt idx="1">
                  <c:v>NY-läge</c:v>
                </c:pt>
              </c:strCache>
            </c:strRef>
          </c:cat>
          <c:val>
            <c:numRef>
              <c:f>Sheet1!$B$2:$B$3</c:f>
              <c:numCache>
                <c:formatCode>0.00</c:formatCode>
                <c:ptCount val="2"/>
                <c:pt idx="0">
                  <c:v>4.6086956521739131</c:v>
                </c:pt>
                <c:pt idx="1">
                  <c:v>4.8695652173913047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305-46FE-A876-2C8F48903B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5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16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800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800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sv-SE"/>
    </a:p>
  </c:txPr>
  <c:externalData r:id="rId1">
    <c:autoUpdate val="0"/>
  </c:externalData>
</c:chartSpace>
</file>

<file path=ppt/charts/chart17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 u="none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 b="1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sv-SE"/>
    </a:p>
  </c:txPr>
  <c:externalData r:id="rId1">
    <c:autoUpdate val="0"/>
  </c:externalData>
</c:chartSpace>
</file>

<file path=ppt/charts/chart17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17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17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17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Column02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4682B4"/>
              </a:solidFill>
            </c:spPr>
            <c:extLst>
              <c:ext xmlns:c16="http://schemas.microsoft.com/office/drawing/2014/chart" uri="{C3380CC4-5D6E-409C-BE32-E72D297353CC}">
                <c16:uniqueId val="{00000001-12B5-40AA-9283-7ABA64E3EDC1}"/>
              </c:ext>
            </c:extLst>
          </c:dPt>
          <c:dPt>
            <c:idx val="1"/>
            <c:invertIfNegative val="0"/>
            <c:bubble3D val="0"/>
            <c:spPr>
              <a:solidFill>
                <a:srgbClr val="9ACD32"/>
              </a:solidFill>
            </c:spPr>
            <c:extLst>
              <c:ext xmlns:c16="http://schemas.microsoft.com/office/drawing/2014/chart" uri="{C3380CC4-5D6E-409C-BE32-E72D297353CC}">
                <c16:uniqueId val="{00000003-12B5-40AA-9283-7ABA64E3EDC1}"/>
              </c:ext>
            </c:extLst>
          </c:dPt>
          <c:dLbls>
            <c:numFmt formatCode="0.0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NU-läge</c:v>
                </c:pt>
                <c:pt idx="1">
                  <c:v>NY-läge</c:v>
                </c:pt>
              </c:strCache>
            </c:strRef>
          </c:cat>
          <c:val>
            <c:numRef>
              <c:f>Sheet1!$B$2:$B$3</c:f>
              <c:numCache>
                <c:formatCode>0.00</c:formatCode>
                <c:ptCount val="2"/>
                <c:pt idx="0">
                  <c:v>4.3157894736842106</c:v>
                </c:pt>
                <c:pt idx="1">
                  <c:v>4.7619047619047619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2B5-40AA-9283-7ABA64E3ED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5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17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800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800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sv-SE"/>
    </a:p>
  </c:txPr>
  <c:externalData r:id="rId1">
    <c:autoUpdate val="0"/>
  </c:externalData>
</c:chartSpace>
</file>

<file path=ppt/charts/chart17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 u="none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 b="1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sv-SE"/>
    </a:p>
  </c:txPr>
  <c:externalData r:id="rId1">
    <c:autoUpdate val="0"/>
  </c:externalData>
</c:chartSpace>
</file>

<file path=ppt/charts/chart17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17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17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18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18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18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Column02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4682B4"/>
              </a:solidFill>
            </c:spPr>
            <c:extLst>
              <c:ext xmlns:c16="http://schemas.microsoft.com/office/drawing/2014/chart" uri="{C3380CC4-5D6E-409C-BE32-E72D297353CC}">
                <c16:uniqueId val="{00000001-3A11-49B4-AD2C-27E783C6C406}"/>
              </c:ext>
            </c:extLst>
          </c:dPt>
          <c:dPt>
            <c:idx val="1"/>
            <c:invertIfNegative val="0"/>
            <c:bubble3D val="0"/>
            <c:spPr>
              <a:solidFill>
                <a:srgbClr val="9ACD32"/>
              </a:solidFill>
            </c:spPr>
            <c:extLst>
              <c:ext xmlns:c16="http://schemas.microsoft.com/office/drawing/2014/chart" uri="{C3380CC4-5D6E-409C-BE32-E72D297353CC}">
                <c16:uniqueId val="{00000003-3A11-49B4-AD2C-27E783C6C406}"/>
              </c:ext>
            </c:extLst>
          </c:dPt>
          <c:dLbls>
            <c:numFmt formatCode="0.0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NU-läge</c:v>
                </c:pt>
                <c:pt idx="1">
                  <c:v>NY-läge</c:v>
                </c:pt>
              </c:strCache>
            </c:strRef>
          </c:cat>
          <c:val>
            <c:numRef>
              <c:f>Sheet1!$B$2:$B$3</c:f>
              <c:numCache>
                <c:formatCode>0.00</c:formatCode>
                <c:ptCount val="2"/>
                <c:pt idx="0">
                  <c:v>3.8</c:v>
                </c:pt>
                <c:pt idx="1">
                  <c:v>4.9090909090909092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A11-49B4-AD2C-27E783C6C4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5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18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800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800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sv-SE"/>
    </a:p>
  </c:txPr>
  <c:externalData r:id="rId1">
    <c:autoUpdate val="0"/>
  </c:externalData>
</c:chartSpace>
</file>

<file path=ppt/charts/chart18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 u="none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 b="1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sv-SE"/>
    </a:p>
  </c:txPr>
  <c:externalData r:id="rId1">
    <c:autoUpdate val="0"/>
  </c:externalData>
</c:chartSpace>
</file>

<file path=ppt/charts/chart18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18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18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18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Column02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4682B4"/>
              </a:solidFill>
            </c:spPr>
            <c:extLst>
              <c:ext xmlns:c16="http://schemas.microsoft.com/office/drawing/2014/chart" uri="{C3380CC4-5D6E-409C-BE32-E72D297353CC}">
                <c16:uniqueId val="{00000001-DFBE-47AE-9F0E-1FC7225FEC14}"/>
              </c:ext>
            </c:extLst>
          </c:dPt>
          <c:dPt>
            <c:idx val="1"/>
            <c:invertIfNegative val="0"/>
            <c:bubble3D val="0"/>
            <c:spPr>
              <a:solidFill>
                <a:srgbClr val="9ACD32"/>
              </a:solidFill>
            </c:spPr>
            <c:extLst>
              <c:ext xmlns:c16="http://schemas.microsoft.com/office/drawing/2014/chart" uri="{C3380CC4-5D6E-409C-BE32-E72D297353CC}">
                <c16:uniqueId val="{00000003-DFBE-47AE-9F0E-1FC7225FEC14}"/>
              </c:ext>
            </c:extLst>
          </c:dPt>
          <c:dLbls>
            <c:numFmt formatCode="0.0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NU-läge</c:v>
                </c:pt>
                <c:pt idx="1">
                  <c:v>NY-läge</c:v>
                </c:pt>
              </c:strCache>
            </c:strRef>
          </c:cat>
          <c:val>
            <c:numRef>
              <c:f>Sheet1!$B$2:$B$3</c:f>
              <c:numCache>
                <c:formatCode>0.00</c:formatCode>
                <c:ptCount val="2"/>
                <c:pt idx="0">
                  <c:v>3.9090909090909092</c:v>
                </c:pt>
                <c:pt idx="1">
                  <c:v>5.625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FBE-47AE-9F0E-1FC7225FEC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18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1800" b="1" smtId="4294967295"/>
      </a:pPr>
      <a:endParaRPr lang="sv-SE"/>
    </a:p>
  </c:txPr>
  <c:externalData r:id="rId1">
    <c:autoUpdate val="0"/>
  </c:externalData>
</c:chartSpace>
</file>

<file path=ppt/charts/chart19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 u="none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 b="1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sv-SE"/>
    </a:p>
  </c:txPr>
  <c:externalData r:id="rId1">
    <c:autoUpdate val="0"/>
  </c:externalData>
</c:chartSpace>
</file>

<file path=ppt/charts/chart19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19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3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19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Föreningen har en framtagen vision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4682B4"/>
              </a:solidFill>
            </c:spPr>
            <c:extLst>
              <c:ext xmlns:c16="http://schemas.microsoft.com/office/drawing/2014/chart" uri="{C3380CC4-5D6E-409C-BE32-E72D297353CC}">
                <c16:uniqueId val="{00000001-065E-4C74-9BC9-34861E7B3CBE}"/>
              </c:ext>
            </c:extLst>
          </c:dPt>
          <c:dPt>
            <c:idx val="1"/>
            <c:invertIfNegative val="0"/>
            <c:bubble3D val="0"/>
            <c:spPr>
              <a:solidFill>
                <a:srgbClr val="9ACD32"/>
              </a:solidFill>
            </c:spPr>
            <c:extLst>
              <c:ext xmlns:c16="http://schemas.microsoft.com/office/drawing/2014/chart" uri="{C3380CC4-5D6E-409C-BE32-E72D297353CC}">
                <c16:uniqueId val="{00000003-065E-4C74-9BC9-34861E7B3CBE}"/>
              </c:ext>
            </c:extLst>
          </c:dPt>
          <c:dPt>
            <c:idx val="2"/>
            <c:invertIfNegative val="0"/>
            <c:bubble3D val="0"/>
            <c:spPr>
              <a:solidFill>
                <a:srgbClr val="708090"/>
              </a:solidFill>
            </c:spPr>
            <c:extLst>
              <c:ext xmlns:c16="http://schemas.microsoft.com/office/drawing/2014/chart" uri="{C3380CC4-5D6E-409C-BE32-E72D297353CC}">
                <c16:uniqueId val="{00000005-065E-4C74-9BC9-34861E7B3CBE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Ja</c:v>
                </c:pt>
                <c:pt idx="1">
                  <c:v>Nej</c:v>
                </c:pt>
                <c:pt idx="2">
                  <c:v>Vet ej</c:v>
                </c:pt>
              </c:strCache>
            </c:strRef>
          </c:cat>
          <c:val>
            <c:numRef>
              <c:f>Sheet1!$B$2:$B$4</c:f>
              <c:numCache>
                <c:formatCode>0.0%</c:formatCode>
                <c:ptCount val="3"/>
                <c:pt idx="0">
                  <c:v>0.5</c:v>
                </c:pt>
                <c:pt idx="1">
                  <c:v>0.11904761904761904</c:v>
                </c:pt>
                <c:pt idx="2">
                  <c:v>0.38095238095238093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65E-4C74-9BC9-34861E7B3C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0.2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19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1800" b="1" smtId="4294967295"/>
      </a:pPr>
      <a:endParaRPr lang="sv-SE"/>
    </a:p>
  </c:txPr>
  <c:externalData r:id="rId1">
    <c:autoUpdate val="0"/>
  </c:externalData>
</c:chartSpace>
</file>

<file path=ppt/charts/chart19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 u="none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 b="1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sv-SE"/>
    </a:p>
  </c:txPr>
  <c:externalData r:id="rId1">
    <c:autoUpdate val="0"/>
  </c:externalData>
</c:chartSpace>
</file>

<file path=ppt/charts/chart19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19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3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19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Föreningen har en verksamhetsidé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4682B4"/>
              </a:solidFill>
            </c:spPr>
            <c:extLst>
              <c:ext xmlns:c16="http://schemas.microsoft.com/office/drawing/2014/chart" uri="{C3380CC4-5D6E-409C-BE32-E72D297353CC}">
                <c16:uniqueId val="{00000001-64A1-40CD-BA47-CBDAE9DCA04B}"/>
              </c:ext>
            </c:extLst>
          </c:dPt>
          <c:dPt>
            <c:idx val="1"/>
            <c:invertIfNegative val="0"/>
            <c:bubble3D val="0"/>
            <c:spPr>
              <a:solidFill>
                <a:srgbClr val="9ACD32"/>
              </a:solidFill>
            </c:spPr>
            <c:extLst>
              <c:ext xmlns:c16="http://schemas.microsoft.com/office/drawing/2014/chart" uri="{C3380CC4-5D6E-409C-BE32-E72D297353CC}">
                <c16:uniqueId val="{00000003-64A1-40CD-BA47-CBDAE9DCA04B}"/>
              </c:ext>
            </c:extLst>
          </c:dPt>
          <c:dPt>
            <c:idx val="2"/>
            <c:invertIfNegative val="0"/>
            <c:bubble3D val="0"/>
            <c:spPr>
              <a:solidFill>
                <a:srgbClr val="708090"/>
              </a:solidFill>
            </c:spPr>
            <c:extLst>
              <c:ext xmlns:c16="http://schemas.microsoft.com/office/drawing/2014/chart" uri="{C3380CC4-5D6E-409C-BE32-E72D297353CC}">
                <c16:uniqueId val="{00000005-64A1-40CD-BA47-CBDAE9DCA04B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Ja</c:v>
                </c:pt>
                <c:pt idx="1">
                  <c:v>Nej</c:v>
                </c:pt>
                <c:pt idx="2">
                  <c:v>Vet ej</c:v>
                </c:pt>
              </c:strCache>
            </c:strRef>
          </c:cat>
          <c:val>
            <c:numRef>
              <c:f>Sheet1!$B$2:$B$4</c:f>
              <c:numCache>
                <c:formatCode>0.0%</c:formatCode>
                <c:ptCount val="3"/>
                <c:pt idx="0">
                  <c:v>0.59523809523809523</c:v>
                </c:pt>
                <c:pt idx="1">
                  <c:v>7.1428571428571425E-2</c:v>
                </c:pt>
                <c:pt idx="2">
                  <c:v>0.33333333333333331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4A1-40CD-BA47-CBDAE9DCA0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19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1800" b="1" smtId="4294967295"/>
      </a:pPr>
      <a:endParaRPr lang="sv-SE"/>
    </a:p>
  </c:txPr>
  <c:externalData r:id="rId1">
    <c:autoUpdate val="0"/>
  </c:externalData>
</c:chartSpace>
</file>

<file path=ppt/charts/chart20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 u="none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 b="1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sv-SE"/>
    </a:p>
  </c:txPr>
  <c:externalData r:id="rId1">
    <c:autoUpdate val="0"/>
  </c:externalData>
</c:chartSpace>
</file>

<file path=ppt/charts/chart20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20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3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20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Föreningen har en uttalad värdegrund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4682B4"/>
              </a:solidFill>
            </c:spPr>
            <c:extLst>
              <c:ext xmlns:c16="http://schemas.microsoft.com/office/drawing/2014/chart" uri="{C3380CC4-5D6E-409C-BE32-E72D297353CC}">
                <c16:uniqueId val="{00000001-C104-4DC5-A7BB-578B94D79A63}"/>
              </c:ext>
            </c:extLst>
          </c:dPt>
          <c:dPt>
            <c:idx val="1"/>
            <c:invertIfNegative val="0"/>
            <c:bubble3D val="0"/>
            <c:spPr>
              <a:solidFill>
                <a:srgbClr val="9ACD32"/>
              </a:solidFill>
            </c:spPr>
            <c:extLst>
              <c:ext xmlns:c16="http://schemas.microsoft.com/office/drawing/2014/chart" uri="{C3380CC4-5D6E-409C-BE32-E72D297353CC}">
                <c16:uniqueId val="{00000003-C104-4DC5-A7BB-578B94D79A63}"/>
              </c:ext>
            </c:extLst>
          </c:dPt>
          <c:dPt>
            <c:idx val="2"/>
            <c:invertIfNegative val="0"/>
            <c:bubble3D val="0"/>
            <c:spPr>
              <a:solidFill>
                <a:srgbClr val="708090"/>
              </a:solidFill>
            </c:spPr>
            <c:extLst>
              <c:ext xmlns:c16="http://schemas.microsoft.com/office/drawing/2014/chart" uri="{C3380CC4-5D6E-409C-BE32-E72D297353CC}">
                <c16:uniqueId val="{00000005-C104-4DC5-A7BB-578B94D79A63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Ja</c:v>
                </c:pt>
                <c:pt idx="1">
                  <c:v>Nej</c:v>
                </c:pt>
                <c:pt idx="2">
                  <c:v>Vet ej</c:v>
                </c:pt>
              </c:strCache>
            </c:strRef>
          </c:cat>
          <c:val>
            <c:numRef>
              <c:f>Sheet1!$B$2:$B$4</c:f>
              <c:numCache>
                <c:formatCode>0.0%</c:formatCode>
                <c:ptCount val="3"/>
                <c:pt idx="0">
                  <c:v>0.61904761904761907</c:v>
                </c:pt>
                <c:pt idx="1">
                  <c:v>2.3809523809523808E-2</c:v>
                </c:pt>
                <c:pt idx="2">
                  <c:v>0.35714285714285715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104-4DC5-A7BB-578B94D79A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0.2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20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1800" b="1" smtId="4294967295"/>
      </a:pPr>
      <a:endParaRPr lang="sv-SE"/>
    </a:p>
  </c:txPr>
  <c:externalData r:id="rId1">
    <c:autoUpdate val="0"/>
  </c:externalData>
</c:chartSpace>
</file>

<file path=ppt/charts/chart20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 u="none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 b="1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sv-SE"/>
    </a:p>
  </c:txPr>
  <c:externalData r:id="rId1">
    <c:autoUpdate val="0"/>
  </c:externalData>
</c:chartSpace>
</file>

<file path=ppt/charts/chart20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20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3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20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Föreningen har en policy för hur barn- och ungdomsidrott ska bedrivas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4682B4"/>
              </a:solidFill>
            </c:spPr>
            <c:extLst>
              <c:ext xmlns:c16="http://schemas.microsoft.com/office/drawing/2014/chart" uri="{C3380CC4-5D6E-409C-BE32-E72D297353CC}">
                <c16:uniqueId val="{00000001-AF09-4A08-B02A-6795ABEE9214}"/>
              </c:ext>
            </c:extLst>
          </c:dPt>
          <c:dPt>
            <c:idx val="1"/>
            <c:invertIfNegative val="0"/>
            <c:bubble3D val="0"/>
            <c:spPr>
              <a:solidFill>
                <a:srgbClr val="9ACD32"/>
              </a:solidFill>
            </c:spPr>
            <c:extLst>
              <c:ext xmlns:c16="http://schemas.microsoft.com/office/drawing/2014/chart" uri="{C3380CC4-5D6E-409C-BE32-E72D297353CC}">
                <c16:uniqueId val="{00000003-AF09-4A08-B02A-6795ABEE9214}"/>
              </c:ext>
            </c:extLst>
          </c:dPt>
          <c:dPt>
            <c:idx val="2"/>
            <c:invertIfNegative val="0"/>
            <c:bubble3D val="0"/>
            <c:spPr>
              <a:solidFill>
                <a:srgbClr val="708090"/>
              </a:solidFill>
            </c:spPr>
            <c:extLst>
              <c:ext xmlns:c16="http://schemas.microsoft.com/office/drawing/2014/chart" uri="{C3380CC4-5D6E-409C-BE32-E72D297353CC}">
                <c16:uniqueId val="{00000005-AF09-4A08-B02A-6795ABEE9214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Ja</c:v>
                </c:pt>
                <c:pt idx="1">
                  <c:v>Nej</c:v>
                </c:pt>
                <c:pt idx="2">
                  <c:v>Vet ej</c:v>
                </c:pt>
              </c:strCache>
            </c:strRef>
          </c:cat>
          <c:val>
            <c:numRef>
              <c:f>Sheet1!$B$2:$B$4</c:f>
              <c:numCache>
                <c:formatCode>0.0%</c:formatCode>
                <c:ptCount val="3"/>
                <c:pt idx="0">
                  <c:v>0.59523809523809523</c:v>
                </c:pt>
                <c:pt idx="1">
                  <c:v>2.3809523809523808E-2</c:v>
                </c:pt>
                <c:pt idx="2">
                  <c:v>0.38095238095238093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F09-4A08-B02A-6795ABEE92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0.2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20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1800" b="1" smtId="4294967295"/>
      </a:pPr>
      <a:endParaRPr lang="sv-SE"/>
    </a:p>
  </c:txPr>
  <c:externalData r:id="rId1">
    <c:autoUpdate val="0"/>
  </c:externalData>
</c:chartSpace>
</file>

<file path=ppt/charts/chart2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 u="none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 b="1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sv-SE"/>
    </a:p>
  </c:txPr>
  <c:externalData r:id="rId1">
    <c:autoUpdate val="0"/>
  </c:externalData>
</c:chartSpace>
</file>

<file path=ppt/charts/chart2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2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3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2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Föreningen har en rutin för hur tränare/ledare, funktionärer m.fl. visar upp ett utdrag ur belastningsregistret?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4682B4"/>
              </a:solidFill>
            </c:spPr>
            <c:extLst>
              <c:ext xmlns:c16="http://schemas.microsoft.com/office/drawing/2014/chart" uri="{C3380CC4-5D6E-409C-BE32-E72D297353CC}">
                <c16:uniqueId val="{00000001-36ED-46C5-A928-98192BD07CB8}"/>
              </c:ext>
            </c:extLst>
          </c:dPt>
          <c:dPt>
            <c:idx val="1"/>
            <c:invertIfNegative val="0"/>
            <c:bubble3D val="0"/>
            <c:spPr>
              <a:solidFill>
                <a:srgbClr val="9ACD32"/>
              </a:solidFill>
            </c:spPr>
            <c:extLst>
              <c:ext xmlns:c16="http://schemas.microsoft.com/office/drawing/2014/chart" uri="{C3380CC4-5D6E-409C-BE32-E72D297353CC}">
                <c16:uniqueId val="{00000003-36ED-46C5-A928-98192BD07CB8}"/>
              </c:ext>
            </c:extLst>
          </c:dPt>
          <c:dPt>
            <c:idx val="2"/>
            <c:invertIfNegative val="0"/>
            <c:bubble3D val="0"/>
            <c:spPr>
              <a:solidFill>
                <a:srgbClr val="708090"/>
              </a:solidFill>
            </c:spPr>
            <c:extLst>
              <c:ext xmlns:c16="http://schemas.microsoft.com/office/drawing/2014/chart" uri="{C3380CC4-5D6E-409C-BE32-E72D297353CC}">
                <c16:uniqueId val="{00000005-36ED-46C5-A928-98192BD07CB8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Ja</c:v>
                </c:pt>
                <c:pt idx="1">
                  <c:v>Nej</c:v>
                </c:pt>
                <c:pt idx="2">
                  <c:v>Vet ej</c:v>
                </c:pt>
              </c:strCache>
            </c:strRef>
          </c:cat>
          <c:val>
            <c:numRef>
              <c:f>Sheet1!$B$2:$B$4</c:f>
              <c:numCache>
                <c:formatCode>0.0%</c:formatCode>
                <c:ptCount val="3"/>
                <c:pt idx="0">
                  <c:v>0.59523809523809523</c:v>
                </c:pt>
                <c:pt idx="1">
                  <c:v>0</c:v>
                </c:pt>
                <c:pt idx="2">
                  <c:v>0.40476190476190477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6ED-46C5-A928-98192BD07C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0.2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2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1800" b="1" smtId="4294967295"/>
      </a:pPr>
      <a:endParaRPr lang="sv-SE"/>
    </a:p>
  </c:txPr>
  <c:externalData r:id="rId1">
    <c:autoUpdate val="0"/>
  </c:externalData>
</c:chartSpace>
</file>

<file path=ppt/charts/chart2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 u="none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 b="1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sv-SE"/>
    </a:p>
  </c:txPr>
  <c:externalData r:id="rId1">
    <c:autoUpdate val="0"/>
  </c:externalData>
</c:chartSpace>
</file>

<file path=ppt/charts/chart2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2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3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2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Föreningen har en plan (riktlinjer, strategi m.m) för hur de rekryterar tränare/ledare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4682B4"/>
              </a:solidFill>
            </c:spPr>
            <c:extLst>
              <c:ext xmlns:c16="http://schemas.microsoft.com/office/drawing/2014/chart" uri="{C3380CC4-5D6E-409C-BE32-E72D297353CC}">
                <c16:uniqueId val="{00000001-792D-4E50-8799-B2F3764D4AA3}"/>
              </c:ext>
            </c:extLst>
          </c:dPt>
          <c:dPt>
            <c:idx val="1"/>
            <c:invertIfNegative val="0"/>
            <c:bubble3D val="0"/>
            <c:spPr>
              <a:solidFill>
                <a:srgbClr val="9ACD32"/>
              </a:solidFill>
            </c:spPr>
            <c:extLst>
              <c:ext xmlns:c16="http://schemas.microsoft.com/office/drawing/2014/chart" uri="{C3380CC4-5D6E-409C-BE32-E72D297353CC}">
                <c16:uniqueId val="{00000003-792D-4E50-8799-B2F3764D4AA3}"/>
              </c:ext>
            </c:extLst>
          </c:dPt>
          <c:dPt>
            <c:idx val="2"/>
            <c:invertIfNegative val="0"/>
            <c:bubble3D val="0"/>
            <c:spPr>
              <a:solidFill>
                <a:srgbClr val="708090"/>
              </a:solidFill>
            </c:spPr>
            <c:extLst>
              <c:ext xmlns:c16="http://schemas.microsoft.com/office/drawing/2014/chart" uri="{C3380CC4-5D6E-409C-BE32-E72D297353CC}">
                <c16:uniqueId val="{00000005-792D-4E50-8799-B2F3764D4AA3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Ja</c:v>
                </c:pt>
                <c:pt idx="1">
                  <c:v>Nej</c:v>
                </c:pt>
                <c:pt idx="2">
                  <c:v>Vet ej</c:v>
                </c:pt>
              </c:strCache>
            </c:strRef>
          </c:cat>
          <c:val>
            <c:numRef>
              <c:f>Sheet1!$B$2:$B$4</c:f>
              <c:numCache>
                <c:formatCode>0.0%</c:formatCode>
                <c:ptCount val="3"/>
                <c:pt idx="0">
                  <c:v>0.23809523809523808</c:v>
                </c:pt>
                <c:pt idx="1">
                  <c:v>0.16666666666666666</c:v>
                </c:pt>
                <c:pt idx="2">
                  <c:v>0.59523809523809523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92D-4E50-8799-B2F3764D4A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0.2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2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800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800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sv-SE"/>
    </a:p>
  </c:txPr>
  <c:externalData r:id="rId1">
    <c:autoUpdate val="0"/>
  </c:externalData>
</c:chartSpace>
</file>

<file path=ppt/charts/chart2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 u="none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 b="1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sv-SE"/>
    </a:p>
  </c:txPr>
  <c:externalData r:id="rId1">
    <c:autoUpdate val="0"/>
  </c:externalData>
</c:chartSpace>
</file>

<file path=ppt/charts/chart2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2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2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2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2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Column02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4682B4"/>
              </a:solidFill>
            </c:spPr>
            <c:extLst>
              <c:ext xmlns:c16="http://schemas.microsoft.com/office/drawing/2014/chart" uri="{C3380CC4-5D6E-409C-BE32-E72D297353CC}">
                <c16:uniqueId val="{00000001-3A11-49B4-AD2C-27E783C6C406}"/>
              </c:ext>
            </c:extLst>
          </c:dPt>
          <c:dPt>
            <c:idx val="1"/>
            <c:invertIfNegative val="0"/>
            <c:bubble3D val="0"/>
            <c:spPr>
              <a:solidFill>
                <a:srgbClr val="9ACD32"/>
              </a:solidFill>
            </c:spPr>
            <c:extLst>
              <c:ext xmlns:c16="http://schemas.microsoft.com/office/drawing/2014/chart" uri="{C3380CC4-5D6E-409C-BE32-E72D297353CC}">
                <c16:uniqueId val="{00000003-3A11-49B4-AD2C-27E783C6C406}"/>
              </c:ext>
            </c:extLst>
          </c:dPt>
          <c:dLbls>
            <c:numFmt formatCode="0.0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NU-läge</c:v>
                </c:pt>
                <c:pt idx="1">
                  <c:v>NY-läge</c:v>
                </c:pt>
              </c:strCache>
            </c:strRef>
          </c:cat>
          <c:val>
            <c:numRef>
              <c:f>Sheet1!$B$2:$B$3</c:f>
              <c:numCache>
                <c:formatCode>0.00</c:formatCode>
                <c:ptCount val="2"/>
                <c:pt idx="0">
                  <c:v>3.8</c:v>
                </c:pt>
                <c:pt idx="1">
                  <c:v>4.9090909090909092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A11-49B4-AD2C-27E783C6C4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5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2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800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800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sv-SE"/>
    </a:p>
  </c:txPr>
  <c:externalData r:id="rId1">
    <c:autoUpdate val="0"/>
  </c:externalData>
</c:chartSpace>
</file>

<file path=ppt/charts/chart2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 u="none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 b="1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sv-SE"/>
    </a:p>
  </c:txPr>
  <c:externalData r:id="rId1">
    <c:autoUpdate val="0"/>
  </c:externalData>
</c:chartSpace>
</file>

<file path=ppt/charts/chart2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2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2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2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2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valAx>
        <c:axId val="66437120"/>
        <c:scaling>
          <c:orientation val="minMax"/>
          <c:max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1">
                    <a:latin typeface="Cambria" panose="02040503050406030204" pitchFamily="18" charset="0"/>
                    <a:ea typeface="Cambria" panose="02040503050406030204" pitchFamily="18" charset="0"/>
                  </a:defRPr>
                </a:pPr>
                <a:r>
                  <a:rPr lang="sv-SE" sz="1100" b="1">
                    <a:latin typeface="Cambria" panose="02040503050406030204" pitchFamily="18" charset="0"/>
                    <a:ea typeface="Cambria" panose="02040503050406030204" pitchFamily="18" charset="0"/>
                  </a:rPr>
                  <a:t>Procent</a:t>
                </a:r>
              </a:p>
            </c:rich>
          </c:tx>
          <c:overlay val="0"/>
        </c:title>
        <c:numFmt formatCode="0%" sourceLinked="0"/>
        <c:majorTickMark val="cross"/>
        <c:minorTickMark val="cross"/>
        <c:tickLblPos val="nextTo"/>
        <c:spPr>
          <a:ln>
            <a:noFill/>
          </a:ln>
        </c:spPr>
        <c:txPr>
          <a:bodyPr/>
          <a:lstStyle/>
          <a:p>
            <a:pPr>
              <a:defRPr sz="1200" b="1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7451136"/>
        <c:crosses val="max"/>
        <c:crossBetween val="between"/>
      </c:valAx>
      <c:catAx>
        <c:axId val="67451136"/>
        <c:scaling>
          <c:orientation val="maxMin"/>
        </c:scaling>
        <c:delete val="0"/>
        <c:axPos val="l"/>
        <c:numFmt formatCode="General" sourceLinked="1"/>
        <c:majorTickMark val="cross"/>
        <c:minorTickMark val="cross"/>
        <c:tickLblPos val="nextTo"/>
        <c:spPr>
          <a:ln>
            <a:noFill/>
          </a:ln>
        </c:spPr>
        <c:txPr>
          <a:bodyPr/>
          <a:lstStyle/>
          <a:p>
            <a:pPr>
              <a:defRPr sz="1100" b="1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6437120"/>
        <c:crosses val="autoZero"/>
        <c:auto val="1"/>
        <c:lblAlgn val="ctr"/>
        <c:lblOffset val="100"/>
        <c:noMultiLvlLbl val="1"/>
      </c:catAx>
      <c:spPr>
        <a:noFill/>
        <a:ln w="25400">
          <a:noFill/>
        </a:ln>
      </c:spPr>
    </c:plotArea>
    <c:plotVisOnly val="1"/>
    <c:dispBlanksAs val="zero"/>
    <c:showDLblsOverMax val="1"/>
  </c:chart>
  <c:spPr>
    <a:ln w="9525">
      <a:solidFill>
        <a:schemeClr val="tx1"/>
      </a:solidFill>
    </a:ln>
  </c:spPr>
  <c:txPr>
    <a:bodyPr/>
    <a:lstStyle/>
    <a:p>
      <a:pPr>
        <a:defRPr sz="1800"/>
      </a:pPr>
      <a:endParaRPr lang="sv-SE"/>
    </a:p>
  </c:txPr>
  <c:externalData r:id="rId1">
    <c:autoUpdate val="0"/>
  </c:externalData>
</c:chartSpace>
</file>

<file path=ppt/charts/chart2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valAx>
        <c:axId val="66437120"/>
        <c:scaling>
          <c:orientation val="minMax"/>
          <c:max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1">
                    <a:latin typeface="Cambria" panose="02040503050406030204" pitchFamily="18" charset="0"/>
                    <a:ea typeface="Cambria" panose="02040503050406030204" pitchFamily="18" charset="0"/>
                  </a:defRPr>
                </a:pPr>
                <a:r>
                  <a:rPr lang="sv-SE" sz="1100" b="1">
                    <a:latin typeface="Cambria" panose="02040503050406030204" pitchFamily="18" charset="0"/>
                    <a:ea typeface="Cambria" panose="02040503050406030204" pitchFamily="18" charset="0"/>
                  </a:rPr>
                  <a:t>Procent</a:t>
                </a:r>
              </a:p>
            </c:rich>
          </c:tx>
          <c:overlay val="0"/>
        </c:title>
        <c:numFmt formatCode="0%" sourceLinked="0"/>
        <c:majorTickMark val="cross"/>
        <c:minorTickMark val="cross"/>
        <c:tickLblPos val="nextTo"/>
        <c:spPr>
          <a:ln>
            <a:noFill/>
          </a:ln>
        </c:spPr>
        <c:txPr>
          <a:bodyPr/>
          <a:lstStyle/>
          <a:p>
            <a:pPr>
              <a:defRPr sz="1200" b="1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7451136"/>
        <c:crosses val="max"/>
        <c:crossBetween val="between"/>
      </c:valAx>
      <c:catAx>
        <c:axId val="67451136"/>
        <c:scaling>
          <c:orientation val="maxMin"/>
        </c:scaling>
        <c:delete val="0"/>
        <c:axPos val="l"/>
        <c:numFmt formatCode="General" sourceLinked="1"/>
        <c:majorTickMark val="cross"/>
        <c:minorTickMark val="cross"/>
        <c:tickLblPos val="nextTo"/>
        <c:spPr>
          <a:ln>
            <a:noFill/>
          </a:ln>
        </c:spPr>
        <c:txPr>
          <a:bodyPr/>
          <a:lstStyle/>
          <a:p>
            <a:pPr>
              <a:defRPr sz="1100" b="1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6437120"/>
        <c:crosses val="autoZero"/>
        <c:auto val="1"/>
        <c:lblAlgn val="ctr"/>
        <c:lblOffset val="100"/>
        <c:noMultiLvlLbl val="1"/>
      </c:catAx>
      <c:spPr>
        <a:noFill/>
        <a:ln w="25400">
          <a:noFill/>
        </a:ln>
      </c:spPr>
    </c:plotArea>
    <c:plotVisOnly val="1"/>
    <c:dispBlanksAs val="zero"/>
    <c:showDLblsOverMax val="1"/>
  </c:chart>
  <c:spPr>
    <a:ln w="9525">
      <a:solidFill>
        <a:schemeClr val="tx1"/>
      </a:solidFill>
    </a:ln>
  </c:spPr>
  <c:txPr>
    <a:bodyPr/>
    <a:lstStyle/>
    <a:p>
      <a:pPr>
        <a:defRPr sz="1800"/>
      </a:pPr>
      <a:endParaRPr lang="sv-SE"/>
    </a:p>
  </c:txPr>
  <c:externalData r:id="rId1">
    <c:autoUpdate val="0"/>
  </c:externalData>
  <c:userShapes r:id="rId2"/>
</c:chartSpace>
</file>

<file path=ppt/charts/chart2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4495232023955389"/>
          <c:y val="1.91108992693843E-2"/>
          <c:w val="0.71573456799524815"/>
          <c:h val="0.86798111837327518"/>
        </c:manualLayout>
      </c:layout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Föreningens hemsida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4682B4"/>
              </a:solidFill>
            </c:spPr>
            <c:extLst>
              <c:ext xmlns:c16="http://schemas.microsoft.com/office/drawing/2014/chart" uri="{C3380CC4-5D6E-409C-BE32-E72D297353CC}">
                <c16:uniqueId val="{00000001-0431-4101-A67B-EBB5A4940DBA}"/>
              </c:ext>
            </c:extLst>
          </c:dPt>
          <c:dPt>
            <c:idx val="1"/>
            <c:invertIfNegative val="0"/>
            <c:bubble3D val="0"/>
            <c:spPr>
              <a:solidFill>
                <a:srgbClr val="9ACD32"/>
              </a:solidFill>
            </c:spPr>
            <c:extLst>
              <c:ext xmlns:c16="http://schemas.microsoft.com/office/drawing/2014/chart" uri="{C3380CC4-5D6E-409C-BE32-E72D297353CC}">
                <c16:uniqueId val="{00000003-0431-4101-A67B-EBB5A4940DBA}"/>
              </c:ext>
            </c:extLst>
          </c:dPt>
          <c:dPt>
            <c:idx val="2"/>
            <c:invertIfNegative val="0"/>
            <c:bubble3D val="0"/>
            <c:spPr>
              <a:solidFill>
                <a:srgbClr val="708090"/>
              </a:solidFill>
            </c:spPr>
            <c:extLst>
              <c:ext xmlns:c16="http://schemas.microsoft.com/office/drawing/2014/chart" uri="{C3380CC4-5D6E-409C-BE32-E72D297353CC}">
                <c16:uniqueId val="{00000005-0431-4101-A67B-EBB5A4940DBA}"/>
              </c:ext>
            </c:extLst>
          </c:dPt>
          <c:dPt>
            <c:idx val="3"/>
            <c:invertIfNegative val="0"/>
            <c:bubble3D val="0"/>
            <c:spPr>
              <a:solidFill>
                <a:srgbClr val="CD853F"/>
              </a:solidFill>
            </c:spPr>
            <c:extLst>
              <c:ext xmlns:c16="http://schemas.microsoft.com/office/drawing/2014/chart" uri="{C3380CC4-5D6E-409C-BE32-E72D297353CC}">
                <c16:uniqueId val="{00000007-0431-4101-A67B-EBB5A4940DBA}"/>
              </c:ext>
            </c:extLst>
          </c:dPt>
          <c:dPt>
            <c:idx val="4"/>
            <c:invertIfNegative val="0"/>
            <c:bubble3D val="0"/>
            <c:spPr>
              <a:solidFill>
                <a:srgbClr val="B22222"/>
              </a:solidFill>
            </c:spPr>
            <c:extLst>
              <c:ext xmlns:c16="http://schemas.microsoft.com/office/drawing/2014/chart" uri="{C3380CC4-5D6E-409C-BE32-E72D297353CC}">
                <c16:uniqueId val="{00000009-0431-4101-A67B-EBB5A4940DBA}"/>
              </c:ext>
            </c:extLst>
          </c:dPt>
          <c:dPt>
            <c:idx val="5"/>
            <c:invertIfNegative val="0"/>
            <c:bubble3D val="0"/>
            <c:spPr>
              <a:solidFill>
                <a:srgbClr val="FFA500"/>
              </a:solidFill>
            </c:spPr>
            <c:extLst>
              <c:ext xmlns:c16="http://schemas.microsoft.com/office/drawing/2014/chart" uri="{C3380CC4-5D6E-409C-BE32-E72D297353CC}">
                <c16:uniqueId val="{0000000B-0431-4101-A67B-EBB5A4940DBA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1. Här hämtar jag ingen information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5.</c:v>
                </c:pt>
                <c:pt idx="5">
                  <c:v>6. Här hämtar jag all information</c:v>
                </c:pt>
              </c:strCache>
            </c:strRef>
          </c:cat>
          <c:val>
            <c:numRef>
              <c:f>Sheet1!$B$2:$B$7</c:f>
              <c:numCache>
                <c:formatCode>0.0%</c:formatCode>
                <c:ptCount val="6"/>
                <c:pt idx="0">
                  <c:v>0.18604651162790697</c:v>
                </c:pt>
                <c:pt idx="1">
                  <c:v>0.34883720930232559</c:v>
                </c:pt>
                <c:pt idx="2">
                  <c:v>6.9767441860465115E-2</c:v>
                </c:pt>
                <c:pt idx="3">
                  <c:v>0.18604651162790697</c:v>
                </c:pt>
                <c:pt idx="4">
                  <c:v>9.3023255813953487E-2</c:v>
                </c:pt>
                <c:pt idx="5">
                  <c:v>0.11627906976744186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0431-4101-A67B-EBB5A4940D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0.5"/>
      </c:valAx>
    </c:plotArea>
    <c:plotVisOnly val="1"/>
    <c:dispBlanksAs val="zero"/>
    <c:showDLblsOverMax val="1"/>
  </c:chart>
  <c:txPr>
    <a:bodyPr/>
    <a:lstStyle/>
    <a:p>
      <a:pPr>
        <a:defRPr sz="12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2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Föreningens hemsida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4682B4"/>
              </a:solidFill>
            </c:spPr>
            <c:extLst>
              <c:ext xmlns:c16="http://schemas.microsoft.com/office/drawing/2014/chart" uri="{C3380CC4-5D6E-409C-BE32-E72D297353CC}">
                <c16:uniqueId val="{00000001-AFDC-4A4E-A33A-CAB4AA91519C}"/>
              </c:ext>
            </c:extLst>
          </c:dPt>
          <c:dPt>
            <c:idx val="1"/>
            <c:invertIfNegative val="0"/>
            <c:bubble3D val="0"/>
            <c:spPr>
              <a:solidFill>
                <a:srgbClr val="9ACD32"/>
              </a:solidFill>
            </c:spPr>
            <c:extLst>
              <c:ext xmlns:c16="http://schemas.microsoft.com/office/drawing/2014/chart" uri="{C3380CC4-5D6E-409C-BE32-E72D297353CC}">
                <c16:uniqueId val="{00000003-AFDC-4A4E-A33A-CAB4AA91519C}"/>
              </c:ext>
            </c:extLst>
          </c:dPt>
          <c:dPt>
            <c:idx val="2"/>
            <c:invertIfNegative val="0"/>
            <c:bubble3D val="0"/>
            <c:spPr>
              <a:solidFill>
                <a:srgbClr val="708090"/>
              </a:solidFill>
            </c:spPr>
            <c:extLst>
              <c:ext xmlns:c16="http://schemas.microsoft.com/office/drawing/2014/chart" uri="{C3380CC4-5D6E-409C-BE32-E72D297353CC}">
                <c16:uniqueId val="{00000005-AFDC-4A4E-A33A-CAB4AA91519C}"/>
              </c:ext>
            </c:extLst>
          </c:dPt>
          <c:dPt>
            <c:idx val="3"/>
            <c:invertIfNegative val="0"/>
            <c:bubble3D val="0"/>
            <c:spPr>
              <a:solidFill>
                <a:srgbClr val="CD853F"/>
              </a:solidFill>
            </c:spPr>
            <c:extLst>
              <c:ext xmlns:c16="http://schemas.microsoft.com/office/drawing/2014/chart" uri="{C3380CC4-5D6E-409C-BE32-E72D297353CC}">
                <c16:uniqueId val="{00000007-AFDC-4A4E-A33A-CAB4AA91519C}"/>
              </c:ext>
            </c:extLst>
          </c:dPt>
          <c:dPt>
            <c:idx val="4"/>
            <c:invertIfNegative val="0"/>
            <c:bubble3D val="0"/>
            <c:spPr>
              <a:solidFill>
                <a:srgbClr val="B22222"/>
              </a:solidFill>
            </c:spPr>
            <c:extLst>
              <c:ext xmlns:c16="http://schemas.microsoft.com/office/drawing/2014/chart" uri="{C3380CC4-5D6E-409C-BE32-E72D297353CC}">
                <c16:uniqueId val="{00000009-AFDC-4A4E-A33A-CAB4AA91519C}"/>
              </c:ext>
            </c:extLst>
          </c:dPt>
          <c:dPt>
            <c:idx val="5"/>
            <c:invertIfNegative val="0"/>
            <c:bubble3D val="0"/>
            <c:spPr>
              <a:solidFill>
                <a:srgbClr val="FFA500"/>
              </a:solidFill>
            </c:spPr>
            <c:extLst>
              <c:ext xmlns:c16="http://schemas.microsoft.com/office/drawing/2014/chart" uri="{C3380CC4-5D6E-409C-BE32-E72D297353CC}">
                <c16:uniqueId val="{0000000B-AFDC-4A4E-A33A-CAB4AA91519C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1. Här hämtar jag ingen information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5.</c:v>
                </c:pt>
                <c:pt idx="5">
                  <c:v>6. Här hämtar jag all information</c:v>
                </c:pt>
              </c:strCache>
            </c:strRef>
          </c:cat>
          <c:val>
            <c:numRef>
              <c:f>Sheet1!$B$2:$B$7</c:f>
              <c:numCache>
                <c:formatCode>0.0%</c:formatCode>
                <c:ptCount val="6"/>
                <c:pt idx="0">
                  <c:v>6.9767441860465115E-2</c:v>
                </c:pt>
                <c:pt idx="1">
                  <c:v>6.9767441860465115E-2</c:v>
                </c:pt>
                <c:pt idx="2">
                  <c:v>0.2558139534883721</c:v>
                </c:pt>
                <c:pt idx="3">
                  <c:v>0.20930232558139536</c:v>
                </c:pt>
                <c:pt idx="4">
                  <c:v>0.16279069767441862</c:v>
                </c:pt>
                <c:pt idx="5">
                  <c:v>0.23255813953488372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AFDC-4A4E-A33A-CAB4AA9151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0.5"/>
      </c:valAx>
    </c:plotArea>
    <c:plotVisOnly val="1"/>
    <c:dispBlanksAs val="zero"/>
    <c:showDLblsOverMax val="1"/>
  </c:chart>
  <c:txPr>
    <a:bodyPr/>
    <a:lstStyle/>
    <a:p>
      <a:pPr>
        <a:defRPr sz="12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2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800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800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sv-SE"/>
    </a:p>
  </c:txPr>
  <c:externalData r:id="rId1">
    <c:autoUpdate val="0"/>
  </c:externalData>
</c:chartSpace>
</file>

<file path=ppt/charts/chart2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 u="none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 b="1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sv-SE"/>
    </a:p>
  </c:txPr>
  <c:externalData r:id="rId1">
    <c:autoUpdate val="0"/>
  </c:externalData>
</c:chartSpace>
</file>

<file path=ppt/charts/chart23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23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24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24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24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valAx>
        <c:axId val="66437120"/>
        <c:scaling>
          <c:orientation val="minMax"/>
          <c:max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1">
                    <a:latin typeface="Cambria" panose="02040503050406030204" pitchFamily="18" charset="0"/>
                    <a:ea typeface="Cambria" panose="02040503050406030204" pitchFamily="18" charset="0"/>
                  </a:defRPr>
                </a:pPr>
                <a:r>
                  <a:rPr lang="sv-SE" sz="1100" b="1">
                    <a:latin typeface="Cambria" panose="02040503050406030204" pitchFamily="18" charset="0"/>
                    <a:ea typeface="Cambria" panose="02040503050406030204" pitchFamily="18" charset="0"/>
                  </a:rPr>
                  <a:t>Procent</a:t>
                </a:r>
              </a:p>
            </c:rich>
          </c:tx>
          <c:overlay val="0"/>
        </c:title>
        <c:numFmt formatCode="0%" sourceLinked="0"/>
        <c:majorTickMark val="cross"/>
        <c:minorTickMark val="cross"/>
        <c:tickLblPos val="nextTo"/>
        <c:spPr>
          <a:ln>
            <a:noFill/>
          </a:ln>
        </c:spPr>
        <c:txPr>
          <a:bodyPr/>
          <a:lstStyle/>
          <a:p>
            <a:pPr>
              <a:defRPr sz="1200" b="1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7451136"/>
        <c:crosses val="max"/>
        <c:crossBetween val="between"/>
      </c:valAx>
      <c:catAx>
        <c:axId val="67451136"/>
        <c:scaling>
          <c:orientation val="maxMin"/>
        </c:scaling>
        <c:delete val="0"/>
        <c:axPos val="l"/>
        <c:numFmt formatCode="General" sourceLinked="1"/>
        <c:majorTickMark val="cross"/>
        <c:minorTickMark val="cross"/>
        <c:tickLblPos val="nextTo"/>
        <c:spPr>
          <a:ln>
            <a:noFill/>
          </a:ln>
        </c:spPr>
        <c:txPr>
          <a:bodyPr/>
          <a:lstStyle/>
          <a:p>
            <a:pPr>
              <a:defRPr sz="1100" b="1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6437120"/>
        <c:crosses val="autoZero"/>
        <c:auto val="1"/>
        <c:lblAlgn val="ctr"/>
        <c:lblOffset val="100"/>
        <c:noMultiLvlLbl val="1"/>
      </c:catAx>
      <c:spPr>
        <a:noFill/>
        <a:ln w="25400">
          <a:noFill/>
        </a:ln>
      </c:spPr>
    </c:plotArea>
    <c:plotVisOnly val="1"/>
    <c:dispBlanksAs val="zero"/>
    <c:showDLblsOverMax val="1"/>
  </c:chart>
  <c:spPr>
    <a:ln w="9525">
      <a:solidFill>
        <a:schemeClr val="tx1"/>
      </a:solidFill>
    </a:ln>
  </c:spPr>
  <c:txPr>
    <a:bodyPr/>
    <a:lstStyle/>
    <a:p>
      <a:pPr>
        <a:defRPr sz="1800"/>
      </a:pPr>
      <a:endParaRPr lang="sv-SE"/>
    </a:p>
  </c:txPr>
  <c:externalData r:id="rId1">
    <c:autoUpdate val="0"/>
  </c:externalData>
</c:chartSpace>
</file>

<file path=ppt/charts/chart24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valAx>
        <c:axId val="66437120"/>
        <c:scaling>
          <c:orientation val="minMax"/>
          <c:max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1">
                    <a:latin typeface="Cambria" panose="02040503050406030204" pitchFamily="18" charset="0"/>
                    <a:ea typeface="Cambria" panose="02040503050406030204" pitchFamily="18" charset="0"/>
                  </a:defRPr>
                </a:pPr>
                <a:r>
                  <a:rPr lang="sv-SE" sz="1100" b="1">
                    <a:latin typeface="Cambria" panose="02040503050406030204" pitchFamily="18" charset="0"/>
                    <a:ea typeface="Cambria" panose="02040503050406030204" pitchFamily="18" charset="0"/>
                  </a:rPr>
                  <a:t>Procent</a:t>
                </a:r>
              </a:p>
            </c:rich>
          </c:tx>
          <c:overlay val="0"/>
        </c:title>
        <c:numFmt formatCode="0%" sourceLinked="0"/>
        <c:majorTickMark val="cross"/>
        <c:minorTickMark val="cross"/>
        <c:tickLblPos val="nextTo"/>
        <c:spPr>
          <a:ln>
            <a:noFill/>
          </a:ln>
        </c:spPr>
        <c:txPr>
          <a:bodyPr/>
          <a:lstStyle/>
          <a:p>
            <a:pPr>
              <a:defRPr sz="1200" b="1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7451136"/>
        <c:crosses val="max"/>
        <c:crossBetween val="between"/>
      </c:valAx>
      <c:catAx>
        <c:axId val="67451136"/>
        <c:scaling>
          <c:orientation val="maxMin"/>
        </c:scaling>
        <c:delete val="0"/>
        <c:axPos val="l"/>
        <c:numFmt formatCode="General" sourceLinked="1"/>
        <c:majorTickMark val="cross"/>
        <c:minorTickMark val="cross"/>
        <c:tickLblPos val="nextTo"/>
        <c:spPr>
          <a:ln>
            <a:noFill/>
          </a:ln>
        </c:spPr>
        <c:txPr>
          <a:bodyPr/>
          <a:lstStyle/>
          <a:p>
            <a:pPr>
              <a:defRPr sz="1100" b="1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6437120"/>
        <c:crosses val="autoZero"/>
        <c:auto val="1"/>
        <c:lblAlgn val="ctr"/>
        <c:lblOffset val="100"/>
        <c:noMultiLvlLbl val="1"/>
      </c:catAx>
      <c:spPr>
        <a:noFill/>
        <a:ln w="25400">
          <a:noFill/>
        </a:ln>
      </c:spPr>
    </c:plotArea>
    <c:plotVisOnly val="1"/>
    <c:dispBlanksAs val="zero"/>
    <c:showDLblsOverMax val="1"/>
  </c:chart>
  <c:spPr>
    <a:ln w="9525">
      <a:solidFill>
        <a:schemeClr val="tx1"/>
      </a:solidFill>
    </a:ln>
  </c:spPr>
  <c:txPr>
    <a:bodyPr/>
    <a:lstStyle/>
    <a:p>
      <a:pPr>
        <a:defRPr sz="1800"/>
      </a:pPr>
      <a:endParaRPr lang="sv-SE"/>
    </a:p>
  </c:txPr>
  <c:externalData r:id="rId1">
    <c:autoUpdate val="0"/>
  </c:externalData>
  <c:userShapes r:id="rId2"/>
</c:chartSpace>
</file>

<file path=ppt/charts/chart24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4495232023955389"/>
          <c:y val="1.91108992693843E-2"/>
          <c:w val="0.71573456799524815"/>
          <c:h val="0.86798111837327518"/>
        </c:manualLayout>
      </c:layout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0.4"/>
      </c:valAx>
    </c:plotArea>
    <c:plotVisOnly val="1"/>
    <c:dispBlanksAs val="zero"/>
    <c:showDLblsOverMax val="1"/>
  </c:chart>
  <c:txPr>
    <a:bodyPr/>
    <a:lstStyle/>
    <a:p>
      <a:pPr>
        <a:defRPr sz="12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24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Träningsgruppens egna sida (t.ex på Facebook, Laget.se m. fl.)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4682B4"/>
              </a:solidFill>
            </c:spPr>
            <c:extLst>
              <c:ext xmlns:c16="http://schemas.microsoft.com/office/drawing/2014/chart" uri="{C3380CC4-5D6E-409C-BE32-E72D297353CC}">
                <c16:uniqueId val="{00000001-B369-4935-9C46-25655CD1EF84}"/>
              </c:ext>
            </c:extLst>
          </c:dPt>
          <c:dPt>
            <c:idx val="1"/>
            <c:invertIfNegative val="0"/>
            <c:bubble3D val="0"/>
            <c:spPr>
              <a:solidFill>
                <a:srgbClr val="9ACD32"/>
              </a:solidFill>
            </c:spPr>
            <c:extLst>
              <c:ext xmlns:c16="http://schemas.microsoft.com/office/drawing/2014/chart" uri="{C3380CC4-5D6E-409C-BE32-E72D297353CC}">
                <c16:uniqueId val="{00000003-B369-4935-9C46-25655CD1EF84}"/>
              </c:ext>
            </c:extLst>
          </c:dPt>
          <c:dPt>
            <c:idx val="2"/>
            <c:invertIfNegative val="0"/>
            <c:bubble3D val="0"/>
            <c:spPr>
              <a:solidFill>
                <a:srgbClr val="708090"/>
              </a:solidFill>
            </c:spPr>
            <c:extLst>
              <c:ext xmlns:c16="http://schemas.microsoft.com/office/drawing/2014/chart" uri="{C3380CC4-5D6E-409C-BE32-E72D297353CC}">
                <c16:uniqueId val="{00000005-B369-4935-9C46-25655CD1EF84}"/>
              </c:ext>
            </c:extLst>
          </c:dPt>
          <c:dPt>
            <c:idx val="3"/>
            <c:invertIfNegative val="0"/>
            <c:bubble3D val="0"/>
            <c:spPr>
              <a:solidFill>
                <a:srgbClr val="CD853F"/>
              </a:solidFill>
            </c:spPr>
            <c:extLst>
              <c:ext xmlns:c16="http://schemas.microsoft.com/office/drawing/2014/chart" uri="{C3380CC4-5D6E-409C-BE32-E72D297353CC}">
                <c16:uniqueId val="{00000007-B369-4935-9C46-25655CD1EF84}"/>
              </c:ext>
            </c:extLst>
          </c:dPt>
          <c:dPt>
            <c:idx val="4"/>
            <c:invertIfNegative val="0"/>
            <c:bubble3D val="0"/>
            <c:spPr>
              <a:solidFill>
                <a:srgbClr val="B22222"/>
              </a:solidFill>
            </c:spPr>
            <c:extLst>
              <c:ext xmlns:c16="http://schemas.microsoft.com/office/drawing/2014/chart" uri="{C3380CC4-5D6E-409C-BE32-E72D297353CC}">
                <c16:uniqueId val="{00000009-B369-4935-9C46-25655CD1EF84}"/>
              </c:ext>
            </c:extLst>
          </c:dPt>
          <c:dPt>
            <c:idx val="5"/>
            <c:invertIfNegative val="0"/>
            <c:bubble3D val="0"/>
            <c:spPr>
              <a:solidFill>
                <a:srgbClr val="FFA500"/>
              </a:solidFill>
            </c:spPr>
            <c:extLst>
              <c:ext xmlns:c16="http://schemas.microsoft.com/office/drawing/2014/chart" uri="{C3380CC4-5D6E-409C-BE32-E72D297353CC}">
                <c16:uniqueId val="{0000000B-B369-4935-9C46-25655CD1EF84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1. Här hämtar jag ingen information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5.</c:v>
                </c:pt>
                <c:pt idx="5">
                  <c:v>6. Här hämtar jag all information</c:v>
                </c:pt>
              </c:strCache>
            </c:strRef>
          </c:cat>
          <c:val>
            <c:numRef>
              <c:f>Sheet1!$B$2:$B$7</c:f>
              <c:numCache>
                <c:formatCode>0.0%</c:formatCode>
                <c:ptCount val="6"/>
                <c:pt idx="0">
                  <c:v>0.44186046511627908</c:v>
                </c:pt>
                <c:pt idx="1">
                  <c:v>0.11627906976744186</c:v>
                </c:pt>
                <c:pt idx="2">
                  <c:v>6.9767441860465115E-2</c:v>
                </c:pt>
                <c:pt idx="3">
                  <c:v>9.3023255813953487E-2</c:v>
                </c:pt>
                <c:pt idx="4">
                  <c:v>0.16279069767441862</c:v>
                </c:pt>
                <c:pt idx="5">
                  <c:v>0.11627906976744186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B369-4935-9C46-25655CD1EF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</c:valAx>
    </c:plotArea>
    <c:plotVisOnly val="1"/>
    <c:dispBlanksAs val="zero"/>
    <c:showDLblsOverMax val="1"/>
  </c:chart>
  <c:txPr>
    <a:bodyPr/>
    <a:lstStyle/>
    <a:p>
      <a:pPr>
        <a:defRPr sz="11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24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Träningsgruppens egna sida (t.ex på Facebook, Laget.se m. fl.)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4682B4"/>
              </a:solidFill>
            </c:spPr>
            <c:extLst>
              <c:ext xmlns:c16="http://schemas.microsoft.com/office/drawing/2014/chart" uri="{C3380CC4-5D6E-409C-BE32-E72D297353CC}">
                <c16:uniqueId val="{00000001-072C-4B94-B74E-242D5BC15B44}"/>
              </c:ext>
            </c:extLst>
          </c:dPt>
          <c:dPt>
            <c:idx val="1"/>
            <c:invertIfNegative val="0"/>
            <c:bubble3D val="0"/>
            <c:spPr>
              <a:solidFill>
                <a:srgbClr val="9ACD32"/>
              </a:solidFill>
            </c:spPr>
            <c:extLst>
              <c:ext xmlns:c16="http://schemas.microsoft.com/office/drawing/2014/chart" uri="{C3380CC4-5D6E-409C-BE32-E72D297353CC}">
                <c16:uniqueId val="{00000003-072C-4B94-B74E-242D5BC15B44}"/>
              </c:ext>
            </c:extLst>
          </c:dPt>
          <c:dPt>
            <c:idx val="2"/>
            <c:invertIfNegative val="0"/>
            <c:bubble3D val="0"/>
            <c:spPr>
              <a:solidFill>
                <a:srgbClr val="708090"/>
              </a:solidFill>
            </c:spPr>
            <c:extLst>
              <c:ext xmlns:c16="http://schemas.microsoft.com/office/drawing/2014/chart" uri="{C3380CC4-5D6E-409C-BE32-E72D297353CC}">
                <c16:uniqueId val="{00000005-072C-4B94-B74E-242D5BC15B44}"/>
              </c:ext>
            </c:extLst>
          </c:dPt>
          <c:dPt>
            <c:idx val="3"/>
            <c:invertIfNegative val="0"/>
            <c:bubble3D val="0"/>
            <c:spPr>
              <a:solidFill>
                <a:srgbClr val="CD853F"/>
              </a:solidFill>
            </c:spPr>
            <c:extLst>
              <c:ext xmlns:c16="http://schemas.microsoft.com/office/drawing/2014/chart" uri="{C3380CC4-5D6E-409C-BE32-E72D297353CC}">
                <c16:uniqueId val="{00000007-072C-4B94-B74E-242D5BC15B44}"/>
              </c:ext>
            </c:extLst>
          </c:dPt>
          <c:dPt>
            <c:idx val="4"/>
            <c:invertIfNegative val="0"/>
            <c:bubble3D val="0"/>
            <c:spPr>
              <a:solidFill>
                <a:srgbClr val="B22222"/>
              </a:solidFill>
            </c:spPr>
            <c:extLst>
              <c:ext xmlns:c16="http://schemas.microsoft.com/office/drawing/2014/chart" uri="{C3380CC4-5D6E-409C-BE32-E72D297353CC}">
                <c16:uniqueId val="{00000009-072C-4B94-B74E-242D5BC15B44}"/>
              </c:ext>
            </c:extLst>
          </c:dPt>
          <c:dPt>
            <c:idx val="5"/>
            <c:invertIfNegative val="0"/>
            <c:bubble3D val="0"/>
            <c:spPr>
              <a:solidFill>
                <a:srgbClr val="FFA500"/>
              </a:solidFill>
            </c:spPr>
            <c:extLst>
              <c:ext xmlns:c16="http://schemas.microsoft.com/office/drawing/2014/chart" uri="{C3380CC4-5D6E-409C-BE32-E72D297353CC}">
                <c16:uniqueId val="{0000000B-072C-4B94-B74E-242D5BC15B44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1. Här hämtar jag ingen information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5.</c:v>
                </c:pt>
                <c:pt idx="5">
                  <c:v>6. Här hämtar jag all information</c:v>
                </c:pt>
              </c:strCache>
            </c:strRef>
          </c:cat>
          <c:val>
            <c:numRef>
              <c:f>Sheet1!$B$2:$B$7</c:f>
              <c:numCache>
                <c:formatCode>0.0%</c:formatCode>
                <c:ptCount val="6"/>
                <c:pt idx="0">
                  <c:v>0.27906976744186046</c:v>
                </c:pt>
                <c:pt idx="1">
                  <c:v>0.11627906976744186</c:v>
                </c:pt>
                <c:pt idx="2">
                  <c:v>0.11627906976744186</c:v>
                </c:pt>
                <c:pt idx="3">
                  <c:v>6.9767441860465115E-2</c:v>
                </c:pt>
                <c:pt idx="4">
                  <c:v>0.23255813953488372</c:v>
                </c:pt>
                <c:pt idx="5">
                  <c:v>0.18604651162790697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072C-4B94-B74E-242D5BC15B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0.5"/>
      </c:valAx>
    </c:plotArea>
    <c:plotVisOnly val="1"/>
    <c:dispBlanksAs val="zero"/>
    <c:showDLblsOverMax val="1"/>
  </c:chart>
  <c:txPr>
    <a:bodyPr/>
    <a:lstStyle/>
    <a:p>
      <a:pPr>
        <a:defRPr sz="105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24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800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800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sv-SE"/>
    </a:p>
  </c:txPr>
  <c:externalData r:id="rId1">
    <c:autoUpdate val="0"/>
  </c:externalData>
</c:chartSpace>
</file>

<file path=ppt/charts/chart24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 u="none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 b="1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sv-SE"/>
    </a:p>
  </c:txPr>
  <c:externalData r:id="rId1">
    <c:autoUpdate val="0"/>
  </c:externalData>
</c:chartSpace>
</file>

<file path=ppt/charts/chart24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25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25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25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25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valAx>
        <c:axId val="66437120"/>
        <c:scaling>
          <c:orientation val="minMax"/>
          <c:max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1">
                    <a:latin typeface="Cambria" panose="02040503050406030204" pitchFamily="18" charset="0"/>
                    <a:ea typeface="Cambria" panose="02040503050406030204" pitchFamily="18" charset="0"/>
                  </a:defRPr>
                </a:pPr>
                <a:r>
                  <a:rPr lang="sv-SE" sz="1100" b="1">
                    <a:latin typeface="Cambria" panose="02040503050406030204" pitchFamily="18" charset="0"/>
                    <a:ea typeface="Cambria" panose="02040503050406030204" pitchFamily="18" charset="0"/>
                  </a:rPr>
                  <a:t>Procent</a:t>
                </a:r>
              </a:p>
            </c:rich>
          </c:tx>
          <c:overlay val="0"/>
        </c:title>
        <c:numFmt formatCode="0%" sourceLinked="0"/>
        <c:majorTickMark val="cross"/>
        <c:minorTickMark val="cross"/>
        <c:tickLblPos val="nextTo"/>
        <c:spPr>
          <a:ln>
            <a:noFill/>
          </a:ln>
        </c:spPr>
        <c:txPr>
          <a:bodyPr/>
          <a:lstStyle/>
          <a:p>
            <a:pPr>
              <a:defRPr sz="1200" b="1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7451136"/>
        <c:crosses val="max"/>
        <c:crossBetween val="between"/>
      </c:valAx>
      <c:catAx>
        <c:axId val="67451136"/>
        <c:scaling>
          <c:orientation val="maxMin"/>
        </c:scaling>
        <c:delete val="0"/>
        <c:axPos val="l"/>
        <c:numFmt formatCode="General" sourceLinked="1"/>
        <c:majorTickMark val="cross"/>
        <c:minorTickMark val="cross"/>
        <c:tickLblPos val="nextTo"/>
        <c:spPr>
          <a:ln>
            <a:noFill/>
          </a:ln>
        </c:spPr>
        <c:txPr>
          <a:bodyPr/>
          <a:lstStyle/>
          <a:p>
            <a:pPr>
              <a:defRPr sz="1100" b="1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6437120"/>
        <c:crosses val="autoZero"/>
        <c:auto val="1"/>
        <c:lblAlgn val="ctr"/>
        <c:lblOffset val="100"/>
        <c:noMultiLvlLbl val="1"/>
      </c:catAx>
      <c:spPr>
        <a:noFill/>
        <a:ln w="25400">
          <a:noFill/>
        </a:ln>
      </c:spPr>
    </c:plotArea>
    <c:plotVisOnly val="1"/>
    <c:dispBlanksAs val="zero"/>
    <c:showDLblsOverMax val="1"/>
  </c:chart>
  <c:spPr>
    <a:ln w="9525">
      <a:solidFill>
        <a:schemeClr val="tx1"/>
      </a:solidFill>
    </a:ln>
  </c:spPr>
  <c:txPr>
    <a:bodyPr/>
    <a:lstStyle/>
    <a:p>
      <a:pPr>
        <a:defRPr sz="1800"/>
      </a:pPr>
      <a:endParaRPr lang="sv-SE"/>
    </a:p>
  </c:txPr>
  <c:externalData r:id="rId1">
    <c:autoUpdate val="0"/>
  </c:externalData>
</c:chartSpace>
</file>

<file path=ppt/charts/chart25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valAx>
        <c:axId val="66437120"/>
        <c:scaling>
          <c:orientation val="minMax"/>
          <c:max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1">
                    <a:latin typeface="Cambria" panose="02040503050406030204" pitchFamily="18" charset="0"/>
                    <a:ea typeface="Cambria" panose="02040503050406030204" pitchFamily="18" charset="0"/>
                  </a:defRPr>
                </a:pPr>
                <a:r>
                  <a:rPr lang="sv-SE" sz="1100" b="1">
                    <a:latin typeface="Cambria" panose="02040503050406030204" pitchFamily="18" charset="0"/>
                    <a:ea typeface="Cambria" panose="02040503050406030204" pitchFamily="18" charset="0"/>
                  </a:rPr>
                  <a:t>Procent</a:t>
                </a:r>
              </a:p>
            </c:rich>
          </c:tx>
          <c:overlay val="0"/>
        </c:title>
        <c:numFmt formatCode="0%" sourceLinked="0"/>
        <c:majorTickMark val="cross"/>
        <c:minorTickMark val="cross"/>
        <c:tickLblPos val="nextTo"/>
        <c:spPr>
          <a:ln>
            <a:noFill/>
          </a:ln>
        </c:spPr>
        <c:txPr>
          <a:bodyPr/>
          <a:lstStyle/>
          <a:p>
            <a:pPr>
              <a:defRPr sz="1200" b="1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7451136"/>
        <c:crosses val="max"/>
        <c:crossBetween val="between"/>
      </c:valAx>
      <c:catAx>
        <c:axId val="67451136"/>
        <c:scaling>
          <c:orientation val="maxMin"/>
        </c:scaling>
        <c:delete val="0"/>
        <c:axPos val="l"/>
        <c:numFmt formatCode="General" sourceLinked="1"/>
        <c:majorTickMark val="cross"/>
        <c:minorTickMark val="cross"/>
        <c:tickLblPos val="nextTo"/>
        <c:spPr>
          <a:ln>
            <a:noFill/>
          </a:ln>
        </c:spPr>
        <c:txPr>
          <a:bodyPr/>
          <a:lstStyle/>
          <a:p>
            <a:pPr>
              <a:defRPr sz="1100" b="1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6437120"/>
        <c:crosses val="autoZero"/>
        <c:auto val="1"/>
        <c:lblAlgn val="ctr"/>
        <c:lblOffset val="100"/>
        <c:noMultiLvlLbl val="1"/>
      </c:catAx>
      <c:spPr>
        <a:noFill/>
        <a:ln w="25400">
          <a:noFill/>
        </a:ln>
      </c:spPr>
    </c:plotArea>
    <c:plotVisOnly val="1"/>
    <c:dispBlanksAs val="zero"/>
    <c:showDLblsOverMax val="1"/>
  </c:chart>
  <c:spPr>
    <a:ln w="9525">
      <a:solidFill>
        <a:schemeClr val="tx1"/>
      </a:solidFill>
    </a:ln>
  </c:spPr>
  <c:txPr>
    <a:bodyPr/>
    <a:lstStyle/>
    <a:p>
      <a:pPr>
        <a:defRPr sz="1800"/>
      </a:pPr>
      <a:endParaRPr lang="sv-SE"/>
    </a:p>
  </c:txPr>
  <c:externalData r:id="rId1">
    <c:autoUpdate val="0"/>
  </c:externalData>
  <c:userShapes r:id="rId2"/>
</c:chartSpace>
</file>

<file path=ppt/charts/chart25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4495232023955389"/>
          <c:y val="1.91108992693843E-2"/>
          <c:w val="0.71573456799524815"/>
          <c:h val="0.86798111837327518"/>
        </c:manualLayout>
      </c:layout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0.4"/>
      </c:valAx>
    </c:plotArea>
    <c:plotVisOnly val="1"/>
    <c:dispBlanksAs val="zero"/>
    <c:showDLblsOverMax val="1"/>
  </c:chart>
  <c:txPr>
    <a:bodyPr/>
    <a:lstStyle/>
    <a:p>
      <a:pPr>
        <a:defRPr sz="12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25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454946937026209"/>
          <c:y val="2.3009409298337828E-2"/>
          <c:w val="0.48597079989396325"/>
          <c:h val="0.9025635058690098"/>
        </c:manualLayout>
      </c:layout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Nyhetsbrev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4682B4"/>
              </a:solidFill>
            </c:spPr>
            <c:extLst>
              <c:ext xmlns:c16="http://schemas.microsoft.com/office/drawing/2014/chart" uri="{C3380CC4-5D6E-409C-BE32-E72D297353CC}">
                <c16:uniqueId val="{00000001-4814-4F2B-919C-17C5340BCC69}"/>
              </c:ext>
            </c:extLst>
          </c:dPt>
          <c:dPt>
            <c:idx val="1"/>
            <c:invertIfNegative val="0"/>
            <c:bubble3D val="0"/>
            <c:spPr>
              <a:solidFill>
                <a:srgbClr val="9ACD32"/>
              </a:solidFill>
            </c:spPr>
            <c:extLst>
              <c:ext xmlns:c16="http://schemas.microsoft.com/office/drawing/2014/chart" uri="{C3380CC4-5D6E-409C-BE32-E72D297353CC}">
                <c16:uniqueId val="{00000003-4814-4F2B-919C-17C5340BCC69}"/>
              </c:ext>
            </c:extLst>
          </c:dPt>
          <c:dPt>
            <c:idx val="2"/>
            <c:invertIfNegative val="0"/>
            <c:bubble3D val="0"/>
            <c:spPr>
              <a:solidFill>
                <a:srgbClr val="708090"/>
              </a:solidFill>
            </c:spPr>
            <c:extLst>
              <c:ext xmlns:c16="http://schemas.microsoft.com/office/drawing/2014/chart" uri="{C3380CC4-5D6E-409C-BE32-E72D297353CC}">
                <c16:uniqueId val="{00000005-4814-4F2B-919C-17C5340BCC69}"/>
              </c:ext>
            </c:extLst>
          </c:dPt>
          <c:dPt>
            <c:idx val="3"/>
            <c:invertIfNegative val="0"/>
            <c:bubble3D val="0"/>
            <c:spPr>
              <a:solidFill>
                <a:srgbClr val="CD853F"/>
              </a:solidFill>
            </c:spPr>
            <c:extLst>
              <c:ext xmlns:c16="http://schemas.microsoft.com/office/drawing/2014/chart" uri="{C3380CC4-5D6E-409C-BE32-E72D297353CC}">
                <c16:uniqueId val="{00000007-4814-4F2B-919C-17C5340BCC69}"/>
              </c:ext>
            </c:extLst>
          </c:dPt>
          <c:dPt>
            <c:idx val="4"/>
            <c:invertIfNegative val="0"/>
            <c:bubble3D val="0"/>
            <c:spPr>
              <a:solidFill>
                <a:srgbClr val="B22222"/>
              </a:solidFill>
            </c:spPr>
            <c:extLst>
              <c:ext xmlns:c16="http://schemas.microsoft.com/office/drawing/2014/chart" uri="{C3380CC4-5D6E-409C-BE32-E72D297353CC}">
                <c16:uniqueId val="{00000009-4814-4F2B-919C-17C5340BCC69}"/>
              </c:ext>
            </c:extLst>
          </c:dPt>
          <c:dPt>
            <c:idx val="5"/>
            <c:invertIfNegative val="0"/>
            <c:bubble3D val="0"/>
            <c:spPr>
              <a:solidFill>
                <a:srgbClr val="FFA500"/>
              </a:solidFill>
            </c:spPr>
            <c:extLst>
              <c:ext xmlns:c16="http://schemas.microsoft.com/office/drawing/2014/chart" uri="{C3380CC4-5D6E-409C-BE32-E72D297353CC}">
                <c16:uniqueId val="{0000000B-4814-4F2B-919C-17C5340BCC69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1. Här hämtar jag ingen information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5.</c:v>
                </c:pt>
                <c:pt idx="5">
                  <c:v>6. Här hämtar jag all information</c:v>
                </c:pt>
              </c:strCache>
            </c:strRef>
          </c:cat>
          <c:val>
            <c:numRef>
              <c:f>Sheet1!$B$2:$B$7</c:f>
              <c:numCache>
                <c:formatCode>0.0%</c:formatCode>
                <c:ptCount val="6"/>
                <c:pt idx="0">
                  <c:v>0.41860465116279072</c:v>
                </c:pt>
                <c:pt idx="1">
                  <c:v>0.20930232558139536</c:v>
                </c:pt>
                <c:pt idx="2">
                  <c:v>9.3023255813953487E-2</c:v>
                </c:pt>
                <c:pt idx="3">
                  <c:v>0.13953488372093023</c:v>
                </c:pt>
                <c:pt idx="4">
                  <c:v>9.3023255813953487E-2</c:v>
                </c:pt>
                <c:pt idx="5">
                  <c:v>4.6511627906976744E-2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4814-4F2B-919C-17C5340BCC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0.5"/>
      </c:valAx>
    </c:plotArea>
    <c:plotVisOnly val="1"/>
    <c:dispBlanksAs val="zero"/>
    <c:showDLblsOverMax val="1"/>
  </c:chart>
  <c:txPr>
    <a:bodyPr/>
    <a:lstStyle/>
    <a:p>
      <a:pPr>
        <a:defRPr sz="11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25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Nyhetsbrev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4682B4"/>
              </a:solidFill>
            </c:spPr>
            <c:extLst>
              <c:ext xmlns:c16="http://schemas.microsoft.com/office/drawing/2014/chart" uri="{C3380CC4-5D6E-409C-BE32-E72D297353CC}">
                <c16:uniqueId val="{00000001-D14F-4235-AB77-EE5E0E743E9A}"/>
              </c:ext>
            </c:extLst>
          </c:dPt>
          <c:dPt>
            <c:idx val="1"/>
            <c:invertIfNegative val="0"/>
            <c:bubble3D val="0"/>
            <c:spPr>
              <a:solidFill>
                <a:srgbClr val="9ACD32"/>
              </a:solidFill>
            </c:spPr>
            <c:extLst>
              <c:ext xmlns:c16="http://schemas.microsoft.com/office/drawing/2014/chart" uri="{C3380CC4-5D6E-409C-BE32-E72D297353CC}">
                <c16:uniqueId val="{00000003-D14F-4235-AB77-EE5E0E743E9A}"/>
              </c:ext>
            </c:extLst>
          </c:dPt>
          <c:dPt>
            <c:idx val="2"/>
            <c:invertIfNegative val="0"/>
            <c:bubble3D val="0"/>
            <c:spPr>
              <a:solidFill>
                <a:srgbClr val="708090"/>
              </a:solidFill>
            </c:spPr>
            <c:extLst>
              <c:ext xmlns:c16="http://schemas.microsoft.com/office/drawing/2014/chart" uri="{C3380CC4-5D6E-409C-BE32-E72D297353CC}">
                <c16:uniqueId val="{00000005-D14F-4235-AB77-EE5E0E743E9A}"/>
              </c:ext>
            </c:extLst>
          </c:dPt>
          <c:dPt>
            <c:idx val="3"/>
            <c:invertIfNegative val="0"/>
            <c:bubble3D val="0"/>
            <c:spPr>
              <a:solidFill>
                <a:srgbClr val="CD853F"/>
              </a:solidFill>
            </c:spPr>
            <c:extLst>
              <c:ext xmlns:c16="http://schemas.microsoft.com/office/drawing/2014/chart" uri="{C3380CC4-5D6E-409C-BE32-E72D297353CC}">
                <c16:uniqueId val="{00000007-D14F-4235-AB77-EE5E0E743E9A}"/>
              </c:ext>
            </c:extLst>
          </c:dPt>
          <c:dPt>
            <c:idx val="4"/>
            <c:invertIfNegative val="0"/>
            <c:bubble3D val="0"/>
            <c:spPr>
              <a:solidFill>
                <a:srgbClr val="B22222"/>
              </a:solidFill>
            </c:spPr>
            <c:extLst>
              <c:ext xmlns:c16="http://schemas.microsoft.com/office/drawing/2014/chart" uri="{C3380CC4-5D6E-409C-BE32-E72D297353CC}">
                <c16:uniqueId val="{00000009-D14F-4235-AB77-EE5E0E743E9A}"/>
              </c:ext>
            </c:extLst>
          </c:dPt>
          <c:dPt>
            <c:idx val="5"/>
            <c:invertIfNegative val="0"/>
            <c:bubble3D val="0"/>
            <c:spPr>
              <a:solidFill>
                <a:srgbClr val="FFA500"/>
              </a:solidFill>
            </c:spPr>
            <c:extLst>
              <c:ext xmlns:c16="http://schemas.microsoft.com/office/drawing/2014/chart" uri="{C3380CC4-5D6E-409C-BE32-E72D297353CC}">
                <c16:uniqueId val="{0000000B-D14F-4235-AB77-EE5E0E743E9A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1. Här hämtar jag ingen information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5.</c:v>
                </c:pt>
                <c:pt idx="5">
                  <c:v>6. Här hämtar jag all information</c:v>
                </c:pt>
              </c:strCache>
            </c:strRef>
          </c:cat>
          <c:val>
            <c:numRef>
              <c:f>Sheet1!$B$2:$B$7</c:f>
              <c:numCache>
                <c:formatCode>0.0%</c:formatCode>
                <c:ptCount val="6"/>
                <c:pt idx="0">
                  <c:v>0.18604651162790697</c:v>
                </c:pt>
                <c:pt idx="1">
                  <c:v>0.13953488372093023</c:v>
                </c:pt>
                <c:pt idx="2">
                  <c:v>0.23255813953488372</c:v>
                </c:pt>
                <c:pt idx="3">
                  <c:v>0.13953488372093023</c:v>
                </c:pt>
                <c:pt idx="4">
                  <c:v>0.11627906976744186</c:v>
                </c:pt>
                <c:pt idx="5">
                  <c:v>0.18604651162790697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D14F-4235-AB77-EE5E0E743E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0.5"/>
      </c:valAx>
    </c:plotArea>
    <c:plotVisOnly val="1"/>
    <c:dispBlanksAs val="zero"/>
    <c:showDLblsOverMax val="1"/>
  </c:chart>
  <c:txPr>
    <a:bodyPr/>
    <a:lstStyle/>
    <a:p>
      <a:pPr>
        <a:defRPr sz="11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25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800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800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sv-SE"/>
    </a:p>
  </c:txPr>
  <c:externalData r:id="rId1">
    <c:autoUpdate val="0"/>
  </c:externalData>
</c:chartSpace>
</file>

<file path=ppt/charts/chart25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 u="none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 b="1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sv-SE"/>
    </a:p>
  </c:txPr>
  <c:externalData r:id="rId1">
    <c:autoUpdate val="0"/>
  </c:externalData>
</c:chartSpace>
</file>

<file path=ppt/charts/chart26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26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26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26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26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valAx>
        <c:axId val="66437120"/>
        <c:scaling>
          <c:orientation val="minMax"/>
          <c:max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1">
                    <a:latin typeface="Cambria" panose="02040503050406030204" pitchFamily="18" charset="0"/>
                    <a:ea typeface="Cambria" panose="02040503050406030204" pitchFamily="18" charset="0"/>
                  </a:defRPr>
                </a:pPr>
                <a:r>
                  <a:rPr lang="sv-SE" sz="1100" b="1">
                    <a:latin typeface="Cambria" panose="02040503050406030204" pitchFamily="18" charset="0"/>
                    <a:ea typeface="Cambria" panose="02040503050406030204" pitchFamily="18" charset="0"/>
                  </a:rPr>
                  <a:t>Procent</a:t>
                </a:r>
              </a:p>
            </c:rich>
          </c:tx>
          <c:overlay val="0"/>
        </c:title>
        <c:numFmt formatCode="0%" sourceLinked="0"/>
        <c:majorTickMark val="cross"/>
        <c:minorTickMark val="cross"/>
        <c:tickLblPos val="nextTo"/>
        <c:spPr>
          <a:ln>
            <a:noFill/>
          </a:ln>
        </c:spPr>
        <c:txPr>
          <a:bodyPr/>
          <a:lstStyle/>
          <a:p>
            <a:pPr>
              <a:defRPr sz="1200" b="1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7451136"/>
        <c:crosses val="max"/>
        <c:crossBetween val="between"/>
      </c:valAx>
      <c:catAx>
        <c:axId val="67451136"/>
        <c:scaling>
          <c:orientation val="maxMin"/>
        </c:scaling>
        <c:delete val="0"/>
        <c:axPos val="l"/>
        <c:numFmt formatCode="General" sourceLinked="1"/>
        <c:majorTickMark val="cross"/>
        <c:minorTickMark val="cross"/>
        <c:tickLblPos val="nextTo"/>
        <c:spPr>
          <a:ln>
            <a:noFill/>
          </a:ln>
        </c:spPr>
        <c:txPr>
          <a:bodyPr/>
          <a:lstStyle/>
          <a:p>
            <a:pPr>
              <a:defRPr sz="1100" b="1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6437120"/>
        <c:crosses val="autoZero"/>
        <c:auto val="1"/>
        <c:lblAlgn val="ctr"/>
        <c:lblOffset val="100"/>
        <c:noMultiLvlLbl val="1"/>
      </c:catAx>
      <c:spPr>
        <a:noFill/>
        <a:ln w="25400">
          <a:noFill/>
        </a:ln>
      </c:spPr>
    </c:plotArea>
    <c:plotVisOnly val="1"/>
    <c:dispBlanksAs val="zero"/>
    <c:showDLblsOverMax val="1"/>
  </c:chart>
  <c:spPr>
    <a:ln w="9525">
      <a:solidFill>
        <a:schemeClr val="tx1"/>
      </a:solidFill>
    </a:ln>
  </c:spPr>
  <c:txPr>
    <a:bodyPr/>
    <a:lstStyle/>
    <a:p>
      <a:pPr>
        <a:defRPr sz="1800"/>
      </a:pPr>
      <a:endParaRPr lang="sv-SE"/>
    </a:p>
  </c:txPr>
  <c:externalData r:id="rId1">
    <c:autoUpdate val="0"/>
  </c:externalData>
</c:chartSpace>
</file>

<file path=ppt/charts/chart26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valAx>
        <c:axId val="66437120"/>
        <c:scaling>
          <c:orientation val="minMax"/>
          <c:max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1">
                    <a:latin typeface="Cambria" panose="02040503050406030204" pitchFamily="18" charset="0"/>
                    <a:ea typeface="Cambria" panose="02040503050406030204" pitchFamily="18" charset="0"/>
                  </a:defRPr>
                </a:pPr>
                <a:r>
                  <a:rPr lang="sv-SE" sz="1100" b="1">
                    <a:latin typeface="Cambria" panose="02040503050406030204" pitchFamily="18" charset="0"/>
                    <a:ea typeface="Cambria" panose="02040503050406030204" pitchFamily="18" charset="0"/>
                  </a:rPr>
                  <a:t>Procent</a:t>
                </a:r>
              </a:p>
            </c:rich>
          </c:tx>
          <c:overlay val="0"/>
        </c:title>
        <c:numFmt formatCode="0%" sourceLinked="0"/>
        <c:majorTickMark val="cross"/>
        <c:minorTickMark val="cross"/>
        <c:tickLblPos val="nextTo"/>
        <c:spPr>
          <a:ln>
            <a:noFill/>
          </a:ln>
        </c:spPr>
        <c:txPr>
          <a:bodyPr/>
          <a:lstStyle/>
          <a:p>
            <a:pPr>
              <a:defRPr sz="1200" b="1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7451136"/>
        <c:crosses val="max"/>
        <c:crossBetween val="between"/>
      </c:valAx>
      <c:catAx>
        <c:axId val="67451136"/>
        <c:scaling>
          <c:orientation val="maxMin"/>
        </c:scaling>
        <c:delete val="0"/>
        <c:axPos val="l"/>
        <c:numFmt formatCode="General" sourceLinked="1"/>
        <c:majorTickMark val="cross"/>
        <c:minorTickMark val="cross"/>
        <c:tickLblPos val="nextTo"/>
        <c:spPr>
          <a:ln>
            <a:noFill/>
          </a:ln>
        </c:spPr>
        <c:txPr>
          <a:bodyPr/>
          <a:lstStyle/>
          <a:p>
            <a:pPr>
              <a:defRPr sz="1100" b="1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6437120"/>
        <c:crosses val="autoZero"/>
        <c:auto val="1"/>
        <c:lblAlgn val="ctr"/>
        <c:lblOffset val="100"/>
        <c:noMultiLvlLbl val="1"/>
      </c:catAx>
      <c:spPr>
        <a:noFill/>
        <a:ln w="25400">
          <a:noFill/>
        </a:ln>
      </c:spPr>
    </c:plotArea>
    <c:plotVisOnly val="1"/>
    <c:dispBlanksAs val="zero"/>
    <c:showDLblsOverMax val="1"/>
  </c:chart>
  <c:spPr>
    <a:ln w="9525">
      <a:solidFill>
        <a:schemeClr val="tx1"/>
      </a:solidFill>
    </a:ln>
  </c:spPr>
  <c:txPr>
    <a:bodyPr/>
    <a:lstStyle/>
    <a:p>
      <a:pPr>
        <a:defRPr sz="1800"/>
      </a:pPr>
      <a:endParaRPr lang="sv-SE"/>
    </a:p>
  </c:txPr>
  <c:externalData r:id="rId1">
    <c:autoUpdate val="0"/>
  </c:externalData>
  <c:userShapes r:id="rId2"/>
</c:chartSpace>
</file>

<file path=ppt/charts/chart26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4495232023955389"/>
          <c:y val="1.91108992693843E-2"/>
          <c:w val="0.71573456799524815"/>
          <c:h val="0.86798111837327518"/>
        </c:manualLayout>
      </c:layout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0.4"/>
      </c:valAx>
    </c:plotArea>
    <c:plotVisOnly val="1"/>
    <c:dispBlanksAs val="zero"/>
    <c:showDLblsOverMax val="1"/>
  </c:chart>
  <c:txPr>
    <a:bodyPr/>
    <a:lstStyle/>
    <a:p>
      <a:pPr>
        <a:defRPr sz="12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26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Sociala medier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4682B4"/>
              </a:solidFill>
            </c:spPr>
            <c:extLst>
              <c:ext xmlns:c16="http://schemas.microsoft.com/office/drawing/2014/chart" uri="{C3380CC4-5D6E-409C-BE32-E72D297353CC}">
                <c16:uniqueId val="{00000001-B7BB-4DA0-8ABB-30A5A0465920}"/>
              </c:ext>
            </c:extLst>
          </c:dPt>
          <c:dPt>
            <c:idx val="1"/>
            <c:invertIfNegative val="0"/>
            <c:bubble3D val="0"/>
            <c:spPr>
              <a:solidFill>
                <a:srgbClr val="9ACD32"/>
              </a:solidFill>
            </c:spPr>
            <c:extLst>
              <c:ext xmlns:c16="http://schemas.microsoft.com/office/drawing/2014/chart" uri="{C3380CC4-5D6E-409C-BE32-E72D297353CC}">
                <c16:uniqueId val="{00000003-B7BB-4DA0-8ABB-30A5A0465920}"/>
              </c:ext>
            </c:extLst>
          </c:dPt>
          <c:dPt>
            <c:idx val="2"/>
            <c:invertIfNegative val="0"/>
            <c:bubble3D val="0"/>
            <c:spPr>
              <a:solidFill>
                <a:srgbClr val="708090"/>
              </a:solidFill>
            </c:spPr>
            <c:extLst>
              <c:ext xmlns:c16="http://schemas.microsoft.com/office/drawing/2014/chart" uri="{C3380CC4-5D6E-409C-BE32-E72D297353CC}">
                <c16:uniqueId val="{00000005-B7BB-4DA0-8ABB-30A5A0465920}"/>
              </c:ext>
            </c:extLst>
          </c:dPt>
          <c:dPt>
            <c:idx val="3"/>
            <c:invertIfNegative val="0"/>
            <c:bubble3D val="0"/>
            <c:spPr>
              <a:solidFill>
                <a:srgbClr val="CD853F"/>
              </a:solidFill>
            </c:spPr>
            <c:extLst>
              <c:ext xmlns:c16="http://schemas.microsoft.com/office/drawing/2014/chart" uri="{C3380CC4-5D6E-409C-BE32-E72D297353CC}">
                <c16:uniqueId val="{00000007-B7BB-4DA0-8ABB-30A5A0465920}"/>
              </c:ext>
            </c:extLst>
          </c:dPt>
          <c:dPt>
            <c:idx val="4"/>
            <c:invertIfNegative val="0"/>
            <c:bubble3D val="0"/>
            <c:spPr>
              <a:solidFill>
                <a:srgbClr val="B22222"/>
              </a:solidFill>
            </c:spPr>
            <c:extLst>
              <c:ext xmlns:c16="http://schemas.microsoft.com/office/drawing/2014/chart" uri="{C3380CC4-5D6E-409C-BE32-E72D297353CC}">
                <c16:uniqueId val="{00000009-B7BB-4DA0-8ABB-30A5A0465920}"/>
              </c:ext>
            </c:extLst>
          </c:dPt>
          <c:dPt>
            <c:idx val="5"/>
            <c:invertIfNegative val="0"/>
            <c:bubble3D val="0"/>
            <c:spPr>
              <a:solidFill>
                <a:srgbClr val="FFA500"/>
              </a:solidFill>
            </c:spPr>
            <c:extLst>
              <c:ext xmlns:c16="http://schemas.microsoft.com/office/drawing/2014/chart" uri="{C3380CC4-5D6E-409C-BE32-E72D297353CC}">
                <c16:uniqueId val="{0000000B-B7BB-4DA0-8ABB-30A5A0465920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1. Här hämtar jag ingen information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5.</c:v>
                </c:pt>
                <c:pt idx="5">
                  <c:v>6. Här hämtar jag all information</c:v>
                </c:pt>
              </c:strCache>
            </c:strRef>
          </c:cat>
          <c:val>
            <c:numRef>
              <c:f>Sheet1!$B$2:$B$7</c:f>
              <c:numCache>
                <c:formatCode>0.0%</c:formatCode>
                <c:ptCount val="6"/>
                <c:pt idx="0">
                  <c:v>0.44186046511627908</c:v>
                </c:pt>
                <c:pt idx="1">
                  <c:v>0.13953488372093023</c:v>
                </c:pt>
                <c:pt idx="2">
                  <c:v>0.16279069767441862</c:v>
                </c:pt>
                <c:pt idx="3">
                  <c:v>4.6511627906976744E-2</c:v>
                </c:pt>
                <c:pt idx="4">
                  <c:v>0.13953488372093023</c:v>
                </c:pt>
                <c:pt idx="5">
                  <c:v>6.9767441860465115E-2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B7BB-4DA0-8ABB-30A5A04659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0.5"/>
      </c:valAx>
    </c:plotArea>
    <c:plotVisOnly val="1"/>
    <c:dispBlanksAs val="zero"/>
    <c:showDLblsOverMax val="1"/>
  </c:chart>
  <c:txPr>
    <a:bodyPr/>
    <a:lstStyle/>
    <a:p>
      <a:pPr>
        <a:defRPr sz="11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26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Sociala medier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4682B4"/>
              </a:solidFill>
            </c:spPr>
            <c:extLst>
              <c:ext xmlns:c16="http://schemas.microsoft.com/office/drawing/2014/chart" uri="{C3380CC4-5D6E-409C-BE32-E72D297353CC}">
                <c16:uniqueId val="{00000001-CE41-4705-A092-BFE20C7D0D65}"/>
              </c:ext>
            </c:extLst>
          </c:dPt>
          <c:dPt>
            <c:idx val="1"/>
            <c:invertIfNegative val="0"/>
            <c:bubble3D val="0"/>
            <c:spPr>
              <a:solidFill>
                <a:srgbClr val="9ACD32"/>
              </a:solidFill>
            </c:spPr>
            <c:extLst>
              <c:ext xmlns:c16="http://schemas.microsoft.com/office/drawing/2014/chart" uri="{C3380CC4-5D6E-409C-BE32-E72D297353CC}">
                <c16:uniqueId val="{00000003-CE41-4705-A092-BFE20C7D0D65}"/>
              </c:ext>
            </c:extLst>
          </c:dPt>
          <c:dPt>
            <c:idx val="2"/>
            <c:invertIfNegative val="0"/>
            <c:bubble3D val="0"/>
            <c:spPr>
              <a:solidFill>
                <a:srgbClr val="708090"/>
              </a:solidFill>
            </c:spPr>
            <c:extLst>
              <c:ext xmlns:c16="http://schemas.microsoft.com/office/drawing/2014/chart" uri="{C3380CC4-5D6E-409C-BE32-E72D297353CC}">
                <c16:uniqueId val="{00000005-CE41-4705-A092-BFE20C7D0D65}"/>
              </c:ext>
            </c:extLst>
          </c:dPt>
          <c:dPt>
            <c:idx val="3"/>
            <c:invertIfNegative val="0"/>
            <c:bubble3D val="0"/>
            <c:spPr>
              <a:solidFill>
                <a:srgbClr val="CD853F"/>
              </a:solidFill>
            </c:spPr>
            <c:extLst>
              <c:ext xmlns:c16="http://schemas.microsoft.com/office/drawing/2014/chart" uri="{C3380CC4-5D6E-409C-BE32-E72D297353CC}">
                <c16:uniqueId val="{00000007-CE41-4705-A092-BFE20C7D0D65}"/>
              </c:ext>
            </c:extLst>
          </c:dPt>
          <c:dPt>
            <c:idx val="4"/>
            <c:invertIfNegative val="0"/>
            <c:bubble3D val="0"/>
            <c:spPr>
              <a:solidFill>
                <a:srgbClr val="B22222"/>
              </a:solidFill>
            </c:spPr>
            <c:extLst>
              <c:ext xmlns:c16="http://schemas.microsoft.com/office/drawing/2014/chart" uri="{C3380CC4-5D6E-409C-BE32-E72D297353CC}">
                <c16:uniqueId val="{00000009-CE41-4705-A092-BFE20C7D0D65}"/>
              </c:ext>
            </c:extLst>
          </c:dPt>
          <c:dPt>
            <c:idx val="5"/>
            <c:invertIfNegative val="0"/>
            <c:bubble3D val="0"/>
            <c:spPr>
              <a:solidFill>
                <a:srgbClr val="FFA500"/>
              </a:solidFill>
            </c:spPr>
            <c:extLst>
              <c:ext xmlns:c16="http://schemas.microsoft.com/office/drawing/2014/chart" uri="{C3380CC4-5D6E-409C-BE32-E72D297353CC}">
                <c16:uniqueId val="{0000000B-CE41-4705-A092-BFE20C7D0D65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1. Här hämtar jag ingen information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5.</c:v>
                </c:pt>
                <c:pt idx="5">
                  <c:v>6. Här hämtar jag all information</c:v>
                </c:pt>
              </c:strCache>
            </c:strRef>
          </c:cat>
          <c:val>
            <c:numRef>
              <c:f>Sheet1!$B$2:$B$7</c:f>
              <c:numCache>
                <c:formatCode>0.0%</c:formatCode>
                <c:ptCount val="6"/>
                <c:pt idx="0">
                  <c:v>0.23255813953488372</c:v>
                </c:pt>
                <c:pt idx="1">
                  <c:v>6.9767441860465115E-2</c:v>
                </c:pt>
                <c:pt idx="2">
                  <c:v>0.16279069767441862</c:v>
                </c:pt>
                <c:pt idx="3">
                  <c:v>0.23255813953488372</c:v>
                </c:pt>
                <c:pt idx="4">
                  <c:v>0.18604651162790697</c:v>
                </c:pt>
                <c:pt idx="5">
                  <c:v>0.11627906976744186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CE41-4705-A092-BFE20C7D0D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0.5"/>
      </c:valAx>
    </c:plotArea>
    <c:plotVisOnly val="1"/>
    <c:dispBlanksAs val="zero"/>
    <c:showDLblsOverMax val="1"/>
  </c:chart>
  <c:txPr>
    <a:bodyPr/>
    <a:lstStyle/>
    <a:p>
      <a:pPr>
        <a:defRPr sz="11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26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800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800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sv-SE"/>
    </a:p>
  </c:txPr>
  <c:externalData r:id="rId1">
    <c:autoUpdate val="0"/>
  </c:externalData>
</c:chartSpace>
</file>

<file path=ppt/charts/chart27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 u="none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 b="1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sv-SE"/>
    </a:p>
  </c:txPr>
  <c:externalData r:id="rId1">
    <c:autoUpdate val="0"/>
  </c:externalData>
</c:chartSpace>
</file>

<file path=ppt/charts/chart27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27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27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27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27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valAx>
        <c:axId val="66437120"/>
        <c:scaling>
          <c:orientation val="minMax"/>
          <c:max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1">
                    <a:latin typeface="Cambria" panose="02040503050406030204" pitchFamily="18" charset="0"/>
                    <a:ea typeface="Cambria" panose="02040503050406030204" pitchFamily="18" charset="0"/>
                  </a:defRPr>
                </a:pPr>
                <a:r>
                  <a:rPr lang="sv-SE" sz="1100" b="1">
                    <a:latin typeface="Cambria" panose="02040503050406030204" pitchFamily="18" charset="0"/>
                    <a:ea typeface="Cambria" panose="02040503050406030204" pitchFamily="18" charset="0"/>
                  </a:rPr>
                  <a:t>Procent</a:t>
                </a:r>
              </a:p>
            </c:rich>
          </c:tx>
          <c:overlay val="0"/>
        </c:title>
        <c:numFmt formatCode="0%" sourceLinked="0"/>
        <c:majorTickMark val="cross"/>
        <c:minorTickMark val="cross"/>
        <c:tickLblPos val="nextTo"/>
        <c:spPr>
          <a:ln>
            <a:noFill/>
          </a:ln>
        </c:spPr>
        <c:txPr>
          <a:bodyPr/>
          <a:lstStyle/>
          <a:p>
            <a:pPr>
              <a:defRPr sz="1200" b="1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7451136"/>
        <c:crosses val="max"/>
        <c:crossBetween val="between"/>
      </c:valAx>
      <c:catAx>
        <c:axId val="67451136"/>
        <c:scaling>
          <c:orientation val="maxMin"/>
        </c:scaling>
        <c:delete val="0"/>
        <c:axPos val="l"/>
        <c:numFmt formatCode="General" sourceLinked="1"/>
        <c:majorTickMark val="cross"/>
        <c:minorTickMark val="cross"/>
        <c:tickLblPos val="nextTo"/>
        <c:spPr>
          <a:ln>
            <a:noFill/>
          </a:ln>
        </c:spPr>
        <c:txPr>
          <a:bodyPr/>
          <a:lstStyle/>
          <a:p>
            <a:pPr>
              <a:defRPr sz="1100" b="1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6437120"/>
        <c:crosses val="autoZero"/>
        <c:auto val="1"/>
        <c:lblAlgn val="ctr"/>
        <c:lblOffset val="100"/>
        <c:noMultiLvlLbl val="1"/>
      </c:catAx>
      <c:spPr>
        <a:noFill/>
        <a:ln w="25400">
          <a:noFill/>
        </a:ln>
      </c:spPr>
    </c:plotArea>
    <c:plotVisOnly val="1"/>
    <c:dispBlanksAs val="zero"/>
    <c:showDLblsOverMax val="1"/>
  </c:chart>
  <c:spPr>
    <a:ln w="9525">
      <a:solidFill>
        <a:schemeClr val="tx1"/>
      </a:solidFill>
    </a:ln>
  </c:spPr>
  <c:txPr>
    <a:bodyPr/>
    <a:lstStyle/>
    <a:p>
      <a:pPr>
        <a:defRPr sz="1800"/>
      </a:pPr>
      <a:endParaRPr lang="sv-SE"/>
    </a:p>
  </c:txPr>
  <c:externalData r:id="rId1">
    <c:autoUpdate val="0"/>
  </c:externalData>
</c:chartSpace>
</file>

<file path=ppt/charts/chart27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valAx>
        <c:axId val="66437120"/>
        <c:scaling>
          <c:orientation val="minMax"/>
          <c:max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1">
                    <a:latin typeface="Cambria" panose="02040503050406030204" pitchFamily="18" charset="0"/>
                    <a:ea typeface="Cambria" panose="02040503050406030204" pitchFamily="18" charset="0"/>
                  </a:defRPr>
                </a:pPr>
                <a:r>
                  <a:rPr lang="sv-SE" sz="1100" b="1">
                    <a:latin typeface="Cambria" panose="02040503050406030204" pitchFamily="18" charset="0"/>
                    <a:ea typeface="Cambria" panose="02040503050406030204" pitchFamily="18" charset="0"/>
                  </a:rPr>
                  <a:t>Procent</a:t>
                </a:r>
              </a:p>
            </c:rich>
          </c:tx>
          <c:overlay val="0"/>
        </c:title>
        <c:numFmt formatCode="0%" sourceLinked="0"/>
        <c:majorTickMark val="cross"/>
        <c:minorTickMark val="cross"/>
        <c:tickLblPos val="nextTo"/>
        <c:spPr>
          <a:ln>
            <a:noFill/>
          </a:ln>
        </c:spPr>
        <c:txPr>
          <a:bodyPr/>
          <a:lstStyle/>
          <a:p>
            <a:pPr>
              <a:defRPr sz="1200" b="1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7451136"/>
        <c:crosses val="max"/>
        <c:crossBetween val="between"/>
      </c:valAx>
      <c:catAx>
        <c:axId val="67451136"/>
        <c:scaling>
          <c:orientation val="maxMin"/>
        </c:scaling>
        <c:delete val="0"/>
        <c:axPos val="l"/>
        <c:numFmt formatCode="General" sourceLinked="1"/>
        <c:majorTickMark val="cross"/>
        <c:minorTickMark val="cross"/>
        <c:tickLblPos val="nextTo"/>
        <c:spPr>
          <a:ln>
            <a:noFill/>
          </a:ln>
        </c:spPr>
        <c:txPr>
          <a:bodyPr/>
          <a:lstStyle/>
          <a:p>
            <a:pPr>
              <a:defRPr sz="1100" b="1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6437120"/>
        <c:crosses val="autoZero"/>
        <c:auto val="1"/>
        <c:lblAlgn val="ctr"/>
        <c:lblOffset val="100"/>
        <c:noMultiLvlLbl val="1"/>
      </c:catAx>
      <c:spPr>
        <a:noFill/>
        <a:ln w="25400">
          <a:noFill/>
        </a:ln>
      </c:spPr>
    </c:plotArea>
    <c:plotVisOnly val="1"/>
    <c:dispBlanksAs val="zero"/>
    <c:showDLblsOverMax val="1"/>
  </c:chart>
  <c:spPr>
    <a:ln w="9525">
      <a:solidFill>
        <a:schemeClr val="tx1"/>
      </a:solidFill>
    </a:ln>
  </c:spPr>
  <c:txPr>
    <a:bodyPr/>
    <a:lstStyle/>
    <a:p>
      <a:pPr>
        <a:defRPr sz="1800"/>
      </a:pPr>
      <a:endParaRPr lang="sv-SE"/>
    </a:p>
  </c:txPr>
  <c:externalData r:id="rId1">
    <c:autoUpdate val="0"/>
  </c:externalData>
  <c:userShapes r:id="rId2"/>
</c:chartSpace>
</file>

<file path=ppt/charts/chart27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4495232023955389"/>
          <c:y val="1.91108992693843E-2"/>
          <c:w val="0.71573456799524815"/>
          <c:h val="0.86798111837327518"/>
        </c:manualLayout>
      </c:layout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0.4"/>
      </c:valAx>
    </c:plotArea>
    <c:plotVisOnly val="1"/>
    <c:dispBlanksAs val="zero"/>
    <c:showDLblsOverMax val="1"/>
  </c:chart>
  <c:txPr>
    <a:bodyPr/>
    <a:lstStyle/>
    <a:p>
      <a:pPr>
        <a:defRPr sz="12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27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Mailutskick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4682B4"/>
              </a:solidFill>
            </c:spPr>
            <c:extLst>
              <c:ext xmlns:c16="http://schemas.microsoft.com/office/drawing/2014/chart" uri="{C3380CC4-5D6E-409C-BE32-E72D297353CC}">
                <c16:uniqueId val="{00000001-D73A-46CD-B2F1-EB313AE18576}"/>
              </c:ext>
            </c:extLst>
          </c:dPt>
          <c:dPt>
            <c:idx val="1"/>
            <c:invertIfNegative val="0"/>
            <c:bubble3D val="0"/>
            <c:spPr>
              <a:solidFill>
                <a:srgbClr val="9ACD32"/>
              </a:solidFill>
            </c:spPr>
            <c:extLst>
              <c:ext xmlns:c16="http://schemas.microsoft.com/office/drawing/2014/chart" uri="{C3380CC4-5D6E-409C-BE32-E72D297353CC}">
                <c16:uniqueId val="{00000003-D73A-46CD-B2F1-EB313AE18576}"/>
              </c:ext>
            </c:extLst>
          </c:dPt>
          <c:dPt>
            <c:idx val="2"/>
            <c:invertIfNegative val="0"/>
            <c:bubble3D val="0"/>
            <c:spPr>
              <a:solidFill>
                <a:srgbClr val="708090"/>
              </a:solidFill>
            </c:spPr>
            <c:extLst>
              <c:ext xmlns:c16="http://schemas.microsoft.com/office/drawing/2014/chart" uri="{C3380CC4-5D6E-409C-BE32-E72D297353CC}">
                <c16:uniqueId val="{00000005-D73A-46CD-B2F1-EB313AE18576}"/>
              </c:ext>
            </c:extLst>
          </c:dPt>
          <c:dPt>
            <c:idx val="3"/>
            <c:invertIfNegative val="0"/>
            <c:bubble3D val="0"/>
            <c:spPr>
              <a:solidFill>
                <a:srgbClr val="CD853F"/>
              </a:solidFill>
            </c:spPr>
            <c:extLst>
              <c:ext xmlns:c16="http://schemas.microsoft.com/office/drawing/2014/chart" uri="{C3380CC4-5D6E-409C-BE32-E72D297353CC}">
                <c16:uniqueId val="{00000007-D73A-46CD-B2F1-EB313AE18576}"/>
              </c:ext>
            </c:extLst>
          </c:dPt>
          <c:dPt>
            <c:idx val="4"/>
            <c:invertIfNegative val="0"/>
            <c:bubble3D val="0"/>
            <c:spPr>
              <a:solidFill>
                <a:srgbClr val="B22222"/>
              </a:solidFill>
            </c:spPr>
            <c:extLst>
              <c:ext xmlns:c16="http://schemas.microsoft.com/office/drawing/2014/chart" uri="{C3380CC4-5D6E-409C-BE32-E72D297353CC}">
                <c16:uniqueId val="{00000009-D73A-46CD-B2F1-EB313AE18576}"/>
              </c:ext>
            </c:extLst>
          </c:dPt>
          <c:dPt>
            <c:idx val="5"/>
            <c:invertIfNegative val="0"/>
            <c:bubble3D val="0"/>
            <c:spPr>
              <a:solidFill>
                <a:srgbClr val="FFA500"/>
              </a:solidFill>
            </c:spPr>
            <c:extLst>
              <c:ext xmlns:c16="http://schemas.microsoft.com/office/drawing/2014/chart" uri="{C3380CC4-5D6E-409C-BE32-E72D297353CC}">
                <c16:uniqueId val="{0000000B-D73A-46CD-B2F1-EB313AE18576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1. Här hämtar jag ingen information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5.</c:v>
                </c:pt>
                <c:pt idx="5">
                  <c:v>6. Här hämtar jag all information</c:v>
                </c:pt>
              </c:strCache>
            </c:strRef>
          </c:cat>
          <c:val>
            <c:numRef>
              <c:f>Sheet1!$B$2:$B$7</c:f>
              <c:numCache>
                <c:formatCode>0.0%</c:formatCode>
                <c:ptCount val="6"/>
                <c:pt idx="0">
                  <c:v>6.9767441860465115E-2</c:v>
                </c:pt>
                <c:pt idx="1">
                  <c:v>6.9767441860465115E-2</c:v>
                </c:pt>
                <c:pt idx="2">
                  <c:v>6.9767441860465115E-2</c:v>
                </c:pt>
                <c:pt idx="3">
                  <c:v>0.16279069767441862</c:v>
                </c:pt>
                <c:pt idx="4">
                  <c:v>0.34883720930232559</c:v>
                </c:pt>
                <c:pt idx="5">
                  <c:v>0.27906976744186046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D73A-46CD-B2F1-EB313AE185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0.5"/>
      </c:valAx>
    </c:plotArea>
    <c:plotVisOnly val="1"/>
    <c:dispBlanksAs val="zero"/>
    <c:showDLblsOverMax val="1"/>
  </c:chart>
  <c:txPr>
    <a:bodyPr/>
    <a:lstStyle/>
    <a:p>
      <a:pPr>
        <a:defRPr sz="11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27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Mailutskick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4682B4"/>
              </a:solidFill>
            </c:spPr>
            <c:extLst>
              <c:ext xmlns:c16="http://schemas.microsoft.com/office/drawing/2014/chart" uri="{C3380CC4-5D6E-409C-BE32-E72D297353CC}">
                <c16:uniqueId val="{00000001-42BF-4956-8622-AFB1D61CC976}"/>
              </c:ext>
            </c:extLst>
          </c:dPt>
          <c:dPt>
            <c:idx val="1"/>
            <c:invertIfNegative val="0"/>
            <c:bubble3D val="0"/>
            <c:spPr>
              <a:solidFill>
                <a:srgbClr val="9ACD32"/>
              </a:solidFill>
            </c:spPr>
            <c:extLst>
              <c:ext xmlns:c16="http://schemas.microsoft.com/office/drawing/2014/chart" uri="{C3380CC4-5D6E-409C-BE32-E72D297353CC}">
                <c16:uniqueId val="{00000003-42BF-4956-8622-AFB1D61CC976}"/>
              </c:ext>
            </c:extLst>
          </c:dPt>
          <c:dPt>
            <c:idx val="2"/>
            <c:invertIfNegative val="0"/>
            <c:bubble3D val="0"/>
            <c:spPr>
              <a:solidFill>
                <a:srgbClr val="708090"/>
              </a:solidFill>
            </c:spPr>
            <c:extLst>
              <c:ext xmlns:c16="http://schemas.microsoft.com/office/drawing/2014/chart" uri="{C3380CC4-5D6E-409C-BE32-E72D297353CC}">
                <c16:uniqueId val="{00000005-42BF-4956-8622-AFB1D61CC976}"/>
              </c:ext>
            </c:extLst>
          </c:dPt>
          <c:dPt>
            <c:idx val="3"/>
            <c:invertIfNegative val="0"/>
            <c:bubble3D val="0"/>
            <c:spPr>
              <a:solidFill>
                <a:srgbClr val="CD853F"/>
              </a:solidFill>
            </c:spPr>
            <c:extLst>
              <c:ext xmlns:c16="http://schemas.microsoft.com/office/drawing/2014/chart" uri="{C3380CC4-5D6E-409C-BE32-E72D297353CC}">
                <c16:uniqueId val="{00000007-42BF-4956-8622-AFB1D61CC976}"/>
              </c:ext>
            </c:extLst>
          </c:dPt>
          <c:dPt>
            <c:idx val="4"/>
            <c:invertIfNegative val="0"/>
            <c:bubble3D val="0"/>
            <c:spPr>
              <a:solidFill>
                <a:srgbClr val="B22222"/>
              </a:solidFill>
            </c:spPr>
            <c:extLst>
              <c:ext xmlns:c16="http://schemas.microsoft.com/office/drawing/2014/chart" uri="{C3380CC4-5D6E-409C-BE32-E72D297353CC}">
                <c16:uniqueId val="{00000009-42BF-4956-8622-AFB1D61CC976}"/>
              </c:ext>
            </c:extLst>
          </c:dPt>
          <c:dPt>
            <c:idx val="5"/>
            <c:invertIfNegative val="0"/>
            <c:bubble3D val="0"/>
            <c:spPr>
              <a:solidFill>
                <a:srgbClr val="FFA500"/>
              </a:solidFill>
            </c:spPr>
            <c:extLst>
              <c:ext xmlns:c16="http://schemas.microsoft.com/office/drawing/2014/chart" uri="{C3380CC4-5D6E-409C-BE32-E72D297353CC}">
                <c16:uniqueId val="{0000000B-42BF-4956-8622-AFB1D61CC976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1. Här hämtar jag ingen information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5.</c:v>
                </c:pt>
                <c:pt idx="5">
                  <c:v>6. Här hämtar jag all information</c:v>
                </c:pt>
              </c:strCache>
            </c:strRef>
          </c:cat>
          <c:val>
            <c:numRef>
              <c:f>Sheet1!$B$2:$B$7</c:f>
              <c:numCache>
                <c:formatCode>0.0%</c:formatCode>
                <c:ptCount val="6"/>
                <c:pt idx="0">
                  <c:v>6.9767441860465115E-2</c:v>
                </c:pt>
                <c:pt idx="1">
                  <c:v>4.6511627906976744E-2</c:v>
                </c:pt>
                <c:pt idx="2">
                  <c:v>0.11627906976744186</c:v>
                </c:pt>
                <c:pt idx="3">
                  <c:v>4.6511627906976744E-2</c:v>
                </c:pt>
                <c:pt idx="4">
                  <c:v>0.32558139534883723</c:v>
                </c:pt>
                <c:pt idx="5">
                  <c:v>0.39534883720930231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42BF-4956-8622-AFB1D61CC9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0.5"/>
      </c:valAx>
    </c:plotArea>
    <c:plotVisOnly val="1"/>
    <c:dispBlanksAs val="zero"/>
    <c:showDLblsOverMax val="1"/>
  </c:chart>
  <c:txPr>
    <a:bodyPr/>
    <a:lstStyle/>
    <a:p>
      <a:pPr>
        <a:defRPr sz="11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28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800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800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sv-SE"/>
    </a:p>
  </c:txPr>
  <c:externalData r:id="rId1">
    <c:autoUpdate val="0"/>
  </c:externalData>
</c:chartSpace>
</file>

<file path=ppt/charts/chart28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 u="none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 b="1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sv-SE"/>
    </a:p>
  </c:txPr>
  <c:externalData r:id="rId1">
    <c:autoUpdate val="0"/>
  </c:externalData>
</c:chartSpace>
</file>

<file path=ppt/charts/chart28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28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28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28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20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28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valAx>
        <c:axId val="66437120"/>
        <c:scaling>
          <c:orientation val="minMax"/>
          <c:max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1">
                    <a:latin typeface="Cambria" panose="02040503050406030204" pitchFamily="18" charset="0"/>
                    <a:ea typeface="Cambria" panose="02040503050406030204" pitchFamily="18" charset="0"/>
                  </a:defRPr>
                </a:pPr>
                <a:r>
                  <a:rPr lang="sv-SE" sz="1100" b="1">
                    <a:latin typeface="Cambria" panose="02040503050406030204" pitchFamily="18" charset="0"/>
                    <a:ea typeface="Cambria" panose="02040503050406030204" pitchFamily="18" charset="0"/>
                  </a:rPr>
                  <a:t>Procent</a:t>
                </a:r>
              </a:p>
            </c:rich>
          </c:tx>
          <c:overlay val="0"/>
        </c:title>
        <c:numFmt formatCode="0%" sourceLinked="0"/>
        <c:majorTickMark val="cross"/>
        <c:minorTickMark val="cross"/>
        <c:tickLblPos val="nextTo"/>
        <c:spPr>
          <a:ln>
            <a:noFill/>
          </a:ln>
        </c:spPr>
        <c:txPr>
          <a:bodyPr/>
          <a:lstStyle/>
          <a:p>
            <a:pPr>
              <a:defRPr sz="1200" b="1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7451136"/>
        <c:crosses val="max"/>
        <c:crossBetween val="between"/>
      </c:valAx>
      <c:catAx>
        <c:axId val="67451136"/>
        <c:scaling>
          <c:orientation val="maxMin"/>
        </c:scaling>
        <c:delete val="0"/>
        <c:axPos val="l"/>
        <c:numFmt formatCode="General" sourceLinked="1"/>
        <c:majorTickMark val="cross"/>
        <c:minorTickMark val="cross"/>
        <c:tickLblPos val="nextTo"/>
        <c:spPr>
          <a:ln>
            <a:noFill/>
          </a:ln>
        </c:spPr>
        <c:txPr>
          <a:bodyPr/>
          <a:lstStyle/>
          <a:p>
            <a:pPr>
              <a:defRPr sz="1100" b="1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6437120"/>
        <c:crosses val="autoZero"/>
        <c:auto val="1"/>
        <c:lblAlgn val="ctr"/>
        <c:lblOffset val="100"/>
        <c:noMultiLvlLbl val="1"/>
      </c:catAx>
      <c:spPr>
        <a:noFill/>
        <a:ln w="25400">
          <a:noFill/>
        </a:ln>
      </c:spPr>
    </c:plotArea>
    <c:plotVisOnly val="1"/>
    <c:dispBlanksAs val="zero"/>
    <c:showDLblsOverMax val="1"/>
  </c:chart>
  <c:spPr>
    <a:ln w="9525">
      <a:solidFill>
        <a:schemeClr val="tx1"/>
      </a:solidFill>
    </a:ln>
  </c:spPr>
  <c:txPr>
    <a:bodyPr/>
    <a:lstStyle/>
    <a:p>
      <a:pPr>
        <a:defRPr sz="1800"/>
      </a:pPr>
      <a:endParaRPr lang="sv-SE"/>
    </a:p>
  </c:txPr>
  <c:externalData r:id="rId1">
    <c:autoUpdate val="0"/>
  </c:externalData>
</c:chartSpace>
</file>

<file path=ppt/charts/chart28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valAx>
        <c:axId val="66437120"/>
        <c:scaling>
          <c:orientation val="minMax"/>
          <c:max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100" b="1">
                    <a:latin typeface="Cambria" panose="02040503050406030204" pitchFamily="18" charset="0"/>
                    <a:ea typeface="Cambria" panose="02040503050406030204" pitchFamily="18" charset="0"/>
                  </a:defRPr>
                </a:pPr>
                <a:r>
                  <a:rPr lang="sv-SE" sz="1100" b="1">
                    <a:latin typeface="Cambria" panose="02040503050406030204" pitchFamily="18" charset="0"/>
                    <a:ea typeface="Cambria" panose="02040503050406030204" pitchFamily="18" charset="0"/>
                  </a:rPr>
                  <a:t>Procent</a:t>
                </a:r>
              </a:p>
            </c:rich>
          </c:tx>
          <c:overlay val="0"/>
        </c:title>
        <c:numFmt formatCode="0%" sourceLinked="0"/>
        <c:majorTickMark val="cross"/>
        <c:minorTickMark val="cross"/>
        <c:tickLblPos val="nextTo"/>
        <c:spPr>
          <a:ln>
            <a:noFill/>
          </a:ln>
        </c:spPr>
        <c:txPr>
          <a:bodyPr/>
          <a:lstStyle/>
          <a:p>
            <a:pPr>
              <a:defRPr sz="1200" b="1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7451136"/>
        <c:crosses val="max"/>
        <c:crossBetween val="between"/>
      </c:valAx>
      <c:catAx>
        <c:axId val="67451136"/>
        <c:scaling>
          <c:orientation val="maxMin"/>
        </c:scaling>
        <c:delete val="0"/>
        <c:axPos val="l"/>
        <c:numFmt formatCode="General" sourceLinked="1"/>
        <c:majorTickMark val="cross"/>
        <c:minorTickMark val="cross"/>
        <c:tickLblPos val="nextTo"/>
        <c:spPr>
          <a:ln>
            <a:noFill/>
          </a:ln>
        </c:spPr>
        <c:txPr>
          <a:bodyPr/>
          <a:lstStyle/>
          <a:p>
            <a:pPr>
              <a:defRPr sz="1100" b="1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6437120"/>
        <c:crosses val="autoZero"/>
        <c:auto val="1"/>
        <c:lblAlgn val="ctr"/>
        <c:lblOffset val="100"/>
        <c:noMultiLvlLbl val="1"/>
      </c:catAx>
      <c:spPr>
        <a:noFill/>
        <a:ln w="25400">
          <a:noFill/>
        </a:ln>
      </c:spPr>
    </c:plotArea>
    <c:plotVisOnly val="1"/>
    <c:dispBlanksAs val="zero"/>
    <c:showDLblsOverMax val="1"/>
  </c:chart>
  <c:spPr>
    <a:ln w="9525">
      <a:solidFill>
        <a:schemeClr val="tx1"/>
      </a:solidFill>
    </a:ln>
  </c:spPr>
  <c:txPr>
    <a:bodyPr/>
    <a:lstStyle/>
    <a:p>
      <a:pPr>
        <a:defRPr sz="1800"/>
      </a:pPr>
      <a:endParaRPr lang="sv-SE"/>
    </a:p>
  </c:txPr>
  <c:externalData r:id="rId1">
    <c:autoUpdate val="0"/>
  </c:externalData>
  <c:userShapes r:id="rId2"/>
</c:chartSpace>
</file>

<file path=ppt/charts/chart28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4495232023955389"/>
          <c:y val="1.91108992693843E-2"/>
          <c:w val="0.71573456799524815"/>
          <c:h val="0.86798111837327518"/>
        </c:manualLayout>
      </c:layout>
      <c:barChart>
        <c:barDir val="bar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0.4"/>
      </c:valAx>
    </c:plotArea>
    <c:plotVisOnly val="1"/>
    <c:dispBlanksAs val="zero"/>
    <c:showDLblsOverMax val="1"/>
  </c:chart>
  <c:txPr>
    <a:bodyPr/>
    <a:lstStyle/>
    <a:p>
      <a:pPr>
        <a:defRPr sz="12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28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Muntlig information på föräldramöten, ledarträffar mm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4682B4"/>
              </a:solidFill>
            </c:spPr>
            <c:extLst>
              <c:ext xmlns:c16="http://schemas.microsoft.com/office/drawing/2014/chart" uri="{C3380CC4-5D6E-409C-BE32-E72D297353CC}">
                <c16:uniqueId val="{00000001-10D6-4FE0-86DF-0FF1A9DE6366}"/>
              </c:ext>
            </c:extLst>
          </c:dPt>
          <c:dPt>
            <c:idx val="1"/>
            <c:invertIfNegative val="0"/>
            <c:bubble3D val="0"/>
            <c:spPr>
              <a:solidFill>
                <a:srgbClr val="9ACD32"/>
              </a:solidFill>
            </c:spPr>
            <c:extLst>
              <c:ext xmlns:c16="http://schemas.microsoft.com/office/drawing/2014/chart" uri="{C3380CC4-5D6E-409C-BE32-E72D297353CC}">
                <c16:uniqueId val="{00000003-10D6-4FE0-86DF-0FF1A9DE6366}"/>
              </c:ext>
            </c:extLst>
          </c:dPt>
          <c:dPt>
            <c:idx val="2"/>
            <c:invertIfNegative val="0"/>
            <c:bubble3D val="0"/>
            <c:spPr>
              <a:solidFill>
                <a:srgbClr val="708090"/>
              </a:solidFill>
            </c:spPr>
            <c:extLst>
              <c:ext xmlns:c16="http://schemas.microsoft.com/office/drawing/2014/chart" uri="{C3380CC4-5D6E-409C-BE32-E72D297353CC}">
                <c16:uniqueId val="{00000005-10D6-4FE0-86DF-0FF1A9DE6366}"/>
              </c:ext>
            </c:extLst>
          </c:dPt>
          <c:dPt>
            <c:idx val="3"/>
            <c:invertIfNegative val="0"/>
            <c:bubble3D val="0"/>
            <c:spPr>
              <a:solidFill>
                <a:srgbClr val="CD853F"/>
              </a:solidFill>
            </c:spPr>
            <c:extLst>
              <c:ext xmlns:c16="http://schemas.microsoft.com/office/drawing/2014/chart" uri="{C3380CC4-5D6E-409C-BE32-E72D297353CC}">
                <c16:uniqueId val="{00000007-10D6-4FE0-86DF-0FF1A9DE6366}"/>
              </c:ext>
            </c:extLst>
          </c:dPt>
          <c:dPt>
            <c:idx val="4"/>
            <c:invertIfNegative val="0"/>
            <c:bubble3D val="0"/>
            <c:spPr>
              <a:solidFill>
                <a:srgbClr val="B22222"/>
              </a:solidFill>
            </c:spPr>
            <c:extLst>
              <c:ext xmlns:c16="http://schemas.microsoft.com/office/drawing/2014/chart" uri="{C3380CC4-5D6E-409C-BE32-E72D297353CC}">
                <c16:uniqueId val="{00000009-10D6-4FE0-86DF-0FF1A9DE6366}"/>
              </c:ext>
            </c:extLst>
          </c:dPt>
          <c:dPt>
            <c:idx val="5"/>
            <c:invertIfNegative val="0"/>
            <c:bubble3D val="0"/>
            <c:spPr>
              <a:solidFill>
                <a:srgbClr val="FFA500"/>
              </a:solidFill>
            </c:spPr>
            <c:extLst>
              <c:ext xmlns:c16="http://schemas.microsoft.com/office/drawing/2014/chart" uri="{C3380CC4-5D6E-409C-BE32-E72D297353CC}">
                <c16:uniqueId val="{0000000B-10D6-4FE0-86DF-0FF1A9DE6366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1. Här hämtar jag ingen information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5.</c:v>
                </c:pt>
                <c:pt idx="5">
                  <c:v>6. Här hämtar jag all information</c:v>
                </c:pt>
              </c:strCache>
            </c:strRef>
          </c:cat>
          <c:val>
            <c:numRef>
              <c:f>Sheet1!$B$2:$B$7</c:f>
              <c:numCache>
                <c:formatCode>0.0%</c:formatCode>
                <c:ptCount val="6"/>
                <c:pt idx="0">
                  <c:v>0.37209302325581395</c:v>
                </c:pt>
                <c:pt idx="1">
                  <c:v>0.13953488372093023</c:v>
                </c:pt>
                <c:pt idx="2">
                  <c:v>0.13953488372093023</c:v>
                </c:pt>
                <c:pt idx="3">
                  <c:v>0.11627906976744186</c:v>
                </c:pt>
                <c:pt idx="4">
                  <c:v>0.13953488372093023</c:v>
                </c:pt>
                <c:pt idx="5">
                  <c:v>9.3023255813953487E-2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10D6-4FE0-86DF-0FF1A9DE63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0.5"/>
      </c:valAx>
    </c:plotArea>
    <c:plotVisOnly val="1"/>
    <c:dispBlanksAs val="zero"/>
    <c:showDLblsOverMax val="1"/>
  </c:chart>
  <c:txPr>
    <a:bodyPr/>
    <a:lstStyle/>
    <a:p>
      <a:pPr>
        <a:defRPr sz="11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29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Muntlig information på föräldramöten, ledarträffar mm.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4682B4"/>
              </a:solidFill>
            </c:spPr>
            <c:extLst>
              <c:ext xmlns:c16="http://schemas.microsoft.com/office/drawing/2014/chart" uri="{C3380CC4-5D6E-409C-BE32-E72D297353CC}">
                <c16:uniqueId val="{00000001-011F-4269-A10A-8604B0DB8D9C}"/>
              </c:ext>
            </c:extLst>
          </c:dPt>
          <c:dPt>
            <c:idx val="1"/>
            <c:invertIfNegative val="0"/>
            <c:bubble3D val="0"/>
            <c:spPr>
              <a:solidFill>
                <a:srgbClr val="9ACD32"/>
              </a:solidFill>
            </c:spPr>
            <c:extLst>
              <c:ext xmlns:c16="http://schemas.microsoft.com/office/drawing/2014/chart" uri="{C3380CC4-5D6E-409C-BE32-E72D297353CC}">
                <c16:uniqueId val="{00000003-011F-4269-A10A-8604B0DB8D9C}"/>
              </c:ext>
            </c:extLst>
          </c:dPt>
          <c:dPt>
            <c:idx val="2"/>
            <c:invertIfNegative val="0"/>
            <c:bubble3D val="0"/>
            <c:spPr>
              <a:solidFill>
                <a:srgbClr val="708090"/>
              </a:solidFill>
            </c:spPr>
            <c:extLst>
              <c:ext xmlns:c16="http://schemas.microsoft.com/office/drawing/2014/chart" uri="{C3380CC4-5D6E-409C-BE32-E72D297353CC}">
                <c16:uniqueId val="{00000005-011F-4269-A10A-8604B0DB8D9C}"/>
              </c:ext>
            </c:extLst>
          </c:dPt>
          <c:dPt>
            <c:idx val="3"/>
            <c:invertIfNegative val="0"/>
            <c:bubble3D val="0"/>
            <c:spPr>
              <a:solidFill>
                <a:srgbClr val="CD853F"/>
              </a:solidFill>
            </c:spPr>
            <c:extLst>
              <c:ext xmlns:c16="http://schemas.microsoft.com/office/drawing/2014/chart" uri="{C3380CC4-5D6E-409C-BE32-E72D297353CC}">
                <c16:uniqueId val="{00000007-011F-4269-A10A-8604B0DB8D9C}"/>
              </c:ext>
            </c:extLst>
          </c:dPt>
          <c:dPt>
            <c:idx val="4"/>
            <c:invertIfNegative val="0"/>
            <c:bubble3D val="0"/>
            <c:spPr>
              <a:solidFill>
                <a:srgbClr val="B22222"/>
              </a:solidFill>
            </c:spPr>
            <c:extLst>
              <c:ext xmlns:c16="http://schemas.microsoft.com/office/drawing/2014/chart" uri="{C3380CC4-5D6E-409C-BE32-E72D297353CC}">
                <c16:uniqueId val="{00000009-011F-4269-A10A-8604B0DB8D9C}"/>
              </c:ext>
            </c:extLst>
          </c:dPt>
          <c:dPt>
            <c:idx val="5"/>
            <c:invertIfNegative val="0"/>
            <c:bubble3D val="0"/>
            <c:spPr>
              <a:solidFill>
                <a:srgbClr val="FFA500"/>
              </a:solidFill>
            </c:spPr>
            <c:extLst>
              <c:ext xmlns:c16="http://schemas.microsoft.com/office/drawing/2014/chart" uri="{C3380CC4-5D6E-409C-BE32-E72D297353CC}">
                <c16:uniqueId val="{0000000B-011F-4269-A10A-8604B0DB8D9C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1. Här hämtar jag ingen information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5.</c:v>
                </c:pt>
                <c:pt idx="5">
                  <c:v>6. Här hämtar jag all information</c:v>
                </c:pt>
              </c:strCache>
            </c:strRef>
          </c:cat>
          <c:val>
            <c:numRef>
              <c:f>Sheet1!$B$2:$B$7</c:f>
              <c:numCache>
                <c:formatCode>0.0%</c:formatCode>
                <c:ptCount val="6"/>
                <c:pt idx="0">
                  <c:v>9.3023255813953487E-2</c:v>
                </c:pt>
                <c:pt idx="1">
                  <c:v>2.3255813953488372E-2</c:v>
                </c:pt>
                <c:pt idx="2">
                  <c:v>0.23255813953488372</c:v>
                </c:pt>
                <c:pt idx="3">
                  <c:v>0.13953488372093023</c:v>
                </c:pt>
                <c:pt idx="4">
                  <c:v>0.23255813953488372</c:v>
                </c:pt>
                <c:pt idx="5">
                  <c:v>0.27906976744186046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011F-4269-A10A-8604B0DB8D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0.5"/>
      </c:valAx>
    </c:plotArea>
    <c:plotVisOnly val="1"/>
    <c:dispBlanksAs val="zero"/>
    <c:showDLblsOverMax val="1"/>
  </c:chart>
  <c:txPr>
    <a:bodyPr/>
    <a:lstStyle/>
    <a:p>
      <a:pPr>
        <a:defRPr sz="11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29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800" b="1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l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600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7451136"/>
        <c:crosses val="autoZero"/>
        <c:crossBetween val="between"/>
        <c:majorUnit val="0.5"/>
      </c:valAx>
      <c:spPr>
        <a:noFill/>
        <a:ln w="25400">
          <a:noFill/>
        </a:ln>
      </c:spPr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sv-SE"/>
    </a:p>
  </c:txPr>
  <c:externalData r:id="rId1">
    <c:autoUpdate val="0"/>
  </c:externalData>
</c:chartSpace>
</file>

<file path=ppt/charts/chart29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0.60000000000000009"/>
          <c:min val="0"/>
        </c:scaling>
        <c:delete val="0"/>
        <c:axPos val="l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autoZero"/>
        <c:crossBetween val="between"/>
      </c:valAx>
    </c:plotArea>
    <c:plotVisOnly val="1"/>
    <c:dispBlanksAs val="zero"/>
    <c:showDLblsOverMax val="1"/>
  </c:chart>
  <c:txPr>
    <a:bodyPr/>
    <a:lstStyle/>
    <a:p>
      <a:pPr>
        <a:defRPr sz="1600" smtId="4294967295"/>
      </a:pPr>
      <a:endParaRPr lang="sv-SE"/>
    </a:p>
  </c:txPr>
  <c:externalData r:id="rId1">
    <c:autoUpdate val="0"/>
  </c:externalData>
</c:chartSpace>
</file>

<file path=ppt/charts/chart29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Jag känner mig trygg i min träningsgrupp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4682B4"/>
              </a:solidFill>
            </c:spPr>
            <c:extLst>
              <c:ext xmlns:c16="http://schemas.microsoft.com/office/drawing/2014/chart" uri="{C3380CC4-5D6E-409C-BE32-E72D297353CC}">
                <c16:uniqueId val="{00000001-18F1-41C1-88FB-CF7A18246F00}"/>
              </c:ext>
            </c:extLst>
          </c:dPt>
          <c:dPt>
            <c:idx val="1"/>
            <c:invertIfNegative val="0"/>
            <c:bubble3D val="0"/>
            <c:spPr>
              <a:solidFill>
                <a:srgbClr val="9ACD32"/>
              </a:solidFill>
            </c:spPr>
            <c:extLst>
              <c:ext xmlns:c16="http://schemas.microsoft.com/office/drawing/2014/chart" uri="{C3380CC4-5D6E-409C-BE32-E72D297353CC}">
                <c16:uniqueId val="{00000003-18F1-41C1-88FB-CF7A18246F00}"/>
              </c:ext>
            </c:extLst>
          </c:dPt>
          <c:dPt>
            <c:idx val="2"/>
            <c:invertIfNegative val="0"/>
            <c:bubble3D val="0"/>
            <c:spPr>
              <a:solidFill>
                <a:srgbClr val="708090"/>
              </a:solidFill>
            </c:spPr>
            <c:extLst>
              <c:ext xmlns:c16="http://schemas.microsoft.com/office/drawing/2014/chart" uri="{C3380CC4-5D6E-409C-BE32-E72D297353CC}">
                <c16:uniqueId val="{00000005-18F1-41C1-88FB-CF7A18246F00}"/>
              </c:ext>
            </c:extLst>
          </c:dPt>
          <c:dPt>
            <c:idx val="3"/>
            <c:invertIfNegative val="0"/>
            <c:bubble3D val="0"/>
            <c:spPr>
              <a:solidFill>
                <a:srgbClr val="CD853F"/>
              </a:solidFill>
            </c:spPr>
            <c:extLst>
              <c:ext xmlns:c16="http://schemas.microsoft.com/office/drawing/2014/chart" uri="{C3380CC4-5D6E-409C-BE32-E72D297353CC}">
                <c16:uniqueId val="{00000007-18F1-41C1-88FB-CF7A18246F00}"/>
              </c:ext>
            </c:extLst>
          </c:dPt>
          <c:dPt>
            <c:idx val="4"/>
            <c:invertIfNegative val="0"/>
            <c:bubble3D val="0"/>
            <c:spPr>
              <a:solidFill>
                <a:srgbClr val="B22222"/>
              </a:solidFill>
            </c:spPr>
            <c:extLst>
              <c:ext xmlns:c16="http://schemas.microsoft.com/office/drawing/2014/chart" uri="{C3380CC4-5D6E-409C-BE32-E72D297353CC}">
                <c16:uniqueId val="{00000009-18F1-41C1-88FB-CF7A18246F00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Mycket missnöjd</c:v>
                </c:pt>
                <c:pt idx="1">
                  <c:v>Missnöjd</c:v>
                </c:pt>
                <c:pt idx="2">
                  <c:v>Varken eller</c:v>
                </c:pt>
                <c:pt idx="3">
                  <c:v>Nöjd</c:v>
                </c:pt>
                <c:pt idx="4">
                  <c:v>Mycket nöjd</c:v>
                </c:pt>
              </c:strCache>
            </c:strRef>
          </c:cat>
          <c:val>
            <c:numRef>
              <c:f>Sheet1!$B$2:$B$6</c:f>
              <c:numCache>
                <c:formatCode>0.0%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0.2</c:v>
                </c:pt>
                <c:pt idx="4">
                  <c:v>0.8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18F1-41C1-88FB-CF7A18246F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l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autoZero"/>
        <c:crossBetween val="between"/>
        <c:majorUnit val="0.2"/>
      </c:valAx>
    </c:plotArea>
    <c:plotVisOnly val="1"/>
    <c:dispBlanksAs val="zero"/>
    <c:showDLblsOverMax val="1"/>
  </c:chart>
  <c:txPr>
    <a:bodyPr/>
    <a:lstStyle/>
    <a:p>
      <a:pPr>
        <a:defRPr sz="16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29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Column02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4682B4"/>
              </a:solidFill>
            </c:spPr>
            <c:extLst>
              <c:ext xmlns:c16="http://schemas.microsoft.com/office/drawing/2014/chart" uri="{C3380CC4-5D6E-409C-BE32-E72D297353CC}">
                <c16:uniqueId val="{00000001-25E2-43C8-B4C9-1D8D4398060B}"/>
              </c:ext>
            </c:extLst>
          </c:dPt>
          <c:dPt>
            <c:idx val="1"/>
            <c:invertIfNegative val="0"/>
            <c:bubble3D val="0"/>
            <c:spPr>
              <a:solidFill>
                <a:srgbClr val="9ACD32"/>
              </a:solidFill>
            </c:spPr>
            <c:extLst>
              <c:ext xmlns:c16="http://schemas.microsoft.com/office/drawing/2014/chart" uri="{C3380CC4-5D6E-409C-BE32-E72D297353CC}">
                <c16:uniqueId val="{00000003-25E2-43C8-B4C9-1D8D4398060B}"/>
              </c:ext>
            </c:extLst>
          </c:dPt>
          <c:dLbls>
            <c:numFmt formatCode="0.0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NU-läge</c:v>
                </c:pt>
                <c:pt idx="1">
                  <c:v>NY-läge</c:v>
                </c:pt>
              </c:strCache>
            </c:strRef>
          </c:cat>
          <c:val>
            <c:numRef>
              <c:f>Sheet1!$B$2:$B$3</c:f>
              <c:numCache>
                <c:formatCode>0.00</c:formatCode>
                <c:ptCount val="2"/>
                <c:pt idx="0">
                  <c:v>5.8529411764705879</c:v>
                </c:pt>
                <c:pt idx="1">
                  <c:v>5.96875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5E2-43C8-B4C9-1D8D439806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16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29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800" b="1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l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600" smtId="4294967295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sv-SE"/>
          </a:p>
        </c:txPr>
        <c:crossAx val="67451136"/>
        <c:crosses val="autoZero"/>
        <c:crossBetween val="between"/>
        <c:majorUnit val="0.5"/>
      </c:valAx>
      <c:spPr>
        <a:noFill/>
        <a:ln w="25400">
          <a:noFill/>
        </a:ln>
      </c:spPr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sv-SE"/>
    </a:p>
  </c:txPr>
  <c:externalData r:id="rId1">
    <c:autoUpdate val="0"/>
  </c:externalData>
</c:chartSpace>
</file>

<file path=ppt/charts/chart29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 b="1" smtId="4294967295">
                <a:latin typeface="Century Gothic" panose="020B0502020202020204" pitchFamily="34" charset="0"/>
              </a:defRPr>
            </a:pPr>
            <a:endParaRPr lang="sv-SE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0.60000000000000009"/>
          <c:min val="0"/>
        </c:scaling>
        <c:delete val="0"/>
        <c:axPos val="l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 b="1" smtId="4294967295">
                <a:latin typeface="Century Gothic" panose="020B0502020202020204" pitchFamily="34" charset="0"/>
              </a:defRPr>
            </a:pPr>
            <a:endParaRPr lang="sv-SE"/>
          </a:p>
        </c:txPr>
        <c:crossAx val="67451136"/>
        <c:crosses val="autoZero"/>
        <c:crossBetween val="between"/>
      </c:valAx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sv-SE"/>
    </a:p>
  </c:txPr>
  <c:externalData r:id="rId1">
    <c:autoUpdate val="0"/>
  </c:externalData>
</c:chartSpace>
</file>

<file path=ppt/charts/chart29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Tränarna/ledarna ser och berömmer alla på träningen</c:v>
                </c:pt>
              </c:strCache>
            </c:strRef>
          </c:tx>
          <c:spPr>
            <a:solidFill>
              <a:srgbClr val="4682B4"/>
            </a:solidFill>
            <a:ln>
              <a:solidFill>
                <a:srgbClr val="4682B4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4682B4"/>
              </a:solidFill>
            </c:spPr>
            <c:extLst>
              <c:ext xmlns:c16="http://schemas.microsoft.com/office/drawing/2014/chart" uri="{C3380CC4-5D6E-409C-BE32-E72D297353CC}">
                <c16:uniqueId val="{00000001-2ED4-4FDE-87EB-1AEC91ECB906}"/>
              </c:ext>
            </c:extLst>
          </c:dPt>
          <c:dPt>
            <c:idx val="1"/>
            <c:invertIfNegative val="0"/>
            <c:bubble3D val="0"/>
            <c:spPr>
              <a:solidFill>
                <a:srgbClr val="9ACD32"/>
              </a:solidFill>
            </c:spPr>
            <c:extLst>
              <c:ext xmlns:c16="http://schemas.microsoft.com/office/drawing/2014/chart" uri="{C3380CC4-5D6E-409C-BE32-E72D297353CC}">
                <c16:uniqueId val="{00000003-2ED4-4FDE-87EB-1AEC91ECB906}"/>
              </c:ext>
            </c:extLst>
          </c:dPt>
          <c:dPt>
            <c:idx val="2"/>
            <c:invertIfNegative val="0"/>
            <c:bubble3D val="0"/>
            <c:spPr>
              <a:solidFill>
                <a:srgbClr val="708090"/>
              </a:solidFill>
            </c:spPr>
            <c:extLst>
              <c:ext xmlns:c16="http://schemas.microsoft.com/office/drawing/2014/chart" uri="{C3380CC4-5D6E-409C-BE32-E72D297353CC}">
                <c16:uniqueId val="{00000005-2ED4-4FDE-87EB-1AEC91ECB906}"/>
              </c:ext>
            </c:extLst>
          </c:dPt>
          <c:dPt>
            <c:idx val="3"/>
            <c:invertIfNegative val="0"/>
            <c:bubble3D val="0"/>
            <c:spPr>
              <a:solidFill>
                <a:srgbClr val="CD853F"/>
              </a:solidFill>
            </c:spPr>
            <c:extLst>
              <c:ext xmlns:c16="http://schemas.microsoft.com/office/drawing/2014/chart" uri="{C3380CC4-5D6E-409C-BE32-E72D297353CC}">
                <c16:uniqueId val="{00000007-2ED4-4FDE-87EB-1AEC91ECB906}"/>
              </c:ext>
            </c:extLst>
          </c:dPt>
          <c:dPt>
            <c:idx val="4"/>
            <c:invertIfNegative val="0"/>
            <c:bubble3D val="0"/>
            <c:spPr>
              <a:solidFill>
                <a:srgbClr val="B22222"/>
              </a:solidFill>
            </c:spPr>
            <c:extLst>
              <c:ext xmlns:c16="http://schemas.microsoft.com/office/drawing/2014/chart" uri="{C3380CC4-5D6E-409C-BE32-E72D297353CC}">
                <c16:uniqueId val="{00000009-2ED4-4FDE-87EB-1AEC91ECB906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Mycket missnöjd</c:v>
                </c:pt>
                <c:pt idx="1">
                  <c:v>Missnöjd</c:v>
                </c:pt>
                <c:pt idx="2">
                  <c:v>Varken eller</c:v>
                </c:pt>
                <c:pt idx="3">
                  <c:v>Nöjd</c:v>
                </c:pt>
                <c:pt idx="4">
                  <c:v>Mycket nöjd</c:v>
                </c:pt>
              </c:strCache>
            </c:strRef>
          </c:cat>
          <c:val>
            <c:numRef>
              <c:f>Sheet1!$B$2:$B$6</c:f>
              <c:numCache>
                <c:formatCode>0.0%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0.6</c:v>
                </c:pt>
                <c:pt idx="4">
                  <c:v>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2ED4-4FDE-87EB-1AEC91ECB9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l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autoZero"/>
        <c:crossBetween val="between"/>
        <c:majorUnit val="0.2"/>
      </c:valAx>
    </c:plotArea>
    <c:plotVisOnly val="1"/>
    <c:dispBlanksAs val="zero"/>
    <c:showDLblsOverMax val="1"/>
  </c:chart>
  <c:txPr>
    <a:bodyPr/>
    <a:lstStyle/>
    <a:p>
      <a:pPr>
        <a:defRPr sz="16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charts/chart29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Column02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4682B4"/>
              </a:solidFill>
            </c:spPr>
            <c:extLst>
              <c:ext xmlns:c16="http://schemas.microsoft.com/office/drawing/2014/chart" uri="{C3380CC4-5D6E-409C-BE32-E72D297353CC}">
                <c16:uniqueId val="{00000001-698F-4A83-BE1C-F54C6424C7EB}"/>
              </c:ext>
            </c:extLst>
          </c:dPt>
          <c:dPt>
            <c:idx val="1"/>
            <c:invertIfNegative val="0"/>
            <c:bubble3D val="0"/>
            <c:spPr>
              <a:solidFill>
                <a:srgbClr val="9ACD32"/>
              </a:solidFill>
            </c:spPr>
            <c:extLst>
              <c:ext xmlns:c16="http://schemas.microsoft.com/office/drawing/2014/chart" uri="{C3380CC4-5D6E-409C-BE32-E72D297353CC}">
                <c16:uniqueId val="{00000003-698F-4A83-BE1C-F54C6424C7EB}"/>
              </c:ext>
            </c:extLst>
          </c:dPt>
          <c:dLbls>
            <c:numFmt formatCode="0.0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NU-läge</c:v>
                </c:pt>
                <c:pt idx="1">
                  <c:v>NY-läge</c:v>
                </c:pt>
              </c:strCache>
            </c:strRef>
          </c:cat>
          <c:val>
            <c:numRef>
              <c:f>Sheet1!$B$2:$B$3</c:f>
              <c:numCache>
                <c:formatCode>0.00</c:formatCode>
                <c:ptCount val="2"/>
                <c:pt idx="0">
                  <c:v>5.5428571428571427</c:v>
                </c:pt>
                <c:pt idx="1">
                  <c:v>5.882352941176471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98F-4A83-BE1C-F54C6424C7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6"/>
          <c:min val="1"/>
        </c:scaling>
        <c:delete val="0"/>
        <c:axPos val="b"/>
        <c:majorGridlines>
          <c:spPr>
            <a:ln w="12700" cmpd="sng">
              <a:solidFill>
                <a:srgbClr val="D3D3D3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1600" b="1" smtId="4294967295">
          <a:latin typeface="Century Gothic" panose="020B0502020202020204" pitchFamily="34" charset="0"/>
        </a:defRPr>
      </a:pPr>
      <a:endParaRPr lang="sv-SE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0.02153</cdr:x>
      <cdr:y>0.00304</cdr:y>
    </cdr:from>
    <cdr:to>
      <cdr:x>0.73383</cdr:x>
      <cdr:y>0.08988</cdr:y>
    </cdr:to>
    <cdr:sp macro="" textlink="">
      <cdr:nvSpPr>
        <cdr:cNvPr id="2" name="textruta 7"/>
        <cdr:cNvSpPr txBox="1"/>
      </cdr:nvSpPr>
      <cdr:spPr>
        <a:xfrm xmlns:a="http://schemas.openxmlformats.org/drawingml/2006/main">
          <a:off x="73890" y="16150"/>
          <a:ext cx="2444379" cy="46166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2400" b="1" dirty="0">
              <a:latin typeface="Century Gothic" panose="020B0502020202020204" pitchFamily="34" charset="0"/>
            </a:rPr>
            <a:t>I FRAMTIDEN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0.02153</cdr:x>
      <cdr:y>0.00304</cdr:y>
    </cdr:from>
    <cdr:to>
      <cdr:x>0.73383</cdr:x>
      <cdr:y>0.08988</cdr:y>
    </cdr:to>
    <cdr:sp macro="" textlink="">
      <cdr:nvSpPr>
        <cdr:cNvPr id="2" name="textruta 7"/>
        <cdr:cNvSpPr txBox="1"/>
      </cdr:nvSpPr>
      <cdr:spPr>
        <a:xfrm xmlns:a="http://schemas.openxmlformats.org/drawingml/2006/main">
          <a:off x="73890" y="16150"/>
          <a:ext cx="2444379" cy="46166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2400" b="1" dirty="0">
              <a:latin typeface="Century Gothic" panose="020B0502020202020204" pitchFamily="34" charset="0"/>
            </a:rPr>
            <a:t>I FRAMTIDEN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0.02153</cdr:x>
      <cdr:y>0.00304</cdr:y>
    </cdr:from>
    <cdr:to>
      <cdr:x>0.73383</cdr:x>
      <cdr:y>0.08988</cdr:y>
    </cdr:to>
    <cdr:sp macro="" textlink="">
      <cdr:nvSpPr>
        <cdr:cNvPr id="2" name="textruta 7"/>
        <cdr:cNvSpPr txBox="1"/>
      </cdr:nvSpPr>
      <cdr:spPr>
        <a:xfrm xmlns:a="http://schemas.openxmlformats.org/drawingml/2006/main">
          <a:off x="73890" y="16150"/>
          <a:ext cx="2444379" cy="46166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2400" b="1" dirty="0">
              <a:latin typeface="Century Gothic" panose="020B0502020202020204" pitchFamily="34" charset="0"/>
            </a:rPr>
            <a:t>I FRAMTIDEN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0.02153</cdr:x>
      <cdr:y>0.00304</cdr:y>
    </cdr:from>
    <cdr:to>
      <cdr:x>0.73383</cdr:x>
      <cdr:y>0.08988</cdr:y>
    </cdr:to>
    <cdr:sp macro="" textlink="">
      <cdr:nvSpPr>
        <cdr:cNvPr id="2" name="textruta 7"/>
        <cdr:cNvSpPr txBox="1"/>
      </cdr:nvSpPr>
      <cdr:spPr>
        <a:xfrm xmlns:a="http://schemas.openxmlformats.org/drawingml/2006/main">
          <a:off x="73890" y="16150"/>
          <a:ext cx="2444379" cy="46166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2400" b="1" dirty="0">
              <a:latin typeface="Century Gothic" panose="020B0502020202020204" pitchFamily="34" charset="0"/>
            </a:rPr>
            <a:t>I FRAMTIDEN</a:t>
          </a: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0.02153</cdr:x>
      <cdr:y>0.00304</cdr:y>
    </cdr:from>
    <cdr:to>
      <cdr:x>0.73383</cdr:x>
      <cdr:y>0.08988</cdr:y>
    </cdr:to>
    <cdr:sp macro="" textlink="">
      <cdr:nvSpPr>
        <cdr:cNvPr id="2" name="textruta 7"/>
        <cdr:cNvSpPr txBox="1"/>
      </cdr:nvSpPr>
      <cdr:spPr>
        <a:xfrm xmlns:a="http://schemas.openxmlformats.org/drawingml/2006/main">
          <a:off x="73890" y="16150"/>
          <a:ext cx="2444379" cy="46166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2400" b="1" dirty="0">
              <a:latin typeface="Century Gothic" panose="020B0502020202020204" pitchFamily="34" charset="0"/>
            </a:rPr>
            <a:t>I FRAMTIDEN</a:t>
          </a: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0.02153</cdr:x>
      <cdr:y>0.00304</cdr:y>
    </cdr:from>
    <cdr:to>
      <cdr:x>0.73383</cdr:x>
      <cdr:y>0.08988</cdr:y>
    </cdr:to>
    <cdr:sp macro="" textlink="">
      <cdr:nvSpPr>
        <cdr:cNvPr id="2" name="textruta 7"/>
        <cdr:cNvSpPr txBox="1"/>
      </cdr:nvSpPr>
      <cdr:spPr>
        <a:xfrm xmlns:a="http://schemas.openxmlformats.org/drawingml/2006/main">
          <a:off x="73890" y="16150"/>
          <a:ext cx="2444379" cy="46166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2400" b="1" dirty="0">
              <a:latin typeface="Century Gothic" panose="020B0502020202020204" pitchFamily="34" charset="0"/>
            </a:rPr>
            <a:t>I FRAMTIDEN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8A7E6D-73E4-4287-820B-D7EEF40A1D24}" type="datetimeFigureOut">
              <a:rPr lang="sv-SE" smtClean="0"/>
              <a:t>2022-02-03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BED07D-2D4B-4694-AE4E-82CA3AD45E5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9689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ED07D-2D4B-4694-AE4E-82CA3AD45E59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489571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Träna</a:t>
            </a:r>
            <a:r>
              <a:rPr lang="sv-SE" baseline="0" dirty="0"/>
              <a:t> friidrott  - Aktiva</a:t>
            </a:r>
          </a:p>
          <a:p>
            <a:r>
              <a:rPr lang="sv-SE" baseline="0" dirty="0"/>
              <a:t>Trygg Friidrott – Tränare/Ledare, Styrelse </a:t>
            </a:r>
          </a:p>
          <a:p>
            <a:r>
              <a:rPr lang="sv-SE" baseline="0" dirty="0"/>
              <a:t>Friidrottsutveckling – Tränare/ledare, Föräldrar</a:t>
            </a:r>
          </a:p>
          <a:p>
            <a:r>
              <a:rPr lang="sv-SE" baseline="0" dirty="0"/>
              <a:t>Föreningsutveckling – Tränare/ledare, Styrelse/Anställd/Kommitté/Arbetsgrupp, Förälder </a:t>
            </a:r>
          </a:p>
          <a:p>
            <a:r>
              <a:rPr lang="sv-SE" baseline="0" dirty="0"/>
              <a:t>Kommunikation - Tränare/ledare, Styrelse/Anställd/Kommitté/Arbetsgrupp, Förälder, Funktionär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ED07D-2D4B-4694-AE4E-82CA3AD45E59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657994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Roller som svarat på denna: </a:t>
            </a:r>
            <a:br>
              <a:rPr lang="sv-SE" dirty="0"/>
            </a:br>
            <a:r>
              <a:rPr lang="sv-SE" dirty="0"/>
              <a:t>Tränare/Ledare</a:t>
            </a:r>
            <a:br>
              <a:rPr lang="sv-SE" dirty="0"/>
            </a:br>
            <a:r>
              <a:rPr lang="sv-SE" dirty="0"/>
              <a:t>Styrelse/Anställd/Kommitté/Arbetsgrupp</a:t>
            </a:r>
            <a:br>
              <a:rPr lang="sv-SE" dirty="0"/>
            </a:br>
            <a:r>
              <a:rPr lang="sv-SE" dirty="0"/>
              <a:t>Funktionär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ED07D-2D4B-4694-AE4E-82CA3AD45E59}" type="slidenum">
              <a:rPr lang="sv-SE" smtClean="0"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538926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33,3%</a:t>
            </a:r>
            <a:r>
              <a:rPr lang="sv-SE" baseline="0" dirty="0"/>
              <a:t> = ca 16 </a:t>
            </a:r>
            <a:r>
              <a:rPr lang="sv-SE" baseline="0" dirty="0" err="1"/>
              <a:t>st</a:t>
            </a:r>
            <a:endParaRPr lang="sv-SE" baseline="0" dirty="0"/>
          </a:p>
          <a:p>
            <a:r>
              <a:rPr lang="sv-SE" baseline="0" dirty="0"/>
              <a:t>44,4% = ca 21 </a:t>
            </a:r>
            <a:r>
              <a:rPr lang="sv-SE" baseline="0" dirty="0" err="1"/>
              <a:t>st</a:t>
            </a:r>
            <a:endParaRPr lang="sv-SE" baseline="0" dirty="0"/>
          </a:p>
          <a:p>
            <a:r>
              <a:rPr lang="sv-SE" baseline="0" dirty="0"/>
              <a:t>5,6% = ca 3 </a:t>
            </a:r>
            <a:r>
              <a:rPr lang="sv-SE" baseline="0" dirty="0" err="1"/>
              <a:t>st</a:t>
            </a:r>
            <a:r>
              <a:rPr lang="sv-SE" baseline="0" dirty="0"/>
              <a:t> 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ED07D-2D4B-4694-AE4E-82CA3AD45E59}" type="slidenum">
              <a:rPr lang="sv-SE" smtClean="0"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449737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Bara 5 </a:t>
            </a:r>
            <a:r>
              <a:rPr lang="sv-SE" dirty="0" err="1"/>
              <a:t>st</a:t>
            </a:r>
            <a:r>
              <a:rPr lang="sv-SE" dirty="0"/>
              <a:t> aktiva</a:t>
            </a:r>
            <a:r>
              <a:rPr lang="sv-SE" baseline="0" dirty="0"/>
              <a:t> som svarat. 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ED07D-2D4B-4694-AE4E-82CA3AD45E59}" type="slidenum">
              <a:rPr lang="sv-SE" smtClean="0"/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703035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60% =</a:t>
            </a:r>
            <a:r>
              <a:rPr lang="sv-SE" baseline="0" dirty="0"/>
              <a:t> 3 </a:t>
            </a:r>
            <a:r>
              <a:rPr lang="sv-SE" baseline="0" dirty="0" err="1"/>
              <a:t>st</a:t>
            </a:r>
            <a:endParaRPr lang="sv-SE" baseline="0" dirty="0"/>
          </a:p>
          <a:p>
            <a:r>
              <a:rPr lang="sv-SE" baseline="0" dirty="0"/>
              <a:t>20% = 1 </a:t>
            </a:r>
            <a:r>
              <a:rPr lang="sv-SE" baseline="0" dirty="0" err="1"/>
              <a:t>st</a:t>
            </a:r>
            <a:r>
              <a:rPr lang="sv-SE" baseline="0" dirty="0"/>
              <a:t> 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ED07D-2D4B-4694-AE4E-82CA3AD45E59}" type="slidenum">
              <a:rPr lang="sv-SE" smtClean="0"/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904884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60% =</a:t>
            </a:r>
            <a:r>
              <a:rPr lang="sv-SE" baseline="0" dirty="0"/>
              <a:t> 3 </a:t>
            </a:r>
            <a:r>
              <a:rPr lang="sv-SE" baseline="0" dirty="0" err="1"/>
              <a:t>st</a:t>
            </a:r>
            <a:endParaRPr lang="sv-SE" baseline="0" dirty="0"/>
          </a:p>
          <a:p>
            <a:r>
              <a:rPr lang="sv-SE" baseline="0" dirty="0"/>
              <a:t>20% = 1 </a:t>
            </a:r>
            <a:r>
              <a:rPr lang="sv-SE" baseline="0" dirty="0" err="1"/>
              <a:t>st</a:t>
            </a:r>
            <a:r>
              <a:rPr lang="sv-SE" baseline="0" dirty="0"/>
              <a:t> 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ED07D-2D4B-4694-AE4E-82CA3AD45E59}" type="slidenum">
              <a:rPr lang="sv-SE" smtClean="0"/>
              <a:t>11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397229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80% =</a:t>
            </a:r>
            <a:r>
              <a:rPr lang="sv-SE" baseline="0" dirty="0"/>
              <a:t> 4 </a:t>
            </a:r>
            <a:r>
              <a:rPr lang="sv-SE" baseline="0" dirty="0" err="1"/>
              <a:t>st</a:t>
            </a:r>
            <a:endParaRPr lang="sv-SE" baseline="0" dirty="0"/>
          </a:p>
          <a:p>
            <a:r>
              <a:rPr lang="sv-SE" baseline="0" dirty="0"/>
              <a:t>20% = 1 </a:t>
            </a:r>
            <a:r>
              <a:rPr lang="sv-SE" baseline="0" dirty="0" err="1"/>
              <a:t>st</a:t>
            </a:r>
            <a:r>
              <a:rPr lang="sv-SE" baseline="0" dirty="0"/>
              <a:t> 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ED07D-2D4B-4694-AE4E-82CA3AD45E59}" type="slidenum">
              <a:rPr lang="sv-SE" smtClean="0"/>
              <a:t>12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211598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80% =</a:t>
            </a:r>
            <a:r>
              <a:rPr lang="sv-SE" baseline="0" dirty="0"/>
              <a:t> 4 </a:t>
            </a:r>
            <a:r>
              <a:rPr lang="sv-SE" baseline="0" dirty="0" err="1"/>
              <a:t>st</a:t>
            </a:r>
            <a:endParaRPr lang="sv-SE" baseline="0" dirty="0"/>
          </a:p>
          <a:p>
            <a:r>
              <a:rPr lang="sv-SE" baseline="0" dirty="0"/>
              <a:t>20% = 1 </a:t>
            </a:r>
            <a:r>
              <a:rPr lang="sv-SE" baseline="0" dirty="0" err="1"/>
              <a:t>st</a:t>
            </a:r>
            <a:r>
              <a:rPr lang="sv-SE" baseline="0" dirty="0"/>
              <a:t> 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ED07D-2D4B-4694-AE4E-82CA3AD45E59}" type="slidenum">
              <a:rPr lang="sv-SE" smtClean="0"/>
              <a:t>13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926950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80% =</a:t>
            </a:r>
            <a:r>
              <a:rPr lang="sv-SE" baseline="0" dirty="0"/>
              <a:t> 4 </a:t>
            </a:r>
            <a:r>
              <a:rPr lang="sv-SE" baseline="0" dirty="0" err="1"/>
              <a:t>st</a:t>
            </a:r>
            <a:endParaRPr lang="sv-SE" baseline="0" dirty="0"/>
          </a:p>
          <a:p>
            <a:r>
              <a:rPr lang="sv-SE" baseline="0" dirty="0"/>
              <a:t>20% = 1 </a:t>
            </a:r>
            <a:r>
              <a:rPr lang="sv-SE" baseline="0" dirty="0" err="1"/>
              <a:t>st</a:t>
            </a:r>
            <a:r>
              <a:rPr lang="sv-SE" baseline="0" dirty="0"/>
              <a:t> 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ED07D-2D4B-4694-AE4E-82CA3AD45E59}" type="slidenum">
              <a:rPr lang="sv-SE" smtClean="0"/>
              <a:t>14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248793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40% =</a:t>
            </a:r>
            <a:r>
              <a:rPr lang="sv-SE" baseline="0" dirty="0"/>
              <a:t> 2 </a:t>
            </a:r>
            <a:r>
              <a:rPr lang="sv-SE" baseline="0" dirty="0" err="1"/>
              <a:t>st</a:t>
            </a:r>
            <a:endParaRPr lang="sv-SE" baseline="0" dirty="0"/>
          </a:p>
          <a:p>
            <a:r>
              <a:rPr lang="sv-SE" baseline="0" dirty="0"/>
              <a:t>20% = 1 </a:t>
            </a:r>
            <a:r>
              <a:rPr lang="sv-SE" baseline="0" dirty="0" err="1"/>
              <a:t>st</a:t>
            </a:r>
            <a:r>
              <a:rPr lang="sv-SE" baseline="0" dirty="0"/>
              <a:t> 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ED07D-2D4B-4694-AE4E-82CA3AD45E59}" type="slidenum">
              <a:rPr lang="sv-SE" smtClean="0"/>
              <a:t>15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406560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40% =</a:t>
            </a:r>
            <a:r>
              <a:rPr lang="sv-SE" baseline="0" dirty="0"/>
              <a:t> 2 </a:t>
            </a:r>
            <a:r>
              <a:rPr lang="sv-SE" baseline="0" dirty="0" err="1"/>
              <a:t>st</a:t>
            </a:r>
            <a:endParaRPr lang="sv-SE" baseline="0" dirty="0"/>
          </a:p>
          <a:p>
            <a:r>
              <a:rPr lang="sv-SE" baseline="0" dirty="0"/>
              <a:t>20% = 1 </a:t>
            </a:r>
            <a:r>
              <a:rPr lang="sv-SE" baseline="0" dirty="0" err="1"/>
              <a:t>st</a:t>
            </a:r>
            <a:r>
              <a:rPr lang="sv-SE" baseline="0" dirty="0"/>
              <a:t> 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ED07D-2D4B-4694-AE4E-82CA3AD45E59}" type="slidenum">
              <a:rPr lang="sv-SE" smtClean="0"/>
              <a:t>16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950676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40% =</a:t>
            </a:r>
            <a:r>
              <a:rPr lang="sv-SE" baseline="0" dirty="0"/>
              <a:t> 2 </a:t>
            </a:r>
            <a:r>
              <a:rPr lang="sv-SE" baseline="0" dirty="0" err="1"/>
              <a:t>st</a:t>
            </a:r>
            <a:endParaRPr lang="sv-SE" baseline="0" dirty="0"/>
          </a:p>
          <a:p>
            <a:r>
              <a:rPr lang="sv-SE" baseline="0" dirty="0"/>
              <a:t>20% = 1 </a:t>
            </a:r>
            <a:r>
              <a:rPr lang="sv-SE" baseline="0" dirty="0" err="1"/>
              <a:t>st</a:t>
            </a:r>
            <a:r>
              <a:rPr lang="sv-SE" baseline="0" dirty="0"/>
              <a:t> 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ED07D-2D4B-4694-AE4E-82CA3AD45E59}" type="slidenum">
              <a:rPr lang="sv-SE" smtClean="0"/>
              <a:t>17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409505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40% =</a:t>
            </a:r>
            <a:r>
              <a:rPr lang="sv-SE" baseline="0" dirty="0"/>
              <a:t> 2 </a:t>
            </a:r>
            <a:r>
              <a:rPr lang="sv-SE" baseline="0" dirty="0" err="1"/>
              <a:t>st</a:t>
            </a:r>
            <a:endParaRPr lang="sv-SE" baseline="0" dirty="0"/>
          </a:p>
          <a:p>
            <a:r>
              <a:rPr lang="sv-SE" baseline="0" dirty="0"/>
              <a:t>20% = 1 </a:t>
            </a:r>
            <a:r>
              <a:rPr lang="sv-SE" baseline="0" dirty="0" err="1"/>
              <a:t>st</a:t>
            </a:r>
            <a:r>
              <a:rPr lang="sv-SE" baseline="0" dirty="0"/>
              <a:t> 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ED07D-2D4B-4694-AE4E-82CA3AD45E59}" type="slidenum">
              <a:rPr lang="sv-SE" smtClean="0"/>
              <a:t>18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005698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40% =</a:t>
            </a:r>
            <a:r>
              <a:rPr lang="sv-SE" baseline="0" dirty="0"/>
              <a:t> 2 </a:t>
            </a:r>
            <a:r>
              <a:rPr lang="sv-SE" baseline="0" dirty="0" err="1"/>
              <a:t>st</a:t>
            </a:r>
            <a:endParaRPr lang="sv-SE" baseline="0" dirty="0"/>
          </a:p>
          <a:p>
            <a:r>
              <a:rPr lang="sv-SE" baseline="0" dirty="0"/>
              <a:t>20% = 1 </a:t>
            </a:r>
            <a:r>
              <a:rPr lang="sv-SE" baseline="0" dirty="0" err="1"/>
              <a:t>st</a:t>
            </a:r>
            <a:r>
              <a:rPr lang="sv-SE" baseline="0" dirty="0"/>
              <a:t> 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ED07D-2D4B-4694-AE4E-82CA3AD45E59}" type="slidenum">
              <a:rPr lang="sv-SE" smtClean="0"/>
              <a:t>19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633126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40% =</a:t>
            </a:r>
            <a:r>
              <a:rPr lang="sv-SE" baseline="0" dirty="0"/>
              <a:t> 2 </a:t>
            </a:r>
            <a:r>
              <a:rPr lang="sv-SE" baseline="0" dirty="0" err="1"/>
              <a:t>st</a:t>
            </a:r>
            <a:endParaRPr lang="sv-SE" baseline="0" dirty="0"/>
          </a:p>
          <a:p>
            <a:r>
              <a:rPr lang="sv-SE" baseline="0" dirty="0"/>
              <a:t>20% = 1 </a:t>
            </a:r>
            <a:r>
              <a:rPr lang="sv-SE" baseline="0" dirty="0" err="1"/>
              <a:t>st</a:t>
            </a:r>
            <a:r>
              <a:rPr lang="sv-SE" baseline="0" dirty="0"/>
              <a:t> 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ED07D-2D4B-4694-AE4E-82CA3AD45E59}" type="slidenum">
              <a:rPr lang="sv-SE" smtClean="0"/>
              <a:t>20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4058078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Bara 5 </a:t>
            </a:r>
            <a:r>
              <a:rPr lang="sv-SE" dirty="0" err="1"/>
              <a:t>st</a:t>
            </a:r>
            <a:r>
              <a:rPr lang="sv-SE" dirty="0"/>
              <a:t> aktiva</a:t>
            </a:r>
            <a:r>
              <a:rPr lang="sv-SE" baseline="0" dirty="0"/>
              <a:t> som svarat. 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ED07D-2D4B-4694-AE4E-82CA3AD45E59}" type="slidenum">
              <a:rPr lang="sv-SE" smtClean="0"/>
              <a:t>21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1096717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ED07D-2D4B-4694-AE4E-82CA3AD45E59}" type="slidenum">
              <a:rPr lang="sv-SE" smtClean="0"/>
              <a:t>22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0575831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NU</a:t>
            </a:r>
            <a:r>
              <a:rPr lang="sv-SE" baseline="0" dirty="0"/>
              <a:t>-läge = Så här upplever jag att det är nu </a:t>
            </a:r>
          </a:p>
          <a:p>
            <a:r>
              <a:rPr lang="sv-SE" baseline="0" dirty="0"/>
              <a:t>NY-läge = Så här vill jag att det ska vara framåt/i framtiden</a:t>
            </a:r>
          </a:p>
          <a:p>
            <a:r>
              <a:rPr lang="sv-SE" baseline="0" dirty="0"/>
              <a:t>Skala 1-6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ED07D-2D4B-4694-AE4E-82CA3AD45E59}" type="slidenum">
              <a:rPr lang="sv-SE" smtClean="0"/>
              <a:t>23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9500406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b="0" dirty="0">
                <a:latin typeface="Century Gothic" panose="020B0502020202020204" pitchFamily="34" charset="0"/>
              </a:rPr>
              <a:t>”…där alla känner sig välkomna och kan delta utifrån sina förutsättningar, </a:t>
            </a:r>
            <a:r>
              <a:rPr lang="sv-SE" b="0" dirty="0" err="1">
                <a:latin typeface="Century Gothic" panose="020B0502020202020204" pitchFamily="34" charset="0"/>
              </a:rPr>
              <a:t>t.ex</a:t>
            </a:r>
            <a:r>
              <a:rPr lang="sv-SE" b="0" dirty="0">
                <a:latin typeface="Century Gothic" panose="020B0502020202020204" pitchFamily="34" charset="0"/>
              </a:rPr>
              <a:t> oavsett sin familjs ekonomiska förutsättningar”</a:t>
            </a:r>
            <a:endParaRPr lang="sv-SE" b="0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ED07D-2D4B-4694-AE4E-82CA3AD45E59}" type="slidenum">
              <a:rPr lang="sv-SE" smtClean="0"/>
              <a:t>27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5798892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b="0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ED07D-2D4B-4694-AE4E-82CA3AD45E59}" type="slidenum">
              <a:rPr lang="sv-SE" smtClean="0"/>
              <a:t>28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5299896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b="0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ED07D-2D4B-4694-AE4E-82CA3AD45E59}" type="slidenum">
              <a:rPr lang="sv-SE" smtClean="0"/>
              <a:t>29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3076188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b="0" dirty="0"/>
              <a:t>..när/om jag säger ifrån när någon gått över gränsen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ED07D-2D4B-4694-AE4E-82CA3AD45E59}" type="slidenum">
              <a:rPr lang="sv-SE" smtClean="0"/>
              <a:t>30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4992806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..</a:t>
            </a:r>
            <a:r>
              <a:rPr lang="sv-SE" dirty="0"/>
              <a:t> bland tränare, ledare, aktiva och funktionärer. </a:t>
            </a:r>
            <a:r>
              <a:rPr lang="en-US" dirty="0"/>
              <a:t>Med </a:t>
            </a:r>
            <a:r>
              <a:rPr lang="en-US" dirty="0" err="1"/>
              <a:t>mångfald</a:t>
            </a:r>
            <a:r>
              <a:rPr lang="en-US" dirty="0"/>
              <a:t> </a:t>
            </a:r>
            <a:r>
              <a:rPr lang="en-US" dirty="0" err="1"/>
              <a:t>menar</a:t>
            </a:r>
            <a:r>
              <a:rPr lang="en-US" dirty="0"/>
              <a:t> vi </a:t>
            </a:r>
            <a:r>
              <a:rPr lang="en-US" dirty="0" err="1"/>
              <a:t>kön</a:t>
            </a:r>
            <a:r>
              <a:rPr lang="en-US" dirty="0"/>
              <a:t>, </a:t>
            </a:r>
            <a:r>
              <a:rPr lang="en-US" dirty="0" err="1"/>
              <a:t>etnicitet</a:t>
            </a:r>
            <a:r>
              <a:rPr lang="en-US" dirty="0"/>
              <a:t>, </a:t>
            </a:r>
            <a:r>
              <a:rPr lang="en-US" dirty="0" err="1"/>
              <a:t>ålder</a:t>
            </a:r>
            <a:r>
              <a:rPr lang="en-US" dirty="0"/>
              <a:t>, </a:t>
            </a:r>
            <a:r>
              <a:rPr lang="en-US" dirty="0" err="1"/>
              <a:t>könsidentitet</a:t>
            </a:r>
            <a:r>
              <a:rPr lang="en-US" dirty="0"/>
              <a:t>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uttryck</a:t>
            </a:r>
            <a:r>
              <a:rPr lang="en-US" dirty="0"/>
              <a:t>, religions/</a:t>
            </a:r>
            <a:r>
              <a:rPr lang="en-US" dirty="0" err="1"/>
              <a:t>trosuppfattning</a:t>
            </a:r>
            <a:r>
              <a:rPr lang="en-US" dirty="0"/>
              <a:t>, </a:t>
            </a:r>
            <a:r>
              <a:rPr lang="en-US" dirty="0" err="1"/>
              <a:t>sexuell</a:t>
            </a:r>
            <a:r>
              <a:rPr lang="en-US" dirty="0"/>
              <a:t> </a:t>
            </a:r>
            <a:r>
              <a:rPr lang="en-US" dirty="0" err="1"/>
              <a:t>läggning</a:t>
            </a:r>
            <a:r>
              <a:rPr lang="en-US" dirty="0"/>
              <a:t> </a:t>
            </a:r>
            <a:r>
              <a:rPr lang="en-US" dirty="0" err="1"/>
              <a:t>och</a:t>
            </a:r>
            <a:r>
              <a:rPr lang="en-US" dirty="0"/>
              <a:t> </a:t>
            </a:r>
            <a:r>
              <a:rPr lang="en-US" dirty="0" err="1"/>
              <a:t>funktionsnedsättning</a:t>
            </a:r>
            <a:r>
              <a:rPr lang="en-US" dirty="0"/>
              <a:t>.</a:t>
            </a:r>
            <a:endParaRPr lang="sv-SE" b="0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ED07D-2D4B-4694-AE4E-82CA3AD45E59}" type="slidenum">
              <a:rPr lang="sv-SE" smtClean="0"/>
              <a:t>31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4482526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b="0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ED07D-2D4B-4694-AE4E-82CA3AD45E59}" type="slidenum">
              <a:rPr lang="sv-SE" smtClean="0"/>
              <a:t>32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4617881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b="0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ED07D-2D4B-4694-AE4E-82CA3AD45E59}" type="slidenum">
              <a:rPr lang="sv-SE" smtClean="0"/>
              <a:t>33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3674619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>
                <a:latin typeface="Century Gothic" panose="020B0502020202020204" pitchFamily="34" charset="0"/>
              </a:rPr>
              <a:t>Här har vi som förbund en ambition att belysa</a:t>
            </a:r>
            <a:r>
              <a:rPr lang="sv-SE" baseline="0" dirty="0">
                <a:latin typeface="Century Gothic" panose="020B0502020202020204" pitchFamily="34" charset="0"/>
              </a:rPr>
              <a:t> frågor som vi anser är viktiga för att skapa trygga miljöer.</a:t>
            </a:r>
            <a:endParaRPr lang="sv-SE" dirty="0">
              <a:latin typeface="Century Gothic" panose="020B0502020202020204" pitchFamily="34" charset="0"/>
            </a:endParaRPr>
          </a:p>
          <a:p>
            <a:endParaRPr lang="sv-SE" b="0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ED07D-2D4B-4694-AE4E-82CA3AD45E59}" type="slidenum">
              <a:rPr lang="sv-SE" smtClean="0"/>
              <a:t>34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0756640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b="0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ED07D-2D4B-4694-AE4E-82CA3AD45E59}" type="slidenum">
              <a:rPr lang="sv-SE" smtClean="0"/>
              <a:t>35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1904518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b="0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ED07D-2D4B-4694-AE4E-82CA3AD45E59}" type="slidenum">
              <a:rPr lang="sv-SE" smtClean="0"/>
              <a:t>36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231474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b="0" dirty="0"/>
              <a:t>Föräldrar, aktiva och tränare/ledare från föreningen uppträder sportsligt gentemot funktionärer och andra föreningar på tävlingar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ED07D-2D4B-4694-AE4E-82CA3AD45E59}" type="slidenum">
              <a:rPr lang="sv-SE" smtClean="0"/>
              <a:t>37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2733517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Bara 5 </a:t>
            </a:r>
            <a:r>
              <a:rPr lang="sv-SE" dirty="0" err="1"/>
              <a:t>st</a:t>
            </a:r>
            <a:r>
              <a:rPr lang="sv-SE" dirty="0"/>
              <a:t> aktiva</a:t>
            </a:r>
            <a:r>
              <a:rPr lang="sv-SE" baseline="0" dirty="0"/>
              <a:t> som svarat. 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ED07D-2D4B-4694-AE4E-82CA3AD45E59}" type="slidenum">
              <a:rPr lang="sv-SE" smtClean="0"/>
              <a:t>38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9600094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ED07D-2D4B-4694-AE4E-82CA3AD45E59}" type="slidenum">
              <a:rPr lang="sv-SE" smtClean="0"/>
              <a:t>39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7519857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b="0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ED07D-2D4B-4694-AE4E-82CA3AD45E59}" type="slidenum">
              <a:rPr lang="sv-SE" smtClean="0"/>
              <a:t>40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378819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b="0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ED07D-2D4B-4694-AE4E-82CA3AD45E59}" type="slidenum">
              <a:rPr lang="sv-SE" smtClean="0"/>
              <a:t>41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7144416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b="0" dirty="0"/>
              <a:t>Felvänd</a:t>
            </a:r>
            <a:r>
              <a:rPr lang="sv-SE" b="0" baseline="0" dirty="0"/>
              <a:t> ordning i svaren på denna. Så ska alltså läsas tvärtom. Nära 6 = att man ALDRIG får erbjudande. NY-läget nära 1 att man vill få erbjudande om fortbildning. </a:t>
            </a:r>
            <a:endParaRPr lang="sv-SE" b="0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ED07D-2D4B-4694-AE4E-82CA3AD45E59}" type="slidenum">
              <a:rPr lang="sv-SE" smtClean="0"/>
              <a:t>42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6891155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b="0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ED07D-2D4B-4694-AE4E-82CA3AD45E59}" type="slidenum">
              <a:rPr lang="sv-SE" smtClean="0"/>
              <a:t>43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7452527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ED07D-2D4B-4694-AE4E-82CA3AD45E59}" type="slidenum">
              <a:rPr lang="sv-SE" smtClean="0"/>
              <a:t>44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211800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ED07D-2D4B-4694-AE4E-82CA3AD45E59}" type="slidenum">
              <a:rPr lang="sv-SE" smtClean="0"/>
              <a:t>45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5226917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..</a:t>
            </a:r>
            <a:r>
              <a:rPr lang="en-US" dirty="0" err="1"/>
              <a:t>dvs</a:t>
            </a:r>
            <a:r>
              <a:rPr lang="en-US" dirty="0"/>
              <a:t> </a:t>
            </a:r>
            <a:r>
              <a:rPr lang="en-US" dirty="0" err="1"/>
              <a:t>det</a:t>
            </a:r>
            <a:r>
              <a:rPr lang="en-US" dirty="0"/>
              <a:t> </a:t>
            </a:r>
            <a:r>
              <a:rPr lang="en-US" dirty="0" err="1"/>
              <a:t>finns</a:t>
            </a:r>
            <a:r>
              <a:rPr lang="en-US" dirty="0"/>
              <a:t> </a:t>
            </a:r>
            <a:r>
              <a:rPr lang="en-US" dirty="0" err="1"/>
              <a:t>inga</a:t>
            </a:r>
            <a:r>
              <a:rPr lang="en-US" dirty="0"/>
              <a:t> </a:t>
            </a:r>
            <a:r>
              <a:rPr lang="en-US" dirty="0" err="1"/>
              <a:t>dolda</a:t>
            </a:r>
            <a:r>
              <a:rPr lang="en-US" dirty="0"/>
              <a:t> </a:t>
            </a:r>
            <a:r>
              <a:rPr lang="en-US" dirty="0" err="1"/>
              <a:t>kostnader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form </a:t>
            </a:r>
            <a:r>
              <a:rPr lang="en-US" dirty="0" err="1"/>
              <a:t>av</a:t>
            </a:r>
            <a:r>
              <a:rPr lang="en-US" dirty="0"/>
              <a:t> </a:t>
            </a:r>
            <a:r>
              <a:rPr lang="en-US" dirty="0" err="1"/>
              <a:t>läger</a:t>
            </a:r>
            <a:r>
              <a:rPr lang="en-US" dirty="0"/>
              <a:t>, </a:t>
            </a:r>
            <a:r>
              <a:rPr lang="en-US" dirty="0" err="1"/>
              <a:t>tävlingar</a:t>
            </a:r>
            <a:r>
              <a:rPr lang="en-US" dirty="0"/>
              <a:t>, </a:t>
            </a:r>
            <a:r>
              <a:rPr lang="en-US" dirty="0" err="1"/>
              <a:t>utrustning</a:t>
            </a:r>
            <a:r>
              <a:rPr lang="en-US" dirty="0"/>
              <a:t> mm</a:t>
            </a:r>
            <a:endParaRPr lang="sv-SE" b="0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ED07D-2D4B-4694-AE4E-82CA3AD45E59}" type="slidenum">
              <a:rPr lang="sv-SE" smtClean="0"/>
              <a:t>46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6214598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Det</a:t>
            </a:r>
            <a:r>
              <a:rPr lang="en-US" dirty="0"/>
              <a:t> </a:t>
            </a:r>
            <a:r>
              <a:rPr lang="en-US" dirty="0" err="1"/>
              <a:t>finns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uppdragbeskrivning</a:t>
            </a:r>
            <a:r>
              <a:rPr lang="en-US" dirty="0"/>
              <a:t> (</a:t>
            </a:r>
            <a:r>
              <a:rPr lang="en-US" dirty="0" err="1"/>
              <a:t>ansvarsområde</a:t>
            </a:r>
            <a:r>
              <a:rPr lang="en-US" dirty="0"/>
              <a:t>, </a:t>
            </a:r>
            <a:r>
              <a:rPr lang="en-US" dirty="0" err="1"/>
              <a:t>tidsåtgång</a:t>
            </a:r>
            <a:r>
              <a:rPr lang="en-US" dirty="0"/>
              <a:t> </a:t>
            </a:r>
            <a:r>
              <a:rPr lang="en-US" dirty="0" err="1"/>
              <a:t>m.m</a:t>
            </a:r>
            <a:r>
              <a:rPr lang="en-US" dirty="0"/>
              <a:t>) </a:t>
            </a:r>
            <a:r>
              <a:rPr lang="en-US" dirty="0" err="1"/>
              <a:t>för</a:t>
            </a:r>
            <a:r>
              <a:rPr lang="en-US" dirty="0"/>
              <a:t> min roll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föreningen</a:t>
            </a:r>
            <a:r>
              <a:rPr lang="en-US" dirty="0"/>
              <a:t>?</a:t>
            </a:r>
            <a:endParaRPr lang="sv-SE" b="0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ED07D-2D4B-4694-AE4E-82CA3AD45E59}" type="slidenum">
              <a:rPr lang="sv-SE" smtClean="0"/>
              <a:t>47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130862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b="0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ED07D-2D4B-4694-AE4E-82CA3AD45E59}" type="slidenum">
              <a:rPr lang="sv-SE" smtClean="0"/>
              <a:t>48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8732542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b="0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ED07D-2D4B-4694-AE4E-82CA3AD45E59}" type="slidenum">
              <a:rPr lang="sv-SE" smtClean="0"/>
              <a:t>49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7857680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b="0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ED07D-2D4B-4694-AE4E-82CA3AD45E59}" type="slidenum">
              <a:rPr lang="sv-SE" smtClean="0"/>
              <a:t>50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2515606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förälder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föreningen</a:t>
            </a:r>
            <a:r>
              <a:rPr lang="en-US" dirty="0"/>
              <a:t> </a:t>
            </a:r>
            <a:r>
              <a:rPr lang="en-US" dirty="0" err="1"/>
              <a:t>får</a:t>
            </a:r>
            <a:r>
              <a:rPr lang="en-US" dirty="0"/>
              <a:t> du den information du </a:t>
            </a:r>
            <a:r>
              <a:rPr lang="en-US" dirty="0" err="1"/>
              <a:t>behöver</a:t>
            </a:r>
            <a:r>
              <a:rPr lang="en-US" dirty="0"/>
              <a:t> (</a:t>
            </a:r>
            <a:r>
              <a:rPr lang="en-US" dirty="0" err="1"/>
              <a:t>t.ex</a:t>
            </a:r>
            <a:r>
              <a:rPr lang="en-US" dirty="0"/>
              <a:t> </a:t>
            </a:r>
            <a:r>
              <a:rPr lang="en-US" dirty="0" err="1"/>
              <a:t>kring</a:t>
            </a:r>
            <a:r>
              <a:rPr lang="en-US" dirty="0"/>
              <a:t> </a:t>
            </a:r>
            <a:r>
              <a:rPr lang="en-US" dirty="0" err="1"/>
              <a:t>träningstider</a:t>
            </a:r>
            <a:r>
              <a:rPr lang="en-US" dirty="0"/>
              <a:t>, </a:t>
            </a:r>
            <a:r>
              <a:rPr lang="en-US" dirty="0" err="1"/>
              <a:t>tävlingar</a:t>
            </a:r>
            <a:r>
              <a:rPr lang="en-US" dirty="0"/>
              <a:t>, </a:t>
            </a:r>
            <a:r>
              <a:rPr lang="en-US" dirty="0" err="1"/>
              <a:t>deltagaravgifter</a:t>
            </a:r>
            <a:r>
              <a:rPr lang="en-US" dirty="0"/>
              <a:t>, </a:t>
            </a:r>
            <a:r>
              <a:rPr lang="en-US" dirty="0" err="1"/>
              <a:t>utrustning</a:t>
            </a:r>
            <a:r>
              <a:rPr lang="en-US" dirty="0"/>
              <a:t> </a:t>
            </a:r>
            <a:r>
              <a:rPr lang="en-US" dirty="0" err="1"/>
              <a:t>m.m</a:t>
            </a:r>
            <a:r>
              <a:rPr lang="en-US" dirty="0"/>
              <a:t>)</a:t>
            </a:r>
            <a:endParaRPr lang="sv-SE" b="0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ED07D-2D4B-4694-AE4E-82CA3AD45E59}" type="slidenum">
              <a:rPr lang="sv-SE" smtClean="0"/>
              <a:t>51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1446865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b="0" dirty="0"/>
              <a:t>Endast 5 alternativ!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ED07D-2D4B-4694-AE4E-82CA3AD45E59}" type="slidenum">
              <a:rPr lang="sv-SE" smtClean="0"/>
              <a:t>52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0000833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Endast</a:t>
            </a:r>
            <a:r>
              <a:rPr lang="en-US" dirty="0"/>
              <a:t> 5 </a:t>
            </a:r>
            <a:r>
              <a:rPr lang="en-US" dirty="0" err="1"/>
              <a:t>alterntiv</a:t>
            </a:r>
            <a:endParaRPr lang="en-US" dirty="0"/>
          </a:p>
          <a:p>
            <a:endParaRPr lang="sv-SE" b="0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ED07D-2D4B-4694-AE4E-82CA3AD45E59}" type="slidenum">
              <a:rPr lang="sv-SE" smtClean="0"/>
              <a:t>53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6167805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förälder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föreningen</a:t>
            </a:r>
            <a:r>
              <a:rPr lang="en-US" dirty="0"/>
              <a:t> </a:t>
            </a:r>
            <a:r>
              <a:rPr lang="en-US" dirty="0" err="1"/>
              <a:t>får</a:t>
            </a:r>
            <a:r>
              <a:rPr lang="en-US" dirty="0"/>
              <a:t> du den information du </a:t>
            </a:r>
            <a:r>
              <a:rPr lang="en-US" dirty="0" err="1"/>
              <a:t>behöver</a:t>
            </a:r>
            <a:r>
              <a:rPr lang="en-US" dirty="0"/>
              <a:t> (</a:t>
            </a:r>
            <a:r>
              <a:rPr lang="en-US" dirty="0" err="1"/>
              <a:t>t.ex</a:t>
            </a:r>
            <a:r>
              <a:rPr lang="en-US" dirty="0"/>
              <a:t> </a:t>
            </a:r>
            <a:r>
              <a:rPr lang="en-US" dirty="0" err="1"/>
              <a:t>kring</a:t>
            </a:r>
            <a:r>
              <a:rPr lang="en-US" dirty="0"/>
              <a:t> </a:t>
            </a:r>
            <a:r>
              <a:rPr lang="en-US" dirty="0" err="1"/>
              <a:t>träningstider</a:t>
            </a:r>
            <a:r>
              <a:rPr lang="en-US" dirty="0"/>
              <a:t>, </a:t>
            </a:r>
            <a:r>
              <a:rPr lang="en-US" dirty="0" err="1"/>
              <a:t>tävlingar</a:t>
            </a:r>
            <a:r>
              <a:rPr lang="en-US" dirty="0"/>
              <a:t>, </a:t>
            </a:r>
            <a:r>
              <a:rPr lang="en-US" dirty="0" err="1"/>
              <a:t>deltagaravgifter</a:t>
            </a:r>
            <a:r>
              <a:rPr lang="en-US" dirty="0"/>
              <a:t>, </a:t>
            </a:r>
            <a:r>
              <a:rPr lang="en-US" dirty="0" err="1"/>
              <a:t>utrustning</a:t>
            </a:r>
            <a:r>
              <a:rPr lang="en-US" dirty="0"/>
              <a:t> </a:t>
            </a:r>
            <a:r>
              <a:rPr lang="en-US" dirty="0" err="1"/>
              <a:t>m.m</a:t>
            </a:r>
            <a:r>
              <a:rPr lang="en-US" dirty="0"/>
              <a:t>)</a:t>
            </a:r>
            <a:endParaRPr lang="sv-SE" b="0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ED07D-2D4B-4694-AE4E-82CA3AD45E59}" type="slidenum">
              <a:rPr lang="sv-SE" smtClean="0"/>
              <a:t>54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9352364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b="0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ED07D-2D4B-4694-AE4E-82CA3AD45E59}" type="slidenum">
              <a:rPr lang="sv-SE" smtClean="0"/>
              <a:t>55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77548873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b="0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ED07D-2D4B-4694-AE4E-82CA3AD45E59}" type="slidenum">
              <a:rPr lang="sv-SE" smtClean="0"/>
              <a:t>56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17119218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b="0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ED07D-2D4B-4694-AE4E-82CA3AD45E59}" type="slidenum">
              <a:rPr lang="sv-SE" smtClean="0"/>
              <a:t>57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37770227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b="0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ED07D-2D4B-4694-AE4E-82CA3AD45E59}" type="slidenum">
              <a:rPr lang="sv-SE" smtClean="0"/>
              <a:t>58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3511972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Föreningen</a:t>
            </a:r>
            <a:r>
              <a:rPr lang="en-US" dirty="0"/>
              <a:t> </a:t>
            </a:r>
            <a:r>
              <a:rPr lang="en-US" dirty="0" err="1"/>
              <a:t>har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rutin</a:t>
            </a:r>
            <a:r>
              <a:rPr lang="en-US" dirty="0"/>
              <a:t> </a:t>
            </a:r>
            <a:r>
              <a:rPr lang="en-US" dirty="0" err="1"/>
              <a:t>för</a:t>
            </a:r>
            <a:r>
              <a:rPr lang="en-US" dirty="0"/>
              <a:t> </a:t>
            </a:r>
            <a:r>
              <a:rPr lang="en-US" dirty="0" err="1"/>
              <a:t>hur</a:t>
            </a:r>
            <a:r>
              <a:rPr lang="en-US" dirty="0"/>
              <a:t> </a:t>
            </a:r>
            <a:r>
              <a:rPr lang="en-US" dirty="0" err="1"/>
              <a:t>tränare</a:t>
            </a:r>
            <a:r>
              <a:rPr lang="en-US" dirty="0"/>
              <a:t>/</a:t>
            </a:r>
            <a:r>
              <a:rPr lang="en-US" dirty="0" err="1"/>
              <a:t>ledare</a:t>
            </a:r>
            <a:r>
              <a:rPr lang="en-US" dirty="0"/>
              <a:t>, </a:t>
            </a:r>
            <a:r>
              <a:rPr lang="en-US" dirty="0" err="1"/>
              <a:t>funktionärer</a:t>
            </a:r>
            <a:r>
              <a:rPr lang="en-US" dirty="0"/>
              <a:t> </a:t>
            </a:r>
            <a:r>
              <a:rPr lang="en-US" dirty="0" err="1"/>
              <a:t>m.fl</a:t>
            </a:r>
            <a:r>
              <a:rPr lang="en-US" dirty="0"/>
              <a:t>. </a:t>
            </a:r>
            <a:r>
              <a:rPr lang="en-US" dirty="0" err="1"/>
              <a:t>visar</a:t>
            </a:r>
            <a:r>
              <a:rPr lang="en-US" dirty="0"/>
              <a:t> </a:t>
            </a:r>
            <a:r>
              <a:rPr lang="en-US" dirty="0" err="1"/>
              <a:t>upp</a:t>
            </a:r>
            <a:r>
              <a:rPr lang="en-US" dirty="0"/>
              <a:t> </a:t>
            </a:r>
            <a:r>
              <a:rPr lang="en-US" dirty="0" err="1"/>
              <a:t>ett</a:t>
            </a:r>
            <a:r>
              <a:rPr lang="en-US" dirty="0"/>
              <a:t> </a:t>
            </a:r>
            <a:r>
              <a:rPr lang="en-US" dirty="0" err="1"/>
              <a:t>utdrag</a:t>
            </a:r>
            <a:r>
              <a:rPr lang="en-US" dirty="0"/>
              <a:t> </a:t>
            </a:r>
            <a:r>
              <a:rPr lang="en-US" dirty="0" err="1"/>
              <a:t>ur</a:t>
            </a:r>
            <a:r>
              <a:rPr lang="en-US" dirty="0"/>
              <a:t> </a:t>
            </a:r>
            <a:r>
              <a:rPr lang="en-US" dirty="0" err="1"/>
              <a:t>belastningsregistret</a:t>
            </a:r>
            <a:r>
              <a:rPr lang="en-US" dirty="0"/>
              <a:t>?</a:t>
            </a:r>
            <a:endParaRPr lang="sv-SE" b="0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ED07D-2D4B-4694-AE4E-82CA3AD45E59}" type="slidenum">
              <a:rPr lang="sv-SE" smtClean="0"/>
              <a:t>59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8088945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b="0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ED07D-2D4B-4694-AE4E-82CA3AD45E59}" type="slidenum">
              <a:rPr lang="sv-SE" smtClean="0"/>
              <a:t>60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8446196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ED07D-2D4B-4694-AE4E-82CA3AD45E59}" type="slidenum">
              <a:rPr lang="sv-SE" smtClean="0"/>
              <a:t>61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98204334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ED07D-2D4B-4694-AE4E-82CA3AD45E59}" type="slidenum">
              <a:rPr lang="sv-SE" smtClean="0"/>
              <a:t>62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39922344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b="0" dirty="0">
                <a:latin typeface="Century Gothic" panose="020B0502020202020204" pitchFamily="34" charset="0"/>
              </a:rPr>
              <a:t>..som tydligt med bilder och text beskriver vad föreningen står för och vilken verksamhet som bedrivs?</a:t>
            </a:r>
          </a:p>
          <a:p>
            <a:endParaRPr lang="sv-SE" b="1" dirty="0">
              <a:latin typeface="Century Gothic" panose="020B0502020202020204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Endast</a:t>
            </a:r>
            <a:r>
              <a:rPr lang="en-US" dirty="0"/>
              <a:t> 5 </a:t>
            </a:r>
            <a:r>
              <a:rPr lang="en-US" dirty="0" err="1"/>
              <a:t>alterntiv</a:t>
            </a:r>
            <a:endParaRPr lang="en-US" dirty="0"/>
          </a:p>
          <a:p>
            <a:endParaRPr lang="sv-SE" b="0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ED07D-2D4B-4694-AE4E-82CA3AD45E59}" type="slidenum">
              <a:rPr lang="sv-SE" smtClean="0"/>
              <a:t>63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0404422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b="0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ED07D-2D4B-4694-AE4E-82CA3AD45E59}" type="slidenum">
              <a:rPr lang="sv-SE" smtClean="0"/>
              <a:t>64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97787925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b="0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ED07D-2D4B-4694-AE4E-82CA3AD45E59}" type="slidenum">
              <a:rPr lang="sv-SE" smtClean="0"/>
              <a:t>65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22877647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b="0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ED07D-2D4B-4694-AE4E-82CA3AD45E59}" type="slidenum">
              <a:rPr lang="sv-SE" smtClean="0"/>
              <a:t>66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95636464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b="0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ED07D-2D4B-4694-AE4E-82CA3AD45E59}" type="slidenum">
              <a:rPr lang="sv-SE" smtClean="0"/>
              <a:t>67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60854217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b="0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ED07D-2D4B-4694-AE4E-82CA3AD45E59}" type="slidenum">
              <a:rPr lang="sv-SE" smtClean="0"/>
              <a:t>68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14697008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b="0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ED07D-2D4B-4694-AE4E-82CA3AD45E59}" type="slidenum">
              <a:rPr lang="sv-SE" smtClean="0"/>
              <a:t>69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05997599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baseline="0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ED07D-2D4B-4694-AE4E-82CA3AD45E59}" type="slidenum">
              <a:rPr lang="sv-SE" smtClean="0"/>
              <a:t>71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89698880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baseline="0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ED07D-2D4B-4694-AE4E-82CA3AD45E59}" type="slidenum">
              <a:rPr lang="sv-SE" smtClean="0"/>
              <a:t>72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014558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8"/>
          <p:cNvSpPr>
            <a:spLocks noGrp="1"/>
          </p:cNvSpPr>
          <p:nvPr>
            <p:ph type="pic" sz="quarter" idx="11"/>
          </p:nvPr>
        </p:nvSpPr>
        <p:spPr>
          <a:xfrm>
            <a:off x="0" y="1690688"/>
            <a:ext cx="12192000" cy="5167312"/>
          </a:xfrm>
        </p:spPr>
        <p:txBody>
          <a:bodyPr>
            <a:normAutofit/>
          </a:bodyPr>
          <a:lstStyle>
            <a:lvl1pPr>
              <a:defRPr lang="sv-SE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sv-SE" dirty="0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sv-SE" dirty="0"/>
              <a:t>Presentationsrubrik</a:t>
            </a:r>
          </a:p>
        </p:txBody>
      </p:sp>
      <p:sp>
        <p:nvSpPr>
          <p:cNvPr id="7" name="Platshållare för text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044184"/>
            <a:ext cx="12192000" cy="621729"/>
          </a:xfrm>
        </p:spPr>
        <p:txBody>
          <a:bodyPr/>
          <a:lstStyle>
            <a:lvl1pPr marL="0" indent="0" algn="ctr">
              <a:buFontTx/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sv-SE" dirty="0"/>
              <a:t>Presentatörens namn</a:t>
            </a:r>
          </a:p>
        </p:txBody>
      </p:sp>
    </p:spTree>
    <p:extLst>
      <p:ext uri="{BB962C8B-B14F-4D97-AF65-F5344CB8AC3E}">
        <p14:creationId xmlns:p14="http://schemas.microsoft.com/office/powerpoint/2010/main" val="37903981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C61AC-92BB-468A-90B9-CED8A256244B}" type="datetimeFigureOut">
              <a:rPr lang="sv-SE" smtClean="0"/>
              <a:t>2022-02-03</a:t>
            </a:fld>
            <a:endParaRPr lang="sv-SE"/>
          </a:p>
        </p:txBody>
      </p:sp>
      <p:sp>
        <p:nvSpPr>
          <p:cNvPr id="7" name="Rubrik 1"/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rgbClr val="002060"/>
                </a:solidFill>
              </a:defRPr>
            </a:lvl1pPr>
          </a:lstStyle>
          <a:p>
            <a:r>
              <a:rPr lang="sv-SE" dirty="0"/>
              <a:t>Presentationsrubrik</a:t>
            </a:r>
          </a:p>
        </p:txBody>
      </p:sp>
      <p:sp>
        <p:nvSpPr>
          <p:cNvPr id="5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Presentatörens namn</a:t>
            </a:r>
          </a:p>
        </p:txBody>
      </p:sp>
    </p:spTree>
    <p:extLst>
      <p:ext uri="{BB962C8B-B14F-4D97-AF65-F5344CB8AC3E}">
        <p14:creationId xmlns:p14="http://schemas.microsoft.com/office/powerpoint/2010/main" val="16443229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sida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C61AC-92BB-468A-90B9-CED8A256244B}" type="datetimeFigureOut">
              <a:rPr lang="sv-SE" smtClean="0"/>
              <a:t>2022-02-03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Presentationsrubrik</a:t>
            </a:r>
          </a:p>
        </p:txBody>
      </p:sp>
      <p:sp>
        <p:nvSpPr>
          <p:cNvPr id="6" name="Platshållare för bild 5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56388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sv-SE" dirty="0"/>
              <a:t>Lägg en bild på den här ytan</a:t>
            </a:r>
          </a:p>
        </p:txBody>
      </p:sp>
    </p:spTree>
    <p:extLst>
      <p:ext uri="{BB962C8B-B14F-4D97-AF65-F5344CB8AC3E}">
        <p14:creationId xmlns:p14="http://schemas.microsoft.com/office/powerpoint/2010/main" val="248606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 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C61AC-92BB-468A-90B9-CED8A256244B}" type="datetimeFigureOut">
              <a:rPr lang="sv-SE" smtClean="0"/>
              <a:t>2022-02-03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Presentationsrubrik</a:t>
            </a:r>
          </a:p>
        </p:txBody>
      </p:sp>
    </p:spTree>
    <p:extLst>
      <p:ext uri="{BB962C8B-B14F-4D97-AF65-F5344CB8AC3E}">
        <p14:creationId xmlns:p14="http://schemas.microsoft.com/office/powerpoint/2010/main" val="1489454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C61AC-92BB-468A-90B9-CED8A256244B}" type="datetimeFigureOut">
              <a:rPr lang="sv-SE" smtClean="0"/>
              <a:t>2022-02-03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Presentationsrubrik</a:t>
            </a:r>
          </a:p>
        </p:txBody>
      </p:sp>
      <p:sp>
        <p:nvSpPr>
          <p:cNvPr id="5" name="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276962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C61AC-92BB-468A-90B9-CED8A256244B}" type="datetimeFigureOut">
              <a:rPr lang="sv-SE" smtClean="0"/>
              <a:t>2022-02-03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Presentationsrubrik</a:t>
            </a:r>
          </a:p>
        </p:txBody>
      </p:sp>
      <p:sp>
        <p:nvSpPr>
          <p:cNvPr id="6" name="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948114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text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sv-SE" dirty="0"/>
              <a:t>Rubrik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3946525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3946525"/>
          </a:xfr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C61AC-92BB-468A-90B9-CED8A256244B}" type="datetimeFigureOut">
              <a:rPr lang="sv-SE" smtClean="0"/>
              <a:t>2022-02-03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Presentationsrubrik</a:t>
            </a:r>
          </a:p>
        </p:txBody>
      </p:sp>
    </p:spTree>
    <p:extLst>
      <p:ext uri="{BB962C8B-B14F-4D97-AF65-F5344CB8AC3E}">
        <p14:creationId xmlns:p14="http://schemas.microsoft.com/office/powerpoint/2010/main" val="19935701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kbild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 hasCustomPrompt="1"/>
          </p:nvPr>
        </p:nvSpPr>
        <p:spPr>
          <a:xfrm>
            <a:off x="4305301" y="1847850"/>
            <a:ext cx="7050088" cy="3829050"/>
          </a:xfrm>
        </p:spPr>
        <p:txBody>
          <a:bodyPr/>
          <a:lstStyle>
            <a:lvl1pPr marL="0" indent="0">
              <a:buNone/>
              <a:defRPr sz="1600" baseline="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dirty="0"/>
              <a:t>Grafik 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1847850"/>
            <a:ext cx="3265487" cy="382905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dirty="0"/>
              <a:t>Förklarande text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C61AC-92BB-468A-90B9-CED8A256244B}" type="datetimeFigureOut">
              <a:rPr lang="sv-SE" smtClean="0"/>
              <a:t>2022-02-03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Presentationsrubrik</a:t>
            </a:r>
          </a:p>
        </p:txBody>
      </p:sp>
      <p:sp>
        <p:nvSpPr>
          <p:cNvPr id="8" name="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138171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kbild - vän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 hasCustomPrompt="1"/>
          </p:nvPr>
        </p:nvSpPr>
        <p:spPr>
          <a:xfrm>
            <a:off x="838200" y="1847850"/>
            <a:ext cx="7050088" cy="3829050"/>
          </a:xfrm>
        </p:spPr>
        <p:txBody>
          <a:bodyPr/>
          <a:lstStyle>
            <a:lvl1pPr marL="0" indent="0">
              <a:buNone/>
              <a:defRPr sz="1600" baseline="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dirty="0"/>
              <a:t>Grafik 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 hasCustomPrompt="1"/>
          </p:nvPr>
        </p:nvSpPr>
        <p:spPr>
          <a:xfrm>
            <a:off x="8088313" y="1847850"/>
            <a:ext cx="3265487" cy="382905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dirty="0"/>
              <a:t>Förklarande text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C61AC-92BB-468A-90B9-CED8A256244B}" type="datetimeFigureOut">
              <a:rPr lang="sv-SE" smtClean="0"/>
              <a:t>2022-02-03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Presentationsrubrik</a:t>
            </a:r>
          </a:p>
        </p:txBody>
      </p:sp>
      <p:sp>
        <p:nvSpPr>
          <p:cNvPr id="7" name="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22772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bild -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4333875" y="1847850"/>
            <a:ext cx="7021513" cy="382905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C61AC-92BB-468A-90B9-CED8A256244B}" type="datetimeFigureOut">
              <a:rPr lang="sv-SE" smtClean="0"/>
              <a:t>2022-02-03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Presentationsrubrik</a:t>
            </a:r>
          </a:p>
        </p:txBody>
      </p:sp>
      <p:sp>
        <p:nvSpPr>
          <p:cNvPr id="9" name="Platshållare för text 3"/>
          <p:cNvSpPr>
            <a:spLocks noGrp="1"/>
          </p:cNvSpPr>
          <p:nvPr>
            <p:ph type="body" sz="half" idx="12" hasCustomPrompt="1"/>
          </p:nvPr>
        </p:nvSpPr>
        <p:spPr>
          <a:xfrm>
            <a:off x="839788" y="1847850"/>
            <a:ext cx="3265487" cy="382905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dirty="0"/>
              <a:t>Förklarande text</a:t>
            </a:r>
          </a:p>
        </p:txBody>
      </p:sp>
      <p:sp>
        <p:nvSpPr>
          <p:cNvPr id="7" name="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271192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bild vän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838200" y="1847850"/>
            <a:ext cx="7021513" cy="382905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C61AC-92BB-468A-90B9-CED8A256244B}" type="datetimeFigureOut">
              <a:rPr lang="sv-SE" smtClean="0"/>
              <a:t>2022-02-03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Presentationsrubrik</a:t>
            </a:r>
          </a:p>
        </p:txBody>
      </p:sp>
      <p:sp>
        <p:nvSpPr>
          <p:cNvPr id="8" name="Rubrik 1"/>
          <p:cNvSpPr txBox="1">
            <a:spLocks/>
          </p:cNvSpPr>
          <p:nvPr userDrawn="1"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sv-SE" dirty="0"/>
          </a:p>
        </p:txBody>
      </p:sp>
      <p:sp>
        <p:nvSpPr>
          <p:cNvPr id="9" name="Platshållare för text 3"/>
          <p:cNvSpPr>
            <a:spLocks noGrp="1"/>
          </p:cNvSpPr>
          <p:nvPr>
            <p:ph type="body" sz="half" idx="12" hasCustomPrompt="1"/>
          </p:nvPr>
        </p:nvSpPr>
        <p:spPr>
          <a:xfrm>
            <a:off x="8088313" y="1847850"/>
            <a:ext cx="3265487" cy="382905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dirty="0"/>
              <a:t>Förklarande text</a:t>
            </a:r>
          </a:p>
        </p:txBody>
      </p:sp>
      <p:sp>
        <p:nvSpPr>
          <p:cNvPr id="7" name="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2465580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om du vill redigera mall för underrubrikformat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5570C-A433-4489-B7D0-FC0855459ECB}" type="datetimeFigureOut">
              <a:rPr lang="sv-SE" smtClean="0"/>
              <a:t>2022-02-03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C0675-3923-4247-8508-945B89C45A6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785039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CC61AC-92BB-468A-90B9-CED8A256244B}" type="datetimeFigureOut">
              <a:rPr lang="sv-SE" smtClean="0"/>
              <a:t>2022-02-03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sv-SE" dirty="0"/>
              <a:t>Presentationsrubrik</a:t>
            </a:r>
          </a:p>
        </p:txBody>
      </p:sp>
      <p:pic>
        <p:nvPicPr>
          <p:cNvPr id="7" name="Bildobjekt 6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9687" y="5885657"/>
            <a:ext cx="1364188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408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8" r:id="rId2"/>
    <p:sldLayoutId id="2147483661" r:id="rId3"/>
    <p:sldLayoutId id="2147483655" r:id="rId4"/>
    <p:sldLayoutId id="2147483654" r:id="rId5"/>
    <p:sldLayoutId id="2147483650" r:id="rId6"/>
    <p:sldLayoutId id="2147483652" r:id="rId7"/>
    <p:sldLayoutId id="2147483656" r:id="rId8"/>
    <p:sldLayoutId id="2147483660" r:id="rId9"/>
    <p:sldLayoutId id="2147483657" r:id="rId10"/>
    <p:sldLayoutId id="2147483659" r:id="rId11"/>
    <p:sldLayoutId id="214748366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3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riidrott.se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www.friidrott.se/varfriidrott/TryggFriidrott/hbtqifriidrott/" TargetMode="External"/><Relationship Id="rId4" Type="http://schemas.openxmlformats.org/officeDocument/2006/relationships/hyperlink" Target="https://www.friidrott.se/forbundet/Strategi2025/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9.xml"/><Relationship Id="rId4" Type="http://schemas.openxmlformats.org/officeDocument/2006/relationships/chart" Target="../charts/char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12.xml"/><Relationship Id="rId4" Type="http://schemas.openxmlformats.org/officeDocument/2006/relationships/chart" Target="../charts/char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15.xml"/><Relationship Id="rId4" Type="http://schemas.openxmlformats.org/officeDocument/2006/relationships/chart" Target="../charts/char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18.xml"/><Relationship Id="rId4" Type="http://schemas.openxmlformats.org/officeDocument/2006/relationships/chart" Target="../charts/chart1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21.xml"/><Relationship Id="rId4" Type="http://schemas.openxmlformats.org/officeDocument/2006/relationships/chart" Target="../charts/chart2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24.xml"/><Relationship Id="rId4" Type="http://schemas.openxmlformats.org/officeDocument/2006/relationships/chart" Target="../charts/chart2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5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27.xml"/><Relationship Id="rId4" Type="http://schemas.openxmlformats.org/officeDocument/2006/relationships/chart" Target="../charts/chart2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8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30.xml"/><Relationship Id="rId4" Type="http://schemas.openxmlformats.org/officeDocument/2006/relationships/chart" Target="../charts/chart2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33.xml"/><Relationship Id="rId4" Type="http://schemas.openxmlformats.org/officeDocument/2006/relationships/chart" Target="../charts/chart3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4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36.xml"/><Relationship Id="rId4" Type="http://schemas.openxmlformats.org/officeDocument/2006/relationships/chart" Target="../charts/chart3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7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39.xml"/><Relationship Id="rId4" Type="http://schemas.openxmlformats.org/officeDocument/2006/relationships/chart" Target="../charts/chart3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0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2.xml"/><Relationship Id="rId2" Type="http://schemas.openxmlformats.org/officeDocument/2006/relationships/chart" Target="../charts/chart41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4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5.xml"/><Relationship Id="rId2" Type="http://schemas.openxmlformats.org/officeDocument/2006/relationships/chart" Target="../charts/chart44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47.xml"/><Relationship Id="rId4" Type="http://schemas.openxmlformats.org/officeDocument/2006/relationships/chart" Target="../charts/chart4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9.xml"/><Relationship Id="rId2" Type="http://schemas.openxmlformats.org/officeDocument/2006/relationships/chart" Target="../charts/chart48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51.xml"/><Relationship Id="rId4" Type="http://schemas.openxmlformats.org/officeDocument/2006/relationships/chart" Target="../charts/chart5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2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55.xml"/><Relationship Id="rId5" Type="http://schemas.openxmlformats.org/officeDocument/2006/relationships/chart" Target="../charts/chart54.xml"/><Relationship Id="rId4" Type="http://schemas.openxmlformats.org/officeDocument/2006/relationships/chart" Target="../charts/chart5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6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59.xml"/><Relationship Id="rId5" Type="http://schemas.openxmlformats.org/officeDocument/2006/relationships/chart" Target="../charts/chart58.xml"/><Relationship Id="rId4" Type="http://schemas.openxmlformats.org/officeDocument/2006/relationships/chart" Target="../charts/chart5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0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63.xml"/><Relationship Id="rId5" Type="http://schemas.openxmlformats.org/officeDocument/2006/relationships/chart" Target="../charts/chart62.xml"/><Relationship Id="rId4" Type="http://schemas.openxmlformats.org/officeDocument/2006/relationships/chart" Target="../charts/chart6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4.xml"/><Relationship Id="rId7" Type="http://schemas.openxmlformats.org/officeDocument/2006/relationships/chart" Target="../charts/chart68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67.xml"/><Relationship Id="rId5" Type="http://schemas.openxmlformats.org/officeDocument/2006/relationships/chart" Target="../charts/chart66.xml"/><Relationship Id="rId4" Type="http://schemas.openxmlformats.org/officeDocument/2006/relationships/chart" Target="../charts/chart6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9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72.xml"/><Relationship Id="rId5" Type="http://schemas.openxmlformats.org/officeDocument/2006/relationships/chart" Target="../charts/chart71.xml"/><Relationship Id="rId4" Type="http://schemas.openxmlformats.org/officeDocument/2006/relationships/chart" Target="../charts/chart7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3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76.xml"/><Relationship Id="rId5" Type="http://schemas.openxmlformats.org/officeDocument/2006/relationships/chart" Target="../charts/chart75.xml"/><Relationship Id="rId4" Type="http://schemas.openxmlformats.org/officeDocument/2006/relationships/chart" Target="../charts/chart7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7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80.xml"/><Relationship Id="rId5" Type="http://schemas.openxmlformats.org/officeDocument/2006/relationships/chart" Target="../charts/chart79.xml"/><Relationship Id="rId4" Type="http://schemas.openxmlformats.org/officeDocument/2006/relationships/chart" Target="../charts/chart7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1.xml"/><Relationship Id="rId7" Type="http://schemas.openxmlformats.org/officeDocument/2006/relationships/chart" Target="../charts/chart85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84.xml"/><Relationship Id="rId5" Type="http://schemas.openxmlformats.org/officeDocument/2006/relationships/chart" Target="../charts/chart83.xml"/><Relationship Id="rId4" Type="http://schemas.openxmlformats.org/officeDocument/2006/relationships/chart" Target="../charts/chart8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91.xml"/><Relationship Id="rId3" Type="http://schemas.openxmlformats.org/officeDocument/2006/relationships/chart" Target="../charts/chart86.xml"/><Relationship Id="rId7" Type="http://schemas.openxmlformats.org/officeDocument/2006/relationships/chart" Target="../charts/chart90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89.xml"/><Relationship Id="rId5" Type="http://schemas.openxmlformats.org/officeDocument/2006/relationships/chart" Target="../charts/chart88.xml"/><Relationship Id="rId4" Type="http://schemas.openxmlformats.org/officeDocument/2006/relationships/chart" Target="../charts/chart87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chart" Target="../charts/chart97.xml"/><Relationship Id="rId3" Type="http://schemas.openxmlformats.org/officeDocument/2006/relationships/chart" Target="../charts/chart92.xml"/><Relationship Id="rId7" Type="http://schemas.openxmlformats.org/officeDocument/2006/relationships/chart" Target="../charts/chart96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95.xml"/><Relationship Id="rId5" Type="http://schemas.openxmlformats.org/officeDocument/2006/relationships/chart" Target="../charts/chart94.xml"/><Relationship Id="rId4" Type="http://schemas.openxmlformats.org/officeDocument/2006/relationships/chart" Target="../charts/chart9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8.xml"/><Relationship Id="rId7" Type="http://schemas.openxmlformats.org/officeDocument/2006/relationships/chart" Target="../charts/chart102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101.xml"/><Relationship Id="rId5" Type="http://schemas.openxmlformats.org/officeDocument/2006/relationships/chart" Target="../charts/chart100.xml"/><Relationship Id="rId4" Type="http://schemas.openxmlformats.org/officeDocument/2006/relationships/chart" Target="../charts/chart9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3.xml"/><Relationship Id="rId7" Type="http://schemas.openxmlformats.org/officeDocument/2006/relationships/chart" Target="../charts/chart107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106.xml"/><Relationship Id="rId5" Type="http://schemas.openxmlformats.org/officeDocument/2006/relationships/chart" Target="../charts/chart105.xml"/><Relationship Id="rId4" Type="http://schemas.openxmlformats.org/officeDocument/2006/relationships/chart" Target="../charts/chart104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13.xml"/><Relationship Id="rId3" Type="http://schemas.openxmlformats.org/officeDocument/2006/relationships/chart" Target="../charts/chart108.xml"/><Relationship Id="rId7" Type="http://schemas.openxmlformats.org/officeDocument/2006/relationships/chart" Target="../charts/chart112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111.xml"/><Relationship Id="rId5" Type="http://schemas.openxmlformats.org/officeDocument/2006/relationships/chart" Target="../charts/chart110.xml"/><Relationship Id="rId4" Type="http://schemas.openxmlformats.org/officeDocument/2006/relationships/chart" Target="../charts/chart109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19.xml"/><Relationship Id="rId3" Type="http://schemas.openxmlformats.org/officeDocument/2006/relationships/chart" Target="../charts/chart114.xml"/><Relationship Id="rId7" Type="http://schemas.openxmlformats.org/officeDocument/2006/relationships/chart" Target="../charts/chart118.xm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117.xml"/><Relationship Id="rId5" Type="http://schemas.openxmlformats.org/officeDocument/2006/relationships/chart" Target="../charts/chart116.xml"/><Relationship Id="rId4" Type="http://schemas.openxmlformats.org/officeDocument/2006/relationships/chart" Target="../charts/chart115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25.xml"/><Relationship Id="rId3" Type="http://schemas.openxmlformats.org/officeDocument/2006/relationships/chart" Target="../charts/chart120.xml"/><Relationship Id="rId7" Type="http://schemas.openxmlformats.org/officeDocument/2006/relationships/chart" Target="../charts/chart124.xm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123.xml"/><Relationship Id="rId5" Type="http://schemas.openxmlformats.org/officeDocument/2006/relationships/chart" Target="../charts/chart122.xml"/><Relationship Id="rId4" Type="http://schemas.openxmlformats.org/officeDocument/2006/relationships/chart" Target="../charts/chart12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31.xml"/><Relationship Id="rId3" Type="http://schemas.openxmlformats.org/officeDocument/2006/relationships/chart" Target="../charts/chart126.xml"/><Relationship Id="rId7" Type="http://schemas.openxmlformats.org/officeDocument/2006/relationships/chart" Target="../charts/chart130.xm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129.xml"/><Relationship Id="rId5" Type="http://schemas.openxmlformats.org/officeDocument/2006/relationships/chart" Target="../charts/chart128.xml"/><Relationship Id="rId4" Type="http://schemas.openxmlformats.org/officeDocument/2006/relationships/chart" Target="../charts/chart127.xml"/><Relationship Id="rId9" Type="http://schemas.openxmlformats.org/officeDocument/2006/relationships/chart" Target="../charts/chart132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38.xml"/><Relationship Id="rId3" Type="http://schemas.openxmlformats.org/officeDocument/2006/relationships/chart" Target="../charts/chart133.xml"/><Relationship Id="rId7" Type="http://schemas.openxmlformats.org/officeDocument/2006/relationships/chart" Target="../charts/chart137.xm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136.xml"/><Relationship Id="rId5" Type="http://schemas.openxmlformats.org/officeDocument/2006/relationships/chart" Target="../charts/chart135.xml"/><Relationship Id="rId4" Type="http://schemas.openxmlformats.org/officeDocument/2006/relationships/chart" Target="../charts/chart134.xml"/><Relationship Id="rId9" Type="http://schemas.openxmlformats.org/officeDocument/2006/relationships/chart" Target="../charts/chart139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45.xml"/><Relationship Id="rId3" Type="http://schemas.openxmlformats.org/officeDocument/2006/relationships/chart" Target="../charts/chart140.xml"/><Relationship Id="rId7" Type="http://schemas.openxmlformats.org/officeDocument/2006/relationships/chart" Target="../charts/chart144.xm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143.xml"/><Relationship Id="rId5" Type="http://schemas.openxmlformats.org/officeDocument/2006/relationships/chart" Target="../charts/chart142.xml"/><Relationship Id="rId4" Type="http://schemas.openxmlformats.org/officeDocument/2006/relationships/chart" Target="../charts/chart141.xml"/><Relationship Id="rId9" Type="http://schemas.openxmlformats.org/officeDocument/2006/relationships/chart" Target="../charts/chart146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52.xml"/><Relationship Id="rId3" Type="http://schemas.openxmlformats.org/officeDocument/2006/relationships/chart" Target="../charts/chart147.xml"/><Relationship Id="rId7" Type="http://schemas.openxmlformats.org/officeDocument/2006/relationships/chart" Target="../charts/chart151.xm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150.xml"/><Relationship Id="rId5" Type="http://schemas.openxmlformats.org/officeDocument/2006/relationships/chart" Target="../charts/chart149.xml"/><Relationship Id="rId4" Type="http://schemas.openxmlformats.org/officeDocument/2006/relationships/chart" Target="../charts/chart148.xml"/><Relationship Id="rId9" Type="http://schemas.openxmlformats.org/officeDocument/2006/relationships/chart" Target="../charts/chart153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59.xml"/><Relationship Id="rId3" Type="http://schemas.openxmlformats.org/officeDocument/2006/relationships/chart" Target="../charts/chart154.xml"/><Relationship Id="rId7" Type="http://schemas.openxmlformats.org/officeDocument/2006/relationships/chart" Target="../charts/chart158.xml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157.xml"/><Relationship Id="rId5" Type="http://schemas.openxmlformats.org/officeDocument/2006/relationships/chart" Target="../charts/chart156.xml"/><Relationship Id="rId4" Type="http://schemas.openxmlformats.org/officeDocument/2006/relationships/chart" Target="../charts/chart155.xml"/><Relationship Id="rId9" Type="http://schemas.openxmlformats.org/officeDocument/2006/relationships/chart" Target="../charts/chart160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66.xml"/><Relationship Id="rId3" Type="http://schemas.openxmlformats.org/officeDocument/2006/relationships/chart" Target="../charts/chart161.xml"/><Relationship Id="rId7" Type="http://schemas.openxmlformats.org/officeDocument/2006/relationships/chart" Target="../charts/chart165.xml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164.xml"/><Relationship Id="rId5" Type="http://schemas.openxmlformats.org/officeDocument/2006/relationships/chart" Target="../charts/chart163.xml"/><Relationship Id="rId10" Type="http://schemas.openxmlformats.org/officeDocument/2006/relationships/chart" Target="../charts/chart168.xml"/><Relationship Id="rId4" Type="http://schemas.openxmlformats.org/officeDocument/2006/relationships/chart" Target="../charts/chart162.xml"/><Relationship Id="rId9" Type="http://schemas.openxmlformats.org/officeDocument/2006/relationships/chart" Target="../charts/chart167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74.xml"/><Relationship Id="rId3" Type="http://schemas.openxmlformats.org/officeDocument/2006/relationships/chart" Target="../charts/chart169.xml"/><Relationship Id="rId7" Type="http://schemas.openxmlformats.org/officeDocument/2006/relationships/chart" Target="../charts/chart173.xml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172.xml"/><Relationship Id="rId5" Type="http://schemas.openxmlformats.org/officeDocument/2006/relationships/chart" Target="../charts/chart171.xml"/><Relationship Id="rId4" Type="http://schemas.openxmlformats.org/officeDocument/2006/relationships/chart" Target="../charts/chart170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80.xml"/><Relationship Id="rId3" Type="http://schemas.openxmlformats.org/officeDocument/2006/relationships/chart" Target="../charts/chart175.xml"/><Relationship Id="rId7" Type="http://schemas.openxmlformats.org/officeDocument/2006/relationships/chart" Target="../charts/chart179.xml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178.xml"/><Relationship Id="rId5" Type="http://schemas.openxmlformats.org/officeDocument/2006/relationships/chart" Target="../charts/chart177.xml"/><Relationship Id="rId10" Type="http://schemas.openxmlformats.org/officeDocument/2006/relationships/chart" Target="../charts/chart182.xml"/><Relationship Id="rId4" Type="http://schemas.openxmlformats.org/officeDocument/2006/relationships/chart" Target="../charts/chart176.xml"/><Relationship Id="rId9" Type="http://schemas.openxmlformats.org/officeDocument/2006/relationships/chart" Target="../charts/chart181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88.xml"/><Relationship Id="rId3" Type="http://schemas.openxmlformats.org/officeDocument/2006/relationships/chart" Target="../charts/chart183.xml"/><Relationship Id="rId7" Type="http://schemas.openxmlformats.org/officeDocument/2006/relationships/chart" Target="../charts/chart187.xml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186.xml"/><Relationship Id="rId5" Type="http://schemas.openxmlformats.org/officeDocument/2006/relationships/chart" Target="../charts/chart185.xml"/><Relationship Id="rId4" Type="http://schemas.openxmlformats.org/officeDocument/2006/relationships/chart" Target="../charts/chart184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9.xml"/><Relationship Id="rId7" Type="http://schemas.openxmlformats.org/officeDocument/2006/relationships/chart" Target="../charts/chart193.xml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192.xml"/><Relationship Id="rId5" Type="http://schemas.openxmlformats.org/officeDocument/2006/relationships/chart" Target="../charts/chart191.xml"/><Relationship Id="rId4" Type="http://schemas.openxmlformats.org/officeDocument/2006/relationships/chart" Target="../charts/chart190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4.xml"/><Relationship Id="rId7" Type="http://schemas.openxmlformats.org/officeDocument/2006/relationships/chart" Target="../charts/chart198.xml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197.xml"/><Relationship Id="rId5" Type="http://schemas.openxmlformats.org/officeDocument/2006/relationships/chart" Target="../charts/chart196.xml"/><Relationship Id="rId4" Type="http://schemas.openxmlformats.org/officeDocument/2006/relationships/chart" Target="../charts/chart195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9.xml"/><Relationship Id="rId7" Type="http://schemas.openxmlformats.org/officeDocument/2006/relationships/chart" Target="../charts/chart203.xml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202.xml"/><Relationship Id="rId5" Type="http://schemas.openxmlformats.org/officeDocument/2006/relationships/chart" Target="../charts/chart201.xml"/><Relationship Id="rId4" Type="http://schemas.openxmlformats.org/officeDocument/2006/relationships/chart" Target="../charts/chart200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4.xml"/><Relationship Id="rId7" Type="http://schemas.openxmlformats.org/officeDocument/2006/relationships/chart" Target="../charts/chart208.xml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207.xml"/><Relationship Id="rId5" Type="http://schemas.openxmlformats.org/officeDocument/2006/relationships/chart" Target="../charts/chart206.xml"/><Relationship Id="rId4" Type="http://schemas.openxmlformats.org/officeDocument/2006/relationships/chart" Target="../charts/chart205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9.xml"/><Relationship Id="rId7" Type="http://schemas.openxmlformats.org/officeDocument/2006/relationships/chart" Target="../charts/chart213.xml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212.xml"/><Relationship Id="rId5" Type="http://schemas.openxmlformats.org/officeDocument/2006/relationships/chart" Target="../charts/chart211.xml"/><Relationship Id="rId4" Type="http://schemas.openxmlformats.org/officeDocument/2006/relationships/chart" Target="../charts/chart210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4.xml"/><Relationship Id="rId7" Type="http://schemas.openxmlformats.org/officeDocument/2006/relationships/chart" Target="../charts/chart218.xml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217.xml"/><Relationship Id="rId5" Type="http://schemas.openxmlformats.org/officeDocument/2006/relationships/chart" Target="../charts/chart216.xml"/><Relationship Id="rId4" Type="http://schemas.openxmlformats.org/officeDocument/2006/relationships/chart" Target="../charts/chart215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24.xml"/><Relationship Id="rId3" Type="http://schemas.openxmlformats.org/officeDocument/2006/relationships/chart" Target="../charts/chart219.xml"/><Relationship Id="rId7" Type="http://schemas.openxmlformats.org/officeDocument/2006/relationships/chart" Target="../charts/chart223.xml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222.xml"/><Relationship Id="rId5" Type="http://schemas.openxmlformats.org/officeDocument/2006/relationships/chart" Target="../charts/chart221.xml"/><Relationship Id="rId4" Type="http://schemas.openxmlformats.org/officeDocument/2006/relationships/chart" Target="../charts/chart220.xml"/><Relationship Id="rId9" Type="http://schemas.openxmlformats.org/officeDocument/2006/relationships/chart" Target="../charts/chart225.xml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31.xml"/><Relationship Id="rId3" Type="http://schemas.openxmlformats.org/officeDocument/2006/relationships/chart" Target="../charts/chart226.xml"/><Relationship Id="rId7" Type="http://schemas.openxmlformats.org/officeDocument/2006/relationships/chart" Target="../charts/chart230.xml"/><Relationship Id="rId12" Type="http://schemas.openxmlformats.org/officeDocument/2006/relationships/chart" Target="../charts/chart235.xml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229.xml"/><Relationship Id="rId11" Type="http://schemas.openxmlformats.org/officeDocument/2006/relationships/chart" Target="../charts/chart234.xml"/><Relationship Id="rId5" Type="http://schemas.openxmlformats.org/officeDocument/2006/relationships/chart" Target="../charts/chart228.xml"/><Relationship Id="rId10" Type="http://schemas.openxmlformats.org/officeDocument/2006/relationships/chart" Target="../charts/chart233.xml"/><Relationship Id="rId4" Type="http://schemas.openxmlformats.org/officeDocument/2006/relationships/chart" Target="../charts/chart227.xml"/><Relationship Id="rId9" Type="http://schemas.openxmlformats.org/officeDocument/2006/relationships/chart" Target="../charts/chart232.xml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41.xml"/><Relationship Id="rId13" Type="http://schemas.openxmlformats.org/officeDocument/2006/relationships/chart" Target="../charts/chart246.xml"/><Relationship Id="rId3" Type="http://schemas.openxmlformats.org/officeDocument/2006/relationships/chart" Target="../charts/chart236.xml"/><Relationship Id="rId7" Type="http://schemas.openxmlformats.org/officeDocument/2006/relationships/chart" Target="../charts/chart240.xml"/><Relationship Id="rId12" Type="http://schemas.openxmlformats.org/officeDocument/2006/relationships/chart" Target="../charts/chart245.xml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239.xml"/><Relationship Id="rId11" Type="http://schemas.openxmlformats.org/officeDocument/2006/relationships/chart" Target="../charts/chart244.xml"/><Relationship Id="rId5" Type="http://schemas.openxmlformats.org/officeDocument/2006/relationships/chart" Target="../charts/chart238.xml"/><Relationship Id="rId10" Type="http://schemas.openxmlformats.org/officeDocument/2006/relationships/chart" Target="../charts/chart243.xml"/><Relationship Id="rId4" Type="http://schemas.openxmlformats.org/officeDocument/2006/relationships/chart" Target="../charts/chart237.xml"/><Relationship Id="rId9" Type="http://schemas.openxmlformats.org/officeDocument/2006/relationships/chart" Target="../charts/chart242.xml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52.xml"/><Relationship Id="rId13" Type="http://schemas.openxmlformats.org/officeDocument/2006/relationships/chart" Target="../charts/chart257.xml"/><Relationship Id="rId3" Type="http://schemas.openxmlformats.org/officeDocument/2006/relationships/chart" Target="../charts/chart247.xml"/><Relationship Id="rId7" Type="http://schemas.openxmlformats.org/officeDocument/2006/relationships/chart" Target="../charts/chart251.xml"/><Relationship Id="rId12" Type="http://schemas.openxmlformats.org/officeDocument/2006/relationships/chart" Target="../charts/chart256.xml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250.xml"/><Relationship Id="rId11" Type="http://schemas.openxmlformats.org/officeDocument/2006/relationships/chart" Target="../charts/chart255.xml"/><Relationship Id="rId5" Type="http://schemas.openxmlformats.org/officeDocument/2006/relationships/chart" Target="../charts/chart249.xml"/><Relationship Id="rId10" Type="http://schemas.openxmlformats.org/officeDocument/2006/relationships/chart" Target="../charts/chart254.xml"/><Relationship Id="rId4" Type="http://schemas.openxmlformats.org/officeDocument/2006/relationships/chart" Target="../charts/chart248.xml"/><Relationship Id="rId9" Type="http://schemas.openxmlformats.org/officeDocument/2006/relationships/chart" Target="../charts/chart253.xml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63.xml"/><Relationship Id="rId13" Type="http://schemas.openxmlformats.org/officeDocument/2006/relationships/chart" Target="../charts/chart268.xml"/><Relationship Id="rId3" Type="http://schemas.openxmlformats.org/officeDocument/2006/relationships/chart" Target="../charts/chart258.xml"/><Relationship Id="rId7" Type="http://schemas.openxmlformats.org/officeDocument/2006/relationships/chart" Target="../charts/chart262.xml"/><Relationship Id="rId12" Type="http://schemas.openxmlformats.org/officeDocument/2006/relationships/chart" Target="../charts/chart267.xml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261.xml"/><Relationship Id="rId11" Type="http://schemas.openxmlformats.org/officeDocument/2006/relationships/chart" Target="../charts/chart266.xml"/><Relationship Id="rId5" Type="http://schemas.openxmlformats.org/officeDocument/2006/relationships/chart" Target="../charts/chart260.xml"/><Relationship Id="rId10" Type="http://schemas.openxmlformats.org/officeDocument/2006/relationships/chart" Target="../charts/chart265.xml"/><Relationship Id="rId4" Type="http://schemas.openxmlformats.org/officeDocument/2006/relationships/chart" Target="../charts/chart259.xml"/><Relationship Id="rId9" Type="http://schemas.openxmlformats.org/officeDocument/2006/relationships/chart" Target="../charts/chart264.xml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74.xml"/><Relationship Id="rId13" Type="http://schemas.openxmlformats.org/officeDocument/2006/relationships/chart" Target="../charts/chart279.xml"/><Relationship Id="rId3" Type="http://schemas.openxmlformats.org/officeDocument/2006/relationships/chart" Target="../charts/chart269.xml"/><Relationship Id="rId7" Type="http://schemas.openxmlformats.org/officeDocument/2006/relationships/chart" Target="../charts/chart273.xml"/><Relationship Id="rId12" Type="http://schemas.openxmlformats.org/officeDocument/2006/relationships/chart" Target="../charts/chart278.xml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272.xml"/><Relationship Id="rId11" Type="http://schemas.openxmlformats.org/officeDocument/2006/relationships/chart" Target="../charts/chart277.xml"/><Relationship Id="rId5" Type="http://schemas.openxmlformats.org/officeDocument/2006/relationships/chart" Target="../charts/chart271.xml"/><Relationship Id="rId10" Type="http://schemas.openxmlformats.org/officeDocument/2006/relationships/chart" Target="../charts/chart276.xml"/><Relationship Id="rId4" Type="http://schemas.openxmlformats.org/officeDocument/2006/relationships/chart" Target="../charts/chart270.xml"/><Relationship Id="rId9" Type="http://schemas.openxmlformats.org/officeDocument/2006/relationships/chart" Target="../charts/chart275.xml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85.xml"/><Relationship Id="rId13" Type="http://schemas.openxmlformats.org/officeDocument/2006/relationships/chart" Target="../charts/chart290.xml"/><Relationship Id="rId3" Type="http://schemas.openxmlformats.org/officeDocument/2006/relationships/chart" Target="../charts/chart280.xml"/><Relationship Id="rId7" Type="http://schemas.openxmlformats.org/officeDocument/2006/relationships/chart" Target="../charts/chart284.xml"/><Relationship Id="rId12" Type="http://schemas.openxmlformats.org/officeDocument/2006/relationships/chart" Target="../charts/chart289.xml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283.xml"/><Relationship Id="rId11" Type="http://schemas.openxmlformats.org/officeDocument/2006/relationships/chart" Target="../charts/chart288.xml"/><Relationship Id="rId5" Type="http://schemas.openxmlformats.org/officeDocument/2006/relationships/chart" Target="../charts/chart282.xml"/><Relationship Id="rId10" Type="http://schemas.openxmlformats.org/officeDocument/2006/relationships/chart" Target="../charts/chart287.xml"/><Relationship Id="rId4" Type="http://schemas.openxmlformats.org/officeDocument/2006/relationships/chart" Target="../charts/chart281.xml"/><Relationship Id="rId9" Type="http://schemas.openxmlformats.org/officeDocument/2006/relationships/chart" Target="../charts/chart286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91.xml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294.xml"/><Relationship Id="rId5" Type="http://schemas.openxmlformats.org/officeDocument/2006/relationships/chart" Target="../charts/chart293.xml"/><Relationship Id="rId4" Type="http://schemas.openxmlformats.org/officeDocument/2006/relationships/chart" Target="../charts/chart29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95.xml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298.xml"/><Relationship Id="rId5" Type="http://schemas.openxmlformats.org/officeDocument/2006/relationships/chart" Target="../charts/chart297.xml"/><Relationship Id="rId4" Type="http://schemas.openxmlformats.org/officeDocument/2006/relationships/chart" Target="../charts/chart29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376989" y="712922"/>
            <a:ext cx="11463715" cy="5074268"/>
          </a:xfrm>
        </p:spPr>
        <p:txBody>
          <a:bodyPr anchor="t">
            <a:noAutofit/>
          </a:bodyPr>
          <a:lstStyle/>
          <a:p>
            <a:br>
              <a:rPr lang="sv-SE" sz="6600" b="1" dirty="0">
                <a:latin typeface="Century Gothic" panose="020B0502020202020204" pitchFamily="34" charset="0"/>
              </a:rPr>
            </a:br>
            <a:br>
              <a:rPr lang="sv-SE" sz="6600" b="1" dirty="0">
                <a:latin typeface="Century Gothic" panose="020B0502020202020204" pitchFamily="34" charset="0"/>
              </a:rPr>
            </a:br>
            <a:r>
              <a:rPr lang="sv-SE" sz="6600" b="1" dirty="0">
                <a:latin typeface="Century Gothic" panose="020B0502020202020204" pitchFamily="34" charset="0"/>
              </a:rPr>
              <a:t>Hellas Friidrott </a:t>
            </a:r>
            <a:br>
              <a:rPr lang="sv-SE" sz="6600" b="1" dirty="0">
                <a:latin typeface="Century Gothic" panose="020B0502020202020204" pitchFamily="34" charset="0"/>
              </a:rPr>
            </a:br>
            <a:r>
              <a:rPr lang="sv-SE" sz="5400" b="1" dirty="0">
                <a:latin typeface="Century Gothic" panose="020B0502020202020204" pitchFamily="34" charset="0"/>
              </a:rPr>
              <a:t>Föreningssmart </a:t>
            </a:r>
            <a:br>
              <a:rPr lang="sv-SE" sz="6600" b="1" dirty="0">
                <a:latin typeface="Century Gothic" panose="020B0502020202020204" pitchFamily="34" charset="0"/>
              </a:rPr>
            </a:br>
            <a:r>
              <a:rPr lang="sv-SE" sz="2400" b="1" dirty="0">
                <a:latin typeface="Century Gothic" panose="020B0502020202020204" pitchFamily="34" charset="0"/>
              </a:rPr>
              <a:t>- Juni 2021 - </a:t>
            </a:r>
            <a:endParaRPr lang="sv-SE" sz="6600" b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01708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579120" y="167957"/>
            <a:ext cx="10515600" cy="1325563"/>
          </a:xfrm>
        </p:spPr>
        <p:txBody>
          <a:bodyPr>
            <a:normAutofit/>
          </a:bodyPr>
          <a:lstStyle/>
          <a:p>
            <a:r>
              <a:rPr lang="sv-SE" sz="4000" b="1" dirty="0">
                <a:latin typeface="Century Gothic" panose="020B0502020202020204" pitchFamily="34" charset="0"/>
              </a:rPr>
              <a:t>På GÅNG – Svensk Friidrott </a:t>
            </a:r>
            <a:endParaRPr lang="sv-SE" sz="4000" dirty="0">
              <a:latin typeface="Century Gothic" panose="020B0502020202020204" pitchFamily="34" charset="0"/>
            </a:endParaRPr>
          </a:p>
        </p:txBody>
      </p:sp>
      <p:sp>
        <p:nvSpPr>
          <p:cNvPr id="7" name="Platshållare för innehåll 1"/>
          <p:cNvSpPr>
            <a:spLocks noGrp="1"/>
          </p:cNvSpPr>
          <p:nvPr>
            <p:ph idx="1"/>
          </p:nvPr>
        </p:nvSpPr>
        <p:spPr>
          <a:xfrm>
            <a:off x="579120" y="1493520"/>
            <a:ext cx="10774680" cy="48501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dirty="0">
                <a:latin typeface="Century Gothic" panose="020B0502020202020204" pitchFamily="34" charset="0"/>
                <a:ea typeface="Cambria" panose="02040503050406030204" pitchFamily="18" charset="0"/>
              </a:rPr>
              <a:t>Ny hemsida – </a:t>
            </a:r>
            <a:r>
              <a:rPr lang="sv-SE" dirty="0">
                <a:latin typeface="Century Gothic" panose="020B0502020202020204" pitchFamily="34" charset="0"/>
                <a:ea typeface="Cambria" panose="02040503050406030204" pitchFamily="18" charset="0"/>
                <a:hlinkClick r:id="rId3"/>
              </a:rPr>
              <a:t>www.friidrott.se</a:t>
            </a:r>
            <a:br>
              <a:rPr lang="sv-SE" dirty="0">
                <a:latin typeface="Century Gothic" panose="020B0502020202020204" pitchFamily="34" charset="0"/>
                <a:ea typeface="Cambria" panose="02040503050406030204" pitchFamily="18" charset="0"/>
              </a:rPr>
            </a:br>
            <a:endParaRPr lang="sv-SE" dirty="0">
              <a:latin typeface="Century Gothic" panose="020B0502020202020204" pitchFamily="34" charset="0"/>
              <a:ea typeface="Cambria" panose="02040503050406030204" pitchFamily="18" charset="0"/>
            </a:endParaRPr>
          </a:p>
          <a:p>
            <a:pPr marL="0" indent="0">
              <a:buNone/>
            </a:pPr>
            <a:r>
              <a:rPr lang="sv-SE" dirty="0">
                <a:latin typeface="Century Gothic" panose="020B0502020202020204" pitchFamily="34" charset="0"/>
                <a:ea typeface="Cambria" panose="02040503050406030204" pitchFamily="18" charset="0"/>
              </a:rPr>
              <a:t>Ny utbildningsansvarig – Janne Wanhainen</a:t>
            </a:r>
          </a:p>
          <a:p>
            <a:pPr marL="0" indent="0">
              <a:buNone/>
            </a:pPr>
            <a:endParaRPr lang="sv-SE" dirty="0">
              <a:latin typeface="Century Gothic" panose="020B0502020202020204" pitchFamily="34" charset="0"/>
              <a:ea typeface="Cambria" panose="02040503050406030204" pitchFamily="18" charset="0"/>
            </a:endParaRPr>
          </a:p>
          <a:p>
            <a:pPr marL="0" indent="0">
              <a:buNone/>
            </a:pPr>
            <a:r>
              <a:rPr lang="sv-SE" dirty="0">
                <a:latin typeface="Century Gothic" panose="020B0502020202020204" pitchFamily="34" charset="0"/>
                <a:ea typeface="Cambria" panose="02040503050406030204" pitchFamily="18" charset="0"/>
              </a:rPr>
              <a:t>Strategi 2025 - </a:t>
            </a:r>
            <a:r>
              <a:rPr lang="sv-SE" dirty="0">
                <a:latin typeface="Century Gothic" panose="020B0502020202020204" pitchFamily="34" charset="0"/>
                <a:ea typeface="Cambria" panose="02040503050406030204" pitchFamily="18" charset="0"/>
                <a:hlinkClick r:id="rId4"/>
              </a:rPr>
              <a:t>https://www.friidrott.se/forbundet/Strategi2025/</a:t>
            </a:r>
            <a:r>
              <a:rPr lang="sv-SE" dirty="0">
                <a:latin typeface="Century Gothic" panose="020B0502020202020204" pitchFamily="34" charset="0"/>
                <a:ea typeface="Cambria" panose="02040503050406030204" pitchFamily="18" charset="0"/>
              </a:rPr>
              <a:t>’</a:t>
            </a:r>
          </a:p>
          <a:p>
            <a:pPr marL="0" indent="0">
              <a:buNone/>
            </a:pPr>
            <a:endParaRPr lang="sv-SE" dirty="0">
              <a:latin typeface="Century Gothic" panose="020B0502020202020204" pitchFamily="34" charset="0"/>
              <a:ea typeface="Cambria" panose="02040503050406030204" pitchFamily="18" charset="0"/>
            </a:endParaRPr>
          </a:p>
          <a:p>
            <a:pPr marL="0" indent="0">
              <a:buNone/>
            </a:pPr>
            <a:r>
              <a:rPr lang="sv-SE" dirty="0">
                <a:latin typeface="Century Gothic" panose="020B0502020202020204" pitchFamily="34" charset="0"/>
                <a:ea typeface="Cambria" panose="02040503050406030204" pitchFamily="18" charset="0"/>
              </a:rPr>
              <a:t>Reviderad ”Policy för friidrottare med transpersoner” - </a:t>
            </a:r>
            <a:r>
              <a:rPr lang="sv-SE" dirty="0">
                <a:latin typeface="Century Gothic" panose="020B0502020202020204" pitchFamily="34" charset="0"/>
                <a:ea typeface="Cambria" panose="02040503050406030204" pitchFamily="18" charset="0"/>
                <a:hlinkClick r:id="rId5"/>
              </a:rPr>
              <a:t>https://www.friidrott.se/varfriidrott/TryggFriidrott/hbtqifriidrott/</a:t>
            </a:r>
            <a:endParaRPr lang="sv-SE" dirty="0">
              <a:latin typeface="Century Gothic" panose="020B0502020202020204" pitchFamily="34" charset="0"/>
              <a:ea typeface="Cambria" panose="02040503050406030204" pitchFamily="18" charset="0"/>
            </a:endParaRPr>
          </a:p>
          <a:p>
            <a:pPr marL="0" indent="0">
              <a:buNone/>
            </a:pPr>
            <a:endParaRPr lang="sv-SE" dirty="0">
              <a:latin typeface="Century Gothic" panose="020B0502020202020204" pitchFamily="34" charset="0"/>
              <a:ea typeface="Cambria" panose="02040503050406030204" pitchFamily="18" charset="0"/>
            </a:endParaRPr>
          </a:p>
          <a:p>
            <a:pPr marL="0" indent="0">
              <a:buNone/>
            </a:pPr>
            <a:endParaRPr lang="sv-SE" dirty="0">
              <a:latin typeface="Century Gothic" panose="020B0502020202020204" pitchFamily="34" charset="0"/>
              <a:ea typeface="Cambria" panose="02040503050406030204" pitchFamily="18" charset="0"/>
            </a:endParaRPr>
          </a:p>
          <a:p>
            <a:pPr marL="0" indent="0">
              <a:buNone/>
            </a:pPr>
            <a:endParaRPr lang="sv-SE" dirty="0">
              <a:latin typeface="Century Gothic" panose="020B0502020202020204" pitchFamily="34" charset="0"/>
              <a:ea typeface="Cambria" panose="02040503050406030204" pitchFamily="18" charset="0"/>
            </a:endParaRPr>
          </a:p>
          <a:p>
            <a:pPr marL="0" indent="0">
              <a:buNone/>
            </a:pPr>
            <a:endParaRPr lang="sv-SE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58644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579120" y="167957"/>
            <a:ext cx="10515600" cy="1325563"/>
          </a:xfrm>
        </p:spPr>
        <p:txBody>
          <a:bodyPr>
            <a:normAutofit/>
          </a:bodyPr>
          <a:lstStyle/>
          <a:p>
            <a:r>
              <a:rPr lang="sv-SE" sz="4000" b="1" dirty="0">
                <a:latin typeface="Century Gothic" panose="020B0502020202020204" pitchFamily="34" charset="0"/>
              </a:rPr>
              <a:t>Om FÖRENINGSSMART	</a:t>
            </a:r>
            <a:endParaRPr lang="sv-SE" sz="4000" dirty="0">
              <a:latin typeface="Century Gothic" panose="020B0502020202020204" pitchFamily="34" charset="0"/>
            </a:endParaRPr>
          </a:p>
        </p:txBody>
      </p:sp>
      <p:sp>
        <p:nvSpPr>
          <p:cNvPr id="7" name="Platshållare för innehåll 1"/>
          <p:cNvSpPr>
            <a:spLocks noGrp="1"/>
          </p:cNvSpPr>
          <p:nvPr>
            <p:ph idx="1"/>
          </p:nvPr>
        </p:nvSpPr>
        <p:spPr>
          <a:xfrm>
            <a:off x="579120" y="1493520"/>
            <a:ext cx="10774680" cy="4850131"/>
          </a:xfrm>
        </p:spPr>
        <p:txBody>
          <a:bodyPr>
            <a:normAutofit/>
          </a:bodyPr>
          <a:lstStyle/>
          <a:p>
            <a:r>
              <a:rPr lang="sv-SE" dirty="0">
                <a:latin typeface="Century Gothic" panose="020B0502020202020204" pitchFamily="34" charset="0"/>
                <a:ea typeface="Cambria" panose="02040503050406030204" pitchFamily="18" charset="0"/>
              </a:rPr>
              <a:t>Ett verktyg för föreningsutveckling som bygger på en samverkan mellan förening, Svenska Friidrottsförbundet och RF/SISU distrikt</a:t>
            </a:r>
            <a:br>
              <a:rPr lang="sv-SE" dirty="0">
                <a:latin typeface="Century Gothic" panose="020B0502020202020204" pitchFamily="34" charset="0"/>
                <a:ea typeface="Cambria" panose="02040503050406030204" pitchFamily="18" charset="0"/>
              </a:rPr>
            </a:br>
            <a:endParaRPr lang="sv-SE" dirty="0">
              <a:latin typeface="Century Gothic" panose="020B0502020202020204" pitchFamily="34" charset="0"/>
              <a:ea typeface="Cambria" panose="02040503050406030204" pitchFamily="18" charset="0"/>
            </a:endParaRPr>
          </a:p>
          <a:p>
            <a:r>
              <a:rPr lang="sv-SE" dirty="0">
                <a:latin typeface="Century Gothic" panose="020B0502020202020204" pitchFamily="34" charset="0"/>
                <a:ea typeface="Cambria" panose="02040503050406030204" pitchFamily="18" charset="0"/>
              </a:rPr>
              <a:t>Enkäten skickas till föreningens alla medlemmar </a:t>
            </a:r>
            <a:br>
              <a:rPr lang="sv-SE" dirty="0">
                <a:latin typeface="Century Gothic" panose="020B0502020202020204" pitchFamily="34" charset="0"/>
                <a:ea typeface="Cambria" panose="02040503050406030204" pitchFamily="18" charset="0"/>
              </a:rPr>
            </a:br>
            <a:endParaRPr lang="sv-SE" dirty="0">
              <a:latin typeface="Century Gothic" panose="020B0502020202020204" pitchFamily="34" charset="0"/>
              <a:ea typeface="Cambria" panose="02040503050406030204" pitchFamily="18" charset="0"/>
            </a:endParaRPr>
          </a:p>
          <a:p>
            <a:r>
              <a:rPr lang="sv-SE" dirty="0">
                <a:latin typeface="Century Gothic" panose="020B0502020202020204" pitchFamily="34" charset="0"/>
                <a:ea typeface="Cambria" panose="02040503050406030204" pitchFamily="18" charset="0"/>
              </a:rPr>
              <a:t>Delaktighet - föreningens medlemmar får vara med och ge sin bild av vad de tycker föreningen bör fokusera på</a:t>
            </a:r>
          </a:p>
          <a:p>
            <a:pPr marL="0" indent="0">
              <a:buNone/>
            </a:pPr>
            <a:endParaRPr lang="sv-SE" dirty="0">
              <a:latin typeface="Century Gothic" panose="020B0502020202020204" pitchFamily="34" charset="0"/>
              <a:ea typeface="Cambria" panose="02040503050406030204" pitchFamily="18" charset="0"/>
            </a:endParaRPr>
          </a:p>
          <a:p>
            <a:pPr marL="0" indent="0">
              <a:buNone/>
            </a:pPr>
            <a:endParaRPr lang="sv-SE" dirty="0">
              <a:latin typeface="Century Gothic" panose="020B0502020202020204" pitchFamily="34" charset="0"/>
              <a:ea typeface="Cambria" panose="02040503050406030204" pitchFamily="18" charset="0"/>
            </a:endParaRPr>
          </a:p>
          <a:p>
            <a:pPr marL="0" indent="0">
              <a:buNone/>
            </a:pPr>
            <a:endParaRPr lang="sv-SE" dirty="0">
              <a:latin typeface="Century Gothic" panose="020B0502020202020204" pitchFamily="34" charset="0"/>
              <a:ea typeface="Cambria" panose="02040503050406030204" pitchFamily="18" charset="0"/>
            </a:endParaRPr>
          </a:p>
          <a:p>
            <a:pPr marL="0" indent="0">
              <a:buNone/>
            </a:pPr>
            <a:endParaRPr lang="sv-SE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62299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579120" y="167957"/>
            <a:ext cx="10515600" cy="1325563"/>
          </a:xfrm>
        </p:spPr>
        <p:txBody>
          <a:bodyPr>
            <a:normAutofit/>
          </a:bodyPr>
          <a:lstStyle/>
          <a:p>
            <a:r>
              <a:rPr lang="sv-SE" sz="4000" b="1" dirty="0">
                <a:latin typeface="Century Gothic" panose="020B0502020202020204" pitchFamily="34" charset="0"/>
              </a:rPr>
              <a:t>Om FÖRENINGSSMART	</a:t>
            </a:r>
            <a:endParaRPr lang="sv-SE" sz="4000" dirty="0">
              <a:latin typeface="Century Gothic" panose="020B0502020202020204" pitchFamily="34" charset="0"/>
            </a:endParaRPr>
          </a:p>
        </p:txBody>
      </p:sp>
      <p:sp>
        <p:nvSpPr>
          <p:cNvPr id="7" name="Platshållare för innehåll 1"/>
          <p:cNvSpPr>
            <a:spLocks noGrp="1"/>
          </p:cNvSpPr>
          <p:nvPr>
            <p:ph idx="1"/>
          </p:nvPr>
        </p:nvSpPr>
        <p:spPr>
          <a:xfrm>
            <a:off x="579120" y="1493520"/>
            <a:ext cx="10774680" cy="48501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dirty="0">
                <a:latin typeface="Century Gothic" panose="020B0502020202020204" pitchFamily="34" charset="0"/>
                <a:ea typeface="Cambria" panose="02040503050406030204" pitchFamily="18" charset="0"/>
              </a:rPr>
              <a:t>Enkäten är uppdelad i fem delar </a:t>
            </a:r>
          </a:p>
          <a:p>
            <a:pPr marL="0" indent="0">
              <a:buNone/>
            </a:pPr>
            <a:endParaRPr lang="sv-SE" dirty="0">
              <a:latin typeface="Century Gothic" panose="020B0502020202020204" pitchFamily="34" charset="0"/>
              <a:ea typeface="Cambria" panose="02040503050406030204" pitchFamily="18" charset="0"/>
            </a:endParaRPr>
          </a:p>
          <a:p>
            <a:r>
              <a:rPr lang="sv-SE" dirty="0">
                <a:latin typeface="Century Gothic" panose="020B0502020202020204" pitchFamily="34" charset="0"/>
                <a:ea typeface="Cambria" panose="02040503050406030204" pitchFamily="18" charset="0"/>
              </a:rPr>
              <a:t>Träna friidrott i min förening</a:t>
            </a:r>
          </a:p>
          <a:p>
            <a:r>
              <a:rPr lang="sv-SE" dirty="0">
                <a:latin typeface="Century Gothic" panose="020B0502020202020204" pitchFamily="34" charset="0"/>
                <a:ea typeface="Cambria" panose="02040503050406030204" pitchFamily="18" charset="0"/>
              </a:rPr>
              <a:t>Trygg Friidrott</a:t>
            </a:r>
          </a:p>
          <a:p>
            <a:r>
              <a:rPr lang="sv-SE" dirty="0">
                <a:latin typeface="Century Gothic" panose="020B0502020202020204" pitchFamily="34" charset="0"/>
                <a:ea typeface="Cambria" panose="02040503050406030204" pitchFamily="18" charset="0"/>
              </a:rPr>
              <a:t>Friidrottsutveckling </a:t>
            </a:r>
          </a:p>
          <a:p>
            <a:r>
              <a:rPr lang="sv-SE" dirty="0">
                <a:latin typeface="Century Gothic" panose="020B0502020202020204" pitchFamily="34" charset="0"/>
                <a:ea typeface="Cambria" panose="02040503050406030204" pitchFamily="18" charset="0"/>
              </a:rPr>
              <a:t>Föreningsutveckling</a:t>
            </a:r>
          </a:p>
          <a:p>
            <a:r>
              <a:rPr lang="sv-SE" dirty="0">
                <a:latin typeface="Century Gothic" panose="020B0502020202020204" pitchFamily="34" charset="0"/>
                <a:ea typeface="Cambria" panose="02040503050406030204" pitchFamily="18" charset="0"/>
              </a:rPr>
              <a:t>Kommunikation</a:t>
            </a:r>
          </a:p>
          <a:p>
            <a:pPr marL="0" indent="0">
              <a:buNone/>
            </a:pPr>
            <a:endParaRPr lang="sv-SE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>
              <a:buNone/>
            </a:pPr>
            <a:endParaRPr lang="sv-SE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>
              <a:buNone/>
            </a:pPr>
            <a:endParaRPr lang="sv-SE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>
              <a:buNone/>
            </a:pPr>
            <a:endParaRPr lang="sv-SE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>
              <a:buNone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654255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81013" y="205063"/>
            <a:ext cx="10515600" cy="1325563"/>
          </a:xfrm>
        </p:spPr>
        <p:txBody>
          <a:bodyPr>
            <a:normAutofit/>
          </a:bodyPr>
          <a:lstStyle/>
          <a:p>
            <a:r>
              <a:rPr lang="sv-SE" sz="4000" b="1" dirty="0">
                <a:latin typeface="Century Gothic" panose="020B0502020202020204" pitchFamily="34" charset="0"/>
              </a:rPr>
              <a:t>Vem har svarat?</a:t>
            </a:r>
            <a:endParaRPr lang="sv-SE" sz="4000" dirty="0">
              <a:latin typeface="Century Gothic" panose="020B0502020202020204" pitchFamily="34" charset="0"/>
            </a:endParaRPr>
          </a:p>
        </p:txBody>
      </p:sp>
      <p:sp>
        <p:nvSpPr>
          <p:cNvPr id="4" name="Platshållare för innehåll 2"/>
          <p:cNvSpPr txBox="1">
            <a:spLocks/>
          </p:cNvSpPr>
          <p:nvPr/>
        </p:nvSpPr>
        <p:spPr>
          <a:xfrm>
            <a:off x="2980594" y="1530627"/>
            <a:ext cx="6759754" cy="804004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sv-SE" b="1" dirty="0">
                <a:solidFill>
                  <a:schemeClr val="bg1"/>
                </a:solidFill>
                <a:latin typeface="Century Gothic" panose="020B0502020202020204" pitchFamily="34" charset="0"/>
                <a:ea typeface="Cambria" panose="02040503050406030204" pitchFamily="18" charset="0"/>
              </a:rPr>
              <a:t>Antal svar: 48 </a:t>
            </a:r>
            <a:r>
              <a:rPr lang="sv-SE" b="1" dirty="0" err="1">
                <a:solidFill>
                  <a:schemeClr val="bg1"/>
                </a:solidFill>
                <a:latin typeface="Century Gothic" panose="020B0502020202020204" pitchFamily="34" charset="0"/>
                <a:ea typeface="Cambria" panose="02040503050406030204" pitchFamily="18" charset="0"/>
              </a:rPr>
              <a:t>st</a:t>
            </a:r>
            <a:endParaRPr lang="sv-SE" b="1" dirty="0">
              <a:solidFill>
                <a:schemeClr val="bg1"/>
              </a:solidFill>
              <a:latin typeface="Century Gothic" panose="020B0502020202020204" pitchFamily="34" charset="0"/>
              <a:ea typeface="Cambria" panose="02040503050406030204" pitchFamily="18" charset="0"/>
            </a:endParaRPr>
          </a:p>
        </p:txBody>
      </p:sp>
      <p:sp>
        <p:nvSpPr>
          <p:cNvPr id="6" name="Platshållare för innehåll 3"/>
          <p:cNvSpPr txBox="1">
            <a:spLocks/>
          </p:cNvSpPr>
          <p:nvPr/>
        </p:nvSpPr>
        <p:spPr>
          <a:xfrm>
            <a:off x="2980594" y="2334630"/>
            <a:ext cx="6759754" cy="369025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sv-SE" sz="2200" dirty="0">
                <a:solidFill>
                  <a:schemeClr val="tx2"/>
                </a:solidFill>
                <a:latin typeface="Century Gothic" panose="020B0502020202020204" pitchFamily="34" charset="0"/>
                <a:ea typeface="Cambria" panose="02040503050406030204" pitchFamily="18" charset="0"/>
              </a:rPr>
              <a:t>Styrelse/Anställd/Kommitté/Arbetsgrupp = 5 </a:t>
            </a:r>
            <a:r>
              <a:rPr lang="sv-SE" sz="2200" dirty="0" err="1">
                <a:solidFill>
                  <a:schemeClr val="tx2"/>
                </a:solidFill>
                <a:latin typeface="Century Gothic" panose="020B0502020202020204" pitchFamily="34" charset="0"/>
                <a:ea typeface="Cambria" panose="02040503050406030204" pitchFamily="18" charset="0"/>
              </a:rPr>
              <a:t>st</a:t>
            </a:r>
            <a:endParaRPr lang="sv-SE" sz="2200" dirty="0">
              <a:solidFill>
                <a:schemeClr val="tx2"/>
              </a:solidFill>
              <a:latin typeface="Century Gothic" panose="020B0502020202020204" pitchFamily="34" charset="0"/>
              <a:ea typeface="Cambria" panose="02040503050406030204" pitchFamily="18" charset="0"/>
            </a:endParaRPr>
          </a:p>
          <a:p>
            <a:pPr>
              <a:lnSpc>
                <a:spcPct val="150000"/>
              </a:lnSpc>
            </a:pPr>
            <a:r>
              <a:rPr lang="sv-SE" sz="2200" dirty="0">
                <a:solidFill>
                  <a:schemeClr val="tx2"/>
                </a:solidFill>
                <a:latin typeface="Century Gothic" panose="020B0502020202020204" pitchFamily="34" charset="0"/>
                <a:ea typeface="Cambria" panose="02040503050406030204" pitchFamily="18" charset="0"/>
              </a:rPr>
              <a:t>Aktiv = 5 </a:t>
            </a:r>
            <a:r>
              <a:rPr lang="sv-SE" sz="2200" dirty="0" err="1">
                <a:solidFill>
                  <a:schemeClr val="tx2"/>
                </a:solidFill>
                <a:latin typeface="Century Gothic" panose="020B0502020202020204" pitchFamily="34" charset="0"/>
                <a:ea typeface="Cambria" panose="02040503050406030204" pitchFamily="18" charset="0"/>
              </a:rPr>
              <a:t>st</a:t>
            </a:r>
            <a:endParaRPr lang="sv-SE" sz="2200" dirty="0">
              <a:solidFill>
                <a:schemeClr val="tx2"/>
              </a:solidFill>
              <a:latin typeface="Century Gothic" panose="020B0502020202020204" pitchFamily="34" charset="0"/>
              <a:ea typeface="Cambria" panose="02040503050406030204" pitchFamily="18" charset="0"/>
            </a:endParaRPr>
          </a:p>
          <a:p>
            <a:pPr>
              <a:lnSpc>
                <a:spcPct val="150000"/>
              </a:lnSpc>
            </a:pPr>
            <a:r>
              <a:rPr lang="sv-SE" sz="2200" dirty="0">
                <a:solidFill>
                  <a:schemeClr val="tx2"/>
                </a:solidFill>
                <a:latin typeface="Century Gothic" panose="020B0502020202020204" pitchFamily="34" charset="0"/>
                <a:ea typeface="Cambria" panose="02040503050406030204" pitchFamily="18" charset="0"/>
              </a:rPr>
              <a:t>Tränare/Ledare = 12 </a:t>
            </a:r>
            <a:r>
              <a:rPr lang="sv-SE" sz="2200" dirty="0" err="1">
                <a:solidFill>
                  <a:schemeClr val="tx2"/>
                </a:solidFill>
                <a:latin typeface="Century Gothic" panose="020B0502020202020204" pitchFamily="34" charset="0"/>
                <a:ea typeface="Cambria" panose="02040503050406030204" pitchFamily="18" charset="0"/>
              </a:rPr>
              <a:t>st</a:t>
            </a:r>
            <a:endParaRPr lang="sv-SE" sz="2200" dirty="0">
              <a:solidFill>
                <a:schemeClr val="tx2"/>
              </a:solidFill>
              <a:latin typeface="Century Gothic" panose="020B0502020202020204" pitchFamily="34" charset="0"/>
              <a:ea typeface="Cambria" panose="02040503050406030204" pitchFamily="18" charset="0"/>
            </a:endParaRPr>
          </a:p>
          <a:p>
            <a:pPr>
              <a:lnSpc>
                <a:spcPct val="150000"/>
              </a:lnSpc>
            </a:pPr>
            <a:r>
              <a:rPr lang="sv-SE" sz="2200" dirty="0">
                <a:solidFill>
                  <a:schemeClr val="tx2"/>
                </a:solidFill>
                <a:latin typeface="Century Gothic" panose="020B0502020202020204" pitchFamily="34" charset="0"/>
                <a:ea typeface="Cambria" panose="02040503050406030204" pitchFamily="18" charset="0"/>
              </a:rPr>
              <a:t>Funktionär = 1 </a:t>
            </a:r>
            <a:r>
              <a:rPr lang="sv-SE" sz="2200" dirty="0" err="1">
                <a:solidFill>
                  <a:schemeClr val="tx2"/>
                </a:solidFill>
                <a:latin typeface="Century Gothic" panose="020B0502020202020204" pitchFamily="34" charset="0"/>
                <a:ea typeface="Cambria" panose="02040503050406030204" pitchFamily="18" charset="0"/>
              </a:rPr>
              <a:t>st</a:t>
            </a:r>
            <a:endParaRPr lang="sv-SE" sz="2200" dirty="0">
              <a:solidFill>
                <a:schemeClr val="tx2"/>
              </a:solidFill>
              <a:latin typeface="Century Gothic" panose="020B0502020202020204" pitchFamily="34" charset="0"/>
              <a:ea typeface="Cambria" panose="02040503050406030204" pitchFamily="18" charset="0"/>
            </a:endParaRPr>
          </a:p>
          <a:p>
            <a:pPr>
              <a:lnSpc>
                <a:spcPct val="150000"/>
              </a:lnSpc>
            </a:pPr>
            <a:r>
              <a:rPr lang="sv-SE" sz="2200" dirty="0">
                <a:solidFill>
                  <a:schemeClr val="tx2"/>
                </a:solidFill>
                <a:latin typeface="Century Gothic" panose="020B0502020202020204" pitchFamily="34" charset="0"/>
                <a:ea typeface="Cambria" panose="02040503050406030204" pitchFamily="18" charset="0"/>
              </a:rPr>
              <a:t>Förälder = 25 </a:t>
            </a:r>
            <a:r>
              <a:rPr lang="sv-SE" sz="2200" dirty="0" err="1">
                <a:solidFill>
                  <a:schemeClr val="tx2"/>
                </a:solidFill>
                <a:latin typeface="Century Gothic" panose="020B0502020202020204" pitchFamily="34" charset="0"/>
                <a:ea typeface="Cambria" panose="02040503050406030204" pitchFamily="18" charset="0"/>
              </a:rPr>
              <a:t>st</a:t>
            </a:r>
            <a:endParaRPr lang="sv-SE" sz="2200" dirty="0">
              <a:solidFill>
                <a:schemeClr val="tx2"/>
              </a:solidFill>
              <a:latin typeface="Century Gothic" panose="020B0502020202020204" pitchFamily="34" charset="0"/>
              <a:ea typeface="Cambria" panose="02040503050406030204" pitchFamily="18" charset="0"/>
            </a:endParaRPr>
          </a:p>
          <a:p>
            <a:endParaRPr lang="sv-SE" sz="22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32945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725906" y="138454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Century Gothic" panose="020B0502020202020204" pitchFamily="34" charset="0"/>
              </a:rPr>
              <a:t>Jag </a:t>
            </a:r>
            <a:r>
              <a:rPr lang="en-US" sz="4000" b="1" dirty="0" err="1">
                <a:latin typeface="Century Gothic" panose="020B0502020202020204" pitchFamily="34" charset="0"/>
              </a:rPr>
              <a:t>har</a:t>
            </a:r>
            <a:r>
              <a:rPr lang="en-US" sz="4000" b="1" dirty="0">
                <a:latin typeface="Century Gothic" panose="020B0502020202020204" pitchFamily="34" charset="0"/>
              </a:rPr>
              <a:t> </a:t>
            </a:r>
            <a:r>
              <a:rPr lang="en-US" sz="4000" b="1" dirty="0" err="1">
                <a:latin typeface="Century Gothic" panose="020B0502020202020204" pitchFamily="34" charset="0"/>
              </a:rPr>
              <a:t>varit</a:t>
            </a:r>
            <a:r>
              <a:rPr lang="en-US" sz="4000" b="1" dirty="0">
                <a:latin typeface="Century Gothic" panose="020B0502020202020204" pitchFamily="34" charset="0"/>
              </a:rPr>
              <a:t> med </a:t>
            </a:r>
            <a:r>
              <a:rPr lang="en-US" sz="4000" b="1" dirty="0" err="1">
                <a:latin typeface="Century Gothic" panose="020B0502020202020204" pitchFamily="34" charset="0"/>
              </a:rPr>
              <a:t>i</a:t>
            </a:r>
            <a:r>
              <a:rPr lang="en-US" sz="4000" b="1" dirty="0">
                <a:latin typeface="Century Gothic" panose="020B0502020202020204" pitchFamily="34" charset="0"/>
              </a:rPr>
              <a:t> </a:t>
            </a:r>
            <a:r>
              <a:rPr lang="en-US" sz="4000" b="1" dirty="0" err="1">
                <a:latin typeface="Century Gothic" panose="020B0502020202020204" pitchFamily="34" charset="0"/>
              </a:rPr>
              <a:t>föreningen</a:t>
            </a:r>
            <a:r>
              <a:rPr lang="en-US" sz="4000" b="1" dirty="0">
                <a:latin typeface="Century Gothic" panose="020B0502020202020204" pitchFamily="34" charset="0"/>
              </a:rPr>
              <a:t>..</a:t>
            </a:r>
            <a:endParaRPr lang="sv-SE" sz="4000" b="1" dirty="0">
              <a:latin typeface="Century Gothic" panose="020B0502020202020204" pitchFamily="34" charset="0"/>
            </a:endParaRPr>
          </a:p>
        </p:txBody>
      </p:sp>
      <p:graphicFrame>
        <p:nvGraphicFramePr>
          <p:cNvPr id="4" name="Cont1"/>
          <p:cNvGraphicFramePr/>
          <p:nvPr>
            <p:extLst>
              <p:ext uri="{D42A27DB-BD31-4B8C-83A1-F6EECF244321}">
                <p14:modId xmlns:p14="http://schemas.microsoft.com/office/powerpoint/2010/main" val="4224609788"/>
              </p:ext>
            </p:extLst>
          </p:nvPr>
        </p:nvGraphicFramePr>
        <p:xfrm>
          <a:off x="387926" y="1162379"/>
          <a:ext cx="11021753" cy="49428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ont1"/>
          <p:cNvGraphicFramePr/>
          <p:nvPr>
            <p:extLst>
              <p:ext uri="{D42A27DB-BD31-4B8C-83A1-F6EECF244321}">
                <p14:modId xmlns:p14="http://schemas.microsoft.com/office/powerpoint/2010/main" val="1212443906"/>
              </p:ext>
            </p:extLst>
          </p:nvPr>
        </p:nvGraphicFramePr>
        <p:xfrm>
          <a:off x="1077465" y="1334716"/>
          <a:ext cx="9642673" cy="48998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2579293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725906" y="138454"/>
            <a:ext cx="10515600" cy="1325563"/>
          </a:xfrm>
        </p:spPr>
        <p:txBody>
          <a:bodyPr>
            <a:normAutofit/>
          </a:bodyPr>
          <a:lstStyle/>
          <a:p>
            <a:r>
              <a:rPr lang="sv-SE" sz="4000" b="1" dirty="0">
                <a:latin typeface="Century Gothic" panose="020B0502020202020204" pitchFamily="34" charset="0"/>
              </a:rPr>
              <a:t>Har du barn som är aktiva i föreningen?</a:t>
            </a:r>
          </a:p>
        </p:txBody>
      </p:sp>
      <p:graphicFrame>
        <p:nvGraphicFramePr>
          <p:cNvPr id="4" name="Cont1"/>
          <p:cNvGraphicFramePr/>
          <p:nvPr>
            <p:extLst>
              <p:ext uri="{D42A27DB-BD31-4B8C-83A1-F6EECF244321}">
                <p14:modId xmlns:p14="http://schemas.microsoft.com/office/powerpoint/2010/main" val="4224609788"/>
              </p:ext>
            </p:extLst>
          </p:nvPr>
        </p:nvGraphicFramePr>
        <p:xfrm>
          <a:off x="387926" y="1162379"/>
          <a:ext cx="11021753" cy="49428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ont1"/>
          <p:cNvGraphicFramePr/>
          <p:nvPr>
            <p:extLst>
              <p:ext uri="{D42A27DB-BD31-4B8C-83A1-F6EECF244321}">
                <p14:modId xmlns:p14="http://schemas.microsoft.com/office/powerpoint/2010/main" val="3234747243"/>
              </p:ext>
            </p:extLst>
          </p:nvPr>
        </p:nvGraphicFramePr>
        <p:xfrm>
          <a:off x="926797" y="1448706"/>
          <a:ext cx="10113818" cy="46565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3447930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596762" y="317996"/>
            <a:ext cx="11355092" cy="1318387"/>
          </a:xfrm>
        </p:spPr>
        <p:txBody>
          <a:bodyPr>
            <a:noAutofit/>
          </a:bodyPr>
          <a:lstStyle/>
          <a:p>
            <a:r>
              <a:rPr lang="en-US" sz="4000" b="1" dirty="0" err="1">
                <a:latin typeface="Century Gothic" panose="020B0502020202020204" pitchFamily="34" charset="0"/>
              </a:rPr>
              <a:t>Hur</a:t>
            </a:r>
            <a:r>
              <a:rPr lang="en-US" sz="4000" b="1" dirty="0">
                <a:latin typeface="Century Gothic" panose="020B0502020202020204" pitchFamily="34" charset="0"/>
              </a:rPr>
              <a:t> </a:t>
            </a:r>
            <a:r>
              <a:rPr lang="en-US" sz="4000" b="1" dirty="0" err="1">
                <a:latin typeface="Century Gothic" panose="020B0502020202020204" pitchFamily="34" charset="0"/>
              </a:rPr>
              <a:t>många</a:t>
            </a:r>
            <a:r>
              <a:rPr lang="en-US" sz="4000" b="1" dirty="0">
                <a:latin typeface="Century Gothic" panose="020B0502020202020204" pitchFamily="34" charset="0"/>
              </a:rPr>
              <a:t> </a:t>
            </a:r>
            <a:r>
              <a:rPr lang="en-US" sz="4000" b="1" dirty="0" err="1">
                <a:latin typeface="Century Gothic" panose="020B0502020202020204" pitchFamily="34" charset="0"/>
              </a:rPr>
              <a:t>timmar</a:t>
            </a:r>
            <a:r>
              <a:rPr lang="en-US" sz="4000" b="1" dirty="0">
                <a:latin typeface="Century Gothic" panose="020B0502020202020204" pitchFamily="34" charset="0"/>
              </a:rPr>
              <a:t> </a:t>
            </a:r>
            <a:r>
              <a:rPr lang="en-US" sz="4000" b="1" dirty="0" err="1">
                <a:latin typeface="Century Gothic" panose="020B0502020202020204" pitchFamily="34" charset="0"/>
              </a:rPr>
              <a:t>i</a:t>
            </a:r>
            <a:r>
              <a:rPr lang="en-US" sz="4000" b="1" dirty="0">
                <a:latin typeface="Century Gothic" panose="020B0502020202020204" pitchFamily="34" charset="0"/>
              </a:rPr>
              <a:t> </a:t>
            </a:r>
            <a:r>
              <a:rPr lang="en-US" sz="4000" b="1" dirty="0" err="1">
                <a:latin typeface="Century Gothic" panose="020B0502020202020204" pitchFamily="34" charset="0"/>
              </a:rPr>
              <a:t>sitt</a:t>
            </a:r>
            <a:r>
              <a:rPr lang="en-US" sz="4000" b="1" dirty="0">
                <a:latin typeface="Century Gothic" panose="020B0502020202020204" pitchFamily="34" charset="0"/>
              </a:rPr>
              <a:t> per </a:t>
            </a:r>
            <a:r>
              <a:rPr lang="en-US" sz="4000" b="1" dirty="0" err="1">
                <a:latin typeface="Century Gothic" panose="020B0502020202020204" pitchFamily="34" charset="0"/>
              </a:rPr>
              <a:t>vecka</a:t>
            </a:r>
            <a:r>
              <a:rPr lang="en-US" sz="4000" b="1" dirty="0">
                <a:latin typeface="Century Gothic" panose="020B0502020202020204" pitchFamily="34" charset="0"/>
              </a:rPr>
              <a:t> </a:t>
            </a:r>
            <a:r>
              <a:rPr lang="en-US" sz="4000" b="1" dirty="0" err="1">
                <a:latin typeface="Century Gothic" panose="020B0502020202020204" pitchFamily="34" charset="0"/>
              </a:rPr>
              <a:t>engagerar</a:t>
            </a:r>
            <a:r>
              <a:rPr lang="en-US" sz="4000" b="1" dirty="0">
                <a:latin typeface="Century Gothic" panose="020B0502020202020204" pitchFamily="34" charset="0"/>
              </a:rPr>
              <a:t> du dig </a:t>
            </a:r>
            <a:r>
              <a:rPr lang="en-US" sz="4000" b="1" dirty="0" err="1">
                <a:latin typeface="Century Gothic" panose="020B0502020202020204" pitchFamily="34" charset="0"/>
              </a:rPr>
              <a:t>i</a:t>
            </a:r>
            <a:r>
              <a:rPr lang="en-US" sz="4000" b="1" dirty="0">
                <a:latin typeface="Century Gothic" panose="020B0502020202020204" pitchFamily="34" charset="0"/>
              </a:rPr>
              <a:t> </a:t>
            </a:r>
            <a:r>
              <a:rPr lang="en-US" sz="4000" b="1" dirty="0" err="1">
                <a:latin typeface="Century Gothic" panose="020B0502020202020204" pitchFamily="34" charset="0"/>
              </a:rPr>
              <a:t>föreningens</a:t>
            </a:r>
            <a:r>
              <a:rPr lang="en-US" sz="4000" b="1" dirty="0">
                <a:latin typeface="Century Gothic" panose="020B0502020202020204" pitchFamily="34" charset="0"/>
              </a:rPr>
              <a:t> </a:t>
            </a:r>
            <a:r>
              <a:rPr lang="en-US" sz="4000" b="1" dirty="0" err="1">
                <a:latin typeface="Century Gothic" panose="020B0502020202020204" pitchFamily="34" charset="0"/>
              </a:rPr>
              <a:t>verksamhet</a:t>
            </a:r>
            <a:r>
              <a:rPr lang="en-US" sz="4000" b="1" dirty="0">
                <a:latin typeface="Century Gothic" panose="020B0502020202020204" pitchFamily="34" charset="0"/>
              </a:rPr>
              <a:t>? </a:t>
            </a:r>
            <a:endParaRPr lang="sv-SE" sz="4000" b="1" dirty="0">
              <a:latin typeface="Century Gothic" panose="020B0502020202020204" pitchFamily="34" charset="0"/>
            </a:endParaRPr>
          </a:p>
        </p:txBody>
      </p:sp>
      <p:graphicFrame>
        <p:nvGraphicFramePr>
          <p:cNvPr id="4" name="Cont1"/>
          <p:cNvGraphicFramePr/>
          <p:nvPr>
            <p:extLst>
              <p:ext uri="{D42A27DB-BD31-4B8C-83A1-F6EECF244321}">
                <p14:modId xmlns:p14="http://schemas.microsoft.com/office/powerpoint/2010/main" val="4224609788"/>
              </p:ext>
            </p:extLst>
          </p:nvPr>
        </p:nvGraphicFramePr>
        <p:xfrm>
          <a:off x="387926" y="1162379"/>
          <a:ext cx="11021753" cy="49428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Cont1"/>
          <p:cNvGraphicFramePr/>
          <p:nvPr>
            <p:extLst>
              <p:ext uri="{D42A27DB-BD31-4B8C-83A1-F6EECF244321}">
                <p14:modId xmlns:p14="http://schemas.microsoft.com/office/powerpoint/2010/main" val="2948582731"/>
              </p:ext>
            </p:extLst>
          </p:nvPr>
        </p:nvGraphicFramePr>
        <p:xfrm>
          <a:off x="537625" y="1636383"/>
          <a:ext cx="10853580" cy="47881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8632048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609600" y="167957"/>
            <a:ext cx="10515600" cy="1325563"/>
          </a:xfrm>
        </p:spPr>
        <p:txBody>
          <a:bodyPr>
            <a:normAutofit/>
          </a:bodyPr>
          <a:lstStyle/>
          <a:p>
            <a:r>
              <a:rPr lang="sv-SE" sz="4200" b="1" dirty="0">
                <a:latin typeface="Century Gothic" panose="020B0502020202020204" pitchFamily="34" charset="0"/>
              </a:rPr>
              <a:t>Träna friidrott i min förening - AKTIVA</a:t>
            </a:r>
          </a:p>
        </p:txBody>
      </p:sp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579120" y="1493520"/>
            <a:ext cx="10774680" cy="48501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dirty="0">
                <a:latin typeface="Century Gothic" panose="020B0502020202020204" pitchFamily="34" charset="0"/>
                <a:ea typeface="Cambria" panose="02040503050406030204" pitchFamily="18" charset="0"/>
              </a:rPr>
              <a:t>För varje nedanstående påståenden har den som svarat angett sitt svar utifrån följande skala: </a:t>
            </a:r>
            <a:br>
              <a:rPr lang="sv-SE" dirty="0">
                <a:latin typeface="Cambria" panose="02040503050406030204" pitchFamily="18" charset="0"/>
                <a:ea typeface="Cambria" panose="02040503050406030204" pitchFamily="18" charset="0"/>
              </a:rPr>
            </a:br>
            <a:endParaRPr lang="sv-SE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>
              <a:buNone/>
            </a:pPr>
            <a:endParaRPr lang="sv-SE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>
              <a:buNone/>
            </a:pPr>
            <a:endParaRPr lang="sv-SE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dirty="0">
                <a:latin typeface="Century Gothic" panose="020B0502020202020204" pitchFamily="34" charset="0"/>
                <a:ea typeface="Cambria" panose="02040503050406030204" pitchFamily="18" charset="0"/>
              </a:rPr>
              <a:t>Mycket missnöjd </a:t>
            </a:r>
            <a:r>
              <a:rPr lang="sv-SE" dirty="0">
                <a:latin typeface="Century Gothic" panose="020B0502020202020204" pitchFamily="34" charset="0"/>
                <a:ea typeface="Cambria" panose="02040503050406030204" pitchFamily="18" charset="0"/>
                <a:sym typeface="Wingdings" panose="05000000000000000000" pitchFamily="2" charset="2"/>
              </a:rPr>
              <a:t> Mycket nöjd</a:t>
            </a:r>
          </a:p>
          <a:p>
            <a:pPr marL="0" indent="0">
              <a:buNone/>
            </a:pPr>
            <a:endParaRPr lang="sv-SE" dirty="0">
              <a:latin typeface="Century Gothic" panose="020B0502020202020204" pitchFamily="34" charset="0"/>
              <a:ea typeface="Cambria" panose="02040503050406030204" pitchFamily="18" charset="0"/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sv-SE" dirty="0">
              <a:latin typeface="Century Gothic" panose="020B0502020202020204" pitchFamily="34" charset="0"/>
              <a:ea typeface="Cambria" panose="02040503050406030204" pitchFamily="18" charset="0"/>
            </a:endParaRPr>
          </a:p>
        </p:txBody>
      </p:sp>
      <p:pic>
        <p:nvPicPr>
          <p:cNvPr id="23" name="Bildobjekt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2819083"/>
            <a:ext cx="5310753" cy="1384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1141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596762" y="317996"/>
            <a:ext cx="11355092" cy="1318387"/>
          </a:xfrm>
        </p:spPr>
        <p:txBody>
          <a:bodyPr>
            <a:noAutofit/>
          </a:bodyPr>
          <a:lstStyle/>
          <a:p>
            <a:r>
              <a:rPr lang="sv-SE" sz="4000" b="1" dirty="0">
                <a:latin typeface="Century Gothic" panose="020B0502020202020204" pitchFamily="34" charset="0"/>
              </a:rPr>
              <a:t>Det är roligt att träna friidrott i vår förening</a:t>
            </a:r>
          </a:p>
        </p:txBody>
      </p:sp>
      <p:graphicFrame>
        <p:nvGraphicFramePr>
          <p:cNvPr id="4" name="Cont1"/>
          <p:cNvGraphicFramePr/>
          <p:nvPr>
            <p:extLst>
              <p:ext uri="{D42A27DB-BD31-4B8C-83A1-F6EECF244321}">
                <p14:modId xmlns:p14="http://schemas.microsoft.com/office/powerpoint/2010/main" val="4224609788"/>
              </p:ext>
            </p:extLst>
          </p:nvPr>
        </p:nvGraphicFramePr>
        <p:xfrm>
          <a:off x="387926" y="1162379"/>
          <a:ext cx="11021753" cy="49428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Cont1"/>
          <p:cNvGraphicFramePr/>
          <p:nvPr>
            <p:extLst>
              <p:ext uri="{D42A27DB-BD31-4B8C-83A1-F6EECF244321}">
                <p14:modId xmlns:p14="http://schemas.microsoft.com/office/powerpoint/2010/main" val="2948582731"/>
              </p:ext>
            </p:extLst>
          </p:nvPr>
        </p:nvGraphicFramePr>
        <p:xfrm>
          <a:off x="537625" y="1636383"/>
          <a:ext cx="10853580" cy="47881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Cont1"/>
          <p:cNvGraphicFramePr/>
          <p:nvPr>
            <p:extLst>
              <p:ext uri="{D42A27DB-BD31-4B8C-83A1-F6EECF244321}">
                <p14:modId xmlns:p14="http://schemas.microsoft.com/office/powerpoint/2010/main" val="4151552830"/>
              </p:ext>
            </p:extLst>
          </p:nvPr>
        </p:nvGraphicFramePr>
        <p:xfrm>
          <a:off x="467544" y="1454400"/>
          <a:ext cx="11150971" cy="46508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4476804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596762" y="317996"/>
            <a:ext cx="11355092" cy="1318387"/>
          </a:xfrm>
        </p:spPr>
        <p:txBody>
          <a:bodyPr>
            <a:noAutofit/>
          </a:bodyPr>
          <a:lstStyle/>
          <a:p>
            <a:r>
              <a:rPr lang="sv-SE" sz="4000" b="1" dirty="0">
                <a:latin typeface="Century Gothic" panose="020B0502020202020204" pitchFamily="34" charset="0"/>
              </a:rPr>
              <a:t>Det är bra stämning i vår träningsgrupp</a:t>
            </a:r>
          </a:p>
        </p:txBody>
      </p:sp>
      <p:graphicFrame>
        <p:nvGraphicFramePr>
          <p:cNvPr id="4" name="Cont1"/>
          <p:cNvGraphicFramePr/>
          <p:nvPr>
            <p:extLst>
              <p:ext uri="{D42A27DB-BD31-4B8C-83A1-F6EECF244321}">
                <p14:modId xmlns:p14="http://schemas.microsoft.com/office/powerpoint/2010/main" val="4224609788"/>
              </p:ext>
            </p:extLst>
          </p:nvPr>
        </p:nvGraphicFramePr>
        <p:xfrm>
          <a:off x="387926" y="1162379"/>
          <a:ext cx="11021753" cy="49428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Cont1"/>
          <p:cNvGraphicFramePr/>
          <p:nvPr>
            <p:extLst>
              <p:ext uri="{D42A27DB-BD31-4B8C-83A1-F6EECF244321}">
                <p14:modId xmlns:p14="http://schemas.microsoft.com/office/powerpoint/2010/main" val="2948582731"/>
              </p:ext>
            </p:extLst>
          </p:nvPr>
        </p:nvGraphicFramePr>
        <p:xfrm>
          <a:off x="537625" y="1636383"/>
          <a:ext cx="10853580" cy="47881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Cont1"/>
          <p:cNvGraphicFramePr/>
          <p:nvPr>
            <p:extLst>
              <p:ext uri="{D42A27DB-BD31-4B8C-83A1-F6EECF244321}">
                <p14:modId xmlns:p14="http://schemas.microsoft.com/office/powerpoint/2010/main" val="1091305778"/>
              </p:ext>
            </p:extLst>
          </p:nvPr>
        </p:nvGraphicFramePr>
        <p:xfrm>
          <a:off x="463489" y="1404257"/>
          <a:ext cx="11488365" cy="45634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8892663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606365" y="334038"/>
            <a:ext cx="11355092" cy="1318387"/>
          </a:xfrm>
        </p:spPr>
        <p:txBody>
          <a:bodyPr>
            <a:noAutofit/>
          </a:bodyPr>
          <a:lstStyle/>
          <a:p>
            <a:r>
              <a:rPr lang="sv-SE" sz="4000" b="1" dirty="0">
                <a:latin typeface="Century Gothic" panose="020B0502020202020204" pitchFamily="34" charset="0"/>
              </a:rPr>
              <a:t>Jag har kompisar i min träningsgrupp</a:t>
            </a:r>
          </a:p>
        </p:txBody>
      </p:sp>
      <p:graphicFrame>
        <p:nvGraphicFramePr>
          <p:cNvPr id="4" name="Cont1"/>
          <p:cNvGraphicFramePr/>
          <p:nvPr>
            <p:extLst>
              <p:ext uri="{D42A27DB-BD31-4B8C-83A1-F6EECF244321}">
                <p14:modId xmlns:p14="http://schemas.microsoft.com/office/powerpoint/2010/main" val="4224609788"/>
              </p:ext>
            </p:extLst>
          </p:nvPr>
        </p:nvGraphicFramePr>
        <p:xfrm>
          <a:off x="387926" y="1162379"/>
          <a:ext cx="11021753" cy="49428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Cont1"/>
          <p:cNvGraphicFramePr/>
          <p:nvPr>
            <p:extLst>
              <p:ext uri="{D42A27DB-BD31-4B8C-83A1-F6EECF244321}">
                <p14:modId xmlns:p14="http://schemas.microsoft.com/office/powerpoint/2010/main" val="2948582731"/>
              </p:ext>
            </p:extLst>
          </p:nvPr>
        </p:nvGraphicFramePr>
        <p:xfrm>
          <a:off x="537625" y="1636383"/>
          <a:ext cx="10853580" cy="47881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Cont1"/>
          <p:cNvGraphicFramePr/>
          <p:nvPr>
            <p:extLst>
              <p:ext uri="{D42A27DB-BD31-4B8C-83A1-F6EECF244321}">
                <p14:modId xmlns:p14="http://schemas.microsoft.com/office/powerpoint/2010/main" val="1066117638"/>
              </p:ext>
            </p:extLst>
          </p:nvPr>
        </p:nvGraphicFramePr>
        <p:xfrm>
          <a:off x="606365" y="1428750"/>
          <a:ext cx="10584874" cy="46764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4622601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596762" y="317996"/>
            <a:ext cx="11355092" cy="1318387"/>
          </a:xfrm>
        </p:spPr>
        <p:txBody>
          <a:bodyPr>
            <a:noAutofit/>
          </a:bodyPr>
          <a:lstStyle/>
          <a:p>
            <a:r>
              <a:rPr lang="sv-SE" sz="4000" b="1" dirty="0">
                <a:latin typeface="Century Gothic" panose="020B0502020202020204" pitchFamily="34" charset="0"/>
              </a:rPr>
              <a:t>Jag känner mig trygg i min träningsgrupp</a:t>
            </a:r>
          </a:p>
        </p:txBody>
      </p:sp>
      <p:graphicFrame>
        <p:nvGraphicFramePr>
          <p:cNvPr id="4" name="Cont1"/>
          <p:cNvGraphicFramePr/>
          <p:nvPr>
            <p:extLst>
              <p:ext uri="{D42A27DB-BD31-4B8C-83A1-F6EECF244321}">
                <p14:modId xmlns:p14="http://schemas.microsoft.com/office/powerpoint/2010/main" val="1778181426"/>
              </p:ext>
            </p:extLst>
          </p:nvPr>
        </p:nvGraphicFramePr>
        <p:xfrm>
          <a:off x="369452" y="1399381"/>
          <a:ext cx="11021753" cy="49428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Cont1"/>
          <p:cNvGraphicFramePr/>
          <p:nvPr>
            <p:extLst>
              <p:ext uri="{D42A27DB-BD31-4B8C-83A1-F6EECF244321}">
                <p14:modId xmlns:p14="http://schemas.microsoft.com/office/powerpoint/2010/main" val="2948582731"/>
              </p:ext>
            </p:extLst>
          </p:nvPr>
        </p:nvGraphicFramePr>
        <p:xfrm>
          <a:off x="537625" y="1636383"/>
          <a:ext cx="10853580" cy="47881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Cont1"/>
          <p:cNvGraphicFramePr/>
          <p:nvPr>
            <p:extLst>
              <p:ext uri="{D42A27DB-BD31-4B8C-83A1-F6EECF244321}">
                <p14:modId xmlns:p14="http://schemas.microsoft.com/office/powerpoint/2010/main" val="818530779"/>
              </p:ext>
            </p:extLst>
          </p:nvPr>
        </p:nvGraphicFramePr>
        <p:xfrm>
          <a:off x="683212" y="1636383"/>
          <a:ext cx="10562406" cy="44688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8907547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596762" y="317996"/>
            <a:ext cx="11355092" cy="1318387"/>
          </a:xfrm>
        </p:spPr>
        <p:txBody>
          <a:bodyPr>
            <a:noAutofit/>
          </a:bodyPr>
          <a:lstStyle/>
          <a:p>
            <a:r>
              <a:rPr lang="sv-SE" sz="4000" b="1" dirty="0">
                <a:latin typeface="Century Gothic" panose="020B0502020202020204" pitchFamily="34" charset="0"/>
              </a:rPr>
              <a:t>I min träningsgrupp får alla som vill vara med</a:t>
            </a:r>
          </a:p>
        </p:txBody>
      </p:sp>
      <p:graphicFrame>
        <p:nvGraphicFramePr>
          <p:cNvPr id="4" name="Cont1"/>
          <p:cNvGraphicFramePr/>
          <p:nvPr>
            <p:extLst>
              <p:ext uri="{D42A27DB-BD31-4B8C-83A1-F6EECF244321}">
                <p14:modId xmlns:p14="http://schemas.microsoft.com/office/powerpoint/2010/main" val="4224609788"/>
              </p:ext>
            </p:extLst>
          </p:nvPr>
        </p:nvGraphicFramePr>
        <p:xfrm>
          <a:off x="387926" y="1162379"/>
          <a:ext cx="11021753" cy="49428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Cont1"/>
          <p:cNvGraphicFramePr/>
          <p:nvPr>
            <p:extLst>
              <p:ext uri="{D42A27DB-BD31-4B8C-83A1-F6EECF244321}">
                <p14:modId xmlns:p14="http://schemas.microsoft.com/office/powerpoint/2010/main" val="2948582731"/>
              </p:ext>
            </p:extLst>
          </p:nvPr>
        </p:nvGraphicFramePr>
        <p:xfrm>
          <a:off x="537625" y="1636383"/>
          <a:ext cx="10853580" cy="47881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Cont1"/>
          <p:cNvGraphicFramePr/>
          <p:nvPr>
            <p:extLst>
              <p:ext uri="{D42A27DB-BD31-4B8C-83A1-F6EECF244321}">
                <p14:modId xmlns:p14="http://schemas.microsoft.com/office/powerpoint/2010/main" val="2158621697"/>
              </p:ext>
            </p:extLst>
          </p:nvPr>
        </p:nvGraphicFramePr>
        <p:xfrm>
          <a:off x="596762" y="1354952"/>
          <a:ext cx="11207454" cy="4557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4257701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281076" y="317996"/>
            <a:ext cx="11910924" cy="1318387"/>
          </a:xfrm>
        </p:spPr>
        <p:txBody>
          <a:bodyPr>
            <a:noAutofit/>
          </a:bodyPr>
          <a:lstStyle/>
          <a:p>
            <a:r>
              <a:rPr lang="sv-SE" sz="4000" b="1" dirty="0">
                <a:latin typeface="Century Gothic" panose="020B0502020202020204" pitchFamily="34" charset="0"/>
              </a:rPr>
              <a:t>Jag vågar testa nya saker/grenar på träningen</a:t>
            </a:r>
          </a:p>
        </p:txBody>
      </p:sp>
      <p:graphicFrame>
        <p:nvGraphicFramePr>
          <p:cNvPr id="4" name="Cont1"/>
          <p:cNvGraphicFramePr/>
          <p:nvPr>
            <p:extLst>
              <p:ext uri="{D42A27DB-BD31-4B8C-83A1-F6EECF244321}">
                <p14:modId xmlns:p14="http://schemas.microsoft.com/office/powerpoint/2010/main" val="855044151"/>
              </p:ext>
            </p:extLst>
          </p:nvPr>
        </p:nvGraphicFramePr>
        <p:xfrm>
          <a:off x="537625" y="915017"/>
          <a:ext cx="11021753" cy="49428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Cont1"/>
          <p:cNvGraphicFramePr/>
          <p:nvPr>
            <p:extLst>
              <p:ext uri="{D42A27DB-BD31-4B8C-83A1-F6EECF244321}">
                <p14:modId xmlns:p14="http://schemas.microsoft.com/office/powerpoint/2010/main" val="2948582731"/>
              </p:ext>
            </p:extLst>
          </p:nvPr>
        </p:nvGraphicFramePr>
        <p:xfrm>
          <a:off x="537625" y="1636383"/>
          <a:ext cx="10853580" cy="47881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Cont1"/>
          <p:cNvGraphicFramePr/>
          <p:nvPr>
            <p:extLst>
              <p:ext uri="{D42A27DB-BD31-4B8C-83A1-F6EECF244321}">
                <p14:modId xmlns:p14="http://schemas.microsoft.com/office/powerpoint/2010/main" val="3694008151"/>
              </p:ext>
            </p:extLst>
          </p:nvPr>
        </p:nvGraphicFramePr>
        <p:xfrm>
          <a:off x="409351" y="1426562"/>
          <a:ext cx="11535000" cy="43170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2042335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281076" y="317996"/>
            <a:ext cx="11910924" cy="1318387"/>
          </a:xfrm>
        </p:spPr>
        <p:txBody>
          <a:bodyPr>
            <a:noAutofit/>
          </a:bodyPr>
          <a:lstStyle/>
          <a:p>
            <a:r>
              <a:rPr lang="sv-SE" sz="4000" b="1" dirty="0">
                <a:latin typeface="Century Gothic" panose="020B0502020202020204" pitchFamily="34" charset="0"/>
              </a:rPr>
              <a:t>Jag tycker att jag utvecklas som friidrottare på träningarna</a:t>
            </a:r>
          </a:p>
        </p:txBody>
      </p:sp>
      <p:graphicFrame>
        <p:nvGraphicFramePr>
          <p:cNvPr id="4" name="Cont1"/>
          <p:cNvGraphicFramePr/>
          <p:nvPr>
            <p:extLst>
              <p:ext uri="{D42A27DB-BD31-4B8C-83A1-F6EECF244321}">
                <p14:modId xmlns:p14="http://schemas.microsoft.com/office/powerpoint/2010/main" val="855044151"/>
              </p:ext>
            </p:extLst>
          </p:nvPr>
        </p:nvGraphicFramePr>
        <p:xfrm>
          <a:off x="537625" y="915017"/>
          <a:ext cx="11021753" cy="49428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Cont1"/>
          <p:cNvGraphicFramePr/>
          <p:nvPr>
            <p:extLst>
              <p:ext uri="{D42A27DB-BD31-4B8C-83A1-F6EECF244321}">
                <p14:modId xmlns:p14="http://schemas.microsoft.com/office/powerpoint/2010/main" val="2948582731"/>
              </p:ext>
            </p:extLst>
          </p:nvPr>
        </p:nvGraphicFramePr>
        <p:xfrm>
          <a:off x="537625" y="1636383"/>
          <a:ext cx="10853580" cy="47881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Cont1"/>
          <p:cNvGraphicFramePr/>
          <p:nvPr>
            <p:extLst>
              <p:ext uri="{D42A27DB-BD31-4B8C-83A1-F6EECF244321}">
                <p14:modId xmlns:p14="http://schemas.microsoft.com/office/powerpoint/2010/main" val="2743046034"/>
              </p:ext>
            </p:extLst>
          </p:nvPr>
        </p:nvGraphicFramePr>
        <p:xfrm>
          <a:off x="537624" y="1636382"/>
          <a:ext cx="11021753" cy="44705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6653541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281076" y="317996"/>
            <a:ext cx="11910924" cy="1318387"/>
          </a:xfrm>
        </p:spPr>
        <p:txBody>
          <a:bodyPr>
            <a:noAutofit/>
          </a:bodyPr>
          <a:lstStyle/>
          <a:p>
            <a:r>
              <a:rPr lang="en-US" sz="4000" b="1" dirty="0" err="1">
                <a:latin typeface="Century Gothic" panose="020B0502020202020204" pitchFamily="34" charset="0"/>
              </a:rPr>
              <a:t>Tränarna</a:t>
            </a:r>
            <a:r>
              <a:rPr lang="en-US" sz="4000" b="1" dirty="0">
                <a:latin typeface="Century Gothic" panose="020B0502020202020204" pitchFamily="34" charset="0"/>
              </a:rPr>
              <a:t>/</a:t>
            </a:r>
            <a:r>
              <a:rPr lang="en-US" sz="4000" b="1" dirty="0" err="1">
                <a:latin typeface="Century Gothic" panose="020B0502020202020204" pitchFamily="34" charset="0"/>
              </a:rPr>
              <a:t>ledarna</a:t>
            </a:r>
            <a:r>
              <a:rPr lang="en-US" sz="4000" b="1" dirty="0">
                <a:latin typeface="Century Gothic" panose="020B0502020202020204" pitchFamily="34" charset="0"/>
              </a:rPr>
              <a:t> </a:t>
            </a:r>
            <a:r>
              <a:rPr lang="en-US" sz="4000" b="1" dirty="0" err="1">
                <a:latin typeface="Century Gothic" panose="020B0502020202020204" pitchFamily="34" charset="0"/>
              </a:rPr>
              <a:t>hjälper</a:t>
            </a:r>
            <a:r>
              <a:rPr lang="en-US" sz="4000" b="1" dirty="0">
                <a:latin typeface="Century Gothic" panose="020B0502020202020204" pitchFamily="34" charset="0"/>
              </a:rPr>
              <a:t> </a:t>
            </a:r>
            <a:r>
              <a:rPr lang="en-US" sz="4000" b="1" dirty="0" err="1">
                <a:latin typeface="Century Gothic" panose="020B0502020202020204" pitchFamily="34" charset="0"/>
              </a:rPr>
              <a:t>mig</a:t>
            </a:r>
            <a:r>
              <a:rPr lang="en-US" sz="4000" b="1" dirty="0">
                <a:latin typeface="Century Gothic" panose="020B0502020202020204" pitchFamily="34" charset="0"/>
              </a:rPr>
              <a:t> om </a:t>
            </a:r>
            <a:br>
              <a:rPr lang="en-US" sz="4000" b="1" dirty="0">
                <a:latin typeface="Century Gothic" panose="020B0502020202020204" pitchFamily="34" charset="0"/>
              </a:rPr>
            </a:br>
            <a:r>
              <a:rPr lang="en-US" sz="4000" b="1" dirty="0">
                <a:latin typeface="Century Gothic" panose="020B0502020202020204" pitchFamily="34" charset="0"/>
              </a:rPr>
              <a:t>jag </a:t>
            </a:r>
            <a:r>
              <a:rPr lang="en-US" sz="4000" b="1" dirty="0" err="1">
                <a:latin typeface="Century Gothic" panose="020B0502020202020204" pitchFamily="34" charset="0"/>
              </a:rPr>
              <a:t>behöver</a:t>
            </a:r>
            <a:r>
              <a:rPr lang="en-US" sz="4000" b="1" dirty="0">
                <a:latin typeface="Century Gothic" panose="020B0502020202020204" pitchFamily="34" charset="0"/>
              </a:rPr>
              <a:t> </a:t>
            </a:r>
            <a:r>
              <a:rPr lang="en-US" sz="4000" b="1" dirty="0" err="1">
                <a:latin typeface="Century Gothic" panose="020B0502020202020204" pitchFamily="34" charset="0"/>
              </a:rPr>
              <a:t>det</a:t>
            </a:r>
            <a:endParaRPr lang="sv-SE" sz="4000" b="1" dirty="0">
              <a:latin typeface="Century Gothic" panose="020B0502020202020204" pitchFamily="34" charset="0"/>
            </a:endParaRPr>
          </a:p>
        </p:txBody>
      </p:sp>
      <p:graphicFrame>
        <p:nvGraphicFramePr>
          <p:cNvPr id="4" name="Cont1"/>
          <p:cNvGraphicFramePr/>
          <p:nvPr>
            <p:extLst>
              <p:ext uri="{D42A27DB-BD31-4B8C-83A1-F6EECF244321}">
                <p14:modId xmlns:p14="http://schemas.microsoft.com/office/powerpoint/2010/main" val="855044151"/>
              </p:ext>
            </p:extLst>
          </p:nvPr>
        </p:nvGraphicFramePr>
        <p:xfrm>
          <a:off x="537625" y="915017"/>
          <a:ext cx="11021753" cy="49428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Cont1"/>
          <p:cNvGraphicFramePr/>
          <p:nvPr>
            <p:extLst>
              <p:ext uri="{D42A27DB-BD31-4B8C-83A1-F6EECF244321}">
                <p14:modId xmlns:p14="http://schemas.microsoft.com/office/powerpoint/2010/main" val="2948582731"/>
              </p:ext>
            </p:extLst>
          </p:nvPr>
        </p:nvGraphicFramePr>
        <p:xfrm>
          <a:off x="537625" y="1636383"/>
          <a:ext cx="10853580" cy="47881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Cont1"/>
          <p:cNvGraphicFramePr/>
          <p:nvPr>
            <p:extLst>
              <p:ext uri="{D42A27DB-BD31-4B8C-83A1-F6EECF244321}">
                <p14:modId xmlns:p14="http://schemas.microsoft.com/office/powerpoint/2010/main" val="3501090840"/>
              </p:ext>
            </p:extLst>
          </p:nvPr>
        </p:nvGraphicFramePr>
        <p:xfrm>
          <a:off x="281076" y="1701610"/>
          <a:ext cx="11698564" cy="41562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9987303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281076" y="317996"/>
            <a:ext cx="11910924" cy="1318387"/>
          </a:xfrm>
        </p:spPr>
        <p:txBody>
          <a:bodyPr>
            <a:noAutofit/>
          </a:bodyPr>
          <a:lstStyle/>
          <a:p>
            <a:r>
              <a:rPr lang="sv-SE" sz="4000" b="1" dirty="0">
                <a:latin typeface="Century Gothic" panose="020B0502020202020204" pitchFamily="34" charset="0"/>
              </a:rPr>
              <a:t>Tränarna/ledarna ser och berömmer alla på träningen</a:t>
            </a:r>
          </a:p>
        </p:txBody>
      </p:sp>
      <p:graphicFrame>
        <p:nvGraphicFramePr>
          <p:cNvPr id="4" name="Cont1"/>
          <p:cNvGraphicFramePr/>
          <p:nvPr>
            <p:extLst>
              <p:ext uri="{D42A27DB-BD31-4B8C-83A1-F6EECF244321}">
                <p14:modId xmlns:p14="http://schemas.microsoft.com/office/powerpoint/2010/main" val="855044151"/>
              </p:ext>
            </p:extLst>
          </p:nvPr>
        </p:nvGraphicFramePr>
        <p:xfrm>
          <a:off x="537625" y="915017"/>
          <a:ext cx="11021753" cy="49428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Cont1"/>
          <p:cNvGraphicFramePr/>
          <p:nvPr>
            <p:extLst>
              <p:ext uri="{D42A27DB-BD31-4B8C-83A1-F6EECF244321}">
                <p14:modId xmlns:p14="http://schemas.microsoft.com/office/powerpoint/2010/main" val="2948582731"/>
              </p:ext>
            </p:extLst>
          </p:nvPr>
        </p:nvGraphicFramePr>
        <p:xfrm>
          <a:off x="537625" y="1636383"/>
          <a:ext cx="10853580" cy="47881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Cont1"/>
          <p:cNvGraphicFramePr/>
          <p:nvPr>
            <p:extLst>
              <p:ext uri="{D42A27DB-BD31-4B8C-83A1-F6EECF244321}">
                <p14:modId xmlns:p14="http://schemas.microsoft.com/office/powerpoint/2010/main" val="2939292298"/>
              </p:ext>
            </p:extLst>
          </p:nvPr>
        </p:nvGraphicFramePr>
        <p:xfrm>
          <a:off x="418498" y="1583878"/>
          <a:ext cx="11140880" cy="41168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716803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281076" y="317996"/>
            <a:ext cx="11910924" cy="1318387"/>
          </a:xfrm>
        </p:spPr>
        <p:txBody>
          <a:bodyPr>
            <a:noAutofit/>
          </a:bodyPr>
          <a:lstStyle/>
          <a:p>
            <a:r>
              <a:rPr lang="en-US" sz="4000" b="1" dirty="0">
                <a:latin typeface="Century Gothic" panose="020B0502020202020204" pitchFamily="34" charset="0"/>
              </a:rPr>
              <a:t>I </a:t>
            </a:r>
            <a:r>
              <a:rPr lang="en-US" sz="4000" b="1" dirty="0" err="1">
                <a:latin typeface="Century Gothic" panose="020B0502020202020204" pitchFamily="34" charset="0"/>
              </a:rPr>
              <a:t>vår</a:t>
            </a:r>
            <a:r>
              <a:rPr lang="en-US" sz="4000" b="1" dirty="0">
                <a:latin typeface="Century Gothic" panose="020B0502020202020204" pitchFamily="34" charset="0"/>
              </a:rPr>
              <a:t> </a:t>
            </a:r>
            <a:r>
              <a:rPr lang="en-US" sz="4000" b="1" dirty="0" err="1">
                <a:latin typeface="Century Gothic" panose="020B0502020202020204" pitchFamily="34" charset="0"/>
              </a:rPr>
              <a:t>träningsgrupp</a:t>
            </a:r>
            <a:r>
              <a:rPr lang="en-US" sz="4000" b="1" dirty="0">
                <a:latin typeface="Century Gothic" panose="020B0502020202020204" pitchFamily="34" charset="0"/>
              </a:rPr>
              <a:t> </a:t>
            </a:r>
            <a:r>
              <a:rPr lang="en-US" sz="4000" b="1" dirty="0" err="1">
                <a:latin typeface="Century Gothic" panose="020B0502020202020204" pitchFamily="34" charset="0"/>
              </a:rPr>
              <a:t>frågar</a:t>
            </a:r>
            <a:r>
              <a:rPr lang="en-US" sz="4000" b="1" dirty="0">
                <a:latin typeface="Century Gothic" panose="020B0502020202020204" pitchFamily="34" charset="0"/>
              </a:rPr>
              <a:t> </a:t>
            </a:r>
            <a:r>
              <a:rPr lang="en-US" sz="4000" b="1" dirty="0" err="1">
                <a:latin typeface="Century Gothic" panose="020B0502020202020204" pitchFamily="34" charset="0"/>
              </a:rPr>
              <a:t>tränarna</a:t>
            </a:r>
            <a:r>
              <a:rPr lang="en-US" sz="4000" b="1" dirty="0">
                <a:latin typeface="Century Gothic" panose="020B0502020202020204" pitchFamily="34" charset="0"/>
              </a:rPr>
              <a:t>/</a:t>
            </a:r>
            <a:r>
              <a:rPr lang="en-US" sz="4000" b="1" dirty="0" err="1">
                <a:latin typeface="Century Gothic" panose="020B0502020202020204" pitchFamily="34" charset="0"/>
              </a:rPr>
              <a:t>ledarna</a:t>
            </a:r>
            <a:r>
              <a:rPr lang="en-US" sz="4000" b="1" dirty="0">
                <a:latin typeface="Century Gothic" panose="020B0502020202020204" pitchFamily="34" charset="0"/>
              </a:rPr>
              <a:t> </a:t>
            </a:r>
            <a:r>
              <a:rPr lang="en-US" sz="4000" b="1" dirty="0" err="1">
                <a:latin typeface="Century Gothic" panose="020B0502020202020204" pitchFamily="34" charset="0"/>
              </a:rPr>
              <a:t>oss</a:t>
            </a:r>
            <a:r>
              <a:rPr lang="en-US" sz="4000" b="1" dirty="0">
                <a:latin typeface="Century Gothic" panose="020B0502020202020204" pitchFamily="34" charset="0"/>
              </a:rPr>
              <a:t> </a:t>
            </a:r>
            <a:r>
              <a:rPr lang="en-US" sz="4000" b="1" dirty="0" err="1">
                <a:latin typeface="Century Gothic" panose="020B0502020202020204" pitchFamily="34" charset="0"/>
              </a:rPr>
              <a:t>aktiva</a:t>
            </a:r>
            <a:r>
              <a:rPr lang="en-US" sz="4000" b="1" dirty="0">
                <a:latin typeface="Century Gothic" panose="020B0502020202020204" pitchFamily="34" charset="0"/>
              </a:rPr>
              <a:t> </a:t>
            </a:r>
            <a:r>
              <a:rPr lang="en-US" sz="4000" b="1" dirty="0" err="1">
                <a:latin typeface="Century Gothic" panose="020B0502020202020204" pitchFamily="34" charset="0"/>
              </a:rPr>
              <a:t>vad</a:t>
            </a:r>
            <a:r>
              <a:rPr lang="en-US" sz="4000" b="1" dirty="0">
                <a:latin typeface="Century Gothic" panose="020B0502020202020204" pitchFamily="34" charset="0"/>
              </a:rPr>
              <a:t> vi </a:t>
            </a:r>
            <a:r>
              <a:rPr lang="en-US" sz="4000" b="1" dirty="0" err="1">
                <a:latin typeface="Century Gothic" panose="020B0502020202020204" pitchFamily="34" charset="0"/>
              </a:rPr>
              <a:t>vill</a:t>
            </a:r>
            <a:r>
              <a:rPr lang="en-US" sz="4000" b="1" dirty="0">
                <a:latin typeface="Century Gothic" panose="020B0502020202020204" pitchFamily="34" charset="0"/>
              </a:rPr>
              <a:t> </a:t>
            </a:r>
            <a:r>
              <a:rPr lang="en-US" sz="4000" b="1" dirty="0" err="1">
                <a:latin typeface="Century Gothic" panose="020B0502020202020204" pitchFamily="34" charset="0"/>
              </a:rPr>
              <a:t>göra</a:t>
            </a:r>
            <a:r>
              <a:rPr lang="en-US" sz="4000" b="1" dirty="0">
                <a:latin typeface="Century Gothic" panose="020B0502020202020204" pitchFamily="34" charset="0"/>
              </a:rPr>
              <a:t> </a:t>
            </a:r>
            <a:r>
              <a:rPr lang="en-US" sz="4000" b="1" dirty="0" err="1">
                <a:latin typeface="Century Gothic" panose="020B0502020202020204" pitchFamily="34" charset="0"/>
              </a:rPr>
              <a:t>på</a:t>
            </a:r>
            <a:r>
              <a:rPr lang="en-US" sz="4000" b="1" dirty="0">
                <a:latin typeface="Century Gothic" panose="020B0502020202020204" pitchFamily="34" charset="0"/>
              </a:rPr>
              <a:t> </a:t>
            </a:r>
            <a:r>
              <a:rPr lang="en-US" sz="4000" b="1" dirty="0" err="1">
                <a:latin typeface="Century Gothic" panose="020B0502020202020204" pitchFamily="34" charset="0"/>
              </a:rPr>
              <a:t>träningen</a:t>
            </a:r>
            <a:endParaRPr lang="sv-SE" sz="4000" b="1" dirty="0">
              <a:latin typeface="Century Gothic" panose="020B0502020202020204" pitchFamily="34" charset="0"/>
            </a:endParaRPr>
          </a:p>
        </p:txBody>
      </p:sp>
      <p:graphicFrame>
        <p:nvGraphicFramePr>
          <p:cNvPr id="4" name="Cont1"/>
          <p:cNvGraphicFramePr/>
          <p:nvPr>
            <p:extLst>
              <p:ext uri="{D42A27DB-BD31-4B8C-83A1-F6EECF244321}">
                <p14:modId xmlns:p14="http://schemas.microsoft.com/office/powerpoint/2010/main" val="855044151"/>
              </p:ext>
            </p:extLst>
          </p:nvPr>
        </p:nvGraphicFramePr>
        <p:xfrm>
          <a:off x="537625" y="915017"/>
          <a:ext cx="11021753" cy="49428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Cont1"/>
          <p:cNvGraphicFramePr/>
          <p:nvPr>
            <p:extLst>
              <p:ext uri="{D42A27DB-BD31-4B8C-83A1-F6EECF244321}">
                <p14:modId xmlns:p14="http://schemas.microsoft.com/office/powerpoint/2010/main" val="2948582731"/>
              </p:ext>
            </p:extLst>
          </p:nvPr>
        </p:nvGraphicFramePr>
        <p:xfrm>
          <a:off x="537625" y="1636383"/>
          <a:ext cx="10853580" cy="47881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Cont1"/>
          <p:cNvGraphicFramePr/>
          <p:nvPr>
            <p:extLst>
              <p:ext uri="{D42A27DB-BD31-4B8C-83A1-F6EECF244321}">
                <p14:modId xmlns:p14="http://schemas.microsoft.com/office/powerpoint/2010/main" val="3098677469"/>
              </p:ext>
            </p:extLst>
          </p:nvPr>
        </p:nvGraphicFramePr>
        <p:xfrm>
          <a:off x="586670" y="1636383"/>
          <a:ext cx="10923661" cy="43603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9155647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281076" y="317996"/>
            <a:ext cx="11910924" cy="1318387"/>
          </a:xfrm>
        </p:spPr>
        <p:txBody>
          <a:bodyPr>
            <a:noAutofit/>
          </a:bodyPr>
          <a:lstStyle/>
          <a:p>
            <a:r>
              <a:rPr lang="sv-SE" sz="4000" b="1" dirty="0">
                <a:latin typeface="Century Gothic" panose="020B0502020202020204" pitchFamily="34" charset="0"/>
              </a:rPr>
              <a:t>Tränarna/ledarna tycker att det är okej att jag håller på med flera idrotter</a:t>
            </a:r>
          </a:p>
        </p:txBody>
      </p:sp>
      <p:graphicFrame>
        <p:nvGraphicFramePr>
          <p:cNvPr id="4" name="Cont1"/>
          <p:cNvGraphicFramePr/>
          <p:nvPr>
            <p:extLst>
              <p:ext uri="{D42A27DB-BD31-4B8C-83A1-F6EECF244321}">
                <p14:modId xmlns:p14="http://schemas.microsoft.com/office/powerpoint/2010/main" val="855044151"/>
              </p:ext>
            </p:extLst>
          </p:nvPr>
        </p:nvGraphicFramePr>
        <p:xfrm>
          <a:off x="537625" y="915017"/>
          <a:ext cx="11021753" cy="49428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Cont1"/>
          <p:cNvGraphicFramePr/>
          <p:nvPr>
            <p:extLst>
              <p:ext uri="{D42A27DB-BD31-4B8C-83A1-F6EECF244321}">
                <p14:modId xmlns:p14="http://schemas.microsoft.com/office/powerpoint/2010/main" val="2948582731"/>
              </p:ext>
            </p:extLst>
          </p:nvPr>
        </p:nvGraphicFramePr>
        <p:xfrm>
          <a:off x="537625" y="1636383"/>
          <a:ext cx="10853580" cy="47881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Cont1"/>
          <p:cNvGraphicFramePr/>
          <p:nvPr>
            <p:extLst>
              <p:ext uri="{D42A27DB-BD31-4B8C-83A1-F6EECF244321}">
                <p14:modId xmlns:p14="http://schemas.microsoft.com/office/powerpoint/2010/main" val="4093491458"/>
              </p:ext>
            </p:extLst>
          </p:nvPr>
        </p:nvGraphicFramePr>
        <p:xfrm>
          <a:off x="467544" y="1636383"/>
          <a:ext cx="11091834" cy="44072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5089903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579120" y="467994"/>
            <a:ext cx="10774680" cy="1325563"/>
          </a:xfrm>
        </p:spPr>
        <p:txBody>
          <a:bodyPr>
            <a:normAutofit/>
          </a:bodyPr>
          <a:lstStyle/>
          <a:p>
            <a:r>
              <a:rPr lang="sv-SE" sz="4200" b="1" dirty="0">
                <a:latin typeface="Century Gothic" panose="020B0502020202020204" pitchFamily="34" charset="0"/>
              </a:rPr>
              <a:t>TRÄNA FRIIDROTT I MIN FÖRENING</a:t>
            </a:r>
            <a:br>
              <a:rPr lang="sv-SE" sz="3600" b="1" dirty="0">
                <a:latin typeface="Century Gothic" panose="020B0502020202020204" pitchFamily="34" charset="0"/>
              </a:rPr>
            </a:br>
            <a:r>
              <a:rPr lang="sv-SE" sz="3600" b="1" dirty="0">
                <a:latin typeface="Century Gothic" panose="020B0502020202020204" pitchFamily="34" charset="0"/>
              </a:rPr>
              <a:t>- Fria kommentarer </a:t>
            </a:r>
            <a:endParaRPr lang="sv-SE" sz="4200" b="1" dirty="0">
              <a:latin typeface="Century Gothic" panose="020B0502020202020204" pitchFamily="34" charset="0"/>
            </a:endParaRPr>
          </a:p>
        </p:txBody>
      </p:sp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579120" y="2007869"/>
            <a:ext cx="10774680" cy="4850131"/>
          </a:xfrm>
        </p:spPr>
        <p:txBody>
          <a:bodyPr>
            <a:normAutofit/>
          </a:bodyPr>
          <a:lstStyle/>
          <a:p>
            <a:pPr fontAlgn="t"/>
            <a:r>
              <a:rPr lang="sv-SE" sz="2400" dirty="0">
                <a:latin typeface="Century Gothic" panose="020B0502020202020204" pitchFamily="34" charset="0"/>
              </a:rPr>
              <a:t>Personligen har jag ingen tränare som är en del av klubben vilket egentligen gör träningarna oberoende av föreningen jag är med i.</a:t>
            </a:r>
          </a:p>
          <a:p>
            <a:pPr marL="0" indent="0" fontAlgn="t">
              <a:buNone/>
            </a:pPr>
            <a:endParaRPr lang="sv-SE" sz="2400" dirty="0">
              <a:latin typeface="Century Gothic" panose="020B0502020202020204" pitchFamily="34" charset="0"/>
            </a:endParaRPr>
          </a:p>
          <a:p>
            <a:pPr fontAlgn="t"/>
            <a:r>
              <a:rPr lang="sv-SE" sz="2400" b="1" dirty="0">
                <a:latin typeface="Century Gothic" panose="020B0502020202020204" pitchFamily="34" charset="0"/>
              </a:rPr>
              <a:t>Sådär stämning beror på att det är några som babblar för mycket i gruppen och tar tid från träningen för oss andra</a:t>
            </a:r>
          </a:p>
          <a:p>
            <a:pPr marL="0" indent="0">
              <a:buNone/>
            </a:pPr>
            <a:endParaRPr lang="sv-SE" sz="2400" dirty="0">
              <a:latin typeface="Century Gothic" panose="020B0502020202020204" pitchFamily="34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83917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b="1" dirty="0">
                <a:latin typeface="Century Gothic" panose="020B0502020202020204" pitchFamily="34" charset="0"/>
              </a:rPr>
              <a:t>Frågor kring – FÖRENINGENS ARBETE MED  TRYGG FRIIDROTT 	</a:t>
            </a:r>
          </a:p>
        </p:txBody>
      </p:sp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sv-SE" dirty="0">
                <a:latin typeface="Century Gothic" panose="020B0502020202020204" pitchFamily="34" charset="0"/>
                <a:ea typeface="Cambria" panose="02040503050406030204" pitchFamily="18" charset="0"/>
              </a:rPr>
              <a:t>För varje nedanstående påståenden har den som svarat gett två svar utifrån en stigande skala mellan 1 och 6. </a:t>
            </a:r>
          </a:p>
          <a:p>
            <a:pPr marL="0" indent="0">
              <a:buNone/>
            </a:pPr>
            <a:endParaRPr lang="sv-SE" dirty="0">
              <a:latin typeface="Century Gothic" panose="020B0502020202020204" pitchFamily="34" charset="0"/>
              <a:ea typeface="Cambria" panose="02040503050406030204" pitchFamily="18" charset="0"/>
            </a:endParaRPr>
          </a:p>
          <a:p>
            <a:pPr marL="0" indent="0">
              <a:buNone/>
            </a:pPr>
            <a:r>
              <a:rPr lang="sv-SE" b="1" dirty="0">
                <a:latin typeface="Century Gothic" panose="020B0502020202020204" pitchFamily="34" charset="0"/>
                <a:ea typeface="Cambria" panose="02040503050406030204" pitchFamily="18" charset="0"/>
              </a:rPr>
              <a:t>NU-läget: </a:t>
            </a:r>
            <a:r>
              <a:rPr lang="sv-SE" dirty="0">
                <a:latin typeface="Century Gothic" panose="020B0502020202020204" pitchFamily="34" charset="0"/>
                <a:ea typeface="Cambria" panose="02040503050406030204" pitchFamily="18" charset="0"/>
              </a:rPr>
              <a:t>Så upplever jag att det är i min förening nu</a:t>
            </a:r>
          </a:p>
          <a:p>
            <a:pPr marL="0" indent="0">
              <a:buNone/>
            </a:pPr>
            <a:r>
              <a:rPr lang="sv-SE" b="1" dirty="0">
                <a:latin typeface="Century Gothic" panose="020B0502020202020204" pitchFamily="34" charset="0"/>
                <a:ea typeface="Cambria" panose="02040503050406030204" pitchFamily="18" charset="0"/>
              </a:rPr>
              <a:t>NY-läget:</a:t>
            </a:r>
            <a:r>
              <a:rPr lang="sv-SE" dirty="0">
                <a:latin typeface="Century Gothic" panose="020B0502020202020204" pitchFamily="34" charset="0"/>
                <a:ea typeface="Cambria" panose="02040503050406030204" pitchFamily="18" charset="0"/>
              </a:rPr>
              <a:t> Så vill jag att det ska vara i min förening i framtiden</a:t>
            </a:r>
            <a:br>
              <a:rPr lang="sv-SE" dirty="0">
                <a:latin typeface="Century Gothic" panose="020B0502020202020204" pitchFamily="34" charset="0"/>
                <a:ea typeface="Cambria" panose="02040503050406030204" pitchFamily="18" charset="0"/>
              </a:rPr>
            </a:br>
            <a:endParaRPr lang="sv-SE" dirty="0">
              <a:latin typeface="Century Gothic" panose="020B0502020202020204" pitchFamily="34" charset="0"/>
              <a:ea typeface="Cambria" panose="02040503050406030204" pitchFamily="18" charset="0"/>
            </a:endParaRPr>
          </a:p>
          <a:p>
            <a:pPr marL="0" indent="0">
              <a:buNone/>
            </a:pPr>
            <a:r>
              <a:rPr lang="sv-SE" u="sng" dirty="0">
                <a:latin typeface="Century Gothic" panose="020B0502020202020204" pitchFamily="34" charset="0"/>
                <a:ea typeface="Cambria" panose="02040503050406030204" pitchFamily="18" charset="0"/>
              </a:rPr>
              <a:t>Roller som har svarat är: </a:t>
            </a:r>
          </a:p>
          <a:p>
            <a:r>
              <a:rPr lang="sv-SE" dirty="0">
                <a:latin typeface="Century Gothic" panose="020B0502020202020204" pitchFamily="34" charset="0"/>
                <a:ea typeface="Cambria" panose="02040503050406030204" pitchFamily="18" charset="0"/>
              </a:rPr>
              <a:t>Styrelse/Anställd/Kommitté/Arbetsgrupp</a:t>
            </a:r>
          </a:p>
          <a:p>
            <a:r>
              <a:rPr lang="sv-SE" dirty="0">
                <a:latin typeface="Century Gothic" panose="020B0502020202020204" pitchFamily="34" charset="0"/>
                <a:ea typeface="Cambria" panose="02040503050406030204" pitchFamily="18" charset="0"/>
              </a:rPr>
              <a:t>Tränare/Ledare </a:t>
            </a:r>
          </a:p>
          <a:p>
            <a:r>
              <a:rPr lang="sv-SE" dirty="0">
                <a:latin typeface="Century Gothic" panose="020B0502020202020204" pitchFamily="34" charset="0"/>
                <a:ea typeface="Cambria" panose="02040503050406030204" pitchFamily="18" charset="0"/>
              </a:rPr>
              <a:t>Funktionär</a:t>
            </a:r>
            <a:endParaRPr lang="sv-SE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83498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224589" y="356156"/>
            <a:ext cx="11819629" cy="1154150"/>
          </a:xfrm>
        </p:spPr>
        <p:txBody>
          <a:bodyPr>
            <a:noAutofit/>
          </a:bodyPr>
          <a:lstStyle/>
          <a:p>
            <a:pPr algn="ctr"/>
            <a:r>
              <a:rPr lang="sv-SE" b="1" dirty="0">
                <a:latin typeface="Century Gothic" panose="020B0502020202020204" pitchFamily="34" charset="0"/>
              </a:rPr>
              <a:t>Jag mår bra av att vara med i min förening</a:t>
            </a:r>
          </a:p>
        </p:txBody>
      </p:sp>
      <p:graphicFrame>
        <p:nvGraphicFramePr>
          <p:cNvPr id="5" name="Cont1"/>
          <p:cNvGraphicFramePr/>
          <p:nvPr>
            <p:extLst>
              <p:ext uri="{D42A27DB-BD31-4B8C-83A1-F6EECF244321}">
                <p14:modId xmlns:p14="http://schemas.microsoft.com/office/powerpoint/2010/main" val="2042854464"/>
              </p:ext>
            </p:extLst>
          </p:nvPr>
        </p:nvGraphicFramePr>
        <p:xfrm>
          <a:off x="617456" y="1268663"/>
          <a:ext cx="11033894" cy="4374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ruta 1"/>
          <p:cNvSpPr txBox="1"/>
          <p:nvPr/>
        </p:nvSpPr>
        <p:spPr>
          <a:xfrm>
            <a:off x="617456" y="5848184"/>
            <a:ext cx="23002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dirty="0">
                <a:latin typeface="Century Gothic" panose="020B0502020202020204" pitchFamily="34" charset="0"/>
              </a:rPr>
              <a:t>1 = Inte bra</a:t>
            </a:r>
          </a:p>
          <a:p>
            <a:r>
              <a:rPr lang="sv-SE" sz="2000" b="1" dirty="0">
                <a:latin typeface="Century Gothic" panose="020B0502020202020204" pitchFamily="34" charset="0"/>
              </a:rPr>
              <a:t>6 = Bra</a:t>
            </a:r>
          </a:p>
        </p:txBody>
      </p:sp>
    </p:spTree>
    <p:extLst>
      <p:ext uri="{BB962C8B-B14F-4D97-AF65-F5344CB8AC3E}">
        <p14:creationId xmlns:p14="http://schemas.microsoft.com/office/powerpoint/2010/main" val="34484051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375180" y="386968"/>
            <a:ext cx="11669037" cy="1470407"/>
          </a:xfrm>
        </p:spPr>
        <p:txBody>
          <a:bodyPr>
            <a:noAutofit/>
          </a:bodyPr>
          <a:lstStyle/>
          <a:p>
            <a:r>
              <a:rPr lang="sv-SE" b="1" dirty="0">
                <a:latin typeface="Century Gothic" panose="020B0502020202020204" pitchFamily="34" charset="0"/>
              </a:rPr>
              <a:t>Jag har roligt när jag utför mina uppdrag i föreningen</a:t>
            </a:r>
          </a:p>
        </p:txBody>
      </p:sp>
      <p:graphicFrame>
        <p:nvGraphicFramePr>
          <p:cNvPr id="6" name="Cont1"/>
          <p:cNvGraphicFramePr/>
          <p:nvPr>
            <p:extLst>
              <p:ext uri="{D42A27DB-BD31-4B8C-83A1-F6EECF244321}">
                <p14:modId xmlns:p14="http://schemas.microsoft.com/office/powerpoint/2010/main" val="2708226871"/>
              </p:ext>
            </p:extLst>
          </p:nvPr>
        </p:nvGraphicFramePr>
        <p:xfrm>
          <a:off x="375181" y="1574474"/>
          <a:ext cx="11669037" cy="4456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Cont1"/>
          <p:cNvGraphicFramePr/>
          <p:nvPr>
            <p:extLst>
              <p:ext uri="{D42A27DB-BD31-4B8C-83A1-F6EECF244321}">
                <p14:modId xmlns:p14="http://schemas.microsoft.com/office/powerpoint/2010/main" val="594102680"/>
              </p:ext>
            </p:extLst>
          </p:nvPr>
        </p:nvGraphicFramePr>
        <p:xfrm>
          <a:off x="467544" y="1574474"/>
          <a:ext cx="11724456" cy="4456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Cont1"/>
          <p:cNvGraphicFramePr/>
          <p:nvPr>
            <p:extLst>
              <p:ext uri="{D42A27DB-BD31-4B8C-83A1-F6EECF244321}">
                <p14:modId xmlns:p14="http://schemas.microsoft.com/office/powerpoint/2010/main" val="2704896102"/>
              </p:ext>
            </p:extLst>
          </p:nvPr>
        </p:nvGraphicFramePr>
        <p:xfrm>
          <a:off x="467544" y="1574474"/>
          <a:ext cx="10705281" cy="41833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textruta 6"/>
          <p:cNvSpPr txBox="1"/>
          <p:nvPr/>
        </p:nvSpPr>
        <p:spPr>
          <a:xfrm>
            <a:off x="617456" y="5848184"/>
            <a:ext cx="23002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dirty="0">
                <a:latin typeface="Century Gothic" panose="020B0502020202020204" pitchFamily="34" charset="0"/>
              </a:rPr>
              <a:t>1 = Inte roligt</a:t>
            </a:r>
          </a:p>
          <a:p>
            <a:r>
              <a:rPr lang="sv-SE" sz="2000" b="1" dirty="0">
                <a:latin typeface="Century Gothic" panose="020B0502020202020204" pitchFamily="34" charset="0"/>
              </a:rPr>
              <a:t>6 = Roligt</a:t>
            </a:r>
          </a:p>
        </p:txBody>
      </p:sp>
    </p:spTree>
    <p:extLst>
      <p:ext uri="{BB962C8B-B14F-4D97-AF65-F5344CB8AC3E}">
        <p14:creationId xmlns:p14="http://schemas.microsoft.com/office/powerpoint/2010/main" val="2294552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288312" y="203750"/>
            <a:ext cx="10515600" cy="1325563"/>
          </a:xfrm>
        </p:spPr>
        <p:txBody>
          <a:bodyPr>
            <a:noAutofit/>
          </a:bodyPr>
          <a:lstStyle/>
          <a:p>
            <a:r>
              <a:rPr lang="sv-SE" b="1" dirty="0">
                <a:latin typeface="Century Gothic" panose="020B0502020202020204" pitchFamily="34" charset="0"/>
              </a:rPr>
              <a:t>Föreningens träningsmiljö är trygg och säker</a:t>
            </a:r>
          </a:p>
        </p:txBody>
      </p:sp>
      <p:graphicFrame>
        <p:nvGraphicFramePr>
          <p:cNvPr id="6" name="Cont1"/>
          <p:cNvGraphicFramePr/>
          <p:nvPr>
            <p:extLst>
              <p:ext uri="{D42A27DB-BD31-4B8C-83A1-F6EECF244321}">
                <p14:modId xmlns:p14="http://schemas.microsoft.com/office/powerpoint/2010/main" val="2708226871"/>
              </p:ext>
            </p:extLst>
          </p:nvPr>
        </p:nvGraphicFramePr>
        <p:xfrm>
          <a:off x="375181" y="1574474"/>
          <a:ext cx="11669037" cy="4456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Cont1"/>
          <p:cNvGraphicFramePr/>
          <p:nvPr>
            <p:extLst>
              <p:ext uri="{D42A27DB-BD31-4B8C-83A1-F6EECF244321}">
                <p14:modId xmlns:p14="http://schemas.microsoft.com/office/powerpoint/2010/main" val="594102680"/>
              </p:ext>
            </p:extLst>
          </p:nvPr>
        </p:nvGraphicFramePr>
        <p:xfrm>
          <a:off x="467544" y="1574474"/>
          <a:ext cx="11724456" cy="4456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Cont1"/>
          <p:cNvGraphicFramePr/>
          <p:nvPr>
            <p:extLst>
              <p:ext uri="{D42A27DB-BD31-4B8C-83A1-F6EECF244321}">
                <p14:modId xmlns:p14="http://schemas.microsoft.com/office/powerpoint/2010/main" val="2704896102"/>
              </p:ext>
            </p:extLst>
          </p:nvPr>
        </p:nvGraphicFramePr>
        <p:xfrm>
          <a:off x="467544" y="1574474"/>
          <a:ext cx="10705281" cy="41833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textruta 6"/>
          <p:cNvSpPr txBox="1"/>
          <p:nvPr/>
        </p:nvSpPr>
        <p:spPr>
          <a:xfrm>
            <a:off x="617456" y="5848185"/>
            <a:ext cx="34544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dirty="0">
                <a:latin typeface="Century Gothic" panose="020B0502020202020204" pitchFamily="34" charset="0"/>
              </a:rPr>
              <a:t>1 = Inte trygg och säker </a:t>
            </a:r>
          </a:p>
          <a:p>
            <a:r>
              <a:rPr lang="sv-SE" sz="2000" b="1" dirty="0">
                <a:latin typeface="Century Gothic" panose="020B0502020202020204" pitchFamily="34" charset="0"/>
              </a:rPr>
              <a:t>6 = Trygg och säker</a:t>
            </a:r>
          </a:p>
        </p:txBody>
      </p:sp>
      <p:graphicFrame>
        <p:nvGraphicFramePr>
          <p:cNvPr id="8" name="Cont1"/>
          <p:cNvGraphicFramePr/>
          <p:nvPr>
            <p:extLst>
              <p:ext uri="{D42A27DB-BD31-4B8C-83A1-F6EECF244321}">
                <p14:modId xmlns:p14="http://schemas.microsoft.com/office/powerpoint/2010/main" val="545343767"/>
              </p:ext>
            </p:extLst>
          </p:nvPr>
        </p:nvGraphicFramePr>
        <p:xfrm>
          <a:off x="786811" y="1352605"/>
          <a:ext cx="10845776" cy="44955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" name="5-uddig stjärna 1"/>
          <p:cNvSpPr/>
          <p:nvPr/>
        </p:nvSpPr>
        <p:spPr>
          <a:xfrm>
            <a:off x="11172825" y="126577"/>
            <a:ext cx="828675" cy="778286"/>
          </a:xfrm>
          <a:prstGeom prst="star5">
            <a:avLst/>
          </a:prstGeom>
          <a:solidFill>
            <a:srgbClr val="FFFF00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995965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467544" y="386967"/>
            <a:ext cx="10515600" cy="1325563"/>
          </a:xfrm>
        </p:spPr>
        <p:txBody>
          <a:bodyPr>
            <a:noAutofit/>
          </a:bodyPr>
          <a:lstStyle/>
          <a:p>
            <a:r>
              <a:rPr lang="sv-SE" b="1" dirty="0">
                <a:latin typeface="Century Gothic" panose="020B0502020202020204" pitchFamily="34" charset="0"/>
              </a:rPr>
              <a:t>Föreningens tävlingsmiljö är trygg och säker</a:t>
            </a:r>
          </a:p>
        </p:txBody>
      </p:sp>
      <p:graphicFrame>
        <p:nvGraphicFramePr>
          <p:cNvPr id="6" name="Cont1"/>
          <p:cNvGraphicFramePr/>
          <p:nvPr>
            <p:extLst>
              <p:ext uri="{D42A27DB-BD31-4B8C-83A1-F6EECF244321}">
                <p14:modId xmlns:p14="http://schemas.microsoft.com/office/powerpoint/2010/main" val="2708226871"/>
              </p:ext>
            </p:extLst>
          </p:nvPr>
        </p:nvGraphicFramePr>
        <p:xfrm>
          <a:off x="375181" y="1574474"/>
          <a:ext cx="11669037" cy="4456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Cont1"/>
          <p:cNvGraphicFramePr/>
          <p:nvPr>
            <p:extLst>
              <p:ext uri="{D42A27DB-BD31-4B8C-83A1-F6EECF244321}">
                <p14:modId xmlns:p14="http://schemas.microsoft.com/office/powerpoint/2010/main" val="594102680"/>
              </p:ext>
            </p:extLst>
          </p:nvPr>
        </p:nvGraphicFramePr>
        <p:xfrm>
          <a:off x="467544" y="1574474"/>
          <a:ext cx="11724456" cy="4456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Cont1"/>
          <p:cNvGraphicFramePr/>
          <p:nvPr>
            <p:extLst>
              <p:ext uri="{D42A27DB-BD31-4B8C-83A1-F6EECF244321}">
                <p14:modId xmlns:p14="http://schemas.microsoft.com/office/powerpoint/2010/main" val="2704896102"/>
              </p:ext>
            </p:extLst>
          </p:nvPr>
        </p:nvGraphicFramePr>
        <p:xfrm>
          <a:off x="467544" y="1574474"/>
          <a:ext cx="10705281" cy="41833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textruta 6"/>
          <p:cNvSpPr txBox="1"/>
          <p:nvPr/>
        </p:nvSpPr>
        <p:spPr>
          <a:xfrm>
            <a:off x="617456" y="5848185"/>
            <a:ext cx="34544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dirty="0">
                <a:latin typeface="Century Gothic" panose="020B0502020202020204" pitchFamily="34" charset="0"/>
              </a:rPr>
              <a:t>1 = Inte trygg och säker </a:t>
            </a:r>
          </a:p>
          <a:p>
            <a:r>
              <a:rPr lang="sv-SE" sz="2000" b="1" dirty="0">
                <a:latin typeface="Century Gothic" panose="020B0502020202020204" pitchFamily="34" charset="0"/>
              </a:rPr>
              <a:t>6 = Trygg och säker</a:t>
            </a:r>
          </a:p>
        </p:txBody>
      </p:sp>
      <p:graphicFrame>
        <p:nvGraphicFramePr>
          <p:cNvPr id="9" name="Cont1"/>
          <p:cNvGraphicFramePr/>
          <p:nvPr>
            <p:extLst>
              <p:ext uri="{D42A27DB-BD31-4B8C-83A1-F6EECF244321}">
                <p14:modId xmlns:p14="http://schemas.microsoft.com/office/powerpoint/2010/main" val="3857354335"/>
              </p:ext>
            </p:extLst>
          </p:nvPr>
        </p:nvGraphicFramePr>
        <p:xfrm>
          <a:off x="735614" y="1412421"/>
          <a:ext cx="10772462" cy="44357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40448356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227399" y="166340"/>
            <a:ext cx="10968396" cy="1442711"/>
          </a:xfrm>
        </p:spPr>
        <p:txBody>
          <a:bodyPr>
            <a:noAutofit/>
          </a:bodyPr>
          <a:lstStyle/>
          <a:p>
            <a:r>
              <a:rPr lang="sv-SE" b="1" dirty="0">
                <a:latin typeface="Century Gothic" panose="020B0502020202020204" pitchFamily="34" charset="0"/>
              </a:rPr>
              <a:t>Föreningen arbetar med att skapa inkluderande arrangemang…</a:t>
            </a:r>
          </a:p>
        </p:txBody>
      </p:sp>
      <p:graphicFrame>
        <p:nvGraphicFramePr>
          <p:cNvPr id="6" name="Cont1"/>
          <p:cNvGraphicFramePr/>
          <p:nvPr>
            <p:extLst>
              <p:ext uri="{D42A27DB-BD31-4B8C-83A1-F6EECF244321}">
                <p14:modId xmlns:p14="http://schemas.microsoft.com/office/powerpoint/2010/main" val="2708226871"/>
              </p:ext>
            </p:extLst>
          </p:nvPr>
        </p:nvGraphicFramePr>
        <p:xfrm>
          <a:off x="375181" y="1574474"/>
          <a:ext cx="11669037" cy="4456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Cont1"/>
          <p:cNvGraphicFramePr/>
          <p:nvPr>
            <p:extLst>
              <p:ext uri="{D42A27DB-BD31-4B8C-83A1-F6EECF244321}">
                <p14:modId xmlns:p14="http://schemas.microsoft.com/office/powerpoint/2010/main" val="594102680"/>
              </p:ext>
            </p:extLst>
          </p:nvPr>
        </p:nvGraphicFramePr>
        <p:xfrm>
          <a:off x="467544" y="1574474"/>
          <a:ext cx="11724456" cy="4456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Cont1"/>
          <p:cNvGraphicFramePr/>
          <p:nvPr>
            <p:extLst>
              <p:ext uri="{D42A27DB-BD31-4B8C-83A1-F6EECF244321}">
                <p14:modId xmlns:p14="http://schemas.microsoft.com/office/powerpoint/2010/main" val="2704896102"/>
              </p:ext>
            </p:extLst>
          </p:nvPr>
        </p:nvGraphicFramePr>
        <p:xfrm>
          <a:off x="467544" y="1574474"/>
          <a:ext cx="10705281" cy="41833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" name="textruta 6"/>
          <p:cNvSpPr txBox="1"/>
          <p:nvPr/>
        </p:nvSpPr>
        <p:spPr>
          <a:xfrm>
            <a:off x="617456" y="5848185"/>
            <a:ext cx="34544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dirty="0">
                <a:latin typeface="Century Gothic" panose="020B0502020202020204" pitchFamily="34" charset="0"/>
              </a:rPr>
              <a:t>1 = Arbetar inte med det </a:t>
            </a:r>
          </a:p>
          <a:p>
            <a:r>
              <a:rPr lang="sv-SE" sz="2000" b="1" dirty="0">
                <a:latin typeface="Century Gothic" panose="020B0502020202020204" pitchFamily="34" charset="0"/>
              </a:rPr>
              <a:t>6 = Arbetar med det</a:t>
            </a:r>
          </a:p>
        </p:txBody>
      </p:sp>
      <p:graphicFrame>
        <p:nvGraphicFramePr>
          <p:cNvPr id="9" name="Cont1"/>
          <p:cNvGraphicFramePr/>
          <p:nvPr>
            <p:extLst>
              <p:ext uri="{D42A27DB-BD31-4B8C-83A1-F6EECF244321}">
                <p14:modId xmlns:p14="http://schemas.microsoft.com/office/powerpoint/2010/main" val="3857354335"/>
              </p:ext>
            </p:extLst>
          </p:nvPr>
        </p:nvGraphicFramePr>
        <p:xfrm>
          <a:off x="735614" y="1412421"/>
          <a:ext cx="10772462" cy="44357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5969983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375181" y="131763"/>
            <a:ext cx="10968396" cy="1442711"/>
          </a:xfrm>
        </p:spPr>
        <p:txBody>
          <a:bodyPr>
            <a:noAutofit/>
          </a:bodyPr>
          <a:lstStyle/>
          <a:p>
            <a:r>
              <a:rPr lang="sv-SE" b="1" dirty="0">
                <a:latin typeface="Century Gothic" panose="020B0502020202020204" pitchFamily="34" charset="0"/>
              </a:rPr>
              <a:t>Föreningen arbetar aktivt med att rekrytera och behålla sina medlemmar</a:t>
            </a:r>
          </a:p>
        </p:txBody>
      </p:sp>
      <p:graphicFrame>
        <p:nvGraphicFramePr>
          <p:cNvPr id="6" name="Cont1"/>
          <p:cNvGraphicFramePr/>
          <p:nvPr>
            <p:extLst>
              <p:ext uri="{D42A27DB-BD31-4B8C-83A1-F6EECF244321}">
                <p14:modId xmlns:p14="http://schemas.microsoft.com/office/powerpoint/2010/main" val="2708226871"/>
              </p:ext>
            </p:extLst>
          </p:nvPr>
        </p:nvGraphicFramePr>
        <p:xfrm>
          <a:off x="375181" y="1574474"/>
          <a:ext cx="11669037" cy="4456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Cont1"/>
          <p:cNvGraphicFramePr/>
          <p:nvPr>
            <p:extLst>
              <p:ext uri="{D42A27DB-BD31-4B8C-83A1-F6EECF244321}">
                <p14:modId xmlns:p14="http://schemas.microsoft.com/office/powerpoint/2010/main" val="594102680"/>
              </p:ext>
            </p:extLst>
          </p:nvPr>
        </p:nvGraphicFramePr>
        <p:xfrm>
          <a:off x="467544" y="1574474"/>
          <a:ext cx="11724456" cy="4456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Cont1"/>
          <p:cNvGraphicFramePr/>
          <p:nvPr>
            <p:extLst>
              <p:ext uri="{D42A27DB-BD31-4B8C-83A1-F6EECF244321}">
                <p14:modId xmlns:p14="http://schemas.microsoft.com/office/powerpoint/2010/main" val="2704896102"/>
              </p:ext>
            </p:extLst>
          </p:nvPr>
        </p:nvGraphicFramePr>
        <p:xfrm>
          <a:off x="467544" y="1574474"/>
          <a:ext cx="10705281" cy="41833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" name="textruta 6"/>
          <p:cNvSpPr txBox="1"/>
          <p:nvPr/>
        </p:nvSpPr>
        <p:spPr>
          <a:xfrm>
            <a:off x="617456" y="5848185"/>
            <a:ext cx="34544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dirty="0">
                <a:latin typeface="Century Gothic" panose="020B0502020202020204" pitchFamily="34" charset="0"/>
              </a:rPr>
              <a:t>1 = Inte aktivt</a:t>
            </a:r>
          </a:p>
          <a:p>
            <a:r>
              <a:rPr lang="sv-SE" sz="2000" b="1" dirty="0">
                <a:latin typeface="Century Gothic" panose="020B0502020202020204" pitchFamily="34" charset="0"/>
              </a:rPr>
              <a:t>6 = Aktivt</a:t>
            </a:r>
          </a:p>
        </p:txBody>
      </p:sp>
      <p:graphicFrame>
        <p:nvGraphicFramePr>
          <p:cNvPr id="8" name="Cont1"/>
          <p:cNvGraphicFramePr/>
          <p:nvPr>
            <p:extLst>
              <p:ext uri="{D42A27DB-BD31-4B8C-83A1-F6EECF244321}">
                <p14:modId xmlns:p14="http://schemas.microsoft.com/office/powerpoint/2010/main" val="3023102826"/>
              </p:ext>
            </p:extLst>
          </p:nvPr>
        </p:nvGraphicFramePr>
        <p:xfrm>
          <a:off x="467544" y="1704814"/>
          <a:ext cx="10939209" cy="4143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9063844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33625" y="212840"/>
            <a:ext cx="12352148" cy="1673817"/>
          </a:xfrm>
        </p:spPr>
        <p:txBody>
          <a:bodyPr>
            <a:noAutofit/>
          </a:bodyPr>
          <a:lstStyle/>
          <a:p>
            <a:r>
              <a:rPr lang="sv-SE" b="1" dirty="0">
                <a:latin typeface="Century Gothic" panose="020B0502020202020204" pitchFamily="34" charset="0"/>
              </a:rPr>
              <a:t>Jag vet vart jag ska vända mig om jag känner oro eller har problem inom friidrotten</a:t>
            </a:r>
          </a:p>
        </p:txBody>
      </p:sp>
      <p:graphicFrame>
        <p:nvGraphicFramePr>
          <p:cNvPr id="6" name="Cont1"/>
          <p:cNvGraphicFramePr/>
          <p:nvPr>
            <p:extLst>
              <p:ext uri="{D42A27DB-BD31-4B8C-83A1-F6EECF244321}">
                <p14:modId xmlns:p14="http://schemas.microsoft.com/office/powerpoint/2010/main" val="2708226871"/>
              </p:ext>
            </p:extLst>
          </p:nvPr>
        </p:nvGraphicFramePr>
        <p:xfrm>
          <a:off x="375181" y="1574474"/>
          <a:ext cx="11669037" cy="4456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Cont1"/>
          <p:cNvGraphicFramePr/>
          <p:nvPr>
            <p:extLst>
              <p:ext uri="{D42A27DB-BD31-4B8C-83A1-F6EECF244321}">
                <p14:modId xmlns:p14="http://schemas.microsoft.com/office/powerpoint/2010/main" val="594102680"/>
              </p:ext>
            </p:extLst>
          </p:nvPr>
        </p:nvGraphicFramePr>
        <p:xfrm>
          <a:off x="467544" y="1574474"/>
          <a:ext cx="11724456" cy="4456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Cont1"/>
          <p:cNvGraphicFramePr/>
          <p:nvPr>
            <p:extLst>
              <p:ext uri="{D42A27DB-BD31-4B8C-83A1-F6EECF244321}">
                <p14:modId xmlns:p14="http://schemas.microsoft.com/office/powerpoint/2010/main" val="2704896102"/>
              </p:ext>
            </p:extLst>
          </p:nvPr>
        </p:nvGraphicFramePr>
        <p:xfrm>
          <a:off x="467544" y="1574474"/>
          <a:ext cx="10705281" cy="41833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" name="textruta 6"/>
          <p:cNvSpPr txBox="1"/>
          <p:nvPr/>
        </p:nvSpPr>
        <p:spPr>
          <a:xfrm>
            <a:off x="154146" y="5895432"/>
            <a:ext cx="34544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dirty="0">
                <a:latin typeface="Century Gothic" panose="020B0502020202020204" pitchFamily="34" charset="0"/>
              </a:rPr>
              <a:t>1 = Jag vet inte </a:t>
            </a:r>
          </a:p>
          <a:p>
            <a:r>
              <a:rPr lang="sv-SE" sz="2000" b="1" dirty="0">
                <a:latin typeface="Century Gothic" panose="020B0502020202020204" pitchFamily="34" charset="0"/>
              </a:rPr>
              <a:t>6 = Jag vet</a:t>
            </a:r>
          </a:p>
        </p:txBody>
      </p:sp>
      <p:graphicFrame>
        <p:nvGraphicFramePr>
          <p:cNvPr id="9" name="Cont1"/>
          <p:cNvGraphicFramePr/>
          <p:nvPr>
            <p:extLst>
              <p:ext uri="{D42A27DB-BD31-4B8C-83A1-F6EECF244321}">
                <p14:modId xmlns:p14="http://schemas.microsoft.com/office/powerpoint/2010/main" val="3529429244"/>
              </p:ext>
            </p:extLst>
          </p:nvPr>
        </p:nvGraphicFramePr>
        <p:xfrm>
          <a:off x="154146" y="1712043"/>
          <a:ext cx="11713175" cy="40458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5118896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33625" y="212840"/>
            <a:ext cx="12352148" cy="1673817"/>
          </a:xfrm>
        </p:spPr>
        <p:txBody>
          <a:bodyPr>
            <a:noAutofit/>
          </a:bodyPr>
          <a:lstStyle/>
          <a:p>
            <a:r>
              <a:rPr lang="sv-SE" b="1" dirty="0">
                <a:latin typeface="Century Gothic" panose="020B0502020202020204" pitchFamily="34" charset="0"/>
              </a:rPr>
              <a:t>Jag känner att jag får/skulle få </a:t>
            </a:r>
            <a:br>
              <a:rPr lang="sv-SE" b="1" dirty="0">
                <a:latin typeface="Century Gothic" panose="020B0502020202020204" pitchFamily="34" charset="0"/>
              </a:rPr>
            </a:br>
            <a:r>
              <a:rPr lang="sv-SE" b="1" dirty="0">
                <a:latin typeface="Century Gothic" panose="020B0502020202020204" pitchFamily="34" charset="0"/>
              </a:rPr>
              <a:t>uppbackning av min förening..</a:t>
            </a:r>
          </a:p>
        </p:txBody>
      </p:sp>
      <p:graphicFrame>
        <p:nvGraphicFramePr>
          <p:cNvPr id="6" name="Cont1"/>
          <p:cNvGraphicFramePr/>
          <p:nvPr>
            <p:extLst>
              <p:ext uri="{D42A27DB-BD31-4B8C-83A1-F6EECF244321}">
                <p14:modId xmlns:p14="http://schemas.microsoft.com/office/powerpoint/2010/main" val="2708226871"/>
              </p:ext>
            </p:extLst>
          </p:nvPr>
        </p:nvGraphicFramePr>
        <p:xfrm>
          <a:off x="375181" y="1574474"/>
          <a:ext cx="11669037" cy="4456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Cont1"/>
          <p:cNvGraphicFramePr/>
          <p:nvPr>
            <p:extLst>
              <p:ext uri="{D42A27DB-BD31-4B8C-83A1-F6EECF244321}">
                <p14:modId xmlns:p14="http://schemas.microsoft.com/office/powerpoint/2010/main" val="594102680"/>
              </p:ext>
            </p:extLst>
          </p:nvPr>
        </p:nvGraphicFramePr>
        <p:xfrm>
          <a:off x="467544" y="1574474"/>
          <a:ext cx="11724456" cy="4456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Cont1"/>
          <p:cNvGraphicFramePr/>
          <p:nvPr>
            <p:extLst>
              <p:ext uri="{D42A27DB-BD31-4B8C-83A1-F6EECF244321}">
                <p14:modId xmlns:p14="http://schemas.microsoft.com/office/powerpoint/2010/main" val="2704896102"/>
              </p:ext>
            </p:extLst>
          </p:nvPr>
        </p:nvGraphicFramePr>
        <p:xfrm>
          <a:off x="467544" y="1574474"/>
          <a:ext cx="10705281" cy="41833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" name="textruta 6"/>
          <p:cNvSpPr txBox="1"/>
          <p:nvPr/>
        </p:nvSpPr>
        <p:spPr>
          <a:xfrm>
            <a:off x="181408" y="5814145"/>
            <a:ext cx="34544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dirty="0">
                <a:latin typeface="Century Gothic" panose="020B0502020202020204" pitchFamily="34" charset="0"/>
              </a:rPr>
              <a:t>1 = Ingen uppbackning</a:t>
            </a:r>
          </a:p>
          <a:p>
            <a:r>
              <a:rPr lang="sv-SE" sz="2000" b="1" dirty="0">
                <a:latin typeface="Century Gothic" panose="020B0502020202020204" pitchFamily="34" charset="0"/>
              </a:rPr>
              <a:t>6 = Jag får uppbackning</a:t>
            </a:r>
          </a:p>
        </p:txBody>
      </p:sp>
      <p:graphicFrame>
        <p:nvGraphicFramePr>
          <p:cNvPr id="9" name="Cont1"/>
          <p:cNvGraphicFramePr/>
          <p:nvPr>
            <p:extLst>
              <p:ext uri="{D42A27DB-BD31-4B8C-83A1-F6EECF244321}">
                <p14:modId xmlns:p14="http://schemas.microsoft.com/office/powerpoint/2010/main" val="3753697328"/>
              </p:ext>
            </p:extLst>
          </p:nvPr>
        </p:nvGraphicFramePr>
        <p:xfrm>
          <a:off x="631590" y="1992207"/>
          <a:ext cx="11388660" cy="44682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8" name="Cont1"/>
          <p:cNvGraphicFramePr/>
          <p:nvPr>
            <p:extLst>
              <p:ext uri="{D42A27DB-BD31-4B8C-83A1-F6EECF244321}">
                <p14:modId xmlns:p14="http://schemas.microsoft.com/office/powerpoint/2010/main" val="3370514147"/>
              </p:ext>
            </p:extLst>
          </p:nvPr>
        </p:nvGraphicFramePr>
        <p:xfrm>
          <a:off x="375181" y="1781107"/>
          <a:ext cx="11621100" cy="39767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37123614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33624" y="212841"/>
            <a:ext cx="13123575" cy="1500576"/>
          </a:xfrm>
        </p:spPr>
        <p:txBody>
          <a:bodyPr>
            <a:noAutofit/>
          </a:bodyPr>
          <a:lstStyle/>
          <a:p>
            <a:r>
              <a:rPr lang="en-US" b="1" dirty="0" err="1">
                <a:latin typeface="Century Gothic" panose="020B0502020202020204" pitchFamily="34" charset="0"/>
              </a:rPr>
              <a:t>Föreningen</a:t>
            </a:r>
            <a:r>
              <a:rPr lang="en-US" b="1" dirty="0">
                <a:latin typeface="Century Gothic" panose="020B0502020202020204" pitchFamily="34" charset="0"/>
              </a:rPr>
              <a:t> </a:t>
            </a:r>
            <a:r>
              <a:rPr lang="en-US" b="1" dirty="0" err="1">
                <a:latin typeface="Century Gothic" panose="020B0502020202020204" pitchFamily="34" charset="0"/>
              </a:rPr>
              <a:t>strävar</a:t>
            </a:r>
            <a:r>
              <a:rPr lang="en-US" b="1" dirty="0">
                <a:latin typeface="Century Gothic" panose="020B0502020202020204" pitchFamily="34" charset="0"/>
              </a:rPr>
              <a:t> </a:t>
            </a:r>
            <a:r>
              <a:rPr lang="en-US" b="1" dirty="0" err="1">
                <a:latin typeface="Century Gothic" panose="020B0502020202020204" pitchFamily="34" charset="0"/>
              </a:rPr>
              <a:t>efter</a:t>
            </a:r>
            <a:r>
              <a:rPr lang="en-US" b="1" dirty="0">
                <a:latin typeface="Century Gothic" panose="020B0502020202020204" pitchFamily="34" charset="0"/>
              </a:rPr>
              <a:t> </a:t>
            </a:r>
            <a:r>
              <a:rPr lang="en-US" b="1" dirty="0" err="1">
                <a:latin typeface="Century Gothic" panose="020B0502020202020204" pitchFamily="34" charset="0"/>
              </a:rPr>
              <a:t>för</a:t>
            </a:r>
            <a:r>
              <a:rPr lang="en-US" b="1" dirty="0">
                <a:latin typeface="Century Gothic" panose="020B0502020202020204" pitchFamily="34" charset="0"/>
              </a:rPr>
              <a:t> </a:t>
            </a:r>
            <a:r>
              <a:rPr lang="en-US" b="1" dirty="0" err="1">
                <a:latin typeface="Century Gothic" panose="020B0502020202020204" pitchFamily="34" charset="0"/>
              </a:rPr>
              <a:t>att</a:t>
            </a:r>
            <a:r>
              <a:rPr lang="en-US" b="1" dirty="0">
                <a:latin typeface="Century Gothic" panose="020B0502020202020204" pitchFamily="34" charset="0"/>
              </a:rPr>
              <a:t> </a:t>
            </a:r>
            <a:r>
              <a:rPr lang="en-US" b="1" dirty="0" err="1">
                <a:latin typeface="Century Gothic" panose="020B0502020202020204" pitchFamily="34" charset="0"/>
              </a:rPr>
              <a:t>få</a:t>
            </a:r>
            <a:r>
              <a:rPr lang="en-US" b="1" dirty="0">
                <a:latin typeface="Century Gothic" panose="020B0502020202020204" pitchFamily="34" charset="0"/>
              </a:rPr>
              <a:t> </a:t>
            </a:r>
            <a:r>
              <a:rPr lang="en-US" b="1" dirty="0" err="1">
                <a:latin typeface="Century Gothic" panose="020B0502020202020204" pitchFamily="34" charset="0"/>
              </a:rPr>
              <a:t>en</a:t>
            </a:r>
            <a:r>
              <a:rPr lang="en-US" b="1" dirty="0">
                <a:latin typeface="Century Gothic" panose="020B0502020202020204" pitchFamily="34" charset="0"/>
              </a:rPr>
              <a:t> </a:t>
            </a:r>
            <a:r>
              <a:rPr lang="en-US" b="1" dirty="0" err="1">
                <a:latin typeface="Century Gothic" panose="020B0502020202020204" pitchFamily="34" charset="0"/>
              </a:rPr>
              <a:t>större</a:t>
            </a:r>
            <a:r>
              <a:rPr lang="en-US" b="1" dirty="0">
                <a:latin typeface="Century Gothic" panose="020B0502020202020204" pitchFamily="34" charset="0"/>
              </a:rPr>
              <a:t> </a:t>
            </a:r>
            <a:r>
              <a:rPr lang="en-US" b="1" dirty="0" err="1">
                <a:latin typeface="Century Gothic" panose="020B0502020202020204" pitchFamily="34" charset="0"/>
              </a:rPr>
              <a:t>mångfald</a:t>
            </a:r>
            <a:r>
              <a:rPr lang="en-US" b="1" dirty="0">
                <a:latin typeface="Century Gothic" panose="020B0502020202020204" pitchFamily="34" charset="0"/>
              </a:rPr>
              <a:t>… </a:t>
            </a:r>
            <a:endParaRPr lang="sv-SE" b="1" dirty="0">
              <a:latin typeface="Century Gothic" panose="020B0502020202020204" pitchFamily="34" charset="0"/>
            </a:endParaRPr>
          </a:p>
        </p:txBody>
      </p:sp>
      <p:graphicFrame>
        <p:nvGraphicFramePr>
          <p:cNvPr id="6" name="Cont1"/>
          <p:cNvGraphicFramePr/>
          <p:nvPr>
            <p:extLst>
              <p:ext uri="{D42A27DB-BD31-4B8C-83A1-F6EECF244321}">
                <p14:modId xmlns:p14="http://schemas.microsoft.com/office/powerpoint/2010/main" val="2708226871"/>
              </p:ext>
            </p:extLst>
          </p:nvPr>
        </p:nvGraphicFramePr>
        <p:xfrm>
          <a:off x="375181" y="1574474"/>
          <a:ext cx="11669037" cy="4456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Cont1"/>
          <p:cNvGraphicFramePr/>
          <p:nvPr>
            <p:extLst>
              <p:ext uri="{D42A27DB-BD31-4B8C-83A1-F6EECF244321}">
                <p14:modId xmlns:p14="http://schemas.microsoft.com/office/powerpoint/2010/main" val="594102680"/>
              </p:ext>
            </p:extLst>
          </p:nvPr>
        </p:nvGraphicFramePr>
        <p:xfrm>
          <a:off x="467544" y="1574474"/>
          <a:ext cx="11724456" cy="4456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Cont1"/>
          <p:cNvGraphicFramePr/>
          <p:nvPr>
            <p:extLst>
              <p:ext uri="{D42A27DB-BD31-4B8C-83A1-F6EECF244321}">
                <p14:modId xmlns:p14="http://schemas.microsoft.com/office/powerpoint/2010/main" val="2704896102"/>
              </p:ext>
            </p:extLst>
          </p:nvPr>
        </p:nvGraphicFramePr>
        <p:xfrm>
          <a:off x="467544" y="1574474"/>
          <a:ext cx="10705281" cy="41833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" name="textruta 6"/>
          <p:cNvSpPr txBox="1"/>
          <p:nvPr/>
        </p:nvSpPr>
        <p:spPr>
          <a:xfrm>
            <a:off x="227398" y="5910193"/>
            <a:ext cx="41795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dirty="0">
                <a:latin typeface="Century Gothic" panose="020B0502020202020204" pitchFamily="34" charset="0"/>
              </a:rPr>
              <a:t>1 = Ingen satsningar</a:t>
            </a:r>
          </a:p>
          <a:p>
            <a:r>
              <a:rPr lang="sv-SE" sz="2000" b="1" dirty="0">
                <a:latin typeface="Century Gothic" panose="020B0502020202020204" pitchFamily="34" charset="0"/>
              </a:rPr>
              <a:t>6 = Regelbundna satsningar</a:t>
            </a:r>
          </a:p>
        </p:txBody>
      </p:sp>
      <p:graphicFrame>
        <p:nvGraphicFramePr>
          <p:cNvPr id="10" name="Cont1"/>
          <p:cNvGraphicFramePr/>
          <p:nvPr>
            <p:extLst>
              <p:ext uri="{D42A27DB-BD31-4B8C-83A1-F6EECF244321}">
                <p14:modId xmlns:p14="http://schemas.microsoft.com/office/powerpoint/2010/main" val="2678160940"/>
              </p:ext>
            </p:extLst>
          </p:nvPr>
        </p:nvGraphicFramePr>
        <p:xfrm>
          <a:off x="227398" y="1729005"/>
          <a:ext cx="11203756" cy="4165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8" name="Likbent triangel 7"/>
          <p:cNvSpPr/>
          <p:nvPr/>
        </p:nvSpPr>
        <p:spPr>
          <a:xfrm>
            <a:off x="11172825" y="931067"/>
            <a:ext cx="679910" cy="567147"/>
          </a:xfrm>
          <a:prstGeom prst="triangle">
            <a:avLst/>
          </a:prstGeom>
          <a:solidFill>
            <a:schemeClr val="accent6"/>
          </a:solidFill>
          <a:ln w="19050"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408077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33624" y="212841"/>
            <a:ext cx="13123575" cy="1500576"/>
          </a:xfrm>
        </p:spPr>
        <p:txBody>
          <a:bodyPr>
            <a:noAutofit/>
          </a:bodyPr>
          <a:lstStyle/>
          <a:p>
            <a:r>
              <a:rPr lang="sv-SE" b="1" dirty="0">
                <a:latin typeface="Century Gothic" panose="020B0502020202020204" pitchFamily="34" charset="0"/>
              </a:rPr>
              <a:t>Jag känner mig delaktig och en del av gemenskapen i min förening</a:t>
            </a:r>
          </a:p>
        </p:txBody>
      </p:sp>
      <p:graphicFrame>
        <p:nvGraphicFramePr>
          <p:cNvPr id="6" name="Cont1"/>
          <p:cNvGraphicFramePr/>
          <p:nvPr>
            <p:extLst>
              <p:ext uri="{D42A27DB-BD31-4B8C-83A1-F6EECF244321}">
                <p14:modId xmlns:p14="http://schemas.microsoft.com/office/powerpoint/2010/main" val="2708226871"/>
              </p:ext>
            </p:extLst>
          </p:nvPr>
        </p:nvGraphicFramePr>
        <p:xfrm>
          <a:off x="375181" y="1574474"/>
          <a:ext cx="11669037" cy="4456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Cont1"/>
          <p:cNvGraphicFramePr/>
          <p:nvPr>
            <p:extLst>
              <p:ext uri="{D42A27DB-BD31-4B8C-83A1-F6EECF244321}">
                <p14:modId xmlns:p14="http://schemas.microsoft.com/office/powerpoint/2010/main" val="594102680"/>
              </p:ext>
            </p:extLst>
          </p:nvPr>
        </p:nvGraphicFramePr>
        <p:xfrm>
          <a:off x="467544" y="1574474"/>
          <a:ext cx="11724456" cy="4456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Cont1"/>
          <p:cNvGraphicFramePr/>
          <p:nvPr>
            <p:extLst>
              <p:ext uri="{D42A27DB-BD31-4B8C-83A1-F6EECF244321}">
                <p14:modId xmlns:p14="http://schemas.microsoft.com/office/powerpoint/2010/main" val="2704896102"/>
              </p:ext>
            </p:extLst>
          </p:nvPr>
        </p:nvGraphicFramePr>
        <p:xfrm>
          <a:off x="467544" y="1574474"/>
          <a:ext cx="10705281" cy="41833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" name="textruta 6"/>
          <p:cNvSpPr txBox="1"/>
          <p:nvPr/>
        </p:nvSpPr>
        <p:spPr>
          <a:xfrm>
            <a:off x="227398" y="5910193"/>
            <a:ext cx="96278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dirty="0">
                <a:latin typeface="Century Gothic" panose="020B0502020202020204" pitchFamily="34" charset="0"/>
              </a:rPr>
              <a:t>1 = Jag känner mig delaktig och en del av gemenskapen i min förening</a:t>
            </a:r>
          </a:p>
          <a:p>
            <a:r>
              <a:rPr lang="sv-SE" sz="2000" b="1" dirty="0">
                <a:latin typeface="Century Gothic" panose="020B0502020202020204" pitchFamily="34" charset="0"/>
              </a:rPr>
              <a:t>6 = Inte delaktig</a:t>
            </a:r>
          </a:p>
        </p:txBody>
      </p:sp>
      <p:graphicFrame>
        <p:nvGraphicFramePr>
          <p:cNvPr id="8" name="Cont1"/>
          <p:cNvGraphicFramePr/>
          <p:nvPr>
            <p:extLst>
              <p:ext uri="{D42A27DB-BD31-4B8C-83A1-F6EECF244321}">
                <p14:modId xmlns:p14="http://schemas.microsoft.com/office/powerpoint/2010/main" val="1495670353"/>
              </p:ext>
            </p:extLst>
          </p:nvPr>
        </p:nvGraphicFramePr>
        <p:xfrm>
          <a:off x="467544" y="1816100"/>
          <a:ext cx="11305356" cy="40940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0598749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33625" y="212840"/>
            <a:ext cx="11853576" cy="1603259"/>
          </a:xfrm>
        </p:spPr>
        <p:txBody>
          <a:bodyPr>
            <a:noAutofit/>
          </a:bodyPr>
          <a:lstStyle/>
          <a:p>
            <a:r>
              <a:rPr lang="sv-SE" b="1" dirty="0">
                <a:latin typeface="Century Gothic" panose="020B0502020202020204" pitchFamily="34" charset="0"/>
              </a:rPr>
              <a:t>Det finns en press från föräldrar i träningsgruppen att de aktiva ska prestera på tävling</a:t>
            </a:r>
          </a:p>
        </p:txBody>
      </p:sp>
      <p:graphicFrame>
        <p:nvGraphicFramePr>
          <p:cNvPr id="6" name="Cont1"/>
          <p:cNvGraphicFramePr/>
          <p:nvPr>
            <p:extLst>
              <p:ext uri="{D42A27DB-BD31-4B8C-83A1-F6EECF244321}">
                <p14:modId xmlns:p14="http://schemas.microsoft.com/office/powerpoint/2010/main" val="2708226871"/>
              </p:ext>
            </p:extLst>
          </p:nvPr>
        </p:nvGraphicFramePr>
        <p:xfrm>
          <a:off x="375181" y="1574474"/>
          <a:ext cx="11669037" cy="4456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Cont1"/>
          <p:cNvGraphicFramePr/>
          <p:nvPr>
            <p:extLst>
              <p:ext uri="{D42A27DB-BD31-4B8C-83A1-F6EECF244321}">
                <p14:modId xmlns:p14="http://schemas.microsoft.com/office/powerpoint/2010/main" val="594102680"/>
              </p:ext>
            </p:extLst>
          </p:nvPr>
        </p:nvGraphicFramePr>
        <p:xfrm>
          <a:off x="467544" y="1574474"/>
          <a:ext cx="11724456" cy="4456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Cont1"/>
          <p:cNvGraphicFramePr/>
          <p:nvPr>
            <p:extLst>
              <p:ext uri="{D42A27DB-BD31-4B8C-83A1-F6EECF244321}">
                <p14:modId xmlns:p14="http://schemas.microsoft.com/office/powerpoint/2010/main" val="2704896102"/>
              </p:ext>
            </p:extLst>
          </p:nvPr>
        </p:nvGraphicFramePr>
        <p:xfrm>
          <a:off x="467544" y="1574474"/>
          <a:ext cx="10705281" cy="41833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" name="textruta 6"/>
          <p:cNvSpPr txBox="1"/>
          <p:nvPr/>
        </p:nvSpPr>
        <p:spPr>
          <a:xfrm>
            <a:off x="227398" y="5910193"/>
            <a:ext cx="96278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dirty="0">
                <a:latin typeface="Century Gothic" panose="020B0502020202020204" pitchFamily="34" charset="0"/>
              </a:rPr>
              <a:t>1 = Press</a:t>
            </a:r>
          </a:p>
          <a:p>
            <a:r>
              <a:rPr lang="sv-SE" sz="2000" b="1" dirty="0">
                <a:latin typeface="Century Gothic" panose="020B0502020202020204" pitchFamily="34" charset="0"/>
              </a:rPr>
              <a:t>6 = Ingen press</a:t>
            </a:r>
          </a:p>
        </p:txBody>
      </p:sp>
      <p:graphicFrame>
        <p:nvGraphicFramePr>
          <p:cNvPr id="9" name="Cont1"/>
          <p:cNvGraphicFramePr/>
          <p:nvPr>
            <p:extLst>
              <p:ext uri="{D42A27DB-BD31-4B8C-83A1-F6EECF244321}">
                <p14:modId xmlns:p14="http://schemas.microsoft.com/office/powerpoint/2010/main" val="767618304"/>
              </p:ext>
            </p:extLst>
          </p:nvPr>
        </p:nvGraphicFramePr>
        <p:xfrm>
          <a:off x="467543" y="1968430"/>
          <a:ext cx="11576675" cy="37894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375950975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33625" y="34172"/>
            <a:ext cx="12158375" cy="2298131"/>
          </a:xfrm>
        </p:spPr>
        <p:txBody>
          <a:bodyPr>
            <a:noAutofit/>
          </a:bodyPr>
          <a:lstStyle/>
          <a:p>
            <a:r>
              <a:rPr lang="sv-SE" b="1" dirty="0">
                <a:latin typeface="Century Gothic" panose="020B0502020202020204" pitchFamily="34" charset="0"/>
              </a:rPr>
              <a:t>Kontakten mellan ledare/tränare och aktiva ska se ut på nätet och i sociala medier</a:t>
            </a:r>
          </a:p>
        </p:txBody>
      </p:sp>
      <p:graphicFrame>
        <p:nvGraphicFramePr>
          <p:cNvPr id="6" name="Cont1"/>
          <p:cNvGraphicFramePr/>
          <p:nvPr>
            <p:extLst>
              <p:ext uri="{D42A27DB-BD31-4B8C-83A1-F6EECF244321}">
                <p14:modId xmlns:p14="http://schemas.microsoft.com/office/powerpoint/2010/main" val="2708226871"/>
              </p:ext>
            </p:extLst>
          </p:nvPr>
        </p:nvGraphicFramePr>
        <p:xfrm>
          <a:off x="375181" y="1574474"/>
          <a:ext cx="11669037" cy="4456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Cont1"/>
          <p:cNvGraphicFramePr/>
          <p:nvPr>
            <p:extLst>
              <p:ext uri="{D42A27DB-BD31-4B8C-83A1-F6EECF244321}">
                <p14:modId xmlns:p14="http://schemas.microsoft.com/office/powerpoint/2010/main" val="594102680"/>
              </p:ext>
            </p:extLst>
          </p:nvPr>
        </p:nvGraphicFramePr>
        <p:xfrm>
          <a:off x="467544" y="1574474"/>
          <a:ext cx="11724456" cy="4456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Cont1"/>
          <p:cNvGraphicFramePr/>
          <p:nvPr>
            <p:extLst>
              <p:ext uri="{D42A27DB-BD31-4B8C-83A1-F6EECF244321}">
                <p14:modId xmlns:p14="http://schemas.microsoft.com/office/powerpoint/2010/main" val="2704896102"/>
              </p:ext>
            </p:extLst>
          </p:nvPr>
        </p:nvGraphicFramePr>
        <p:xfrm>
          <a:off x="467544" y="1574474"/>
          <a:ext cx="10705281" cy="41833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8" name="Cont1"/>
          <p:cNvGraphicFramePr/>
          <p:nvPr>
            <p:extLst>
              <p:ext uri="{D42A27DB-BD31-4B8C-83A1-F6EECF244321}">
                <p14:modId xmlns:p14="http://schemas.microsoft.com/office/powerpoint/2010/main" val="1138524452"/>
              </p:ext>
            </p:extLst>
          </p:nvPr>
        </p:nvGraphicFramePr>
        <p:xfrm>
          <a:off x="467544" y="1320800"/>
          <a:ext cx="11305356" cy="530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7" name="Cont1"/>
          <p:cNvGraphicFramePr/>
          <p:nvPr>
            <p:extLst>
              <p:ext uri="{D42A27DB-BD31-4B8C-83A1-F6EECF244321}">
                <p14:modId xmlns:p14="http://schemas.microsoft.com/office/powerpoint/2010/main" val="2585226828"/>
              </p:ext>
            </p:extLst>
          </p:nvPr>
        </p:nvGraphicFramePr>
        <p:xfrm>
          <a:off x="375181" y="2057400"/>
          <a:ext cx="11490082" cy="3700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337587177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33625" y="34172"/>
            <a:ext cx="12158375" cy="2298131"/>
          </a:xfrm>
        </p:spPr>
        <p:txBody>
          <a:bodyPr>
            <a:noAutofit/>
          </a:bodyPr>
          <a:lstStyle/>
          <a:p>
            <a:r>
              <a:rPr lang="sv-SE" b="1" dirty="0">
                <a:latin typeface="Century Gothic" panose="020B0502020202020204" pitchFamily="34" charset="0"/>
              </a:rPr>
              <a:t>Hantering av träning- och tävlingsresor så att de som är inblandade känner sig trygga </a:t>
            </a:r>
          </a:p>
        </p:txBody>
      </p:sp>
      <p:graphicFrame>
        <p:nvGraphicFramePr>
          <p:cNvPr id="6" name="Cont1"/>
          <p:cNvGraphicFramePr/>
          <p:nvPr>
            <p:extLst>
              <p:ext uri="{D42A27DB-BD31-4B8C-83A1-F6EECF244321}">
                <p14:modId xmlns:p14="http://schemas.microsoft.com/office/powerpoint/2010/main" val="2708226871"/>
              </p:ext>
            </p:extLst>
          </p:nvPr>
        </p:nvGraphicFramePr>
        <p:xfrm>
          <a:off x="375181" y="1574474"/>
          <a:ext cx="11669037" cy="4456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Cont1"/>
          <p:cNvGraphicFramePr/>
          <p:nvPr>
            <p:extLst>
              <p:ext uri="{D42A27DB-BD31-4B8C-83A1-F6EECF244321}">
                <p14:modId xmlns:p14="http://schemas.microsoft.com/office/powerpoint/2010/main" val="594102680"/>
              </p:ext>
            </p:extLst>
          </p:nvPr>
        </p:nvGraphicFramePr>
        <p:xfrm>
          <a:off x="467544" y="1574474"/>
          <a:ext cx="11724456" cy="4456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Cont1"/>
          <p:cNvGraphicFramePr/>
          <p:nvPr>
            <p:extLst>
              <p:ext uri="{D42A27DB-BD31-4B8C-83A1-F6EECF244321}">
                <p14:modId xmlns:p14="http://schemas.microsoft.com/office/powerpoint/2010/main" val="2704896102"/>
              </p:ext>
            </p:extLst>
          </p:nvPr>
        </p:nvGraphicFramePr>
        <p:xfrm>
          <a:off x="467544" y="1574474"/>
          <a:ext cx="10705281" cy="41833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8" name="Cont1"/>
          <p:cNvGraphicFramePr/>
          <p:nvPr>
            <p:extLst>
              <p:ext uri="{D42A27DB-BD31-4B8C-83A1-F6EECF244321}">
                <p14:modId xmlns:p14="http://schemas.microsoft.com/office/powerpoint/2010/main" val="1138524452"/>
              </p:ext>
            </p:extLst>
          </p:nvPr>
        </p:nvGraphicFramePr>
        <p:xfrm>
          <a:off x="467544" y="1320800"/>
          <a:ext cx="11305356" cy="530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7" name="Cont1"/>
          <p:cNvGraphicFramePr/>
          <p:nvPr>
            <p:extLst>
              <p:ext uri="{D42A27DB-BD31-4B8C-83A1-F6EECF244321}">
                <p14:modId xmlns:p14="http://schemas.microsoft.com/office/powerpoint/2010/main" val="1696384452"/>
              </p:ext>
            </p:extLst>
          </p:nvPr>
        </p:nvGraphicFramePr>
        <p:xfrm>
          <a:off x="1175657" y="1872343"/>
          <a:ext cx="9884230" cy="41590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9" name="Cont1"/>
          <p:cNvGraphicFramePr/>
          <p:nvPr>
            <p:extLst>
              <p:ext uri="{D42A27DB-BD31-4B8C-83A1-F6EECF244321}">
                <p14:modId xmlns:p14="http://schemas.microsoft.com/office/powerpoint/2010/main" val="654358577"/>
              </p:ext>
            </p:extLst>
          </p:nvPr>
        </p:nvGraphicFramePr>
        <p:xfrm>
          <a:off x="227399" y="2120796"/>
          <a:ext cx="11816819" cy="36370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319524431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33625" y="34172"/>
            <a:ext cx="12158375" cy="2298131"/>
          </a:xfrm>
        </p:spPr>
        <p:txBody>
          <a:bodyPr>
            <a:noAutofit/>
          </a:bodyPr>
          <a:lstStyle/>
          <a:p>
            <a:r>
              <a:rPr lang="sv-SE" b="1" dirty="0">
                <a:latin typeface="Century Gothic" panose="020B0502020202020204" pitchFamily="34" charset="0"/>
              </a:rPr>
              <a:t>Hantering av övernattningar i samband vid träning- och tävlingsresor</a:t>
            </a:r>
          </a:p>
        </p:txBody>
      </p:sp>
      <p:graphicFrame>
        <p:nvGraphicFramePr>
          <p:cNvPr id="6" name="Cont1"/>
          <p:cNvGraphicFramePr/>
          <p:nvPr>
            <p:extLst>
              <p:ext uri="{D42A27DB-BD31-4B8C-83A1-F6EECF244321}">
                <p14:modId xmlns:p14="http://schemas.microsoft.com/office/powerpoint/2010/main" val="2708226871"/>
              </p:ext>
            </p:extLst>
          </p:nvPr>
        </p:nvGraphicFramePr>
        <p:xfrm>
          <a:off x="375181" y="1574474"/>
          <a:ext cx="11669037" cy="4456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Cont1"/>
          <p:cNvGraphicFramePr/>
          <p:nvPr>
            <p:extLst>
              <p:ext uri="{D42A27DB-BD31-4B8C-83A1-F6EECF244321}">
                <p14:modId xmlns:p14="http://schemas.microsoft.com/office/powerpoint/2010/main" val="594102680"/>
              </p:ext>
            </p:extLst>
          </p:nvPr>
        </p:nvGraphicFramePr>
        <p:xfrm>
          <a:off x="467544" y="1574474"/>
          <a:ext cx="11724456" cy="4456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Cont1"/>
          <p:cNvGraphicFramePr/>
          <p:nvPr>
            <p:extLst>
              <p:ext uri="{D42A27DB-BD31-4B8C-83A1-F6EECF244321}">
                <p14:modId xmlns:p14="http://schemas.microsoft.com/office/powerpoint/2010/main" val="2704896102"/>
              </p:ext>
            </p:extLst>
          </p:nvPr>
        </p:nvGraphicFramePr>
        <p:xfrm>
          <a:off x="467544" y="1574474"/>
          <a:ext cx="10705281" cy="41833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8" name="Cont1"/>
          <p:cNvGraphicFramePr/>
          <p:nvPr>
            <p:extLst>
              <p:ext uri="{D42A27DB-BD31-4B8C-83A1-F6EECF244321}">
                <p14:modId xmlns:p14="http://schemas.microsoft.com/office/powerpoint/2010/main" val="1138524452"/>
              </p:ext>
            </p:extLst>
          </p:nvPr>
        </p:nvGraphicFramePr>
        <p:xfrm>
          <a:off x="467544" y="1320800"/>
          <a:ext cx="11305356" cy="530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7" name="Cont1"/>
          <p:cNvGraphicFramePr/>
          <p:nvPr>
            <p:extLst>
              <p:ext uri="{D42A27DB-BD31-4B8C-83A1-F6EECF244321}">
                <p14:modId xmlns:p14="http://schemas.microsoft.com/office/powerpoint/2010/main" val="1696384452"/>
              </p:ext>
            </p:extLst>
          </p:nvPr>
        </p:nvGraphicFramePr>
        <p:xfrm>
          <a:off x="1175657" y="1872343"/>
          <a:ext cx="9884230" cy="41590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0" name="Cont1"/>
          <p:cNvGraphicFramePr/>
          <p:nvPr>
            <p:extLst>
              <p:ext uri="{D42A27DB-BD31-4B8C-83A1-F6EECF244321}">
                <p14:modId xmlns:p14="http://schemas.microsoft.com/office/powerpoint/2010/main" val="913173146"/>
              </p:ext>
            </p:extLst>
          </p:nvPr>
        </p:nvGraphicFramePr>
        <p:xfrm>
          <a:off x="196226" y="2002972"/>
          <a:ext cx="11576674" cy="37548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93794411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375181" y="441334"/>
            <a:ext cx="12701588" cy="1450931"/>
          </a:xfrm>
        </p:spPr>
        <p:txBody>
          <a:bodyPr>
            <a:noAutofit/>
          </a:bodyPr>
          <a:lstStyle/>
          <a:p>
            <a:r>
              <a:rPr lang="sv-SE" b="1" dirty="0">
                <a:latin typeface="Century Gothic" panose="020B0502020202020204" pitchFamily="34" charset="0"/>
              </a:rPr>
              <a:t>Föräldrar, aktiva och tränare/ledare uppträder sportsligt på tävlingar</a:t>
            </a:r>
          </a:p>
        </p:txBody>
      </p:sp>
      <p:graphicFrame>
        <p:nvGraphicFramePr>
          <p:cNvPr id="6" name="Cont1"/>
          <p:cNvGraphicFramePr/>
          <p:nvPr>
            <p:extLst>
              <p:ext uri="{D42A27DB-BD31-4B8C-83A1-F6EECF244321}">
                <p14:modId xmlns:p14="http://schemas.microsoft.com/office/powerpoint/2010/main" val="2708226871"/>
              </p:ext>
            </p:extLst>
          </p:nvPr>
        </p:nvGraphicFramePr>
        <p:xfrm>
          <a:off x="375181" y="1574474"/>
          <a:ext cx="11669037" cy="4456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Cont1"/>
          <p:cNvGraphicFramePr/>
          <p:nvPr>
            <p:extLst>
              <p:ext uri="{D42A27DB-BD31-4B8C-83A1-F6EECF244321}">
                <p14:modId xmlns:p14="http://schemas.microsoft.com/office/powerpoint/2010/main" val="594102680"/>
              </p:ext>
            </p:extLst>
          </p:nvPr>
        </p:nvGraphicFramePr>
        <p:xfrm>
          <a:off x="467544" y="1574474"/>
          <a:ext cx="11724456" cy="4456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Cont1"/>
          <p:cNvGraphicFramePr/>
          <p:nvPr>
            <p:extLst>
              <p:ext uri="{D42A27DB-BD31-4B8C-83A1-F6EECF244321}">
                <p14:modId xmlns:p14="http://schemas.microsoft.com/office/powerpoint/2010/main" val="2704896102"/>
              </p:ext>
            </p:extLst>
          </p:nvPr>
        </p:nvGraphicFramePr>
        <p:xfrm>
          <a:off x="467544" y="1574474"/>
          <a:ext cx="10705281" cy="41833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" name="textruta 6"/>
          <p:cNvSpPr txBox="1"/>
          <p:nvPr/>
        </p:nvSpPr>
        <p:spPr>
          <a:xfrm>
            <a:off x="227398" y="5910193"/>
            <a:ext cx="96278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dirty="0">
                <a:latin typeface="Century Gothic" panose="020B0502020202020204" pitchFamily="34" charset="0"/>
              </a:rPr>
              <a:t>1 = Osportsligt</a:t>
            </a:r>
          </a:p>
          <a:p>
            <a:r>
              <a:rPr lang="sv-SE" sz="2000" b="1" dirty="0">
                <a:latin typeface="Century Gothic" panose="020B0502020202020204" pitchFamily="34" charset="0"/>
              </a:rPr>
              <a:t>6 = Sportsligt</a:t>
            </a:r>
          </a:p>
        </p:txBody>
      </p:sp>
      <p:graphicFrame>
        <p:nvGraphicFramePr>
          <p:cNvPr id="9" name="Cont1"/>
          <p:cNvGraphicFramePr/>
          <p:nvPr>
            <p:extLst>
              <p:ext uri="{D42A27DB-BD31-4B8C-83A1-F6EECF244321}">
                <p14:modId xmlns:p14="http://schemas.microsoft.com/office/powerpoint/2010/main" val="767618304"/>
              </p:ext>
            </p:extLst>
          </p:nvPr>
        </p:nvGraphicFramePr>
        <p:xfrm>
          <a:off x="467543" y="1968430"/>
          <a:ext cx="11576675" cy="37894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8" name="Cont1"/>
          <p:cNvGraphicFramePr/>
          <p:nvPr>
            <p:extLst>
              <p:ext uri="{D42A27DB-BD31-4B8C-83A1-F6EECF244321}">
                <p14:modId xmlns:p14="http://schemas.microsoft.com/office/powerpoint/2010/main" val="3539843496"/>
              </p:ext>
            </p:extLst>
          </p:nvPr>
        </p:nvGraphicFramePr>
        <p:xfrm>
          <a:off x="507014" y="1753686"/>
          <a:ext cx="11405369" cy="40041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0" name="5-uddig stjärna 9"/>
          <p:cNvSpPr/>
          <p:nvPr/>
        </p:nvSpPr>
        <p:spPr>
          <a:xfrm>
            <a:off x="11144564" y="167852"/>
            <a:ext cx="828675" cy="778286"/>
          </a:xfrm>
          <a:prstGeom prst="star5">
            <a:avLst/>
          </a:prstGeom>
          <a:solidFill>
            <a:srgbClr val="FFFF00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418225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214313" y="142875"/>
            <a:ext cx="11977687" cy="1593532"/>
          </a:xfrm>
        </p:spPr>
        <p:txBody>
          <a:bodyPr>
            <a:normAutofit/>
          </a:bodyPr>
          <a:lstStyle/>
          <a:p>
            <a:r>
              <a:rPr lang="sv-SE" sz="4200" b="1" dirty="0">
                <a:latin typeface="Century Gothic" panose="020B0502020202020204" pitchFamily="34" charset="0"/>
              </a:rPr>
              <a:t>FÖRENINGENS ARBETE MED TRYGG FRIIDROTT </a:t>
            </a:r>
            <a:br>
              <a:rPr lang="sv-SE" sz="4200" b="1" dirty="0">
                <a:latin typeface="Century Gothic" panose="020B0502020202020204" pitchFamily="34" charset="0"/>
              </a:rPr>
            </a:br>
            <a:r>
              <a:rPr lang="sv-SE" sz="4200" b="1" dirty="0">
                <a:latin typeface="Century Gothic" panose="020B0502020202020204" pitchFamily="34" charset="0"/>
              </a:rPr>
              <a:t>- </a:t>
            </a:r>
            <a:r>
              <a:rPr lang="sv-SE" sz="3600" b="1" dirty="0">
                <a:latin typeface="Century Gothic" panose="020B0502020202020204" pitchFamily="34" charset="0"/>
              </a:rPr>
              <a:t>Fria kommentarer</a:t>
            </a:r>
          </a:p>
        </p:txBody>
      </p:sp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579120" y="1736407"/>
            <a:ext cx="10774680" cy="4850131"/>
          </a:xfrm>
        </p:spPr>
        <p:txBody>
          <a:bodyPr>
            <a:normAutofit/>
          </a:bodyPr>
          <a:lstStyle/>
          <a:p>
            <a:pPr fontAlgn="t"/>
            <a:r>
              <a:rPr lang="sv-SE" sz="2400" dirty="0">
                <a:latin typeface="Century Gothic" panose="020B0502020202020204" pitchFamily="34" charset="0"/>
              </a:rPr>
              <a:t>Mina barn har bara gått friidrottskul, så vi vet inte så mycket om tävlingar </a:t>
            </a:r>
            <a:r>
              <a:rPr lang="sv-SE" sz="2400" dirty="0" err="1">
                <a:latin typeface="Century Gothic" panose="020B0502020202020204" pitchFamily="34" charset="0"/>
              </a:rPr>
              <a:t>odyl</a:t>
            </a:r>
            <a:r>
              <a:rPr lang="sv-SE" sz="2400" dirty="0">
                <a:latin typeface="Century Gothic" panose="020B0502020202020204" pitchFamily="34" charset="0"/>
              </a:rPr>
              <a:t> men hittills har allt fungerat väldigt bra!</a:t>
            </a:r>
          </a:p>
          <a:p>
            <a:pPr fontAlgn="t"/>
            <a:r>
              <a:rPr lang="sv-SE" sz="2400" b="1" dirty="0">
                <a:latin typeface="Century Gothic" panose="020B0502020202020204" pitchFamily="34" charset="0"/>
              </a:rPr>
              <a:t>Har varit otydligt vem som tar hand om barnen vid tävling, vilket blir utmanande när de är små (10 år och under). Annars tryggt o bra</a:t>
            </a:r>
          </a:p>
          <a:p>
            <a:pPr fontAlgn="t"/>
            <a:r>
              <a:rPr lang="sv-SE" sz="2400" dirty="0">
                <a:latin typeface="Century Gothic" panose="020B0502020202020204" pitchFamily="34" charset="0"/>
              </a:rPr>
              <a:t>Tidigare var föreningen väldigt aktiv i sociala medier och "marknadsförde" sig mot barnfamiljer, sedan ca 1 år tillbaka har det skett en förändring och det har blivit sämre med kontakt, mail, information mm. Personbundet?</a:t>
            </a:r>
          </a:p>
          <a:p>
            <a:pPr fontAlgn="t"/>
            <a:r>
              <a:rPr lang="sv-SE" sz="2400" b="1" dirty="0">
                <a:latin typeface="Century Gothic" panose="020B0502020202020204" pitchFamily="34" charset="0"/>
              </a:rPr>
              <a:t>Utan bredd, ingen topp</a:t>
            </a:r>
            <a:endParaRPr lang="sv-SE" sz="2400" dirty="0">
              <a:latin typeface="Century Gothic" panose="020B0502020202020204" pitchFamily="34" charset="0"/>
            </a:endParaRPr>
          </a:p>
          <a:p>
            <a:r>
              <a:rPr lang="sv-SE" sz="2400" dirty="0">
                <a:latin typeface="Century Gothic" panose="020B0502020202020204" pitchFamily="34" charset="0"/>
                <a:ea typeface="Cambria" panose="02040503050406030204" pitchFamily="18" charset="0"/>
              </a:rPr>
              <a:t>Superbra jobbat av tränare o andra! </a:t>
            </a:r>
          </a:p>
        </p:txBody>
      </p:sp>
    </p:spTree>
    <p:extLst>
      <p:ext uri="{BB962C8B-B14F-4D97-AF65-F5344CB8AC3E}">
        <p14:creationId xmlns:p14="http://schemas.microsoft.com/office/powerpoint/2010/main" val="28507193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563880" y="197485"/>
            <a:ext cx="10515600" cy="1325563"/>
          </a:xfrm>
        </p:spPr>
        <p:txBody>
          <a:bodyPr>
            <a:normAutofit/>
          </a:bodyPr>
          <a:lstStyle/>
          <a:p>
            <a:r>
              <a:rPr lang="sv-SE" b="1" dirty="0">
                <a:latin typeface="Century Gothic" panose="020B0502020202020204" pitchFamily="34" charset="0"/>
              </a:rPr>
              <a:t>Frågor kring FRIIDROTTSUTVECKLING	</a:t>
            </a:r>
          </a:p>
        </p:txBody>
      </p:sp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563880" y="1688465"/>
            <a:ext cx="10515600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sv-SE" dirty="0">
                <a:latin typeface="Century Gothic" panose="020B0502020202020204" pitchFamily="34" charset="0"/>
                <a:ea typeface="Cambria" panose="02040503050406030204" pitchFamily="18" charset="0"/>
              </a:rPr>
              <a:t>För varje nedanstående påståenden har den som svarat gett två svar utifrån en stigande skala mellan 1 och 6. </a:t>
            </a:r>
          </a:p>
          <a:p>
            <a:pPr marL="0" indent="0">
              <a:buNone/>
            </a:pPr>
            <a:endParaRPr lang="sv-SE" dirty="0">
              <a:latin typeface="Century Gothic" panose="020B0502020202020204" pitchFamily="34" charset="0"/>
              <a:ea typeface="Cambria" panose="02040503050406030204" pitchFamily="18" charset="0"/>
            </a:endParaRPr>
          </a:p>
          <a:p>
            <a:pPr marL="0" indent="0">
              <a:buNone/>
            </a:pPr>
            <a:r>
              <a:rPr lang="sv-SE" dirty="0">
                <a:latin typeface="Century Gothic" panose="020B0502020202020204" pitchFamily="34" charset="0"/>
                <a:ea typeface="Cambria" panose="02040503050406030204" pitchFamily="18" charset="0"/>
              </a:rPr>
              <a:t>1.</a:t>
            </a:r>
            <a:r>
              <a:rPr lang="sv-SE" b="1" dirty="0">
                <a:latin typeface="Century Gothic" panose="020B0502020202020204" pitchFamily="34" charset="0"/>
                <a:ea typeface="Cambria" panose="02040503050406030204" pitchFamily="18" charset="0"/>
              </a:rPr>
              <a:t> NU-läget: </a:t>
            </a:r>
            <a:r>
              <a:rPr lang="sv-SE" dirty="0">
                <a:latin typeface="Century Gothic" panose="020B0502020202020204" pitchFamily="34" charset="0"/>
                <a:ea typeface="Cambria" panose="02040503050406030204" pitchFamily="18" charset="0"/>
              </a:rPr>
              <a:t>Så upplever jag att det är i min förening nu</a:t>
            </a:r>
          </a:p>
          <a:p>
            <a:pPr marL="0" indent="0">
              <a:buNone/>
            </a:pPr>
            <a:r>
              <a:rPr lang="sv-SE" dirty="0">
                <a:latin typeface="Century Gothic" panose="020B0502020202020204" pitchFamily="34" charset="0"/>
                <a:ea typeface="Cambria" panose="02040503050406030204" pitchFamily="18" charset="0"/>
              </a:rPr>
              <a:t>2. </a:t>
            </a:r>
            <a:r>
              <a:rPr lang="sv-SE" b="1" dirty="0">
                <a:latin typeface="Century Gothic" panose="020B0502020202020204" pitchFamily="34" charset="0"/>
                <a:ea typeface="Cambria" panose="02040503050406030204" pitchFamily="18" charset="0"/>
              </a:rPr>
              <a:t>NY-läget: </a:t>
            </a:r>
            <a:r>
              <a:rPr lang="sv-SE" dirty="0">
                <a:latin typeface="Century Gothic" panose="020B0502020202020204" pitchFamily="34" charset="0"/>
                <a:ea typeface="Cambria" panose="02040503050406030204" pitchFamily="18" charset="0"/>
              </a:rPr>
              <a:t>Så vill jag att det ska vara i min förening i framtiden</a:t>
            </a:r>
            <a:br>
              <a:rPr lang="sv-SE" dirty="0">
                <a:latin typeface="Century Gothic" panose="020B0502020202020204" pitchFamily="34" charset="0"/>
                <a:ea typeface="Cambria" panose="02040503050406030204" pitchFamily="18" charset="0"/>
              </a:rPr>
            </a:br>
            <a:endParaRPr lang="sv-SE" dirty="0">
              <a:latin typeface="Century Gothic" panose="020B0502020202020204" pitchFamily="34" charset="0"/>
              <a:ea typeface="Cambria" panose="02040503050406030204" pitchFamily="18" charset="0"/>
            </a:endParaRPr>
          </a:p>
          <a:p>
            <a:pPr marL="0" indent="0">
              <a:buNone/>
            </a:pPr>
            <a:r>
              <a:rPr lang="sv-SE" u="sng" dirty="0">
                <a:latin typeface="Century Gothic" panose="020B0502020202020204" pitchFamily="34" charset="0"/>
                <a:ea typeface="Cambria" panose="02040503050406030204" pitchFamily="18" charset="0"/>
              </a:rPr>
              <a:t>Roller som har svarat är: </a:t>
            </a:r>
          </a:p>
          <a:p>
            <a:r>
              <a:rPr lang="sv-SE" dirty="0">
                <a:latin typeface="Century Gothic" panose="020B0502020202020204" pitchFamily="34" charset="0"/>
                <a:ea typeface="Cambria" panose="02040503050406030204" pitchFamily="18" charset="0"/>
              </a:rPr>
              <a:t>Styrelse/Anställd/Kommitté/</a:t>
            </a:r>
            <a:r>
              <a:rPr lang="sv-SE" dirty="0" err="1">
                <a:latin typeface="Century Gothic" panose="020B0502020202020204" pitchFamily="34" charset="0"/>
                <a:ea typeface="Cambria" panose="02040503050406030204" pitchFamily="18" charset="0"/>
              </a:rPr>
              <a:t>Arbetsgrup</a:t>
            </a:r>
            <a:endParaRPr lang="sv-SE" dirty="0">
              <a:latin typeface="Century Gothic" panose="020B0502020202020204" pitchFamily="34" charset="0"/>
              <a:ea typeface="Cambria" panose="02040503050406030204" pitchFamily="18" charset="0"/>
            </a:endParaRPr>
          </a:p>
          <a:p>
            <a:r>
              <a:rPr lang="sv-SE" dirty="0">
                <a:latin typeface="Century Gothic" panose="020B0502020202020204" pitchFamily="34" charset="0"/>
                <a:ea typeface="Cambria" panose="02040503050406030204" pitchFamily="18" charset="0"/>
              </a:rPr>
              <a:t>Tränare/Ledare </a:t>
            </a:r>
          </a:p>
          <a:p>
            <a:r>
              <a:rPr lang="sv-SE" dirty="0">
                <a:latin typeface="Century Gothic" panose="020B0502020202020204" pitchFamily="34" charset="0"/>
                <a:ea typeface="Cambria" panose="02040503050406030204" pitchFamily="18" charset="0"/>
              </a:rPr>
              <a:t>Funktionär</a:t>
            </a:r>
            <a:endParaRPr lang="sv-SE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356779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375181" y="441334"/>
            <a:ext cx="12701588" cy="1450931"/>
          </a:xfrm>
        </p:spPr>
        <p:txBody>
          <a:bodyPr>
            <a:noAutofit/>
          </a:bodyPr>
          <a:lstStyle/>
          <a:p>
            <a:r>
              <a:rPr lang="sv-SE" b="1" dirty="0">
                <a:latin typeface="Century Gothic" panose="020B0502020202020204" pitchFamily="34" charset="0"/>
              </a:rPr>
              <a:t>Det är tillräckligt många tränare/ledare i träningsgruppen så att de har tid att se och uppmärksamma alla aktiva</a:t>
            </a:r>
          </a:p>
        </p:txBody>
      </p:sp>
      <p:graphicFrame>
        <p:nvGraphicFramePr>
          <p:cNvPr id="6" name="Cont1"/>
          <p:cNvGraphicFramePr/>
          <p:nvPr>
            <p:extLst>
              <p:ext uri="{D42A27DB-BD31-4B8C-83A1-F6EECF244321}">
                <p14:modId xmlns:p14="http://schemas.microsoft.com/office/powerpoint/2010/main" val="2708226871"/>
              </p:ext>
            </p:extLst>
          </p:nvPr>
        </p:nvGraphicFramePr>
        <p:xfrm>
          <a:off x="375181" y="1574474"/>
          <a:ext cx="11669037" cy="4456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Cont1"/>
          <p:cNvGraphicFramePr/>
          <p:nvPr>
            <p:extLst>
              <p:ext uri="{D42A27DB-BD31-4B8C-83A1-F6EECF244321}">
                <p14:modId xmlns:p14="http://schemas.microsoft.com/office/powerpoint/2010/main" val="594102680"/>
              </p:ext>
            </p:extLst>
          </p:nvPr>
        </p:nvGraphicFramePr>
        <p:xfrm>
          <a:off x="467544" y="1574474"/>
          <a:ext cx="11724456" cy="4456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Cont1"/>
          <p:cNvGraphicFramePr/>
          <p:nvPr>
            <p:extLst>
              <p:ext uri="{D42A27DB-BD31-4B8C-83A1-F6EECF244321}">
                <p14:modId xmlns:p14="http://schemas.microsoft.com/office/powerpoint/2010/main" val="2704896102"/>
              </p:ext>
            </p:extLst>
          </p:nvPr>
        </p:nvGraphicFramePr>
        <p:xfrm>
          <a:off x="467544" y="1574474"/>
          <a:ext cx="10705281" cy="41833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" name="textruta 6"/>
          <p:cNvSpPr txBox="1"/>
          <p:nvPr/>
        </p:nvSpPr>
        <p:spPr>
          <a:xfrm>
            <a:off x="227398" y="5910193"/>
            <a:ext cx="96278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dirty="0">
                <a:latin typeface="Century Gothic" panose="020B0502020202020204" pitchFamily="34" charset="0"/>
              </a:rPr>
              <a:t>1 = Inte tillräckligt</a:t>
            </a:r>
          </a:p>
          <a:p>
            <a:r>
              <a:rPr lang="sv-SE" sz="2000" b="1" dirty="0">
                <a:latin typeface="Century Gothic" panose="020B0502020202020204" pitchFamily="34" charset="0"/>
              </a:rPr>
              <a:t>6 = </a:t>
            </a:r>
            <a:r>
              <a:rPr lang="sv-SE" sz="2000" b="1">
                <a:latin typeface="Century Gothic" panose="020B0502020202020204" pitchFamily="34" charset="0"/>
              </a:rPr>
              <a:t>Tillräckligt många</a:t>
            </a:r>
            <a:endParaRPr lang="sv-SE" sz="2000" b="1" dirty="0">
              <a:latin typeface="Century Gothic" panose="020B0502020202020204" pitchFamily="34" charset="0"/>
            </a:endParaRPr>
          </a:p>
        </p:txBody>
      </p:sp>
      <p:graphicFrame>
        <p:nvGraphicFramePr>
          <p:cNvPr id="9" name="Cont1"/>
          <p:cNvGraphicFramePr/>
          <p:nvPr>
            <p:extLst>
              <p:ext uri="{D42A27DB-BD31-4B8C-83A1-F6EECF244321}">
                <p14:modId xmlns:p14="http://schemas.microsoft.com/office/powerpoint/2010/main" val="767618304"/>
              </p:ext>
            </p:extLst>
          </p:nvPr>
        </p:nvGraphicFramePr>
        <p:xfrm>
          <a:off x="467543" y="1968430"/>
          <a:ext cx="11576675" cy="37894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0" name="Cont1"/>
          <p:cNvGraphicFramePr/>
          <p:nvPr>
            <p:extLst>
              <p:ext uri="{D42A27DB-BD31-4B8C-83A1-F6EECF244321}">
                <p14:modId xmlns:p14="http://schemas.microsoft.com/office/powerpoint/2010/main" val="182080996"/>
              </p:ext>
            </p:extLst>
          </p:nvPr>
        </p:nvGraphicFramePr>
        <p:xfrm>
          <a:off x="467544" y="2209800"/>
          <a:ext cx="11252016" cy="38215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86433066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227398" y="320521"/>
            <a:ext cx="12701588" cy="1450931"/>
          </a:xfrm>
        </p:spPr>
        <p:txBody>
          <a:bodyPr>
            <a:noAutofit/>
          </a:bodyPr>
          <a:lstStyle/>
          <a:p>
            <a:r>
              <a:rPr lang="sv-SE" b="1" dirty="0">
                <a:latin typeface="Century Gothic" panose="020B0502020202020204" pitchFamily="34" charset="0"/>
              </a:rPr>
              <a:t>Som ny tränare/ledare i föreningen får du</a:t>
            </a:r>
            <a:br>
              <a:rPr lang="sv-SE" b="1" dirty="0">
                <a:latin typeface="Century Gothic" panose="020B0502020202020204" pitchFamily="34" charset="0"/>
              </a:rPr>
            </a:br>
            <a:r>
              <a:rPr lang="sv-SE" b="1" dirty="0">
                <a:latin typeface="Century Gothic" panose="020B0502020202020204" pitchFamily="34" charset="0"/>
              </a:rPr>
              <a:t>en bra introduktionsutbildning</a:t>
            </a:r>
          </a:p>
        </p:txBody>
      </p:sp>
      <p:graphicFrame>
        <p:nvGraphicFramePr>
          <p:cNvPr id="6" name="Cont1"/>
          <p:cNvGraphicFramePr/>
          <p:nvPr>
            <p:extLst>
              <p:ext uri="{D42A27DB-BD31-4B8C-83A1-F6EECF244321}">
                <p14:modId xmlns:p14="http://schemas.microsoft.com/office/powerpoint/2010/main" val="2708226871"/>
              </p:ext>
            </p:extLst>
          </p:nvPr>
        </p:nvGraphicFramePr>
        <p:xfrm>
          <a:off x="375181" y="1574474"/>
          <a:ext cx="11669037" cy="4456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Cont1"/>
          <p:cNvGraphicFramePr/>
          <p:nvPr>
            <p:extLst>
              <p:ext uri="{D42A27DB-BD31-4B8C-83A1-F6EECF244321}">
                <p14:modId xmlns:p14="http://schemas.microsoft.com/office/powerpoint/2010/main" val="594102680"/>
              </p:ext>
            </p:extLst>
          </p:nvPr>
        </p:nvGraphicFramePr>
        <p:xfrm>
          <a:off x="467544" y="1574474"/>
          <a:ext cx="11724456" cy="4456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Cont1"/>
          <p:cNvGraphicFramePr/>
          <p:nvPr>
            <p:extLst>
              <p:ext uri="{D42A27DB-BD31-4B8C-83A1-F6EECF244321}">
                <p14:modId xmlns:p14="http://schemas.microsoft.com/office/powerpoint/2010/main" val="2704896102"/>
              </p:ext>
            </p:extLst>
          </p:nvPr>
        </p:nvGraphicFramePr>
        <p:xfrm>
          <a:off x="467544" y="1574474"/>
          <a:ext cx="10705281" cy="41833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" name="textruta 6"/>
          <p:cNvSpPr txBox="1"/>
          <p:nvPr/>
        </p:nvSpPr>
        <p:spPr>
          <a:xfrm>
            <a:off x="227398" y="5910193"/>
            <a:ext cx="96278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dirty="0">
                <a:latin typeface="Century Gothic" panose="020B0502020202020204" pitchFamily="34" charset="0"/>
              </a:rPr>
              <a:t>1 = Vi har ingen introduktionsutbildning</a:t>
            </a:r>
          </a:p>
          <a:p>
            <a:r>
              <a:rPr lang="sv-SE" sz="2000" b="1" dirty="0">
                <a:latin typeface="Century Gothic" panose="020B0502020202020204" pitchFamily="34" charset="0"/>
              </a:rPr>
              <a:t>6 = Vi har en bra introduktionsutbildning</a:t>
            </a:r>
          </a:p>
        </p:txBody>
      </p:sp>
      <p:graphicFrame>
        <p:nvGraphicFramePr>
          <p:cNvPr id="9" name="Cont1"/>
          <p:cNvGraphicFramePr/>
          <p:nvPr>
            <p:extLst>
              <p:ext uri="{D42A27DB-BD31-4B8C-83A1-F6EECF244321}">
                <p14:modId xmlns:p14="http://schemas.microsoft.com/office/powerpoint/2010/main" val="3188964724"/>
              </p:ext>
            </p:extLst>
          </p:nvPr>
        </p:nvGraphicFramePr>
        <p:xfrm>
          <a:off x="541434" y="1830445"/>
          <a:ext cx="11576675" cy="37894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0" name="Cont1"/>
          <p:cNvGraphicFramePr/>
          <p:nvPr>
            <p:extLst>
              <p:ext uri="{D42A27DB-BD31-4B8C-83A1-F6EECF244321}">
                <p14:modId xmlns:p14="http://schemas.microsoft.com/office/powerpoint/2010/main" val="182080996"/>
              </p:ext>
            </p:extLst>
          </p:nvPr>
        </p:nvGraphicFramePr>
        <p:xfrm>
          <a:off x="467544" y="2209800"/>
          <a:ext cx="11252016" cy="38215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2" name="Cont1"/>
          <p:cNvGraphicFramePr/>
          <p:nvPr>
            <p:extLst>
              <p:ext uri="{D42A27DB-BD31-4B8C-83A1-F6EECF244321}">
                <p14:modId xmlns:p14="http://schemas.microsoft.com/office/powerpoint/2010/main" val="3046381041"/>
              </p:ext>
            </p:extLst>
          </p:nvPr>
        </p:nvGraphicFramePr>
        <p:xfrm>
          <a:off x="467544" y="1923781"/>
          <a:ext cx="11073667" cy="38340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170761985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227398" y="320521"/>
            <a:ext cx="12701588" cy="1450931"/>
          </a:xfrm>
        </p:spPr>
        <p:txBody>
          <a:bodyPr>
            <a:noAutofit/>
          </a:bodyPr>
          <a:lstStyle/>
          <a:p>
            <a:r>
              <a:rPr lang="sv-SE" b="1" dirty="0">
                <a:latin typeface="Century Gothic" panose="020B0502020202020204" pitchFamily="34" charset="0"/>
              </a:rPr>
              <a:t>Som tränare/ledare i föreningen får jag kontinuerligt erbjudanden/information om fortbildning</a:t>
            </a:r>
          </a:p>
        </p:txBody>
      </p:sp>
      <p:graphicFrame>
        <p:nvGraphicFramePr>
          <p:cNvPr id="6" name="Cont1"/>
          <p:cNvGraphicFramePr/>
          <p:nvPr>
            <p:extLst>
              <p:ext uri="{D42A27DB-BD31-4B8C-83A1-F6EECF244321}">
                <p14:modId xmlns:p14="http://schemas.microsoft.com/office/powerpoint/2010/main" val="2708226871"/>
              </p:ext>
            </p:extLst>
          </p:nvPr>
        </p:nvGraphicFramePr>
        <p:xfrm>
          <a:off x="375181" y="1574474"/>
          <a:ext cx="11669037" cy="4456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Cont1"/>
          <p:cNvGraphicFramePr/>
          <p:nvPr>
            <p:extLst>
              <p:ext uri="{D42A27DB-BD31-4B8C-83A1-F6EECF244321}">
                <p14:modId xmlns:p14="http://schemas.microsoft.com/office/powerpoint/2010/main" val="594102680"/>
              </p:ext>
            </p:extLst>
          </p:nvPr>
        </p:nvGraphicFramePr>
        <p:xfrm>
          <a:off x="467544" y="1574474"/>
          <a:ext cx="11724456" cy="4456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Cont1"/>
          <p:cNvGraphicFramePr/>
          <p:nvPr>
            <p:extLst>
              <p:ext uri="{D42A27DB-BD31-4B8C-83A1-F6EECF244321}">
                <p14:modId xmlns:p14="http://schemas.microsoft.com/office/powerpoint/2010/main" val="2704896102"/>
              </p:ext>
            </p:extLst>
          </p:nvPr>
        </p:nvGraphicFramePr>
        <p:xfrm>
          <a:off x="467544" y="1574474"/>
          <a:ext cx="10705281" cy="41833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" name="textruta 6"/>
          <p:cNvSpPr txBox="1"/>
          <p:nvPr/>
        </p:nvSpPr>
        <p:spPr>
          <a:xfrm>
            <a:off x="227398" y="5910193"/>
            <a:ext cx="96278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dirty="0">
                <a:latin typeface="Century Gothic" panose="020B0502020202020204" pitchFamily="34" charset="0"/>
              </a:rPr>
              <a:t>1 = Ofta </a:t>
            </a:r>
          </a:p>
          <a:p>
            <a:r>
              <a:rPr lang="sv-SE" sz="2000" b="1" dirty="0">
                <a:latin typeface="Century Gothic" panose="020B0502020202020204" pitchFamily="34" charset="0"/>
              </a:rPr>
              <a:t>6 = Aldrig</a:t>
            </a:r>
          </a:p>
        </p:txBody>
      </p:sp>
      <p:graphicFrame>
        <p:nvGraphicFramePr>
          <p:cNvPr id="9" name="Cont1"/>
          <p:cNvGraphicFramePr/>
          <p:nvPr>
            <p:extLst>
              <p:ext uri="{D42A27DB-BD31-4B8C-83A1-F6EECF244321}">
                <p14:modId xmlns:p14="http://schemas.microsoft.com/office/powerpoint/2010/main" val="3188964724"/>
              </p:ext>
            </p:extLst>
          </p:nvPr>
        </p:nvGraphicFramePr>
        <p:xfrm>
          <a:off x="541434" y="1830445"/>
          <a:ext cx="11576675" cy="37894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0" name="Cont1"/>
          <p:cNvGraphicFramePr/>
          <p:nvPr>
            <p:extLst>
              <p:ext uri="{D42A27DB-BD31-4B8C-83A1-F6EECF244321}">
                <p14:modId xmlns:p14="http://schemas.microsoft.com/office/powerpoint/2010/main" val="182080996"/>
              </p:ext>
            </p:extLst>
          </p:nvPr>
        </p:nvGraphicFramePr>
        <p:xfrm>
          <a:off x="467544" y="2209800"/>
          <a:ext cx="11252016" cy="38215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1" name="Cont1"/>
          <p:cNvGraphicFramePr/>
          <p:nvPr>
            <p:extLst>
              <p:ext uri="{D42A27DB-BD31-4B8C-83A1-F6EECF244321}">
                <p14:modId xmlns:p14="http://schemas.microsoft.com/office/powerpoint/2010/main" val="3773116625"/>
              </p:ext>
            </p:extLst>
          </p:nvPr>
        </p:nvGraphicFramePr>
        <p:xfrm>
          <a:off x="362292" y="2150807"/>
          <a:ext cx="11462519" cy="36832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2" name="Likbent triangel 11"/>
          <p:cNvSpPr/>
          <p:nvPr/>
        </p:nvSpPr>
        <p:spPr>
          <a:xfrm>
            <a:off x="11325255" y="181999"/>
            <a:ext cx="679910" cy="567147"/>
          </a:xfrm>
          <a:prstGeom prst="triangle">
            <a:avLst/>
          </a:prstGeom>
          <a:solidFill>
            <a:schemeClr val="accent6"/>
          </a:solidFill>
          <a:ln w="19050"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8282212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227398" y="320521"/>
            <a:ext cx="12701588" cy="1450931"/>
          </a:xfrm>
        </p:spPr>
        <p:txBody>
          <a:bodyPr>
            <a:noAutofit/>
          </a:bodyPr>
          <a:lstStyle/>
          <a:p>
            <a:r>
              <a:rPr lang="sv-SE" b="1" dirty="0">
                <a:latin typeface="Century Gothic" panose="020B0502020202020204" pitchFamily="34" charset="0"/>
              </a:rPr>
              <a:t>Föreningen arbetar kontinuerligt med </a:t>
            </a:r>
            <a:br>
              <a:rPr lang="sv-SE" b="1" dirty="0">
                <a:latin typeface="Century Gothic" panose="020B0502020202020204" pitchFamily="34" charset="0"/>
              </a:rPr>
            </a:br>
            <a:r>
              <a:rPr lang="sv-SE" b="1" dirty="0">
                <a:latin typeface="Century Gothic" panose="020B0502020202020204" pitchFamily="34" charset="0"/>
              </a:rPr>
              <a:t>möten för tränare/ledare (minst ett per år)</a:t>
            </a:r>
          </a:p>
        </p:txBody>
      </p:sp>
      <p:graphicFrame>
        <p:nvGraphicFramePr>
          <p:cNvPr id="6" name="Cont1"/>
          <p:cNvGraphicFramePr/>
          <p:nvPr>
            <p:extLst>
              <p:ext uri="{D42A27DB-BD31-4B8C-83A1-F6EECF244321}">
                <p14:modId xmlns:p14="http://schemas.microsoft.com/office/powerpoint/2010/main" val="2708226871"/>
              </p:ext>
            </p:extLst>
          </p:nvPr>
        </p:nvGraphicFramePr>
        <p:xfrm>
          <a:off x="375181" y="1574474"/>
          <a:ext cx="11669037" cy="4456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Cont1"/>
          <p:cNvGraphicFramePr/>
          <p:nvPr>
            <p:extLst>
              <p:ext uri="{D42A27DB-BD31-4B8C-83A1-F6EECF244321}">
                <p14:modId xmlns:p14="http://schemas.microsoft.com/office/powerpoint/2010/main" val="594102680"/>
              </p:ext>
            </p:extLst>
          </p:nvPr>
        </p:nvGraphicFramePr>
        <p:xfrm>
          <a:off x="467544" y="1574474"/>
          <a:ext cx="11724456" cy="4456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Cont1"/>
          <p:cNvGraphicFramePr/>
          <p:nvPr>
            <p:extLst>
              <p:ext uri="{D42A27DB-BD31-4B8C-83A1-F6EECF244321}">
                <p14:modId xmlns:p14="http://schemas.microsoft.com/office/powerpoint/2010/main" val="2704896102"/>
              </p:ext>
            </p:extLst>
          </p:nvPr>
        </p:nvGraphicFramePr>
        <p:xfrm>
          <a:off x="467544" y="1574474"/>
          <a:ext cx="10705281" cy="41833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" name="textruta 6"/>
          <p:cNvSpPr txBox="1"/>
          <p:nvPr/>
        </p:nvSpPr>
        <p:spPr>
          <a:xfrm>
            <a:off x="227398" y="5910193"/>
            <a:ext cx="96278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dirty="0">
                <a:latin typeface="Century Gothic" panose="020B0502020202020204" pitchFamily="34" charset="0"/>
              </a:rPr>
              <a:t>1 = Inga möten </a:t>
            </a:r>
          </a:p>
          <a:p>
            <a:r>
              <a:rPr lang="sv-SE" sz="2000" b="1" dirty="0">
                <a:latin typeface="Century Gothic" panose="020B0502020202020204" pitchFamily="34" charset="0"/>
              </a:rPr>
              <a:t>6 = Möten kontinuerligt </a:t>
            </a:r>
          </a:p>
        </p:txBody>
      </p:sp>
      <p:graphicFrame>
        <p:nvGraphicFramePr>
          <p:cNvPr id="9" name="Cont1"/>
          <p:cNvGraphicFramePr/>
          <p:nvPr>
            <p:extLst>
              <p:ext uri="{D42A27DB-BD31-4B8C-83A1-F6EECF244321}">
                <p14:modId xmlns:p14="http://schemas.microsoft.com/office/powerpoint/2010/main" val="3188964724"/>
              </p:ext>
            </p:extLst>
          </p:nvPr>
        </p:nvGraphicFramePr>
        <p:xfrm>
          <a:off x="541434" y="1830445"/>
          <a:ext cx="11576675" cy="37894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0" name="Cont1"/>
          <p:cNvGraphicFramePr/>
          <p:nvPr>
            <p:extLst>
              <p:ext uri="{D42A27DB-BD31-4B8C-83A1-F6EECF244321}">
                <p14:modId xmlns:p14="http://schemas.microsoft.com/office/powerpoint/2010/main" val="182080996"/>
              </p:ext>
            </p:extLst>
          </p:nvPr>
        </p:nvGraphicFramePr>
        <p:xfrm>
          <a:off x="467544" y="2209800"/>
          <a:ext cx="11252016" cy="38215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2" name="Cont1"/>
          <p:cNvGraphicFramePr/>
          <p:nvPr>
            <p:extLst>
              <p:ext uri="{D42A27DB-BD31-4B8C-83A1-F6EECF244321}">
                <p14:modId xmlns:p14="http://schemas.microsoft.com/office/powerpoint/2010/main" val="4225047286"/>
              </p:ext>
            </p:extLst>
          </p:nvPr>
        </p:nvGraphicFramePr>
        <p:xfrm>
          <a:off x="301290" y="1771452"/>
          <a:ext cx="11252016" cy="41387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351433164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579120" y="167957"/>
            <a:ext cx="11431648" cy="1537275"/>
          </a:xfrm>
        </p:spPr>
        <p:txBody>
          <a:bodyPr>
            <a:normAutofit/>
          </a:bodyPr>
          <a:lstStyle/>
          <a:p>
            <a:r>
              <a:rPr lang="sv-SE" sz="4200" b="1" dirty="0">
                <a:latin typeface="Century Gothic" panose="020B0502020202020204" pitchFamily="34" charset="0"/>
              </a:rPr>
              <a:t>FRIIDROTTSUTVECKLING</a:t>
            </a:r>
            <a:br>
              <a:rPr lang="sv-SE" sz="4200" b="1" dirty="0">
                <a:latin typeface="Century Gothic" panose="020B0502020202020204" pitchFamily="34" charset="0"/>
              </a:rPr>
            </a:br>
            <a:r>
              <a:rPr lang="sv-SE" sz="4200" b="1" dirty="0">
                <a:latin typeface="Century Gothic" panose="020B0502020202020204" pitchFamily="34" charset="0"/>
              </a:rPr>
              <a:t>- </a:t>
            </a:r>
            <a:r>
              <a:rPr lang="sv-SE" sz="3600" b="1" dirty="0">
                <a:latin typeface="Century Gothic" panose="020B0502020202020204" pitchFamily="34" charset="0"/>
              </a:rPr>
              <a:t>Fria kommentarer</a:t>
            </a:r>
          </a:p>
        </p:txBody>
      </p:sp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579120" y="1705232"/>
            <a:ext cx="10774680" cy="4850131"/>
          </a:xfrm>
        </p:spPr>
        <p:txBody>
          <a:bodyPr>
            <a:normAutofit/>
          </a:bodyPr>
          <a:lstStyle/>
          <a:p>
            <a:pPr fontAlgn="t"/>
            <a:r>
              <a:rPr lang="sv-SE" sz="2400" dirty="0">
                <a:latin typeface="Century Gothic" panose="020B0502020202020204" pitchFamily="34" charset="0"/>
              </a:rPr>
              <a:t>Det finns inte tid för att ”hämta tillbaka” de barn som går av planen till föräldrarna. Så det känns inkluderade.</a:t>
            </a:r>
            <a:br>
              <a:rPr lang="sv-SE" sz="2400" dirty="0">
                <a:latin typeface="Century Gothic" panose="020B0502020202020204" pitchFamily="34" charset="0"/>
              </a:rPr>
            </a:br>
            <a:endParaRPr lang="sv-SE" sz="2400" dirty="0">
              <a:latin typeface="Century Gothic" panose="020B0502020202020204" pitchFamily="34" charset="0"/>
            </a:endParaRPr>
          </a:p>
          <a:p>
            <a:pPr fontAlgn="t"/>
            <a:r>
              <a:rPr lang="sv-SE" sz="2400" b="1" dirty="0">
                <a:latin typeface="Century Gothic" panose="020B0502020202020204" pitchFamily="34" charset="0"/>
              </a:rPr>
              <a:t>Senaste halvåret har kommunikationen blivit väldigt mycket bättre. Uppskattar både info via Mail och tränarmöten och utbildningen med Rafael.</a:t>
            </a:r>
          </a:p>
          <a:p>
            <a:pPr marL="0" indent="0" fontAlgn="t">
              <a:buNone/>
            </a:pPr>
            <a:endParaRPr lang="sv-SE" sz="2400" dirty="0">
              <a:latin typeface="Century Gothic" panose="020B0502020202020204" pitchFamily="34" charset="0"/>
            </a:endParaRPr>
          </a:p>
          <a:p>
            <a:pPr fontAlgn="t"/>
            <a:r>
              <a:rPr lang="sv-SE" sz="2400" dirty="0">
                <a:latin typeface="Century Gothic" panose="020B0502020202020204" pitchFamily="34" charset="0"/>
              </a:rPr>
              <a:t>Personligen har jag svårt att få tid med möten. För mig är tydlig information per mejl det bästa.</a:t>
            </a:r>
          </a:p>
        </p:txBody>
      </p:sp>
    </p:spTree>
    <p:extLst>
      <p:ext uri="{BB962C8B-B14F-4D97-AF65-F5344CB8AC3E}">
        <p14:creationId xmlns:p14="http://schemas.microsoft.com/office/powerpoint/2010/main" val="217564915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b="1" dirty="0">
                <a:latin typeface="Century Gothic" panose="020B0502020202020204" pitchFamily="34" charset="0"/>
              </a:rPr>
              <a:t>Frågor kring - FÖRENINGSUTVECKLING</a:t>
            </a:r>
          </a:p>
        </p:txBody>
      </p:sp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sv-SE" dirty="0">
                <a:latin typeface="Century Gothic" panose="020B0502020202020204" pitchFamily="34" charset="0"/>
                <a:ea typeface="Cambria" panose="02040503050406030204" pitchFamily="18" charset="0"/>
              </a:rPr>
              <a:t>För varje nedanstående påståenden har den som svarat gett två svar utifrån en stigande skala mellan 1 och 6. </a:t>
            </a:r>
          </a:p>
          <a:p>
            <a:pPr marL="0" indent="0">
              <a:buNone/>
            </a:pPr>
            <a:endParaRPr lang="sv-SE" dirty="0">
              <a:latin typeface="Century Gothic" panose="020B0502020202020204" pitchFamily="34" charset="0"/>
              <a:ea typeface="Cambria" panose="02040503050406030204" pitchFamily="18" charset="0"/>
            </a:endParaRPr>
          </a:p>
          <a:p>
            <a:pPr marL="0" indent="0">
              <a:buNone/>
            </a:pPr>
            <a:r>
              <a:rPr lang="sv-SE" b="1" dirty="0">
                <a:latin typeface="Century Gothic" panose="020B0502020202020204" pitchFamily="34" charset="0"/>
                <a:ea typeface="Cambria" panose="02040503050406030204" pitchFamily="18" charset="0"/>
              </a:rPr>
              <a:t>NU-läget: </a:t>
            </a:r>
            <a:r>
              <a:rPr lang="sv-SE" dirty="0">
                <a:latin typeface="Century Gothic" panose="020B0502020202020204" pitchFamily="34" charset="0"/>
                <a:ea typeface="Cambria" panose="02040503050406030204" pitchFamily="18" charset="0"/>
              </a:rPr>
              <a:t>Så upplever jag att det är i min förening nu</a:t>
            </a:r>
          </a:p>
          <a:p>
            <a:pPr marL="0" indent="0">
              <a:buNone/>
            </a:pPr>
            <a:r>
              <a:rPr lang="sv-SE" b="1" dirty="0">
                <a:latin typeface="Century Gothic" panose="020B0502020202020204" pitchFamily="34" charset="0"/>
                <a:ea typeface="Cambria" panose="02040503050406030204" pitchFamily="18" charset="0"/>
              </a:rPr>
              <a:t>NY-läget:</a:t>
            </a:r>
            <a:r>
              <a:rPr lang="sv-SE" dirty="0">
                <a:latin typeface="Century Gothic" panose="020B0502020202020204" pitchFamily="34" charset="0"/>
                <a:ea typeface="Cambria" panose="02040503050406030204" pitchFamily="18" charset="0"/>
              </a:rPr>
              <a:t> Så vill jag att det ska vara i min förening i framtiden</a:t>
            </a:r>
            <a:br>
              <a:rPr lang="sv-SE" dirty="0">
                <a:latin typeface="Century Gothic" panose="020B0502020202020204" pitchFamily="34" charset="0"/>
                <a:ea typeface="Cambria" panose="02040503050406030204" pitchFamily="18" charset="0"/>
              </a:rPr>
            </a:br>
            <a:endParaRPr lang="sv-SE" dirty="0">
              <a:latin typeface="Century Gothic" panose="020B0502020202020204" pitchFamily="34" charset="0"/>
              <a:ea typeface="Cambria" panose="02040503050406030204" pitchFamily="18" charset="0"/>
            </a:endParaRPr>
          </a:p>
          <a:p>
            <a:pPr marL="0" indent="0">
              <a:buNone/>
            </a:pPr>
            <a:r>
              <a:rPr lang="sv-SE" u="sng" dirty="0">
                <a:latin typeface="Century Gothic" panose="020B0502020202020204" pitchFamily="34" charset="0"/>
                <a:ea typeface="Cambria" panose="02040503050406030204" pitchFamily="18" charset="0"/>
              </a:rPr>
              <a:t>Roller som har svarat är: </a:t>
            </a:r>
          </a:p>
          <a:p>
            <a:r>
              <a:rPr lang="sv-SE" dirty="0">
                <a:latin typeface="Century Gothic" panose="020B0502020202020204" pitchFamily="34" charset="0"/>
                <a:ea typeface="Cambria" panose="02040503050406030204" pitchFamily="18" charset="0"/>
              </a:rPr>
              <a:t>Styrelse/Anställd/Kommitté/Arbetsgrupp</a:t>
            </a:r>
          </a:p>
          <a:p>
            <a:r>
              <a:rPr lang="sv-SE" dirty="0">
                <a:latin typeface="Century Gothic" panose="020B0502020202020204" pitchFamily="34" charset="0"/>
                <a:ea typeface="Cambria" panose="02040503050406030204" pitchFamily="18" charset="0"/>
              </a:rPr>
              <a:t>Tränare/Ledare </a:t>
            </a:r>
          </a:p>
          <a:p>
            <a:r>
              <a:rPr lang="sv-SE" dirty="0">
                <a:latin typeface="Century Gothic" panose="020B0502020202020204" pitchFamily="34" charset="0"/>
                <a:ea typeface="Cambria" panose="02040503050406030204" pitchFamily="18" charset="0"/>
              </a:rPr>
              <a:t>Förälder</a:t>
            </a:r>
            <a:endParaRPr lang="sv-SE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660805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0" y="379514"/>
            <a:ext cx="12701588" cy="1450931"/>
          </a:xfrm>
        </p:spPr>
        <p:txBody>
          <a:bodyPr>
            <a:noAutofit/>
          </a:bodyPr>
          <a:lstStyle/>
          <a:p>
            <a:r>
              <a:rPr lang="sv-SE" b="1" dirty="0">
                <a:latin typeface="Century Gothic" panose="020B0502020202020204" pitchFamily="34" charset="0"/>
              </a:rPr>
              <a:t>Det framgår tydligt hur mycket det kostar att utöva friidrott i vår förening..</a:t>
            </a:r>
          </a:p>
        </p:txBody>
      </p:sp>
      <p:graphicFrame>
        <p:nvGraphicFramePr>
          <p:cNvPr id="6" name="Cont1"/>
          <p:cNvGraphicFramePr/>
          <p:nvPr>
            <p:extLst>
              <p:ext uri="{D42A27DB-BD31-4B8C-83A1-F6EECF244321}">
                <p14:modId xmlns:p14="http://schemas.microsoft.com/office/powerpoint/2010/main" val="2708226871"/>
              </p:ext>
            </p:extLst>
          </p:nvPr>
        </p:nvGraphicFramePr>
        <p:xfrm>
          <a:off x="375181" y="1574474"/>
          <a:ext cx="11669037" cy="4456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Cont1"/>
          <p:cNvGraphicFramePr/>
          <p:nvPr>
            <p:extLst>
              <p:ext uri="{D42A27DB-BD31-4B8C-83A1-F6EECF244321}">
                <p14:modId xmlns:p14="http://schemas.microsoft.com/office/powerpoint/2010/main" val="594102680"/>
              </p:ext>
            </p:extLst>
          </p:nvPr>
        </p:nvGraphicFramePr>
        <p:xfrm>
          <a:off x="467544" y="1574474"/>
          <a:ext cx="11724456" cy="4456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Cont1"/>
          <p:cNvGraphicFramePr/>
          <p:nvPr>
            <p:extLst>
              <p:ext uri="{D42A27DB-BD31-4B8C-83A1-F6EECF244321}">
                <p14:modId xmlns:p14="http://schemas.microsoft.com/office/powerpoint/2010/main" val="2704896102"/>
              </p:ext>
            </p:extLst>
          </p:nvPr>
        </p:nvGraphicFramePr>
        <p:xfrm>
          <a:off x="467544" y="1574474"/>
          <a:ext cx="10705281" cy="41833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" name="textruta 6"/>
          <p:cNvSpPr txBox="1"/>
          <p:nvPr/>
        </p:nvSpPr>
        <p:spPr>
          <a:xfrm>
            <a:off x="227398" y="5910193"/>
            <a:ext cx="96278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dirty="0">
                <a:latin typeface="Century Gothic" panose="020B0502020202020204" pitchFamily="34" charset="0"/>
              </a:rPr>
              <a:t>1 = Flera dolda</a:t>
            </a:r>
          </a:p>
          <a:p>
            <a:r>
              <a:rPr lang="sv-SE" sz="2000" b="1" dirty="0">
                <a:latin typeface="Century Gothic" panose="020B0502020202020204" pitchFamily="34" charset="0"/>
              </a:rPr>
              <a:t>6 = Inga dolda</a:t>
            </a:r>
          </a:p>
        </p:txBody>
      </p:sp>
      <p:graphicFrame>
        <p:nvGraphicFramePr>
          <p:cNvPr id="9" name="Cont1"/>
          <p:cNvGraphicFramePr/>
          <p:nvPr>
            <p:extLst>
              <p:ext uri="{D42A27DB-BD31-4B8C-83A1-F6EECF244321}">
                <p14:modId xmlns:p14="http://schemas.microsoft.com/office/powerpoint/2010/main" val="3188964724"/>
              </p:ext>
            </p:extLst>
          </p:nvPr>
        </p:nvGraphicFramePr>
        <p:xfrm>
          <a:off x="541434" y="1830445"/>
          <a:ext cx="11576675" cy="37894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0" name="Cont1"/>
          <p:cNvGraphicFramePr/>
          <p:nvPr>
            <p:extLst>
              <p:ext uri="{D42A27DB-BD31-4B8C-83A1-F6EECF244321}">
                <p14:modId xmlns:p14="http://schemas.microsoft.com/office/powerpoint/2010/main" val="182080996"/>
              </p:ext>
            </p:extLst>
          </p:nvPr>
        </p:nvGraphicFramePr>
        <p:xfrm>
          <a:off x="467544" y="2209800"/>
          <a:ext cx="11252016" cy="38215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2" name="Cont1"/>
          <p:cNvGraphicFramePr/>
          <p:nvPr>
            <p:extLst>
              <p:ext uri="{D42A27DB-BD31-4B8C-83A1-F6EECF244321}">
                <p14:modId xmlns:p14="http://schemas.microsoft.com/office/powerpoint/2010/main" val="421223404"/>
              </p:ext>
            </p:extLst>
          </p:nvPr>
        </p:nvGraphicFramePr>
        <p:xfrm>
          <a:off x="467544" y="1771452"/>
          <a:ext cx="11576674" cy="39864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3" name="Cont1"/>
          <p:cNvGraphicFramePr/>
          <p:nvPr>
            <p:extLst>
              <p:ext uri="{D42A27DB-BD31-4B8C-83A1-F6EECF244321}">
                <p14:modId xmlns:p14="http://schemas.microsoft.com/office/powerpoint/2010/main" val="198247888"/>
              </p:ext>
            </p:extLst>
          </p:nvPr>
        </p:nvGraphicFramePr>
        <p:xfrm>
          <a:off x="467544" y="1830445"/>
          <a:ext cx="11252016" cy="40797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  <p:extLst>
      <p:ext uri="{BB962C8B-B14F-4D97-AF65-F5344CB8AC3E}">
        <p14:creationId xmlns:p14="http://schemas.microsoft.com/office/powerpoint/2010/main" val="356970341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227398" y="320521"/>
            <a:ext cx="12701588" cy="1450931"/>
          </a:xfrm>
        </p:spPr>
        <p:txBody>
          <a:bodyPr>
            <a:noAutofit/>
          </a:bodyPr>
          <a:lstStyle/>
          <a:p>
            <a:r>
              <a:rPr lang="sv-SE" b="1" dirty="0">
                <a:latin typeface="Century Gothic" panose="020B0502020202020204" pitchFamily="34" charset="0"/>
              </a:rPr>
              <a:t>Det finns en </a:t>
            </a:r>
            <a:r>
              <a:rPr lang="sv-SE" b="1" dirty="0" err="1">
                <a:latin typeface="Century Gothic" panose="020B0502020202020204" pitchFamily="34" charset="0"/>
              </a:rPr>
              <a:t>uppdragbeskrivning</a:t>
            </a:r>
            <a:r>
              <a:rPr lang="sv-SE" b="1" dirty="0">
                <a:latin typeface="Century Gothic" panose="020B0502020202020204" pitchFamily="34" charset="0"/>
              </a:rPr>
              <a:t> för </a:t>
            </a:r>
            <a:br>
              <a:rPr lang="sv-SE" b="1" dirty="0">
                <a:latin typeface="Century Gothic" panose="020B0502020202020204" pitchFamily="34" charset="0"/>
              </a:rPr>
            </a:br>
            <a:r>
              <a:rPr lang="sv-SE" b="1" dirty="0">
                <a:latin typeface="Century Gothic" panose="020B0502020202020204" pitchFamily="34" charset="0"/>
              </a:rPr>
              <a:t>min roll i föreningen</a:t>
            </a:r>
          </a:p>
        </p:txBody>
      </p:sp>
      <p:graphicFrame>
        <p:nvGraphicFramePr>
          <p:cNvPr id="6" name="Cont1"/>
          <p:cNvGraphicFramePr/>
          <p:nvPr>
            <p:extLst>
              <p:ext uri="{D42A27DB-BD31-4B8C-83A1-F6EECF244321}">
                <p14:modId xmlns:p14="http://schemas.microsoft.com/office/powerpoint/2010/main" val="2708226871"/>
              </p:ext>
            </p:extLst>
          </p:nvPr>
        </p:nvGraphicFramePr>
        <p:xfrm>
          <a:off x="375181" y="1574474"/>
          <a:ext cx="11669037" cy="4456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Cont1"/>
          <p:cNvGraphicFramePr/>
          <p:nvPr>
            <p:extLst>
              <p:ext uri="{D42A27DB-BD31-4B8C-83A1-F6EECF244321}">
                <p14:modId xmlns:p14="http://schemas.microsoft.com/office/powerpoint/2010/main" val="594102680"/>
              </p:ext>
            </p:extLst>
          </p:nvPr>
        </p:nvGraphicFramePr>
        <p:xfrm>
          <a:off x="467544" y="1574474"/>
          <a:ext cx="11724456" cy="4456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Cont1"/>
          <p:cNvGraphicFramePr/>
          <p:nvPr>
            <p:extLst>
              <p:ext uri="{D42A27DB-BD31-4B8C-83A1-F6EECF244321}">
                <p14:modId xmlns:p14="http://schemas.microsoft.com/office/powerpoint/2010/main" val="2704896102"/>
              </p:ext>
            </p:extLst>
          </p:nvPr>
        </p:nvGraphicFramePr>
        <p:xfrm>
          <a:off x="467544" y="1574474"/>
          <a:ext cx="10705281" cy="41833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" name="textruta 6"/>
          <p:cNvSpPr txBox="1"/>
          <p:nvPr/>
        </p:nvSpPr>
        <p:spPr>
          <a:xfrm>
            <a:off x="227398" y="5910193"/>
            <a:ext cx="96278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dirty="0">
                <a:latin typeface="Century Gothic" panose="020B0502020202020204" pitchFamily="34" charset="0"/>
              </a:rPr>
              <a:t>1 = Ingen uppdragsbeskrivning</a:t>
            </a:r>
          </a:p>
          <a:p>
            <a:r>
              <a:rPr lang="sv-SE" sz="2000" b="1" dirty="0">
                <a:latin typeface="Century Gothic" panose="020B0502020202020204" pitchFamily="34" charset="0"/>
              </a:rPr>
              <a:t>6 = Tydlig uppdragsbeskrivning</a:t>
            </a:r>
          </a:p>
        </p:txBody>
      </p:sp>
      <p:graphicFrame>
        <p:nvGraphicFramePr>
          <p:cNvPr id="9" name="Cont1"/>
          <p:cNvGraphicFramePr/>
          <p:nvPr>
            <p:extLst>
              <p:ext uri="{D42A27DB-BD31-4B8C-83A1-F6EECF244321}">
                <p14:modId xmlns:p14="http://schemas.microsoft.com/office/powerpoint/2010/main" val="3188964724"/>
              </p:ext>
            </p:extLst>
          </p:nvPr>
        </p:nvGraphicFramePr>
        <p:xfrm>
          <a:off x="541434" y="1830445"/>
          <a:ext cx="11576675" cy="37894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0" name="Cont1"/>
          <p:cNvGraphicFramePr/>
          <p:nvPr>
            <p:extLst>
              <p:ext uri="{D42A27DB-BD31-4B8C-83A1-F6EECF244321}">
                <p14:modId xmlns:p14="http://schemas.microsoft.com/office/powerpoint/2010/main" val="182080996"/>
              </p:ext>
            </p:extLst>
          </p:nvPr>
        </p:nvGraphicFramePr>
        <p:xfrm>
          <a:off x="467544" y="2209800"/>
          <a:ext cx="11252016" cy="38215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2" name="Cont1"/>
          <p:cNvGraphicFramePr/>
          <p:nvPr>
            <p:extLst>
              <p:ext uri="{D42A27DB-BD31-4B8C-83A1-F6EECF244321}">
                <p14:modId xmlns:p14="http://schemas.microsoft.com/office/powerpoint/2010/main" val="421223404"/>
              </p:ext>
            </p:extLst>
          </p:nvPr>
        </p:nvGraphicFramePr>
        <p:xfrm>
          <a:off x="467544" y="1771452"/>
          <a:ext cx="11576674" cy="39864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1" name="Cont1"/>
          <p:cNvGraphicFramePr/>
          <p:nvPr>
            <p:extLst>
              <p:ext uri="{D42A27DB-BD31-4B8C-83A1-F6EECF244321}">
                <p14:modId xmlns:p14="http://schemas.microsoft.com/office/powerpoint/2010/main" val="2005025656"/>
              </p:ext>
            </p:extLst>
          </p:nvPr>
        </p:nvGraphicFramePr>
        <p:xfrm>
          <a:off x="467544" y="2150807"/>
          <a:ext cx="11073667" cy="37593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13" name="Likbent triangel 12"/>
          <p:cNvSpPr/>
          <p:nvPr/>
        </p:nvSpPr>
        <p:spPr>
          <a:xfrm>
            <a:off x="11235865" y="261527"/>
            <a:ext cx="679910" cy="567147"/>
          </a:xfrm>
          <a:prstGeom prst="triangle">
            <a:avLst/>
          </a:prstGeom>
          <a:solidFill>
            <a:schemeClr val="accent6"/>
          </a:solidFill>
          <a:ln w="19050"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7746972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227398" y="320521"/>
            <a:ext cx="12701588" cy="1450931"/>
          </a:xfrm>
        </p:spPr>
        <p:txBody>
          <a:bodyPr>
            <a:noAutofit/>
          </a:bodyPr>
          <a:lstStyle/>
          <a:p>
            <a:r>
              <a:rPr lang="sv-SE" b="1" dirty="0">
                <a:latin typeface="Century Gothic" panose="020B0502020202020204" pitchFamily="34" charset="0"/>
              </a:rPr>
              <a:t>I vår förening genomförs regelbundna föräldramöten (minst ett per år)</a:t>
            </a:r>
          </a:p>
        </p:txBody>
      </p:sp>
      <p:graphicFrame>
        <p:nvGraphicFramePr>
          <p:cNvPr id="6" name="Cont1"/>
          <p:cNvGraphicFramePr/>
          <p:nvPr>
            <p:extLst>
              <p:ext uri="{D42A27DB-BD31-4B8C-83A1-F6EECF244321}">
                <p14:modId xmlns:p14="http://schemas.microsoft.com/office/powerpoint/2010/main" val="2708226871"/>
              </p:ext>
            </p:extLst>
          </p:nvPr>
        </p:nvGraphicFramePr>
        <p:xfrm>
          <a:off x="375181" y="1574474"/>
          <a:ext cx="11669037" cy="4456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Cont1"/>
          <p:cNvGraphicFramePr/>
          <p:nvPr>
            <p:extLst>
              <p:ext uri="{D42A27DB-BD31-4B8C-83A1-F6EECF244321}">
                <p14:modId xmlns:p14="http://schemas.microsoft.com/office/powerpoint/2010/main" val="594102680"/>
              </p:ext>
            </p:extLst>
          </p:nvPr>
        </p:nvGraphicFramePr>
        <p:xfrm>
          <a:off x="467544" y="1574474"/>
          <a:ext cx="11724456" cy="4456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Cont1"/>
          <p:cNvGraphicFramePr/>
          <p:nvPr>
            <p:extLst>
              <p:ext uri="{D42A27DB-BD31-4B8C-83A1-F6EECF244321}">
                <p14:modId xmlns:p14="http://schemas.microsoft.com/office/powerpoint/2010/main" val="2704896102"/>
              </p:ext>
            </p:extLst>
          </p:nvPr>
        </p:nvGraphicFramePr>
        <p:xfrm>
          <a:off x="467544" y="1574474"/>
          <a:ext cx="10705281" cy="41833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" name="textruta 6"/>
          <p:cNvSpPr txBox="1"/>
          <p:nvPr/>
        </p:nvSpPr>
        <p:spPr>
          <a:xfrm>
            <a:off x="227398" y="5910193"/>
            <a:ext cx="96278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dirty="0">
                <a:latin typeface="Century Gothic" panose="020B0502020202020204" pitchFamily="34" charset="0"/>
              </a:rPr>
              <a:t>1 = Inga möten</a:t>
            </a:r>
          </a:p>
          <a:p>
            <a:r>
              <a:rPr lang="sv-SE" sz="2000" b="1" dirty="0">
                <a:latin typeface="Century Gothic" panose="020B0502020202020204" pitchFamily="34" charset="0"/>
              </a:rPr>
              <a:t>6 = Regelbundna möten</a:t>
            </a:r>
          </a:p>
        </p:txBody>
      </p:sp>
      <p:graphicFrame>
        <p:nvGraphicFramePr>
          <p:cNvPr id="9" name="Cont1"/>
          <p:cNvGraphicFramePr/>
          <p:nvPr>
            <p:extLst>
              <p:ext uri="{D42A27DB-BD31-4B8C-83A1-F6EECF244321}">
                <p14:modId xmlns:p14="http://schemas.microsoft.com/office/powerpoint/2010/main" val="3188964724"/>
              </p:ext>
            </p:extLst>
          </p:nvPr>
        </p:nvGraphicFramePr>
        <p:xfrm>
          <a:off x="541434" y="1830445"/>
          <a:ext cx="11576675" cy="37894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0" name="Cont1"/>
          <p:cNvGraphicFramePr/>
          <p:nvPr>
            <p:extLst>
              <p:ext uri="{D42A27DB-BD31-4B8C-83A1-F6EECF244321}">
                <p14:modId xmlns:p14="http://schemas.microsoft.com/office/powerpoint/2010/main" val="182080996"/>
              </p:ext>
            </p:extLst>
          </p:nvPr>
        </p:nvGraphicFramePr>
        <p:xfrm>
          <a:off x="467544" y="2209800"/>
          <a:ext cx="11252016" cy="38215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2" name="Cont1"/>
          <p:cNvGraphicFramePr/>
          <p:nvPr>
            <p:extLst>
              <p:ext uri="{D42A27DB-BD31-4B8C-83A1-F6EECF244321}">
                <p14:modId xmlns:p14="http://schemas.microsoft.com/office/powerpoint/2010/main" val="421223404"/>
              </p:ext>
            </p:extLst>
          </p:nvPr>
        </p:nvGraphicFramePr>
        <p:xfrm>
          <a:off x="467544" y="1771452"/>
          <a:ext cx="11576674" cy="39864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3" name="Cont1"/>
          <p:cNvGraphicFramePr/>
          <p:nvPr>
            <p:extLst>
              <p:ext uri="{D42A27DB-BD31-4B8C-83A1-F6EECF244321}">
                <p14:modId xmlns:p14="http://schemas.microsoft.com/office/powerpoint/2010/main" val="906430398"/>
              </p:ext>
            </p:extLst>
          </p:nvPr>
        </p:nvGraphicFramePr>
        <p:xfrm>
          <a:off x="467544" y="1359244"/>
          <a:ext cx="11252016" cy="4550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  <p:extLst>
      <p:ext uri="{BB962C8B-B14F-4D97-AF65-F5344CB8AC3E}">
        <p14:creationId xmlns:p14="http://schemas.microsoft.com/office/powerpoint/2010/main" val="428633726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227398" y="320521"/>
            <a:ext cx="12701588" cy="1450931"/>
          </a:xfrm>
        </p:spPr>
        <p:txBody>
          <a:bodyPr>
            <a:noAutofit/>
          </a:bodyPr>
          <a:lstStyle/>
          <a:p>
            <a:r>
              <a:rPr lang="sv-SE" b="1" dirty="0">
                <a:latin typeface="Century Gothic" panose="020B0502020202020204" pitchFamily="34" charset="0"/>
              </a:rPr>
              <a:t>I vår förening genomförs regelbundna utvecklingssamtal med de aktiva (minst ett per år)</a:t>
            </a:r>
          </a:p>
        </p:txBody>
      </p:sp>
      <p:graphicFrame>
        <p:nvGraphicFramePr>
          <p:cNvPr id="6" name="Cont1"/>
          <p:cNvGraphicFramePr/>
          <p:nvPr>
            <p:extLst>
              <p:ext uri="{D42A27DB-BD31-4B8C-83A1-F6EECF244321}">
                <p14:modId xmlns:p14="http://schemas.microsoft.com/office/powerpoint/2010/main" val="2708226871"/>
              </p:ext>
            </p:extLst>
          </p:nvPr>
        </p:nvGraphicFramePr>
        <p:xfrm>
          <a:off x="375181" y="1574474"/>
          <a:ext cx="11669037" cy="4456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Cont1"/>
          <p:cNvGraphicFramePr/>
          <p:nvPr>
            <p:extLst>
              <p:ext uri="{D42A27DB-BD31-4B8C-83A1-F6EECF244321}">
                <p14:modId xmlns:p14="http://schemas.microsoft.com/office/powerpoint/2010/main" val="594102680"/>
              </p:ext>
            </p:extLst>
          </p:nvPr>
        </p:nvGraphicFramePr>
        <p:xfrm>
          <a:off x="467544" y="1574474"/>
          <a:ext cx="11724456" cy="4456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Cont1"/>
          <p:cNvGraphicFramePr/>
          <p:nvPr>
            <p:extLst>
              <p:ext uri="{D42A27DB-BD31-4B8C-83A1-F6EECF244321}">
                <p14:modId xmlns:p14="http://schemas.microsoft.com/office/powerpoint/2010/main" val="2704896102"/>
              </p:ext>
            </p:extLst>
          </p:nvPr>
        </p:nvGraphicFramePr>
        <p:xfrm>
          <a:off x="467544" y="1574474"/>
          <a:ext cx="10705281" cy="41833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" name="textruta 6"/>
          <p:cNvSpPr txBox="1"/>
          <p:nvPr/>
        </p:nvSpPr>
        <p:spPr>
          <a:xfrm>
            <a:off x="227398" y="5910193"/>
            <a:ext cx="96278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dirty="0">
                <a:latin typeface="Century Gothic" panose="020B0502020202020204" pitchFamily="34" charset="0"/>
              </a:rPr>
              <a:t>1 = Inga samtal</a:t>
            </a:r>
          </a:p>
          <a:p>
            <a:r>
              <a:rPr lang="sv-SE" sz="2000" b="1" dirty="0">
                <a:latin typeface="Century Gothic" panose="020B0502020202020204" pitchFamily="34" charset="0"/>
              </a:rPr>
              <a:t>6 = Regelbundna samtal</a:t>
            </a:r>
          </a:p>
        </p:txBody>
      </p:sp>
      <p:graphicFrame>
        <p:nvGraphicFramePr>
          <p:cNvPr id="9" name="Cont1"/>
          <p:cNvGraphicFramePr/>
          <p:nvPr>
            <p:extLst>
              <p:ext uri="{D42A27DB-BD31-4B8C-83A1-F6EECF244321}">
                <p14:modId xmlns:p14="http://schemas.microsoft.com/office/powerpoint/2010/main" val="3188964724"/>
              </p:ext>
            </p:extLst>
          </p:nvPr>
        </p:nvGraphicFramePr>
        <p:xfrm>
          <a:off x="541434" y="1830445"/>
          <a:ext cx="11576675" cy="37894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0" name="Cont1"/>
          <p:cNvGraphicFramePr/>
          <p:nvPr>
            <p:extLst>
              <p:ext uri="{D42A27DB-BD31-4B8C-83A1-F6EECF244321}">
                <p14:modId xmlns:p14="http://schemas.microsoft.com/office/powerpoint/2010/main" val="182080996"/>
              </p:ext>
            </p:extLst>
          </p:nvPr>
        </p:nvGraphicFramePr>
        <p:xfrm>
          <a:off x="467544" y="2209800"/>
          <a:ext cx="11252016" cy="38215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2" name="Cont1"/>
          <p:cNvGraphicFramePr/>
          <p:nvPr>
            <p:extLst>
              <p:ext uri="{D42A27DB-BD31-4B8C-83A1-F6EECF244321}">
                <p14:modId xmlns:p14="http://schemas.microsoft.com/office/powerpoint/2010/main" val="421223404"/>
              </p:ext>
            </p:extLst>
          </p:nvPr>
        </p:nvGraphicFramePr>
        <p:xfrm>
          <a:off x="467544" y="1771452"/>
          <a:ext cx="11576674" cy="39864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1" name="Cont1"/>
          <p:cNvGraphicFramePr/>
          <p:nvPr>
            <p:extLst>
              <p:ext uri="{D42A27DB-BD31-4B8C-83A1-F6EECF244321}">
                <p14:modId xmlns:p14="http://schemas.microsoft.com/office/powerpoint/2010/main" val="2656786426"/>
              </p:ext>
            </p:extLst>
          </p:nvPr>
        </p:nvGraphicFramePr>
        <p:xfrm>
          <a:off x="467544" y="2012482"/>
          <a:ext cx="11252016" cy="38215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  <p:extLst>
      <p:ext uri="{BB962C8B-B14F-4D97-AF65-F5344CB8AC3E}">
        <p14:creationId xmlns:p14="http://schemas.microsoft.com/office/powerpoint/2010/main" val="376198510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227398" y="320521"/>
            <a:ext cx="12701588" cy="1450931"/>
          </a:xfrm>
        </p:spPr>
        <p:txBody>
          <a:bodyPr>
            <a:noAutofit/>
          </a:bodyPr>
          <a:lstStyle/>
          <a:p>
            <a:r>
              <a:rPr lang="sv-SE" b="1" dirty="0">
                <a:latin typeface="Century Gothic" panose="020B0502020202020204" pitchFamily="34" charset="0"/>
              </a:rPr>
              <a:t>På föreningens hemsida finns det tydliga kontaktuppgifter till vem man kan höra av </a:t>
            </a:r>
            <a:br>
              <a:rPr lang="sv-SE" b="1" dirty="0">
                <a:latin typeface="Century Gothic" panose="020B0502020202020204" pitchFamily="34" charset="0"/>
              </a:rPr>
            </a:br>
            <a:r>
              <a:rPr lang="sv-SE" b="1" dirty="0">
                <a:latin typeface="Century Gothic" panose="020B0502020202020204" pitchFamily="34" charset="0"/>
              </a:rPr>
              <a:t>sig till i specifika frågor</a:t>
            </a:r>
          </a:p>
        </p:txBody>
      </p:sp>
      <p:graphicFrame>
        <p:nvGraphicFramePr>
          <p:cNvPr id="6" name="Cont1"/>
          <p:cNvGraphicFramePr/>
          <p:nvPr>
            <p:extLst>
              <p:ext uri="{D42A27DB-BD31-4B8C-83A1-F6EECF244321}">
                <p14:modId xmlns:p14="http://schemas.microsoft.com/office/powerpoint/2010/main" val="2708226871"/>
              </p:ext>
            </p:extLst>
          </p:nvPr>
        </p:nvGraphicFramePr>
        <p:xfrm>
          <a:off x="375181" y="1574474"/>
          <a:ext cx="11669037" cy="4456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Cont1"/>
          <p:cNvGraphicFramePr/>
          <p:nvPr>
            <p:extLst>
              <p:ext uri="{D42A27DB-BD31-4B8C-83A1-F6EECF244321}">
                <p14:modId xmlns:p14="http://schemas.microsoft.com/office/powerpoint/2010/main" val="594102680"/>
              </p:ext>
            </p:extLst>
          </p:nvPr>
        </p:nvGraphicFramePr>
        <p:xfrm>
          <a:off x="467544" y="1574474"/>
          <a:ext cx="11724456" cy="4456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Cont1"/>
          <p:cNvGraphicFramePr/>
          <p:nvPr>
            <p:extLst>
              <p:ext uri="{D42A27DB-BD31-4B8C-83A1-F6EECF244321}">
                <p14:modId xmlns:p14="http://schemas.microsoft.com/office/powerpoint/2010/main" val="2704896102"/>
              </p:ext>
            </p:extLst>
          </p:nvPr>
        </p:nvGraphicFramePr>
        <p:xfrm>
          <a:off x="467544" y="1574474"/>
          <a:ext cx="10705281" cy="41833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" name="textruta 6"/>
          <p:cNvSpPr txBox="1"/>
          <p:nvPr/>
        </p:nvSpPr>
        <p:spPr>
          <a:xfrm>
            <a:off x="227398" y="5910193"/>
            <a:ext cx="96278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dirty="0">
                <a:latin typeface="Century Gothic" panose="020B0502020202020204" pitchFamily="34" charset="0"/>
              </a:rPr>
              <a:t>1 = Nej, inga kontaktuppgifter</a:t>
            </a:r>
            <a:br>
              <a:rPr lang="sv-SE" sz="2000" b="1" dirty="0">
                <a:latin typeface="Century Gothic" panose="020B0502020202020204" pitchFamily="34" charset="0"/>
              </a:rPr>
            </a:br>
            <a:r>
              <a:rPr lang="sv-SE" sz="2000" b="1" dirty="0">
                <a:latin typeface="Century Gothic" panose="020B0502020202020204" pitchFamily="34" charset="0"/>
              </a:rPr>
              <a:t>6 = Ja, det finns kontaktuppgifter	</a:t>
            </a:r>
          </a:p>
        </p:txBody>
      </p:sp>
      <p:graphicFrame>
        <p:nvGraphicFramePr>
          <p:cNvPr id="9" name="Cont1"/>
          <p:cNvGraphicFramePr/>
          <p:nvPr>
            <p:extLst>
              <p:ext uri="{D42A27DB-BD31-4B8C-83A1-F6EECF244321}">
                <p14:modId xmlns:p14="http://schemas.microsoft.com/office/powerpoint/2010/main" val="3188964724"/>
              </p:ext>
            </p:extLst>
          </p:nvPr>
        </p:nvGraphicFramePr>
        <p:xfrm>
          <a:off x="541434" y="1830445"/>
          <a:ext cx="11576675" cy="37894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0" name="Cont1"/>
          <p:cNvGraphicFramePr/>
          <p:nvPr>
            <p:extLst>
              <p:ext uri="{D42A27DB-BD31-4B8C-83A1-F6EECF244321}">
                <p14:modId xmlns:p14="http://schemas.microsoft.com/office/powerpoint/2010/main" val="182080996"/>
              </p:ext>
            </p:extLst>
          </p:nvPr>
        </p:nvGraphicFramePr>
        <p:xfrm>
          <a:off x="467544" y="2209800"/>
          <a:ext cx="11252016" cy="38215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2" name="Cont1"/>
          <p:cNvGraphicFramePr/>
          <p:nvPr>
            <p:extLst>
              <p:ext uri="{D42A27DB-BD31-4B8C-83A1-F6EECF244321}">
                <p14:modId xmlns:p14="http://schemas.microsoft.com/office/powerpoint/2010/main" val="421223404"/>
              </p:ext>
            </p:extLst>
          </p:nvPr>
        </p:nvGraphicFramePr>
        <p:xfrm>
          <a:off x="467544" y="1771452"/>
          <a:ext cx="11576674" cy="39864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3" name="Cont1"/>
          <p:cNvGraphicFramePr/>
          <p:nvPr>
            <p:extLst>
              <p:ext uri="{D42A27DB-BD31-4B8C-83A1-F6EECF244321}">
                <p14:modId xmlns:p14="http://schemas.microsoft.com/office/powerpoint/2010/main" val="3469038751"/>
              </p:ext>
            </p:extLst>
          </p:nvPr>
        </p:nvGraphicFramePr>
        <p:xfrm>
          <a:off x="467544" y="2209800"/>
          <a:ext cx="11073667" cy="34100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  <p:extLst>
      <p:ext uri="{BB962C8B-B14F-4D97-AF65-F5344CB8AC3E}">
        <p14:creationId xmlns:p14="http://schemas.microsoft.com/office/powerpoint/2010/main" val="408648914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227398" y="320521"/>
            <a:ext cx="12701588" cy="1450931"/>
          </a:xfrm>
        </p:spPr>
        <p:txBody>
          <a:bodyPr>
            <a:noAutofit/>
          </a:bodyPr>
          <a:lstStyle/>
          <a:p>
            <a:r>
              <a:rPr lang="sv-SE" b="1" dirty="0">
                <a:latin typeface="Century Gothic" panose="020B0502020202020204" pitchFamily="34" charset="0"/>
              </a:rPr>
              <a:t>Som förälder i föreningen får du den information du behöver </a:t>
            </a:r>
          </a:p>
        </p:txBody>
      </p:sp>
      <p:graphicFrame>
        <p:nvGraphicFramePr>
          <p:cNvPr id="6" name="Cont1"/>
          <p:cNvGraphicFramePr/>
          <p:nvPr>
            <p:extLst>
              <p:ext uri="{D42A27DB-BD31-4B8C-83A1-F6EECF244321}">
                <p14:modId xmlns:p14="http://schemas.microsoft.com/office/powerpoint/2010/main" val="2708226871"/>
              </p:ext>
            </p:extLst>
          </p:nvPr>
        </p:nvGraphicFramePr>
        <p:xfrm>
          <a:off x="375181" y="1574474"/>
          <a:ext cx="11669037" cy="4456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Cont1"/>
          <p:cNvGraphicFramePr/>
          <p:nvPr>
            <p:extLst>
              <p:ext uri="{D42A27DB-BD31-4B8C-83A1-F6EECF244321}">
                <p14:modId xmlns:p14="http://schemas.microsoft.com/office/powerpoint/2010/main" val="594102680"/>
              </p:ext>
            </p:extLst>
          </p:nvPr>
        </p:nvGraphicFramePr>
        <p:xfrm>
          <a:off x="467544" y="1574474"/>
          <a:ext cx="11724456" cy="4456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Cont1"/>
          <p:cNvGraphicFramePr/>
          <p:nvPr>
            <p:extLst>
              <p:ext uri="{D42A27DB-BD31-4B8C-83A1-F6EECF244321}">
                <p14:modId xmlns:p14="http://schemas.microsoft.com/office/powerpoint/2010/main" val="2704896102"/>
              </p:ext>
            </p:extLst>
          </p:nvPr>
        </p:nvGraphicFramePr>
        <p:xfrm>
          <a:off x="467544" y="1574474"/>
          <a:ext cx="10705281" cy="41833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" name="textruta 6"/>
          <p:cNvSpPr txBox="1"/>
          <p:nvPr/>
        </p:nvSpPr>
        <p:spPr>
          <a:xfrm>
            <a:off x="227398" y="5910193"/>
            <a:ext cx="96278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dirty="0">
                <a:latin typeface="Century Gothic" panose="020B0502020202020204" pitchFamily="34" charset="0"/>
              </a:rPr>
              <a:t>1 = Vi får ingen information</a:t>
            </a:r>
            <a:br>
              <a:rPr lang="sv-SE" sz="2000" b="1" dirty="0">
                <a:latin typeface="Century Gothic" panose="020B0502020202020204" pitchFamily="34" charset="0"/>
              </a:rPr>
            </a:br>
            <a:r>
              <a:rPr lang="sv-SE" sz="2000" b="1" dirty="0">
                <a:latin typeface="Century Gothic" panose="020B0502020202020204" pitchFamily="34" charset="0"/>
              </a:rPr>
              <a:t>6 = Vi får bra med information	</a:t>
            </a:r>
          </a:p>
        </p:txBody>
      </p:sp>
      <p:graphicFrame>
        <p:nvGraphicFramePr>
          <p:cNvPr id="9" name="Cont1"/>
          <p:cNvGraphicFramePr/>
          <p:nvPr>
            <p:extLst>
              <p:ext uri="{D42A27DB-BD31-4B8C-83A1-F6EECF244321}">
                <p14:modId xmlns:p14="http://schemas.microsoft.com/office/powerpoint/2010/main" val="3188964724"/>
              </p:ext>
            </p:extLst>
          </p:nvPr>
        </p:nvGraphicFramePr>
        <p:xfrm>
          <a:off x="541434" y="1830445"/>
          <a:ext cx="11576675" cy="37894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0" name="Cont1"/>
          <p:cNvGraphicFramePr/>
          <p:nvPr>
            <p:extLst>
              <p:ext uri="{D42A27DB-BD31-4B8C-83A1-F6EECF244321}">
                <p14:modId xmlns:p14="http://schemas.microsoft.com/office/powerpoint/2010/main" val="182080996"/>
              </p:ext>
            </p:extLst>
          </p:nvPr>
        </p:nvGraphicFramePr>
        <p:xfrm>
          <a:off x="467544" y="2209800"/>
          <a:ext cx="11252016" cy="38215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2" name="Cont1"/>
          <p:cNvGraphicFramePr/>
          <p:nvPr>
            <p:extLst>
              <p:ext uri="{D42A27DB-BD31-4B8C-83A1-F6EECF244321}">
                <p14:modId xmlns:p14="http://schemas.microsoft.com/office/powerpoint/2010/main" val="421223404"/>
              </p:ext>
            </p:extLst>
          </p:nvPr>
        </p:nvGraphicFramePr>
        <p:xfrm>
          <a:off x="467544" y="1771452"/>
          <a:ext cx="11576674" cy="39864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3" name="Cont1"/>
          <p:cNvGraphicFramePr/>
          <p:nvPr>
            <p:extLst>
              <p:ext uri="{D42A27DB-BD31-4B8C-83A1-F6EECF244321}">
                <p14:modId xmlns:p14="http://schemas.microsoft.com/office/powerpoint/2010/main" val="3469038751"/>
              </p:ext>
            </p:extLst>
          </p:nvPr>
        </p:nvGraphicFramePr>
        <p:xfrm>
          <a:off x="467544" y="2209800"/>
          <a:ext cx="11073667" cy="34100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14" name="Cont1"/>
          <p:cNvGraphicFramePr/>
          <p:nvPr>
            <p:extLst>
              <p:ext uri="{D42A27DB-BD31-4B8C-83A1-F6EECF244321}">
                <p14:modId xmlns:p14="http://schemas.microsoft.com/office/powerpoint/2010/main" val="3896112146"/>
              </p:ext>
            </p:extLst>
          </p:nvPr>
        </p:nvGraphicFramePr>
        <p:xfrm>
          <a:off x="283350" y="1731956"/>
          <a:ext cx="11073667" cy="39864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15" name="5-uddig stjärna 14"/>
          <p:cNvSpPr/>
          <p:nvPr/>
        </p:nvSpPr>
        <p:spPr>
          <a:xfrm>
            <a:off x="11172825" y="126577"/>
            <a:ext cx="828675" cy="778286"/>
          </a:xfrm>
          <a:prstGeom prst="star5">
            <a:avLst/>
          </a:prstGeom>
          <a:solidFill>
            <a:srgbClr val="FFFF00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7764079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227398" y="320521"/>
            <a:ext cx="12701588" cy="1450931"/>
          </a:xfrm>
        </p:spPr>
        <p:txBody>
          <a:bodyPr>
            <a:noAutofit/>
          </a:bodyPr>
          <a:lstStyle/>
          <a:p>
            <a:r>
              <a:rPr lang="sv-SE" b="1" dirty="0">
                <a:latin typeface="Century Gothic" panose="020B0502020202020204" pitchFamily="34" charset="0"/>
              </a:rPr>
              <a:t>Det framgår tydligt vad som förväntas av</a:t>
            </a:r>
            <a:br>
              <a:rPr lang="sv-SE" b="1" dirty="0">
                <a:latin typeface="Century Gothic" panose="020B0502020202020204" pitchFamily="34" charset="0"/>
              </a:rPr>
            </a:br>
            <a:r>
              <a:rPr lang="sv-SE" b="1" dirty="0">
                <a:latin typeface="Century Gothic" panose="020B0502020202020204" pitchFamily="34" charset="0"/>
              </a:rPr>
              <a:t>mig som förälder till en aktiv i föreningen</a:t>
            </a:r>
          </a:p>
        </p:txBody>
      </p:sp>
      <p:graphicFrame>
        <p:nvGraphicFramePr>
          <p:cNvPr id="6" name="Cont1"/>
          <p:cNvGraphicFramePr/>
          <p:nvPr>
            <p:extLst>
              <p:ext uri="{D42A27DB-BD31-4B8C-83A1-F6EECF244321}">
                <p14:modId xmlns:p14="http://schemas.microsoft.com/office/powerpoint/2010/main" val="2708226871"/>
              </p:ext>
            </p:extLst>
          </p:nvPr>
        </p:nvGraphicFramePr>
        <p:xfrm>
          <a:off x="375181" y="1574474"/>
          <a:ext cx="11669037" cy="4456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Cont1"/>
          <p:cNvGraphicFramePr/>
          <p:nvPr>
            <p:extLst>
              <p:ext uri="{D42A27DB-BD31-4B8C-83A1-F6EECF244321}">
                <p14:modId xmlns:p14="http://schemas.microsoft.com/office/powerpoint/2010/main" val="594102680"/>
              </p:ext>
            </p:extLst>
          </p:nvPr>
        </p:nvGraphicFramePr>
        <p:xfrm>
          <a:off x="467544" y="1574474"/>
          <a:ext cx="11724456" cy="4456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Cont1"/>
          <p:cNvGraphicFramePr/>
          <p:nvPr>
            <p:extLst>
              <p:ext uri="{D42A27DB-BD31-4B8C-83A1-F6EECF244321}">
                <p14:modId xmlns:p14="http://schemas.microsoft.com/office/powerpoint/2010/main" val="2704896102"/>
              </p:ext>
            </p:extLst>
          </p:nvPr>
        </p:nvGraphicFramePr>
        <p:xfrm>
          <a:off x="467544" y="1574474"/>
          <a:ext cx="10705281" cy="41833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0" name="Cont1"/>
          <p:cNvGraphicFramePr/>
          <p:nvPr>
            <p:extLst>
              <p:ext uri="{D42A27DB-BD31-4B8C-83A1-F6EECF244321}">
                <p14:modId xmlns:p14="http://schemas.microsoft.com/office/powerpoint/2010/main" val="182080996"/>
              </p:ext>
            </p:extLst>
          </p:nvPr>
        </p:nvGraphicFramePr>
        <p:xfrm>
          <a:off x="467544" y="2209800"/>
          <a:ext cx="11252016" cy="38215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3" name="Cont1"/>
          <p:cNvGraphicFramePr/>
          <p:nvPr>
            <p:extLst>
              <p:ext uri="{D42A27DB-BD31-4B8C-83A1-F6EECF244321}">
                <p14:modId xmlns:p14="http://schemas.microsoft.com/office/powerpoint/2010/main" val="3469038751"/>
              </p:ext>
            </p:extLst>
          </p:nvPr>
        </p:nvGraphicFramePr>
        <p:xfrm>
          <a:off x="467544" y="2209800"/>
          <a:ext cx="11073667" cy="34100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5" name="Cont1"/>
          <p:cNvGraphicFramePr/>
          <p:nvPr>
            <p:extLst>
              <p:ext uri="{D42A27DB-BD31-4B8C-83A1-F6EECF244321}">
                <p14:modId xmlns:p14="http://schemas.microsoft.com/office/powerpoint/2010/main" val="1552907622"/>
              </p:ext>
            </p:extLst>
          </p:nvPr>
        </p:nvGraphicFramePr>
        <p:xfrm>
          <a:off x="319762" y="1623068"/>
          <a:ext cx="11221449" cy="39968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6" name="textruta 15"/>
          <p:cNvSpPr txBox="1"/>
          <p:nvPr/>
        </p:nvSpPr>
        <p:spPr>
          <a:xfrm>
            <a:off x="227398" y="5910193"/>
            <a:ext cx="96278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dirty="0">
                <a:latin typeface="Century Gothic" panose="020B0502020202020204" pitchFamily="34" charset="0"/>
              </a:rPr>
              <a:t>1 = Det framgår tydligt</a:t>
            </a:r>
            <a:br>
              <a:rPr lang="sv-SE" sz="2000" b="1" dirty="0">
                <a:latin typeface="Century Gothic" panose="020B0502020202020204" pitchFamily="34" charset="0"/>
              </a:rPr>
            </a:br>
            <a:r>
              <a:rPr lang="sv-SE" sz="2000" b="1" dirty="0">
                <a:latin typeface="Century Gothic" panose="020B0502020202020204" pitchFamily="34" charset="0"/>
              </a:rPr>
              <a:t>6 = Det framgår inte	</a:t>
            </a:r>
          </a:p>
        </p:txBody>
      </p:sp>
    </p:spTree>
    <p:extLst>
      <p:ext uri="{BB962C8B-B14F-4D97-AF65-F5344CB8AC3E}">
        <p14:creationId xmlns:p14="http://schemas.microsoft.com/office/powerpoint/2010/main" val="362100334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227398" y="320521"/>
            <a:ext cx="12701588" cy="1450931"/>
          </a:xfrm>
        </p:spPr>
        <p:txBody>
          <a:bodyPr>
            <a:noAutofit/>
          </a:bodyPr>
          <a:lstStyle/>
          <a:p>
            <a:r>
              <a:rPr lang="sv-SE" b="1" dirty="0">
                <a:latin typeface="Century Gothic" panose="020B0502020202020204" pitchFamily="34" charset="0"/>
              </a:rPr>
              <a:t>Det framgår tydligt hur man som förälder </a:t>
            </a:r>
            <a:br>
              <a:rPr lang="sv-SE" b="1" dirty="0">
                <a:latin typeface="Century Gothic" panose="020B0502020202020204" pitchFamily="34" charset="0"/>
              </a:rPr>
            </a:br>
            <a:r>
              <a:rPr lang="sv-SE" b="1" dirty="0">
                <a:latin typeface="Century Gothic" panose="020B0502020202020204" pitchFamily="34" charset="0"/>
              </a:rPr>
              <a:t>kan engagera sig i föreningen</a:t>
            </a:r>
          </a:p>
        </p:txBody>
      </p:sp>
      <p:graphicFrame>
        <p:nvGraphicFramePr>
          <p:cNvPr id="6" name="Cont1"/>
          <p:cNvGraphicFramePr/>
          <p:nvPr/>
        </p:nvGraphicFramePr>
        <p:xfrm>
          <a:off x="375181" y="1574474"/>
          <a:ext cx="11669037" cy="4456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Cont1"/>
          <p:cNvGraphicFramePr/>
          <p:nvPr/>
        </p:nvGraphicFramePr>
        <p:xfrm>
          <a:off x="467544" y="1574474"/>
          <a:ext cx="11724456" cy="4456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Cont1"/>
          <p:cNvGraphicFramePr/>
          <p:nvPr/>
        </p:nvGraphicFramePr>
        <p:xfrm>
          <a:off x="467544" y="1574474"/>
          <a:ext cx="10705281" cy="41833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" name="textruta 6"/>
          <p:cNvSpPr txBox="1"/>
          <p:nvPr/>
        </p:nvSpPr>
        <p:spPr>
          <a:xfrm>
            <a:off x="227398" y="5910193"/>
            <a:ext cx="96278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dirty="0">
                <a:latin typeface="Century Gothic" panose="020B0502020202020204" pitchFamily="34" charset="0"/>
              </a:rPr>
              <a:t>1 = Det framgår tydligt</a:t>
            </a:r>
            <a:br>
              <a:rPr lang="sv-SE" sz="2000" b="1" dirty="0">
                <a:latin typeface="Century Gothic" panose="020B0502020202020204" pitchFamily="34" charset="0"/>
              </a:rPr>
            </a:br>
            <a:r>
              <a:rPr lang="sv-SE" sz="2000" b="1" dirty="0">
                <a:latin typeface="Century Gothic" panose="020B0502020202020204" pitchFamily="34" charset="0"/>
              </a:rPr>
              <a:t>6 = Det framgår inte	</a:t>
            </a:r>
          </a:p>
        </p:txBody>
      </p:sp>
      <p:graphicFrame>
        <p:nvGraphicFramePr>
          <p:cNvPr id="9" name="Cont1"/>
          <p:cNvGraphicFramePr/>
          <p:nvPr/>
        </p:nvGraphicFramePr>
        <p:xfrm>
          <a:off x="541434" y="1830445"/>
          <a:ext cx="11576675" cy="37894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0" name="Cont1"/>
          <p:cNvGraphicFramePr/>
          <p:nvPr/>
        </p:nvGraphicFramePr>
        <p:xfrm>
          <a:off x="467544" y="2209800"/>
          <a:ext cx="11252016" cy="38215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2" name="Cont1"/>
          <p:cNvGraphicFramePr/>
          <p:nvPr/>
        </p:nvGraphicFramePr>
        <p:xfrm>
          <a:off x="467544" y="1771452"/>
          <a:ext cx="11576674" cy="39864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3" name="Cont1"/>
          <p:cNvGraphicFramePr/>
          <p:nvPr/>
        </p:nvGraphicFramePr>
        <p:xfrm>
          <a:off x="467544" y="2209800"/>
          <a:ext cx="11073667" cy="34100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15" name="Cont1"/>
          <p:cNvGraphicFramePr/>
          <p:nvPr>
            <p:extLst>
              <p:ext uri="{D42A27DB-BD31-4B8C-83A1-F6EECF244321}">
                <p14:modId xmlns:p14="http://schemas.microsoft.com/office/powerpoint/2010/main" val="480733094"/>
              </p:ext>
            </p:extLst>
          </p:nvPr>
        </p:nvGraphicFramePr>
        <p:xfrm>
          <a:off x="467544" y="1574474"/>
          <a:ext cx="11073667" cy="43357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</p:spTree>
    <p:extLst>
      <p:ext uri="{BB962C8B-B14F-4D97-AF65-F5344CB8AC3E}">
        <p14:creationId xmlns:p14="http://schemas.microsoft.com/office/powerpoint/2010/main" val="75714271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227398" y="320521"/>
            <a:ext cx="12701588" cy="1450931"/>
          </a:xfrm>
        </p:spPr>
        <p:txBody>
          <a:bodyPr>
            <a:noAutofit/>
          </a:bodyPr>
          <a:lstStyle/>
          <a:p>
            <a:r>
              <a:rPr lang="sv-SE" b="1" dirty="0">
                <a:latin typeface="Century Gothic" panose="020B0502020202020204" pitchFamily="34" charset="0"/>
              </a:rPr>
              <a:t>Föreningens aktiva får tips om </a:t>
            </a:r>
            <a:br>
              <a:rPr lang="sv-SE" b="1" dirty="0">
                <a:latin typeface="Century Gothic" panose="020B0502020202020204" pitchFamily="34" charset="0"/>
              </a:rPr>
            </a:br>
            <a:r>
              <a:rPr lang="sv-SE" b="1" dirty="0">
                <a:latin typeface="Century Gothic" panose="020B0502020202020204" pitchFamily="34" charset="0"/>
              </a:rPr>
              <a:t>återhämtning, rehabilitering, kost och vila</a:t>
            </a:r>
          </a:p>
        </p:txBody>
      </p:sp>
      <p:graphicFrame>
        <p:nvGraphicFramePr>
          <p:cNvPr id="6" name="Cont1"/>
          <p:cNvGraphicFramePr/>
          <p:nvPr/>
        </p:nvGraphicFramePr>
        <p:xfrm>
          <a:off x="375181" y="1574474"/>
          <a:ext cx="11669037" cy="4456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Cont1"/>
          <p:cNvGraphicFramePr/>
          <p:nvPr/>
        </p:nvGraphicFramePr>
        <p:xfrm>
          <a:off x="467544" y="1574474"/>
          <a:ext cx="11724456" cy="4456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Cont1"/>
          <p:cNvGraphicFramePr/>
          <p:nvPr/>
        </p:nvGraphicFramePr>
        <p:xfrm>
          <a:off x="467544" y="1574474"/>
          <a:ext cx="10705281" cy="41833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" name="textruta 6"/>
          <p:cNvSpPr txBox="1"/>
          <p:nvPr/>
        </p:nvSpPr>
        <p:spPr>
          <a:xfrm>
            <a:off x="227398" y="5910193"/>
            <a:ext cx="96278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dirty="0">
                <a:latin typeface="Century Gothic" panose="020B0502020202020204" pitchFamily="34" charset="0"/>
              </a:rPr>
              <a:t>1 = Får inga tips</a:t>
            </a:r>
            <a:br>
              <a:rPr lang="sv-SE" sz="2000" b="1" dirty="0">
                <a:latin typeface="Century Gothic" panose="020B0502020202020204" pitchFamily="34" charset="0"/>
              </a:rPr>
            </a:br>
            <a:r>
              <a:rPr lang="sv-SE" sz="2000" b="1" dirty="0">
                <a:latin typeface="Century Gothic" panose="020B0502020202020204" pitchFamily="34" charset="0"/>
              </a:rPr>
              <a:t>6 = Får tips	</a:t>
            </a:r>
          </a:p>
        </p:txBody>
      </p:sp>
      <p:graphicFrame>
        <p:nvGraphicFramePr>
          <p:cNvPr id="9" name="Cont1"/>
          <p:cNvGraphicFramePr/>
          <p:nvPr/>
        </p:nvGraphicFramePr>
        <p:xfrm>
          <a:off x="541434" y="1830445"/>
          <a:ext cx="11576675" cy="37894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3" name="Cont1"/>
          <p:cNvGraphicFramePr/>
          <p:nvPr/>
        </p:nvGraphicFramePr>
        <p:xfrm>
          <a:off x="467544" y="2209800"/>
          <a:ext cx="11073667" cy="34100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5" name="Cont1"/>
          <p:cNvGraphicFramePr/>
          <p:nvPr>
            <p:extLst>
              <p:ext uri="{D42A27DB-BD31-4B8C-83A1-F6EECF244321}">
                <p14:modId xmlns:p14="http://schemas.microsoft.com/office/powerpoint/2010/main" val="1233312378"/>
              </p:ext>
            </p:extLst>
          </p:nvPr>
        </p:nvGraphicFramePr>
        <p:xfrm>
          <a:off x="467544" y="1923782"/>
          <a:ext cx="11296088" cy="36960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133112673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196993" y="160274"/>
            <a:ext cx="11831638" cy="1414199"/>
          </a:xfrm>
        </p:spPr>
        <p:txBody>
          <a:bodyPr>
            <a:noAutofit/>
          </a:bodyPr>
          <a:lstStyle/>
          <a:p>
            <a:r>
              <a:rPr lang="sv-SE" b="1" dirty="0">
                <a:latin typeface="Century Gothic" panose="020B0502020202020204" pitchFamily="34" charset="0"/>
              </a:rPr>
              <a:t>Föreningen har en framtagen vision</a:t>
            </a:r>
          </a:p>
        </p:txBody>
      </p:sp>
      <p:graphicFrame>
        <p:nvGraphicFramePr>
          <p:cNvPr id="6" name="Cont1"/>
          <p:cNvGraphicFramePr/>
          <p:nvPr>
            <p:extLst>
              <p:ext uri="{D42A27DB-BD31-4B8C-83A1-F6EECF244321}">
                <p14:modId xmlns:p14="http://schemas.microsoft.com/office/powerpoint/2010/main" val="4133375402"/>
              </p:ext>
            </p:extLst>
          </p:nvPr>
        </p:nvGraphicFramePr>
        <p:xfrm>
          <a:off x="375181" y="1574474"/>
          <a:ext cx="11669037" cy="4456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Cont1"/>
          <p:cNvGraphicFramePr/>
          <p:nvPr>
            <p:extLst>
              <p:ext uri="{D42A27DB-BD31-4B8C-83A1-F6EECF244321}">
                <p14:modId xmlns:p14="http://schemas.microsoft.com/office/powerpoint/2010/main" val="594102680"/>
              </p:ext>
            </p:extLst>
          </p:nvPr>
        </p:nvGraphicFramePr>
        <p:xfrm>
          <a:off x="467544" y="1574474"/>
          <a:ext cx="11724456" cy="4456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Cont1"/>
          <p:cNvGraphicFramePr/>
          <p:nvPr>
            <p:extLst>
              <p:ext uri="{D42A27DB-BD31-4B8C-83A1-F6EECF244321}">
                <p14:modId xmlns:p14="http://schemas.microsoft.com/office/powerpoint/2010/main" val="2704896102"/>
              </p:ext>
            </p:extLst>
          </p:nvPr>
        </p:nvGraphicFramePr>
        <p:xfrm>
          <a:off x="467544" y="1574474"/>
          <a:ext cx="10705281" cy="41833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8" name="Cont1"/>
          <p:cNvGraphicFramePr/>
          <p:nvPr>
            <p:extLst>
              <p:ext uri="{D42A27DB-BD31-4B8C-83A1-F6EECF244321}">
                <p14:modId xmlns:p14="http://schemas.microsoft.com/office/powerpoint/2010/main" val="10568035"/>
              </p:ext>
            </p:extLst>
          </p:nvPr>
        </p:nvGraphicFramePr>
        <p:xfrm>
          <a:off x="460134" y="1721853"/>
          <a:ext cx="11305356" cy="530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0" name="Cont1"/>
          <p:cNvGraphicFramePr/>
          <p:nvPr>
            <p:extLst>
              <p:ext uri="{D42A27DB-BD31-4B8C-83A1-F6EECF244321}">
                <p14:modId xmlns:p14="http://schemas.microsoft.com/office/powerpoint/2010/main" val="1518556393"/>
              </p:ext>
            </p:extLst>
          </p:nvPr>
        </p:nvGraphicFramePr>
        <p:xfrm>
          <a:off x="467544" y="1235242"/>
          <a:ext cx="10883469" cy="45226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307113265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196993" y="160274"/>
            <a:ext cx="11831638" cy="1414199"/>
          </a:xfrm>
        </p:spPr>
        <p:txBody>
          <a:bodyPr>
            <a:noAutofit/>
          </a:bodyPr>
          <a:lstStyle/>
          <a:p>
            <a:r>
              <a:rPr lang="sv-SE" b="1" dirty="0">
                <a:latin typeface="Century Gothic" panose="020B0502020202020204" pitchFamily="34" charset="0"/>
              </a:rPr>
              <a:t>Föreningen har en verksamhetsidé</a:t>
            </a:r>
          </a:p>
        </p:txBody>
      </p:sp>
      <p:graphicFrame>
        <p:nvGraphicFramePr>
          <p:cNvPr id="6" name="Cont1"/>
          <p:cNvGraphicFramePr/>
          <p:nvPr>
            <p:extLst>
              <p:ext uri="{D42A27DB-BD31-4B8C-83A1-F6EECF244321}">
                <p14:modId xmlns:p14="http://schemas.microsoft.com/office/powerpoint/2010/main" val="4133375402"/>
              </p:ext>
            </p:extLst>
          </p:nvPr>
        </p:nvGraphicFramePr>
        <p:xfrm>
          <a:off x="375181" y="1574474"/>
          <a:ext cx="11669037" cy="4456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Cont1"/>
          <p:cNvGraphicFramePr/>
          <p:nvPr>
            <p:extLst>
              <p:ext uri="{D42A27DB-BD31-4B8C-83A1-F6EECF244321}">
                <p14:modId xmlns:p14="http://schemas.microsoft.com/office/powerpoint/2010/main" val="594102680"/>
              </p:ext>
            </p:extLst>
          </p:nvPr>
        </p:nvGraphicFramePr>
        <p:xfrm>
          <a:off x="467544" y="1574474"/>
          <a:ext cx="11724456" cy="4456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Cont1"/>
          <p:cNvGraphicFramePr/>
          <p:nvPr>
            <p:extLst>
              <p:ext uri="{D42A27DB-BD31-4B8C-83A1-F6EECF244321}">
                <p14:modId xmlns:p14="http://schemas.microsoft.com/office/powerpoint/2010/main" val="2704896102"/>
              </p:ext>
            </p:extLst>
          </p:nvPr>
        </p:nvGraphicFramePr>
        <p:xfrm>
          <a:off x="467544" y="1574474"/>
          <a:ext cx="10705281" cy="41833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8" name="Cont1"/>
          <p:cNvGraphicFramePr/>
          <p:nvPr>
            <p:extLst>
              <p:ext uri="{D42A27DB-BD31-4B8C-83A1-F6EECF244321}">
                <p14:modId xmlns:p14="http://schemas.microsoft.com/office/powerpoint/2010/main" val="10568035"/>
              </p:ext>
            </p:extLst>
          </p:nvPr>
        </p:nvGraphicFramePr>
        <p:xfrm>
          <a:off x="460134" y="1721853"/>
          <a:ext cx="11305356" cy="530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9" name="Cont1"/>
          <p:cNvGraphicFramePr/>
          <p:nvPr>
            <p:extLst>
              <p:ext uri="{D42A27DB-BD31-4B8C-83A1-F6EECF244321}">
                <p14:modId xmlns:p14="http://schemas.microsoft.com/office/powerpoint/2010/main" val="1779840373"/>
              </p:ext>
            </p:extLst>
          </p:nvPr>
        </p:nvGraphicFramePr>
        <p:xfrm>
          <a:off x="467544" y="1459832"/>
          <a:ext cx="10922351" cy="42980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342922736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196993" y="160274"/>
            <a:ext cx="11831638" cy="1414199"/>
          </a:xfrm>
        </p:spPr>
        <p:txBody>
          <a:bodyPr>
            <a:noAutofit/>
          </a:bodyPr>
          <a:lstStyle/>
          <a:p>
            <a:r>
              <a:rPr lang="sv-SE" b="1" dirty="0">
                <a:latin typeface="Century Gothic" panose="020B0502020202020204" pitchFamily="34" charset="0"/>
              </a:rPr>
              <a:t>Föreningen har en uttalad värdegrund</a:t>
            </a:r>
          </a:p>
        </p:txBody>
      </p:sp>
      <p:graphicFrame>
        <p:nvGraphicFramePr>
          <p:cNvPr id="6" name="Cont1"/>
          <p:cNvGraphicFramePr/>
          <p:nvPr>
            <p:extLst>
              <p:ext uri="{D42A27DB-BD31-4B8C-83A1-F6EECF244321}">
                <p14:modId xmlns:p14="http://schemas.microsoft.com/office/powerpoint/2010/main" val="4133375402"/>
              </p:ext>
            </p:extLst>
          </p:nvPr>
        </p:nvGraphicFramePr>
        <p:xfrm>
          <a:off x="375181" y="1574474"/>
          <a:ext cx="11669037" cy="4456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Cont1"/>
          <p:cNvGraphicFramePr/>
          <p:nvPr>
            <p:extLst>
              <p:ext uri="{D42A27DB-BD31-4B8C-83A1-F6EECF244321}">
                <p14:modId xmlns:p14="http://schemas.microsoft.com/office/powerpoint/2010/main" val="594102680"/>
              </p:ext>
            </p:extLst>
          </p:nvPr>
        </p:nvGraphicFramePr>
        <p:xfrm>
          <a:off x="467544" y="1574474"/>
          <a:ext cx="11724456" cy="4456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Cont1"/>
          <p:cNvGraphicFramePr/>
          <p:nvPr>
            <p:extLst>
              <p:ext uri="{D42A27DB-BD31-4B8C-83A1-F6EECF244321}">
                <p14:modId xmlns:p14="http://schemas.microsoft.com/office/powerpoint/2010/main" val="2704896102"/>
              </p:ext>
            </p:extLst>
          </p:nvPr>
        </p:nvGraphicFramePr>
        <p:xfrm>
          <a:off x="467544" y="1574474"/>
          <a:ext cx="10705281" cy="41833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8" name="Cont1"/>
          <p:cNvGraphicFramePr/>
          <p:nvPr>
            <p:extLst>
              <p:ext uri="{D42A27DB-BD31-4B8C-83A1-F6EECF244321}">
                <p14:modId xmlns:p14="http://schemas.microsoft.com/office/powerpoint/2010/main" val="10568035"/>
              </p:ext>
            </p:extLst>
          </p:nvPr>
        </p:nvGraphicFramePr>
        <p:xfrm>
          <a:off x="460134" y="1721853"/>
          <a:ext cx="11305356" cy="530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0" name="Cont1"/>
          <p:cNvGraphicFramePr/>
          <p:nvPr>
            <p:extLst>
              <p:ext uri="{D42A27DB-BD31-4B8C-83A1-F6EECF244321}">
                <p14:modId xmlns:p14="http://schemas.microsoft.com/office/powerpoint/2010/main" val="1160996525"/>
              </p:ext>
            </p:extLst>
          </p:nvPr>
        </p:nvGraphicFramePr>
        <p:xfrm>
          <a:off x="375181" y="1304757"/>
          <a:ext cx="11297946" cy="45226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228847706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196993" y="160274"/>
            <a:ext cx="11831638" cy="1414199"/>
          </a:xfrm>
        </p:spPr>
        <p:txBody>
          <a:bodyPr>
            <a:noAutofit/>
          </a:bodyPr>
          <a:lstStyle/>
          <a:p>
            <a:r>
              <a:rPr lang="sv-SE" b="1" dirty="0">
                <a:latin typeface="Century Gothic" panose="020B0502020202020204" pitchFamily="34" charset="0"/>
              </a:rPr>
              <a:t>Föreningen har en policy för hur barn- och ungdomsidrott ska bedrivas</a:t>
            </a:r>
          </a:p>
        </p:txBody>
      </p:sp>
      <p:graphicFrame>
        <p:nvGraphicFramePr>
          <p:cNvPr id="6" name="Cont1"/>
          <p:cNvGraphicFramePr/>
          <p:nvPr>
            <p:extLst>
              <p:ext uri="{D42A27DB-BD31-4B8C-83A1-F6EECF244321}">
                <p14:modId xmlns:p14="http://schemas.microsoft.com/office/powerpoint/2010/main" val="4133375402"/>
              </p:ext>
            </p:extLst>
          </p:nvPr>
        </p:nvGraphicFramePr>
        <p:xfrm>
          <a:off x="375181" y="1574474"/>
          <a:ext cx="11669037" cy="4456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Cont1"/>
          <p:cNvGraphicFramePr/>
          <p:nvPr>
            <p:extLst>
              <p:ext uri="{D42A27DB-BD31-4B8C-83A1-F6EECF244321}">
                <p14:modId xmlns:p14="http://schemas.microsoft.com/office/powerpoint/2010/main" val="594102680"/>
              </p:ext>
            </p:extLst>
          </p:nvPr>
        </p:nvGraphicFramePr>
        <p:xfrm>
          <a:off x="467544" y="1574474"/>
          <a:ext cx="11724456" cy="4456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Cont1"/>
          <p:cNvGraphicFramePr/>
          <p:nvPr>
            <p:extLst>
              <p:ext uri="{D42A27DB-BD31-4B8C-83A1-F6EECF244321}">
                <p14:modId xmlns:p14="http://schemas.microsoft.com/office/powerpoint/2010/main" val="2704896102"/>
              </p:ext>
            </p:extLst>
          </p:nvPr>
        </p:nvGraphicFramePr>
        <p:xfrm>
          <a:off x="467544" y="1574474"/>
          <a:ext cx="10705281" cy="41833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8" name="Cont1"/>
          <p:cNvGraphicFramePr/>
          <p:nvPr>
            <p:extLst>
              <p:ext uri="{D42A27DB-BD31-4B8C-83A1-F6EECF244321}">
                <p14:modId xmlns:p14="http://schemas.microsoft.com/office/powerpoint/2010/main" val="10568035"/>
              </p:ext>
            </p:extLst>
          </p:nvPr>
        </p:nvGraphicFramePr>
        <p:xfrm>
          <a:off x="460134" y="1721853"/>
          <a:ext cx="11305356" cy="530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9" name="Cont1"/>
          <p:cNvGraphicFramePr/>
          <p:nvPr>
            <p:extLst>
              <p:ext uri="{D42A27DB-BD31-4B8C-83A1-F6EECF244321}">
                <p14:modId xmlns:p14="http://schemas.microsoft.com/office/powerpoint/2010/main" val="4214052078"/>
              </p:ext>
            </p:extLst>
          </p:nvPr>
        </p:nvGraphicFramePr>
        <p:xfrm>
          <a:off x="421363" y="1574474"/>
          <a:ext cx="11344128" cy="41833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189013329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196993" y="160274"/>
            <a:ext cx="11831638" cy="1414199"/>
          </a:xfrm>
        </p:spPr>
        <p:txBody>
          <a:bodyPr>
            <a:noAutofit/>
          </a:bodyPr>
          <a:lstStyle/>
          <a:p>
            <a:r>
              <a:rPr lang="en-US" b="1" dirty="0" err="1">
                <a:latin typeface="Century Gothic" panose="020B0502020202020204" pitchFamily="34" charset="0"/>
              </a:rPr>
              <a:t>Föreningen</a:t>
            </a:r>
            <a:r>
              <a:rPr lang="en-US" b="1" dirty="0">
                <a:latin typeface="Century Gothic" panose="020B0502020202020204" pitchFamily="34" charset="0"/>
              </a:rPr>
              <a:t> </a:t>
            </a:r>
            <a:r>
              <a:rPr lang="en-US" b="1" dirty="0" err="1">
                <a:latin typeface="Century Gothic" panose="020B0502020202020204" pitchFamily="34" charset="0"/>
              </a:rPr>
              <a:t>har</a:t>
            </a:r>
            <a:r>
              <a:rPr lang="en-US" b="1" dirty="0">
                <a:latin typeface="Century Gothic" panose="020B0502020202020204" pitchFamily="34" charset="0"/>
              </a:rPr>
              <a:t> </a:t>
            </a:r>
            <a:r>
              <a:rPr lang="en-US" b="1" dirty="0" err="1">
                <a:latin typeface="Century Gothic" panose="020B0502020202020204" pitchFamily="34" charset="0"/>
              </a:rPr>
              <a:t>en</a:t>
            </a:r>
            <a:r>
              <a:rPr lang="en-US" b="1" dirty="0">
                <a:latin typeface="Century Gothic" panose="020B0502020202020204" pitchFamily="34" charset="0"/>
              </a:rPr>
              <a:t> </a:t>
            </a:r>
            <a:r>
              <a:rPr lang="en-US" b="1" dirty="0" err="1">
                <a:latin typeface="Century Gothic" panose="020B0502020202020204" pitchFamily="34" charset="0"/>
              </a:rPr>
              <a:t>rutin</a:t>
            </a:r>
            <a:r>
              <a:rPr lang="en-US" b="1" dirty="0">
                <a:latin typeface="Century Gothic" panose="020B0502020202020204" pitchFamily="34" charset="0"/>
              </a:rPr>
              <a:t> </a:t>
            </a:r>
            <a:r>
              <a:rPr lang="en-US" b="1" dirty="0" err="1">
                <a:latin typeface="Century Gothic" panose="020B0502020202020204" pitchFamily="34" charset="0"/>
              </a:rPr>
              <a:t>för</a:t>
            </a:r>
            <a:r>
              <a:rPr lang="en-US" b="1" dirty="0">
                <a:latin typeface="Century Gothic" panose="020B0502020202020204" pitchFamily="34" charset="0"/>
              </a:rPr>
              <a:t> man </a:t>
            </a:r>
            <a:r>
              <a:rPr lang="en-US" b="1" dirty="0" err="1">
                <a:latin typeface="Century Gothic" panose="020B0502020202020204" pitchFamily="34" charset="0"/>
              </a:rPr>
              <a:t>visar</a:t>
            </a:r>
            <a:r>
              <a:rPr lang="en-US" b="1" dirty="0">
                <a:latin typeface="Century Gothic" panose="020B0502020202020204" pitchFamily="34" charset="0"/>
              </a:rPr>
              <a:t> </a:t>
            </a:r>
            <a:r>
              <a:rPr lang="en-US" b="1" dirty="0" err="1">
                <a:latin typeface="Century Gothic" panose="020B0502020202020204" pitchFamily="34" charset="0"/>
              </a:rPr>
              <a:t>upp</a:t>
            </a:r>
            <a:r>
              <a:rPr lang="en-US" b="1" dirty="0">
                <a:latin typeface="Century Gothic" panose="020B0502020202020204" pitchFamily="34" charset="0"/>
              </a:rPr>
              <a:t> </a:t>
            </a:r>
            <a:r>
              <a:rPr lang="en-US" b="1" dirty="0" err="1">
                <a:latin typeface="Century Gothic" panose="020B0502020202020204" pitchFamily="34" charset="0"/>
              </a:rPr>
              <a:t>ett</a:t>
            </a:r>
            <a:r>
              <a:rPr lang="en-US" b="1" dirty="0">
                <a:latin typeface="Century Gothic" panose="020B0502020202020204" pitchFamily="34" charset="0"/>
              </a:rPr>
              <a:t> </a:t>
            </a:r>
            <a:r>
              <a:rPr lang="en-US" b="1" dirty="0" err="1">
                <a:latin typeface="Century Gothic" panose="020B0502020202020204" pitchFamily="34" charset="0"/>
              </a:rPr>
              <a:t>utdrag</a:t>
            </a:r>
            <a:r>
              <a:rPr lang="en-US" b="1" dirty="0">
                <a:latin typeface="Century Gothic" panose="020B0502020202020204" pitchFamily="34" charset="0"/>
              </a:rPr>
              <a:t> </a:t>
            </a:r>
            <a:r>
              <a:rPr lang="en-US" b="1" dirty="0" err="1">
                <a:latin typeface="Century Gothic" panose="020B0502020202020204" pitchFamily="34" charset="0"/>
              </a:rPr>
              <a:t>ur</a:t>
            </a:r>
            <a:r>
              <a:rPr lang="en-US" b="1" dirty="0">
                <a:latin typeface="Century Gothic" panose="020B0502020202020204" pitchFamily="34" charset="0"/>
              </a:rPr>
              <a:t> </a:t>
            </a:r>
            <a:r>
              <a:rPr lang="en-US" b="1" dirty="0" err="1">
                <a:latin typeface="Century Gothic" panose="020B0502020202020204" pitchFamily="34" charset="0"/>
              </a:rPr>
              <a:t>belastningsregistret</a:t>
            </a:r>
            <a:endParaRPr lang="sv-SE" b="1" dirty="0">
              <a:latin typeface="Century Gothic" panose="020B0502020202020204" pitchFamily="34" charset="0"/>
            </a:endParaRPr>
          </a:p>
        </p:txBody>
      </p:sp>
      <p:graphicFrame>
        <p:nvGraphicFramePr>
          <p:cNvPr id="6" name="Cont1"/>
          <p:cNvGraphicFramePr/>
          <p:nvPr>
            <p:extLst>
              <p:ext uri="{D42A27DB-BD31-4B8C-83A1-F6EECF244321}">
                <p14:modId xmlns:p14="http://schemas.microsoft.com/office/powerpoint/2010/main" val="4133375402"/>
              </p:ext>
            </p:extLst>
          </p:nvPr>
        </p:nvGraphicFramePr>
        <p:xfrm>
          <a:off x="375181" y="1574474"/>
          <a:ext cx="11669037" cy="4456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Cont1"/>
          <p:cNvGraphicFramePr/>
          <p:nvPr>
            <p:extLst>
              <p:ext uri="{D42A27DB-BD31-4B8C-83A1-F6EECF244321}">
                <p14:modId xmlns:p14="http://schemas.microsoft.com/office/powerpoint/2010/main" val="594102680"/>
              </p:ext>
            </p:extLst>
          </p:nvPr>
        </p:nvGraphicFramePr>
        <p:xfrm>
          <a:off x="467544" y="1574474"/>
          <a:ext cx="11724456" cy="4456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Cont1"/>
          <p:cNvGraphicFramePr/>
          <p:nvPr>
            <p:extLst>
              <p:ext uri="{D42A27DB-BD31-4B8C-83A1-F6EECF244321}">
                <p14:modId xmlns:p14="http://schemas.microsoft.com/office/powerpoint/2010/main" val="2704896102"/>
              </p:ext>
            </p:extLst>
          </p:nvPr>
        </p:nvGraphicFramePr>
        <p:xfrm>
          <a:off x="467544" y="1574474"/>
          <a:ext cx="10705281" cy="41833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8" name="Cont1"/>
          <p:cNvGraphicFramePr/>
          <p:nvPr>
            <p:extLst>
              <p:ext uri="{D42A27DB-BD31-4B8C-83A1-F6EECF244321}">
                <p14:modId xmlns:p14="http://schemas.microsoft.com/office/powerpoint/2010/main" val="10568035"/>
              </p:ext>
            </p:extLst>
          </p:nvPr>
        </p:nvGraphicFramePr>
        <p:xfrm>
          <a:off x="460134" y="1721853"/>
          <a:ext cx="11305356" cy="530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0" name="Cont1"/>
          <p:cNvGraphicFramePr/>
          <p:nvPr>
            <p:extLst>
              <p:ext uri="{D42A27DB-BD31-4B8C-83A1-F6EECF244321}">
                <p14:modId xmlns:p14="http://schemas.microsoft.com/office/powerpoint/2010/main" val="3108373839"/>
              </p:ext>
            </p:extLst>
          </p:nvPr>
        </p:nvGraphicFramePr>
        <p:xfrm>
          <a:off x="467544" y="1574473"/>
          <a:ext cx="11297946" cy="41833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222703085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196993" y="160274"/>
            <a:ext cx="11831638" cy="1414199"/>
          </a:xfrm>
        </p:spPr>
        <p:txBody>
          <a:bodyPr>
            <a:noAutofit/>
          </a:bodyPr>
          <a:lstStyle/>
          <a:p>
            <a:r>
              <a:rPr lang="sv-SE" b="1" dirty="0">
                <a:latin typeface="Century Gothic" panose="020B0502020202020204" pitchFamily="34" charset="0"/>
              </a:rPr>
              <a:t>Föreningen har en plan (riktlinjer, strategi </a:t>
            </a:r>
            <a:r>
              <a:rPr lang="sv-SE" b="1" dirty="0" err="1">
                <a:latin typeface="Century Gothic" panose="020B0502020202020204" pitchFamily="34" charset="0"/>
              </a:rPr>
              <a:t>m.m</a:t>
            </a:r>
            <a:r>
              <a:rPr lang="sv-SE" b="1" dirty="0">
                <a:latin typeface="Century Gothic" panose="020B0502020202020204" pitchFamily="34" charset="0"/>
              </a:rPr>
              <a:t>) för hur de rekryterar tränare/ledare</a:t>
            </a:r>
          </a:p>
        </p:txBody>
      </p:sp>
      <p:graphicFrame>
        <p:nvGraphicFramePr>
          <p:cNvPr id="6" name="Cont1"/>
          <p:cNvGraphicFramePr/>
          <p:nvPr>
            <p:extLst>
              <p:ext uri="{D42A27DB-BD31-4B8C-83A1-F6EECF244321}">
                <p14:modId xmlns:p14="http://schemas.microsoft.com/office/powerpoint/2010/main" val="4133375402"/>
              </p:ext>
            </p:extLst>
          </p:nvPr>
        </p:nvGraphicFramePr>
        <p:xfrm>
          <a:off x="375181" y="1574474"/>
          <a:ext cx="11669037" cy="4456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Cont1"/>
          <p:cNvGraphicFramePr/>
          <p:nvPr>
            <p:extLst>
              <p:ext uri="{D42A27DB-BD31-4B8C-83A1-F6EECF244321}">
                <p14:modId xmlns:p14="http://schemas.microsoft.com/office/powerpoint/2010/main" val="594102680"/>
              </p:ext>
            </p:extLst>
          </p:nvPr>
        </p:nvGraphicFramePr>
        <p:xfrm>
          <a:off x="467544" y="1574474"/>
          <a:ext cx="11724456" cy="4456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Cont1"/>
          <p:cNvGraphicFramePr/>
          <p:nvPr>
            <p:extLst>
              <p:ext uri="{D42A27DB-BD31-4B8C-83A1-F6EECF244321}">
                <p14:modId xmlns:p14="http://schemas.microsoft.com/office/powerpoint/2010/main" val="2704896102"/>
              </p:ext>
            </p:extLst>
          </p:nvPr>
        </p:nvGraphicFramePr>
        <p:xfrm>
          <a:off x="467544" y="1574474"/>
          <a:ext cx="10705281" cy="41833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8" name="Cont1"/>
          <p:cNvGraphicFramePr/>
          <p:nvPr>
            <p:extLst>
              <p:ext uri="{D42A27DB-BD31-4B8C-83A1-F6EECF244321}">
                <p14:modId xmlns:p14="http://schemas.microsoft.com/office/powerpoint/2010/main" val="10568035"/>
              </p:ext>
            </p:extLst>
          </p:nvPr>
        </p:nvGraphicFramePr>
        <p:xfrm>
          <a:off x="460134" y="1721853"/>
          <a:ext cx="11305356" cy="530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9" name="Cont1"/>
          <p:cNvGraphicFramePr/>
          <p:nvPr>
            <p:extLst>
              <p:ext uri="{D42A27DB-BD31-4B8C-83A1-F6EECF244321}">
                <p14:modId xmlns:p14="http://schemas.microsoft.com/office/powerpoint/2010/main" val="57994433"/>
              </p:ext>
            </p:extLst>
          </p:nvPr>
        </p:nvGraphicFramePr>
        <p:xfrm>
          <a:off x="467544" y="1574473"/>
          <a:ext cx="11297946" cy="43290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31586906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160421" y="176463"/>
            <a:ext cx="12031579" cy="1363579"/>
          </a:xfrm>
        </p:spPr>
        <p:txBody>
          <a:bodyPr>
            <a:noAutofit/>
          </a:bodyPr>
          <a:lstStyle/>
          <a:p>
            <a:r>
              <a:rPr lang="en-US" b="1" dirty="0">
                <a:latin typeface="Century Gothic" panose="020B0502020202020204" pitchFamily="34" charset="0"/>
              </a:rPr>
              <a:t>FÖRENINGSUTVECKLING</a:t>
            </a:r>
            <a:br>
              <a:rPr lang="sv-SE" b="1" dirty="0">
                <a:latin typeface="Century Gothic" panose="020B0502020202020204" pitchFamily="34" charset="0"/>
              </a:rPr>
            </a:br>
            <a:r>
              <a:rPr lang="sv-SE" sz="3600" b="1" dirty="0">
                <a:latin typeface="Century Gothic" panose="020B0502020202020204" pitchFamily="34" charset="0"/>
              </a:rPr>
              <a:t>- Fria kommentarer</a:t>
            </a:r>
            <a:endParaRPr lang="sv-SE" b="1" dirty="0">
              <a:latin typeface="Century Gothic" panose="020B0502020202020204" pitchFamily="34" charset="0"/>
            </a:endParaRPr>
          </a:p>
        </p:txBody>
      </p:sp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60421" y="1697287"/>
            <a:ext cx="11839074" cy="4286418"/>
          </a:xfrm>
        </p:spPr>
        <p:txBody>
          <a:bodyPr>
            <a:noAutofit/>
          </a:bodyPr>
          <a:lstStyle/>
          <a:p>
            <a:pPr fontAlgn="t"/>
            <a:r>
              <a:rPr lang="sv-SE" sz="2400" dirty="0">
                <a:latin typeface="Century Gothic" panose="020B0502020202020204" pitchFamily="34" charset="0"/>
              </a:rPr>
              <a:t>Dold kostnad </a:t>
            </a:r>
            <a:r>
              <a:rPr lang="sv-SE" sz="2400" dirty="0" err="1">
                <a:latin typeface="Century Gothic" panose="020B0502020202020204" pitchFamily="34" charset="0"/>
              </a:rPr>
              <a:t>Sportadmin</a:t>
            </a:r>
            <a:r>
              <a:rPr lang="sv-SE" sz="2400" dirty="0">
                <a:latin typeface="Century Gothic" panose="020B0502020202020204" pitchFamily="34" charset="0"/>
              </a:rPr>
              <a:t>...fanns inte med någonstans bara dök upp på fakturan.</a:t>
            </a:r>
            <a:br>
              <a:rPr lang="sv-SE" sz="2400" dirty="0">
                <a:latin typeface="Century Gothic" panose="020B0502020202020204" pitchFamily="34" charset="0"/>
              </a:rPr>
            </a:br>
            <a:endParaRPr lang="sv-SE" sz="2400" dirty="0">
              <a:latin typeface="Century Gothic" panose="020B0502020202020204" pitchFamily="34" charset="0"/>
            </a:endParaRPr>
          </a:p>
          <a:p>
            <a:pPr fontAlgn="t"/>
            <a:r>
              <a:rPr lang="sv-SE" sz="2400" b="1" dirty="0">
                <a:latin typeface="Century Gothic" panose="020B0502020202020204" pitchFamily="34" charset="0"/>
              </a:rPr>
              <a:t>Det har blivit mycket sämre detta år, tidigare kommunicerades det ut från "kansliet". Nu saknas info</a:t>
            </a:r>
          </a:p>
          <a:p>
            <a:pPr fontAlgn="t"/>
            <a:endParaRPr lang="sv-SE" sz="2400" dirty="0">
              <a:latin typeface="Century Gothic" panose="020B0502020202020204" pitchFamily="34" charset="0"/>
            </a:endParaRPr>
          </a:p>
          <a:p>
            <a:pPr fontAlgn="t"/>
            <a:r>
              <a:rPr lang="sv-SE" sz="2400" dirty="0">
                <a:latin typeface="Century Gothic" panose="020B0502020202020204" pitchFamily="34" charset="0"/>
              </a:rPr>
              <a:t>Inga utvecklingssamtal </a:t>
            </a:r>
            <a:r>
              <a:rPr lang="sv-SE" sz="2400" dirty="0" err="1">
                <a:latin typeface="Century Gothic" panose="020B0502020202020204" pitchFamily="34" charset="0"/>
              </a:rPr>
              <a:t>pga</a:t>
            </a:r>
            <a:r>
              <a:rPr lang="sv-SE" sz="2400" dirty="0">
                <a:latin typeface="Century Gothic" panose="020B0502020202020204" pitchFamily="34" charset="0"/>
              </a:rPr>
              <a:t> unga friidrottare</a:t>
            </a:r>
          </a:p>
          <a:p>
            <a:pPr fontAlgn="t"/>
            <a:endParaRPr lang="sv-SE" sz="2400" dirty="0">
              <a:latin typeface="Century Gothic" panose="020B0502020202020204" pitchFamily="34" charset="0"/>
            </a:endParaRPr>
          </a:p>
          <a:p>
            <a:pPr fontAlgn="t"/>
            <a:r>
              <a:rPr lang="sv-SE" sz="2400" b="1" dirty="0">
                <a:latin typeface="Century Gothic" panose="020B0502020202020204" pitchFamily="34" charset="0"/>
              </a:rPr>
              <a:t>Bra skött. Lite oklarheter när bredd blir topp.</a:t>
            </a:r>
          </a:p>
          <a:p>
            <a:pPr fontAlgn="t"/>
            <a:endParaRPr lang="sv-SE" sz="2400" dirty="0">
              <a:latin typeface="Century Gothic" panose="020B0502020202020204" pitchFamily="34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205253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276726" y="333040"/>
            <a:ext cx="10515600" cy="1325563"/>
          </a:xfrm>
        </p:spPr>
        <p:txBody>
          <a:bodyPr>
            <a:normAutofit/>
          </a:bodyPr>
          <a:lstStyle/>
          <a:p>
            <a:r>
              <a:rPr lang="sv-SE" b="1" dirty="0">
                <a:latin typeface="Century Gothic" panose="020B0502020202020204" pitchFamily="34" charset="0"/>
              </a:rPr>
              <a:t>Frågor kring - KOMMUNIKATION</a:t>
            </a:r>
          </a:p>
        </p:txBody>
      </p:sp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276726" y="1658603"/>
            <a:ext cx="10515600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sv-SE" dirty="0">
                <a:latin typeface="Century Gothic" panose="020B0502020202020204" pitchFamily="34" charset="0"/>
                <a:ea typeface="Cambria" panose="02040503050406030204" pitchFamily="18" charset="0"/>
              </a:rPr>
              <a:t>För varje nedanstående påståenden har den som svarat gett två svar utifrån en stigande skala mellan 1 och 6. </a:t>
            </a:r>
          </a:p>
          <a:p>
            <a:pPr marL="0" indent="0">
              <a:buNone/>
            </a:pPr>
            <a:endParaRPr lang="sv-SE" dirty="0">
              <a:latin typeface="Century Gothic" panose="020B0502020202020204" pitchFamily="34" charset="0"/>
              <a:ea typeface="Cambria" panose="02040503050406030204" pitchFamily="18" charset="0"/>
            </a:endParaRPr>
          </a:p>
          <a:p>
            <a:pPr marL="0" indent="0">
              <a:buNone/>
            </a:pPr>
            <a:r>
              <a:rPr lang="sv-SE" b="1" dirty="0">
                <a:latin typeface="Century Gothic" panose="020B0502020202020204" pitchFamily="34" charset="0"/>
                <a:ea typeface="Cambria" panose="02040503050406030204" pitchFamily="18" charset="0"/>
              </a:rPr>
              <a:t>NU-läget: </a:t>
            </a:r>
            <a:r>
              <a:rPr lang="sv-SE" dirty="0">
                <a:latin typeface="Century Gothic" panose="020B0502020202020204" pitchFamily="34" charset="0"/>
                <a:ea typeface="Cambria" panose="02040503050406030204" pitchFamily="18" charset="0"/>
              </a:rPr>
              <a:t>Så upplever jag att det är i min förening nu</a:t>
            </a:r>
          </a:p>
          <a:p>
            <a:pPr marL="0" indent="0">
              <a:buNone/>
            </a:pPr>
            <a:r>
              <a:rPr lang="sv-SE" b="1" dirty="0">
                <a:latin typeface="Century Gothic" panose="020B0502020202020204" pitchFamily="34" charset="0"/>
                <a:ea typeface="Cambria" panose="02040503050406030204" pitchFamily="18" charset="0"/>
              </a:rPr>
              <a:t>NY-läget:</a:t>
            </a:r>
            <a:r>
              <a:rPr lang="sv-SE" dirty="0">
                <a:latin typeface="Century Gothic" panose="020B0502020202020204" pitchFamily="34" charset="0"/>
                <a:ea typeface="Cambria" panose="02040503050406030204" pitchFamily="18" charset="0"/>
              </a:rPr>
              <a:t> Så vill jag att det ska vara i min förening i framtiden</a:t>
            </a:r>
            <a:br>
              <a:rPr lang="sv-SE" dirty="0">
                <a:latin typeface="Century Gothic" panose="020B0502020202020204" pitchFamily="34" charset="0"/>
                <a:ea typeface="Cambria" panose="02040503050406030204" pitchFamily="18" charset="0"/>
              </a:rPr>
            </a:br>
            <a:endParaRPr lang="sv-SE" dirty="0">
              <a:latin typeface="Century Gothic" panose="020B0502020202020204" pitchFamily="34" charset="0"/>
              <a:ea typeface="Cambria" panose="02040503050406030204" pitchFamily="18" charset="0"/>
            </a:endParaRPr>
          </a:p>
          <a:p>
            <a:pPr marL="0" indent="0">
              <a:buNone/>
            </a:pPr>
            <a:r>
              <a:rPr lang="sv-SE" u="sng" dirty="0">
                <a:latin typeface="Century Gothic" panose="020B0502020202020204" pitchFamily="34" charset="0"/>
                <a:ea typeface="Cambria" panose="02040503050406030204" pitchFamily="18" charset="0"/>
              </a:rPr>
              <a:t>Roller som har svarat är: </a:t>
            </a:r>
          </a:p>
          <a:p>
            <a:r>
              <a:rPr lang="sv-SE" dirty="0">
                <a:latin typeface="Century Gothic" panose="020B0502020202020204" pitchFamily="34" charset="0"/>
                <a:ea typeface="Cambria" panose="02040503050406030204" pitchFamily="18" charset="0"/>
              </a:rPr>
              <a:t>Styrelse/Anställd/Kommitté/Arbetsgrupp</a:t>
            </a:r>
          </a:p>
          <a:p>
            <a:r>
              <a:rPr lang="sv-SE" dirty="0">
                <a:latin typeface="Century Gothic" panose="020B0502020202020204" pitchFamily="34" charset="0"/>
                <a:ea typeface="Cambria" panose="02040503050406030204" pitchFamily="18" charset="0"/>
              </a:rPr>
              <a:t>Tränare/Ledare </a:t>
            </a:r>
          </a:p>
          <a:p>
            <a:r>
              <a:rPr lang="sv-SE" dirty="0">
                <a:latin typeface="Century Gothic" panose="020B0502020202020204" pitchFamily="34" charset="0"/>
                <a:ea typeface="Cambria" panose="02040503050406030204" pitchFamily="18" charset="0"/>
              </a:rPr>
              <a:t>Förälder</a:t>
            </a:r>
            <a:endParaRPr lang="sv-SE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634436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227398" y="320521"/>
            <a:ext cx="12701588" cy="1450931"/>
          </a:xfrm>
        </p:spPr>
        <p:txBody>
          <a:bodyPr>
            <a:noAutofit/>
          </a:bodyPr>
          <a:lstStyle/>
          <a:p>
            <a:r>
              <a:rPr lang="sv-SE" b="1" dirty="0">
                <a:latin typeface="Century Gothic" panose="020B0502020202020204" pitchFamily="34" charset="0"/>
              </a:rPr>
              <a:t>Föreningen har en attraktiv hemsida</a:t>
            </a:r>
          </a:p>
        </p:txBody>
      </p:sp>
      <p:graphicFrame>
        <p:nvGraphicFramePr>
          <p:cNvPr id="6" name="Cont1"/>
          <p:cNvGraphicFramePr/>
          <p:nvPr/>
        </p:nvGraphicFramePr>
        <p:xfrm>
          <a:off x="375181" y="1574474"/>
          <a:ext cx="11669037" cy="4456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Cont1"/>
          <p:cNvGraphicFramePr/>
          <p:nvPr/>
        </p:nvGraphicFramePr>
        <p:xfrm>
          <a:off x="467544" y="1574474"/>
          <a:ext cx="11724456" cy="4456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Cont1"/>
          <p:cNvGraphicFramePr/>
          <p:nvPr/>
        </p:nvGraphicFramePr>
        <p:xfrm>
          <a:off x="467544" y="1574474"/>
          <a:ext cx="10705281" cy="41833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" name="textruta 6"/>
          <p:cNvSpPr txBox="1"/>
          <p:nvPr/>
        </p:nvSpPr>
        <p:spPr>
          <a:xfrm>
            <a:off x="227398" y="5910193"/>
            <a:ext cx="96278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dirty="0">
                <a:latin typeface="Century Gothic" panose="020B0502020202020204" pitchFamily="34" charset="0"/>
              </a:rPr>
              <a:t>1 = Ingen attraktiv hemsida</a:t>
            </a:r>
            <a:br>
              <a:rPr lang="sv-SE" sz="2000" b="1" dirty="0">
                <a:latin typeface="Century Gothic" panose="020B0502020202020204" pitchFamily="34" charset="0"/>
              </a:rPr>
            </a:br>
            <a:r>
              <a:rPr lang="sv-SE" sz="2000" b="1" dirty="0">
                <a:latin typeface="Century Gothic" panose="020B0502020202020204" pitchFamily="34" charset="0"/>
              </a:rPr>
              <a:t>5 = Attraktiv hemsida	</a:t>
            </a:r>
          </a:p>
        </p:txBody>
      </p:sp>
      <p:graphicFrame>
        <p:nvGraphicFramePr>
          <p:cNvPr id="9" name="Cont1"/>
          <p:cNvGraphicFramePr/>
          <p:nvPr/>
        </p:nvGraphicFramePr>
        <p:xfrm>
          <a:off x="541434" y="1830445"/>
          <a:ext cx="11576675" cy="37894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0" name="Cont1"/>
          <p:cNvGraphicFramePr/>
          <p:nvPr/>
        </p:nvGraphicFramePr>
        <p:xfrm>
          <a:off x="467544" y="2209800"/>
          <a:ext cx="11252016" cy="38215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3" name="Cont1"/>
          <p:cNvGraphicFramePr/>
          <p:nvPr/>
        </p:nvGraphicFramePr>
        <p:xfrm>
          <a:off x="467544" y="2209800"/>
          <a:ext cx="11073667" cy="34100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5" name="Cont1"/>
          <p:cNvGraphicFramePr/>
          <p:nvPr>
            <p:extLst>
              <p:ext uri="{D42A27DB-BD31-4B8C-83A1-F6EECF244321}">
                <p14:modId xmlns:p14="http://schemas.microsoft.com/office/powerpoint/2010/main" val="480733094"/>
              </p:ext>
            </p:extLst>
          </p:nvPr>
        </p:nvGraphicFramePr>
        <p:xfrm>
          <a:off x="467544" y="1574474"/>
          <a:ext cx="11073667" cy="43357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  <p:extLst>
      <p:ext uri="{BB962C8B-B14F-4D97-AF65-F5344CB8AC3E}">
        <p14:creationId xmlns:p14="http://schemas.microsoft.com/office/powerpoint/2010/main" val="148392930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-141095" y="-118464"/>
            <a:ext cx="12701588" cy="1450931"/>
          </a:xfrm>
        </p:spPr>
        <p:txBody>
          <a:bodyPr>
            <a:noAutofit/>
          </a:bodyPr>
          <a:lstStyle/>
          <a:p>
            <a:r>
              <a:rPr lang="sv-SE" sz="2000" b="1" dirty="0">
                <a:latin typeface="Century Gothic" panose="020B0502020202020204" pitchFamily="34" charset="0"/>
              </a:rPr>
              <a:t>	Så här får jag information från min förening idag och så vill jag få den i framtiden</a:t>
            </a:r>
            <a:br>
              <a:rPr lang="sv-SE" sz="700" b="1" dirty="0">
                <a:latin typeface="Century Gothic" panose="020B0502020202020204" pitchFamily="34" charset="0"/>
              </a:rPr>
            </a:br>
            <a:r>
              <a:rPr lang="sv-SE" sz="700" b="1" dirty="0">
                <a:latin typeface="Century Gothic" panose="020B0502020202020204" pitchFamily="34" charset="0"/>
              </a:rPr>
              <a:t>                                                                                                                                                                               </a:t>
            </a:r>
            <a:r>
              <a:rPr lang="sv-SE" sz="3600" b="1" dirty="0">
                <a:latin typeface="Century Gothic" panose="020B0502020202020204" pitchFamily="34" charset="0"/>
              </a:rPr>
              <a:t>1. HEMSIDAN</a:t>
            </a:r>
            <a:endParaRPr lang="sv-SE" sz="2000" b="1" dirty="0">
              <a:latin typeface="Century Gothic" panose="020B0502020202020204" pitchFamily="34" charset="0"/>
            </a:endParaRPr>
          </a:p>
        </p:txBody>
      </p:sp>
      <p:graphicFrame>
        <p:nvGraphicFramePr>
          <p:cNvPr id="6" name="Cont1"/>
          <p:cNvGraphicFramePr/>
          <p:nvPr/>
        </p:nvGraphicFramePr>
        <p:xfrm>
          <a:off x="375181" y="1574474"/>
          <a:ext cx="11669037" cy="4456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Cont1"/>
          <p:cNvGraphicFramePr/>
          <p:nvPr/>
        </p:nvGraphicFramePr>
        <p:xfrm>
          <a:off x="467544" y="1574474"/>
          <a:ext cx="11724456" cy="4456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Cont1"/>
          <p:cNvGraphicFramePr/>
          <p:nvPr/>
        </p:nvGraphicFramePr>
        <p:xfrm>
          <a:off x="467544" y="1574474"/>
          <a:ext cx="10705281" cy="41833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9" name="Cont1"/>
          <p:cNvGraphicFramePr/>
          <p:nvPr/>
        </p:nvGraphicFramePr>
        <p:xfrm>
          <a:off x="541434" y="1830445"/>
          <a:ext cx="11576675" cy="37894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0" name="Cont1"/>
          <p:cNvGraphicFramePr/>
          <p:nvPr>
            <p:extLst>
              <p:ext uri="{D42A27DB-BD31-4B8C-83A1-F6EECF244321}">
                <p14:modId xmlns:p14="http://schemas.microsoft.com/office/powerpoint/2010/main" val="4079454668"/>
              </p:ext>
            </p:extLst>
          </p:nvPr>
        </p:nvGraphicFramePr>
        <p:xfrm>
          <a:off x="467544" y="2209800"/>
          <a:ext cx="11252016" cy="38215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3" name="Cont1"/>
          <p:cNvGraphicFramePr/>
          <p:nvPr>
            <p:extLst>
              <p:ext uri="{D42A27DB-BD31-4B8C-83A1-F6EECF244321}">
                <p14:modId xmlns:p14="http://schemas.microsoft.com/office/powerpoint/2010/main" val="634432105"/>
              </p:ext>
            </p:extLst>
          </p:nvPr>
        </p:nvGraphicFramePr>
        <p:xfrm>
          <a:off x="936223" y="2228094"/>
          <a:ext cx="11073667" cy="34100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8" name="ChartObject"/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3595768740"/>
              </p:ext>
            </p:extLst>
          </p:nvPr>
        </p:nvGraphicFramePr>
        <p:xfrm>
          <a:off x="1232816" y="1108646"/>
          <a:ext cx="3431671" cy="5316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19" name="ChartObject"/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586472835"/>
              </p:ext>
            </p:extLst>
          </p:nvPr>
        </p:nvGraphicFramePr>
        <p:xfrm>
          <a:off x="7244998" y="1108646"/>
          <a:ext cx="3431671" cy="5316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aphicFrame>
        <p:nvGraphicFramePr>
          <p:cNvPr id="20" name="Cont1"/>
          <p:cNvGraphicFramePr/>
          <p:nvPr>
            <p:extLst>
              <p:ext uri="{D42A27DB-BD31-4B8C-83A1-F6EECF244321}">
                <p14:modId xmlns:p14="http://schemas.microsoft.com/office/powerpoint/2010/main" val="1910271061"/>
              </p:ext>
            </p:extLst>
          </p:nvPr>
        </p:nvGraphicFramePr>
        <p:xfrm>
          <a:off x="1396796" y="1392371"/>
          <a:ext cx="3267691" cy="50815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sp>
        <p:nvSpPr>
          <p:cNvPr id="8" name="textruta 7"/>
          <p:cNvSpPr txBox="1"/>
          <p:nvPr/>
        </p:nvSpPr>
        <p:spPr>
          <a:xfrm>
            <a:off x="1318688" y="1108646"/>
            <a:ext cx="11959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b="1" dirty="0">
                <a:latin typeface="Century Gothic" panose="020B0502020202020204" pitchFamily="34" charset="0"/>
              </a:rPr>
              <a:t>IDAG</a:t>
            </a:r>
            <a:r>
              <a:rPr lang="sv-SE" dirty="0"/>
              <a:t> </a:t>
            </a:r>
          </a:p>
        </p:txBody>
      </p:sp>
      <p:graphicFrame>
        <p:nvGraphicFramePr>
          <p:cNvPr id="21" name="Cont1"/>
          <p:cNvGraphicFramePr/>
          <p:nvPr>
            <p:extLst>
              <p:ext uri="{D42A27DB-BD31-4B8C-83A1-F6EECF244321}">
                <p14:modId xmlns:p14="http://schemas.microsoft.com/office/powerpoint/2010/main" val="1717279465"/>
              </p:ext>
            </p:extLst>
          </p:nvPr>
        </p:nvGraphicFramePr>
        <p:xfrm>
          <a:off x="7302945" y="1392371"/>
          <a:ext cx="3500574" cy="50815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  <p:extLst>
      <p:ext uri="{BB962C8B-B14F-4D97-AF65-F5344CB8AC3E}">
        <p14:creationId xmlns:p14="http://schemas.microsoft.com/office/powerpoint/2010/main" val="4864593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-141095" y="-118464"/>
            <a:ext cx="12701588" cy="1450931"/>
          </a:xfrm>
        </p:spPr>
        <p:txBody>
          <a:bodyPr>
            <a:noAutofit/>
          </a:bodyPr>
          <a:lstStyle/>
          <a:p>
            <a:pPr algn="ctr"/>
            <a:r>
              <a:rPr lang="sv-SE" sz="3600" b="1" dirty="0">
                <a:latin typeface="Century Gothic" panose="020B0502020202020204" pitchFamily="34" charset="0"/>
              </a:rPr>
              <a:t>	2. TRÄNINGSGRUPPENS EGNA SIDA </a:t>
            </a:r>
            <a:br>
              <a:rPr lang="sv-SE" sz="3600" b="1" dirty="0">
                <a:latin typeface="Century Gothic" panose="020B0502020202020204" pitchFamily="34" charset="0"/>
              </a:rPr>
            </a:br>
            <a:r>
              <a:rPr lang="sv-SE" sz="3600" b="1" dirty="0">
                <a:latin typeface="Century Gothic" panose="020B0502020202020204" pitchFamily="34" charset="0"/>
              </a:rPr>
              <a:t>(FB, Laget.se m.fl.)</a:t>
            </a:r>
          </a:p>
        </p:txBody>
      </p:sp>
      <p:graphicFrame>
        <p:nvGraphicFramePr>
          <p:cNvPr id="6" name="Cont1"/>
          <p:cNvGraphicFramePr/>
          <p:nvPr/>
        </p:nvGraphicFramePr>
        <p:xfrm>
          <a:off x="375181" y="1574474"/>
          <a:ext cx="11669037" cy="4456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Cont1"/>
          <p:cNvGraphicFramePr/>
          <p:nvPr/>
        </p:nvGraphicFramePr>
        <p:xfrm>
          <a:off x="467544" y="1574474"/>
          <a:ext cx="11724456" cy="4456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Cont1"/>
          <p:cNvGraphicFramePr/>
          <p:nvPr/>
        </p:nvGraphicFramePr>
        <p:xfrm>
          <a:off x="467544" y="1574474"/>
          <a:ext cx="10705281" cy="41833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9" name="Cont1"/>
          <p:cNvGraphicFramePr/>
          <p:nvPr/>
        </p:nvGraphicFramePr>
        <p:xfrm>
          <a:off x="541434" y="1830445"/>
          <a:ext cx="11576675" cy="37894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0" name="Cont1"/>
          <p:cNvGraphicFramePr/>
          <p:nvPr/>
        </p:nvGraphicFramePr>
        <p:xfrm>
          <a:off x="467544" y="2209800"/>
          <a:ext cx="11252016" cy="38215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3" name="Cont1"/>
          <p:cNvGraphicFramePr/>
          <p:nvPr>
            <p:extLst>
              <p:ext uri="{D42A27DB-BD31-4B8C-83A1-F6EECF244321}">
                <p14:modId xmlns:p14="http://schemas.microsoft.com/office/powerpoint/2010/main" val="634432105"/>
              </p:ext>
            </p:extLst>
          </p:nvPr>
        </p:nvGraphicFramePr>
        <p:xfrm>
          <a:off x="936223" y="2228094"/>
          <a:ext cx="11073667" cy="34100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8" name="ChartObject"/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3595768740"/>
              </p:ext>
            </p:extLst>
          </p:nvPr>
        </p:nvGraphicFramePr>
        <p:xfrm>
          <a:off x="1232816" y="1108646"/>
          <a:ext cx="3431671" cy="5316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19" name="ChartObject"/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586472835"/>
              </p:ext>
            </p:extLst>
          </p:nvPr>
        </p:nvGraphicFramePr>
        <p:xfrm>
          <a:off x="7244998" y="1108646"/>
          <a:ext cx="3431671" cy="5316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aphicFrame>
        <p:nvGraphicFramePr>
          <p:cNvPr id="20" name="Cont1"/>
          <p:cNvGraphicFramePr/>
          <p:nvPr>
            <p:extLst>
              <p:ext uri="{D42A27DB-BD31-4B8C-83A1-F6EECF244321}">
                <p14:modId xmlns:p14="http://schemas.microsoft.com/office/powerpoint/2010/main" val="3461711639"/>
              </p:ext>
            </p:extLst>
          </p:nvPr>
        </p:nvGraphicFramePr>
        <p:xfrm>
          <a:off x="1158925" y="1332467"/>
          <a:ext cx="3505562" cy="52608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sp>
        <p:nvSpPr>
          <p:cNvPr id="8" name="textruta 7"/>
          <p:cNvSpPr txBox="1"/>
          <p:nvPr/>
        </p:nvSpPr>
        <p:spPr>
          <a:xfrm>
            <a:off x="1318688" y="1108646"/>
            <a:ext cx="11959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b="1" dirty="0">
                <a:latin typeface="Century Gothic" panose="020B0502020202020204" pitchFamily="34" charset="0"/>
              </a:rPr>
              <a:t>IDAG</a:t>
            </a:r>
            <a:r>
              <a:rPr lang="sv-SE" dirty="0"/>
              <a:t> </a:t>
            </a:r>
          </a:p>
        </p:txBody>
      </p:sp>
      <p:graphicFrame>
        <p:nvGraphicFramePr>
          <p:cNvPr id="22" name="Cont1"/>
          <p:cNvGraphicFramePr/>
          <p:nvPr>
            <p:extLst>
              <p:ext uri="{D42A27DB-BD31-4B8C-83A1-F6EECF244321}">
                <p14:modId xmlns:p14="http://schemas.microsoft.com/office/powerpoint/2010/main" val="3357491547"/>
              </p:ext>
            </p:extLst>
          </p:nvPr>
        </p:nvGraphicFramePr>
        <p:xfrm>
          <a:off x="1226562" y="1392575"/>
          <a:ext cx="3188613" cy="49176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graphicFrame>
        <p:nvGraphicFramePr>
          <p:cNvPr id="23" name="Cont1"/>
          <p:cNvGraphicFramePr/>
          <p:nvPr>
            <p:extLst>
              <p:ext uri="{D42A27DB-BD31-4B8C-83A1-F6EECF244321}">
                <p14:modId xmlns:p14="http://schemas.microsoft.com/office/powerpoint/2010/main" val="1983515427"/>
              </p:ext>
            </p:extLst>
          </p:nvPr>
        </p:nvGraphicFramePr>
        <p:xfrm>
          <a:off x="7244998" y="1446681"/>
          <a:ext cx="3527647" cy="50324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</p:spTree>
    <p:extLst>
      <p:ext uri="{BB962C8B-B14F-4D97-AF65-F5344CB8AC3E}">
        <p14:creationId xmlns:p14="http://schemas.microsoft.com/office/powerpoint/2010/main" val="378386291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-141095" y="-118464"/>
            <a:ext cx="12701588" cy="1450931"/>
          </a:xfrm>
        </p:spPr>
        <p:txBody>
          <a:bodyPr>
            <a:noAutofit/>
          </a:bodyPr>
          <a:lstStyle/>
          <a:p>
            <a:pPr algn="ctr"/>
            <a:r>
              <a:rPr lang="sv-SE" sz="3600" b="1" dirty="0">
                <a:latin typeface="Century Gothic" panose="020B0502020202020204" pitchFamily="34" charset="0"/>
              </a:rPr>
              <a:t>3.NYHETSBREV </a:t>
            </a:r>
          </a:p>
        </p:txBody>
      </p:sp>
      <p:graphicFrame>
        <p:nvGraphicFramePr>
          <p:cNvPr id="6" name="Cont1"/>
          <p:cNvGraphicFramePr/>
          <p:nvPr/>
        </p:nvGraphicFramePr>
        <p:xfrm>
          <a:off x="375181" y="1574474"/>
          <a:ext cx="11669037" cy="4456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Cont1"/>
          <p:cNvGraphicFramePr/>
          <p:nvPr/>
        </p:nvGraphicFramePr>
        <p:xfrm>
          <a:off x="467544" y="1574474"/>
          <a:ext cx="11724456" cy="4456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Cont1"/>
          <p:cNvGraphicFramePr/>
          <p:nvPr/>
        </p:nvGraphicFramePr>
        <p:xfrm>
          <a:off x="467544" y="1574474"/>
          <a:ext cx="10705281" cy="41833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9" name="Cont1"/>
          <p:cNvGraphicFramePr/>
          <p:nvPr/>
        </p:nvGraphicFramePr>
        <p:xfrm>
          <a:off x="541434" y="1830445"/>
          <a:ext cx="11576675" cy="37894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0" name="Cont1"/>
          <p:cNvGraphicFramePr/>
          <p:nvPr/>
        </p:nvGraphicFramePr>
        <p:xfrm>
          <a:off x="467544" y="2209800"/>
          <a:ext cx="11252016" cy="38215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3" name="Cont1"/>
          <p:cNvGraphicFramePr/>
          <p:nvPr>
            <p:extLst>
              <p:ext uri="{D42A27DB-BD31-4B8C-83A1-F6EECF244321}">
                <p14:modId xmlns:p14="http://schemas.microsoft.com/office/powerpoint/2010/main" val="634432105"/>
              </p:ext>
            </p:extLst>
          </p:nvPr>
        </p:nvGraphicFramePr>
        <p:xfrm>
          <a:off x="936223" y="2228094"/>
          <a:ext cx="11073667" cy="34100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8" name="ChartObject"/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3595768740"/>
              </p:ext>
            </p:extLst>
          </p:nvPr>
        </p:nvGraphicFramePr>
        <p:xfrm>
          <a:off x="1232816" y="1108646"/>
          <a:ext cx="3431671" cy="5316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19" name="ChartObject"/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586472835"/>
              </p:ext>
            </p:extLst>
          </p:nvPr>
        </p:nvGraphicFramePr>
        <p:xfrm>
          <a:off x="7244998" y="1108646"/>
          <a:ext cx="3431671" cy="5316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aphicFrame>
        <p:nvGraphicFramePr>
          <p:cNvPr id="20" name="Cont1"/>
          <p:cNvGraphicFramePr/>
          <p:nvPr>
            <p:extLst>
              <p:ext uri="{D42A27DB-BD31-4B8C-83A1-F6EECF244321}">
                <p14:modId xmlns:p14="http://schemas.microsoft.com/office/powerpoint/2010/main" val="3461711639"/>
              </p:ext>
            </p:extLst>
          </p:nvPr>
        </p:nvGraphicFramePr>
        <p:xfrm>
          <a:off x="1158925" y="1332467"/>
          <a:ext cx="3505562" cy="52608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sp>
        <p:nvSpPr>
          <p:cNvPr id="8" name="textruta 7"/>
          <p:cNvSpPr txBox="1"/>
          <p:nvPr/>
        </p:nvSpPr>
        <p:spPr>
          <a:xfrm>
            <a:off x="1318688" y="1108646"/>
            <a:ext cx="11959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b="1" dirty="0">
                <a:latin typeface="Century Gothic" panose="020B0502020202020204" pitchFamily="34" charset="0"/>
              </a:rPr>
              <a:t>IDAG</a:t>
            </a:r>
            <a:r>
              <a:rPr lang="sv-SE" dirty="0"/>
              <a:t> </a:t>
            </a:r>
          </a:p>
        </p:txBody>
      </p:sp>
      <p:graphicFrame>
        <p:nvGraphicFramePr>
          <p:cNvPr id="15" name="Cont1"/>
          <p:cNvGraphicFramePr/>
          <p:nvPr>
            <p:extLst>
              <p:ext uri="{D42A27DB-BD31-4B8C-83A1-F6EECF244321}">
                <p14:modId xmlns:p14="http://schemas.microsoft.com/office/powerpoint/2010/main" val="2525788685"/>
              </p:ext>
            </p:extLst>
          </p:nvPr>
        </p:nvGraphicFramePr>
        <p:xfrm>
          <a:off x="1136840" y="1525176"/>
          <a:ext cx="3361356" cy="46988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graphicFrame>
        <p:nvGraphicFramePr>
          <p:cNvPr id="16" name="Cont1"/>
          <p:cNvGraphicFramePr/>
          <p:nvPr>
            <p:extLst>
              <p:ext uri="{D42A27DB-BD31-4B8C-83A1-F6EECF244321}">
                <p14:modId xmlns:p14="http://schemas.microsoft.com/office/powerpoint/2010/main" val="600920005"/>
              </p:ext>
            </p:extLst>
          </p:nvPr>
        </p:nvGraphicFramePr>
        <p:xfrm>
          <a:off x="7186144" y="1268844"/>
          <a:ext cx="3490525" cy="51561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</p:spTree>
    <p:extLst>
      <p:ext uri="{BB962C8B-B14F-4D97-AF65-F5344CB8AC3E}">
        <p14:creationId xmlns:p14="http://schemas.microsoft.com/office/powerpoint/2010/main" val="66031733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-141095" y="-118464"/>
            <a:ext cx="12701588" cy="1450931"/>
          </a:xfrm>
        </p:spPr>
        <p:txBody>
          <a:bodyPr>
            <a:noAutofit/>
          </a:bodyPr>
          <a:lstStyle/>
          <a:p>
            <a:pPr algn="ctr"/>
            <a:r>
              <a:rPr lang="sv-SE" sz="3600" b="1" dirty="0">
                <a:latin typeface="Century Gothic" panose="020B0502020202020204" pitchFamily="34" charset="0"/>
              </a:rPr>
              <a:t>4.SOCIALA MEDIER </a:t>
            </a:r>
          </a:p>
        </p:txBody>
      </p:sp>
      <p:graphicFrame>
        <p:nvGraphicFramePr>
          <p:cNvPr id="6" name="Cont1"/>
          <p:cNvGraphicFramePr/>
          <p:nvPr/>
        </p:nvGraphicFramePr>
        <p:xfrm>
          <a:off x="375181" y="1574474"/>
          <a:ext cx="11669037" cy="4456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Cont1"/>
          <p:cNvGraphicFramePr/>
          <p:nvPr/>
        </p:nvGraphicFramePr>
        <p:xfrm>
          <a:off x="467544" y="1574474"/>
          <a:ext cx="11724456" cy="4456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Cont1"/>
          <p:cNvGraphicFramePr/>
          <p:nvPr/>
        </p:nvGraphicFramePr>
        <p:xfrm>
          <a:off x="467544" y="1574474"/>
          <a:ext cx="10705281" cy="41833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9" name="Cont1"/>
          <p:cNvGraphicFramePr/>
          <p:nvPr/>
        </p:nvGraphicFramePr>
        <p:xfrm>
          <a:off x="541434" y="1830445"/>
          <a:ext cx="11576675" cy="37894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0" name="Cont1"/>
          <p:cNvGraphicFramePr/>
          <p:nvPr/>
        </p:nvGraphicFramePr>
        <p:xfrm>
          <a:off x="467544" y="2209800"/>
          <a:ext cx="11252016" cy="38215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3" name="Cont1"/>
          <p:cNvGraphicFramePr/>
          <p:nvPr>
            <p:extLst>
              <p:ext uri="{D42A27DB-BD31-4B8C-83A1-F6EECF244321}">
                <p14:modId xmlns:p14="http://schemas.microsoft.com/office/powerpoint/2010/main" val="634432105"/>
              </p:ext>
            </p:extLst>
          </p:nvPr>
        </p:nvGraphicFramePr>
        <p:xfrm>
          <a:off x="936223" y="2228094"/>
          <a:ext cx="11073667" cy="34100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8" name="ChartObject"/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3595768740"/>
              </p:ext>
            </p:extLst>
          </p:nvPr>
        </p:nvGraphicFramePr>
        <p:xfrm>
          <a:off x="1232816" y="1108646"/>
          <a:ext cx="3431671" cy="5316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19" name="ChartObject"/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586472835"/>
              </p:ext>
            </p:extLst>
          </p:nvPr>
        </p:nvGraphicFramePr>
        <p:xfrm>
          <a:off x="7244998" y="1108646"/>
          <a:ext cx="3431671" cy="5316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aphicFrame>
        <p:nvGraphicFramePr>
          <p:cNvPr id="20" name="Cont1"/>
          <p:cNvGraphicFramePr/>
          <p:nvPr>
            <p:extLst>
              <p:ext uri="{D42A27DB-BD31-4B8C-83A1-F6EECF244321}">
                <p14:modId xmlns:p14="http://schemas.microsoft.com/office/powerpoint/2010/main" val="3461711639"/>
              </p:ext>
            </p:extLst>
          </p:nvPr>
        </p:nvGraphicFramePr>
        <p:xfrm>
          <a:off x="1158925" y="1332467"/>
          <a:ext cx="3505562" cy="52608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sp>
        <p:nvSpPr>
          <p:cNvPr id="8" name="textruta 7"/>
          <p:cNvSpPr txBox="1"/>
          <p:nvPr/>
        </p:nvSpPr>
        <p:spPr>
          <a:xfrm>
            <a:off x="1318688" y="1108646"/>
            <a:ext cx="11959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b="1" dirty="0">
                <a:latin typeface="Century Gothic" panose="020B0502020202020204" pitchFamily="34" charset="0"/>
              </a:rPr>
              <a:t>IDAG</a:t>
            </a:r>
            <a:r>
              <a:rPr lang="sv-SE" dirty="0"/>
              <a:t> </a:t>
            </a:r>
          </a:p>
        </p:txBody>
      </p:sp>
      <p:graphicFrame>
        <p:nvGraphicFramePr>
          <p:cNvPr id="17" name="Cont1"/>
          <p:cNvGraphicFramePr/>
          <p:nvPr>
            <p:extLst>
              <p:ext uri="{D42A27DB-BD31-4B8C-83A1-F6EECF244321}">
                <p14:modId xmlns:p14="http://schemas.microsoft.com/office/powerpoint/2010/main" val="957587879"/>
              </p:ext>
            </p:extLst>
          </p:nvPr>
        </p:nvGraphicFramePr>
        <p:xfrm>
          <a:off x="1232816" y="1447710"/>
          <a:ext cx="3365607" cy="47984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graphicFrame>
        <p:nvGraphicFramePr>
          <p:cNvPr id="21" name="Cont1"/>
          <p:cNvGraphicFramePr/>
          <p:nvPr>
            <p:extLst>
              <p:ext uri="{D42A27DB-BD31-4B8C-83A1-F6EECF244321}">
                <p14:modId xmlns:p14="http://schemas.microsoft.com/office/powerpoint/2010/main" val="1418479272"/>
              </p:ext>
            </p:extLst>
          </p:nvPr>
        </p:nvGraphicFramePr>
        <p:xfrm>
          <a:off x="7244998" y="1332467"/>
          <a:ext cx="3431671" cy="50925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</p:spTree>
    <p:extLst>
      <p:ext uri="{BB962C8B-B14F-4D97-AF65-F5344CB8AC3E}">
        <p14:creationId xmlns:p14="http://schemas.microsoft.com/office/powerpoint/2010/main" val="126721789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-141095" y="-118464"/>
            <a:ext cx="12701588" cy="1450931"/>
          </a:xfrm>
        </p:spPr>
        <p:txBody>
          <a:bodyPr>
            <a:noAutofit/>
          </a:bodyPr>
          <a:lstStyle/>
          <a:p>
            <a:pPr algn="ctr"/>
            <a:r>
              <a:rPr lang="sv-SE" sz="3600" b="1" dirty="0">
                <a:latin typeface="Century Gothic" panose="020B0502020202020204" pitchFamily="34" charset="0"/>
              </a:rPr>
              <a:t>5. MAILUTSKICK </a:t>
            </a:r>
          </a:p>
        </p:txBody>
      </p:sp>
      <p:graphicFrame>
        <p:nvGraphicFramePr>
          <p:cNvPr id="6" name="Cont1"/>
          <p:cNvGraphicFramePr/>
          <p:nvPr/>
        </p:nvGraphicFramePr>
        <p:xfrm>
          <a:off x="375181" y="1574474"/>
          <a:ext cx="11669037" cy="4456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Cont1"/>
          <p:cNvGraphicFramePr/>
          <p:nvPr/>
        </p:nvGraphicFramePr>
        <p:xfrm>
          <a:off x="467544" y="1574474"/>
          <a:ext cx="11724456" cy="4456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Cont1"/>
          <p:cNvGraphicFramePr/>
          <p:nvPr/>
        </p:nvGraphicFramePr>
        <p:xfrm>
          <a:off x="467544" y="1574474"/>
          <a:ext cx="10705281" cy="41833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9" name="Cont1"/>
          <p:cNvGraphicFramePr/>
          <p:nvPr/>
        </p:nvGraphicFramePr>
        <p:xfrm>
          <a:off x="541434" y="1830445"/>
          <a:ext cx="11576675" cy="37894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0" name="Cont1"/>
          <p:cNvGraphicFramePr/>
          <p:nvPr/>
        </p:nvGraphicFramePr>
        <p:xfrm>
          <a:off x="467544" y="2209800"/>
          <a:ext cx="11252016" cy="38215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3" name="Cont1"/>
          <p:cNvGraphicFramePr/>
          <p:nvPr>
            <p:extLst>
              <p:ext uri="{D42A27DB-BD31-4B8C-83A1-F6EECF244321}">
                <p14:modId xmlns:p14="http://schemas.microsoft.com/office/powerpoint/2010/main" val="634432105"/>
              </p:ext>
            </p:extLst>
          </p:nvPr>
        </p:nvGraphicFramePr>
        <p:xfrm>
          <a:off x="936223" y="2228094"/>
          <a:ext cx="11073667" cy="34100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8" name="ChartObject"/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3595768740"/>
              </p:ext>
            </p:extLst>
          </p:nvPr>
        </p:nvGraphicFramePr>
        <p:xfrm>
          <a:off x="1232816" y="1108646"/>
          <a:ext cx="3431671" cy="5316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19" name="ChartObject"/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586472835"/>
              </p:ext>
            </p:extLst>
          </p:nvPr>
        </p:nvGraphicFramePr>
        <p:xfrm>
          <a:off x="7244998" y="1108646"/>
          <a:ext cx="3431671" cy="5316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aphicFrame>
        <p:nvGraphicFramePr>
          <p:cNvPr id="20" name="Cont1"/>
          <p:cNvGraphicFramePr/>
          <p:nvPr>
            <p:extLst>
              <p:ext uri="{D42A27DB-BD31-4B8C-83A1-F6EECF244321}">
                <p14:modId xmlns:p14="http://schemas.microsoft.com/office/powerpoint/2010/main" val="3461711639"/>
              </p:ext>
            </p:extLst>
          </p:nvPr>
        </p:nvGraphicFramePr>
        <p:xfrm>
          <a:off x="1158925" y="1332467"/>
          <a:ext cx="3505562" cy="52608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sp>
        <p:nvSpPr>
          <p:cNvPr id="8" name="textruta 7"/>
          <p:cNvSpPr txBox="1"/>
          <p:nvPr/>
        </p:nvSpPr>
        <p:spPr>
          <a:xfrm>
            <a:off x="1318688" y="1108646"/>
            <a:ext cx="11959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b="1" dirty="0">
                <a:latin typeface="Century Gothic" panose="020B0502020202020204" pitchFamily="34" charset="0"/>
              </a:rPr>
              <a:t>IDAG</a:t>
            </a:r>
            <a:r>
              <a:rPr lang="sv-SE" dirty="0"/>
              <a:t> </a:t>
            </a:r>
          </a:p>
        </p:txBody>
      </p:sp>
      <p:graphicFrame>
        <p:nvGraphicFramePr>
          <p:cNvPr id="15" name="Cont1"/>
          <p:cNvGraphicFramePr/>
          <p:nvPr>
            <p:extLst>
              <p:ext uri="{D42A27DB-BD31-4B8C-83A1-F6EECF244321}">
                <p14:modId xmlns:p14="http://schemas.microsoft.com/office/powerpoint/2010/main" val="1206606050"/>
              </p:ext>
            </p:extLst>
          </p:nvPr>
        </p:nvGraphicFramePr>
        <p:xfrm>
          <a:off x="1124597" y="1346221"/>
          <a:ext cx="3539890" cy="49133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graphicFrame>
        <p:nvGraphicFramePr>
          <p:cNvPr id="16" name="Cont1"/>
          <p:cNvGraphicFramePr/>
          <p:nvPr>
            <p:extLst>
              <p:ext uri="{D42A27DB-BD31-4B8C-83A1-F6EECF244321}">
                <p14:modId xmlns:p14="http://schemas.microsoft.com/office/powerpoint/2010/main" val="855133766"/>
              </p:ext>
            </p:extLst>
          </p:nvPr>
        </p:nvGraphicFramePr>
        <p:xfrm>
          <a:off x="7292570" y="1332467"/>
          <a:ext cx="3431672" cy="51465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</p:spTree>
    <p:extLst>
      <p:ext uri="{BB962C8B-B14F-4D97-AF65-F5344CB8AC3E}">
        <p14:creationId xmlns:p14="http://schemas.microsoft.com/office/powerpoint/2010/main" val="78240345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-141095" y="-118464"/>
            <a:ext cx="12701588" cy="1450931"/>
          </a:xfrm>
        </p:spPr>
        <p:txBody>
          <a:bodyPr>
            <a:noAutofit/>
          </a:bodyPr>
          <a:lstStyle/>
          <a:p>
            <a:pPr algn="ctr"/>
            <a:r>
              <a:rPr lang="sv-SE" sz="3600" b="1" dirty="0">
                <a:latin typeface="Century Gothic" panose="020B0502020202020204" pitchFamily="34" charset="0"/>
              </a:rPr>
              <a:t>6. MUNTLIG INFO</a:t>
            </a:r>
            <a:br>
              <a:rPr lang="sv-SE" sz="3600" b="1" dirty="0">
                <a:latin typeface="Century Gothic" panose="020B0502020202020204" pitchFamily="34" charset="0"/>
              </a:rPr>
            </a:br>
            <a:r>
              <a:rPr lang="sv-SE" sz="3600" b="1" dirty="0">
                <a:latin typeface="Century Gothic" panose="020B0502020202020204" pitchFamily="34" charset="0"/>
              </a:rPr>
              <a:t>(Föräldramöten, ledarträffar m.m.)</a:t>
            </a:r>
          </a:p>
        </p:txBody>
      </p:sp>
      <p:graphicFrame>
        <p:nvGraphicFramePr>
          <p:cNvPr id="6" name="Cont1"/>
          <p:cNvGraphicFramePr/>
          <p:nvPr/>
        </p:nvGraphicFramePr>
        <p:xfrm>
          <a:off x="375181" y="1574474"/>
          <a:ext cx="11669037" cy="4456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Cont1"/>
          <p:cNvGraphicFramePr/>
          <p:nvPr/>
        </p:nvGraphicFramePr>
        <p:xfrm>
          <a:off x="467544" y="1574474"/>
          <a:ext cx="11724456" cy="4456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Cont1"/>
          <p:cNvGraphicFramePr/>
          <p:nvPr/>
        </p:nvGraphicFramePr>
        <p:xfrm>
          <a:off x="467544" y="1574474"/>
          <a:ext cx="10705281" cy="41833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9" name="Cont1"/>
          <p:cNvGraphicFramePr/>
          <p:nvPr/>
        </p:nvGraphicFramePr>
        <p:xfrm>
          <a:off x="541434" y="1830445"/>
          <a:ext cx="11576675" cy="37894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0" name="Cont1"/>
          <p:cNvGraphicFramePr/>
          <p:nvPr/>
        </p:nvGraphicFramePr>
        <p:xfrm>
          <a:off x="467544" y="2209800"/>
          <a:ext cx="11252016" cy="38215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3" name="Cont1"/>
          <p:cNvGraphicFramePr/>
          <p:nvPr>
            <p:extLst>
              <p:ext uri="{D42A27DB-BD31-4B8C-83A1-F6EECF244321}">
                <p14:modId xmlns:p14="http://schemas.microsoft.com/office/powerpoint/2010/main" val="634432105"/>
              </p:ext>
            </p:extLst>
          </p:nvPr>
        </p:nvGraphicFramePr>
        <p:xfrm>
          <a:off x="936223" y="2228094"/>
          <a:ext cx="11073667" cy="34100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8" name="ChartObject"/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3595768740"/>
              </p:ext>
            </p:extLst>
          </p:nvPr>
        </p:nvGraphicFramePr>
        <p:xfrm>
          <a:off x="1232816" y="1108646"/>
          <a:ext cx="3431671" cy="5316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19" name="ChartObject"/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586472835"/>
              </p:ext>
            </p:extLst>
          </p:nvPr>
        </p:nvGraphicFramePr>
        <p:xfrm>
          <a:off x="7244998" y="1108646"/>
          <a:ext cx="3431671" cy="5316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aphicFrame>
        <p:nvGraphicFramePr>
          <p:cNvPr id="20" name="Cont1"/>
          <p:cNvGraphicFramePr/>
          <p:nvPr>
            <p:extLst>
              <p:ext uri="{D42A27DB-BD31-4B8C-83A1-F6EECF244321}">
                <p14:modId xmlns:p14="http://schemas.microsoft.com/office/powerpoint/2010/main" val="3461711639"/>
              </p:ext>
            </p:extLst>
          </p:nvPr>
        </p:nvGraphicFramePr>
        <p:xfrm>
          <a:off x="1158925" y="1332467"/>
          <a:ext cx="3505562" cy="52608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sp>
        <p:nvSpPr>
          <p:cNvPr id="8" name="textruta 7"/>
          <p:cNvSpPr txBox="1"/>
          <p:nvPr/>
        </p:nvSpPr>
        <p:spPr>
          <a:xfrm>
            <a:off x="1318688" y="1108646"/>
            <a:ext cx="11959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b="1" dirty="0">
                <a:latin typeface="Century Gothic" panose="020B0502020202020204" pitchFamily="34" charset="0"/>
              </a:rPr>
              <a:t>IDAG</a:t>
            </a:r>
            <a:r>
              <a:rPr lang="sv-SE" dirty="0"/>
              <a:t> </a:t>
            </a:r>
          </a:p>
        </p:txBody>
      </p:sp>
      <p:graphicFrame>
        <p:nvGraphicFramePr>
          <p:cNvPr id="17" name="Cont1"/>
          <p:cNvGraphicFramePr/>
          <p:nvPr>
            <p:extLst>
              <p:ext uri="{D42A27DB-BD31-4B8C-83A1-F6EECF244321}">
                <p14:modId xmlns:p14="http://schemas.microsoft.com/office/powerpoint/2010/main" val="967156970"/>
              </p:ext>
            </p:extLst>
          </p:nvPr>
        </p:nvGraphicFramePr>
        <p:xfrm>
          <a:off x="1232816" y="1284550"/>
          <a:ext cx="3505562" cy="51404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graphicFrame>
        <p:nvGraphicFramePr>
          <p:cNvPr id="21" name="Cont1"/>
          <p:cNvGraphicFramePr/>
          <p:nvPr>
            <p:extLst>
              <p:ext uri="{D42A27DB-BD31-4B8C-83A1-F6EECF244321}">
                <p14:modId xmlns:p14="http://schemas.microsoft.com/office/powerpoint/2010/main" val="1577406846"/>
              </p:ext>
            </p:extLst>
          </p:nvPr>
        </p:nvGraphicFramePr>
        <p:xfrm>
          <a:off x="7256756" y="1211798"/>
          <a:ext cx="3512276" cy="52771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</p:spTree>
    <p:extLst>
      <p:ext uri="{BB962C8B-B14F-4D97-AF65-F5344CB8AC3E}">
        <p14:creationId xmlns:p14="http://schemas.microsoft.com/office/powerpoint/2010/main" val="302488236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v-SE" b="1" dirty="0">
                <a:latin typeface="Century Gothic" panose="020B0502020202020204" pitchFamily="34" charset="0"/>
              </a:rPr>
              <a:t>SAMMANFATTNING</a:t>
            </a:r>
            <a:endParaRPr lang="sv-SE" sz="5200" b="1" dirty="0">
              <a:latin typeface="Century Gothic" panose="020B0502020202020204" pitchFamily="34" charset="0"/>
            </a:endParaRPr>
          </a:p>
        </p:txBody>
      </p:sp>
      <p:sp>
        <p:nvSpPr>
          <p:cNvPr id="4" name="Platshållare för innehåll 8"/>
          <p:cNvSpPr txBox="1">
            <a:spLocks/>
          </p:cNvSpPr>
          <p:nvPr/>
        </p:nvSpPr>
        <p:spPr>
          <a:xfrm>
            <a:off x="484894" y="2199306"/>
            <a:ext cx="4763256" cy="3644281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2400" b="1" dirty="0">
                <a:latin typeface="Century Gothic" panose="020B0502020202020204" pitchFamily="34" charset="0"/>
              </a:rPr>
              <a:t>”Föreningens träningsmiljö är trygg och säker”</a:t>
            </a:r>
            <a:br>
              <a:rPr lang="sv-SE" sz="2400" b="1" dirty="0">
                <a:latin typeface="Century Gothic" panose="020B0502020202020204" pitchFamily="34" charset="0"/>
              </a:rPr>
            </a:br>
            <a:endParaRPr lang="en-US" sz="22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sv-SE" sz="2400" dirty="0">
                <a:latin typeface="Century Gothic" panose="020B0502020202020204" pitchFamily="34" charset="0"/>
                <a:ea typeface="Cambria" panose="02040503050406030204" pitchFamily="18" charset="0"/>
              </a:rPr>
              <a:t>”Föräldrar, aktiva och tränare/ledare uppträder sportsligt på tävlingar”</a:t>
            </a:r>
            <a:br>
              <a:rPr lang="sv-SE" sz="22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endParaRPr lang="en-US" sz="22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sv-SE" sz="2400" b="1" dirty="0">
                <a:latin typeface="Century Gothic" panose="020B0502020202020204" pitchFamily="34" charset="0"/>
              </a:rPr>
              <a:t>”Som förälder i föreningen får du den information du behöver”</a:t>
            </a:r>
            <a:endParaRPr lang="en-US" sz="22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5" name="Platshållare för innehåll 10"/>
          <p:cNvSpPr txBox="1">
            <a:spLocks/>
          </p:cNvSpPr>
          <p:nvPr/>
        </p:nvSpPr>
        <p:spPr>
          <a:xfrm>
            <a:off x="6545178" y="2166894"/>
            <a:ext cx="4713372" cy="367669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latin typeface="Century Gothic" panose="020B0502020202020204" pitchFamily="34" charset="0"/>
              </a:rPr>
              <a:t>“</a:t>
            </a:r>
            <a:r>
              <a:rPr lang="en-US" sz="2400" b="1" dirty="0" err="1">
                <a:latin typeface="Century Gothic" panose="020B0502020202020204" pitchFamily="34" charset="0"/>
              </a:rPr>
              <a:t>Föreningen</a:t>
            </a:r>
            <a:r>
              <a:rPr lang="en-US" sz="2400" b="1" dirty="0">
                <a:latin typeface="Century Gothic" panose="020B0502020202020204" pitchFamily="34" charset="0"/>
              </a:rPr>
              <a:t> </a:t>
            </a:r>
            <a:r>
              <a:rPr lang="en-US" sz="2400" b="1" dirty="0" err="1">
                <a:latin typeface="Century Gothic" panose="020B0502020202020204" pitchFamily="34" charset="0"/>
              </a:rPr>
              <a:t>strävar</a:t>
            </a:r>
            <a:r>
              <a:rPr lang="en-US" sz="2400" b="1" dirty="0">
                <a:latin typeface="Century Gothic" panose="020B0502020202020204" pitchFamily="34" charset="0"/>
              </a:rPr>
              <a:t> </a:t>
            </a:r>
            <a:r>
              <a:rPr lang="en-US" sz="2400" b="1" dirty="0" err="1">
                <a:latin typeface="Century Gothic" panose="020B0502020202020204" pitchFamily="34" charset="0"/>
              </a:rPr>
              <a:t>efter</a:t>
            </a:r>
            <a:r>
              <a:rPr lang="en-US" sz="2400" b="1" dirty="0">
                <a:latin typeface="Century Gothic" panose="020B0502020202020204" pitchFamily="34" charset="0"/>
              </a:rPr>
              <a:t> </a:t>
            </a:r>
            <a:r>
              <a:rPr lang="en-US" sz="2400" b="1" dirty="0" err="1">
                <a:latin typeface="Century Gothic" panose="020B0502020202020204" pitchFamily="34" charset="0"/>
              </a:rPr>
              <a:t>för</a:t>
            </a:r>
            <a:r>
              <a:rPr lang="en-US" sz="2400" b="1" dirty="0">
                <a:latin typeface="Century Gothic" panose="020B0502020202020204" pitchFamily="34" charset="0"/>
              </a:rPr>
              <a:t> </a:t>
            </a:r>
            <a:r>
              <a:rPr lang="en-US" sz="2400" b="1" dirty="0" err="1">
                <a:latin typeface="Century Gothic" panose="020B0502020202020204" pitchFamily="34" charset="0"/>
              </a:rPr>
              <a:t>att</a:t>
            </a:r>
            <a:r>
              <a:rPr lang="en-US" sz="2400" b="1" dirty="0">
                <a:latin typeface="Century Gothic" panose="020B0502020202020204" pitchFamily="34" charset="0"/>
              </a:rPr>
              <a:t> </a:t>
            </a:r>
            <a:r>
              <a:rPr lang="en-US" sz="2400" b="1" dirty="0" err="1">
                <a:latin typeface="Century Gothic" panose="020B0502020202020204" pitchFamily="34" charset="0"/>
              </a:rPr>
              <a:t>få</a:t>
            </a:r>
            <a:r>
              <a:rPr lang="en-US" sz="2400" b="1" dirty="0">
                <a:latin typeface="Century Gothic" panose="020B0502020202020204" pitchFamily="34" charset="0"/>
              </a:rPr>
              <a:t> </a:t>
            </a:r>
            <a:r>
              <a:rPr lang="en-US" sz="2400" b="1" dirty="0" err="1">
                <a:latin typeface="Century Gothic" panose="020B0502020202020204" pitchFamily="34" charset="0"/>
              </a:rPr>
              <a:t>en</a:t>
            </a:r>
            <a:r>
              <a:rPr lang="en-US" sz="2400" b="1" dirty="0">
                <a:latin typeface="Century Gothic" panose="020B0502020202020204" pitchFamily="34" charset="0"/>
              </a:rPr>
              <a:t> </a:t>
            </a:r>
            <a:r>
              <a:rPr lang="en-US" sz="2400" b="1" dirty="0" err="1">
                <a:latin typeface="Century Gothic" panose="020B0502020202020204" pitchFamily="34" charset="0"/>
              </a:rPr>
              <a:t>större</a:t>
            </a:r>
            <a:r>
              <a:rPr lang="en-US" sz="2400" b="1" dirty="0">
                <a:latin typeface="Century Gothic" panose="020B0502020202020204" pitchFamily="34" charset="0"/>
              </a:rPr>
              <a:t> </a:t>
            </a:r>
            <a:r>
              <a:rPr lang="en-US" sz="2400" b="1" dirty="0" err="1">
                <a:latin typeface="Century Gothic" panose="020B0502020202020204" pitchFamily="34" charset="0"/>
              </a:rPr>
              <a:t>mångfald</a:t>
            </a:r>
            <a:r>
              <a:rPr lang="en-US" sz="2400" b="1">
                <a:latin typeface="Century Gothic" panose="020B0502020202020204" pitchFamily="34" charset="0"/>
              </a:rPr>
              <a:t>…” </a:t>
            </a:r>
            <a:endParaRPr lang="sv-SE" sz="22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sv-SE" sz="2200" dirty="0">
                <a:latin typeface="Century Gothic" panose="020B0502020202020204" pitchFamily="34" charset="0"/>
                <a:ea typeface="Cambria" panose="02040503050406030204" pitchFamily="18" charset="0"/>
              </a:rPr>
              <a:t>”Som tränare/ledare i föreningen får jag kontinuerligt erbjudanden/information om fortbildning”</a:t>
            </a:r>
            <a:endParaRPr lang="en-US" sz="2200" dirty="0">
              <a:latin typeface="Century Gothic" panose="020B0502020202020204" pitchFamily="34" charset="0"/>
              <a:ea typeface="Cambria" panose="02040503050406030204" pitchFamily="18" charset="0"/>
            </a:endParaRPr>
          </a:p>
          <a:p>
            <a:r>
              <a:rPr lang="en-US" sz="2400" b="1" dirty="0">
                <a:latin typeface="Century Gothic" panose="020B0502020202020204" pitchFamily="34" charset="0"/>
              </a:rPr>
              <a:t>“</a:t>
            </a:r>
            <a:r>
              <a:rPr lang="en-US" sz="2400" b="1" dirty="0" err="1">
                <a:latin typeface="Century Gothic" panose="020B0502020202020204" pitchFamily="34" charset="0"/>
              </a:rPr>
              <a:t>Det</a:t>
            </a:r>
            <a:r>
              <a:rPr lang="en-US" sz="2400" b="1" dirty="0">
                <a:latin typeface="Century Gothic" panose="020B0502020202020204" pitchFamily="34" charset="0"/>
              </a:rPr>
              <a:t> </a:t>
            </a:r>
            <a:r>
              <a:rPr lang="en-US" sz="2400" b="1" dirty="0" err="1">
                <a:latin typeface="Century Gothic" panose="020B0502020202020204" pitchFamily="34" charset="0"/>
              </a:rPr>
              <a:t>finns</a:t>
            </a:r>
            <a:r>
              <a:rPr lang="en-US" sz="2400" b="1" dirty="0">
                <a:latin typeface="Century Gothic" panose="020B0502020202020204" pitchFamily="34" charset="0"/>
              </a:rPr>
              <a:t> </a:t>
            </a:r>
            <a:r>
              <a:rPr lang="en-US" sz="2400" b="1" dirty="0" err="1">
                <a:latin typeface="Century Gothic" panose="020B0502020202020204" pitchFamily="34" charset="0"/>
              </a:rPr>
              <a:t>en</a:t>
            </a:r>
            <a:r>
              <a:rPr lang="en-US" sz="2400" b="1" dirty="0">
                <a:latin typeface="Century Gothic" panose="020B0502020202020204" pitchFamily="34" charset="0"/>
              </a:rPr>
              <a:t> </a:t>
            </a:r>
            <a:r>
              <a:rPr lang="en-US" sz="2400" b="1" dirty="0" err="1">
                <a:latin typeface="Century Gothic" panose="020B0502020202020204" pitchFamily="34" charset="0"/>
              </a:rPr>
              <a:t>uppdragbeskrivning</a:t>
            </a:r>
            <a:r>
              <a:rPr lang="en-US" sz="2400" b="1" dirty="0">
                <a:latin typeface="Century Gothic" panose="020B0502020202020204" pitchFamily="34" charset="0"/>
              </a:rPr>
              <a:t> </a:t>
            </a:r>
            <a:r>
              <a:rPr lang="en-US" sz="2400" b="1" dirty="0" err="1">
                <a:latin typeface="Century Gothic" panose="020B0502020202020204" pitchFamily="34" charset="0"/>
              </a:rPr>
              <a:t>för</a:t>
            </a:r>
            <a:r>
              <a:rPr lang="en-US" sz="2400" b="1" dirty="0">
                <a:latin typeface="Century Gothic" panose="020B0502020202020204" pitchFamily="34" charset="0"/>
              </a:rPr>
              <a:t> min roll </a:t>
            </a:r>
            <a:r>
              <a:rPr lang="en-US" sz="2400" b="1" dirty="0" err="1">
                <a:latin typeface="Century Gothic" panose="020B0502020202020204" pitchFamily="34" charset="0"/>
              </a:rPr>
              <a:t>i</a:t>
            </a:r>
            <a:r>
              <a:rPr lang="en-US" sz="2400" b="1" dirty="0">
                <a:latin typeface="Century Gothic" panose="020B0502020202020204" pitchFamily="34" charset="0"/>
              </a:rPr>
              <a:t> </a:t>
            </a:r>
            <a:r>
              <a:rPr lang="en-US" sz="2400" b="1" dirty="0" err="1">
                <a:latin typeface="Century Gothic" panose="020B0502020202020204" pitchFamily="34" charset="0"/>
              </a:rPr>
              <a:t>föreningen</a:t>
            </a:r>
            <a:r>
              <a:rPr lang="en-US" sz="2400" b="1" dirty="0">
                <a:latin typeface="Century Gothic" panose="020B0502020202020204" pitchFamily="34" charset="0"/>
              </a:rPr>
              <a:t>”</a:t>
            </a:r>
            <a:endParaRPr lang="sv-SE" sz="2200" b="1" dirty="0">
              <a:latin typeface="Century Gothic" panose="020B0502020202020204" pitchFamily="34" charset="0"/>
              <a:ea typeface="Cambria" panose="02040503050406030204" pitchFamily="18" charset="0"/>
            </a:endParaRPr>
          </a:p>
        </p:txBody>
      </p:sp>
      <p:sp>
        <p:nvSpPr>
          <p:cNvPr id="7" name="Platshållare för text 7"/>
          <p:cNvSpPr txBox="1">
            <a:spLocks/>
          </p:cNvSpPr>
          <p:nvPr/>
        </p:nvSpPr>
        <p:spPr>
          <a:xfrm>
            <a:off x="484895" y="1500189"/>
            <a:ext cx="4763255" cy="666705"/>
          </a:xfrm>
          <a:prstGeom prst="rect">
            <a:avLst/>
          </a:prstGeom>
          <a:solidFill>
            <a:srgbClr val="00B050"/>
          </a:solidFill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sv-SE" b="1" dirty="0">
                <a:latin typeface="Century Gothic" panose="020B0502020202020204" pitchFamily="34" charset="0"/>
                <a:ea typeface="Cambria" panose="02040503050406030204" pitchFamily="18" charset="0"/>
              </a:rPr>
              <a:t>STYRKOR</a:t>
            </a:r>
            <a:endParaRPr lang="sv-SE" sz="3600" b="1" dirty="0">
              <a:latin typeface="Century Gothic" panose="020B0502020202020204" pitchFamily="34" charset="0"/>
              <a:ea typeface="Cambria" panose="02040503050406030204" pitchFamily="18" charset="0"/>
            </a:endParaRPr>
          </a:p>
        </p:txBody>
      </p:sp>
      <p:sp>
        <p:nvSpPr>
          <p:cNvPr id="8" name="Platshållare för text 9"/>
          <p:cNvSpPr txBox="1">
            <a:spLocks/>
          </p:cNvSpPr>
          <p:nvPr/>
        </p:nvSpPr>
        <p:spPr>
          <a:xfrm>
            <a:off x="6545178" y="1500189"/>
            <a:ext cx="4713372" cy="613480"/>
          </a:xfrm>
          <a:prstGeom prst="rect">
            <a:avLst/>
          </a:prstGeom>
          <a:solidFill>
            <a:srgbClr val="FF0000"/>
          </a:solidFill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sv-SE" sz="2400" b="1" dirty="0">
                <a:latin typeface="Cambria" panose="02040503050406030204" pitchFamily="18" charset="0"/>
                <a:ea typeface="Cambria" panose="02040503050406030204" pitchFamily="18" charset="0"/>
              </a:rPr>
              <a:t>  </a:t>
            </a:r>
            <a:r>
              <a:rPr lang="sv-SE" b="1" dirty="0">
                <a:latin typeface="Century Gothic" panose="020B0502020202020204" pitchFamily="34" charset="0"/>
                <a:ea typeface="Cambria" panose="02040503050406030204" pitchFamily="18" charset="0"/>
              </a:rPr>
              <a:t>UTVECKLINGSOMRÅDEN</a:t>
            </a:r>
          </a:p>
        </p:txBody>
      </p:sp>
      <p:sp>
        <p:nvSpPr>
          <p:cNvPr id="10" name="Likbent triangel 9"/>
          <p:cNvSpPr/>
          <p:nvPr/>
        </p:nvSpPr>
        <p:spPr>
          <a:xfrm>
            <a:off x="10556501" y="4073646"/>
            <a:ext cx="483695" cy="417890"/>
          </a:xfrm>
          <a:prstGeom prst="triangle">
            <a:avLst/>
          </a:prstGeom>
          <a:solidFill>
            <a:schemeClr val="accent6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" name="5-uddig stjärna 10"/>
          <p:cNvSpPr/>
          <p:nvPr/>
        </p:nvSpPr>
        <p:spPr>
          <a:xfrm>
            <a:off x="4414839" y="2854755"/>
            <a:ext cx="642938" cy="532090"/>
          </a:xfrm>
          <a:prstGeom prst="star5">
            <a:avLst/>
          </a:prstGeom>
          <a:solidFill>
            <a:srgbClr val="FFFF00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3319327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596762" y="957262"/>
            <a:ext cx="5575438" cy="871129"/>
          </a:xfrm>
        </p:spPr>
        <p:txBody>
          <a:bodyPr>
            <a:noAutofit/>
          </a:bodyPr>
          <a:lstStyle/>
          <a:p>
            <a:r>
              <a:rPr lang="sv-SE" sz="4000" b="1" dirty="0">
                <a:latin typeface="Century Gothic" panose="020B0502020202020204" pitchFamily="34" charset="0"/>
              </a:rPr>
              <a:t>Jag känner mig trygg i min träningsgrupp</a:t>
            </a:r>
          </a:p>
        </p:txBody>
      </p:sp>
      <p:graphicFrame>
        <p:nvGraphicFramePr>
          <p:cNvPr id="4" name="Cont1"/>
          <p:cNvGraphicFramePr/>
          <p:nvPr>
            <p:extLst>
              <p:ext uri="{D42A27DB-BD31-4B8C-83A1-F6EECF244321}">
                <p14:modId xmlns:p14="http://schemas.microsoft.com/office/powerpoint/2010/main" val="1778181426"/>
              </p:ext>
            </p:extLst>
          </p:nvPr>
        </p:nvGraphicFramePr>
        <p:xfrm>
          <a:off x="369452" y="1399381"/>
          <a:ext cx="11021753" cy="49428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Cont1"/>
          <p:cNvGraphicFramePr/>
          <p:nvPr>
            <p:extLst>
              <p:ext uri="{D42A27DB-BD31-4B8C-83A1-F6EECF244321}">
                <p14:modId xmlns:p14="http://schemas.microsoft.com/office/powerpoint/2010/main" val="3550451140"/>
              </p:ext>
            </p:extLst>
          </p:nvPr>
        </p:nvGraphicFramePr>
        <p:xfrm>
          <a:off x="537625" y="1636383"/>
          <a:ext cx="10853580" cy="47881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Cont1"/>
          <p:cNvGraphicFramePr/>
          <p:nvPr>
            <p:extLst>
              <p:ext uri="{D42A27DB-BD31-4B8C-83A1-F6EECF244321}">
                <p14:modId xmlns:p14="http://schemas.microsoft.com/office/powerpoint/2010/main" val="3291798445"/>
              </p:ext>
            </p:extLst>
          </p:nvPr>
        </p:nvGraphicFramePr>
        <p:xfrm>
          <a:off x="537625" y="2197066"/>
          <a:ext cx="5946188" cy="37764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7" name="Cont1"/>
          <p:cNvGraphicFramePr/>
          <p:nvPr>
            <p:extLst>
              <p:ext uri="{D42A27DB-BD31-4B8C-83A1-F6EECF244321}">
                <p14:modId xmlns:p14="http://schemas.microsoft.com/office/powerpoint/2010/main" val="2130229918"/>
              </p:ext>
            </p:extLst>
          </p:nvPr>
        </p:nvGraphicFramePr>
        <p:xfrm>
          <a:off x="6651986" y="2405891"/>
          <a:ext cx="4951396" cy="2789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8" name="Rubrik 2"/>
          <p:cNvSpPr txBox="1">
            <a:spLocks/>
          </p:cNvSpPr>
          <p:nvPr/>
        </p:nvSpPr>
        <p:spPr>
          <a:xfrm>
            <a:off x="6651986" y="964264"/>
            <a:ext cx="6015038" cy="10065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206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4000" b="1" dirty="0">
                <a:latin typeface="Century Gothic" panose="020B0502020202020204" pitchFamily="34" charset="0"/>
              </a:rPr>
              <a:t>Föreningens träningsmiljö är trygg och säker</a:t>
            </a:r>
          </a:p>
        </p:txBody>
      </p:sp>
      <p:sp>
        <p:nvSpPr>
          <p:cNvPr id="9" name="textruta 8"/>
          <p:cNvSpPr txBox="1"/>
          <p:nvPr/>
        </p:nvSpPr>
        <p:spPr>
          <a:xfrm>
            <a:off x="7400443" y="5225087"/>
            <a:ext cx="34544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b="1" dirty="0">
                <a:latin typeface="Century Gothic" panose="020B0502020202020204" pitchFamily="34" charset="0"/>
              </a:rPr>
              <a:t>1 = Inte trygg och säker </a:t>
            </a:r>
          </a:p>
          <a:p>
            <a:r>
              <a:rPr lang="sv-SE" sz="1600" b="1" dirty="0">
                <a:latin typeface="Century Gothic" panose="020B0502020202020204" pitchFamily="34" charset="0"/>
              </a:rPr>
              <a:t>6 = Trygg och säker</a:t>
            </a:r>
          </a:p>
        </p:txBody>
      </p:sp>
    </p:spTree>
    <p:extLst>
      <p:ext uri="{BB962C8B-B14F-4D97-AF65-F5344CB8AC3E}">
        <p14:creationId xmlns:p14="http://schemas.microsoft.com/office/powerpoint/2010/main" val="56042710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281076" y="771525"/>
            <a:ext cx="5491074" cy="864858"/>
          </a:xfrm>
        </p:spPr>
        <p:txBody>
          <a:bodyPr>
            <a:noAutofit/>
          </a:bodyPr>
          <a:lstStyle/>
          <a:p>
            <a:r>
              <a:rPr lang="sv-SE" sz="4000" b="1" dirty="0">
                <a:latin typeface="Century Gothic" panose="020B0502020202020204" pitchFamily="34" charset="0"/>
              </a:rPr>
              <a:t>Tränarna/ledarna ser och berömmer alla på träningen</a:t>
            </a:r>
          </a:p>
        </p:txBody>
      </p:sp>
      <p:graphicFrame>
        <p:nvGraphicFramePr>
          <p:cNvPr id="4" name="Cont1"/>
          <p:cNvGraphicFramePr/>
          <p:nvPr>
            <p:extLst>
              <p:ext uri="{D42A27DB-BD31-4B8C-83A1-F6EECF244321}">
                <p14:modId xmlns:p14="http://schemas.microsoft.com/office/powerpoint/2010/main" val="855044151"/>
              </p:ext>
            </p:extLst>
          </p:nvPr>
        </p:nvGraphicFramePr>
        <p:xfrm>
          <a:off x="537625" y="915017"/>
          <a:ext cx="11021753" cy="49428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Cont1"/>
          <p:cNvGraphicFramePr/>
          <p:nvPr>
            <p:extLst>
              <p:ext uri="{D42A27DB-BD31-4B8C-83A1-F6EECF244321}">
                <p14:modId xmlns:p14="http://schemas.microsoft.com/office/powerpoint/2010/main" val="2948582731"/>
              </p:ext>
            </p:extLst>
          </p:nvPr>
        </p:nvGraphicFramePr>
        <p:xfrm>
          <a:off x="537625" y="1636383"/>
          <a:ext cx="10853580" cy="47881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Cont1"/>
          <p:cNvGraphicFramePr/>
          <p:nvPr>
            <p:extLst>
              <p:ext uri="{D42A27DB-BD31-4B8C-83A1-F6EECF244321}">
                <p14:modId xmlns:p14="http://schemas.microsoft.com/office/powerpoint/2010/main" val="4031826802"/>
              </p:ext>
            </p:extLst>
          </p:nvPr>
        </p:nvGraphicFramePr>
        <p:xfrm>
          <a:off x="299780" y="2308207"/>
          <a:ext cx="5453665" cy="40643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6" name="Rubrik 2"/>
          <p:cNvSpPr txBox="1">
            <a:spLocks/>
          </p:cNvSpPr>
          <p:nvPr/>
        </p:nvSpPr>
        <p:spPr>
          <a:xfrm>
            <a:off x="6290206" y="1311757"/>
            <a:ext cx="6268507" cy="6492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206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3600" b="1" dirty="0">
                <a:latin typeface="Century Gothic" panose="020B0502020202020204" pitchFamily="34" charset="0"/>
              </a:rPr>
              <a:t>Det är tillräckligt många tränare/ledare i träningsgruppen så att de har tid att se och uppmärksamma alla aktiva</a:t>
            </a:r>
          </a:p>
        </p:txBody>
      </p:sp>
      <p:graphicFrame>
        <p:nvGraphicFramePr>
          <p:cNvPr id="8" name="Cont1"/>
          <p:cNvGraphicFramePr/>
          <p:nvPr>
            <p:extLst>
              <p:ext uri="{D42A27DB-BD31-4B8C-83A1-F6EECF244321}">
                <p14:modId xmlns:p14="http://schemas.microsoft.com/office/powerpoint/2010/main" val="2800114862"/>
              </p:ext>
            </p:extLst>
          </p:nvPr>
        </p:nvGraphicFramePr>
        <p:xfrm>
          <a:off x="6271931" y="3200400"/>
          <a:ext cx="5920069" cy="23231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9" name="textruta 8"/>
          <p:cNvSpPr txBox="1"/>
          <p:nvPr/>
        </p:nvSpPr>
        <p:spPr>
          <a:xfrm>
            <a:off x="6271931" y="5672137"/>
            <a:ext cx="27434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b="1" dirty="0">
                <a:latin typeface="Century Gothic" panose="020B0502020202020204" pitchFamily="34" charset="0"/>
              </a:rPr>
              <a:t>1 = Inte tillräckligt</a:t>
            </a:r>
          </a:p>
          <a:p>
            <a:r>
              <a:rPr lang="sv-SE" sz="1600" b="1" dirty="0">
                <a:latin typeface="Century Gothic" panose="020B0502020202020204" pitchFamily="34" charset="0"/>
              </a:rPr>
              <a:t>6 = Tillräckligt många</a:t>
            </a:r>
          </a:p>
        </p:txBody>
      </p:sp>
    </p:spTree>
    <p:extLst>
      <p:ext uri="{BB962C8B-B14F-4D97-AF65-F5344CB8AC3E}">
        <p14:creationId xmlns:p14="http://schemas.microsoft.com/office/powerpoint/2010/main" val="2698968071"/>
      </p:ext>
    </p:extLst>
  </p:cSld>
  <p:clrMapOvr>
    <a:masterClrMapping/>
  </p:clrMapOvr>
</p:sld>
</file>

<file path=ppt/theme/theme1.xml><?xml version="1.0" encoding="utf-8"?>
<a:theme xmlns:a="http://schemas.openxmlformats.org/drawingml/2006/main" name="Svensk Friidrott">
  <a:themeElements>
    <a:clrScheme name="Svensk Friidrott">
      <a:dk1>
        <a:srgbClr val="003478"/>
      </a:dk1>
      <a:lt1>
        <a:sysClr val="window" lastClr="FFFFFF"/>
      </a:lt1>
      <a:dk2>
        <a:srgbClr val="333333"/>
      </a:dk2>
      <a:lt2>
        <a:srgbClr val="666666"/>
      </a:lt2>
      <a:accent1>
        <a:srgbClr val="0065BD"/>
      </a:accent1>
      <a:accent2>
        <a:srgbClr val="FECB00"/>
      </a:accent2>
      <a:accent3>
        <a:srgbClr val="003478"/>
      </a:accent3>
      <a:accent4>
        <a:srgbClr val="3DB7E4"/>
      </a:accent4>
      <a:accent5>
        <a:srgbClr val="00AF3F"/>
      </a:accent5>
      <a:accent6>
        <a:srgbClr val="FF6319"/>
      </a:accent6>
      <a:hlink>
        <a:srgbClr val="0070C0"/>
      </a:hlink>
      <a:folHlink>
        <a:srgbClr val="FF000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4248</TotalTime>
  <Words>2394</Words>
  <Application>Microsoft Office PowerPoint</Application>
  <PresentationFormat>Bredbild</PresentationFormat>
  <Paragraphs>357</Paragraphs>
  <Slides>72</Slides>
  <Notes>64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72</vt:i4>
      </vt:variant>
    </vt:vector>
  </HeadingPairs>
  <TitlesOfParts>
    <vt:vector size="77" baseType="lpstr">
      <vt:lpstr>Arial</vt:lpstr>
      <vt:lpstr>Calibri</vt:lpstr>
      <vt:lpstr>Cambria</vt:lpstr>
      <vt:lpstr>Century Gothic</vt:lpstr>
      <vt:lpstr>Svensk Friidrott</vt:lpstr>
      <vt:lpstr>  Hellas Friidrott  Föreningssmart  - Juni 2021 - </vt:lpstr>
      <vt:lpstr>På GÅNG – Svensk Friidrott </vt:lpstr>
      <vt:lpstr>Om FÖRENINGSSMART </vt:lpstr>
      <vt:lpstr>Om FÖRENINGSSMART </vt:lpstr>
      <vt:lpstr>Vem har svarat?</vt:lpstr>
      <vt:lpstr>Jag har varit med i föreningen..</vt:lpstr>
      <vt:lpstr>Har du barn som är aktiva i föreningen?</vt:lpstr>
      <vt:lpstr>Hur många timmar i sitt per vecka engagerar du dig i föreningens verksamhet? </vt:lpstr>
      <vt:lpstr>Träna friidrott i min förening - AKTIVA</vt:lpstr>
      <vt:lpstr>Det är roligt att träna friidrott i vår förening</vt:lpstr>
      <vt:lpstr>Det är bra stämning i vår träningsgrupp</vt:lpstr>
      <vt:lpstr>Jag har kompisar i min träningsgrupp</vt:lpstr>
      <vt:lpstr>Jag känner mig trygg i min träningsgrupp</vt:lpstr>
      <vt:lpstr>I min träningsgrupp får alla som vill vara med</vt:lpstr>
      <vt:lpstr>Jag vågar testa nya saker/grenar på träningen</vt:lpstr>
      <vt:lpstr>Jag tycker att jag utvecklas som friidrottare på träningarna</vt:lpstr>
      <vt:lpstr>Tränarna/ledarna hjälper mig om  jag behöver det</vt:lpstr>
      <vt:lpstr>Tränarna/ledarna ser och berömmer alla på träningen</vt:lpstr>
      <vt:lpstr>I vår träningsgrupp frågar tränarna/ledarna oss aktiva vad vi vill göra på träningen</vt:lpstr>
      <vt:lpstr>Tränarna/ledarna tycker att det är okej att jag håller på med flera idrotter</vt:lpstr>
      <vt:lpstr>TRÄNA FRIIDROTT I MIN FÖRENING - Fria kommentarer </vt:lpstr>
      <vt:lpstr>Frågor kring – FÖRENINGENS ARBETE MED  TRYGG FRIIDROTT  </vt:lpstr>
      <vt:lpstr>Jag mår bra av att vara med i min förening</vt:lpstr>
      <vt:lpstr>Jag har roligt när jag utför mina uppdrag i föreningen</vt:lpstr>
      <vt:lpstr>Föreningens träningsmiljö är trygg och säker</vt:lpstr>
      <vt:lpstr>Föreningens tävlingsmiljö är trygg och säker</vt:lpstr>
      <vt:lpstr>Föreningen arbetar med att skapa inkluderande arrangemang…</vt:lpstr>
      <vt:lpstr>Föreningen arbetar aktivt med att rekrytera och behålla sina medlemmar</vt:lpstr>
      <vt:lpstr>Jag vet vart jag ska vända mig om jag känner oro eller har problem inom friidrotten</vt:lpstr>
      <vt:lpstr>Jag känner att jag får/skulle få  uppbackning av min förening..</vt:lpstr>
      <vt:lpstr>Föreningen strävar efter för att få en större mångfald… </vt:lpstr>
      <vt:lpstr>Jag känner mig delaktig och en del av gemenskapen i min förening</vt:lpstr>
      <vt:lpstr>Det finns en press från föräldrar i träningsgruppen att de aktiva ska prestera på tävling</vt:lpstr>
      <vt:lpstr>Kontakten mellan ledare/tränare och aktiva ska se ut på nätet och i sociala medier</vt:lpstr>
      <vt:lpstr>Hantering av träning- och tävlingsresor så att de som är inblandade känner sig trygga </vt:lpstr>
      <vt:lpstr>Hantering av övernattningar i samband vid träning- och tävlingsresor</vt:lpstr>
      <vt:lpstr>Föräldrar, aktiva och tränare/ledare uppträder sportsligt på tävlingar</vt:lpstr>
      <vt:lpstr>FÖRENINGENS ARBETE MED TRYGG FRIIDROTT  - Fria kommentarer</vt:lpstr>
      <vt:lpstr>Frågor kring FRIIDROTTSUTVECKLING </vt:lpstr>
      <vt:lpstr>Det är tillräckligt många tränare/ledare i träningsgruppen så att de har tid att se och uppmärksamma alla aktiva</vt:lpstr>
      <vt:lpstr>Som ny tränare/ledare i föreningen får du en bra introduktionsutbildning</vt:lpstr>
      <vt:lpstr>Som tränare/ledare i föreningen får jag kontinuerligt erbjudanden/information om fortbildning</vt:lpstr>
      <vt:lpstr>Föreningen arbetar kontinuerligt med  möten för tränare/ledare (minst ett per år)</vt:lpstr>
      <vt:lpstr>FRIIDROTTSUTVECKLING - Fria kommentarer</vt:lpstr>
      <vt:lpstr>Frågor kring - FÖRENINGSUTVECKLING</vt:lpstr>
      <vt:lpstr>Det framgår tydligt hur mycket det kostar att utöva friidrott i vår förening..</vt:lpstr>
      <vt:lpstr>Det finns en uppdragbeskrivning för  min roll i föreningen</vt:lpstr>
      <vt:lpstr>I vår förening genomförs regelbundna föräldramöten (minst ett per år)</vt:lpstr>
      <vt:lpstr>I vår förening genomförs regelbundna utvecklingssamtal med de aktiva (minst ett per år)</vt:lpstr>
      <vt:lpstr>På föreningens hemsida finns det tydliga kontaktuppgifter till vem man kan höra av  sig till i specifika frågor</vt:lpstr>
      <vt:lpstr>Som förälder i föreningen får du den information du behöver </vt:lpstr>
      <vt:lpstr>Det framgår tydligt vad som förväntas av mig som förälder till en aktiv i föreningen</vt:lpstr>
      <vt:lpstr>Det framgår tydligt hur man som förälder  kan engagera sig i föreningen</vt:lpstr>
      <vt:lpstr>Föreningens aktiva får tips om  återhämtning, rehabilitering, kost och vila</vt:lpstr>
      <vt:lpstr>Föreningen har en framtagen vision</vt:lpstr>
      <vt:lpstr>Föreningen har en verksamhetsidé</vt:lpstr>
      <vt:lpstr>Föreningen har en uttalad värdegrund</vt:lpstr>
      <vt:lpstr>Föreningen har en policy för hur barn- och ungdomsidrott ska bedrivas</vt:lpstr>
      <vt:lpstr>Föreningen har en rutin för man visar upp ett utdrag ur belastningsregistret</vt:lpstr>
      <vt:lpstr>Föreningen har en plan (riktlinjer, strategi m.m) för hur de rekryterar tränare/ledare</vt:lpstr>
      <vt:lpstr>FÖRENINGSUTVECKLING - Fria kommentarer</vt:lpstr>
      <vt:lpstr>Frågor kring - KOMMUNIKATION</vt:lpstr>
      <vt:lpstr>Föreningen har en attraktiv hemsida</vt:lpstr>
      <vt:lpstr> Så här får jag information från min förening idag och så vill jag få den i framtiden                                                                                                                                                                                1. HEMSIDAN</vt:lpstr>
      <vt:lpstr> 2. TRÄNINGSGRUPPENS EGNA SIDA  (FB, Laget.se m.fl.)</vt:lpstr>
      <vt:lpstr>3.NYHETSBREV </vt:lpstr>
      <vt:lpstr>4.SOCIALA MEDIER </vt:lpstr>
      <vt:lpstr>5. MAILUTSKICK </vt:lpstr>
      <vt:lpstr>6. MUNTLIG INFO (Föräldramöten, ledarträffar m.m.)</vt:lpstr>
      <vt:lpstr>SAMMANFATTNING</vt:lpstr>
      <vt:lpstr>Jag känner mig trygg i min träningsgrupp</vt:lpstr>
      <vt:lpstr>Tränarna/ledarna ser och berömmer alla på träningen</vt:lpstr>
    </vt:vector>
  </TitlesOfParts>
  <Company>Svenska Orienteringsförbundet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Hillevi Thor</dc:creator>
  <cp:lastModifiedBy>Frida Lundin</cp:lastModifiedBy>
  <cp:revision>387</cp:revision>
  <dcterms:created xsi:type="dcterms:W3CDTF">2018-08-28T07:40:36Z</dcterms:created>
  <dcterms:modified xsi:type="dcterms:W3CDTF">2022-02-03T08:48:12Z</dcterms:modified>
</cp:coreProperties>
</file>