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0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2.xml" ContentType="application/vnd.openxmlformats-officedocument.presentationml.notesSlide+xml"/>
  <Override PartName="/ppt/tags/tag28.xml" ContentType="application/vnd.openxmlformats-officedocument.presentationml.tags+xml"/>
  <Override PartName="/ppt/notesSlides/notesSlide23.xml" ContentType="application/vnd.openxmlformats-officedocument.presentationml.notesSlide+xml"/>
  <Override PartName="/ppt/tags/tag29.xml" ContentType="application/vnd.openxmlformats-officedocument.presentationml.tags+xml"/>
  <Override PartName="/ppt/notesSlides/notesSlide24.xml" ContentType="application/vnd.openxmlformats-officedocument.presentationml.notesSlide+xml"/>
  <Override PartName="/ppt/tags/tag30.xml" ContentType="application/vnd.openxmlformats-officedocument.presentationml.tags+xml"/>
  <Override PartName="/ppt/notesSlides/notesSlide25.xml" ContentType="application/vnd.openxmlformats-officedocument.presentationml.notesSlide+xml"/>
  <Override PartName="/ppt/tags/tag31.xml" ContentType="application/vnd.openxmlformats-officedocument.presentationml.tags+xml"/>
  <Override PartName="/ppt/notesSlides/notesSlide26.xml" ContentType="application/vnd.openxmlformats-officedocument.presentationml.notesSlide+xml"/>
  <Override PartName="/ppt/tags/tag32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2"/>
  </p:notesMasterIdLst>
  <p:handoutMasterIdLst>
    <p:handoutMasterId r:id="rId33"/>
  </p:handoutMasterIdLst>
  <p:sldIdLst>
    <p:sldId id="271" r:id="rId2"/>
    <p:sldId id="325" r:id="rId3"/>
    <p:sldId id="280" r:id="rId4"/>
    <p:sldId id="302" r:id="rId5"/>
    <p:sldId id="329" r:id="rId6"/>
    <p:sldId id="316" r:id="rId7"/>
    <p:sldId id="330" r:id="rId8"/>
    <p:sldId id="323" r:id="rId9"/>
    <p:sldId id="287" r:id="rId10"/>
    <p:sldId id="342" r:id="rId11"/>
    <p:sldId id="343" r:id="rId12"/>
    <p:sldId id="278" r:id="rId13"/>
    <p:sldId id="336" r:id="rId14"/>
    <p:sldId id="344" r:id="rId15"/>
    <p:sldId id="311" r:id="rId16"/>
    <p:sldId id="331" r:id="rId17"/>
    <p:sldId id="335" r:id="rId18"/>
    <p:sldId id="341" r:id="rId19"/>
    <p:sldId id="332" r:id="rId20"/>
    <p:sldId id="340" r:id="rId21"/>
    <p:sldId id="308" r:id="rId22"/>
    <p:sldId id="337" r:id="rId23"/>
    <p:sldId id="315" r:id="rId24"/>
    <p:sldId id="339" r:id="rId25"/>
    <p:sldId id="334" r:id="rId26"/>
    <p:sldId id="324" r:id="rId27"/>
    <p:sldId id="307" r:id="rId28"/>
    <p:sldId id="288" r:id="rId29"/>
    <p:sldId id="322" r:id="rId30"/>
    <p:sldId id="309" r:id="rId31"/>
  </p:sldIdLst>
  <p:sldSz cx="9144000" cy="6858000" type="screen4x3"/>
  <p:notesSz cx="6858000" cy="9144000"/>
  <p:custDataLst>
    <p:tags r:id="rId34"/>
  </p:custDataLst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4660"/>
  </p:normalViewPr>
  <p:slideViewPr>
    <p:cSldViewPr>
      <p:cViewPr varScale="1">
        <p:scale>
          <a:sx n="115" d="100"/>
          <a:sy n="115" d="100"/>
        </p:scale>
        <p:origin x="1248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134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er Millner" userId="1ed23c50-0872-4662-844f-c5d3435291f8" providerId="ADAL" clId="{D7EA9E25-6841-4DDE-950F-1EDB1ECC8B37}"/>
    <pc:docChg chg="undo addSld modSld">
      <pc:chgData name="Christer Millner" userId="1ed23c50-0872-4662-844f-c5d3435291f8" providerId="ADAL" clId="{D7EA9E25-6841-4DDE-950F-1EDB1ECC8B37}" dt="2024-02-09T12:42:40.624" v="55" actId="20577"/>
      <pc:docMkLst>
        <pc:docMk/>
      </pc:docMkLst>
      <pc:sldChg chg="modSp mod">
        <pc:chgData name="Christer Millner" userId="1ed23c50-0872-4662-844f-c5d3435291f8" providerId="ADAL" clId="{D7EA9E25-6841-4DDE-950F-1EDB1ECC8B37}" dt="2024-02-09T12:42:02.555" v="28" actId="20577"/>
        <pc:sldMkLst>
          <pc:docMk/>
          <pc:sldMk cId="7163858" sldId="336"/>
        </pc:sldMkLst>
        <pc:spChg chg="mod">
          <ac:chgData name="Christer Millner" userId="1ed23c50-0872-4662-844f-c5d3435291f8" providerId="ADAL" clId="{D7EA9E25-6841-4DDE-950F-1EDB1ECC8B37}" dt="2024-02-09T12:42:02.555" v="28" actId="20577"/>
          <ac:spMkLst>
            <pc:docMk/>
            <pc:sldMk cId="7163858" sldId="336"/>
            <ac:spMk id="21507" creationId="{CF992C52-CE55-400A-B0E8-84AE5D16B4ED}"/>
          </ac:spMkLst>
        </pc:spChg>
      </pc:sldChg>
      <pc:sldChg chg="modSp add mod">
        <pc:chgData name="Christer Millner" userId="1ed23c50-0872-4662-844f-c5d3435291f8" providerId="ADAL" clId="{D7EA9E25-6841-4DDE-950F-1EDB1ECC8B37}" dt="2024-02-09T12:42:40.624" v="55" actId="20577"/>
        <pc:sldMkLst>
          <pc:docMk/>
          <pc:sldMk cId="3241377683" sldId="344"/>
        </pc:sldMkLst>
        <pc:spChg chg="mod">
          <ac:chgData name="Christer Millner" userId="1ed23c50-0872-4662-844f-c5d3435291f8" providerId="ADAL" clId="{D7EA9E25-6841-4DDE-950F-1EDB1ECC8B37}" dt="2024-02-09T12:42:40.624" v="55" actId="20577"/>
          <ac:spMkLst>
            <pc:docMk/>
            <pc:sldMk cId="3241377683" sldId="344"/>
            <ac:spMk id="21507" creationId="{CF992C52-CE55-400A-B0E8-84AE5D16B4E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D797A0-7F1B-44A1-BE3E-967A7516E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D46CA-E877-4594-A0B4-2DCCAB50B2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3C29524-02B1-4C0F-A6B2-A92F5AD19CBF}" type="datetimeFigureOut">
              <a:rPr lang="en-US"/>
              <a:pPr>
                <a:defRPr/>
              </a:pPr>
              <a:t>2/9/2024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A1E863-9385-48E8-B120-BE39080DBC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99143B-5FF8-4C5B-BBF1-48FD665CE0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4A7600A-A055-4C30-945D-488A0E5E77E4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0E25E3-1FC3-44B8-AEBA-8B286987C7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9B7151-C3D8-478F-902B-BE106569536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EFDA198-43CB-4FAE-9709-E457399D5FC3}" type="datetimeFigureOut">
              <a:rPr lang="en-US"/>
              <a:pPr>
                <a:defRPr/>
              </a:pPr>
              <a:t>2/9/2024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EE70CBF-BFF5-41BF-B25D-DBDC7733CF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E77053-5C92-4F36-95FD-040F28B78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73371-04A1-4C6F-A933-CA8C2BDADB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1137A-CE8C-4774-9819-45DCDA8F7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69D402-ABE5-46BB-AA34-75D915171E14}" type="slidenum">
              <a:rPr lang="en-US" altLang="sv-SE"/>
              <a:pPr/>
              <a:t>‹#›</a:t>
            </a:fld>
            <a:endParaRPr lang="en-US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1AE4ADFD-4D84-4F96-89C6-C617B201D0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959427A-02D4-47C0-BB79-859E73FA88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1EF5E7A-F144-4C0D-9D02-4E2FF70C4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F0F235-589C-49DD-A13D-848864DF2AC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1AE4ADFD-4D84-4F96-89C6-C617B201D0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959427A-02D4-47C0-BB79-859E73FA88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1EF5E7A-F144-4C0D-9D02-4E2FF70C4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F0F235-589C-49DD-A13D-848864DF2AC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46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2648D072-858D-42B2-9431-6ECE074D2E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A9FF55C8-12E8-4184-9F46-7143F4777E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05966CC6-ED4D-448E-9017-2D5324F94B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F6BC85-D78A-4FF1-83AF-500260A9240C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F7661B42-A2AF-44A7-B00C-0144D6CEDC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1E14ECF8-EB3D-4450-ACC8-0BDCBE931B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13D4ED8E-D4D0-4AB7-87AC-554B39194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262F6D-16AF-48C6-9876-E5ED56815CD1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F7661B42-A2AF-44A7-B00C-0144D6CEDC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1E14ECF8-EB3D-4450-ACC8-0BDCBE931B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13D4ED8E-D4D0-4AB7-87AC-554B39194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262F6D-16AF-48C6-9876-E5ED56815CD1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510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6468CE89-496A-4416-ADC3-8EBAE3FB84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06DEFCE7-AAEB-485D-895E-8BF1057D2A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37AE7267-D57B-48E4-A37D-77CE57E2B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08A4E0-081B-4354-A24C-A7F31366A290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6468CE89-496A-4416-ADC3-8EBAE3FB84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06DEFCE7-AAEB-485D-895E-8BF1057D2A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37AE7267-D57B-48E4-A37D-77CE57E2B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08A4E0-081B-4354-A24C-A7F31366A290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304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6468CE89-496A-4416-ADC3-8EBAE3FB84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06DEFCE7-AAEB-485D-895E-8BF1057D2A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37AE7267-D57B-48E4-A37D-77CE57E2B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08A4E0-081B-4354-A24C-A7F31366A290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798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48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41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198027F-B363-4EED-9AA7-DF92A5ACFA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6E8825A-B5B0-4215-85DA-4B8100277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F23F2C5-C232-485E-861D-5228FB227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198027F-B363-4EED-9AA7-DF92A5ACFA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6E8825A-B5B0-4215-85DA-4B8100277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F23F2C5-C232-485E-861D-5228FB227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757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198027F-B363-4EED-9AA7-DF92A5ACFA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6E8825A-B5B0-4215-85DA-4B8100277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F23F2C5-C232-485E-861D-5228FB227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5658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824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852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3080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963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4665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6DDE4CAD-7C71-4177-816B-82E38FF3C7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167CD6C4-B15C-4073-869E-666E9D0ED1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355A036C-0885-4479-B675-975BC4315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F44E47-4AC1-4606-AFCE-F45B8EAF035E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6DDE4CAD-7C71-4177-816B-82E38FF3C7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167CD6C4-B15C-4073-869E-666E9D0ED1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355A036C-0885-4479-B675-975BC4315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F44E47-4AC1-4606-AFCE-F45B8EAF035E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14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F97C9D02-B9A3-44F2-8662-18C9683C1F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6913CCC-4E7A-4550-9175-36E9EEEA3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FD56474B-9F66-49EA-BFF7-11D0400CD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F97C9D02-B9A3-44F2-8662-18C9683C1F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6913CCC-4E7A-4550-9175-36E9EEEA3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FD56474B-9F66-49EA-BFF7-11D0400CD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3423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958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F97C9D02-B9A3-44F2-8662-18C9683C1F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6913CCC-4E7A-4550-9175-36E9EEEA3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FD56474B-9F66-49EA-BFF7-11D0400CD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6145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37998530-39E1-4899-9015-D7C31DF260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E959C50-4FBB-4778-AD75-6B88882B57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48CF5042-C2CB-4246-93FA-484B808A9F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9534802-55C7-45F7-B58B-AB9D5149E13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61CCA56-3D9E-4132-B26C-8F74051FEA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CD037FB9-FB30-4E3D-8C73-FCF7413EAE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FBEF3B27-5775-4DD1-91E9-9946F6F32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2A7177-0517-47A9-9942-F304BA077047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61CCA56-3D9E-4132-B26C-8F74051FEA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CD037FB9-FB30-4E3D-8C73-FCF7413EAE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FBEF3B27-5775-4DD1-91E9-9946F6F32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2A7177-0517-47A9-9942-F304BA077047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916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CEFD013-ABA5-42F7-92AD-BA0DE409C1E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2413000" y="-106363"/>
            <a:ext cx="11010900" cy="3751263"/>
            <a:chOff x="-1523" y="585"/>
            <a:chExt cx="6995" cy="2363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0A65671E-3CAD-48BD-9209-4019B31D4C9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0" cmpd="thickThin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CFBD061E-A1F6-4D3B-A536-C93311CB949A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-1192" y="1220"/>
              <a:ext cx="1734" cy="172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69 w 64000"/>
                <a:gd name="T28" fmla="*/ -29630 h 64000"/>
                <a:gd name="T29" fmla="*/ 44069 w 64000"/>
                <a:gd name="T30" fmla="*/ 29630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B2C1C309-D722-4A61-9D32-6CA37E9A07A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-1523" y="585"/>
              <a:ext cx="1908" cy="190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85 w 64000"/>
                <a:gd name="T28" fmla="*/ -25761 h 64000"/>
                <a:gd name="T29" fmla="*/ 50985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</p:grpSp>
      <p:pic>
        <p:nvPicPr>
          <p:cNvPr id="8" name="Picture 11" descr="MCj04338810000[1]">
            <a:extLst>
              <a:ext uri="{FF2B5EF4-FFF2-40B4-BE49-F238E27FC236}">
                <a16:creationId xmlns:a16="http://schemas.microsoft.com/office/drawing/2014/main" id="{E07C9ACE-8491-4842-817E-61D77C91CD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65"/>
          <a:stretch>
            <a:fillRect/>
          </a:stretch>
        </p:blipFill>
        <p:spPr bwMode="auto">
          <a:xfrm>
            <a:off x="8169275" y="4149725"/>
            <a:ext cx="1011238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4">
            <a:extLst>
              <a:ext uri="{FF2B5EF4-FFF2-40B4-BE49-F238E27FC236}">
                <a16:creationId xmlns:a16="http://schemas.microsoft.com/office/drawing/2014/main" id="{C1A33E94-D55B-4005-B249-E2405B1B724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397000" y="1481138"/>
            <a:ext cx="72009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10" name="Bildobjekt 17" descr="Hertzöga">
            <a:extLst>
              <a:ext uri="{FF2B5EF4-FFF2-40B4-BE49-F238E27FC236}">
                <a16:creationId xmlns:a16="http://schemas.microsoft.com/office/drawing/2014/main" id="{0FEE60A4-6DF2-4D70-8585-A4F9087830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5" y="79375"/>
            <a:ext cx="1003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331913" y="79801"/>
            <a:ext cx="7239000" cy="1256598"/>
          </a:xfrm>
        </p:spPr>
        <p:txBody>
          <a:bodyPr/>
          <a:lstStyle>
            <a:lvl1pPr>
              <a:defRPr sz="60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27736" y="1772816"/>
            <a:ext cx="7239000" cy="1752600"/>
          </a:xfrm>
        </p:spPr>
        <p:txBody>
          <a:bodyPr/>
          <a:lstStyle>
            <a:lvl1pPr marL="0" indent="0">
              <a:buSzTx/>
              <a:buFont typeface="Wingdings" pitchFamily="2" charset="2"/>
              <a:buBlip>
                <a:blip r:embed="rId2"/>
              </a:buBlip>
              <a:defRPr/>
            </a:lvl1pPr>
          </a:lstStyle>
          <a:p>
            <a:r>
              <a:rPr lang="sv-SE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239585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F25DA3A-A0D3-49EC-85A8-20AE0DDAED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77A0EE3-B05C-4185-84FC-979D78696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CE6F5D6-BA01-496C-9CA8-6135DB76B9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903F9F4-38C0-4AD1-B6C6-CC4333CC412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96229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2E95BCC-C1B1-4B6D-A925-1C8328228B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5278523-3095-41F0-90A6-5ECF99243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A6F2A16-4A7C-4A6C-936F-4A4E671950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C606702-90F9-4FD4-A438-105E9C6C2E6C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010189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CD659D-9D5F-47E0-AD82-DAA233183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AB0DB70-70EC-4A90-A001-42D527A2CE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55465563-3F7E-423D-86E5-0D85A2485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2E0364B-67AF-4A7A-AD1A-FEB75A5D4AB7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39789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6B135B2-A2CD-41B7-86C4-FE9AF4DB83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A9AABA49-2A11-4052-9678-784E95AA0F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ECA3E854-7F23-4E56-A7E4-D5699A99E5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143490D-F566-4824-BA05-6692D8C6B78D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52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91E3983-B4F1-4CB7-97E4-50BC26C53C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EDA85CF6-BAB9-491F-B914-9AFE1F8345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C36397D-2C22-486D-BC4F-A958EA2B8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8FA8EAA-4F03-41AA-B195-2B2A28E22D87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68628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2C898121-03B5-4206-8F41-4FC0A06E1F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6CDC8F01-1BE6-4629-A9AF-A93DAB682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88277A9B-D8A7-47C5-9649-669AF84D1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E3C7010-29CC-4F76-AA71-9E338033D603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7139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163FAC-EE58-4A36-BE76-4A178E50A8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FFEA92-EDB9-4647-9CBF-330782F7AD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54C71B5-DDDC-4EB3-9BB5-26C7DE4BF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371453E-EDEF-46E3-AAD2-13CDF3691CA6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454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3C1C4B8-54F6-4526-815D-7C5E2B0606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8A3ACF5-6DFD-4595-BDB3-6C17C901C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B36151C4-8EEB-4A34-99A1-C5F5F9AE1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32A13BA-8630-4AE3-B6A3-C746538B88C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6004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D0E4C48-CF32-477B-B34A-1445AA934A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0168030-9E1A-4897-A020-6B564D7579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1A13574-1846-429C-AF3F-E9AFD09162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DF49177-9481-475D-B4FF-FF7C9A411103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59583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9986FE6-98FF-4131-8DAE-AF428A97D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A25D807-9FE7-4ADE-BA08-28B336E999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E7C151A3-394B-4A76-BCA8-056F307E5C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71EB152-C1FC-4DD8-9678-5AA801D1F1F4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114265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9E2B372-8E17-4A1F-A583-61519C88E7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9554355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352" imgH="353" progId="TCLayout.ActiveDocument.1">
                  <p:embed/>
                </p:oleObj>
              </mc:Choice>
              <mc:Fallback>
                <p:oleObj name="think-cell Slide" r:id="rId1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9E2B372-8E17-4A1F-A583-61519C88E7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C53B724F-D51A-4697-9609-A2E8DA3FF6A9}"/>
              </a:ext>
            </a:extLst>
          </p:cNvPr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36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026" name="Group 2">
            <a:extLst>
              <a:ext uri="{FF2B5EF4-FFF2-40B4-BE49-F238E27FC236}">
                <a16:creationId xmlns:a16="http://schemas.microsoft.com/office/drawing/2014/main" id="{B79987C0-EC5C-41D6-B31A-E56481A15231}"/>
              </a:ext>
            </a:extLst>
          </p:cNvPr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29" name="AutoShape 3">
              <a:extLst>
                <a:ext uri="{FF2B5EF4-FFF2-40B4-BE49-F238E27FC236}">
                  <a16:creationId xmlns:a16="http://schemas.microsoft.com/office/drawing/2014/main" id="{7F1EE247-F6C5-4A99-9558-BF8802EDA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1030" name="AutoShape 4">
              <a:extLst>
                <a:ext uri="{FF2B5EF4-FFF2-40B4-BE49-F238E27FC236}">
                  <a16:creationId xmlns:a16="http://schemas.microsoft.com/office/drawing/2014/main" id="{20ACA992-A8AD-4AE3-9DE3-FAA911A06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1031" name="Line 5">
              <a:extLst>
                <a:ext uri="{FF2B5EF4-FFF2-40B4-BE49-F238E27FC236}">
                  <a16:creationId xmlns:a16="http://schemas.microsoft.com/office/drawing/2014/main" id="{38AAC6CC-8C1B-4C7E-A876-B07B9EBBD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1027" name="Rectangle 6">
            <a:extLst>
              <a:ext uri="{FF2B5EF4-FFF2-40B4-BE49-F238E27FC236}">
                <a16:creationId xmlns:a16="http://schemas.microsoft.com/office/drawing/2014/main" id="{FA4D994A-0E02-4120-A650-14223B779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1028" name="Rectangle 7">
            <a:extLst>
              <a:ext uri="{FF2B5EF4-FFF2-40B4-BE49-F238E27FC236}">
                <a16:creationId xmlns:a16="http://schemas.microsoft.com/office/drawing/2014/main" id="{62E60BB2-2F52-4142-85D8-52DFBA482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4" name="MSIPCMContentMarking" descr="{&quot;HashCode&quot;:-1525848495,&quot;Placement&quot;:&quot;Header&quot;,&quot;Top&quot;:0.0,&quot;Left&quot;:616.2896,&quot;SlideWidth&quot;:720,&quot;SlideHeight&quot;:540}">
            <a:extLst>
              <a:ext uri="{FF2B5EF4-FFF2-40B4-BE49-F238E27FC236}">
                <a16:creationId xmlns:a16="http://schemas.microsoft.com/office/drawing/2014/main" id="{738DCD2D-1912-49A9-91C0-CAA9B7EDFD1B}"/>
              </a:ext>
            </a:extLst>
          </p:cNvPr>
          <p:cNvSpPr txBox="1"/>
          <p:nvPr userDrawn="1"/>
        </p:nvSpPr>
        <p:spPr>
          <a:xfrm>
            <a:off x="7826878" y="0"/>
            <a:ext cx="1317122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sv-SE" sz="800">
                <a:solidFill>
                  <a:srgbClr val="000000"/>
                </a:solidFill>
                <a:latin typeface="Calibri" panose="020F0502020204030204" pitchFamily="34" charset="0"/>
              </a:rPr>
              <a:t>Informationsklass: Öppen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hyperlink" Target="https://www.hertzogabk.se/docs/752/17978/Barn_och_ungdomspolicy.pdf" TargetMode="External"/><Relationship Id="rId5" Type="http://schemas.openxmlformats.org/officeDocument/2006/relationships/image" Target="../media/image7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hyperlink" Target="https://www.hertzogabk.se/docs/752/17978/Handlingsplan_f%C3%B6r_trivsel_och_%C3%B6ppenhet.pdf" TargetMode="External"/><Relationship Id="rId5" Type="http://schemas.openxmlformats.org/officeDocument/2006/relationships/image" Target="../media/image7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9.bin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0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2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4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2B26DD7A-F2C5-4903-9603-DC7A269A837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77258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2B26DD7A-F2C5-4903-9603-DC7A269A83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21A9320D-9A2B-4A23-B26B-6E75667400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8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7C2D7E20-F62A-44A8-A0A6-97C693C6660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7704" y="3212976"/>
            <a:ext cx="5976664" cy="1440160"/>
          </a:xfrm>
          <a:noFill/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4000" b="1" i="1" dirty="0"/>
              <a:t>Välkomna!</a:t>
            </a:r>
            <a:endParaRPr lang="sv-SE" altLang="sv-SE" sz="2000" b="1" i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sv-SE" altLang="sv-SE" sz="2000" b="1" i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2000" b="1" i="1" dirty="0"/>
              <a:t>Till säsongen 2024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2000" b="1" i="1" dirty="0"/>
              <a:t>för Hertzöga BK P11</a:t>
            </a:r>
            <a:endParaRPr lang="sv-SE" altLang="sv-SE" sz="4000" b="1" i="1" dirty="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9998502-8FB4-4731-8047-BB5E4F0767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255588"/>
            <a:ext cx="7239000" cy="1085850"/>
          </a:xfrm>
        </p:spPr>
        <p:txBody>
          <a:bodyPr vert="horz"/>
          <a:lstStyle/>
          <a:p>
            <a:pPr algn="ctr" eaLnBrk="1" hangingPunct="1"/>
            <a:r>
              <a:rPr lang="sv-SE" altLang="sv-SE" sz="4800" dirty="0">
                <a:effectLst/>
                <a:latin typeface="Segoe Print" panose="02000600000000000000" pitchFamily="2" charset="0"/>
              </a:rPr>
              <a:t>Föräldramöte P11</a:t>
            </a:r>
            <a:br>
              <a:rPr lang="sv-SE" altLang="sv-SE" sz="2000" dirty="0">
                <a:effectLst/>
                <a:latin typeface="Segoe Print" panose="02000600000000000000" pitchFamily="2" charset="0"/>
              </a:rPr>
            </a:br>
            <a:r>
              <a:rPr lang="sv-SE" altLang="sv-SE" sz="2000" dirty="0">
                <a:effectLst/>
                <a:latin typeface="Segoe Print" panose="02000600000000000000" pitchFamily="2" charset="0"/>
              </a:rPr>
              <a:t>2024-02-08</a:t>
            </a:r>
            <a:endParaRPr lang="sv-SE" altLang="sv-SE" sz="4800" dirty="0">
              <a:effectLst/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2B26DD7A-F2C5-4903-9603-DC7A269A837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75539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2B26DD7A-F2C5-4903-9603-DC7A269A83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21A9320D-9A2B-4A23-B26B-6E75667400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8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7C2D7E20-F62A-44A8-A0A6-97C693C6660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87450" y="2060848"/>
            <a:ext cx="6552902" cy="4247604"/>
          </a:xfrm>
          <a:noFill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1800" b="1" i="1" dirty="0"/>
              <a:t>Agenda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Hertzöga BK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Säsongen 2023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Säsongen 2024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Träning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Match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Seriespel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Distriktsmästerskap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Föräldrar – ledarnas förlängda arm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Föräldragruppen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Vad händer på </a:t>
            </a:r>
            <a:r>
              <a:rPr lang="sv-SE" altLang="sv-SE" sz="1600" dirty="0" err="1"/>
              <a:t>Ilanda</a:t>
            </a:r>
            <a:r>
              <a:rPr lang="sv-SE" altLang="sv-SE" sz="1600" dirty="0"/>
              <a:t> IP 2024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Övrigt</a:t>
            </a: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9998502-8FB4-4731-8047-BB5E4F0767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255588"/>
            <a:ext cx="7239000" cy="1085850"/>
          </a:xfrm>
        </p:spPr>
        <p:txBody>
          <a:bodyPr vert="horz"/>
          <a:lstStyle/>
          <a:p>
            <a:pPr algn="ctr" eaLnBrk="1" hangingPunct="1"/>
            <a:r>
              <a:rPr lang="sv-SE" altLang="sv-SE" sz="4800" dirty="0">
                <a:effectLst/>
                <a:latin typeface="Segoe Print" panose="02000600000000000000" pitchFamily="2" charset="0"/>
              </a:rPr>
              <a:t>Föräldramöte P11</a:t>
            </a:r>
            <a:br>
              <a:rPr lang="sv-SE" altLang="sv-SE" sz="2000" dirty="0">
                <a:effectLst/>
                <a:latin typeface="Segoe Print" panose="02000600000000000000" pitchFamily="2" charset="0"/>
              </a:rPr>
            </a:br>
            <a:r>
              <a:rPr lang="sv-SE" altLang="sv-SE" sz="2000" dirty="0">
                <a:effectLst/>
                <a:latin typeface="Segoe Print" panose="02000600000000000000" pitchFamily="2" charset="0"/>
              </a:rPr>
              <a:t>2024-02-08</a:t>
            </a:r>
            <a:endParaRPr lang="sv-SE" altLang="sv-SE" sz="4800" dirty="0">
              <a:effectLst/>
              <a:latin typeface="Segoe Print" panose="02000600000000000000" pitchFamily="2" charset="0"/>
            </a:endParaRPr>
          </a:p>
        </p:txBody>
      </p:sp>
      <p:pic>
        <p:nvPicPr>
          <p:cNvPr id="13316" name="Bildobjekt 3">
            <a:extLst>
              <a:ext uri="{FF2B5EF4-FFF2-40B4-BE49-F238E27FC236}">
                <a16:creationId xmlns:a16="http://schemas.microsoft.com/office/drawing/2014/main" id="{2F307000-02F3-451F-A80C-717105A97C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557338"/>
            <a:ext cx="3730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63860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>
            <a:extLst>
              <a:ext uri="{FF2B5EF4-FFF2-40B4-BE49-F238E27FC236}">
                <a16:creationId xmlns:a16="http://schemas.microsoft.com/office/drawing/2014/main" id="{A5A18B9B-7489-4711-8B6F-3A9AA2811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4292600"/>
            <a:ext cx="1485900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2">
            <a:extLst>
              <a:ext uri="{FF2B5EF4-FFF2-40B4-BE49-F238E27FC236}">
                <a16:creationId xmlns:a16="http://schemas.microsoft.com/office/drawing/2014/main" id="{5B704CFD-9F42-499D-86B9-C3C06C2A46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8763" y="182563"/>
            <a:ext cx="7985125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 strävar efter att:</a:t>
            </a:r>
            <a:endParaRPr lang="sv-SE" sz="3600" dirty="0"/>
          </a:p>
        </p:txBody>
      </p:sp>
      <p:sp>
        <p:nvSpPr>
          <p:cNvPr id="1434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DFEA3D0A-EED7-41A9-91A4-1B4660AA5A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pic>
        <p:nvPicPr>
          <p:cNvPr id="14341" name="Picture 7">
            <a:extLst>
              <a:ext uri="{FF2B5EF4-FFF2-40B4-BE49-F238E27FC236}">
                <a16:creationId xmlns:a16="http://schemas.microsoft.com/office/drawing/2014/main" id="{3EF6D5E1-D7D0-4939-9C70-49A6579DB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4879975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ktangel 1">
            <a:extLst>
              <a:ext uri="{FF2B5EF4-FFF2-40B4-BE49-F238E27FC236}">
                <a16:creationId xmlns:a16="http://schemas.microsoft.com/office/drawing/2014/main" id="{1C2F4153-3BA7-4CB4-9BF3-B7A47DC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1950"/>
            <a:ext cx="8820150" cy="257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400">
                <a:latin typeface="Segoe Print" panose="02000600000000000000" pitchFamily="2" charset="0"/>
              </a:rPr>
              <a:t>I HBK:are finns	</a:t>
            </a:r>
            <a:r>
              <a:rPr lang="sv-SE" altLang="sv-SE" sz="1800">
                <a:latin typeface="Segoe Print" panose="02000600000000000000" pitchFamily="2" charset="0"/>
              </a:rPr>
              <a:t>	  </a:t>
            </a:r>
            <a:r>
              <a:rPr lang="sv-SE" altLang="sv-SE" sz="4800" b="1">
                <a:latin typeface="Segoe Print" panose="02000600000000000000" pitchFamily="2" charset="0"/>
              </a:rPr>
              <a:t>H</a:t>
            </a:r>
            <a:r>
              <a:rPr lang="sv-SE" altLang="sv-SE" sz="2800" b="1">
                <a:latin typeface="Segoe Print" panose="02000600000000000000" pitchFamily="2" charset="0"/>
              </a:rPr>
              <a:t>järta och mod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80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>
                <a:latin typeface="Segoe Print" panose="02000600000000000000" pitchFamily="2" charset="0"/>
              </a:rPr>
              <a:t>I träning &amp; match finns </a:t>
            </a:r>
            <a:r>
              <a:rPr lang="sv-SE" altLang="sv-SE" sz="4800" b="1">
                <a:latin typeface="Segoe Print" panose="02000600000000000000" pitchFamily="2" charset="0"/>
              </a:rPr>
              <a:t>B</a:t>
            </a:r>
            <a:r>
              <a:rPr lang="sv-SE" altLang="sv-SE" sz="2800" b="1">
                <a:latin typeface="Segoe Print" panose="02000600000000000000" pitchFamily="2" charset="0"/>
              </a:rPr>
              <a:t>oll och glädje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80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>
                <a:latin typeface="Segoe Print" panose="02000600000000000000" pitchFamily="2" charset="0"/>
              </a:rPr>
              <a:t>I föreningen finns	  </a:t>
            </a:r>
            <a:r>
              <a:rPr lang="sv-SE" altLang="sv-SE" sz="4800" b="1">
                <a:latin typeface="Segoe Print" panose="02000600000000000000" pitchFamily="2" charset="0"/>
              </a:rPr>
              <a:t>K</a:t>
            </a:r>
            <a:r>
              <a:rPr lang="sv-SE" altLang="sv-SE" sz="2800" b="1">
                <a:latin typeface="Segoe Print" panose="02000600000000000000" pitchFamily="2" charset="0"/>
              </a:rPr>
              <a:t>amratskap och engagemang</a:t>
            </a:r>
            <a:endParaRPr lang="sv-SE" altLang="sv-SE" sz="2800">
              <a:latin typeface="Segoe Print" panose="02000600000000000000" pitchFamily="2" charset="0"/>
            </a:endParaRPr>
          </a:p>
        </p:txBody>
      </p:sp>
      <p:sp>
        <p:nvSpPr>
          <p:cNvPr id="7" name="Rektangel med rundade hörn 6">
            <a:extLst>
              <a:ext uri="{FF2B5EF4-FFF2-40B4-BE49-F238E27FC236}">
                <a16:creationId xmlns:a16="http://schemas.microsoft.com/office/drawing/2014/main" id="{8DE42A14-815B-45EB-9B8F-99DAAACA250B}"/>
              </a:ext>
            </a:extLst>
          </p:cNvPr>
          <p:cNvSpPr/>
          <p:nvPr/>
        </p:nvSpPr>
        <p:spPr>
          <a:xfrm>
            <a:off x="3349625" y="2781300"/>
            <a:ext cx="2233613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 err="1">
                <a:solidFill>
                  <a:srgbClr val="FFFF00"/>
                </a:solidFill>
                <a:latin typeface="Segoe Print" panose="02000600000000000000" pitchFamily="2" charset="0"/>
              </a:rPr>
              <a:t>Ilanda</a:t>
            </a: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 IP </a:t>
            </a:r>
            <a:b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</a:b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en mötesplats för alla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Rektangel med rundade hörn 7">
            <a:extLst>
              <a:ext uri="{FF2B5EF4-FFF2-40B4-BE49-F238E27FC236}">
                <a16:creationId xmlns:a16="http://schemas.microsoft.com/office/drawing/2014/main" id="{D5DE139D-2C2E-44A3-90B6-314649D6EEE7}"/>
              </a:ext>
            </a:extLst>
          </p:cNvPr>
          <p:cNvSpPr/>
          <p:nvPr/>
        </p:nvSpPr>
        <p:spPr>
          <a:xfrm>
            <a:off x="979488" y="2781300"/>
            <a:ext cx="2152650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Spelare och ledare utvecklas i sina roller och som individer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Rektangel med rundade hörn 8">
            <a:extLst>
              <a:ext uri="{FF2B5EF4-FFF2-40B4-BE49-F238E27FC236}">
                <a16:creationId xmlns:a16="http://schemas.microsoft.com/office/drawing/2014/main" id="{AD1F0A31-FB07-4776-957A-1B2133CA4EE4}"/>
              </a:ext>
            </a:extLst>
          </p:cNvPr>
          <p:cNvSpPr/>
          <p:nvPr/>
        </p:nvSpPr>
        <p:spPr>
          <a:xfrm>
            <a:off x="3313113" y="1844675"/>
            <a:ext cx="2266950" cy="720725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Alla upplever tiden i Hertzöga BK som en höjdpunkt i livet</a:t>
            </a:r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F1DC18A5-BF3A-4DAA-8EA2-FF83CA869F41}"/>
              </a:ext>
            </a:extLst>
          </p:cNvPr>
          <p:cNvSpPr/>
          <p:nvPr/>
        </p:nvSpPr>
        <p:spPr>
          <a:xfrm>
            <a:off x="5794375" y="2781300"/>
            <a:ext cx="2233613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Hertzöga BK syns </a:t>
            </a:r>
          </a:p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och gör skillnad </a:t>
            </a:r>
          </a:p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i samhället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22026EF-D6E9-4650-B202-76DD70677B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7252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22026EF-D6E9-4650-B202-76DD70677B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F43FF692-26DA-4BD7-B744-CE83987433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3496" y="223122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BKs</a:t>
            </a:r>
            <a:br>
              <a:rPr lang="sv-SE" sz="3600" dirty="0">
                <a:latin typeface="Segoe Print" panose="02000600000000000000" pitchFamily="2" charset="0"/>
              </a:rPr>
            </a:br>
            <a:r>
              <a:rPr lang="sv-SE" sz="3600" dirty="0">
                <a:latin typeface="Segoe Print" panose="02000600000000000000" pitchFamily="2" charset="0"/>
              </a:rPr>
              <a:t>policy och andra riktlinjer</a:t>
            </a:r>
            <a:endParaRPr lang="sv-SE" sz="3600" dirty="0"/>
          </a:p>
        </p:txBody>
      </p:sp>
      <p:sp>
        <p:nvSpPr>
          <p:cNvPr id="1536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55043007-A287-41C3-A0FB-1482262C90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5364" name="Rectangle 26">
            <a:extLst>
              <a:ext uri="{FF2B5EF4-FFF2-40B4-BE49-F238E27FC236}">
                <a16:creationId xmlns:a16="http://schemas.microsoft.com/office/drawing/2014/main" id="{EC8CF805-6DE6-40CA-912A-62D29196F8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6985000" cy="4536082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buNone/>
            </a:pPr>
            <a:r>
              <a:rPr lang="sv-SE" altLang="sv-SE" sz="2400" b="1" dirty="0">
                <a:hlinkClick r:id="rId6"/>
              </a:rPr>
              <a:t>Barn- och ungdomspolicy</a:t>
            </a:r>
            <a:endParaRPr lang="sv-SE" altLang="sv-SE" sz="2400" b="1" dirty="0"/>
          </a:p>
          <a:p>
            <a:pPr>
              <a:lnSpc>
                <a:spcPct val="140000"/>
              </a:lnSpc>
            </a:pPr>
            <a:r>
              <a:rPr lang="sv-SE" altLang="sv-SE" sz="1600" dirty="0"/>
              <a:t> Föräldraengagemang – Delta på föräldramöten och hjälpa till med föräldraansvar.</a:t>
            </a:r>
          </a:p>
          <a:p>
            <a:pPr>
              <a:lnSpc>
                <a:spcPct val="140000"/>
              </a:lnSpc>
            </a:pPr>
            <a:r>
              <a:rPr lang="sv-SE" sz="1600" dirty="0"/>
              <a:t> Föräldrarna skall hjälpa ledarna om ledarna ber om hjälp.</a:t>
            </a:r>
            <a:endParaRPr lang="sv-SE" altLang="sv-SE" sz="1600" dirty="0"/>
          </a:p>
          <a:p>
            <a:pPr>
              <a:lnSpc>
                <a:spcPct val="140000"/>
              </a:lnSpc>
            </a:pPr>
            <a:r>
              <a:rPr lang="sv-SE" altLang="sv-SE" sz="1600" dirty="0"/>
              <a:t> Killarna kommer friska och i tid till träning och match.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</a:t>
            </a:r>
            <a:r>
              <a:rPr lang="sv-SE" sz="1600" dirty="0"/>
              <a:t>Föräldrarna bör uppmuntra barnet till träning och ha en långsiktig målsättning med denna.</a:t>
            </a:r>
            <a:endParaRPr lang="sv-SE" altLang="sv-SE" sz="1600" dirty="0"/>
          </a:p>
          <a:p>
            <a:pPr>
              <a:lnSpc>
                <a:spcPct val="140000"/>
              </a:lnSpc>
            </a:pPr>
            <a:r>
              <a:rPr lang="sv-SE" altLang="sv-SE" sz="1600" dirty="0"/>
              <a:t> Ledarna ansvarar för barnen under träning och match.</a:t>
            </a:r>
          </a:p>
          <a:p>
            <a:pPr>
              <a:lnSpc>
                <a:spcPct val="140000"/>
              </a:lnSpc>
            </a:pPr>
            <a:r>
              <a:rPr lang="sv-SE" sz="1600" dirty="0"/>
              <a:t> Föräldrarna skall påverka laget med hejarop, övrig kommunikation överlåts till ledarna.</a:t>
            </a:r>
          </a:p>
          <a:p>
            <a:pPr>
              <a:lnSpc>
                <a:spcPct val="140000"/>
              </a:lnSpc>
            </a:pPr>
            <a:r>
              <a:rPr lang="sv-SE" sz="1600" dirty="0"/>
              <a:t> Föräldrarna skall ha fokus på prestation och inte resultat.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22026EF-D6E9-4650-B202-76DD70677B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22026EF-D6E9-4650-B202-76DD70677B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F43FF692-26DA-4BD7-B744-CE83987433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3496" y="223122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BKs</a:t>
            </a:r>
            <a:br>
              <a:rPr lang="sv-SE" sz="3600" dirty="0">
                <a:latin typeface="Segoe Print" panose="02000600000000000000" pitchFamily="2" charset="0"/>
              </a:rPr>
            </a:br>
            <a:r>
              <a:rPr lang="sv-SE" sz="3600" dirty="0">
                <a:latin typeface="Segoe Print" panose="02000600000000000000" pitchFamily="2" charset="0"/>
              </a:rPr>
              <a:t>policy och andra riktlinjer</a:t>
            </a:r>
            <a:endParaRPr lang="sv-SE" sz="3600" dirty="0"/>
          </a:p>
        </p:txBody>
      </p:sp>
      <p:sp>
        <p:nvSpPr>
          <p:cNvPr id="1536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55043007-A287-41C3-A0FB-1482262C90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5364" name="Rectangle 26">
            <a:extLst>
              <a:ext uri="{FF2B5EF4-FFF2-40B4-BE49-F238E27FC236}">
                <a16:creationId xmlns:a16="http://schemas.microsoft.com/office/drawing/2014/main" id="{EC8CF805-6DE6-40CA-912A-62D29196F8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6985000" cy="316793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buNone/>
            </a:pPr>
            <a:r>
              <a:rPr lang="sv-SE" altLang="sv-SE" sz="2400" b="1" dirty="0">
                <a:hlinkClick r:id="rId6"/>
              </a:rPr>
              <a:t>Handlingsplan för trivsel och öppenhet</a:t>
            </a:r>
            <a:endParaRPr lang="sv-SE" altLang="sv-SE" sz="2400" b="1" dirty="0"/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Föreningens värdegrund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Mål för ledare, aktiva och föräldrar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Vad som är mobbing, kränkning och diskriminering 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Förebyggande arbete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Vem man kontaktar</a:t>
            </a:r>
            <a:endParaRPr lang="sv-SE" altLang="sv-SE" sz="1200" u="sng" dirty="0"/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Vem som beslutar</a:t>
            </a:r>
          </a:p>
        </p:txBody>
      </p:sp>
    </p:spTree>
    <p:extLst>
      <p:ext uri="{BB962C8B-B14F-4D97-AF65-F5344CB8AC3E}">
        <p14:creationId xmlns:p14="http://schemas.microsoft.com/office/powerpoint/2010/main" val="5631020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AB71255F-7517-4537-B328-61F7FB600E8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27376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AB71255F-7517-4537-B328-61F7FB600E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8" name="Rectangle 26">
            <a:extLst>
              <a:ext uri="{FF2B5EF4-FFF2-40B4-BE49-F238E27FC236}">
                <a16:creationId xmlns:a16="http://schemas.microsoft.com/office/drawing/2014/main" id="{EC9BF1A5-9190-4A4F-8838-083F8812A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700808"/>
            <a:ext cx="6696744" cy="5157192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Vad var bra?</a:t>
            </a:r>
            <a:endParaRPr lang="sv-SE" altLang="sv-SE" sz="1600" dirty="0"/>
          </a:p>
          <a:p>
            <a:pPr lvl="1" eaLnBrk="1" hangingPunct="1"/>
            <a:r>
              <a:rPr lang="sv-SE" altLang="sv-SE" sz="1600" dirty="0"/>
              <a:t>Lägret i Gullspång</a:t>
            </a:r>
          </a:p>
          <a:p>
            <a:pPr lvl="1" eaLnBrk="1" hangingPunct="1"/>
            <a:r>
              <a:rPr lang="sv-SE" altLang="sv-SE" sz="1600" dirty="0"/>
              <a:t>Två väl genomförda cuper både trivsel/socialt och spelmässigt</a:t>
            </a:r>
          </a:p>
          <a:p>
            <a:pPr lvl="1" eaLnBrk="1" hangingPunct="1"/>
            <a:r>
              <a:rPr lang="sv-SE" altLang="sv-SE" sz="1600" dirty="0"/>
              <a:t>Bra försvarsspel vilket syns i statistiken, mindre insläppta mål under 2023 än 2022</a:t>
            </a:r>
          </a:p>
          <a:p>
            <a:pPr lvl="1" eaLnBrk="1" hangingPunct="1"/>
            <a:r>
              <a:rPr lang="sv-SE" altLang="sv-SE" sz="1600" dirty="0"/>
              <a:t>Resultatmässigt en väldigt bra säsong med över 70% segrar</a:t>
            </a:r>
          </a:p>
          <a:p>
            <a:pPr lvl="1" eaLnBrk="1" hangingPunct="1"/>
            <a:endParaRPr lang="sv-SE" altLang="sv-SE" sz="2000" dirty="0"/>
          </a:p>
          <a:p>
            <a:pPr eaLnBrk="1" hangingPunct="1"/>
            <a:r>
              <a:rPr lang="sv-SE" altLang="sv-SE" sz="2000" dirty="0"/>
              <a:t> Vad kan bli bättre?</a:t>
            </a:r>
          </a:p>
          <a:p>
            <a:pPr lvl="1" eaLnBrk="1" hangingPunct="1"/>
            <a:r>
              <a:rPr lang="sv-SE" altLang="sv-SE" sz="1600" dirty="0"/>
              <a:t>Fokus på träning och match – alltid en förbättringspunkt</a:t>
            </a:r>
          </a:p>
          <a:p>
            <a:pPr lvl="1" eaLnBrk="1" hangingPunct="1"/>
            <a:r>
              <a:rPr lang="sv-SE" altLang="sv-SE" sz="1600" dirty="0"/>
              <a:t>Motivationen – Mycket annat som lockar</a:t>
            </a:r>
          </a:p>
          <a:p>
            <a:pPr lvl="1" eaLnBrk="1" hangingPunct="1"/>
            <a:r>
              <a:rPr lang="sv-SE" altLang="sv-SE" sz="1600" dirty="0"/>
              <a:t>Förberedelse inför träning</a:t>
            </a:r>
          </a:p>
          <a:p>
            <a:pPr lvl="2" eaLnBrk="1" hangingPunct="1"/>
            <a:r>
              <a:rPr lang="sv-SE" altLang="sv-SE" sz="1300" dirty="0"/>
              <a:t>Sena ankomster – Här ska vi vara på plats 5 min innan utsatt tid</a:t>
            </a:r>
          </a:p>
          <a:p>
            <a:pPr lvl="2" eaLnBrk="1" hangingPunct="1"/>
            <a:r>
              <a:rPr lang="sv-SE" altLang="sv-SE" sz="1300" dirty="0"/>
              <a:t>Kissnödig?</a:t>
            </a:r>
          </a:p>
          <a:p>
            <a:pPr lvl="2" eaLnBrk="1" hangingPunct="1"/>
            <a:r>
              <a:rPr lang="sv-SE" altLang="sv-SE" sz="1300" dirty="0"/>
              <a:t>Knyt skorna!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BEB5161-F27D-4CC2-8BE3-1D61752AE5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260350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Säsongen 2023</a:t>
            </a:r>
            <a:endParaRPr lang="sv-S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447533FA-705F-4C01-92A7-AF8E6926D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9461" name="Rektangel 1">
            <a:extLst>
              <a:ext uri="{FF2B5EF4-FFF2-40B4-BE49-F238E27FC236}">
                <a16:creationId xmlns:a16="http://schemas.microsoft.com/office/drawing/2014/main" id="{999670E8-4BD3-4222-8BBC-F820F6691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82738"/>
            <a:ext cx="457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/>
              <a:t>			</a:t>
            </a: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AB71255F-7517-4537-B328-61F7FB600E8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AB71255F-7517-4537-B328-61F7FB600E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8" name="Rectangle 26">
            <a:extLst>
              <a:ext uri="{FF2B5EF4-FFF2-40B4-BE49-F238E27FC236}">
                <a16:creationId xmlns:a16="http://schemas.microsoft.com/office/drawing/2014/main" id="{EC9BF1A5-9190-4A4F-8838-083F8812A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700808"/>
            <a:ext cx="6696744" cy="4752528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Hur kan vi bli bättre under 2024?</a:t>
            </a:r>
          </a:p>
          <a:p>
            <a:pPr lvl="1" eaLnBrk="1" hangingPunct="1"/>
            <a:r>
              <a:rPr lang="sv-SE" altLang="sv-SE" sz="1600" dirty="0"/>
              <a:t>Tydligare kommunikation till spelare och föräldrar</a:t>
            </a:r>
          </a:p>
          <a:p>
            <a:pPr lvl="1" eaLnBrk="1" hangingPunct="1"/>
            <a:r>
              <a:rPr lang="sv-SE" altLang="sv-SE" sz="1600" dirty="0"/>
              <a:t>Värdegrundsarbete</a:t>
            </a:r>
          </a:p>
          <a:p>
            <a:pPr lvl="1" eaLnBrk="1" hangingPunct="1"/>
            <a:r>
              <a:rPr lang="sv-SE" altLang="sv-SE" sz="1600" dirty="0"/>
              <a:t>Mer spelarsamtal och egen kontaktperson bland ledarna</a:t>
            </a:r>
          </a:p>
          <a:p>
            <a:pPr lvl="1" eaLnBrk="1" hangingPunct="1"/>
            <a:r>
              <a:rPr lang="sv-SE" altLang="sv-SE" sz="1600" dirty="0"/>
              <a:t>Spelarråd</a:t>
            </a:r>
          </a:p>
          <a:p>
            <a:pPr lvl="1" eaLnBrk="1" hangingPunct="1"/>
            <a:r>
              <a:rPr lang="sv-SE" altLang="sv-SE" sz="1600" dirty="0"/>
              <a:t>Träna, träna, träna!</a:t>
            </a:r>
          </a:p>
          <a:p>
            <a:pPr marL="457200" lvl="1" indent="0" eaLnBrk="1" hangingPunct="1">
              <a:buNone/>
            </a:pPr>
            <a:endParaRPr lang="sv-SE" altLang="sv-SE" sz="1600" dirty="0"/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BEB5161-F27D-4CC2-8BE3-1D61752AE5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260350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Säsongen 2023</a:t>
            </a:r>
            <a:endParaRPr lang="sv-S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447533FA-705F-4C01-92A7-AF8E6926D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</p:spTree>
    <p:extLst>
      <p:ext uri="{BB962C8B-B14F-4D97-AF65-F5344CB8AC3E}">
        <p14:creationId xmlns:p14="http://schemas.microsoft.com/office/powerpoint/2010/main" val="225752901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072F3A90-6C2A-421D-83CA-4A60034DA0E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24183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2" imgH="353" progId="TCLayout.ActiveDocument.1">
                  <p:embed/>
                </p:oleObj>
              </mc:Choice>
              <mc:Fallback>
                <p:oleObj name="think-cell Slide" r:id="rId4" imgW="352" imgH="353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072F3A90-6C2A-421D-83CA-4A60034DA0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447533FA-705F-4C01-92A7-AF8E6926D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9461" name="Rektangel 1">
            <a:extLst>
              <a:ext uri="{FF2B5EF4-FFF2-40B4-BE49-F238E27FC236}">
                <a16:creationId xmlns:a16="http://schemas.microsoft.com/office/drawing/2014/main" id="{999670E8-4BD3-4222-8BBC-F820F6691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82738"/>
            <a:ext cx="457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/>
              <a:t>			</a:t>
            </a: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CBC54A22-9899-4825-902B-393613208F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95327"/>
              </p:ext>
            </p:extLst>
          </p:nvPr>
        </p:nvGraphicFramePr>
        <p:xfrm>
          <a:off x="1979712" y="-99533"/>
          <a:ext cx="4986808" cy="7057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5667166" imgH="8020050" progId="AcroExch.Document.DC">
                  <p:embed/>
                </p:oleObj>
              </mc:Choice>
              <mc:Fallback>
                <p:oleObj name="Acrobat Document" r:id="rId6" imgW="5667166" imgH="8020050" progId="AcroExch.Document.DC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CBC54A22-9899-4825-902B-393613208F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79712" y="-99533"/>
                        <a:ext cx="4986808" cy="7057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4818239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59086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>
                <a:latin typeface="Segoe Print" panose="02000600000000000000" pitchFamily="2" charset="0"/>
              </a:rPr>
              <a:t>Säsongen 2024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556792"/>
            <a:ext cx="741682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Träning</a:t>
            </a:r>
          </a:p>
          <a:p>
            <a:pPr eaLnBrk="1" hangingPunct="1">
              <a:buNone/>
            </a:pPr>
            <a:r>
              <a:rPr lang="sv-SE" altLang="sv-SE" sz="1400" dirty="0"/>
              <a:t>Jan - Feb		2 träningar i veckan (</a:t>
            </a:r>
            <a:r>
              <a:rPr lang="sv-SE" altLang="sv-SE" sz="1400" dirty="0" err="1"/>
              <a:t>Ilandaskolan</a:t>
            </a:r>
            <a:r>
              <a:rPr lang="sv-SE" altLang="sv-SE" sz="1400" dirty="0"/>
              <a:t>/</a:t>
            </a:r>
            <a:r>
              <a:rPr lang="sv-SE" altLang="sv-SE" sz="1400" dirty="0" err="1"/>
              <a:t>Ilandahallen</a:t>
            </a:r>
            <a:r>
              <a:rPr lang="sv-SE" altLang="sv-SE" sz="1400" dirty="0"/>
              <a:t>)</a:t>
            </a:r>
            <a:br>
              <a:rPr lang="sv-SE" altLang="sv-SE" sz="1400" dirty="0"/>
            </a:br>
            <a:r>
              <a:rPr lang="sv-SE" altLang="sv-SE" sz="1400" dirty="0"/>
              <a:t>		När snön är borta flyttar vi ut torsdagsträningen.</a:t>
            </a:r>
          </a:p>
          <a:p>
            <a:pPr eaLnBrk="1" hangingPunct="1">
              <a:buNone/>
            </a:pPr>
            <a:endParaRPr lang="sv-SE" altLang="sv-SE" sz="1400" dirty="0"/>
          </a:p>
          <a:p>
            <a:pPr eaLnBrk="1" hangingPunct="1">
              <a:buNone/>
            </a:pPr>
            <a:r>
              <a:rPr lang="sv-SE" altLang="sv-SE" sz="1400" dirty="0"/>
              <a:t>Mars - April      	2 träningar i veckan (Våxnäshallen/Konstgräs)</a:t>
            </a:r>
          </a:p>
          <a:p>
            <a:pPr eaLnBrk="1" hangingPunct="1">
              <a:buNone/>
            </a:pPr>
            <a:endParaRPr lang="sv-SE" altLang="sv-SE" sz="1400" dirty="0"/>
          </a:p>
          <a:p>
            <a:pPr eaLnBrk="1" hangingPunct="1">
              <a:buNone/>
            </a:pPr>
            <a:r>
              <a:rPr lang="sv-SE" altLang="sv-SE" sz="1400" dirty="0"/>
              <a:t>Maj – Juni		3 träningar i veckan (Naturgräs/Konstgräs)</a:t>
            </a:r>
          </a:p>
          <a:p>
            <a:pPr eaLnBrk="1" hangingPunct="1">
              <a:buNone/>
            </a:pPr>
            <a:endParaRPr lang="sv-SE" altLang="sv-SE" sz="1400" dirty="0"/>
          </a:p>
          <a:p>
            <a:pPr eaLnBrk="1" hangingPunct="1">
              <a:buNone/>
            </a:pPr>
            <a:r>
              <a:rPr lang="sv-SE" altLang="sv-SE" sz="1400" dirty="0"/>
              <a:t>Sommaruppehåll	1 juli – 28 juli</a:t>
            </a:r>
          </a:p>
          <a:p>
            <a:pPr eaLnBrk="1" hangingPunct="1">
              <a:buNone/>
            </a:pPr>
            <a:br>
              <a:rPr lang="sv-SE" altLang="sv-SE" sz="1400" dirty="0"/>
            </a:br>
            <a:r>
              <a:rPr lang="sv-SE" altLang="sv-SE" sz="1400" dirty="0"/>
              <a:t>Aug – </a:t>
            </a:r>
            <a:r>
              <a:rPr lang="sv-SE" altLang="sv-SE" sz="1400" dirty="0" err="1"/>
              <a:t>Sept</a:t>
            </a:r>
            <a:r>
              <a:rPr lang="sv-SE" altLang="sv-SE" sz="1400" dirty="0"/>
              <a:t>	3 träningar i veckan (Naturgräs/Konstgräs)</a:t>
            </a:r>
          </a:p>
          <a:p>
            <a:pPr eaLnBrk="1" hangingPunct="1">
              <a:buNone/>
            </a:pPr>
            <a:endParaRPr lang="sv-SE" altLang="sv-SE" sz="1400" dirty="0"/>
          </a:p>
          <a:p>
            <a:pPr eaLnBrk="1" hangingPunct="1">
              <a:buNone/>
            </a:pPr>
            <a:r>
              <a:rPr lang="sv-SE" altLang="sv-SE" sz="1400" dirty="0"/>
              <a:t>Okt – Dec		2 träningar i veckan (Konstgräs/Våxnäshallen)</a:t>
            </a:r>
          </a:p>
          <a:p>
            <a:pPr eaLnBrk="1" hangingPunct="1">
              <a:buNone/>
            </a:pPr>
            <a:r>
              <a:rPr lang="sv-SE" altLang="sv-SE" sz="1400" dirty="0"/>
              <a:t>		Ambitionen är att få 2 (minst 1) träning i Våxnäshallen </a:t>
            </a:r>
            <a:br>
              <a:rPr lang="sv-SE" altLang="sv-SE" sz="1400" dirty="0"/>
            </a:br>
            <a:r>
              <a:rPr lang="sv-SE" altLang="sv-SE" sz="1400" dirty="0"/>
              <a:t>		när snön kommer.</a:t>
            </a:r>
            <a:endParaRPr lang="sv-SE" altLang="sv-SE" sz="1400" kern="0" dirty="0"/>
          </a:p>
          <a:p>
            <a:pPr eaLnBrk="1" hangingPunct="1"/>
            <a:r>
              <a:rPr lang="sv-SE" altLang="sv-SE" sz="1800" kern="0" dirty="0"/>
              <a:t> Extra träning</a:t>
            </a:r>
          </a:p>
          <a:p>
            <a:pPr lvl="1" eaLnBrk="1" hangingPunct="1"/>
            <a:r>
              <a:rPr lang="sv-SE" altLang="sv-SE" sz="1400" kern="0" dirty="0"/>
              <a:t>För de med stort träningsengagemang kommer ett 4:e träningstillfälle med P10 erbjudas under Maj-Sept. Då krävs att man går på minst 2 av 3 med egna laget.</a:t>
            </a:r>
          </a:p>
          <a:p>
            <a:pPr lvl="1" eaLnBrk="1" hangingPunct="1"/>
            <a:r>
              <a:rPr lang="sv-SE" altLang="sv-SE" sz="1400" kern="0" dirty="0"/>
              <a:t>Vi kommer erbjuda P12 samma möjlighet med oss.</a:t>
            </a:r>
          </a:p>
          <a:p>
            <a:pPr eaLnBrk="1" hangingPunct="1">
              <a:buNone/>
            </a:pPr>
            <a:r>
              <a:rPr lang="sv-SE" altLang="sv-SE" sz="1400" dirty="0"/>
              <a:t>	</a:t>
            </a:r>
            <a:r>
              <a:rPr lang="sv-SE" altLang="sv-SE" sz="1400" kern="0" dirty="0"/>
              <a:t>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>
                <a:latin typeface="Segoe Print" panose="02000600000000000000" pitchFamily="2" charset="0"/>
              </a:rPr>
              <a:t>Säsongen 2024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556792"/>
            <a:ext cx="7416824" cy="518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30 spelare och 6 ledare</a:t>
            </a:r>
          </a:p>
          <a:p>
            <a:pPr lvl="1" eaLnBrk="1" hangingPunct="1"/>
            <a:r>
              <a:rPr lang="sv-SE" altLang="sv-SE" sz="1600" dirty="0"/>
              <a:t>Slutat inför säsongen 2024</a:t>
            </a:r>
          </a:p>
          <a:p>
            <a:pPr lvl="2" eaLnBrk="1" hangingPunct="1"/>
            <a:r>
              <a:rPr lang="sv-SE" altLang="sv-SE" sz="1300" dirty="0"/>
              <a:t>Spelare</a:t>
            </a:r>
          </a:p>
          <a:p>
            <a:pPr lvl="3" eaLnBrk="1" hangingPunct="1"/>
            <a:r>
              <a:rPr lang="sv-SE" altLang="sv-SE" sz="1000" dirty="0"/>
              <a:t>Theo Selander</a:t>
            </a:r>
          </a:p>
          <a:p>
            <a:pPr lvl="3" eaLnBrk="1" hangingPunct="1"/>
            <a:r>
              <a:rPr lang="sv-SE" altLang="sv-SE" sz="1000" dirty="0"/>
              <a:t>Hjalmar </a:t>
            </a:r>
            <a:r>
              <a:rPr lang="sv-SE" altLang="sv-SE" sz="1000" dirty="0" err="1"/>
              <a:t>Frögren</a:t>
            </a:r>
            <a:endParaRPr lang="sv-SE" altLang="sv-SE" sz="1000" dirty="0"/>
          </a:p>
          <a:p>
            <a:pPr lvl="3" eaLnBrk="1" hangingPunct="1"/>
            <a:r>
              <a:rPr lang="sv-SE" altLang="sv-SE" sz="1000" dirty="0"/>
              <a:t>Julius </a:t>
            </a:r>
            <a:r>
              <a:rPr lang="sv-SE" altLang="sv-SE" sz="1000" dirty="0" err="1"/>
              <a:t>Frögren</a:t>
            </a:r>
            <a:endParaRPr lang="sv-SE" altLang="sv-SE" sz="1000" dirty="0"/>
          </a:p>
          <a:p>
            <a:pPr lvl="3" eaLnBrk="1" hangingPunct="1"/>
            <a:r>
              <a:rPr lang="sv-SE" altLang="sv-SE" sz="1000" dirty="0"/>
              <a:t>Olof Lindberg</a:t>
            </a:r>
          </a:p>
          <a:p>
            <a:pPr lvl="3" eaLnBrk="1" hangingPunct="1"/>
            <a:r>
              <a:rPr lang="sv-SE" altLang="sv-SE" sz="1000" dirty="0"/>
              <a:t>Jakob Emanuelsson</a:t>
            </a:r>
          </a:p>
          <a:p>
            <a:pPr lvl="2" eaLnBrk="1" hangingPunct="1"/>
            <a:r>
              <a:rPr lang="sv-SE" altLang="sv-SE" sz="1300" dirty="0"/>
              <a:t>Ledare</a:t>
            </a:r>
          </a:p>
          <a:p>
            <a:pPr lvl="3" eaLnBrk="1" hangingPunct="1"/>
            <a:r>
              <a:rPr lang="sv-SE" altLang="sv-SE" sz="1000" dirty="0"/>
              <a:t>Olle </a:t>
            </a:r>
            <a:r>
              <a:rPr lang="sv-SE" altLang="sv-SE" sz="1000" dirty="0" err="1"/>
              <a:t>Frögren</a:t>
            </a:r>
            <a:endParaRPr lang="sv-SE" altLang="sv-SE" sz="1000" dirty="0"/>
          </a:p>
          <a:p>
            <a:pPr lvl="3" eaLnBrk="1" hangingPunct="1"/>
            <a:r>
              <a:rPr lang="sv-SE" altLang="sv-SE" sz="1000" dirty="0"/>
              <a:t>Mattias Wahlberg</a:t>
            </a:r>
          </a:p>
          <a:p>
            <a:pPr eaLnBrk="1" hangingPunct="1"/>
            <a:r>
              <a:rPr lang="sv-SE" altLang="sv-SE" sz="1800" kern="0" dirty="0"/>
              <a:t> Träningsläger – Gullspång 26-28/4</a:t>
            </a:r>
          </a:p>
          <a:p>
            <a:pPr lvl="1" eaLnBrk="1" hangingPunct="1"/>
            <a:r>
              <a:rPr lang="sv-SE" altLang="sv-SE" sz="1400" kern="0" dirty="0"/>
              <a:t>2 nätter</a:t>
            </a:r>
          </a:p>
          <a:p>
            <a:pPr lvl="1" eaLnBrk="1" hangingPunct="1"/>
            <a:r>
              <a:rPr lang="sv-SE" altLang="sv-SE" sz="1400" kern="0" dirty="0"/>
              <a:t>Fokus</a:t>
            </a:r>
          </a:p>
          <a:p>
            <a:pPr lvl="2" eaLnBrk="1" hangingPunct="1"/>
            <a:r>
              <a:rPr lang="sv-SE" altLang="sv-SE" sz="1100" kern="0" dirty="0"/>
              <a:t>Sammanhållning</a:t>
            </a:r>
          </a:p>
          <a:p>
            <a:pPr lvl="2" eaLnBrk="1" hangingPunct="1"/>
            <a:r>
              <a:rPr lang="sv-SE" altLang="sv-SE" sz="1100" kern="0" dirty="0"/>
              <a:t>Säsongen 2024 och dess förändringar</a:t>
            </a:r>
          </a:p>
          <a:p>
            <a:pPr lvl="2" eaLnBrk="1" hangingPunct="1"/>
            <a:r>
              <a:rPr lang="sv-SE" altLang="sv-SE" sz="1100" kern="0" dirty="0"/>
              <a:t>Värdegrund</a:t>
            </a:r>
          </a:p>
          <a:p>
            <a:pPr lvl="1" eaLnBrk="1" hangingPunct="1"/>
            <a:r>
              <a:rPr lang="sv-SE" altLang="sv-SE" sz="1400" kern="0" dirty="0"/>
              <a:t>Hjälp med hushållstjänster - föräldrar</a:t>
            </a:r>
          </a:p>
          <a:p>
            <a:pPr eaLnBrk="1" hangingPunct="1">
              <a:buNone/>
            </a:pPr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Målvaktsträningar</a:t>
            </a:r>
          </a:p>
          <a:p>
            <a:pPr lvl="1" eaLnBrk="1" hangingPunct="1"/>
            <a:r>
              <a:rPr lang="sv-SE" altLang="sv-SE" sz="1400" kern="0" dirty="0"/>
              <a:t>2 av 3 träningar i veckan specialiserade för målvakter</a:t>
            </a:r>
          </a:p>
        </p:txBody>
      </p:sp>
    </p:spTree>
    <p:extLst>
      <p:ext uri="{BB962C8B-B14F-4D97-AF65-F5344CB8AC3E}">
        <p14:creationId xmlns:p14="http://schemas.microsoft.com/office/powerpoint/2010/main" val="27580119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>
                <a:latin typeface="Segoe Print" panose="02000600000000000000" pitchFamily="2" charset="0"/>
              </a:rPr>
              <a:t>Säsongen 2024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628799"/>
            <a:ext cx="7416824" cy="518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2 </a:t>
            </a:r>
            <a:r>
              <a:rPr lang="sv-SE" altLang="sv-SE" sz="1800" kern="0" dirty="0" err="1"/>
              <a:t>st</a:t>
            </a:r>
            <a:r>
              <a:rPr lang="sv-SE" altLang="sv-SE" sz="1800" kern="0" dirty="0"/>
              <a:t> 9-mannalag i seriespel (nivåindelat)</a:t>
            </a:r>
          </a:p>
          <a:p>
            <a:pPr lvl="1" eaLnBrk="1" hangingPunct="1"/>
            <a:r>
              <a:rPr lang="sv-SE" altLang="sv-SE" sz="1400" kern="0" dirty="0"/>
              <a:t>Mer info under mötet</a:t>
            </a:r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Distriktsmästerskap – DM</a:t>
            </a:r>
          </a:p>
          <a:p>
            <a:pPr lvl="1" eaLnBrk="1" hangingPunct="1"/>
            <a:r>
              <a:rPr lang="sv-SE" altLang="sv-SE" sz="1400" kern="0" dirty="0"/>
              <a:t>Mer info under mötet</a:t>
            </a:r>
          </a:p>
          <a:p>
            <a:pPr eaLnBrk="1" hangingPunct="1"/>
            <a:r>
              <a:rPr lang="sv-SE" altLang="sv-SE" sz="1800" kern="0" dirty="0"/>
              <a:t> Dalecarlia Cup (Borlänge)</a:t>
            </a:r>
          </a:p>
          <a:p>
            <a:pPr lvl="1" eaLnBrk="1" hangingPunct="1"/>
            <a:r>
              <a:rPr lang="sv-SE" altLang="sv-SE" sz="1400" kern="0" dirty="0"/>
              <a:t>Mer info under mötet</a:t>
            </a:r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Hallvärmländskan (7-manna inomhus konstgräs)</a:t>
            </a:r>
          </a:p>
          <a:p>
            <a:pPr lvl="1" eaLnBrk="1" hangingPunct="1"/>
            <a:r>
              <a:rPr lang="sv-SE" altLang="sv-SE" sz="1400" kern="0" dirty="0"/>
              <a:t>Börjar i december året du fyller 13</a:t>
            </a:r>
            <a:endParaRPr lang="sv-SE" altLang="sv-SE" sz="1800" kern="0" dirty="0"/>
          </a:p>
          <a:p>
            <a:pPr eaLnBrk="1" hangingPunct="1">
              <a:buNone/>
            </a:pPr>
            <a:r>
              <a:rPr lang="sv-SE" altLang="sv-SE" sz="1800" kern="0" dirty="0"/>
              <a:t> </a:t>
            </a:r>
          </a:p>
          <a:p>
            <a:pPr eaLnBrk="1" hangingPunct="1"/>
            <a:r>
              <a:rPr lang="sv-SE" altLang="sv-SE" sz="1800" kern="0" dirty="0"/>
              <a:t>Spelarråd – demokratiskt valda</a:t>
            </a:r>
          </a:p>
          <a:p>
            <a:pPr lvl="1" eaLnBrk="1" hangingPunct="1"/>
            <a:r>
              <a:rPr lang="sv-SE" altLang="sv-SE" sz="1400" kern="0" dirty="0"/>
              <a:t>Påverkan av taktik, träning, cuper mm</a:t>
            </a:r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Spelarsamtal – mentorer</a:t>
            </a:r>
          </a:p>
          <a:p>
            <a:pPr lvl="1" eaLnBrk="1" hangingPunct="1"/>
            <a:r>
              <a:rPr lang="sv-SE" altLang="sv-SE" sz="1400" kern="0" dirty="0"/>
              <a:t>Varje spelare får en ledare som kontaktperson/mentor</a:t>
            </a:r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Värdegrundsarbete</a:t>
            </a:r>
          </a:p>
          <a:p>
            <a:pPr lvl="1" eaLnBrk="1" hangingPunct="1"/>
            <a:r>
              <a:rPr lang="sv-SE" altLang="sv-SE" sz="1400" kern="0" dirty="0"/>
              <a:t>Fortsätta jobba på den fina grund vi skapat</a:t>
            </a:r>
          </a:p>
        </p:txBody>
      </p:sp>
    </p:spTree>
    <p:extLst>
      <p:ext uri="{BB962C8B-B14F-4D97-AF65-F5344CB8AC3E}">
        <p14:creationId xmlns:p14="http://schemas.microsoft.com/office/powerpoint/2010/main" val="144017620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708441F-DCB8-46A6-A1D2-6D4067794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Träning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CF992C52-CE55-400A-B0E8-84AE5D16B4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60245"/>
            <a:ext cx="7848600" cy="5009115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Rutiner</a:t>
            </a:r>
          </a:p>
          <a:p>
            <a:pPr eaLnBrk="1" hangingPunct="1"/>
            <a:r>
              <a:rPr lang="sv-SE" altLang="sv-SE" sz="1800" dirty="0"/>
              <a:t> Ombytt och klar senast 5 min innan träningen startar</a:t>
            </a:r>
          </a:p>
          <a:p>
            <a:pPr eaLnBrk="1" hangingPunct="1"/>
            <a:r>
              <a:rPr lang="sv-SE" altLang="sv-SE" sz="1800" dirty="0"/>
              <a:t> Anmäl er till träningar – LOK-stöd</a:t>
            </a:r>
          </a:p>
          <a:p>
            <a:pPr eaLnBrk="1" hangingPunct="1"/>
            <a:r>
              <a:rPr lang="sv-SE" altLang="sv-SE" sz="1800" dirty="0"/>
              <a:t> Positiv inställning – oerhört viktigt!</a:t>
            </a:r>
          </a:p>
          <a:p>
            <a:pPr eaLnBrk="1" hangingPunct="1"/>
            <a:r>
              <a:rPr lang="sv-SE" altLang="sv-SE" sz="1800" dirty="0"/>
              <a:t> Fokus på träning om man är på träning – vi är där för att träna!</a:t>
            </a:r>
          </a:p>
          <a:p>
            <a:pPr eaLnBrk="1" hangingPunct="1"/>
            <a:r>
              <a:rPr lang="sv-SE" altLang="sv-SE" sz="1800" dirty="0"/>
              <a:t> C-plan (9-manna närmast skogen) och konstgräs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Träningen karaktäriseras av</a:t>
            </a:r>
          </a:p>
          <a:p>
            <a:pPr eaLnBrk="1" hangingPunct="1"/>
            <a:r>
              <a:rPr lang="sv-SE" altLang="sv-SE" sz="1800" dirty="0"/>
              <a:t> Hög aktivitet och många bollkontakter</a:t>
            </a:r>
          </a:p>
          <a:p>
            <a:pPr eaLnBrk="1" hangingPunct="1"/>
            <a:r>
              <a:rPr lang="sv-SE" altLang="sv-SE" sz="1800" dirty="0"/>
              <a:t> Spelidén</a:t>
            </a:r>
          </a:p>
          <a:p>
            <a:pPr eaLnBrk="1" hangingPunct="1"/>
            <a:r>
              <a:rPr lang="sv-SE" altLang="sv-SE" sz="1800" dirty="0"/>
              <a:t> Små ytor - mycket smålagspel i olika former</a:t>
            </a:r>
          </a:p>
          <a:p>
            <a:pPr eaLnBrk="1" hangingPunct="1"/>
            <a:r>
              <a:rPr lang="sv-SE" altLang="sv-SE" sz="1800" dirty="0"/>
              <a:t> Vissa pass indelas utefter spelarens nivå, för att ge spelaren bästa förutsättningarna att utvecklas</a:t>
            </a:r>
          </a:p>
          <a:p>
            <a:pPr eaLnBrk="1" hangingPunct="1"/>
            <a:r>
              <a:rPr lang="sv-SE" altLang="sv-SE" sz="1800" dirty="0"/>
              <a:t> Värdegrund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1800" dirty="0"/>
          </a:p>
          <a:p>
            <a:pPr eaLnBrk="1" hangingPunct="1"/>
            <a:endParaRPr lang="sv-SE" altLang="sv-SE" sz="2400"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708441F-DCB8-46A6-A1D2-6D4067794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Träning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CF992C52-CE55-400A-B0E8-84AE5D16B4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99592" y="1521860"/>
            <a:ext cx="7848600" cy="5219508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Träningsnärvaro</a:t>
            </a:r>
          </a:p>
          <a:p>
            <a:pPr eaLnBrk="1" hangingPunct="1"/>
            <a:r>
              <a:rPr lang="sv-SE" altLang="sv-SE" sz="1800" dirty="0"/>
              <a:t> Säsongen kommer präglas av vikten att träna fotboll.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Närvaron kommer ligga till grund för garanterat matchspel</a:t>
            </a:r>
          </a:p>
          <a:p>
            <a:pPr lvl="1" eaLnBrk="1" hangingPunct="1"/>
            <a:r>
              <a:rPr lang="sv-SE" altLang="sv-SE" sz="1400" dirty="0"/>
              <a:t>Policyn säger att man skall träna dubbelt så mycket som man spelar </a:t>
            </a:r>
            <a:br>
              <a:rPr lang="sv-SE" altLang="sv-SE" sz="1400" dirty="0"/>
            </a:br>
            <a:r>
              <a:rPr lang="sv-SE" altLang="sv-SE" sz="1400" dirty="0"/>
              <a:t>match, alltså är målet att man tränar minst 2 ggr i veckan.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Är man skadad kommer man till träning - giltig frånvaro</a:t>
            </a:r>
          </a:p>
          <a:p>
            <a:pPr lvl="1" eaLnBrk="1" hangingPunct="1"/>
            <a:r>
              <a:rPr lang="sv-SE" altLang="sv-SE" sz="1400" dirty="0"/>
              <a:t>För att bibehålla gruppsammanhållning</a:t>
            </a:r>
          </a:p>
          <a:p>
            <a:pPr lvl="1" eaLnBrk="1" hangingPunct="1"/>
            <a:r>
              <a:rPr lang="sv-SE" altLang="sv-SE" sz="1400" dirty="0"/>
              <a:t>Inte komma efter i taktik och teori</a:t>
            </a:r>
          </a:p>
          <a:p>
            <a:pPr lvl="1" eaLnBrk="1" hangingPunct="1"/>
            <a:r>
              <a:rPr lang="sv-SE" altLang="sv-SE" sz="1400" dirty="0"/>
              <a:t>Beroende på skada köra någon form av rehab alt. hjälpa till på träningen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Är man SJUK stannar man hemma - giltig frånvaro</a:t>
            </a:r>
          </a:p>
          <a:p>
            <a:pPr eaLnBrk="1" hangingPunct="1"/>
            <a:endParaRPr lang="sv-SE" sz="1800" dirty="0"/>
          </a:p>
          <a:p>
            <a:pPr eaLnBrk="1" hangingPunct="1"/>
            <a:r>
              <a:rPr lang="sv-SE" sz="1800" dirty="0"/>
              <a:t> Har man varit skadad eller sjuk ska man i samråd med ledarna diskutera när man är redo för match.</a:t>
            </a:r>
            <a:endParaRPr lang="sv-SE" altLang="sv-SE" sz="1800" dirty="0"/>
          </a:p>
          <a:p>
            <a:pPr eaLnBrk="1" hangingPunct="1">
              <a:buNone/>
            </a:pPr>
            <a:br>
              <a:rPr lang="sv-SE" altLang="sv-SE" sz="1800" dirty="0">
                <a:solidFill>
                  <a:srgbClr val="FF0000"/>
                </a:solidFill>
              </a:rPr>
            </a:br>
            <a:endParaRPr lang="sv-SE" altLang="sv-SE" sz="2400" dirty="0"/>
          </a:p>
        </p:txBody>
      </p:sp>
    </p:spTree>
    <p:extLst>
      <p:ext uri="{BB962C8B-B14F-4D97-AF65-F5344CB8AC3E}">
        <p14:creationId xmlns:p14="http://schemas.microsoft.com/office/powerpoint/2010/main" val="716385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708441F-DCB8-46A6-A1D2-6D4067794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Träning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CF992C52-CE55-400A-B0E8-84AE5D16B4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99592" y="1521860"/>
            <a:ext cx="7848600" cy="5219508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sv-SE" altLang="sv-SE" sz="2000" b="1" dirty="0"/>
          </a:p>
          <a:p>
            <a:pPr eaLnBrk="1" hangingPunct="1"/>
            <a:r>
              <a:rPr lang="sv-SE" altLang="sv-SE" sz="1800" dirty="0"/>
              <a:t> Är man på semester, besöka släktingar mm (sånt som </a:t>
            </a:r>
            <a:br>
              <a:rPr lang="sv-SE" altLang="sv-SE" sz="1800" dirty="0"/>
            </a:br>
            <a:r>
              <a:rPr lang="sv-SE" altLang="sv-SE" sz="1800" dirty="0"/>
              <a:t>spelaren måste åka med på) – giltig frånvaro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>
                <a:solidFill>
                  <a:srgbClr val="FF0000"/>
                </a:solidFill>
              </a:rPr>
              <a:t> VIKTIGT – frånvaromeddelande i anmälan!!</a:t>
            </a:r>
          </a:p>
          <a:p>
            <a:pPr eaLnBrk="1" hangingPunct="1">
              <a:buNone/>
            </a:pPr>
            <a:endParaRPr lang="sv-SE" altLang="sv-SE" sz="1800" dirty="0">
              <a:solidFill>
                <a:srgbClr val="FF0000"/>
              </a:solidFill>
            </a:endParaRPr>
          </a:p>
          <a:p>
            <a:pPr eaLnBrk="1" hangingPunct="1"/>
            <a:r>
              <a:rPr lang="sv-SE" altLang="sv-SE" sz="1800" dirty="0">
                <a:solidFill>
                  <a:srgbClr val="FF0000"/>
                </a:solidFill>
              </a:rPr>
              <a:t> SVARA</a:t>
            </a:r>
            <a:r>
              <a:rPr lang="sv-SE" altLang="sv-SE" sz="1800" dirty="0">
                <a:solidFill>
                  <a:schemeClr val="accent4"/>
                </a:solidFill>
              </a:rPr>
              <a:t> direkt ni vet då vi planerar träningen utefter antalet spelare samt skapar nivåindelade grupper vissa träningar.</a:t>
            </a:r>
            <a:br>
              <a:rPr lang="sv-SE" altLang="sv-SE" sz="1800" dirty="0">
                <a:solidFill>
                  <a:srgbClr val="FF0000"/>
                </a:solidFill>
              </a:rPr>
            </a:br>
            <a:endParaRPr lang="sv-SE" altLang="sv-SE" sz="2400" dirty="0"/>
          </a:p>
        </p:txBody>
      </p:sp>
    </p:spTree>
    <p:extLst>
      <p:ext uri="{BB962C8B-B14F-4D97-AF65-F5344CB8AC3E}">
        <p14:creationId xmlns:p14="http://schemas.microsoft.com/office/powerpoint/2010/main" val="324137768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Match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824685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9-manna – 3x25 min</a:t>
            </a:r>
          </a:p>
          <a:p>
            <a:pPr eaLnBrk="1" hangingPunct="1"/>
            <a:r>
              <a:rPr lang="sv-SE" altLang="sv-SE" sz="1800" dirty="0"/>
              <a:t> 9-manna planen är större och målen är större (oftast </a:t>
            </a:r>
            <a:r>
              <a:rPr lang="sv-SE" altLang="sv-SE" sz="1800" dirty="0">
                <a:sym typeface="Wingdings" panose="05000000000000000000" pitchFamily="2" charset="2"/>
              </a:rPr>
              <a:t>)</a:t>
            </a:r>
            <a:r>
              <a:rPr lang="sv-SE" altLang="sv-SE" sz="1800" dirty="0"/>
              <a:t>.</a:t>
            </a:r>
          </a:p>
          <a:p>
            <a:pPr eaLnBrk="1" hangingPunct="1"/>
            <a:r>
              <a:rPr lang="sv-SE" altLang="sv-SE" sz="1800" dirty="0"/>
              <a:t> Kallelser –</a:t>
            </a:r>
            <a:r>
              <a:rPr lang="sv-SE" altLang="sv-SE" sz="1800" dirty="0">
                <a:solidFill>
                  <a:srgbClr val="FF0000"/>
                </a:solidFill>
              </a:rPr>
              <a:t> VIKTIGT att svara!!</a:t>
            </a:r>
          </a:p>
          <a:p>
            <a:pPr lvl="1" eaLnBrk="1" hangingPunct="1"/>
            <a:r>
              <a:rPr lang="sv-SE" altLang="sv-SE" sz="1400" dirty="0"/>
              <a:t>Nytt för säsongen 2024 är att vi kallar till en match i taget och med 5-6 dagars framförhållning. Kort svarstid!! (för att veta om man måste kalla in reserver)</a:t>
            </a:r>
          </a:p>
          <a:p>
            <a:pPr eaLnBrk="1" hangingPunct="1"/>
            <a:r>
              <a:rPr lang="sv-SE" altLang="sv-SE" sz="1800" dirty="0"/>
              <a:t> Kom i tid!!! Samling 60 min innan matchstart.</a:t>
            </a:r>
          </a:p>
          <a:p>
            <a:pPr eaLnBrk="1" hangingPunct="1"/>
            <a:r>
              <a:rPr lang="sv-SE" altLang="sv-SE" sz="1800" dirty="0"/>
              <a:t> ALLA byter om och duschar på plats oavsett hemma- eller bortamatch</a:t>
            </a:r>
          </a:p>
          <a:p>
            <a:pPr eaLnBrk="1" hangingPunct="1"/>
            <a:r>
              <a:rPr lang="sv-SE" altLang="sv-SE" sz="1800" dirty="0"/>
              <a:t> Fokus på prestation och att göra sitt bästa (våga ta ut sig)</a:t>
            </a:r>
          </a:p>
          <a:p>
            <a:pPr eaLnBrk="1" hangingPunct="1"/>
            <a:r>
              <a:rPr lang="sv-SE" altLang="sv-SE" sz="1800" dirty="0"/>
              <a:t> Spelar som vi tränar – matchen är ett </a:t>
            </a:r>
            <a:r>
              <a:rPr lang="sv-SE" altLang="sv-SE" sz="1800" dirty="0" err="1"/>
              <a:t>lärtillfälle</a:t>
            </a:r>
            <a:endParaRPr lang="sv-SE" altLang="sv-SE" sz="1800" dirty="0"/>
          </a:p>
          <a:p>
            <a:pPr eaLnBrk="1" hangingPunct="1"/>
            <a:r>
              <a:rPr lang="sv-SE" altLang="sv-SE" sz="1800" dirty="0"/>
              <a:t> Värdegrund</a:t>
            </a:r>
          </a:p>
          <a:p>
            <a:pPr eaLnBrk="1" hangingPunct="1"/>
            <a:r>
              <a:rPr lang="sv-SE" altLang="sv-SE" sz="1800" dirty="0"/>
              <a:t> Träningsnärvaro för att garanteras matchspel</a:t>
            </a:r>
            <a:endParaRPr lang="sv-SE" altLang="sv-SE" sz="2400" dirty="0"/>
          </a:p>
          <a:p>
            <a:pPr lvl="1" eaLnBrk="1" hangingPunct="1"/>
            <a:r>
              <a:rPr lang="sv-SE" altLang="sv-SE" sz="1400" dirty="0"/>
              <a:t>Policyn säger att man skall träna dubbelt så mycket som man spelar </a:t>
            </a:r>
            <a:br>
              <a:rPr lang="sv-SE" altLang="sv-SE" sz="1400" dirty="0"/>
            </a:br>
            <a:r>
              <a:rPr lang="sv-SE" altLang="sv-SE" sz="1400" dirty="0"/>
              <a:t>match, alltså är ambitionen att man tränar minst 2 ggr i veckan.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19957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Seriespel – nivåindelat</a:t>
            </a:r>
            <a:b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VFF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686300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Värmlands fotbollsförbund (VFF) kommer from säsongen 2024 dela in serier för 9-manna (13-14år) och 11-manna (15-19år) efter nivå istället för ålder.</a:t>
            </a:r>
          </a:p>
          <a:p>
            <a:pPr eaLnBrk="1" hangingPunct="1"/>
            <a:r>
              <a:rPr lang="sv-SE" altLang="sv-SE" sz="1800" dirty="0"/>
              <a:t> Nivåer kommer vara likt klassning av skidbackar, från grön till svart</a:t>
            </a:r>
          </a:p>
          <a:p>
            <a:pPr eaLnBrk="1" hangingPunct="1"/>
            <a:r>
              <a:rPr lang="sv-SE" altLang="sv-SE" sz="1800" dirty="0"/>
              <a:t> Varför?</a:t>
            </a:r>
          </a:p>
          <a:p>
            <a:pPr lvl="1" eaLnBrk="1" hangingPunct="1"/>
            <a:r>
              <a:rPr lang="sv-SE" altLang="sv-SE" sz="1400" dirty="0"/>
              <a:t>Föreningar skall slippa betala dispensavgifter</a:t>
            </a:r>
          </a:p>
          <a:p>
            <a:pPr lvl="1" eaLnBrk="1" hangingPunct="1"/>
            <a:r>
              <a:rPr lang="sv-SE" altLang="sv-SE" sz="1400" dirty="0"/>
              <a:t>Föreningar med få spelare i de olika åldersgrupperna kan fortfarande vara med</a:t>
            </a:r>
          </a:p>
          <a:p>
            <a:pPr lvl="1" eaLnBrk="1" hangingPunct="1"/>
            <a:r>
              <a:rPr lang="sv-SE" altLang="sv-SE" sz="1400" dirty="0"/>
              <a:t>Spela så jämna matcher som möjligt</a:t>
            </a:r>
          </a:p>
          <a:p>
            <a:pPr lvl="1" eaLnBrk="1" hangingPunct="1"/>
            <a:r>
              <a:rPr lang="sv-SE" altLang="sv-SE" sz="1400" dirty="0"/>
              <a:t>Ge alla möjlighet att utvecklas i sin takt på sin nivå</a:t>
            </a:r>
          </a:p>
          <a:p>
            <a:pPr eaLnBrk="1" hangingPunct="1"/>
            <a:r>
              <a:rPr lang="sv-SE" altLang="sv-SE" sz="1800" dirty="0"/>
              <a:t> </a:t>
            </a:r>
            <a:r>
              <a:rPr lang="sv-SE" altLang="sv-SE" sz="1800" dirty="0" err="1"/>
              <a:t>VFFs</a:t>
            </a:r>
            <a:r>
              <a:rPr lang="sv-SE" altLang="sv-SE" sz="1800" dirty="0"/>
              <a:t> rekommenderade indelning:</a:t>
            </a:r>
          </a:p>
          <a:p>
            <a:pPr lvl="1" eaLnBrk="1" hangingPunct="1"/>
            <a:r>
              <a:rPr lang="sv-SE" altLang="sv-SE" sz="1400" dirty="0">
                <a:solidFill>
                  <a:schemeClr val="bg1"/>
                </a:solidFill>
                <a:highlight>
                  <a:srgbClr val="000000"/>
                </a:highlight>
              </a:rPr>
              <a:t>Svart</a:t>
            </a:r>
            <a:r>
              <a:rPr lang="sv-SE" altLang="sv-SE" sz="1400" dirty="0"/>
              <a:t> P10-lag hög</a:t>
            </a:r>
          </a:p>
          <a:p>
            <a:pPr lvl="1" eaLnBrk="1" hangingPunct="1"/>
            <a:r>
              <a:rPr lang="sv-SE" altLang="sv-SE" sz="1400" dirty="0">
                <a:solidFill>
                  <a:schemeClr val="bg1"/>
                </a:solidFill>
                <a:highlight>
                  <a:srgbClr val="FF0000"/>
                </a:highlight>
              </a:rPr>
              <a:t>Röd</a:t>
            </a:r>
            <a:r>
              <a:rPr lang="sv-SE" altLang="sv-SE" sz="1400" dirty="0">
                <a:solidFill>
                  <a:schemeClr val="bg1"/>
                </a:solidFill>
              </a:rPr>
              <a:t> </a:t>
            </a:r>
            <a:r>
              <a:rPr lang="sv-SE" altLang="sv-SE" sz="1400" dirty="0"/>
              <a:t>P10-lag medel &amp; P11-lag hög</a:t>
            </a:r>
          </a:p>
          <a:p>
            <a:pPr lvl="1" eaLnBrk="1" hangingPunct="1"/>
            <a:r>
              <a:rPr lang="sv-SE" altLang="sv-SE" sz="1400" dirty="0">
                <a:solidFill>
                  <a:schemeClr val="bg1"/>
                </a:solidFill>
                <a:highlight>
                  <a:srgbClr val="0000FF"/>
                </a:highlight>
              </a:rPr>
              <a:t>Blå</a:t>
            </a:r>
            <a:r>
              <a:rPr lang="sv-SE" altLang="sv-SE" sz="1400" dirty="0">
                <a:highlight>
                  <a:srgbClr val="0000FF"/>
                </a:highlight>
              </a:rPr>
              <a:t> </a:t>
            </a:r>
            <a:r>
              <a:rPr lang="sv-SE" altLang="sv-SE" sz="1400" dirty="0"/>
              <a:t> P10-lag låg &amp; P11-lag medel</a:t>
            </a:r>
          </a:p>
          <a:p>
            <a:pPr lvl="1" eaLnBrk="1" hangingPunct="1"/>
            <a:r>
              <a:rPr lang="sv-SE" altLang="sv-SE" sz="1400" dirty="0">
                <a:highlight>
                  <a:srgbClr val="00FF00"/>
                </a:highlight>
              </a:rPr>
              <a:t>Grön</a:t>
            </a:r>
            <a:r>
              <a:rPr lang="sv-SE" altLang="sv-SE" sz="1400" dirty="0"/>
              <a:t> P11-lag låg</a:t>
            </a:r>
          </a:p>
        </p:txBody>
      </p:sp>
    </p:spTree>
    <p:extLst>
      <p:ext uri="{BB962C8B-B14F-4D97-AF65-F5344CB8AC3E}">
        <p14:creationId xmlns:p14="http://schemas.microsoft.com/office/powerpoint/2010/main" val="207665943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79655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Seriespel – nivåindelat</a:t>
            </a:r>
            <a:b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Hertzöga och P11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686300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Hertzöga BK har bestämt att behålla åldersgrupperna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Detta är första gången för oss och VFF vilket gör att de kommer inte bli 100% denna säsong.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Efter vårsäsongen utvärderas ens plats och man kan då bli flyttad beroende på hur man presterat.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Målet är att spela jämna och roliga fotbollsmatcher där det </a:t>
            </a:r>
            <a:br>
              <a:rPr lang="sv-SE" altLang="sv-SE" sz="1800" dirty="0"/>
            </a:br>
            <a:r>
              <a:rPr lang="sv-SE" altLang="sv-SE" sz="1800" dirty="0"/>
              <a:t>inte är tydligt hur resultatet skall bli.</a:t>
            </a:r>
          </a:p>
          <a:p>
            <a:pPr eaLnBrk="1" hangingPunct="1">
              <a:buNone/>
            </a:pPr>
            <a:endParaRPr lang="sv-SE" altLang="sv-SE" sz="1400" dirty="0"/>
          </a:p>
        </p:txBody>
      </p:sp>
    </p:spTree>
    <p:extLst>
      <p:ext uri="{BB962C8B-B14F-4D97-AF65-F5344CB8AC3E}">
        <p14:creationId xmlns:p14="http://schemas.microsoft.com/office/powerpoint/2010/main" val="378848599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Seriespel – nivåindelat</a:t>
            </a:r>
            <a:b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Hertzöga och P11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686300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Ett lag som vinner lika mycket som man förlorar med jämna matcher har hamnat i rätt nivå.</a:t>
            </a:r>
          </a:p>
          <a:p>
            <a:pPr eaLnBrk="1" hangingPunct="1"/>
            <a:endParaRPr lang="sv-SE" altLang="sv-SE" sz="1800" dirty="0"/>
          </a:p>
          <a:p>
            <a:pPr eaLnBrk="1" hangingPunct="1"/>
            <a:r>
              <a:rPr lang="sv-SE" altLang="sv-SE" sz="1800" dirty="0"/>
              <a:t> Vår tanke är att anmäla ett lag i </a:t>
            </a:r>
            <a:r>
              <a:rPr lang="sv-SE" altLang="sv-SE" sz="1800" dirty="0">
                <a:solidFill>
                  <a:schemeClr val="bg1"/>
                </a:solidFill>
                <a:highlight>
                  <a:srgbClr val="0033CC"/>
                </a:highlight>
              </a:rPr>
              <a:t>Blå</a:t>
            </a:r>
            <a:r>
              <a:rPr lang="sv-SE" altLang="sv-SE" sz="1800" dirty="0"/>
              <a:t> och ett lag i </a:t>
            </a:r>
            <a:r>
              <a:rPr lang="sv-SE" altLang="sv-SE" sz="1800" dirty="0">
                <a:solidFill>
                  <a:schemeClr val="bg1"/>
                </a:solidFill>
                <a:highlight>
                  <a:srgbClr val="FF0000"/>
                </a:highlight>
              </a:rPr>
              <a:t>Röd</a:t>
            </a:r>
          </a:p>
          <a:p>
            <a:pPr lvl="1" eaLnBrk="1" hangingPunct="1"/>
            <a:r>
              <a:rPr lang="sv-SE" altLang="sv-SE" sz="1400" dirty="0"/>
              <a:t>Laguttagningarna kommer således vara nivåanpassade</a:t>
            </a:r>
          </a:p>
          <a:p>
            <a:pPr lvl="1" eaLnBrk="1" hangingPunct="1"/>
            <a:r>
              <a:rPr lang="sv-SE" altLang="sv-SE" sz="1400" dirty="0"/>
              <a:t>MÅNGA i laget kommer spela i båda serierna under säsongen</a:t>
            </a:r>
          </a:p>
          <a:p>
            <a:pPr lvl="1" eaLnBrk="1" hangingPunct="1"/>
            <a:r>
              <a:rPr lang="sv-SE" altLang="sv-SE" sz="1400" dirty="0"/>
              <a:t>Lagen är inte på något sätt statiska utan vi ska försöka få så mycket dynamik som möjligt men fortfarande ligga rätt i nivå</a:t>
            </a:r>
          </a:p>
          <a:p>
            <a:pPr lvl="1" eaLnBrk="1" hangingPunct="1"/>
            <a:endParaRPr lang="sv-SE" altLang="sv-SE" sz="1400" dirty="0"/>
          </a:p>
        </p:txBody>
      </p:sp>
    </p:spTree>
    <p:extLst>
      <p:ext uri="{BB962C8B-B14F-4D97-AF65-F5344CB8AC3E}">
        <p14:creationId xmlns:p14="http://schemas.microsoft.com/office/powerpoint/2010/main" val="240732830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65805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Distriktsmästerskap - DM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848600" cy="5112568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Vi kommer anmäla ett lag till årets distriktsmästerskap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Alla P11-lag i Värmland kan anmäla sig och det lottas sedan vilket motstånd man får i första matchen.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Cup-slutspel vilket innebär att förlorar man åker man ut, vinner man går man vidare till nästa omgång.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Målet är att spela vår bästa fotboll och ta oss långt i cupen. Detta innebär att vi kommer coacha laget under match utifrån detta.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Laguttagningen kommer ske genom omröstning inom ledargruppen.</a:t>
            </a:r>
          </a:p>
        </p:txBody>
      </p:sp>
    </p:spTree>
    <p:extLst>
      <p:ext uri="{BB962C8B-B14F-4D97-AF65-F5344CB8AC3E}">
        <p14:creationId xmlns:p14="http://schemas.microsoft.com/office/powerpoint/2010/main" val="242310982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Distriktsmästerskap - DM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848600" cy="5112568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Går vi vidare görs en ny omröstning vilket gör att DM-laget aldrig är statiskt.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Under matcherna samlas vi som inte blivit uttagna och tittar </a:t>
            </a:r>
            <a:br>
              <a:rPr lang="sv-SE" altLang="sv-SE" sz="1800" dirty="0"/>
            </a:br>
            <a:r>
              <a:rPr lang="sv-SE" altLang="sv-SE" sz="1800" dirty="0"/>
              <a:t>på matchen och gör något roligt innan.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Spelarna tas ut på följande premisser:</a:t>
            </a:r>
          </a:p>
          <a:p>
            <a:pPr lvl="1" eaLnBrk="1" hangingPunct="1"/>
            <a:r>
              <a:rPr lang="sv-SE" altLang="sv-SE" sz="1400" dirty="0"/>
              <a:t>Har hög träningsnärvaro 3 veckor innan match (giltig frånvaro räknas, men man spelar inte direkt efter skada/sjukdom)</a:t>
            </a:r>
          </a:p>
          <a:p>
            <a:pPr lvl="1" eaLnBrk="1" hangingPunct="1"/>
            <a:r>
              <a:rPr lang="sv-SE" altLang="sv-SE" sz="1400" dirty="0"/>
              <a:t>Håller rätt nivå för sin position samt bidrar på rätt sätt till helheten i laget</a:t>
            </a:r>
          </a:p>
          <a:p>
            <a:pPr lvl="1" eaLnBrk="1" hangingPunct="1"/>
            <a:r>
              <a:rPr lang="sv-SE" altLang="sv-SE" sz="1400" dirty="0"/>
              <a:t>Är en bra lagkamrat och en sjyst kompis i skola och på fritiden.</a:t>
            </a:r>
          </a:p>
          <a:p>
            <a:pPr lvl="1" eaLnBrk="1" hangingPunct="1"/>
            <a:r>
              <a:rPr lang="sv-SE" altLang="sv-SE" sz="1400" dirty="0"/>
              <a:t>Följer våra tio budskap</a:t>
            </a:r>
          </a:p>
        </p:txBody>
      </p:sp>
    </p:spTree>
    <p:extLst>
      <p:ext uri="{BB962C8B-B14F-4D97-AF65-F5344CB8AC3E}">
        <p14:creationId xmlns:p14="http://schemas.microsoft.com/office/powerpoint/2010/main" val="198335912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A7A8E42-5E9F-4359-B461-68E432EA6B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20516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A7A8E42-5E9F-4359-B461-68E432EA6B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30CBE60D-C8B6-47B3-98DC-F247941434E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36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4C82651D-26AB-4AAF-AD3F-A36000E73C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116632"/>
            <a:ext cx="7239000" cy="1224806"/>
          </a:xfrm>
        </p:spPr>
        <p:txBody>
          <a:bodyPr vert="horz"/>
          <a:lstStyle/>
          <a:p>
            <a:pPr algn="ctr" eaLnBrk="1" hangingPunct="1"/>
            <a:r>
              <a:rPr lang="sv-SE" altLang="sv-SE" sz="3600" dirty="0">
                <a:effectLst/>
                <a:latin typeface="Segoe Print" panose="02000600000000000000" pitchFamily="2" charset="0"/>
              </a:rPr>
              <a:t>Föräldrar – ledarnas förlängda arm</a:t>
            </a:r>
          </a:p>
        </p:txBody>
      </p:sp>
      <p:sp>
        <p:nvSpPr>
          <p:cNvPr id="25603" name="Rectangle 26">
            <a:extLst>
              <a:ext uri="{FF2B5EF4-FFF2-40B4-BE49-F238E27FC236}">
                <a16:creationId xmlns:a16="http://schemas.microsoft.com/office/drawing/2014/main" id="{43010DA8-A41B-4922-B1D4-65DD64B1EC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896693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Vi tror att killarnas känslor kring fotbollen denna säsong kommer vara fler än tidigare.</a:t>
            </a:r>
          </a:p>
          <a:p>
            <a:pPr eaLnBrk="1" hangingPunct="1"/>
            <a:r>
              <a:rPr lang="sv-SE" altLang="sv-SE" sz="2000" dirty="0"/>
              <a:t> Förändringar som kommer ske:</a:t>
            </a:r>
          </a:p>
          <a:p>
            <a:pPr lvl="1" eaLnBrk="1" hangingPunct="1"/>
            <a:r>
              <a:rPr lang="sv-SE" altLang="sv-SE" sz="1600" dirty="0"/>
              <a:t>Nivåindelade serier</a:t>
            </a:r>
          </a:p>
          <a:p>
            <a:pPr lvl="1" eaLnBrk="1" hangingPunct="1"/>
            <a:r>
              <a:rPr lang="sv-SE" altLang="sv-SE" sz="1600" dirty="0"/>
              <a:t>Tabeller och resultat</a:t>
            </a:r>
          </a:p>
          <a:p>
            <a:pPr lvl="1" eaLnBrk="1" hangingPunct="1"/>
            <a:r>
              <a:rPr lang="sv-SE" altLang="sv-SE" sz="1600" dirty="0"/>
              <a:t>Distriktsmästerskap</a:t>
            </a:r>
          </a:p>
          <a:p>
            <a:pPr lvl="1" eaLnBrk="1" hangingPunct="1"/>
            <a:r>
              <a:rPr lang="sv-SE" altLang="sv-SE" sz="1600" dirty="0"/>
              <a:t>Puberteten</a:t>
            </a:r>
          </a:p>
          <a:p>
            <a:pPr lvl="1" eaLnBrk="1" hangingPunct="1"/>
            <a:r>
              <a:rPr lang="sv-SE" altLang="sv-SE" sz="1600" dirty="0"/>
              <a:t>Skolan</a:t>
            </a:r>
          </a:p>
          <a:p>
            <a:pPr eaLnBrk="1" hangingPunct="1">
              <a:buNone/>
            </a:pPr>
            <a:endParaRPr lang="sv-SE" altLang="sv-SE" sz="2000" dirty="0"/>
          </a:p>
          <a:p>
            <a:pPr eaLnBrk="1" hangingPunct="1"/>
            <a:r>
              <a:rPr lang="sv-SE" altLang="sv-SE" sz="2000" dirty="0"/>
              <a:t> Ge dem större förståelse</a:t>
            </a:r>
          </a:p>
          <a:p>
            <a:pPr lvl="1" eaLnBrk="1" hangingPunct="1"/>
            <a:r>
              <a:rPr lang="sv-SE" altLang="sv-SE" sz="1600" dirty="0"/>
              <a:t>En hel del kommer inte förstå hur och varför vissa uttagningar </a:t>
            </a:r>
            <a:br>
              <a:rPr lang="sv-SE" altLang="sv-SE" sz="1600" dirty="0"/>
            </a:br>
            <a:r>
              <a:rPr lang="sv-SE" altLang="sv-SE" sz="1600" dirty="0"/>
              <a:t>till matcher har skett.</a:t>
            </a:r>
            <a:endParaRPr lang="sv-SE" altLang="sv-SE" sz="2000" dirty="0"/>
          </a:p>
          <a:p>
            <a:pPr eaLnBrk="1" hangingPunct="1"/>
            <a:r>
              <a:rPr lang="sv-SE" altLang="sv-SE" sz="2000" dirty="0"/>
              <a:t> Kommunicera med ert barn</a:t>
            </a:r>
          </a:p>
          <a:p>
            <a:pPr lvl="1" eaLnBrk="1" hangingPunct="1"/>
            <a:r>
              <a:rPr lang="sv-SE" altLang="sv-SE" sz="1600" dirty="0"/>
              <a:t>Vi kommer behöva er hjälp att stötta killarna i deras känslor samt bemöta dem på ett vuxet sätt.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A7A8E42-5E9F-4359-B461-68E432EA6B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A7A8E42-5E9F-4359-B461-68E432EA6B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30CBE60D-C8B6-47B3-98DC-F247941434E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36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4C82651D-26AB-4AAF-AD3F-A36000E73C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116632"/>
            <a:ext cx="7239000" cy="1224806"/>
          </a:xfrm>
        </p:spPr>
        <p:txBody>
          <a:bodyPr vert="horz"/>
          <a:lstStyle/>
          <a:p>
            <a:pPr algn="ctr" eaLnBrk="1" hangingPunct="1"/>
            <a:r>
              <a:rPr lang="sv-SE" altLang="sv-SE" sz="3600" dirty="0">
                <a:effectLst/>
                <a:latin typeface="Segoe Print" panose="02000600000000000000" pitchFamily="2" charset="0"/>
              </a:rPr>
              <a:t>Föräldrar – ledarnas förlängda arm</a:t>
            </a:r>
          </a:p>
        </p:txBody>
      </p:sp>
      <p:sp>
        <p:nvSpPr>
          <p:cNvPr id="25603" name="Rectangle 26">
            <a:extLst>
              <a:ext uri="{FF2B5EF4-FFF2-40B4-BE49-F238E27FC236}">
                <a16:creationId xmlns:a16="http://schemas.microsoft.com/office/drawing/2014/main" id="{43010DA8-A41B-4922-B1D4-65DD64B1EC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896693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Självinsikt</a:t>
            </a:r>
          </a:p>
          <a:p>
            <a:pPr lvl="1" eaLnBrk="1" hangingPunct="1"/>
            <a:r>
              <a:rPr lang="sv-SE" altLang="sv-SE" sz="1600" dirty="0"/>
              <a:t>Få ner dem på jorden</a:t>
            </a:r>
          </a:p>
          <a:p>
            <a:pPr eaLnBrk="1" hangingPunct="1"/>
            <a:r>
              <a:rPr lang="sv-SE" altLang="sv-SE" sz="2000" dirty="0"/>
              <a:t> När skall vi vara som bäst?</a:t>
            </a:r>
          </a:p>
          <a:p>
            <a:pPr lvl="1" eaLnBrk="1" hangingPunct="1"/>
            <a:r>
              <a:rPr lang="sv-SE" altLang="sv-SE" sz="1600" dirty="0"/>
              <a:t>Viktigt att få killarna att förstå att vi tränar för att vara som bäst på sikt. Kanske är det 3 året på 11-manna (18 år)</a:t>
            </a:r>
          </a:p>
          <a:p>
            <a:pPr lvl="1" eaLnBrk="1" hangingPunct="1"/>
            <a:r>
              <a:rPr lang="sv-SE" altLang="sv-SE" sz="1600" dirty="0"/>
              <a:t>Den som är på en hög nivå nu behöver absolut inte va det i 20-25-års åldern (referens distriktslagen och tom pojklandslagen)</a:t>
            </a:r>
          </a:p>
          <a:p>
            <a:pPr eaLnBrk="1" hangingPunct="1"/>
            <a:r>
              <a:rPr lang="sv-SE" altLang="sv-SE" sz="2000" dirty="0"/>
              <a:t> Kom du inte med i DM-laget, va gör det med din fotbollskarriär?</a:t>
            </a:r>
          </a:p>
          <a:p>
            <a:pPr lvl="1" eaLnBrk="1" hangingPunct="1"/>
            <a:r>
              <a:rPr lang="sv-SE" altLang="sv-SE" sz="1600" dirty="0"/>
              <a:t>Är du slut som fotbollsspelare för att du inte spelar DM under denna säsong?</a:t>
            </a:r>
          </a:p>
          <a:p>
            <a:pPr eaLnBrk="1" hangingPunct="1"/>
            <a:r>
              <a:rPr lang="sv-SE" altLang="sv-SE" sz="2000" dirty="0"/>
              <a:t> Kommunicera med oss ledare för att vi ska förstå vad </a:t>
            </a:r>
            <a:br>
              <a:rPr lang="sv-SE" altLang="sv-SE" sz="2000" dirty="0"/>
            </a:br>
            <a:r>
              <a:rPr lang="sv-SE" altLang="sv-SE" sz="2000" dirty="0"/>
              <a:t>era barn går igenom</a:t>
            </a:r>
          </a:p>
          <a:p>
            <a:pPr lvl="1" eaLnBrk="1" hangingPunct="1"/>
            <a:r>
              <a:rPr lang="sv-SE" altLang="sv-SE" sz="1600" dirty="0"/>
              <a:t>Oerhört VIKTIGT för att vi skall kunna ge varje spelare den feedback och push som just den behöver.</a:t>
            </a:r>
          </a:p>
        </p:txBody>
      </p:sp>
    </p:spTree>
    <p:extLst>
      <p:ext uri="{BB962C8B-B14F-4D97-AF65-F5344CB8AC3E}">
        <p14:creationId xmlns:p14="http://schemas.microsoft.com/office/powerpoint/2010/main" val="299876022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3FF117EF-77B1-4E37-9371-08BBE81E79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93503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3FF117EF-77B1-4E37-9371-08BBE81E79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168FAE6A-8C81-4779-9CA6-3707071648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Föräldragruppen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0D3CE6A-9199-4303-9AAC-C40D83B508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203F33D-E80D-4BD6-A1B0-5851230C5D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5832375" cy="4757737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Föräldragruppens framtid</a:t>
            </a:r>
          </a:p>
          <a:p>
            <a:pPr lvl="1" eaLnBrk="1" hangingPunct="1"/>
            <a:r>
              <a:rPr lang="sv-SE" altLang="sv-SE" sz="1600" dirty="0"/>
              <a:t>Platser i föräldragruppen till förfogande</a:t>
            </a:r>
            <a:endParaRPr lang="sv-SE" altLang="sv-SE" sz="1300" dirty="0"/>
          </a:p>
          <a:p>
            <a:pPr marL="914400" lvl="2" indent="0" eaLnBrk="1" hangingPunct="1">
              <a:buNone/>
            </a:pPr>
            <a:endParaRPr lang="sv-SE" altLang="sv-SE" sz="1300" dirty="0"/>
          </a:p>
          <a:p>
            <a:pPr lvl="1" eaLnBrk="1" hangingPunct="1"/>
            <a:r>
              <a:rPr lang="sv-SE" altLang="sv-SE" sz="1600" dirty="0"/>
              <a:t>Alternativ till att ha utsedda personer</a:t>
            </a:r>
          </a:p>
          <a:p>
            <a:pPr lvl="2" eaLnBrk="1" hangingPunct="1"/>
            <a:r>
              <a:rPr lang="sv-SE" altLang="sv-SE" sz="1300" dirty="0"/>
              <a:t>Varje spelare representeras av en vuxen i en av fyra fokusgrupper</a:t>
            </a:r>
            <a:endParaRPr lang="sv-SE" altLang="sv-SE" sz="1000" dirty="0"/>
          </a:p>
          <a:p>
            <a:pPr lvl="3" eaLnBrk="1" hangingPunct="1"/>
            <a:r>
              <a:rPr lang="sv-SE" altLang="sv-SE" sz="1000" dirty="0"/>
              <a:t>Föräldraansvar</a:t>
            </a:r>
          </a:p>
          <a:p>
            <a:pPr lvl="3" eaLnBrk="1" hangingPunct="1"/>
            <a:r>
              <a:rPr lang="sv-SE" altLang="sv-SE" sz="1000" dirty="0"/>
              <a:t>Försäljning</a:t>
            </a:r>
          </a:p>
          <a:p>
            <a:pPr lvl="3" eaLnBrk="1" hangingPunct="1"/>
            <a:r>
              <a:rPr lang="sv-SE" altLang="sv-SE" sz="1000" dirty="0"/>
              <a:t>Kläder</a:t>
            </a:r>
          </a:p>
          <a:p>
            <a:pPr lvl="3" eaLnBrk="1" hangingPunct="1"/>
            <a:r>
              <a:rPr lang="sv-SE" altLang="sv-SE" sz="1000" dirty="0"/>
              <a:t>Ekonomi</a:t>
            </a:r>
          </a:p>
          <a:p>
            <a:pPr lvl="2" eaLnBrk="1" hangingPunct="1"/>
            <a:r>
              <a:rPr lang="sv-SE" altLang="sv-SE" sz="1300" dirty="0"/>
              <a:t>Fördelar</a:t>
            </a:r>
          </a:p>
          <a:p>
            <a:pPr lvl="3" eaLnBrk="1" hangingPunct="1"/>
            <a:r>
              <a:rPr lang="sv-SE" altLang="sv-SE" sz="1000" dirty="0"/>
              <a:t>Mycket idéer</a:t>
            </a:r>
          </a:p>
          <a:p>
            <a:pPr lvl="3" eaLnBrk="1" hangingPunct="1"/>
            <a:r>
              <a:rPr lang="sv-SE" altLang="sv-SE" sz="1000" dirty="0"/>
              <a:t>Inte lika känsligt om någon spelare slutar</a:t>
            </a:r>
          </a:p>
          <a:p>
            <a:pPr lvl="2" eaLnBrk="1" hangingPunct="1"/>
            <a:endParaRPr lang="sv-SE" altLang="sv-SE" sz="1300" dirty="0"/>
          </a:p>
          <a:p>
            <a:pPr eaLnBrk="1" hangingPunct="1"/>
            <a:r>
              <a:rPr lang="sv-SE" altLang="sv-SE" sz="2000" dirty="0"/>
              <a:t> Försäljning</a:t>
            </a:r>
          </a:p>
          <a:p>
            <a:pPr lvl="1" eaLnBrk="1" hangingPunct="1"/>
            <a:r>
              <a:rPr lang="sv-SE" altLang="sv-SE" sz="1600" dirty="0"/>
              <a:t>Två försäljningar är planerade under 2024.</a:t>
            </a:r>
          </a:p>
          <a:p>
            <a:pPr lvl="2" eaLnBrk="1" hangingPunct="1"/>
            <a:r>
              <a:rPr lang="sv-SE" altLang="sv-SE" sz="1300" dirty="0"/>
              <a:t>Vår</a:t>
            </a:r>
          </a:p>
          <a:p>
            <a:pPr lvl="2" eaLnBrk="1" hangingPunct="1"/>
            <a:r>
              <a:rPr lang="sv-SE" altLang="sv-SE" sz="1300" dirty="0"/>
              <a:t>Höst</a:t>
            </a:r>
          </a:p>
          <a:p>
            <a:pPr lvl="1" eaLnBrk="1" hangingPunct="1"/>
            <a:r>
              <a:rPr lang="sv-SE" altLang="sv-SE" sz="1600" dirty="0"/>
              <a:t>Vad kan man mer göra för att dra in pengar?</a:t>
            </a:r>
          </a:p>
          <a:p>
            <a:pPr eaLnBrk="1" hangingPunct="1"/>
            <a:endParaRPr lang="sv-SE" altLang="sv-SE" sz="1600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3FF117EF-77B1-4E37-9371-08BBE81E79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3FF117EF-77B1-4E37-9371-08BBE81E79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168FAE6A-8C81-4779-9CA6-3707071648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Föräldragruppen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0D3CE6A-9199-4303-9AAC-C40D83B508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203F33D-E80D-4BD6-A1B0-5851230C5D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5832375" cy="4968130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Föräldraansvar</a:t>
            </a:r>
          </a:p>
          <a:p>
            <a:pPr lvl="1" eaLnBrk="1" hangingPunct="1"/>
            <a:r>
              <a:rPr lang="sv-SE" altLang="sv-SE" sz="1600" dirty="0" err="1"/>
              <a:t>Ilandadagen</a:t>
            </a:r>
            <a:r>
              <a:rPr lang="sv-SE" altLang="sv-SE" sz="1600" dirty="0"/>
              <a:t> – 20 april</a:t>
            </a:r>
          </a:p>
          <a:p>
            <a:pPr lvl="1" eaLnBrk="1" hangingPunct="1"/>
            <a:r>
              <a:rPr lang="sv-SE" altLang="sv-SE" sz="1600" dirty="0"/>
              <a:t>Städvecka/or</a:t>
            </a:r>
          </a:p>
          <a:p>
            <a:pPr lvl="1" eaLnBrk="1" hangingPunct="1"/>
            <a:r>
              <a:rPr lang="sv-SE" altLang="sv-SE" sz="1600" dirty="0"/>
              <a:t>Kioskvecka/or</a:t>
            </a:r>
          </a:p>
          <a:p>
            <a:pPr lvl="1" eaLnBrk="1" hangingPunct="1"/>
            <a:r>
              <a:rPr lang="sv-SE" altLang="sv-SE" sz="1600" dirty="0"/>
              <a:t>Bollvärd – nytt koncept</a:t>
            </a:r>
          </a:p>
          <a:p>
            <a:pPr lvl="1" eaLnBrk="1" hangingPunct="1"/>
            <a:endParaRPr lang="sv-SE" altLang="sv-SE" sz="2000" dirty="0"/>
          </a:p>
          <a:p>
            <a:pPr eaLnBrk="1" hangingPunct="1"/>
            <a:r>
              <a:rPr lang="sv-SE" altLang="sv-SE" sz="2000" dirty="0"/>
              <a:t> Sponsorer</a:t>
            </a:r>
          </a:p>
          <a:p>
            <a:pPr lvl="1" eaLnBrk="1" hangingPunct="1"/>
            <a:r>
              <a:rPr lang="sv-SE" altLang="sv-SE" sz="1600" dirty="0"/>
              <a:t>Vattenflaska</a:t>
            </a:r>
          </a:p>
          <a:p>
            <a:pPr lvl="1" eaLnBrk="1" hangingPunct="1"/>
            <a:r>
              <a:rPr lang="sv-SE" altLang="sv-SE" sz="1600" dirty="0"/>
              <a:t>Avbytarbänk</a:t>
            </a:r>
          </a:p>
          <a:p>
            <a:pPr marL="457200" lvl="1" indent="0" eaLnBrk="1" hangingPunct="1">
              <a:buNone/>
            </a:pPr>
            <a:endParaRPr lang="sv-SE" altLang="sv-SE" sz="1600" dirty="0"/>
          </a:p>
          <a:p>
            <a:pPr eaLnBrk="1" hangingPunct="1"/>
            <a:r>
              <a:rPr lang="sv-SE" altLang="sv-SE" sz="2000" dirty="0"/>
              <a:t> Ekonomi</a:t>
            </a:r>
          </a:p>
          <a:p>
            <a:pPr lvl="1" eaLnBrk="1" hangingPunct="1"/>
            <a:r>
              <a:rPr lang="sv-SE" altLang="sv-SE" sz="1600" dirty="0"/>
              <a:t>Lagkassan ca 50tkr.</a:t>
            </a:r>
          </a:p>
          <a:p>
            <a:pPr lvl="1" eaLnBrk="1" hangingPunct="1"/>
            <a:endParaRPr lang="sv-SE" altLang="sv-SE" sz="2000" dirty="0"/>
          </a:p>
          <a:p>
            <a:pPr eaLnBrk="1" hangingPunct="1"/>
            <a:r>
              <a:rPr lang="sv-SE" altLang="sv-SE" sz="2000" dirty="0"/>
              <a:t> Kläder</a:t>
            </a:r>
          </a:p>
          <a:p>
            <a:pPr lvl="1" eaLnBrk="1" hangingPunct="1"/>
            <a:r>
              <a:rPr lang="sv-SE" altLang="sv-SE" sz="1600" dirty="0"/>
              <a:t>Vissa behöver nya matchställ</a:t>
            </a:r>
          </a:p>
          <a:p>
            <a:pPr lvl="1" eaLnBrk="1" hangingPunct="1"/>
            <a:endParaRPr lang="sv-SE" altLang="sv-SE" sz="1600" dirty="0"/>
          </a:p>
          <a:p>
            <a:pPr marL="457200" lvl="1" indent="0" eaLnBrk="1" hangingPunct="1">
              <a:buNone/>
            </a:pPr>
            <a:endParaRPr lang="sv-SE" altLang="sv-SE" sz="1600" dirty="0"/>
          </a:p>
        </p:txBody>
      </p:sp>
    </p:spTree>
    <p:extLst>
      <p:ext uri="{BB962C8B-B14F-4D97-AF65-F5344CB8AC3E}">
        <p14:creationId xmlns:p14="http://schemas.microsoft.com/office/powerpoint/2010/main" val="419937187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77CE72CC-8F78-4CA8-B0F8-3E008CC4499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32655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77CE72CC-8F78-4CA8-B0F8-3E008CC449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Cup 2024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848600" cy="5229200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Dalecarlia Cup 2024 (Borlänge)</a:t>
            </a:r>
          </a:p>
          <a:p>
            <a:pPr lvl="1" eaLnBrk="1" hangingPunct="1"/>
            <a:r>
              <a:rPr lang="sv-SE" altLang="sv-SE" sz="1600" dirty="0"/>
              <a:t>v. 26 26-30 juni, startar torsdag 27/6</a:t>
            </a:r>
          </a:p>
          <a:p>
            <a:pPr lvl="1" eaLnBrk="1" hangingPunct="1"/>
            <a:r>
              <a:rPr lang="sv-SE" altLang="sv-SE" sz="1600" dirty="0"/>
              <a:t>Anmälan snarast då det är först till kvarn</a:t>
            </a:r>
          </a:p>
          <a:p>
            <a:pPr lvl="1" eaLnBrk="1" hangingPunct="1"/>
            <a:r>
              <a:rPr lang="sv-SE" altLang="sv-SE" sz="1600" dirty="0"/>
              <a:t>Kostnad 2000 kr/lag samt 1800 kr/deltagare</a:t>
            </a:r>
          </a:p>
          <a:p>
            <a:pPr lvl="2" eaLnBrk="1" hangingPunct="1"/>
            <a:r>
              <a:rPr lang="sv-SE" altLang="sv-SE" sz="1400" dirty="0"/>
              <a:t>4 övernattningar och 12 måltider</a:t>
            </a:r>
          </a:p>
          <a:p>
            <a:pPr lvl="2" eaLnBrk="1" hangingPunct="1"/>
            <a:r>
              <a:rPr lang="sv-SE" altLang="sv-SE" sz="1400" dirty="0"/>
              <a:t>Boende i skolsal/idrottshall</a:t>
            </a:r>
          </a:p>
          <a:p>
            <a:pPr lvl="1" eaLnBrk="1" hangingPunct="1"/>
            <a:r>
              <a:rPr lang="sv-SE" altLang="sv-SE" sz="1600" dirty="0"/>
              <a:t>2 lag á ca 15 killar och 3 ledare = 4000 + 64800= 68800 kr</a:t>
            </a:r>
          </a:p>
          <a:p>
            <a:pPr lvl="1" eaLnBrk="1" hangingPunct="1"/>
            <a:r>
              <a:rPr lang="sv-SE" altLang="sv-SE" sz="1600" dirty="0"/>
              <a:t>Alla matcher på samma ställe</a:t>
            </a:r>
          </a:p>
          <a:p>
            <a:pPr lvl="1" eaLnBrk="1" hangingPunct="1"/>
            <a:r>
              <a:rPr lang="sv-SE" altLang="sv-SE" sz="1600" dirty="0"/>
              <a:t>Transport löser vi på samma sätt som </a:t>
            </a:r>
            <a:r>
              <a:rPr lang="sv-SE" altLang="sv-SE" sz="1600" dirty="0" err="1"/>
              <a:t>Oddebollen</a:t>
            </a:r>
            <a:endParaRPr lang="sv-SE" altLang="sv-SE" sz="1600" dirty="0"/>
          </a:p>
          <a:p>
            <a:pPr eaLnBrk="1" hangingPunct="1">
              <a:buNone/>
            </a:pPr>
            <a:endParaRPr lang="sv-SE" altLang="sv-SE" sz="1400" dirty="0"/>
          </a:p>
          <a:p>
            <a:pPr lvl="1" eaLnBrk="1" hangingPunct="1"/>
            <a:endParaRPr lang="sv-SE" altLang="sv-SE" sz="14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CC59172-62BC-F018-798A-174576C5D3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5668" y="4293096"/>
            <a:ext cx="4752664" cy="237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7754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3FF117EF-77B1-4E37-9371-08BBE81E79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906212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3FF117EF-77B1-4E37-9371-08BBE81E79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168FAE6A-8C81-4779-9CA6-3707071648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Avgifter 2024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0D3CE6A-9199-4303-9AAC-C40D83B508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203F33D-E80D-4BD6-A1B0-5851230C5D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7"/>
            <a:ext cx="6985000" cy="4757737"/>
          </a:xfrm>
          <a:noFill/>
        </p:spPr>
        <p:txBody>
          <a:bodyPr/>
          <a:lstStyle/>
          <a:p>
            <a:pPr eaLnBrk="1" hangingPunct="1">
              <a:buNone/>
            </a:pPr>
            <a:endParaRPr lang="sv-SE" altLang="sv-SE" sz="2000" dirty="0"/>
          </a:p>
          <a:p>
            <a:pPr eaLnBrk="1" hangingPunct="1"/>
            <a:r>
              <a:rPr lang="sv-SE" altLang="sv-SE" sz="2000" dirty="0"/>
              <a:t> Föreningen Hertzöga BK</a:t>
            </a:r>
          </a:p>
          <a:p>
            <a:pPr lvl="1" eaLnBrk="1" hangingPunct="1"/>
            <a:r>
              <a:rPr lang="sv-SE" altLang="sv-SE" sz="1600" dirty="0"/>
              <a:t>Medlemsavgift 150:- (350:- för familj)</a:t>
            </a:r>
          </a:p>
          <a:p>
            <a:pPr lvl="1" eaLnBrk="1" hangingPunct="1"/>
            <a:r>
              <a:rPr lang="sv-SE" altLang="sv-SE" sz="1600" dirty="0"/>
              <a:t>Träningsavgift 1400:- (en ökning med 300:- </a:t>
            </a:r>
            <a:r>
              <a:rPr lang="sv-SE" altLang="sv-SE" sz="1600" dirty="0" err="1"/>
              <a:t>bla</a:t>
            </a:r>
            <a:r>
              <a:rPr lang="sv-SE" altLang="sv-SE" sz="1600" dirty="0"/>
              <a:t> dyrare planhyror från kommunen)</a:t>
            </a:r>
          </a:p>
          <a:p>
            <a:pPr lvl="1" eaLnBrk="1" hangingPunct="1"/>
            <a:endParaRPr lang="sv-SE" altLang="sv-SE" sz="1600" dirty="0"/>
          </a:p>
          <a:p>
            <a:pPr eaLnBrk="1" hangingPunct="1"/>
            <a:r>
              <a:rPr lang="sv-SE" altLang="sv-SE" sz="2000" dirty="0"/>
              <a:t> Laget Hertzöga BK P11</a:t>
            </a:r>
          </a:p>
          <a:p>
            <a:pPr lvl="1" eaLnBrk="1" hangingPunct="1"/>
            <a:r>
              <a:rPr lang="sv-SE" altLang="sv-SE" sz="1600" dirty="0"/>
              <a:t>I år har vi resonerat att varje spelare som skall delta på cupen får betala 1000:-.</a:t>
            </a:r>
          </a:p>
        </p:txBody>
      </p:sp>
    </p:spTree>
    <p:extLst>
      <p:ext uri="{BB962C8B-B14F-4D97-AF65-F5344CB8AC3E}">
        <p14:creationId xmlns:p14="http://schemas.microsoft.com/office/powerpoint/2010/main" val="426960275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AD1672D-3243-D617-C132-C4471D4467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50603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D1672D-3243-D617-C132-C4471D4467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233243EC-6038-4622-B099-A4C81F5E62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552" y="116632"/>
            <a:ext cx="7526338" cy="1412875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Vad händer på </a:t>
            </a:r>
            <a:r>
              <a:rPr lang="sv-SE" sz="4400" dirty="0" err="1">
                <a:latin typeface="Segoe Print" panose="02000600000000000000" pitchFamily="2" charset="0"/>
              </a:rPr>
              <a:t>Ilanda</a:t>
            </a:r>
            <a:r>
              <a:rPr lang="sv-SE" sz="4400" dirty="0">
                <a:latin typeface="Segoe Print" panose="02000600000000000000" pitchFamily="2" charset="0"/>
              </a:rPr>
              <a:t> IP - 2024</a:t>
            </a:r>
            <a:endParaRPr lang="sv-SE" sz="4400" dirty="0"/>
          </a:p>
        </p:txBody>
      </p:sp>
      <p:sp>
        <p:nvSpPr>
          <p:cNvPr id="3072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61932A63-E7C1-4BE2-BAC9-2B99FFF84D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30724" name="Rectangle 26">
            <a:extLst>
              <a:ext uri="{FF2B5EF4-FFF2-40B4-BE49-F238E27FC236}">
                <a16:creationId xmlns:a16="http://schemas.microsoft.com/office/drawing/2014/main" id="{47CC3049-251F-4944-8E79-22C250D9B8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43608" y="1773238"/>
            <a:ext cx="7128791" cy="3743994"/>
          </a:xfrm>
          <a:noFill/>
        </p:spPr>
        <p:txBody>
          <a:bodyPr/>
          <a:lstStyle/>
          <a:p>
            <a:pPr eaLnBrk="1" hangingPunct="1">
              <a:buNone/>
            </a:pPr>
            <a:endParaRPr lang="sv-SE" altLang="sv-SE" sz="2000" dirty="0"/>
          </a:p>
          <a:p>
            <a:pPr eaLnBrk="1" hangingPunct="1"/>
            <a:r>
              <a:rPr lang="sv-SE" altLang="sv-SE" sz="2000" dirty="0"/>
              <a:t> 20 April		</a:t>
            </a:r>
            <a:r>
              <a:rPr lang="sv-SE" altLang="sv-SE" sz="2000" dirty="0" err="1"/>
              <a:t>Ilandadagen</a:t>
            </a:r>
            <a:endParaRPr lang="sv-SE" altLang="sv-SE" sz="2000" dirty="0"/>
          </a:p>
          <a:p>
            <a:pPr eaLnBrk="1" hangingPunct="1"/>
            <a:r>
              <a:rPr lang="sv-SE" altLang="sv-SE" sz="2000" dirty="0"/>
              <a:t> 6 juni		HBK-dagen</a:t>
            </a:r>
          </a:p>
          <a:p>
            <a:pPr eaLnBrk="1" hangingPunct="1"/>
            <a:r>
              <a:rPr lang="sv-SE" altLang="sv-SE" sz="2000" dirty="0"/>
              <a:t> 3-4 augusti		10-åringarnas cup (födda 2014)</a:t>
            </a:r>
          </a:p>
          <a:p>
            <a:pPr eaLnBrk="1" hangingPunct="1"/>
            <a:r>
              <a:rPr lang="sv-SE" altLang="sv-SE" sz="2000" dirty="0"/>
              <a:t> Augusti		Cykelsafari</a:t>
            </a:r>
          </a:p>
          <a:p>
            <a:pPr eaLnBrk="1" hangingPunct="1"/>
            <a:r>
              <a:rPr lang="sv-SE" altLang="sv-SE" sz="2000" dirty="0"/>
              <a:t> September		Genrepet (födda 2015)</a:t>
            </a:r>
          </a:p>
          <a:p>
            <a:pPr eaLnBrk="1" hangingPunct="1"/>
            <a:r>
              <a:rPr lang="sv-SE" altLang="sv-SE" sz="2000" dirty="0"/>
              <a:t> 31 december	Nyårspromenaden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3D3B09C-1A89-41E3-B808-4EB88AD146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Kontaktuppgifter</a:t>
            </a:r>
            <a:endParaRPr lang="sv-SE" sz="4400" dirty="0"/>
          </a:p>
        </p:txBody>
      </p:sp>
      <p:sp>
        <p:nvSpPr>
          <p:cNvPr id="24579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A3F60C6E-0A0F-42D5-9320-F8BED85839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E7669435-50D6-4211-9725-7308CB41D1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27150" y="1773238"/>
            <a:ext cx="7239000" cy="4536082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Tränare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Christer Millner		0722-32 90 97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Joachim Falk			0722-04 50 96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Johan Arnesson		0735-25 96 65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Johan Ekängen		0730-98 38 81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Anita Lundberg		0734-40 54 07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Marcus Gustafsson		0703-70 66 49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1000" dirty="0"/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Informationsansvarig</a:t>
            </a:r>
            <a:r>
              <a:rPr lang="sv-SE" altLang="sv-SE" sz="2000" dirty="0"/>
              <a:t> (administration)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Christer Millner		0722-32 90 97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3D3B09C-1A89-41E3-B808-4EB88AD146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Kontaktuppgifter</a:t>
            </a:r>
            <a:endParaRPr lang="sv-SE" sz="4400" dirty="0"/>
          </a:p>
        </p:txBody>
      </p:sp>
      <p:sp>
        <p:nvSpPr>
          <p:cNvPr id="24579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A3F60C6E-0A0F-42D5-9320-F8BED85839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E7669435-50D6-4211-9725-7308CB41D1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27150" y="1773238"/>
            <a:ext cx="5981154" cy="4536082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Föräldragruppen</a:t>
            </a:r>
          </a:p>
          <a:p>
            <a:pPr>
              <a:buNone/>
            </a:pPr>
            <a:r>
              <a:rPr lang="sv-SE" sz="2000" dirty="0"/>
              <a:t>Cilla Karlsson			070-461 41 61</a:t>
            </a:r>
          </a:p>
          <a:p>
            <a:pPr>
              <a:buNone/>
            </a:pPr>
            <a:r>
              <a:rPr lang="sv-SE" sz="2000" dirty="0"/>
              <a:t>Ida Tegner			072-550 63 10</a:t>
            </a:r>
          </a:p>
          <a:p>
            <a:pPr>
              <a:buNone/>
            </a:pPr>
            <a:r>
              <a:rPr lang="sv-SE" sz="2000" dirty="0"/>
              <a:t>Jennie Flod			070-655 39 40</a:t>
            </a:r>
          </a:p>
          <a:p>
            <a:pPr>
              <a:buNone/>
            </a:pPr>
            <a:r>
              <a:rPr lang="sv-SE" sz="2000" dirty="0"/>
              <a:t>Madelene Jonsson		070-362 46 89</a:t>
            </a:r>
          </a:p>
          <a:p>
            <a:pPr>
              <a:buNone/>
            </a:pPr>
            <a:r>
              <a:rPr lang="sv-SE" altLang="sv-SE" sz="2000" dirty="0"/>
              <a:t>Martin Lundberg		070-514 63 33</a:t>
            </a:r>
          </a:p>
          <a:p>
            <a:pPr>
              <a:buNone/>
            </a:pPr>
            <a:endParaRPr lang="sv-SE" altLang="sv-SE" sz="2000" dirty="0"/>
          </a:p>
        </p:txBody>
      </p:sp>
    </p:spTree>
    <p:extLst>
      <p:ext uri="{BB962C8B-B14F-4D97-AF65-F5344CB8AC3E}">
        <p14:creationId xmlns:p14="http://schemas.microsoft.com/office/powerpoint/2010/main" val="414236940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>
            <a:extLst>
              <a:ext uri="{FF2B5EF4-FFF2-40B4-BE49-F238E27FC236}">
                <a16:creationId xmlns:a16="http://schemas.microsoft.com/office/drawing/2014/main" id="{8B84E54D-2F3C-49FA-B7F1-2EB14D924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738" y="51006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31747" name="Rectangle 4">
            <a:extLst>
              <a:ext uri="{FF2B5EF4-FFF2-40B4-BE49-F238E27FC236}">
                <a16:creationId xmlns:a16="http://schemas.microsoft.com/office/drawing/2014/main" id="{628F12B1-550E-40A5-9480-C54FDE09C9B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50157" y="1628800"/>
            <a:ext cx="6192862" cy="4679950"/>
          </a:xfrm>
          <a:noFill/>
        </p:spPr>
        <p:txBody>
          <a:bodyPr/>
          <a:lstStyle/>
          <a:p>
            <a:pPr marL="457200" lvl="1" indent="0">
              <a:buNone/>
            </a:pPr>
            <a:endParaRPr lang="sv-SE" altLang="sv-SE" sz="1600" dirty="0"/>
          </a:p>
          <a:p>
            <a:r>
              <a:rPr lang="sv-SE" altLang="sv-SE" sz="2000" dirty="0"/>
              <a:t> Övriga frågor?</a:t>
            </a:r>
            <a:endParaRPr lang="sv-SE" altLang="sv-SE" sz="2800" dirty="0"/>
          </a:p>
          <a:p>
            <a:endParaRPr lang="sv-SE" altLang="sv-SE" sz="2800" dirty="0"/>
          </a:p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endParaRPr lang="sv-SE" altLang="sv-SE" sz="2800" dirty="0"/>
          </a:p>
        </p:txBody>
      </p:sp>
      <p:pic>
        <p:nvPicPr>
          <p:cNvPr id="31748" name="Picture 6" descr="MCj00786250000[1]">
            <a:extLst>
              <a:ext uri="{FF2B5EF4-FFF2-40B4-BE49-F238E27FC236}">
                <a16:creationId xmlns:a16="http://schemas.microsoft.com/office/drawing/2014/main" id="{3F53379D-ECD5-4AB9-9C75-ADB4CBBC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773238"/>
            <a:ext cx="649287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61C5C20-444A-4226-98E3-195B9A4BF03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4800" dirty="0">
                <a:latin typeface="Segoe Print" panose="02000600000000000000" pitchFamily="2" charset="0"/>
              </a:rPr>
              <a:t>Övrigt</a:t>
            </a:r>
            <a:endParaRPr lang="sv-SE" sz="20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436s1RdO0qsoEnXgpje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zE0eXML.Cizt3LY2P5D2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zE0eXML.Cizt3LY2P5D2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n_reW_WPsYJWtJU3.Li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n_reW_WPsYJWtJU3.Li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olförmörkelse">
  <a:themeElements>
    <a:clrScheme name="Solförmörkel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Solförmörkel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lförmörkel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0</TotalTime>
  <Words>2144</Words>
  <Application>Microsoft Office PowerPoint</Application>
  <PresentationFormat>Bildspel på skärmen (4:3)</PresentationFormat>
  <Paragraphs>359</Paragraphs>
  <Slides>30</Slides>
  <Notes>29</Notes>
  <HiddenSlides>0</HiddenSlides>
  <MMClips>0</MMClips>
  <ScaleCrop>false</ScaleCrop>
  <HeadingPairs>
    <vt:vector size="8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2</vt:i4>
      </vt:variant>
      <vt:variant>
        <vt:lpstr>Bildrubriker</vt:lpstr>
      </vt:variant>
      <vt:variant>
        <vt:i4>30</vt:i4>
      </vt:variant>
    </vt:vector>
  </HeadingPairs>
  <TitlesOfParts>
    <vt:vector size="38" baseType="lpstr">
      <vt:lpstr>Arial</vt:lpstr>
      <vt:lpstr>Calibri</vt:lpstr>
      <vt:lpstr>Segoe Print</vt:lpstr>
      <vt:lpstr>Verdana</vt:lpstr>
      <vt:lpstr>Wingdings</vt:lpstr>
      <vt:lpstr>Solförmörkelse</vt:lpstr>
      <vt:lpstr>think-cell Slide</vt:lpstr>
      <vt:lpstr>Acrobat Document</vt:lpstr>
      <vt:lpstr>Föräldramöte P11 2024-02-08</vt:lpstr>
      <vt:lpstr>Föräldramöte P11 2024-02-08</vt:lpstr>
      <vt:lpstr>Hertzöga BK strävar efter att:</vt:lpstr>
      <vt:lpstr>Hertzöga BKs policy och andra riktlinjer</vt:lpstr>
      <vt:lpstr>Hertzöga BKs policy och andra riktlinjer</vt:lpstr>
      <vt:lpstr>Säsongen 2023</vt:lpstr>
      <vt:lpstr>Säsongen 2023</vt:lpstr>
      <vt:lpstr>PowerPoint-presentation</vt:lpstr>
      <vt:lpstr>Säsongen 2024</vt:lpstr>
      <vt:lpstr>Säsongen 2024</vt:lpstr>
      <vt:lpstr>Säsongen 2024</vt:lpstr>
      <vt:lpstr>Träning</vt:lpstr>
      <vt:lpstr>Träning</vt:lpstr>
      <vt:lpstr>Träning</vt:lpstr>
      <vt:lpstr>Match</vt:lpstr>
      <vt:lpstr>Seriespel – nivåindelat VFF</vt:lpstr>
      <vt:lpstr>Seriespel – nivåindelat Hertzöga och P11</vt:lpstr>
      <vt:lpstr>Seriespel – nivåindelat Hertzöga och P11</vt:lpstr>
      <vt:lpstr>Distriktsmästerskap - DM</vt:lpstr>
      <vt:lpstr>Distriktsmästerskap - DM</vt:lpstr>
      <vt:lpstr>Föräldrar – ledarnas förlängda arm</vt:lpstr>
      <vt:lpstr>Föräldrar – ledarnas förlängda arm</vt:lpstr>
      <vt:lpstr>Föräldragruppen</vt:lpstr>
      <vt:lpstr>Föräldragruppen</vt:lpstr>
      <vt:lpstr>Cup 2024</vt:lpstr>
      <vt:lpstr>Avgifter 2024</vt:lpstr>
      <vt:lpstr>Vad händer på Ilanda IP - 2024</vt:lpstr>
      <vt:lpstr>Kontaktuppgifter</vt:lpstr>
      <vt:lpstr>Kontaktuppgifter</vt:lpstr>
      <vt:lpstr>Övrigt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HBK organisation</dc:title>
  <dc:creator>Jens Wallner</dc:creator>
  <cp:lastModifiedBy>Christer Millner</cp:lastModifiedBy>
  <cp:revision>191</cp:revision>
  <cp:lastPrinted>2013-12-15T20:45:21Z</cp:lastPrinted>
  <dcterms:created xsi:type="dcterms:W3CDTF">2009-01-02T20:14:16Z</dcterms:created>
  <dcterms:modified xsi:type="dcterms:W3CDTF">2024-02-09T12:42:46Z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b1fbe6-d032-49d6-bc2a-24d84b881c24_Enabled">
    <vt:lpwstr>true</vt:lpwstr>
  </property>
  <property fmtid="{D5CDD505-2E9C-101B-9397-08002B2CF9AE}" pid="3" name="MSIP_Label_c4b1fbe6-d032-49d6-bc2a-24d84b881c24_SetDate">
    <vt:lpwstr>2023-02-08T06:37:35Z</vt:lpwstr>
  </property>
  <property fmtid="{D5CDD505-2E9C-101B-9397-08002B2CF9AE}" pid="4" name="MSIP_Label_c4b1fbe6-d032-49d6-bc2a-24d84b881c24_Method">
    <vt:lpwstr>Privileged</vt:lpwstr>
  </property>
  <property fmtid="{D5CDD505-2E9C-101B-9397-08002B2CF9AE}" pid="5" name="MSIP_Label_c4b1fbe6-d032-49d6-bc2a-24d84b881c24_Name">
    <vt:lpwstr>Öppen</vt:lpwstr>
  </property>
  <property fmtid="{D5CDD505-2E9C-101B-9397-08002B2CF9AE}" pid="6" name="MSIP_Label_c4b1fbe6-d032-49d6-bc2a-24d84b881c24_SiteId">
    <vt:lpwstr>d81fa0ae-00b9-4262-9cf7-b941bdc1635d</vt:lpwstr>
  </property>
  <property fmtid="{D5CDD505-2E9C-101B-9397-08002B2CF9AE}" pid="7" name="MSIP_Label_c4b1fbe6-d032-49d6-bc2a-24d84b881c24_ActionId">
    <vt:lpwstr>d16d9fa4-a633-46a6-9e37-7adf0dd74cbb</vt:lpwstr>
  </property>
  <property fmtid="{D5CDD505-2E9C-101B-9397-08002B2CF9AE}" pid="8" name="MSIP_Label_c4b1fbe6-d032-49d6-bc2a-24d84b881c24_ContentBits">
    <vt:lpwstr>1</vt:lpwstr>
  </property>
</Properties>
</file>