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8" r:id="rId9"/>
    <p:sldId id="267" r:id="rId10"/>
    <p:sldId id="274" r:id="rId11"/>
    <p:sldId id="280" r:id="rId12"/>
    <p:sldId id="276" r:id="rId13"/>
    <p:sldId id="287" r:id="rId14"/>
    <p:sldId id="284" r:id="rId15"/>
    <p:sldId id="285" r:id="rId16"/>
    <p:sldId id="286" r:id="rId17"/>
  </p:sldIdLst>
  <p:sldSz cx="9144000" cy="6858000" type="screen4x3"/>
  <p:notesSz cx="6858000" cy="9144000"/>
  <p:embeddedFontLst>
    <p:embeddedFont>
      <p:font typeface="Quattrocento Sans" panose="020B0502050000020003" pitchFamily="34" charset="0"/>
      <p:regular r:id="rId19"/>
      <p:bold r:id="rId20"/>
      <p:italic r:id="rId21"/>
      <p:boldItalic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i4u1B8/fTMcBcY2aXjzqC4DLgo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0CB6CB-1D12-4C8D-983A-9FB0F5BED53C}">
  <a:tblStyle styleId="{200CB6CB-1D12-4C8D-983A-9FB0F5BED53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463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40" Type="http://customschemas.google.com/relationships/presentationmetadata" Target="meta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fin Aronsson" userId="6a3957aa-c7ed-4e79-a3c9-45e90b080e53" providerId="ADAL" clId="{4F44B1E4-F951-4A8E-8F53-0759F78DEB2C}"/>
    <pc:docChg chg="custSel modSld">
      <pc:chgData name="Josefin Aronsson" userId="6a3957aa-c7ed-4e79-a3c9-45e90b080e53" providerId="ADAL" clId="{4F44B1E4-F951-4A8E-8F53-0759F78DEB2C}" dt="2026-09-21T16:55:50.993" v="241" actId="20577"/>
      <pc:docMkLst>
        <pc:docMk/>
      </pc:docMkLst>
      <pc:sldChg chg="addSp delSp modSp mod">
        <pc:chgData name="Josefin Aronsson" userId="6a3957aa-c7ed-4e79-a3c9-45e90b080e53" providerId="ADAL" clId="{4F44B1E4-F951-4A8E-8F53-0759F78DEB2C}" dt="2026-09-18T15:41:10.673" v="41" actId="1076"/>
        <pc:sldMkLst>
          <pc:docMk/>
          <pc:sldMk cId="0" sldId="256"/>
        </pc:sldMkLst>
        <pc:picChg chg="add mod">
          <ac:chgData name="Josefin Aronsson" userId="6a3957aa-c7ed-4e79-a3c9-45e90b080e53" providerId="ADAL" clId="{4F44B1E4-F951-4A8E-8F53-0759F78DEB2C}" dt="2026-09-18T15:41:04.228" v="40" actId="1076"/>
          <ac:picMkLst>
            <pc:docMk/>
            <pc:sldMk cId="0" sldId="256"/>
            <ac:picMk id="2" creationId="{A4A8015B-838D-FED8-F5A6-57E908F3DF1E}"/>
          </ac:picMkLst>
        </pc:picChg>
        <pc:picChg chg="add mod">
          <ac:chgData name="Josefin Aronsson" userId="6a3957aa-c7ed-4e79-a3c9-45e90b080e53" providerId="ADAL" clId="{4F44B1E4-F951-4A8E-8F53-0759F78DEB2C}" dt="2026-09-18T15:40:44.097" v="35" actId="1076"/>
          <ac:picMkLst>
            <pc:docMk/>
            <pc:sldMk cId="0" sldId="256"/>
            <ac:picMk id="4" creationId="{6E5DB503-5497-7523-8D3A-E4CA7F83EC7E}"/>
          </ac:picMkLst>
        </pc:picChg>
        <pc:picChg chg="mod">
          <ac:chgData name="Josefin Aronsson" userId="6a3957aa-c7ed-4e79-a3c9-45e90b080e53" providerId="ADAL" clId="{4F44B1E4-F951-4A8E-8F53-0759F78DEB2C}" dt="2026-09-18T15:41:10.673" v="41" actId="1076"/>
          <ac:picMkLst>
            <pc:docMk/>
            <pc:sldMk cId="0" sldId="256"/>
            <ac:picMk id="5" creationId="{4BDB7FBF-4C9F-9F32-6883-F54B1A9FC148}"/>
          </ac:picMkLst>
        </pc:picChg>
      </pc:sldChg>
      <pc:sldChg chg="modSp mod">
        <pc:chgData name="Josefin Aronsson" userId="6a3957aa-c7ed-4e79-a3c9-45e90b080e53" providerId="ADAL" clId="{4F44B1E4-F951-4A8E-8F53-0759F78DEB2C}" dt="2026-09-21T08:50:10.999" v="119" actId="20577"/>
        <pc:sldMkLst>
          <pc:docMk/>
          <pc:sldMk cId="0" sldId="257"/>
        </pc:sldMkLst>
        <pc:spChg chg="mod">
          <ac:chgData name="Josefin Aronsson" userId="6a3957aa-c7ed-4e79-a3c9-45e90b080e53" providerId="ADAL" clId="{4F44B1E4-F951-4A8E-8F53-0759F78DEB2C}" dt="2026-09-21T08:50:10.999" v="119" actId="20577"/>
          <ac:spMkLst>
            <pc:docMk/>
            <pc:sldMk cId="0" sldId="257"/>
            <ac:spMk id="103" creationId="{00000000-0000-0000-0000-000000000000}"/>
          </ac:spMkLst>
        </pc:spChg>
      </pc:sldChg>
      <pc:sldChg chg="delSp modSp mod">
        <pc:chgData name="Josefin Aronsson" userId="6a3957aa-c7ed-4e79-a3c9-45e90b080e53" providerId="ADAL" clId="{4F44B1E4-F951-4A8E-8F53-0759F78DEB2C}" dt="2026-09-21T16:55:50.993" v="241" actId="20577"/>
        <pc:sldMkLst>
          <pc:docMk/>
          <pc:sldMk cId="0" sldId="259"/>
        </pc:sldMkLst>
        <pc:spChg chg="mod">
          <ac:chgData name="Josefin Aronsson" userId="6a3957aa-c7ed-4e79-a3c9-45e90b080e53" providerId="ADAL" clId="{4F44B1E4-F951-4A8E-8F53-0759F78DEB2C}" dt="2026-09-21T16:55:50.993" v="241" actId="20577"/>
          <ac:spMkLst>
            <pc:docMk/>
            <pc:sldMk cId="0" sldId="259"/>
            <ac:spMk id="3" creationId="{269ACC34-94D2-8FBC-E8A8-18F3CABD9C0D}"/>
          </ac:spMkLst>
        </pc:spChg>
      </pc:sldChg>
      <pc:sldChg chg="modSp mod">
        <pc:chgData name="Josefin Aronsson" userId="6a3957aa-c7ed-4e79-a3c9-45e90b080e53" providerId="ADAL" clId="{4F44B1E4-F951-4A8E-8F53-0759F78DEB2C}" dt="2026-09-18T16:44:10.581" v="105" actId="20577"/>
        <pc:sldMkLst>
          <pc:docMk/>
          <pc:sldMk cId="0" sldId="266"/>
        </pc:sldMkLst>
        <pc:spChg chg="mod">
          <ac:chgData name="Josefin Aronsson" userId="6a3957aa-c7ed-4e79-a3c9-45e90b080e53" providerId="ADAL" clId="{4F44B1E4-F951-4A8E-8F53-0759F78DEB2C}" dt="2026-09-18T16:44:10.581" v="105" actId="20577"/>
          <ac:spMkLst>
            <pc:docMk/>
            <pc:sldMk cId="0" sldId="266"/>
            <ac:spMk id="181" creationId="{00000000-0000-0000-0000-000000000000}"/>
          </ac:spMkLst>
        </pc:spChg>
      </pc:sldChg>
      <pc:sldChg chg="modSp mod">
        <pc:chgData name="Josefin Aronsson" userId="6a3957aa-c7ed-4e79-a3c9-45e90b080e53" providerId="ADAL" clId="{4F44B1E4-F951-4A8E-8F53-0759F78DEB2C}" dt="2026-09-21T09:05:46.080" v="161" actId="1076"/>
        <pc:sldMkLst>
          <pc:docMk/>
          <pc:sldMk cId="0" sldId="274"/>
        </pc:sldMkLst>
        <pc:spChg chg="mod">
          <ac:chgData name="Josefin Aronsson" userId="6a3957aa-c7ed-4e79-a3c9-45e90b080e53" providerId="ADAL" clId="{4F44B1E4-F951-4A8E-8F53-0759F78DEB2C}" dt="2026-09-21T09:05:17.740" v="159" actId="207"/>
          <ac:spMkLst>
            <pc:docMk/>
            <pc:sldMk cId="0" sldId="274"/>
            <ac:spMk id="238" creationId="{00000000-0000-0000-0000-000000000000}"/>
          </ac:spMkLst>
        </pc:spChg>
        <pc:picChg chg="mod">
          <ac:chgData name="Josefin Aronsson" userId="6a3957aa-c7ed-4e79-a3c9-45e90b080e53" providerId="ADAL" clId="{4F44B1E4-F951-4A8E-8F53-0759F78DEB2C}" dt="2026-09-21T09:05:46.080" v="161" actId="1076"/>
          <ac:picMkLst>
            <pc:docMk/>
            <pc:sldMk cId="0" sldId="274"/>
            <ac:picMk id="239" creationId="{00000000-0000-0000-0000-000000000000}"/>
          </ac:picMkLst>
        </pc:picChg>
      </pc:sldChg>
      <pc:sldChg chg="modSp mod">
        <pc:chgData name="Josefin Aronsson" userId="6a3957aa-c7ed-4e79-a3c9-45e90b080e53" providerId="ADAL" clId="{4F44B1E4-F951-4A8E-8F53-0759F78DEB2C}" dt="2026-09-21T08:51:24.296" v="158" actId="113"/>
        <pc:sldMkLst>
          <pc:docMk/>
          <pc:sldMk cId="0" sldId="284"/>
        </pc:sldMkLst>
        <pc:spChg chg="mod">
          <ac:chgData name="Josefin Aronsson" userId="6a3957aa-c7ed-4e79-a3c9-45e90b080e53" providerId="ADAL" clId="{4F44B1E4-F951-4A8E-8F53-0759F78DEB2C}" dt="2026-09-21T08:50:43.904" v="133" actId="20577"/>
          <ac:spMkLst>
            <pc:docMk/>
            <pc:sldMk cId="0" sldId="284"/>
            <ac:spMk id="319" creationId="{00000000-0000-0000-0000-000000000000}"/>
          </ac:spMkLst>
        </pc:spChg>
        <pc:spChg chg="mod">
          <ac:chgData name="Josefin Aronsson" userId="6a3957aa-c7ed-4e79-a3c9-45e90b080e53" providerId="ADAL" clId="{4F44B1E4-F951-4A8E-8F53-0759F78DEB2C}" dt="2026-09-21T08:51:24.296" v="158" actId="113"/>
          <ac:spMkLst>
            <pc:docMk/>
            <pc:sldMk cId="0" sldId="284"/>
            <ac:spMk id="3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7" name="Google Shape;10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" name="Google Shape;108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c454f2e817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g2c454f2e817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g2c454f2e817_0_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c76cb449e3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3" name="Google Shape;163;g3c76cb449e3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g3c76cb449e3_0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83a5cabd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0" name="Google Shape;170;g3c83a5cabd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g3c83a5cabd3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6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c76cb449e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4" name="Google Shape;184;g3c76cb449e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g3c76cb449e3_0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9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c76cb449e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3" name="Google Shape;233;g3c76cb449e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g3c76cb449e3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10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3cf47a34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393cf47a34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g393cf47a341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f4cc22927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0" name="Google Shape;250;g1f4cc22927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g1f4cc22927d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12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>
          <a:extLst>
            <a:ext uri="{FF2B5EF4-FFF2-40B4-BE49-F238E27FC236}">
              <a16:creationId xmlns:a16="http://schemas.microsoft.com/office/drawing/2014/main" id="{484E449D-8830-8DB8-7595-B0F3FA366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f4cc22927d_0_8:notes">
            <a:extLst>
              <a:ext uri="{FF2B5EF4-FFF2-40B4-BE49-F238E27FC236}">
                <a16:creationId xmlns:a16="http://schemas.microsoft.com/office/drawing/2014/main" id="{DDFA3EF8-7295-74AC-CC8D-8DD87CEBCD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50" name="Google Shape;250;g1f4cc22927d_0_8:notes">
            <a:extLst>
              <a:ext uri="{FF2B5EF4-FFF2-40B4-BE49-F238E27FC236}">
                <a16:creationId xmlns:a16="http://schemas.microsoft.com/office/drawing/2014/main" id="{BE1E59B2-9633-914A-E4FF-1992487D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g1f4cc22927d_0_8:notes">
            <a:extLst>
              <a:ext uri="{FF2B5EF4-FFF2-40B4-BE49-F238E27FC236}">
                <a16:creationId xmlns:a16="http://schemas.microsoft.com/office/drawing/2014/main" id="{8A80F090-899D-1D22-3366-5525C077707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13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309122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c488b7f86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6" name="Google Shape;316;g2c488b7f86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g2c488b7f860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14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>
          <a:extLst>
            <a:ext uri="{FF2B5EF4-FFF2-40B4-BE49-F238E27FC236}">
              <a16:creationId xmlns:a16="http://schemas.microsoft.com/office/drawing/2014/main" id="{E734DE29-6FE3-157B-4EB1-591376279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c488b7f860_0_0:notes">
            <a:extLst>
              <a:ext uri="{FF2B5EF4-FFF2-40B4-BE49-F238E27FC236}">
                <a16:creationId xmlns:a16="http://schemas.microsoft.com/office/drawing/2014/main" id="{CEE87A90-D934-C5CF-E5D2-389F5FB557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6" name="Google Shape;316;g2c488b7f860_0_0:notes">
            <a:extLst>
              <a:ext uri="{FF2B5EF4-FFF2-40B4-BE49-F238E27FC236}">
                <a16:creationId xmlns:a16="http://schemas.microsoft.com/office/drawing/2014/main" id="{A10E3393-4E48-8251-6FB4-5A8819F52B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g2c488b7f860_0_0:notes">
            <a:extLst>
              <a:ext uri="{FF2B5EF4-FFF2-40B4-BE49-F238E27FC236}">
                <a16:creationId xmlns:a16="http://schemas.microsoft.com/office/drawing/2014/main" id="{29A87032-B68D-215A-FDCC-85B6868C23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15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9385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>
          <a:extLst>
            <a:ext uri="{FF2B5EF4-FFF2-40B4-BE49-F238E27FC236}">
              <a16:creationId xmlns:a16="http://schemas.microsoft.com/office/drawing/2014/main" id="{C2FD520A-788C-BA95-D30C-5C0FD62BB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c488b7f860_0_0:notes">
            <a:extLst>
              <a:ext uri="{FF2B5EF4-FFF2-40B4-BE49-F238E27FC236}">
                <a16:creationId xmlns:a16="http://schemas.microsoft.com/office/drawing/2014/main" id="{9A1483DA-4710-568F-A9AE-81891753F1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6" name="Google Shape;316;g2c488b7f860_0_0:notes">
            <a:extLst>
              <a:ext uri="{FF2B5EF4-FFF2-40B4-BE49-F238E27FC236}">
                <a16:creationId xmlns:a16="http://schemas.microsoft.com/office/drawing/2014/main" id="{260CEC3C-6342-5244-3899-6C78EB2E4F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7" name="Google Shape;317;g2c488b7f860_0_0:notes">
            <a:extLst>
              <a:ext uri="{FF2B5EF4-FFF2-40B4-BE49-F238E27FC236}">
                <a16:creationId xmlns:a16="http://schemas.microsoft.com/office/drawing/2014/main" id="{DA6EDEA9-F68C-2E99-BD23-B71AA6EC84C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 sz="1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16</a:t>
            </a:fld>
            <a:endParaRPr sz="1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66497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14"/>
          <p:cNvGrpSpPr/>
          <p:nvPr/>
        </p:nvGrpSpPr>
        <p:grpSpPr>
          <a:xfrm>
            <a:off x="-2413000" y="-106363"/>
            <a:ext cx="11010900" cy="3751263"/>
            <a:chOff x="-1523" y="585"/>
            <a:chExt cx="6995" cy="2363"/>
          </a:xfrm>
        </p:grpSpPr>
        <p:cxnSp>
          <p:nvCxnSpPr>
            <p:cNvPr id="19" name="Google Shape;19;p14"/>
            <p:cNvCxnSpPr/>
            <p:nvPr/>
          </p:nvCxnSpPr>
          <p:spPr>
            <a:xfrm>
              <a:off x="912" y="1584"/>
              <a:ext cx="4560" cy="0"/>
            </a:xfrm>
            <a:prstGeom prst="straightConnector1">
              <a:avLst/>
            </a:prstGeom>
            <a:noFill/>
            <a:ln w="127000" cap="flat" cmpd="thickThin">
              <a:solidFill>
                <a:srgbClr val="006600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0" name="Google Shape;20;p14"/>
            <p:cNvSpPr/>
            <p:nvPr/>
          </p:nvSpPr>
          <p:spPr>
            <a:xfrm>
              <a:off x="-1192" y="1220"/>
              <a:ext cx="1734" cy="1728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" name="Google Shape;21;p14"/>
            <p:cNvSpPr/>
            <p:nvPr/>
          </p:nvSpPr>
          <p:spPr>
            <a:xfrm>
              <a:off x="-1523" y="585"/>
              <a:ext cx="1908" cy="1908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22" name="Google Shape;22;p14" descr="MCj04338810000[1]"/>
          <p:cNvPicPr preferRelativeResize="0"/>
          <p:nvPr/>
        </p:nvPicPr>
        <p:blipFill rotWithShape="1">
          <a:blip r:embed="rId2">
            <a:alphaModFix/>
          </a:blip>
          <a:srcRect r="53165"/>
          <a:stretch/>
        </p:blipFill>
        <p:spPr>
          <a:xfrm>
            <a:off x="8169275" y="4149725"/>
            <a:ext cx="1011238" cy="2159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" name="Google Shape;23;p14"/>
          <p:cNvCxnSpPr/>
          <p:nvPr/>
        </p:nvCxnSpPr>
        <p:spPr>
          <a:xfrm>
            <a:off x="1397000" y="1481138"/>
            <a:ext cx="7200900" cy="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4" name="Google Shape;24;p14" descr="Hertzög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9875" y="79375"/>
            <a:ext cx="10033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4"/>
          <p:cNvSpPr txBox="1">
            <a:spLocks noGrp="1"/>
          </p:cNvSpPr>
          <p:nvPr>
            <p:ph type="ctrTitle"/>
          </p:nvPr>
        </p:nvSpPr>
        <p:spPr>
          <a:xfrm>
            <a:off x="1331913" y="79801"/>
            <a:ext cx="7239000" cy="1256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ubTitle" idx="1"/>
          </p:nvPr>
        </p:nvSpPr>
        <p:spPr>
          <a:xfrm>
            <a:off x="1327736" y="1772816"/>
            <a:ext cx="7239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Font typeface="Noto Sans Symbols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040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840"/>
              <a:buNone/>
              <a:defRPr sz="14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7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35798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306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⚪"/>
              <a:defRPr sz="2800"/>
            </a:lvl1pPr>
            <a:lvl2pPr marL="914400" lvl="1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marL="1371600" lvl="2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⚪"/>
              <a:defRPr sz="2000"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2"/>
          </p:nvPr>
        </p:nvSpPr>
        <p:spPr>
          <a:xfrm>
            <a:off x="5102225" y="1827213"/>
            <a:ext cx="3581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306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⚪"/>
              <a:defRPr sz="2800"/>
            </a:lvl1pPr>
            <a:lvl2pPr marL="914400" lvl="1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marL="1371600" lvl="2" indent="-311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Char char="⚪"/>
              <a:defRPr sz="2000"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 sz="1800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⚪"/>
              <a:defRPr sz="2400"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marL="1371600" lvl="2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⚪"/>
              <a:defRPr sz="1800"/>
            </a:lvl3pPr>
            <a:lvl4pPr marL="1828800" lvl="3" indent="-29971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4pPr>
            <a:lvl5pPr marL="2286000" lvl="4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5pPr>
            <a:lvl6pPr marL="2743200" lvl="5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6pPr>
            <a:lvl7pPr marL="3200400" lvl="6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7pPr>
            <a:lvl8pPr marL="3657600" lvl="7" indent="-2895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8pPr>
            <a:lvl9pPr marL="4114800" lvl="8" indent="-2895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52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⚪"/>
              <a:defRPr sz="2400"/>
            </a:lvl1pPr>
            <a:lvl2pPr marL="914400" lvl="1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marL="1371600" lvl="2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⚪"/>
              <a:defRPr sz="1800"/>
            </a:lvl3pPr>
            <a:lvl4pPr marL="1828800" lvl="3" indent="-29971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●"/>
              <a:defRPr sz="1600"/>
            </a:lvl4pPr>
            <a:lvl5pPr marL="2286000" lvl="4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5pPr>
            <a:lvl6pPr marL="2743200" lvl="5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6pPr>
            <a:lvl7pPr marL="3200400" lvl="6" indent="-28956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7pPr>
            <a:lvl8pPr marL="3657600" lvl="7" indent="-2895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8pPr>
            <a:lvl9pPr marL="4114800" lvl="8" indent="-289559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960"/>
              <a:buChar char="⚪"/>
              <a:defRPr sz="1600"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7084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Char char="⚪"/>
              <a:defRPr sz="3200"/>
            </a:lvl1pPr>
            <a:lvl2pPr marL="914400" lvl="1" indent="-35306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2pPr>
            <a:lvl3pPr marL="1371600" lvl="2" indent="-3276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560"/>
              <a:buChar char="⚪"/>
              <a:defRPr sz="2400"/>
            </a:lvl3pPr>
            <a:lvl4pPr marL="1828800" lvl="3" indent="-3175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4pPr>
            <a:lvl5pPr marL="2286000" lvl="4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⚪"/>
              <a:defRPr sz="2000"/>
            </a:lvl5pPr>
            <a:lvl6pPr marL="2743200" lvl="5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⚪"/>
              <a:defRPr sz="2000"/>
            </a:lvl6pPr>
            <a:lvl7pPr marL="3200400" lvl="6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⚪"/>
              <a:defRPr sz="2000"/>
            </a:lvl7pPr>
            <a:lvl8pPr marL="3657600" lvl="7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⚪"/>
              <a:defRPr sz="2000"/>
            </a:lvl8pPr>
            <a:lvl9pPr marL="4114800" lvl="8" indent="-30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Char char="⚪"/>
              <a:defRPr sz="2000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65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54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969419" y="227807"/>
            <a:ext cx="4114800" cy="731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4949825" y="2208213"/>
            <a:ext cx="5640388" cy="182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16819" y="454819"/>
            <a:ext cx="5640388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⚪"/>
              <a:defRPr/>
            </a:lvl1pPr>
            <a:lvl2pPr marL="914400" lvl="1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marL="1371600" lvl="2" indent="-30289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170"/>
              <a:buChar char="⚪"/>
              <a:defRPr/>
            </a:lvl3pPr>
            <a:lvl4pPr marL="1828800" lvl="3" indent="-30861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4pPr>
            <a:lvl5pPr marL="2286000" lvl="4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5pPr>
            <a:lvl6pPr marL="2743200" lvl="5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6pPr>
            <a:lvl7pPr marL="3200400" lvl="6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7pPr>
            <a:lvl8pPr marL="3657600" lvl="7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8pPr>
            <a:lvl9pPr marL="4114800" lvl="8" indent="-29717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080"/>
              <a:buChar char="⚪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3"/>
          <p:cNvGrpSpPr/>
          <p:nvPr/>
        </p:nvGrpSpPr>
        <p:grpSpPr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1" name="Google Shape;11;p13"/>
            <p:cNvSpPr/>
            <p:nvPr/>
          </p:nvSpPr>
          <p:spPr>
            <a:xfrm>
              <a:off x="-2040" y="432"/>
              <a:ext cx="2592" cy="1968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" name="Google Shape;12;p13"/>
            <p:cNvSpPr/>
            <p:nvPr/>
          </p:nvSpPr>
          <p:spPr>
            <a:xfrm>
              <a:off x="-1528" y="0"/>
              <a:ext cx="1949" cy="1987"/>
            </a:xfrm>
            <a:custGeom>
              <a:avLst/>
              <a:gdLst/>
              <a:ahLst/>
              <a:cxnLst/>
              <a:rect l="l" t="t" r="r" b="b"/>
              <a:pathLst>
                <a:path w="64000" h="64000" extrusionOk="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cxnSp>
          <p:nvCxnSpPr>
            <p:cNvPr id="13" name="Google Shape;13;p13"/>
            <p:cNvCxnSpPr/>
            <p:nvPr/>
          </p:nvCxnSpPr>
          <p:spPr>
            <a:xfrm>
              <a:off x="864" y="960"/>
              <a:ext cx="4608" cy="0"/>
            </a:xfrm>
            <a:prstGeom prst="straightConnector1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4" name="Google Shape;14;p13"/>
          <p:cNvSpPr txBox="1"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7505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dk2"/>
              </a:buClr>
              <a:buSzPts val="2030"/>
              <a:buFont typeface="Noto Sans Symbols"/>
              <a:buChar char="⚪"/>
              <a:defRPr sz="2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39725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750"/>
              <a:buFont typeface="Noto Sans Symbols"/>
              <a:buChar char="●"/>
              <a:defRPr sz="2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19405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2"/>
              </a:buClr>
              <a:buSzPts val="1430"/>
              <a:buFont typeface="Noto Sans Symbols"/>
              <a:buChar char="⚪"/>
              <a:defRPr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13055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33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0989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00989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00989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0099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0099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Char char="⚪"/>
              <a:defRPr sz="19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" name="Google Shape;16;p13" descr="{&quot;HashCode&quot;:-1525848495,&quot;Placement&quot;:&quot;Header&quot;,&quot;Top&quot;:0.0,&quot;Left&quot;:616.2896,&quot;SlideWidth&quot;:720,&quot;SlideHeight&quot;:540}"/>
          <p:cNvSpPr txBox="1"/>
          <p:nvPr/>
        </p:nvSpPr>
        <p:spPr>
          <a:xfrm>
            <a:off x="7826878" y="0"/>
            <a:ext cx="1317122" cy="228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sv-SE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Informationsklass: Öppen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hyperlink" Target="https://www.stadium.se/foreningar/2144863-p1-ps24?SearchParameter=%26%40QueryTerm%3D*%26CatalogFilterIDs%3Db8MKg0jBsVsAAAFjyNlIVWfj%26ContextCategoryUUID%3DhSgKg0jKGkAAAAF.cNsSM__G%26OnlineFlag%3D1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1820454" y="1649701"/>
            <a:ext cx="5976600" cy="14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Font typeface="Noto Sans Symbols"/>
              <a:buNone/>
            </a:pPr>
            <a:r>
              <a:rPr lang="sv-SE" sz="4000" b="1" i="1" dirty="0">
                <a:latin typeface="Quattrocento Sans"/>
                <a:ea typeface="Quattrocento Sans"/>
                <a:cs typeface="Quattrocento Sans"/>
                <a:sym typeface="Quattrocento Sans"/>
              </a:rPr>
              <a:t>Välkomna!</a:t>
            </a:r>
            <a:endParaRPr sz="2000" b="1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ctr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b="1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6" name="Google Shape;96;p1"/>
          <p:cNvSpPr txBox="1">
            <a:spLocks noGrp="1"/>
          </p:cNvSpPr>
          <p:nvPr>
            <p:ph type="ctrTitle"/>
          </p:nvPr>
        </p:nvSpPr>
        <p:spPr>
          <a:xfrm>
            <a:off x="951988" y="245288"/>
            <a:ext cx="74616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800" dirty="0">
                <a:latin typeface="Quattrocento Sans"/>
                <a:ea typeface="Quattrocento Sans"/>
                <a:cs typeface="Quattrocento Sans"/>
                <a:sym typeface="Quattrocento Sans"/>
              </a:rPr>
              <a:t>Föräldramöte P16</a:t>
            </a:r>
            <a:b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</a:b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2026-09-21</a:t>
            </a:r>
            <a:endParaRPr sz="48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BDB7FBF-4C9F-9F32-6883-F54B1A9FC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952" y="2515292"/>
            <a:ext cx="2314360" cy="3098107"/>
          </a:xfrm>
          <a:prstGeom prst="rect">
            <a:avLst/>
          </a:prstGeom>
        </p:spPr>
      </p:pic>
      <p:pic>
        <p:nvPicPr>
          <p:cNvPr id="2" name="Bildobjekt 1" descr="Öppna fotot">
            <a:extLst>
              <a:ext uri="{FF2B5EF4-FFF2-40B4-BE49-F238E27FC236}">
                <a16:creationId xmlns:a16="http://schemas.microsoft.com/office/drawing/2014/main" id="{A4A8015B-838D-FED8-F5A6-57E908F3DF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492" y="2221109"/>
            <a:ext cx="2953290" cy="2081649"/>
          </a:xfrm>
          <a:prstGeom prst="rect">
            <a:avLst/>
          </a:prstGeom>
        </p:spPr>
      </p:pic>
      <p:pic>
        <p:nvPicPr>
          <p:cNvPr id="4" name="Bildobjekt 3" descr="Öppna fotot">
            <a:extLst>
              <a:ext uri="{FF2B5EF4-FFF2-40B4-BE49-F238E27FC236}">
                <a16:creationId xmlns:a16="http://schemas.microsoft.com/office/drawing/2014/main" id="{6E5DB503-5497-7523-8D3A-E4CA7F83EC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218" y="3841537"/>
            <a:ext cx="3078472" cy="19655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>
            <a:spLocks noGrp="1"/>
          </p:cNvSpPr>
          <p:nvPr>
            <p:ph type="subTitle" idx="1"/>
          </p:nvPr>
        </p:nvSpPr>
        <p:spPr>
          <a:xfrm>
            <a:off x="1417900" y="1672748"/>
            <a:ext cx="6552900" cy="42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0355" algn="l" rtl="0">
              <a:lnSpc>
                <a:spcPct val="140000"/>
              </a:lnSpc>
              <a:spcBef>
                <a:spcPts val="32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Ledare &amp; Roller 2026</a:t>
            </a:r>
            <a:endParaRPr sz="20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Säsongen 2026</a:t>
            </a:r>
            <a:endParaRPr sz="20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Vision 2026</a:t>
            </a: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Träningar, matcher, cuper</a:t>
            </a:r>
            <a:endParaRPr sz="20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Samarbete</a:t>
            </a:r>
            <a:endParaRPr sz="20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Ekonomi</a:t>
            </a: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10-åringarnas</a:t>
            </a:r>
            <a:endParaRPr sz="20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Kläder </a:t>
            </a: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Vinterträning</a:t>
            </a:r>
          </a:p>
          <a:p>
            <a:pPr marL="457200" lvl="0" indent="-30035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2000"/>
              <a:buFont typeface="Quattrocento Sans"/>
              <a:buChar char="●"/>
            </a:pPr>
            <a:r>
              <a:rPr lang="sv-SE" sz="2000" dirty="0">
                <a:latin typeface="Quattrocento Sans"/>
                <a:ea typeface="Quattrocento Sans"/>
                <a:cs typeface="Quattrocento Sans"/>
                <a:sym typeface="Quattrocento Sans"/>
              </a:rPr>
              <a:t>Frågor</a:t>
            </a:r>
            <a:endParaRPr sz="2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4" name="Google Shape;104;p2"/>
          <p:cNvSpPr txBox="1">
            <a:spLocks noGrp="1"/>
          </p:cNvSpPr>
          <p:nvPr>
            <p:ph type="ctrTitle"/>
          </p:nvPr>
        </p:nvSpPr>
        <p:spPr>
          <a:xfrm>
            <a:off x="1341699" y="255600"/>
            <a:ext cx="67053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lang="sv-SE" sz="4000" dirty="0">
                <a:latin typeface="Quattrocento Sans"/>
                <a:ea typeface="Quattrocento Sans"/>
                <a:cs typeface="Quattrocento Sans"/>
                <a:sym typeface="Quattrocento Sans"/>
              </a:rPr>
              <a:t>Agenda</a:t>
            </a:r>
            <a:endParaRPr sz="4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ctrTitle"/>
          </p:nvPr>
        </p:nvSpPr>
        <p:spPr>
          <a:xfrm>
            <a:off x="1377775" y="327025"/>
            <a:ext cx="66369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sv-SE" sz="4000">
                <a:latin typeface="Quattrocento Sans"/>
                <a:ea typeface="Quattrocento Sans"/>
                <a:cs typeface="Quattrocento Sans"/>
                <a:sym typeface="Quattrocento Sans"/>
              </a:rPr>
              <a:t>Ledare 2026</a:t>
            </a:r>
            <a:endParaRPr sz="40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11" name="Google Shape;111;p3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/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subTitle" idx="1"/>
          </p:nvPr>
        </p:nvSpPr>
        <p:spPr>
          <a:xfrm>
            <a:off x="1301750" y="1651975"/>
            <a:ext cx="7239000" cy="50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28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/>
          </a:p>
        </p:txBody>
      </p:sp>
      <p:graphicFrame>
        <p:nvGraphicFramePr>
          <p:cNvPr id="113" name="Google Shape;113;p3"/>
          <p:cNvGraphicFramePr/>
          <p:nvPr>
            <p:extLst>
              <p:ext uri="{D42A27DB-BD31-4B8C-83A1-F6EECF244321}">
                <p14:modId xmlns:p14="http://schemas.microsoft.com/office/powerpoint/2010/main" val="1379767291"/>
              </p:ext>
            </p:extLst>
          </p:nvPr>
        </p:nvGraphicFramePr>
        <p:xfrm>
          <a:off x="1472825" y="1651975"/>
          <a:ext cx="6198350" cy="4081241"/>
        </p:xfrm>
        <a:graphic>
          <a:graphicData uri="http://schemas.openxmlformats.org/drawingml/2006/table">
            <a:tbl>
              <a:tblPr>
                <a:noFill/>
                <a:tableStyleId>{200CB6CB-1D12-4C8D-983A-9FB0F5BED53C}</a:tableStyleId>
              </a:tblPr>
              <a:tblGrid>
                <a:gridCol w="286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Lisa Mellberg</a:t>
                      </a:r>
                      <a:endParaRPr sz="1900" b="1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Huvudtränare/Samarbetsansvarig</a:t>
                      </a:r>
                      <a:endParaRPr sz="17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sv-SE" sz="1900" b="1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Maria Yatrakis</a:t>
                      </a:r>
                      <a:endParaRPr sz="1900" b="1" u="none" strike="noStrike" cap="none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70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Huvudtränare</a:t>
                      </a:r>
                      <a:endParaRPr sz="1700" u="none" strike="noStrike" cap="non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Tobias Björk</a:t>
                      </a:r>
                      <a:endParaRPr sz="1900" b="1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sv-SE" sz="170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Huvudtränare</a:t>
                      </a:r>
                      <a:endParaRPr sz="170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Frida Andersson</a:t>
                      </a:r>
                      <a:endParaRPr lang="sv-SE" sz="1900" b="1" u="none" strike="noStrike" cap="none" dirty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700" dirty="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Huvudtränare</a:t>
                      </a:r>
                      <a:endParaRPr sz="17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sv-SE" sz="1900" b="1" u="none" strike="noStrike" cap="none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Josefin Aronsson</a:t>
                      </a:r>
                      <a:endParaRPr sz="1900" b="1" u="none" strike="noStrike" cap="none" dirty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b="0" i="0" u="none" strike="noStrike" cap="none" dirty="0">
                          <a:solidFill>
                            <a:srgbClr val="00000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Lagledare</a:t>
                      </a:r>
                      <a:endParaRPr sz="1700" b="0" i="0" u="none" strike="noStrike" cap="none" dirty="0">
                        <a:solidFill>
                          <a:srgbClr val="00000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Jon Van </a:t>
                      </a:r>
                      <a:r>
                        <a:rPr lang="sv-SE" sz="1900" b="1" dirty="0" err="1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Baars</a:t>
                      </a: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 </a:t>
                      </a:r>
                      <a:endParaRPr sz="1900" b="1" u="none" strike="noStrike" cap="none" dirty="0">
                        <a:solidFill>
                          <a:schemeClr val="dk1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b="0" i="0" u="none" strike="noStrike" cap="none" dirty="0">
                          <a:solidFill>
                            <a:srgbClr val="00000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Tränare</a:t>
                      </a:r>
                      <a:endParaRPr sz="1700" b="0" i="0" u="none" strike="noStrike" cap="none" dirty="0">
                        <a:solidFill>
                          <a:srgbClr val="00000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7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Erik </a:t>
                      </a:r>
                      <a:r>
                        <a:rPr lang="sv-SE" sz="1900" b="1" dirty="0" err="1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Melcher</a:t>
                      </a:r>
                      <a:endParaRPr sz="1900" b="1" u="none" strike="noStrike" cap="none" dirty="0">
                        <a:solidFill>
                          <a:srgbClr val="FF0000"/>
                        </a:solidFill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dirty="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Tränare</a:t>
                      </a:r>
                      <a:endParaRPr sz="17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sv-SE" sz="1900" b="1" u="none" strike="noStrike" cap="none" dirty="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Sofie Olsson</a:t>
                      </a:r>
                      <a:endParaRPr sz="1900" b="1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dirty="0"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Tränare</a:t>
                      </a:r>
                      <a:endParaRPr sz="17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sv-SE" sz="1900" b="1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Malene Malmström</a:t>
                      </a:r>
                      <a:endParaRPr sz="1900" b="1" u="none" strike="noStrike" cap="non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Tränare</a:t>
                      </a:r>
                      <a:endParaRPr sz="14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Robin Frykenberger</a:t>
                      </a:r>
                      <a:endParaRPr sz="1900" b="1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Tränare</a:t>
                      </a: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0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sv-SE" sz="1900" b="1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Johannes </a:t>
                      </a:r>
                      <a:r>
                        <a:rPr lang="sv-SE" sz="1900" b="1" dirty="0" err="1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Thernström</a:t>
                      </a:r>
                      <a:endParaRPr sz="1900" b="1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sv-SE" sz="1700" dirty="0">
                          <a:solidFill>
                            <a:schemeClr val="dk1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Tränare</a:t>
                      </a:r>
                      <a:endParaRPr sz="1700" u="none" strike="noStrike" cap="none" dirty="0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L="28575" marR="28575" marT="19050" marB="1905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350188"/>
                  </a:ext>
                </a:extLst>
              </a:tr>
            </a:tbl>
          </a:graphicData>
        </a:graphic>
      </p:graphicFrame>
      <p:sp>
        <p:nvSpPr>
          <p:cNvPr id="114" name="Google Shape;114;p3"/>
          <p:cNvSpPr txBox="1"/>
          <p:nvPr/>
        </p:nvSpPr>
        <p:spPr>
          <a:xfrm>
            <a:off x="1377775" y="6305225"/>
            <a:ext cx="7831800" cy="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c454f2e817_0_33"/>
          <p:cNvSpPr txBox="1">
            <a:spLocks noGrp="1"/>
          </p:cNvSpPr>
          <p:nvPr>
            <p:ph type="ctrTitle"/>
          </p:nvPr>
        </p:nvSpPr>
        <p:spPr>
          <a:xfrm>
            <a:off x="539750" y="327025"/>
            <a:ext cx="7526400" cy="875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 dirty="0">
                <a:latin typeface="Quattrocento Sans"/>
                <a:ea typeface="Quattrocento Sans"/>
                <a:cs typeface="Quattrocento Sans"/>
                <a:sym typeface="Quattrocento Sans"/>
              </a:rPr>
              <a:t>Roller</a:t>
            </a:r>
            <a:endParaRPr sz="4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21" name="Google Shape;121;g2c454f2e817_0_33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/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3" name="Google Shape;123;g2c454f2e817_0_33"/>
          <p:cNvSpPr txBox="1">
            <a:spLocks noGrp="1"/>
          </p:cNvSpPr>
          <p:nvPr>
            <p:ph type="subTitle" idx="1"/>
          </p:nvPr>
        </p:nvSpPr>
        <p:spPr>
          <a:xfrm>
            <a:off x="803475" y="1784400"/>
            <a:ext cx="6649200" cy="47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269ACC34-94D2-8FBC-E8A8-18F3CABD9C0D}"/>
              </a:ext>
            </a:extLst>
          </p:cNvPr>
          <p:cNvSpPr txBox="1"/>
          <p:nvPr/>
        </p:nvSpPr>
        <p:spPr>
          <a:xfrm>
            <a:off x="719667" y="1689623"/>
            <a:ext cx="78566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Huvudtränare: </a:t>
            </a:r>
            <a:r>
              <a:rPr lang="sv-SE" dirty="0"/>
              <a:t>Ansvarar för att planera träningarna</a:t>
            </a:r>
            <a:r>
              <a:rPr lang="sv-SE"/>
              <a:t>, laguttagningar.</a:t>
            </a:r>
            <a:endParaRPr lang="sv-SE" dirty="0"/>
          </a:p>
          <a:p>
            <a:r>
              <a:rPr lang="sv-SE" b="1" dirty="0"/>
              <a:t>Tränare: </a:t>
            </a:r>
            <a:r>
              <a:rPr lang="sv-SE" dirty="0"/>
              <a:t>Stöttar huvudtränare på träning och match.</a:t>
            </a:r>
          </a:p>
          <a:p>
            <a:r>
              <a:rPr lang="sv-SE" b="1" dirty="0"/>
              <a:t>Samarbetsansvarig: </a:t>
            </a:r>
            <a:r>
              <a:rPr lang="sv-SE" dirty="0"/>
              <a:t>Ansvarar för samarbetet mellan Hertzöga lagen P15/P17</a:t>
            </a:r>
          </a:p>
          <a:p>
            <a:r>
              <a:rPr lang="sv-SE" b="1" dirty="0"/>
              <a:t>Lagledare: </a:t>
            </a:r>
          </a:p>
          <a:p>
            <a:r>
              <a:rPr lang="sv-SE" dirty="0"/>
              <a:t> • </a:t>
            </a:r>
            <a:r>
              <a:rPr lang="sv-SE" b="1" dirty="0"/>
              <a:t>Kontakt med klubben </a:t>
            </a:r>
            <a:r>
              <a:rPr lang="sv-SE" dirty="0"/>
              <a:t>– vara lagets kontaktperson mot föreningen och hålla koll på all information. </a:t>
            </a:r>
          </a:p>
          <a:p>
            <a:r>
              <a:rPr lang="sv-SE" dirty="0"/>
              <a:t>• </a:t>
            </a:r>
            <a:r>
              <a:rPr lang="sv-SE" b="1" dirty="0"/>
              <a:t>Matcher </a:t>
            </a:r>
            <a:r>
              <a:rPr lang="sv-SE" dirty="0"/>
              <a:t>– anmäla laget till serier, hålla koll på matchtider och se till att motståndare och domare är informerade när det behövs. </a:t>
            </a:r>
          </a:p>
          <a:p>
            <a:r>
              <a:rPr lang="sv-SE" dirty="0"/>
              <a:t> • </a:t>
            </a:r>
            <a:r>
              <a:rPr lang="sv-SE" b="1" dirty="0"/>
              <a:t>Kallelser </a:t>
            </a:r>
            <a:r>
              <a:rPr lang="sv-SE" dirty="0"/>
              <a:t>– skicka ut kallelser till bland annat träningar och matcher. </a:t>
            </a:r>
          </a:p>
          <a:p>
            <a:r>
              <a:rPr lang="sv-SE" dirty="0"/>
              <a:t> • </a:t>
            </a:r>
            <a:r>
              <a:rPr lang="sv-SE" b="1" dirty="0"/>
              <a:t>Spelartrupp</a:t>
            </a:r>
            <a:r>
              <a:rPr lang="sv-SE" dirty="0"/>
              <a:t> – hålla koll på vilka spelare som deltar och hjälpa huvudtränarna med laguttagningar/ändringar. </a:t>
            </a:r>
          </a:p>
          <a:p>
            <a:r>
              <a:rPr lang="sv-SE" dirty="0"/>
              <a:t>• </a:t>
            </a:r>
            <a:r>
              <a:rPr lang="sv-SE" b="1" dirty="0"/>
              <a:t>Föräldrakontakt</a:t>
            </a:r>
            <a:r>
              <a:rPr lang="sv-SE" dirty="0"/>
              <a:t> – informera om matcher, cuper, samlingstider, ändringar och andra praktiska saker. </a:t>
            </a:r>
          </a:p>
          <a:p>
            <a:r>
              <a:rPr lang="sv-SE" dirty="0"/>
              <a:t>• </a:t>
            </a:r>
            <a:r>
              <a:rPr lang="sv-SE" b="1" dirty="0"/>
              <a:t>Cuper och aktiviteter </a:t>
            </a:r>
            <a:r>
              <a:rPr lang="sv-SE" dirty="0"/>
              <a:t>– hjälpa till att planera och anmäla laget till cuper och </a:t>
            </a:r>
            <a:r>
              <a:rPr lang="sv-SE" dirty="0" err="1"/>
              <a:t>lagaktiviteter</a:t>
            </a:r>
            <a:r>
              <a:rPr lang="sv-SE" dirty="0"/>
              <a:t>.</a:t>
            </a:r>
          </a:p>
          <a:p>
            <a:r>
              <a:rPr lang="sv-SE" dirty="0"/>
              <a:t>• </a:t>
            </a:r>
            <a:r>
              <a:rPr lang="sv-SE" b="1" dirty="0"/>
              <a:t>Material </a:t>
            </a:r>
            <a:r>
              <a:rPr lang="sv-SE" dirty="0"/>
              <a:t>– tillsammans med tränarna hålla koll på matchställ, bollar, västar och annat material. </a:t>
            </a:r>
          </a:p>
          <a:p>
            <a:r>
              <a:rPr lang="sv-SE" dirty="0"/>
              <a:t>• </a:t>
            </a:r>
            <a:r>
              <a:rPr lang="sv-SE" b="1" dirty="0"/>
              <a:t>Administration</a:t>
            </a:r>
            <a:r>
              <a:rPr lang="sv-SE" dirty="0"/>
              <a:t> - Ansvarar för utskick och information via </a:t>
            </a:r>
            <a:r>
              <a:rPr lang="sv-SE" dirty="0" err="1"/>
              <a:t>SportAdmin</a:t>
            </a:r>
            <a:r>
              <a:rPr lang="sv-SE" dirty="0"/>
              <a:t> och </a:t>
            </a:r>
          </a:p>
          <a:p>
            <a:r>
              <a:rPr lang="sv-SE" dirty="0"/>
              <a:t>allt vad det innebär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c76cb449e3_0_3"/>
          <p:cNvSpPr txBox="1">
            <a:spLocks noGrp="1"/>
          </p:cNvSpPr>
          <p:nvPr>
            <p:ph type="ctrTitle"/>
          </p:nvPr>
        </p:nvSpPr>
        <p:spPr>
          <a:xfrm>
            <a:off x="539750" y="255588"/>
            <a:ext cx="75072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>
                <a:latin typeface="Quattrocento Sans"/>
                <a:ea typeface="Quattrocento Sans"/>
                <a:cs typeface="Quattrocento Sans"/>
                <a:sym typeface="Quattrocento Sans"/>
              </a:rPr>
              <a:t>HBK P16 Vision 2026</a:t>
            </a:r>
            <a:endParaRPr sz="4000"/>
          </a:p>
        </p:txBody>
      </p:sp>
      <p:sp>
        <p:nvSpPr>
          <p:cNvPr id="167" name="Google Shape;167;g3c76cb449e3_0_3"/>
          <p:cNvSpPr txBox="1"/>
          <p:nvPr/>
        </p:nvSpPr>
        <p:spPr>
          <a:xfrm>
            <a:off x="889275" y="1627050"/>
            <a:ext cx="7824900" cy="59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2200" b="1" dirty="0">
                <a:latin typeface="Quattrocento Sans"/>
                <a:ea typeface="Quattrocento Sans"/>
                <a:cs typeface="Quattrocento Sans"/>
                <a:sym typeface="Quattrocento Sans"/>
              </a:rPr>
              <a:t>Vår vision:</a:t>
            </a:r>
            <a:endParaRPr sz="22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200" dirty="0">
                <a:latin typeface="Quattrocento Sans"/>
                <a:ea typeface="Quattrocento Sans"/>
                <a:cs typeface="Quattrocento Sans"/>
                <a:sym typeface="Quattrocento Sans"/>
              </a:rPr>
              <a:t>Vårt lag ska vara en plats där alla barn känner glädje, trygghet och gemenskap, och där varje spelare ges möjlighet att utvecklas som fotbollsspelare, lagkamrat och människa – utifrån sina egna förutsättningar.</a:t>
            </a:r>
            <a:endParaRPr sz="2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 b="1" dirty="0">
                <a:latin typeface="Quattrocento Sans"/>
                <a:ea typeface="Quattrocento Sans"/>
                <a:cs typeface="Quattrocento Sans"/>
                <a:sym typeface="Quattrocento Sans"/>
              </a:rPr>
              <a:t>1. Glädje </a:t>
            </a: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– grunden i allt vi gör</a:t>
            </a: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Det ska vara kul att komma till träning och lika kul när man åker hem.</a:t>
            </a: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 b="1" dirty="0">
                <a:latin typeface="Quattrocento Sans"/>
                <a:ea typeface="Quattrocento Sans"/>
                <a:cs typeface="Quattrocento Sans"/>
                <a:sym typeface="Quattrocento Sans"/>
              </a:rPr>
              <a:t>2. Bred verksamhet </a:t>
            </a: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– så många som möjligt, så länge som möjligt</a:t>
            </a: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i="0" u="none" strike="noStrike" cap="none" dirty="0">
              <a:solidFill>
                <a:schemeClr val="dk1"/>
              </a:solidFill>
              <a:highlight>
                <a:srgbClr val="FF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c83a5cabd3_0_19"/>
          <p:cNvSpPr txBox="1">
            <a:spLocks noGrp="1"/>
          </p:cNvSpPr>
          <p:nvPr>
            <p:ph type="ctrTitle"/>
          </p:nvPr>
        </p:nvSpPr>
        <p:spPr>
          <a:xfrm>
            <a:off x="494925" y="255588"/>
            <a:ext cx="75072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>
                <a:latin typeface="Quattrocento Sans"/>
                <a:ea typeface="Quattrocento Sans"/>
                <a:cs typeface="Quattrocento Sans"/>
                <a:sym typeface="Quattrocento Sans"/>
              </a:rPr>
              <a:t>Vision 2026. forts</a:t>
            </a:r>
            <a:endParaRPr sz="4000"/>
          </a:p>
        </p:txBody>
      </p:sp>
      <p:sp>
        <p:nvSpPr>
          <p:cNvPr id="174" name="Google Shape;174;g3c83a5cabd3_0_19"/>
          <p:cNvSpPr txBox="1"/>
          <p:nvPr/>
        </p:nvSpPr>
        <p:spPr>
          <a:xfrm>
            <a:off x="889275" y="1627050"/>
            <a:ext cx="7824900" cy="43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 b="1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3. Utveckling </a:t>
            </a:r>
            <a:r>
              <a:rPr lang="sv-SE" sz="1900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– på individens villkor: Vi skapar en utvecklande fotbollsmiljö för varje individ</a:t>
            </a:r>
            <a:r>
              <a:rPr lang="sv-SE" dirty="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.</a:t>
            </a:r>
            <a:endParaRPr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 b="1" dirty="0">
                <a:latin typeface="Quattrocento Sans"/>
                <a:ea typeface="Quattrocento Sans"/>
                <a:cs typeface="Quattrocento Sans"/>
                <a:sym typeface="Quattrocento Sans"/>
              </a:rPr>
              <a:t>4.  Laganda – </a:t>
            </a: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gemenskap och trygghet</a:t>
            </a: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Vi bygger ett lag där: Vi stöttar varandra, Vi vågar prova och misslyckas, Vi visar respekt för lagkamrater, motståndare och domare</a:t>
            </a: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900" b="1" dirty="0">
                <a:latin typeface="Quattrocento Sans"/>
                <a:ea typeface="Quattrocento Sans"/>
                <a:cs typeface="Quattrocento Sans"/>
                <a:sym typeface="Quattrocento Sans"/>
              </a:rPr>
              <a:t>5. Vi fostrar bra medborgare: </a:t>
            </a: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Fotboll är mer än bara spel. </a:t>
            </a:r>
            <a:endParaRPr sz="19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-SE" sz="1900" dirty="0">
                <a:latin typeface="Quattrocento Sans"/>
                <a:ea typeface="Quattrocento Sans"/>
                <a:cs typeface="Quattrocento Sans"/>
                <a:sym typeface="Quattrocento Sans"/>
              </a:rPr>
              <a:t>Genom värdegrundsarbete, kick-offer och gemensamma aktiviteter vill vi bidra till att barnen utvecklas som människor</a:t>
            </a:r>
            <a:endParaRPr sz="2300" i="0" u="none" strike="noStrike" cap="none" dirty="0">
              <a:solidFill>
                <a:schemeClr val="dk1"/>
              </a:solidFill>
              <a:highlight>
                <a:srgbClr val="FF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100" b="0" i="0" u="none" strike="noStrike" cap="none" dirty="0">
              <a:solidFill>
                <a:schemeClr val="dk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 txBox="1">
            <a:spLocks noGrp="1"/>
          </p:cNvSpPr>
          <p:nvPr>
            <p:ph type="ctrTitle"/>
          </p:nvPr>
        </p:nvSpPr>
        <p:spPr>
          <a:xfrm>
            <a:off x="755650" y="327025"/>
            <a:ext cx="7239000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 dirty="0">
                <a:latin typeface="Quattrocento Sans"/>
                <a:ea typeface="Quattrocento Sans"/>
                <a:cs typeface="Quattrocento Sans"/>
                <a:sym typeface="Quattrocento Sans"/>
              </a:rPr>
              <a:t>Träning</a:t>
            </a:r>
            <a:endParaRPr sz="4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1" name="Google Shape;181;p8"/>
          <p:cNvSpPr txBox="1">
            <a:spLocks noGrp="1"/>
          </p:cNvSpPr>
          <p:nvPr>
            <p:ph type="subTitle" idx="1"/>
          </p:nvPr>
        </p:nvSpPr>
        <p:spPr>
          <a:xfrm>
            <a:off x="971600" y="1660245"/>
            <a:ext cx="7848600" cy="4896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42900">
              <a:spcBef>
                <a:spcPts val="0"/>
              </a:spcBef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Totalt 40 tillfällen (ca 70 % närvaro)</a:t>
            </a: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Träningsupplägg</a:t>
            </a:r>
          </a:p>
          <a:p>
            <a:pPr indent="-342900">
              <a:spcBef>
                <a:spcPts val="0"/>
              </a:spcBef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Målvaktsträning/Tillslag</a:t>
            </a:r>
          </a:p>
          <a:p>
            <a:pPr indent="-342900">
              <a:spcBef>
                <a:spcPts val="0"/>
              </a:spcBef>
              <a:buSzPts val="1800"/>
              <a:buFont typeface="Quattrocento Sans"/>
              <a:buChar char="●"/>
            </a:pPr>
            <a:endParaRPr lang="sv-SE"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endParaRPr lang="sv-SE" sz="18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2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sv-SE" sz="1800" dirty="0"/>
              <a:t>        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 b="1"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"/>
          <p:cNvSpPr txBox="1">
            <a:spLocks noGrp="1"/>
          </p:cNvSpPr>
          <p:nvPr>
            <p:ph type="ctrTitle"/>
          </p:nvPr>
        </p:nvSpPr>
        <p:spPr>
          <a:xfrm>
            <a:off x="1331913" y="79801"/>
            <a:ext cx="7239000" cy="1256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 dirty="0">
                <a:latin typeface="Quattrocento Sans"/>
                <a:ea typeface="Quattrocento Sans"/>
                <a:cs typeface="Quattrocento Sans"/>
                <a:sym typeface="Quattrocento Sans"/>
              </a:rPr>
              <a:t>Matcher/Cuper</a:t>
            </a:r>
            <a:endParaRPr sz="4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94" name="Google Shape;194;p9"/>
          <p:cNvSpPr txBox="1">
            <a:spLocks noGrp="1"/>
          </p:cNvSpPr>
          <p:nvPr>
            <p:ph type="subTitle" idx="1"/>
          </p:nvPr>
        </p:nvSpPr>
        <p:spPr>
          <a:xfrm>
            <a:off x="629142" y="1823626"/>
            <a:ext cx="7692000" cy="47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144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1800" dirty="0"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3 </a:t>
            </a:r>
            <a:r>
              <a:rPr lang="sv-SE" sz="1800" dirty="0" err="1">
                <a:latin typeface="Quattrocento Sans"/>
                <a:ea typeface="Quattrocento Sans"/>
                <a:cs typeface="Quattrocento Sans"/>
                <a:sym typeface="Quattrocento Sans"/>
              </a:rPr>
              <a:t>st</a:t>
            </a: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 lag anmälda till seriespel  (7 mot 7)</a:t>
            </a:r>
          </a:p>
          <a:p>
            <a:pPr marL="914400" lvl="1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Träningsmatch mot Hammarö i april</a:t>
            </a:r>
          </a:p>
          <a:p>
            <a:pPr marL="914400" lvl="1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Seriespel: 1 maj-20 september (14 omgångar)</a:t>
            </a:r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Cuper: </a:t>
            </a:r>
          </a:p>
          <a:p>
            <a:pPr lvl="2" indent="-342900">
              <a:lnSpc>
                <a:spcPct val="150000"/>
              </a:lnSpc>
              <a:spcBef>
                <a:spcPts val="0"/>
              </a:spcBef>
              <a:buSzPts val="1800"/>
              <a:buFont typeface="Quattrocento Sans"/>
              <a:buChar char="●"/>
            </a:pPr>
            <a:r>
              <a:rPr lang="sv-SE" sz="1500" dirty="0" err="1"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Ödik</a:t>
            </a:r>
            <a:r>
              <a:rPr lang="sv-SE" sz="1500" dirty="0"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 cup (13-14 juni) 6 matcher</a:t>
            </a:r>
          </a:p>
          <a:p>
            <a:pPr lvl="2" indent="-342900">
              <a:lnSpc>
                <a:spcPct val="150000"/>
              </a:lnSpc>
              <a:spcBef>
                <a:spcPts val="0"/>
              </a:spcBef>
              <a:buSzPts val="1800"/>
              <a:buFont typeface="Quattrocento Sans"/>
              <a:buChar char="●"/>
            </a:pPr>
            <a:r>
              <a:rPr lang="sv-SE" sz="1500" dirty="0"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10-åringarnas cup (1-2 augusti) 6/7 matcher</a:t>
            </a:r>
          </a:p>
          <a:p>
            <a:pPr lvl="1" indent="-342900">
              <a:lnSpc>
                <a:spcPct val="150000"/>
              </a:lnSpc>
              <a:spcBef>
                <a:spcPts val="0"/>
              </a:spcBef>
              <a:buSzPts val="1800"/>
              <a:buFont typeface="Quattrocento Sans"/>
              <a:buChar char="●"/>
            </a:pPr>
            <a:r>
              <a:rPr lang="sv-SE" sz="1800" dirty="0">
                <a:highlight>
                  <a:schemeClr val="lt1"/>
                </a:highlight>
                <a:latin typeface="Quattrocento Sans"/>
                <a:ea typeface="Quattrocento Sans"/>
                <a:cs typeface="Quattrocento Sans"/>
                <a:sym typeface="Quattrocento Sans"/>
              </a:rPr>
              <a:t>Totalt 21/22 matcher under 17 veckors säsong </a:t>
            </a:r>
            <a:endParaRPr sz="1800" dirty="0">
              <a:highlight>
                <a:schemeClr val="l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18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57150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highlight>
                <a:schemeClr val="lt1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SzPts val="2900"/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76cb449e3_0_35"/>
          <p:cNvSpPr txBox="1">
            <a:spLocks noGrp="1"/>
          </p:cNvSpPr>
          <p:nvPr>
            <p:ph type="ctrTitle"/>
          </p:nvPr>
        </p:nvSpPr>
        <p:spPr>
          <a:xfrm>
            <a:off x="755650" y="327025"/>
            <a:ext cx="72390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 dirty="0">
                <a:latin typeface="Quattrocento Sans"/>
                <a:ea typeface="Quattrocento Sans"/>
                <a:cs typeface="Quattrocento Sans"/>
                <a:sym typeface="Quattrocento Sans"/>
              </a:rPr>
              <a:t>Samarbete</a:t>
            </a:r>
            <a:endParaRPr sz="4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8" name="Google Shape;188;g3c76cb449e3_0_35"/>
          <p:cNvSpPr txBox="1">
            <a:spLocks noGrp="1"/>
          </p:cNvSpPr>
          <p:nvPr>
            <p:ph type="subTitle" idx="1"/>
          </p:nvPr>
        </p:nvSpPr>
        <p:spPr>
          <a:xfrm>
            <a:off x="881850" y="1819450"/>
            <a:ext cx="6989400" cy="3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Samarbete med P15/P17</a:t>
            </a: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Hertzöga BK</a:t>
            </a:r>
          </a:p>
          <a:p>
            <a:pPr lvl="1" indent="-330200">
              <a:spcBef>
                <a:spcPts val="0"/>
              </a:spcBef>
              <a:buSzPts val="1600"/>
              <a:buFont typeface="Quattrocento Sans"/>
              <a:buChar char="●"/>
            </a:pPr>
            <a:r>
              <a:rPr lang="sv-SE" sz="1400" dirty="0">
                <a:latin typeface="Quattrocento Sans"/>
                <a:ea typeface="Quattrocento Sans"/>
                <a:cs typeface="Quattrocento Sans"/>
                <a:sym typeface="Quattrocento Sans"/>
              </a:rPr>
              <a:t>HBK-dagen</a:t>
            </a:r>
          </a:p>
          <a:p>
            <a:pPr lvl="1" indent="-330200">
              <a:spcBef>
                <a:spcPts val="0"/>
              </a:spcBef>
              <a:buSzPts val="1600"/>
              <a:buFont typeface="Quattrocento Sans"/>
              <a:buChar char="●"/>
            </a:pPr>
            <a:r>
              <a:rPr lang="sv-SE" sz="1400" dirty="0">
                <a:latin typeface="Quattrocento Sans"/>
                <a:ea typeface="Quattrocento Sans"/>
                <a:cs typeface="Quattrocento Sans"/>
                <a:sym typeface="Quattrocento Sans"/>
              </a:rPr>
              <a:t>Bollvärdar 2 tillfällen </a:t>
            </a:r>
            <a:endParaRPr sz="14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endParaRPr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highlight>
                <a:srgbClr val="FF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2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</a:pPr>
            <a:endParaRPr sz="22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sv-SE" sz="1800" dirty="0"/>
              <a:t>        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endParaRPr sz="2000" b="1"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76cb449e3_0_25"/>
          <p:cNvSpPr txBox="1">
            <a:spLocks noGrp="1"/>
          </p:cNvSpPr>
          <p:nvPr>
            <p:ph type="ctrTitle"/>
          </p:nvPr>
        </p:nvSpPr>
        <p:spPr>
          <a:xfrm>
            <a:off x="539750" y="327025"/>
            <a:ext cx="75264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>
                <a:latin typeface="Quattrocento Sans"/>
                <a:ea typeface="Quattrocento Sans"/>
                <a:cs typeface="Quattrocento Sans"/>
                <a:sym typeface="Quattrocento Sans"/>
              </a:rPr>
              <a:t>Ekonomi</a:t>
            </a:r>
            <a:endParaRPr sz="40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37" name="Google Shape;237;g3c76cb449e3_0_25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/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8" name="Google Shape;238;g3c76cb449e3_0_25"/>
          <p:cNvSpPr txBox="1">
            <a:spLocks noGrp="1"/>
          </p:cNvSpPr>
          <p:nvPr>
            <p:ph type="subTitle" idx="1"/>
          </p:nvPr>
        </p:nvSpPr>
        <p:spPr>
          <a:xfrm>
            <a:off x="1177700" y="1608750"/>
            <a:ext cx="6649200" cy="47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99695" indent="0">
              <a:buNone/>
            </a:pPr>
            <a:r>
              <a:rPr lang="sv-SE" sz="2300" b="1" dirty="0">
                <a:solidFill>
                  <a:schemeClr val="tx1"/>
                </a:solidFill>
                <a:latin typeface="Quattrocento Sans"/>
              </a:rPr>
              <a:t>Utgifter: </a:t>
            </a:r>
          </a:p>
          <a:p>
            <a:r>
              <a:rPr lang="sv-SE" sz="1800" b="1" dirty="0">
                <a:solidFill>
                  <a:schemeClr val="tx1"/>
                </a:solidFill>
                <a:latin typeface="Quattrocento Sans"/>
              </a:rPr>
              <a:t>ÖDIK CUP (cupavgift, mat och dryck) 	</a:t>
            </a:r>
          </a:p>
          <a:p>
            <a:r>
              <a:rPr lang="sv-SE" sz="1800" b="1" dirty="0">
                <a:solidFill>
                  <a:schemeClr val="tx1"/>
                </a:solidFill>
                <a:latin typeface="Quattrocento Sans"/>
              </a:rPr>
              <a:t>Stolar och tält			</a:t>
            </a:r>
          </a:p>
          <a:p>
            <a:r>
              <a:rPr lang="sv-SE" sz="1800" b="1" dirty="0">
                <a:solidFill>
                  <a:schemeClr val="tx1"/>
                </a:solidFill>
                <a:latin typeface="Quattrocento Sans"/>
              </a:rPr>
              <a:t>T-shirt nya lagmedlemmar 		</a:t>
            </a:r>
          </a:p>
          <a:p>
            <a:r>
              <a:rPr lang="sv-SE" sz="1800" b="1" dirty="0">
                <a:solidFill>
                  <a:schemeClr val="tx1"/>
                </a:solidFill>
                <a:latin typeface="Quattrocento Sans"/>
              </a:rPr>
              <a:t>Pizza Kickoff 	</a:t>
            </a:r>
          </a:p>
          <a:p>
            <a:r>
              <a:rPr lang="sv-SE" sz="1800" b="1" dirty="0">
                <a:solidFill>
                  <a:schemeClr val="tx1"/>
                </a:solidFill>
                <a:latin typeface="Quattrocento Sans"/>
              </a:rPr>
              <a:t>Målkörning Genrepet</a:t>
            </a:r>
            <a:r>
              <a:rPr lang="sv-SE" sz="1800" b="1" dirty="0">
                <a:solidFill>
                  <a:srgbClr val="FF0000"/>
                </a:solidFill>
                <a:latin typeface="Quattrocento Sans"/>
              </a:rPr>
              <a:t>			</a:t>
            </a:r>
          </a:p>
          <a:p>
            <a:pPr marL="1143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sv-SE" sz="1800" dirty="0">
              <a:solidFill>
                <a:srgbClr val="FF0000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-342900">
              <a:spcBef>
                <a:spcPts val="0"/>
              </a:spcBef>
              <a:buSzPts val="1800"/>
              <a:buFont typeface="Noto Sans Symbols"/>
              <a:buChar char="-"/>
            </a:pPr>
            <a:r>
              <a:rPr lang="sv-SE" sz="1800" b="1" dirty="0">
                <a:solidFill>
                  <a:schemeClr val="tx1"/>
                </a:solidFill>
                <a:latin typeface="Quattrocento Sans"/>
              </a:rPr>
              <a:t>Ingående balans lagkassa 2026-07-31: 66 532,80 kr</a:t>
            </a:r>
            <a:endParaRPr sz="1800" b="1" dirty="0">
              <a:solidFill>
                <a:schemeClr val="tx1"/>
              </a:solidFill>
              <a:latin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18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dirty="0">
                <a:latin typeface="Quattrocento Sans"/>
                <a:ea typeface="Quattrocento Sans"/>
                <a:cs typeface="Quattrocento Sans"/>
                <a:sym typeface="Quattrocento Sans"/>
              </a:rPr>
              <a:t>Inkomster 2026:</a:t>
            </a:r>
            <a:endParaRPr sz="1800" b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10-åringarnas cup</a:t>
            </a:r>
            <a:endParaRPr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>
              <a:spcBef>
                <a:spcPts val="0"/>
              </a:spcBef>
              <a:buNone/>
            </a:pPr>
            <a:r>
              <a:rPr lang="sv-SE" sz="1800" dirty="0">
                <a:solidFill>
                  <a:schemeClr val="tx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Under 2026 ökade lagkassan med ??</a:t>
            </a: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</p:txBody>
      </p:sp>
      <p:pic>
        <p:nvPicPr>
          <p:cNvPr id="239" name="Google Shape;239;g3c76cb449e3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66300" y="2398275"/>
            <a:ext cx="872900" cy="683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3cf47a341_1_0"/>
          <p:cNvSpPr txBox="1">
            <a:spLocks noGrp="1"/>
          </p:cNvSpPr>
          <p:nvPr>
            <p:ph type="ctrTitle"/>
          </p:nvPr>
        </p:nvSpPr>
        <p:spPr>
          <a:xfrm>
            <a:off x="1331913" y="79801"/>
            <a:ext cx="7239000" cy="12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>
                <a:latin typeface="Quattrocento Sans"/>
                <a:ea typeface="Quattrocento Sans"/>
                <a:cs typeface="Quattrocento Sans"/>
                <a:sym typeface="Quattrocento Sans"/>
              </a:rPr>
              <a:t>10-åringarnas Cup</a:t>
            </a:r>
            <a:endParaRPr sz="46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91" name="Google Shape;291;g393cf47a341_1_0"/>
          <p:cNvSpPr txBox="1">
            <a:spLocks noGrp="1"/>
          </p:cNvSpPr>
          <p:nvPr>
            <p:ph type="subTitle" idx="1"/>
          </p:nvPr>
        </p:nvSpPr>
        <p:spPr>
          <a:xfrm>
            <a:off x="1158450" y="1772822"/>
            <a:ext cx="7408200" cy="46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000" dirty="0">
              <a:highlight>
                <a:srgbClr val="F8F8F7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2700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</a:pPr>
            <a:r>
              <a:rPr lang="sv-SE" sz="1600" b="1" i="1" dirty="0">
                <a:latin typeface="Quattrocento Sans"/>
                <a:ea typeface="Quattrocento Sans"/>
                <a:cs typeface="Quattrocento Sans"/>
                <a:sym typeface="Quattrocento Sans"/>
              </a:rPr>
              <a:t>Inkomster:</a:t>
            </a: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</a:t>
            </a:r>
            <a:r>
              <a:rPr lang="sv-SE" sz="1600" b="1" i="1" dirty="0">
                <a:latin typeface="Quattrocento Sans"/>
                <a:ea typeface="Quattrocento Sans"/>
                <a:cs typeface="Quattrocento Sans"/>
                <a:sym typeface="Quattrocento Sans"/>
              </a:rPr>
              <a:t>Utgifter: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Sponsorer 58 000			GB 69 956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Anmälan + mat  91 190		Axfood 2 292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Swish 187 968			Domare 15 360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	Medaljer/Lotter/Mat-Pant  8944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	VVF 750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	Hyra planer 14 200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	Hyra HBK 20 000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	Målkörning ?? (10 000)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endParaRPr lang="sv-SE" sz="16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 = 337 158			</a:t>
            </a:r>
            <a:r>
              <a:rPr lang="sv-SE" sz="1600" dirty="0"/>
              <a:t>≈</a:t>
            </a: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 131 502 (141 502)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endParaRPr lang="sv-SE" sz="16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1600" i="1" dirty="0">
                <a:latin typeface="Quattrocento Sans"/>
                <a:ea typeface="Quattrocento Sans"/>
                <a:cs typeface="Quattrocento Sans"/>
                <a:sym typeface="Quattrocento Sans"/>
              </a:rPr>
              <a:t>			</a:t>
            </a:r>
            <a:r>
              <a:rPr lang="sv-SE" sz="1800" dirty="0"/>
              <a:t>≈</a:t>
            </a:r>
            <a:r>
              <a:rPr lang="sv-SE" sz="1800" b="1" i="1" dirty="0">
                <a:latin typeface="Quattrocento Sans"/>
                <a:ea typeface="Quattrocento Sans"/>
                <a:cs typeface="Quattrocento Sans"/>
                <a:sym typeface="Quattrocento Sans"/>
              </a:rPr>
              <a:t>195 656 </a:t>
            </a:r>
          </a:p>
          <a:p>
            <a:pPr marL="127000" indent="0">
              <a:spcBef>
                <a:spcPts val="320"/>
              </a:spcBef>
              <a:buSzPts val="1600"/>
              <a:buNone/>
            </a:pPr>
            <a:r>
              <a:rPr lang="sv-SE" sz="2000" b="1" i="1" dirty="0">
                <a:latin typeface="Quattrocento Sans"/>
                <a:ea typeface="Quattrocento Sans"/>
                <a:cs typeface="Quattrocento Sans"/>
                <a:sym typeface="Quattrocento Sans"/>
              </a:rPr>
              <a:t>		</a:t>
            </a:r>
            <a:r>
              <a:rPr lang="sv-SE" sz="2200" b="1" i="1" dirty="0">
                <a:latin typeface="Quattrocento Sans"/>
                <a:ea typeface="Quattrocento Sans"/>
                <a:cs typeface="Quattrocento Sans"/>
                <a:sym typeface="Quattrocento Sans"/>
              </a:rPr>
              <a:t>Vinst till pojkar 156 524</a:t>
            </a:r>
          </a:p>
          <a:p>
            <a:pPr marL="3784600" lvl="8" indent="0">
              <a:spcBef>
                <a:spcPts val="320"/>
              </a:spcBef>
              <a:buSzPts val="1600"/>
              <a:buNone/>
            </a:pPr>
            <a:endParaRPr lang="sv-SE" sz="6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lvl="1" indent="-330200">
              <a:spcBef>
                <a:spcPts val="320"/>
              </a:spcBef>
              <a:buSzPts val="1600"/>
              <a:buFont typeface="Quattrocento Sans"/>
              <a:buChar char="-"/>
            </a:pPr>
            <a:endParaRPr lang="sv-SE" sz="12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Quattrocento Sans"/>
              <a:buChar char="-"/>
            </a:pPr>
            <a:endParaRPr lang="sv-SE" sz="16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Quattrocento Sans"/>
              <a:buChar char="-"/>
            </a:pPr>
            <a:endParaRPr lang="sv-SE" sz="16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Font typeface="Quattrocento Sans"/>
              <a:buChar char="-"/>
            </a:pPr>
            <a:endParaRPr sz="1600" i="1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endParaRPr sz="16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endParaRPr sz="1600" u="sng" dirty="0"/>
          </a:p>
          <a:p>
            <a:pPr marL="45720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endParaRPr sz="1600" u="sn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f4cc22927d_0_8"/>
          <p:cNvSpPr txBox="1">
            <a:spLocks noGrp="1"/>
          </p:cNvSpPr>
          <p:nvPr>
            <p:ph type="ctrTitle"/>
          </p:nvPr>
        </p:nvSpPr>
        <p:spPr>
          <a:xfrm>
            <a:off x="1402975" y="327025"/>
            <a:ext cx="66633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 dirty="0">
                <a:latin typeface="Quattrocento Sans"/>
                <a:ea typeface="Quattrocento Sans"/>
                <a:cs typeface="Quattrocento Sans"/>
                <a:sym typeface="Quattrocento Sans"/>
              </a:rPr>
              <a:t>Lagkassa</a:t>
            </a:r>
            <a:endParaRPr sz="4000" dirty="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4" name="Google Shape;254;g1f4cc22927d_0_8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/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5" name="Google Shape;255;g1f4cc22927d_0_8"/>
          <p:cNvSpPr txBox="1">
            <a:spLocks noGrp="1"/>
          </p:cNvSpPr>
          <p:nvPr>
            <p:ph type="subTitle" idx="1"/>
          </p:nvPr>
        </p:nvSpPr>
        <p:spPr>
          <a:xfrm>
            <a:off x="1252575" y="2087725"/>
            <a:ext cx="6470100" cy="3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r>
              <a:rPr lang="sv-SE" sz="2500" dirty="0">
                <a:latin typeface="Arial"/>
                <a:ea typeface="Arial"/>
                <a:cs typeface="Arial"/>
                <a:sym typeface="Arial"/>
              </a:rPr>
              <a:t>10-åringarnas cup: 156 524,8</a:t>
            </a:r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r>
              <a:rPr lang="sv-SE" sz="2500" dirty="0">
                <a:latin typeface="Arial"/>
                <a:ea typeface="Arial"/>
                <a:cs typeface="Arial"/>
                <a:sym typeface="Arial"/>
              </a:rPr>
              <a:t>Ingående balans: 66 532,80</a:t>
            </a:r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lang="sv-SE" sz="1800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lang="sv-SE" sz="3500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r>
              <a:rPr lang="sv-SE" sz="4000" dirty="0"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Totalt: 223 057</a:t>
            </a:r>
            <a:endParaRPr sz="4000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endParaRPr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01666AA3-0B2C-06A4-93BA-6470805BE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f4cc22927d_0_8">
            <a:extLst>
              <a:ext uri="{FF2B5EF4-FFF2-40B4-BE49-F238E27FC236}">
                <a16:creationId xmlns:a16="http://schemas.microsoft.com/office/drawing/2014/main" id="{55AA2732-796E-3D98-A9BB-E07932EE68E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402975" y="327025"/>
            <a:ext cx="66633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000">
                <a:latin typeface="Quattrocento Sans"/>
                <a:ea typeface="Quattrocento Sans"/>
                <a:cs typeface="Quattrocento Sans"/>
                <a:sym typeface="Quattrocento Sans"/>
              </a:rPr>
              <a:t>Kläder</a:t>
            </a:r>
            <a:endParaRPr sz="4000"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54" name="Google Shape;254;g1f4cc22927d_0_8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CAE22FE6-9B52-43BF-00B2-724F329A58EB}"/>
              </a:ext>
            </a:extLst>
          </p:cNvPr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5" name="Google Shape;255;g1f4cc22927d_0_8">
            <a:extLst>
              <a:ext uri="{FF2B5EF4-FFF2-40B4-BE49-F238E27FC236}">
                <a16:creationId xmlns:a16="http://schemas.microsoft.com/office/drawing/2014/main" id="{C39D3CA1-E7E7-007F-4C7B-E4E3DB4E325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52575" y="2087725"/>
            <a:ext cx="6470100" cy="3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Planeras för nya träningskläder 2027</a:t>
            </a:r>
            <a:endParaRPr sz="1800" dirty="0">
              <a:highlight>
                <a:srgbClr val="FF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endParaRPr sz="1800" dirty="0">
              <a:highlight>
                <a:srgbClr val="FF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Font typeface="Quattrocento Sans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Matchställ står klubben för</a:t>
            </a:r>
            <a:endParaRPr sz="1800" dirty="0"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None/>
            </a:pPr>
            <a:endParaRPr sz="1800" dirty="0">
              <a:highlight>
                <a:srgbClr val="FFFF00"/>
              </a:highlight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800"/>
              <a:buFont typeface="Verdana"/>
              <a:buChar char="●"/>
            </a:pP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Vill man beställa ytterligare HBK kläder med logga på finns det att beställa enkelt själv via </a:t>
            </a:r>
            <a:r>
              <a:rPr lang="sv-SE" sz="1800" b="1" dirty="0">
                <a:latin typeface="Quattrocento Sans"/>
                <a:ea typeface="Quattrocento Sans"/>
                <a:cs typeface="Quattrocento Sans"/>
                <a:sym typeface="Quattrocento Sans"/>
              </a:rPr>
              <a:t>HBK Stadium</a:t>
            </a: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 hemsida. Länk: </a:t>
            </a:r>
            <a:r>
              <a:rPr lang="sv-SE" sz="1800" u="sng" dirty="0" err="1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/>
              </a:rPr>
              <a:t>Hertzöka</a:t>
            </a:r>
            <a:r>
              <a:rPr lang="sv-SE" sz="1800" u="sng" dirty="0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3"/>
              </a:rPr>
              <a:t> BK Stadium</a:t>
            </a:r>
            <a:r>
              <a:rPr lang="sv-SE" sz="1800" dirty="0"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 sz="1800" dirty="0">
              <a:solidFill>
                <a:srgbClr val="0000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800" dirty="0"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290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endParaRPr sz="1600" dirty="0"/>
          </a:p>
        </p:txBody>
      </p:sp>
      <p:pic>
        <p:nvPicPr>
          <p:cNvPr id="256" name="Google Shape;256;g1f4cc22927d_0_8">
            <a:extLst>
              <a:ext uri="{FF2B5EF4-FFF2-40B4-BE49-F238E27FC236}">
                <a16:creationId xmlns:a16="http://schemas.microsoft.com/office/drawing/2014/main" id="{4C456CEB-941E-7D89-153B-F487C7FC79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40322" y="1594900"/>
            <a:ext cx="970000" cy="1195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1f4cc22927d_0_8">
            <a:extLst>
              <a:ext uri="{FF2B5EF4-FFF2-40B4-BE49-F238E27FC236}">
                <a16:creationId xmlns:a16="http://schemas.microsoft.com/office/drawing/2014/main" id="{03FDB53E-2D59-E126-3D90-C14B7C9CAC9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250" y="5235485"/>
            <a:ext cx="1040350" cy="1566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1f4cc22927d_0_8">
            <a:extLst>
              <a:ext uri="{FF2B5EF4-FFF2-40B4-BE49-F238E27FC236}">
                <a16:creationId xmlns:a16="http://schemas.microsoft.com/office/drawing/2014/main" id="{1C7D6DEC-BAB4-B26F-324B-7E417435BBE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42700" y="5235485"/>
            <a:ext cx="3127125" cy="156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g1f4cc22927d_0_8">
            <a:extLst>
              <a:ext uri="{FF2B5EF4-FFF2-40B4-BE49-F238E27FC236}">
                <a16:creationId xmlns:a16="http://schemas.microsoft.com/office/drawing/2014/main" id="{362E88CF-3F8D-1D4C-90A0-7E1258C0E8A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23875" y="5216638"/>
            <a:ext cx="1040350" cy="1604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g1f4cc22927d_0_8">
            <a:extLst>
              <a:ext uri="{FF2B5EF4-FFF2-40B4-BE49-F238E27FC236}">
                <a16:creationId xmlns:a16="http://schemas.microsoft.com/office/drawing/2014/main" id="{36E07C58-082A-D9E6-BF18-92DD0BAB84D1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18275" y="5179525"/>
            <a:ext cx="1040350" cy="1678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1f4cc22927d_0_8">
            <a:extLst>
              <a:ext uri="{FF2B5EF4-FFF2-40B4-BE49-F238E27FC236}">
                <a16:creationId xmlns:a16="http://schemas.microsoft.com/office/drawing/2014/main" id="{205D6CE0-2B4C-0CE8-129D-AEA51ECEA91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025924" y="5184100"/>
            <a:ext cx="1040350" cy="16693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37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c488b7f860_0_0"/>
          <p:cNvSpPr txBox="1">
            <a:spLocks noGrp="1"/>
          </p:cNvSpPr>
          <p:nvPr>
            <p:ph type="ctrTitle"/>
          </p:nvPr>
        </p:nvSpPr>
        <p:spPr>
          <a:xfrm>
            <a:off x="539750" y="327025"/>
            <a:ext cx="75264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400" dirty="0"/>
              <a:t>Vinterträning</a:t>
            </a:r>
            <a:endParaRPr sz="4400" dirty="0"/>
          </a:p>
        </p:txBody>
      </p:sp>
      <p:sp>
        <p:nvSpPr>
          <p:cNvPr id="320" name="Google Shape;320;g2c488b7f860_0_0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/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g2c488b7f860_0_0"/>
          <p:cNvSpPr txBox="1">
            <a:spLocks noGrp="1"/>
          </p:cNvSpPr>
          <p:nvPr>
            <p:ph type="subTitle" idx="1"/>
          </p:nvPr>
        </p:nvSpPr>
        <p:spPr>
          <a:xfrm>
            <a:off x="539750" y="1714150"/>
            <a:ext cx="7311300" cy="4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ctr">
              <a:spcBef>
                <a:spcPts val="320"/>
              </a:spcBef>
              <a:buSzPts val="1120"/>
              <a:buNone/>
            </a:pPr>
            <a:r>
              <a:rPr lang="sv-SE" b="1" dirty="0"/>
              <a:t>Fotboll</a:t>
            </a:r>
          </a:p>
          <a:p>
            <a:pPr marL="742950" lvl="1" indent="-285750">
              <a:spcBef>
                <a:spcPts val="320"/>
              </a:spcBef>
              <a:buSzPts val="1120"/>
            </a:pPr>
            <a:r>
              <a:rPr lang="sv-SE" sz="1600" dirty="0"/>
              <a:t>1 träning/vecka</a:t>
            </a:r>
          </a:p>
          <a:p>
            <a:pPr marL="742950" lvl="1" indent="-285750">
              <a:spcBef>
                <a:spcPts val="320"/>
              </a:spcBef>
              <a:buSzPts val="1120"/>
            </a:pPr>
            <a:r>
              <a:rPr lang="sv-SE" sz="1600" dirty="0"/>
              <a:t>Ansvarig Erik </a:t>
            </a:r>
            <a:r>
              <a:rPr lang="sv-SE" sz="1600" dirty="0" err="1"/>
              <a:t>Melcher</a:t>
            </a:r>
            <a:endParaRPr lang="sv-SE" sz="1600" dirty="0"/>
          </a:p>
          <a:p>
            <a:pPr marL="742950" lvl="1" indent="-285750">
              <a:spcBef>
                <a:spcPts val="320"/>
              </a:spcBef>
              <a:buSzPts val="1120"/>
            </a:pPr>
            <a:r>
              <a:rPr lang="sv-SE" sz="1600" dirty="0"/>
              <a:t>Önskat torsdagar </a:t>
            </a:r>
            <a:r>
              <a:rPr lang="sv-SE" sz="1600" dirty="0" err="1"/>
              <a:t>Ilanda</a:t>
            </a:r>
            <a:r>
              <a:rPr lang="sv-SE" sz="1600" dirty="0"/>
              <a:t> IP</a:t>
            </a:r>
          </a:p>
          <a:p>
            <a:pPr marL="742950" lvl="1" indent="-285750">
              <a:spcBef>
                <a:spcPts val="320"/>
              </a:spcBef>
              <a:buSzPts val="1120"/>
            </a:pPr>
            <a:r>
              <a:rPr lang="sv-SE" sz="1600" dirty="0"/>
              <a:t>Våxnäshallen ? Ej prioriterade</a:t>
            </a:r>
          </a:p>
          <a:p>
            <a:pPr marL="742950" lvl="1" indent="-285750">
              <a:spcBef>
                <a:spcPts val="320"/>
              </a:spcBef>
              <a:buSzPts val="1120"/>
            </a:pPr>
            <a:r>
              <a:rPr lang="sv-SE" sz="1600" dirty="0"/>
              <a:t>Intresseanmälan i </a:t>
            </a:r>
            <a:r>
              <a:rPr lang="sv-SE" sz="1600" dirty="0" err="1"/>
              <a:t>SportAdmin</a:t>
            </a:r>
            <a:endParaRPr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4FA19733-ED7A-E911-D107-C58D571E7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c488b7f860_0_0">
            <a:extLst>
              <a:ext uri="{FF2B5EF4-FFF2-40B4-BE49-F238E27FC236}">
                <a16:creationId xmlns:a16="http://schemas.microsoft.com/office/drawing/2014/main" id="{5BCF3381-EFC0-6976-794D-090384860B8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39750" y="327025"/>
            <a:ext cx="75264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400" dirty="0"/>
              <a:t>Frågor ?</a:t>
            </a:r>
            <a:endParaRPr sz="4400" dirty="0"/>
          </a:p>
        </p:txBody>
      </p:sp>
      <p:sp>
        <p:nvSpPr>
          <p:cNvPr id="320" name="Google Shape;320;g2c488b7f860_0_0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0B940969-EDCB-9EFD-FF74-B1051E83020A}"/>
              </a:ext>
            </a:extLst>
          </p:cNvPr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g2c488b7f860_0_0">
            <a:extLst>
              <a:ext uri="{FF2B5EF4-FFF2-40B4-BE49-F238E27FC236}">
                <a16:creationId xmlns:a16="http://schemas.microsoft.com/office/drawing/2014/main" id="{1E4D6CCA-0193-DBD3-AAC0-E16A9EEBD12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9750" y="1714150"/>
            <a:ext cx="7311300" cy="4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673065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>
          <a:extLst>
            <a:ext uri="{FF2B5EF4-FFF2-40B4-BE49-F238E27FC236}">
              <a16:creationId xmlns:a16="http://schemas.microsoft.com/office/drawing/2014/main" id="{7C69573D-C0D0-46CD-F388-138E7F5A4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c488b7f860_0_0">
            <a:extLst>
              <a:ext uri="{FF2B5EF4-FFF2-40B4-BE49-F238E27FC236}">
                <a16:creationId xmlns:a16="http://schemas.microsoft.com/office/drawing/2014/main" id="{5D3B67FC-61F0-C798-3CDB-9091116C6B5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39750" y="327025"/>
            <a:ext cx="7526400" cy="10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 sz="4400"/>
              <a:t>Tack!</a:t>
            </a:r>
            <a:endParaRPr sz="4400"/>
          </a:p>
        </p:txBody>
      </p:sp>
      <p:sp>
        <p:nvSpPr>
          <p:cNvPr id="320" name="Google Shape;320;g2c488b7f860_0_0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C89F58DC-0EE2-DF5C-C22E-007A8388F835}"/>
              </a:ext>
            </a:extLst>
          </p:cNvPr>
          <p:cNvSpPr/>
          <p:nvPr/>
        </p:nvSpPr>
        <p:spPr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1" name="Google Shape;321;g2c488b7f860_0_0">
            <a:extLst>
              <a:ext uri="{FF2B5EF4-FFF2-40B4-BE49-F238E27FC236}">
                <a16:creationId xmlns:a16="http://schemas.microsoft.com/office/drawing/2014/main" id="{BFF5BF9D-1D3F-2484-2EC3-2910F056138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39750" y="1714150"/>
            <a:ext cx="7311300" cy="4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/>
          </a:p>
          <a:p>
            <a:pPr marL="457200" lvl="1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01011197"/>
      </p:ext>
    </p:extLst>
  </p:cSld>
  <p:clrMapOvr>
    <a:masterClrMapping/>
  </p:clrMapOvr>
</p:sld>
</file>

<file path=ppt/theme/theme1.xml><?xml version="1.0" encoding="utf-8"?>
<a:theme xmlns:a="http://schemas.openxmlformats.org/drawingml/2006/main" name="Solförmörkelse">
  <a:themeElements>
    <a:clrScheme name="Solförmörkel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732</Words>
  <Application>Microsoft Office PowerPoint</Application>
  <PresentationFormat>Bildspel på skärmen (4:3)</PresentationFormat>
  <Paragraphs>205</Paragraphs>
  <Slides>16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Calibri</vt:lpstr>
      <vt:lpstr>Noto Sans Symbols</vt:lpstr>
      <vt:lpstr>Verdana</vt:lpstr>
      <vt:lpstr>Arial</vt:lpstr>
      <vt:lpstr>Quattrocento Sans</vt:lpstr>
      <vt:lpstr>Solförmörkelse</vt:lpstr>
      <vt:lpstr>Föräldramöte P16 2026-09-21</vt:lpstr>
      <vt:lpstr>Agenda</vt:lpstr>
      <vt:lpstr>Ledare 2026</vt:lpstr>
      <vt:lpstr>Roller</vt:lpstr>
      <vt:lpstr>HBK P16 Vision 2026</vt:lpstr>
      <vt:lpstr>Vision 2026. forts</vt:lpstr>
      <vt:lpstr>Träning</vt:lpstr>
      <vt:lpstr>Matcher/Cuper</vt:lpstr>
      <vt:lpstr>Samarbete</vt:lpstr>
      <vt:lpstr>Ekonomi</vt:lpstr>
      <vt:lpstr>10-åringarnas Cup</vt:lpstr>
      <vt:lpstr>Lagkassa</vt:lpstr>
      <vt:lpstr>Kläder</vt:lpstr>
      <vt:lpstr>Vinterträning</vt:lpstr>
      <vt:lpstr>Frågor ?</vt:lpstr>
      <vt:lpstr>Tack!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Jens Wallner</dc:creator>
  <cp:lastModifiedBy>Josefin Aronsson</cp:lastModifiedBy>
  <cp:revision>4</cp:revision>
  <dcterms:created xsi:type="dcterms:W3CDTF">2009-01-02T20:14:16Z</dcterms:created>
  <dcterms:modified xsi:type="dcterms:W3CDTF">2026-09-22T08:17:17Z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b1fbe6-d032-49d6-bc2a-24d84b881c24_Enabled">
    <vt:lpwstr>true</vt:lpwstr>
  </property>
  <property fmtid="{D5CDD505-2E9C-101B-9397-08002B2CF9AE}" pid="3" name="MSIP_Label_c4b1fbe6-d032-49d6-bc2a-24d84b881c24_SetDate">
    <vt:lpwstr>2023-03-15T11:24:39Z</vt:lpwstr>
  </property>
  <property fmtid="{D5CDD505-2E9C-101B-9397-08002B2CF9AE}" pid="4" name="MSIP_Label_c4b1fbe6-d032-49d6-bc2a-24d84b881c24_Method">
    <vt:lpwstr>Privileged</vt:lpwstr>
  </property>
  <property fmtid="{D5CDD505-2E9C-101B-9397-08002B2CF9AE}" pid="5" name="MSIP_Label_c4b1fbe6-d032-49d6-bc2a-24d84b881c24_Name">
    <vt:lpwstr>Öppen</vt:lpwstr>
  </property>
  <property fmtid="{D5CDD505-2E9C-101B-9397-08002B2CF9AE}" pid="6" name="MSIP_Label_c4b1fbe6-d032-49d6-bc2a-24d84b881c24_SiteId">
    <vt:lpwstr>d81fa0ae-00b9-4262-9cf7-b941bdc1635d</vt:lpwstr>
  </property>
  <property fmtid="{D5CDD505-2E9C-101B-9397-08002B2CF9AE}" pid="7" name="MSIP_Label_c4b1fbe6-d032-49d6-bc2a-24d84b881c24_ActionId">
    <vt:lpwstr>2a4e8ee6-4541-4a65-b741-1e6279fed27c</vt:lpwstr>
  </property>
  <property fmtid="{D5CDD505-2E9C-101B-9397-08002B2CF9AE}" pid="8" name="MSIP_Label_c4b1fbe6-d032-49d6-bc2a-24d84b881c24_ContentBits">
    <vt:lpwstr>1</vt:lpwstr>
  </property>
</Properties>
</file>