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8"/>
  </p:notesMasterIdLst>
  <p:handoutMasterIdLst>
    <p:handoutMasterId r:id="rId19"/>
  </p:handoutMasterIdLst>
  <p:sldIdLst>
    <p:sldId id="271" r:id="rId2"/>
    <p:sldId id="280" r:id="rId3"/>
    <p:sldId id="302" r:id="rId4"/>
    <p:sldId id="314" r:id="rId5"/>
    <p:sldId id="316" r:id="rId6"/>
    <p:sldId id="287" r:id="rId7"/>
    <p:sldId id="278" r:id="rId8"/>
    <p:sldId id="311" r:id="rId9"/>
    <p:sldId id="315" r:id="rId10"/>
    <p:sldId id="288" r:id="rId11"/>
    <p:sldId id="308" r:id="rId12"/>
    <p:sldId id="303" r:id="rId13"/>
    <p:sldId id="305" r:id="rId14"/>
    <p:sldId id="304" r:id="rId15"/>
    <p:sldId id="306" r:id="rId16"/>
    <p:sldId id="307" r:id="rId17"/>
  </p:sldIdLst>
  <p:sldSz cx="9144000" cy="6858000" type="screen4x3"/>
  <p:notesSz cx="6858000" cy="9144000"/>
  <p:custDataLst>
    <p:tags r:id="rId20"/>
  </p:custDataLst>
  <p:defaultTextStyle>
    <a:defPPr>
      <a:defRPr lang="sv-SE"/>
    </a:defPPr>
    <a:lvl1pPr algn="l" rtl="0" fontAlgn="base">
      <a:spcBef>
        <a:spcPct val="0"/>
      </a:spcBef>
      <a:spcAft>
        <a:spcPct val="0"/>
      </a:spcAft>
      <a:defRPr kern="1200">
        <a:solidFill>
          <a:schemeClr val="tx1"/>
        </a:solidFill>
        <a:latin typeface="Verdana" panose="020B0604030504040204" pitchFamily="34" charset="0"/>
        <a:ea typeface="+mn-ea"/>
        <a:cs typeface="+mn-cs"/>
      </a:defRPr>
    </a:lvl1pPr>
    <a:lvl2pPr marL="457200" algn="l" rtl="0" fontAlgn="base">
      <a:spcBef>
        <a:spcPct val="0"/>
      </a:spcBef>
      <a:spcAft>
        <a:spcPct val="0"/>
      </a:spcAft>
      <a:defRPr kern="1200">
        <a:solidFill>
          <a:schemeClr val="tx1"/>
        </a:solidFill>
        <a:latin typeface="Verdana" panose="020B0604030504040204" pitchFamily="34" charset="0"/>
        <a:ea typeface="+mn-ea"/>
        <a:cs typeface="+mn-cs"/>
      </a:defRPr>
    </a:lvl2pPr>
    <a:lvl3pPr marL="914400" algn="l" rtl="0" fontAlgn="base">
      <a:spcBef>
        <a:spcPct val="0"/>
      </a:spcBef>
      <a:spcAft>
        <a:spcPct val="0"/>
      </a:spcAft>
      <a:defRPr kern="1200">
        <a:solidFill>
          <a:schemeClr val="tx1"/>
        </a:solidFill>
        <a:latin typeface="Verdana" panose="020B0604030504040204" pitchFamily="34" charset="0"/>
        <a:ea typeface="+mn-ea"/>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660"/>
  </p:normalViewPr>
  <p:slideViewPr>
    <p:cSldViewPr>
      <p:cViewPr varScale="1">
        <p:scale>
          <a:sx n="128" d="100"/>
          <a:sy n="128" d="100"/>
        </p:scale>
        <p:origin x="1124" y="96"/>
      </p:cViewPr>
      <p:guideLst>
        <p:guide orient="horz" pos="2160"/>
        <p:guide pos="2880"/>
      </p:guideLst>
    </p:cSldViewPr>
  </p:slideViewPr>
  <p:notesTextViewPr>
    <p:cViewPr>
      <p:scale>
        <a:sx n="100" d="100"/>
        <a:sy n="100" d="100"/>
      </p:scale>
      <p:origin x="0" y="0"/>
    </p:cViewPr>
  </p:notesTextViewPr>
  <p:notesViewPr>
    <p:cSldViewPr>
      <p:cViewPr varScale="1">
        <p:scale>
          <a:sx n="64" d="100"/>
          <a:sy n="64" d="100"/>
        </p:scale>
        <p:origin x="-134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54274CA-F6FC-4A21-B74E-B72FA4EE0692}" type="datetimeFigureOut">
              <a:rPr lang="en-US"/>
              <a:pPr>
                <a:defRPr/>
              </a:pPr>
              <a:t>5/1/2019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4D2E7A4-8322-4FB0-BAD6-9C1674174E99}" type="slidenum">
              <a:rPr lang="en-US" altLang="sv-SE"/>
              <a:pPr/>
              <a:t>‹#›</a:t>
            </a:fld>
            <a:endParaRPr lang="en-US" altLang="sv-S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D39C49F-9D3E-473E-B734-17A30704C140}" type="datetimeFigureOut">
              <a:rPr lang="en-US"/>
              <a:pPr>
                <a:defRPr/>
              </a:pPr>
              <a:t>5/1/2019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66C2380-558D-41A3-B1F3-6293CB84F2AA}" type="slidenum">
              <a:rPr lang="en-US" altLang="sv-SE"/>
              <a:pPr/>
              <a:t>‹#›</a:t>
            </a:fld>
            <a:endParaRPr lang="en-US" alt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075425D-BE9F-431C-92D9-9367D01BCE8C}" type="slidenum">
              <a:rPr lang="en-US" altLang="sv-SE">
                <a:latin typeface="Verdana" panose="020B0604030504040204" pitchFamily="34" charset="0"/>
              </a:rPr>
              <a:pPr eaLnBrk="1" hangingPunct="1">
                <a:spcBef>
                  <a:spcPct val="0"/>
                </a:spcBef>
              </a:pPr>
              <a:t>1</a:t>
            </a:fld>
            <a:endParaRPr lang="en-US" altLang="sv-SE">
              <a:latin typeface="Verdan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81AFC4A-3395-417A-895A-C323D24F7A2C}" type="slidenum">
              <a:rPr lang="en-US" altLang="sv-SE">
                <a:latin typeface="Verdana" panose="020B0604030504040204" pitchFamily="34" charset="0"/>
              </a:rPr>
              <a:pPr eaLnBrk="1" hangingPunct="1">
                <a:spcBef>
                  <a:spcPct val="0"/>
                </a:spcBef>
              </a:pPr>
              <a:t>2</a:t>
            </a:fld>
            <a:endParaRPr lang="en-US" altLang="sv-SE">
              <a:latin typeface="Verdana" panose="020B060403050404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60018CE-1964-45FD-8D0B-30731AC41AE1}" type="slidenum">
              <a:rPr lang="en-US" altLang="sv-SE">
                <a:latin typeface="Verdana" panose="020B0604030504040204" pitchFamily="34" charset="0"/>
              </a:rPr>
              <a:pPr eaLnBrk="1" hangingPunct="1">
                <a:spcBef>
                  <a:spcPct val="0"/>
                </a:spcBef>
              </a:pPr>
              <a:t>3</a:t>
            </a:fld>
            <a:endParaRPr lang="en-US" altLang="sv-SE">
              <a:latin typeface="Verdana" panose="020B060403050404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0328829-7413-4711-A6F2-E9BDD5C87967}" type="slidenum">
              <a:rPr lang="en-US" altLang="sv-SE">
                <a:latin typeface="Verdana" panose="020B0604030504040204" pitchFamily="34" charset="0"/>
              </a:rPr>
              <a:pPr eaLnBrk="1" hangingPunct="1">
                <a:spcBef>
                  <a:spcPct val="0"/>
                </a:spcBef>
              </a:pPr>
              <a:t>4</a:t>
            </a:fld>
            <a:endParaRPr lang="en-US" altLang="sv-SE">
              <a:latin typeface="Verdana" panose="020B060403050404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BF69882-BFEB-4A5D-AD97-19B64D9A35AC}" type="slidenum">
              <a:rPr lang="en-US" altLang="sv-SE">
                <a:latin typeface="Verdana" panose="020B0604030504040204" pitchFamily="34" charset="0"/>
              </a:rPr>
              <a:pPr eaLnBrk="1" hangingPunct="1">
                <a:spcBef>
                  <a:spcPct val="0"/>
                </a:spcBef>
              </a:pPr>
              <a:t>5</a:t>
            </a:fld>
            <a:endParaRPr lang="en-US" altLang="sv-SE">
              <a:latin typeface="Verdana" panose="020B060403050404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8310ACB-C4EE-494C-9852-22C08E512964}" type="slidenum">
              <a:rPr lang="en-US" altLang="sv-SE">
                <a:latin typeface="Verdana" panose="020B0604030504040204" pitchFamily="34" charset="0"/>
              </a:rPr>
              <a:pPr eaLnBrk="1" hangingPunct="1">
                <a:spcBef>
                  <a:spcPct val="0"/>
                </a:spcBef>
              </a:pPr>
              <a:t>6</a:t>
            </a:fld>
            <a:endParaRPr lang="en-US" altLang="sv-SE">
              <a:latin typeface="Verdana" panose="020B060403050404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8D56C01-A2C2-49F6-B572-FB77F17E4891}" type="slidenum">
              <a:rPr lang="en-US" altLang="sv-SE">
                <a:latin typeface="Verdana" panose="020B0604030504040204" pitchFamily="34" charset="0"/>
              </a:rPr>
              <a:pPr eaLnBrk="1" hangingPunct="1">
                <a:spcBef>
                  <a:spcPct val="0"/>
                </a:spcBef>
              </a:pPr>
              <a:t>7</a:t>
            </a:fld>
            <a:endParaRPr lang="en-US" altLang="sv-SE">
              <a:latin typeface="Verdana" panose="020B060403050404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6F5F6A5-495B-48A9-BF86-85BC741C0C36}" type="slidenum">
              <a:rPr lang="en-US" altLang="sv-SE">
                <a:latin typeface="Verdana" panose="020B0604030504040204" pitchFamily="34" charset="0"/>
              </a:rPr>
              <a:pPr eaLnBrk="1" hangingPunct="1">
                <a:spcBef>
                  <a:spcPct val="0"/>
                </a:spcBef>
              </a:pPr>
              <a:t>8</a:t>
            </a:fld>
            <a:endParaRPr lang="en-US" altLang="sv-SE">
              <a:latin typeface="Verdana" panose="020B060403050404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C7EB8A0-7511-4257-98B5-226408ED6A4C}" type="slidenum">
              <a:rPr lang="en-US" altLang="sv-SE">
                <a:latin typeface="Verdana" panose="020B0604030504040204" pitchFamily="34" charset="0"/>
              </a:rPr>
              <a:pPr eaLnBrk="1" hangingPunct="1">
                <a:spcBef>
                  <a:spcPct val="0"/>
                </a:spcBef>
              </a:pPr>
              <a:t>9</a:t>
            </a:fld>
            <a:endParaRPr lang="en-US" altLang="sv-SE">
              <a:latin typeface="Verdana" panose="020B060403050404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CB02295-DC30-4D53-BB71-CE29F3F6962D}" type="slidenum">
              <a:rPr lang="en-US" altLang="sv-SE">
                <a:latin typeface="Verdana" panose="020B0604030504040204" pitchFamily="34" charset="0"/>
              </a:rPr>
              <a:pPr eaLnBrk="1" hangingPunct="1">
                <a:spcBef>
                  <a:spcPct val="0"/>
                </a:spcBef>
              </a:pPr>
              <a:t>10</a:t>
            </a:fld>
            <a:endParaRPr lang="en-US" altLang="sv-SE">
              <a:latin typeface="Verdana" panose="020B060403050404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3D7F2B0-CBA6-44D2-A5C7-5A5D88FEC307}" type="slidenum">
              <a:rPr lang="en-US" altLang="sv-SE">
                <a:latin typeface="Verdana" panose="020B0604030504040204" pitchFamily="34" charset="0"/>
              </a:rPr>
              <a:pPr eaLnBrk="1" hangingPunct="1">
                <a:spcBef>
                  <a:spcPct val="0"/>
                </a:spcBef>
              </a:pPr>
              <a:t>11</a:t>
            </a:fld>
            <a:endParaRPr lang="en-US" altLang="sv-SE">
              <a:latin typeface="Verdana" panose="020B060403050404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E901D2E-DBF6-4905-AE5E-E9E203A5D01F}" type="slidenum">
              <a:rPr lang="en-US" altLang="sv-SE">
                <a:latin typeface="Verdana" panose="020B0604030504040204" pitchFamily="34" charset="0"/>
              </a:rPr>
              <a:pPr eaLnBrk="1" hangingPunct="1">
                <a:spcBef>
                  <a:spcPct val="0"/>
                </a:spcBef>
              </a:pPr>
              <a:t>12</a:t>
            </a:fld>
            <a:endParaRPr lang="en-US" altLang="sv-SE">
              <a:latin typeface="Verdana" panose="020B060403050404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0D99A91-C531-41BE-833C-FE4FC225A81E}" type="slidenum">
              <a:rPr lang="en-US" altLang="sv-SE">
                <a:latin typeface="Verdana" panose="020B0604030504040204" pitchFamily="34" charset="0"/>
              </a:rPr>
              <a:pPr eaLnBrk="1" hangingPunct="1">
                <a:spcBef>
                  <a:spcPct val="0"/>
                </a:spcBef>
              </a:pPr>
              <a:t>13</a:t>
            </a:fld>
            <a:endParaRPr lang="en-US" altLang="sv-SE">
              <a:latin typeface="Verdana" panose="020B060403050404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EACC3D8-BC1C-40B1-9326-7F9CBF8DB13C}" type="slidenum">
              <a:rPr lang="en-US" altLang="sv-SE">
                <a:latin typeface="Verdana" panose="020B0604030504040204" pitchFamily="34" charset="0"/>
              </a:rPr>
              <a:pPr eaLnBrk="1" hangingPunct="1">
                <a:spcBef>
                  <a:spcPct val="0"/>
                </a:spcBef>
              </a:pPr>
              <a:t>14</a:t>
            </a:fld>
            <a:endParaRPr lang="en-US" altLang="sv-SE">
              <a:latin typeface="Verdana" panose="020B060403050404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2B8DFF2-8419-42F6-8211-3FABA2DAF672}" type="slidenum">
              <a:rPr lang="en-US" altLang="sv-SE">
                <a:latin typeface="Verdana" panose="020B0604030504040204" pitchFamily="34" charset="0"/>
              </a:rPr>
              <a:pPr eaLnBrk="1" hangingPunct="1">
                <a:spcBef>
                  <a:spcPct val="0"/>
                </a:spcBef>
              </a:pPr>
              <a:t>15</a:t>
            </a:fld>
            <a:endParaRPr lang="en-US" altLang="sv-SE">
              <a:latin typeface="Verdana" panose="020B060403050404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555B387A-854F-4B52-BA2C-5738C6E80FAC}" type="slidenum">
              <a:rPr lang="en-US" altLang="sv-SE">
                <a:latin typeface="Verdana" panose="020B0604030504040204" pitchFamily="34" charset="0"/>
              </a:rPr>
              <a:pPr eaLnBrk="1" hangingPunct="1">
                <a:spcBef>
                  <a:spcPct val="0"/>
                </a:spcBef>
              </a:pPr>
              <a:t>16</a:t>
            </a:fld>
            <a:endParaRPr lang="en-US" altLang="sv-SE">
              <a:latin typeface="Verdan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userDrawn="1"/>
        </p:nvGrpSpPr>
        <p:grpSpPr bwMode="auto">
          <a:xfrm>
            <a:off x="-2413000" y="-106363"/>
            <a:ext cx="11010900" cy="3751263"/>
            <a:chOff x="-1523" y="585"/>
            <a:chExt cx="6995" cy="2363"/>
          </a:xfrm>
        </p:grpSpPr>
        <p:sp>
          <p:nvSpPr>
            <p:cNvPr id="5" name="Line 3"/>
            <p:cNvSpPr>
              <a:spLocks noChangeShapeType="1"/>
            </p:cNvSpPr>
            <p:nvPr userDrawn="1"/>
          </p:nvSpPr>
          <p:spPr bwMode="auto">
            <a:xfrm>
              <a:off x="912" y="1584"/>
              <a:ext cx="4560" cy="0"/>
            </a:xfrm>
            <a:prstGeom prst="line">
              <a:avLst/>
            </a:prstGeom>
            <a:noFill/>
            <a:ln w="127000" cmpd="thickThin">
              <a:solidFill>
                <a:srgbClr val="00660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6" name="AutoShape 4"/>
            <p:cNvSpPr>
              <a:spLocks noChangeAspect="1" noChangeArrowheads="1"/>
            </p:cNvSpPr>
            <p:nvPr userDrawn="1"/>
          </p:nvSpPr>
          <p:spPr bwMode="auto">
            <a:xfrm>
              <a:off x="-1192" y="1220"/>
              <a:ext cx="1734" cy="172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69 w 64000"/>
                <a:gd name="T28" fmla="*/ -29630 h 64000"/>
                <a:gd name="T29" fmla="*/ 44069 w 64000"/>
                <a:gd name="T30" fmla="*/ 29630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7" name="AutoShape 5"/>
            <p:cNvSpPr>
              <a:spLocks noChangeAspect="1" noChangeArrowheads="1"/>
            </p:cNvSpPr>
            <p:nvPr userDrawn="1"/>
          </p:nvSpPr>
          <p:spPr bwMode="auto">
            <a:xfrm>
              <a:off x="-1523" y="585"/>
              <a:ext cx="1908" cy="190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85 w 64000"/>
                <a:gd name="T28" fmla="*/ -25761 h 64000"/>
                <a:gd name="T29" fmla="*/ 50985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00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grpSp>
      <p:pic>
        <p:nvPicPr>
          <p:cNvPr id="8" name="Picture 11" descr="MCj04338810000[1]"/>
          <p:cNvPicPr>
            <a:picLocks noChangeAspect="1" noChangeArrowheads="1"/>
          </p:cNvPicPr>
          <p:nvPr userDrawn="1"/>
        </p:nvPicPr>
        <p:blipFill>
          <a:blip r:embed="rId2">
            <a:extLst>
              <a:ext uri="{28A0092B-C50C-407E-A947-70E740481C1C}">
                <a14:useLocalDpi xmlns:a14="http://schemas.microsoft.com/office/drawing/2010/main" val="0"/>
              </a:ext>
            </a:extLst>
          </a:blip>
          <a:srcRect r="53165"/>
          <a:stretch>
            <a:fillRect/>
          </a:stretch>
        </p:blipFill>
        <p:spPr bwMode="auto">
          <a:xfrm>
            <a:off x="8169275" y="4149725"/>
            <a:ext cx="101123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14"/>
          <p:cNvSpPr>
            <a:spLocks noChangeShapeType="1"/>
          </p:cNvSpPr>
          <p:nvPr userDrawn="1"/>
        </p:nvSpPr>
        <p:spPr bwMode="auto">
          <a:xfrm>
            <a:off x="1397000" y="1481138"/>
            <a:ext cx="72009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endParaRPr lang="sv-SE"/>
          </a:p>
        </p:txBody>
      </p:sp>
      <p:pic>
        <p:nvPicPr>
          <p:cNvPr id="10" name="Bildobjekt 17" descr="Hertzöga"/>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889875" y="79375"/>
            <a:ext cx="10033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Grp="1" noChangeArrowheads="1"/>
          </p:cNvSpPr>
          <p:nvPr>
            <p:ph type="ctrTitle"/>
          </p:nvPr>
        </p:nvSpPr>
        <p:spPr>
          <a:xfrm>
            <a:off x="1331913" y="79801"/>
            <a:ext cx="7239000" cy="1256598"/>
          </a:xfrm>
        </p:spPr>
        <p:txBody>
          <a:bodyPr/>
          <a:lstStyle>
            <a:lvl1pPr>
              <a:defRPr sz="6000" b="1">
                <a:solidFill>
                  <a:schemeClr val="tx1"/>
                </a:solidFill>
                <a:effectLst>
                  <a:outerShdw blurRad="38100" dist="38100" dir="2700000" algn="tl">
                    <a:srgbClr val="C0C0C0"/>
                  </a:outerShdw>
                </a:effectLst>
              </a:defRPr>
            </a:lvl1pPr>
          </a:lstStyle>
          <a:p>
            <a:r>
              <a:rPr lang="sv-SE" dirty="0"/>
              <a:t>Klicka här för att ändra format</a:t>
            </a:r>
          </a:p>
        </p:txBody>
      </p:sp>
      <p:sp>
        <p:nvSpPr>
          <p:cNvPr id="5127" name="Rectangle 7"/>
          <p:cNvSpPr>
            <a:spLocks noGrp="1" noChangeArrowheads="1"/>
          </p:cNvSpPr>
          <p:nvPr>
            <p:ph type="subTitle" idx="1"/>
          </p:nvPr>
        </p:nvSpPr>
        <p:spPr>
          <a:xfrm>
            <a:off x="1327736" y="1772816"/>
            <a:ext cx="7239000" cy="1752600"/>
          </a:xfrm>
        </p:spPr>
        <p:txBody>
          <a:bodyPr/>
          <a:lstStyle>
            <a:lvl1pPr marL="0" indent="0">
              <a:buSzTx/>
              <a:buFont typeface="Wingdings" pitchFamily="2" charset="2"/>
              <a:buBlip>
                <a:blip r:embed="rId2"/>
              </a:buBlip>
              <a:defRPr/>
            </a:lvl1pPr>
          </a:lstStyle>
          <a:p>
            <a:r>
              <a:rPr lang="sv-SE" dirty="0"/>
              <a:t>Klicka här för att ändra format på underrubrik i bakgrunden</a:t>
            </a:r>
          </a:p>
        </p:txBody>
      </p:sp>
    </p:spTree>
    <p:extLst>
      <p:ext uri="{BB962C8B-B14F-4D97-AF65-F5344CB8AC3E}">
        <p14:creationId xmlns:p14="http://schemas.microsoft.com/office/powerpoint/2010/main" val="1156073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C8B8E997-9C30-4C64-8632-91E0D678BB6F}" type="slidenum">
              <a:rPr lang="sv-SE" altLang="sv-SE"/>
              <a:pPr/>
              <a:t>‹#›</a:t>
            </a:fld>
            <a:endParaRPr lang="sv-SE" altLang="sv-SE"/>
          </a:p>
        </p:txBody>
      </p:sp>
    </p:spTree>
    <p:extLst>
      <p:ext uri="{BB962C8B-B14F-4D97-AF65-F5344CB8AC3E}">
        <p14:creationId xmlns:p14="http://schemas.microsoft.com/office/powerpoint/2010/main" val="4279419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033A8715-B23F-4003-853B-E401EBDE0463}" type="slidenum">
              <a:rPr lang="sv-SE" altLang="sv-SE"/>
              <a:pPr/>
              <a:t>‹#›</a:t>
            </a:fld>
            <a:endParaRPr lang="sv-SE" altLang="sv-SE"/>
          </a:p>
        </p:txBody>
      </p:sp>
    </p:spTree>
    <p:extLst>
      <p:ext uri="{BB962C8B-B14F-4D97-AF65-F5344CB8AC3E}">
        <p14:creationId xmlns:p14="http://schemas.microsoft.com/office/powerpoint/2010/main" val="1287465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FB65143C-E496-4FEC-8055-11FE333A6214}" type="slidenum">
              <a:rPr lang="sv-SE" altLang="sv-SE"/>
              <a:pPr/>
              <a:t>‹#›</a:t>
            </a:fld>
            <a:endParaRPr lang="sv-SE" altLang="sv-SE"/>
          </a:p>
        </p:txBody>
      </p:sp>
    </p:spTree>
    <p:extLst>
      <p:ext uri="{BB962C8B-B14F-4D97-AF65-F5344CB8AC3E}">
        <p14:creationId xmlns:p14="http://schemas.microsoft.com/office/powerpoint/2010/main" val="959459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8"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9"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0D31DBC-C571-42DA-9C77-5414A5EEA732}" type="slidenum">
              <a:rPr lang="sv-SE" altLang="sv-SE"/>
              <a:pPr/>
              <a:t>‹#›</a:t>
            </a:fld>
            <a:endParaRPr lang="sv-SE" altLang="sv-SE"/>
          </a:p>
        </p:txBody>
      </p:sp>
    </p:spTree>
    <p:extLst>
      <p:ext uri="{BB962C8B-B14F-4D97-AF65-F5344CB8AC3E}">
        <p14:creationId xmlns:p14="http://schemas.microsoft.com/office/powerpoint/2010/main" val="2897399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4"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5"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130E196-1E6E-4170-9088-5D1C1EAB7DE3}" type="slidenum">
              <a:rPr lang="sv-SE" altLang="sv-SE"/>
              <a:pPr/>
              <a:t>‹#›</a:t>
            </a:fld>
            <a:endParaRPr lang="sv-SE" altLang="sv-SE"/>
          </a:p>
        </p:txBody>
      </p:sp>
    </p:spTree>
    <p:extLst>
      <p:ext uri="{BB962C8B-B14F-4D97-AF65-F5344CB8AC3E}">
        <p14:creationId xmlns:p14="http://schemas.microsoft.com/office/powerpoint/2010/main" val="2883466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3"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4"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2257304-661B-47C9-98E5-F9EEED372D08}" type="slidenum">
              <a:rPr lang="sv-SE" altLang="sv-SE"/>
              <a:pPr/>
              <a:t>‹#›</a:t>
            </a:fld>
            <a:endParaRPr lang="sv-SE" altLang="sv-SE"/>
          </a:p>
        </p:txBody>
      </p:sp>
    </p:spTree>
    <p:extLst>
      <p:ext uri="{BB962C8B-B14F-4D97-AF65-F5344CB8AC3E}">
        <p14:creationId xmlns:p14="http://schemas.microsoft.com/office/powerpoint/2010/main" val="3810516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5757B6F-8DBB-44CF-8B97-459A73FA6E67}" type="slidenum">
              <a:rPr lang="sv-SE" altLang="sv-SE"/>
              <a:pPr/>
              <a:t>‹#›</a:t>
            </a:fld>
            <a:endParaRPr lang="sv-SE" altLang="sv-SE"/>
          </a:p>
        </p:txBody>
      </p:sp>
    </p:spTree>
    <p:extLst>
      <p:ext uri="{BB962C8B-B14F-4D97-AF65-F5344CB8AC3E}">
        <p14:creationId xmlns:p14="http://schemas.microsoft.com/office/powerpoint/2010/main" val="4290786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347C5C5-DE2E-4DEB-B10B-5AB448C8FF13}" type="slidenum">
              <a:rPr lang="sv-SE" altLang="sv-SE"/>
              <a:pPr/>
              <a:t>‹#›</a:t>
            </a:fld>
            <a:endParaRPr lang="sv-SE" altLang="sv-SE"/>
          </a:p>
        </p:txBody>
      </p:sp>
    </p:spTree>
    <p:extLst>
      <p:ext uri="{BB962C8B-B14F-4D97-AF65-F5344CB8AC3E}">
        <p14:creationId xmlns:p14="http://schemas.microsoft.com/office/powerpoint/2010/main" val="3944131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E6EF976A-00DB-47E2-8DCA-0B30388488E3}" type="slidenum">
              <a:rPr lang="sv-SE" altLang="sv-SE"/>
              <a:pPr/>
              <a:t>‹#›</a:t>
            </a:fld>
            <a:endParaRPr lang="sv-SE" altLang="sv-SE"/>
          </a:p>
        </p:txBody>
      </p:sp>
    </p:spTree>
    <p:extLst>
      <p:ext uri="{BB962C8B-B14F-4D97-AF65-F5344CB8AC3E}">
        <p14:creationId xmlns:p14="http://schemas.microsoft.com/office/powerpoint/2010/main" val="227506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DC17D2FD-FEFF-44E6-8E12-21D5119561B8}" type="slidenum">
              <a:rPr lang="sv-SE" altLang="sv-SE"/>
              <a:pPr/>
              <a:t>‹#›</a:t>
            </a:fld>
            <a:endParaRPr lang="sv-SE" altLang="sv-SE"/>
          </a:p>
        </p:txBody>
      </p:sp>
    </p:spTree>
    <p:extLst>
      <p:ext uri="{BB962C8B-B14F-4D97-AF65-F5344CB8AC3E}">
        <p14:creationId xmlns:p14="http://schemas.microsoft.com/office/powerpoint/2010/main" val="2310575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238500" y="0"/>
            <a:ext cx="11925300" cy="3810000"/>
            <a:chOff x="-2040" y="0"/>
            <a:chExt cx="7512" cy="2400"/>
          </a:xfrm>
        </p:grpSpPr>
        <p:sp>
          <p:nvSpPr>
            <p:cNvPr id="1029" name="AutoShape 3"/>
            <p:cNvSpPr>
              <a:spLocks noChangeArrowheads="1"/>
            </p:cNvSpPr>
            <p:nvPr/>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030" name="AutoShape 4"/>
            <p:cNvSpPr>
              <a:spLocks noChangeArrowheads="1"/>
            </p:cNvSpPr>
            <p:nvPr/>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031" name="Line 5"/>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grpSp>
      <p:sp>
        <p:nvSpPr>
          <p:cNvPr id="1027" name="Rectangle 6"/>
          <p:cNvSpPr>
            <a:spLocks noGrp="1" noChangeArrowheads="1"/>
          </p:cNvSpPr>
          <p:nvPr>
            <p:ph type="title"/>
          </p:nvPr>
        </p:nvSpPr>
        <p:spPr bwMode="auto">
          <a:xfrm>
            <a:off x="1370013" y="301625"/>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sv-SE" altLang="sv-SE" smtClean="0"/>
              <a:t>Klicka här för att ändra format</a:t>
            </a:r>
          </a:p>
        </p:txBody>
      </p:sp>
      <p:sp>
        <p:nvSpPr>
          <p:cNvPr id="1028" name="Rectangle 7"/>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smtClean="0"/>
              <a:t>Klicka här för att ändra format på bakgrundstexten</a:t>
            </a:r>
          </a:p>
          <a:p>
            <a:pPr lvl="1"/>
            <a:r>
              <a:rPr lang="sv-SE" altLang="sv-SE" smtClean="0"/>
              <a:t>Nivå två</a:t>
            </a:r>
          </a:p>
          <a:p>
            <a:pPr lvl="2"/>
            <a:r>
              <a:rPr lang="sv-SE" altLang="sv-SE" smtClean="0"/>
              <a:t>Nivå tre</a:t>
            </a:r>
          </a:p>
          <a:p>
            <a:pPr lvl="3"/>
            <a:r>
              <a:rPr lang="sv-SE" altLang="sv-SE" smtClean="0"/>
              <a:t>Nivå fyra</a:t>
            </a:r>
          </a:p>
          <a:p>
            <a:pPr lvl="4"/>
            <a:r>
              <a:rPr lang="sv-SE" altLang="sv-SE" smtClean="0"/>
              <a:t>Nivå fem</a:t>
            </a:r>
          </a:p>
        </p:txBody>
      </p:sp>
    </p:spTree>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hf sldNum="0" hdr="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3.xml"/><Relationship Id="rId7" Type="http://schemas.openxmlformats.org/officeDocument/2006/relationships/image" Target="../media/image3.e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3.e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6.xml"/><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9737331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22" name="think-cell Slide" r:id="rId6" imgW="395" imgH="396" progId="TCLayout.ActiveDocument.1">
                  <p:embed/>
                </p:oleObj>
              </mc:Choice>
              <mc:Fallback>
                <p:oleObj name="think-cell Slide" r:id="rId6" imgW="395" imgH="396"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p:cNvSpPr>
            <a:spLocks noGrp="1" noChangeArrowheads="1"/>
          </p:cNvSpPr>
          <p:nvPr>
            <p:ph type="subTitle" idx="1"/>
          </p:nvPr>
        </p:nvSpPr>
        <p:spPr>
          <a:xfrm>
            <a:off x="881063" y="1916832"/>
            <a:ext cx="7956550" cy="4391620"/>
          </a:xfrm>
          <a:noFill/>
        </p:spPr>
        <p:txBody>
          <a:bodyPr/>
          <a:lstStyle/>
          <a:p>
            <a:pPr>
              <a:lnSpc>
                <a:spcPct val="80000"/>
              </a:lnSpc>
              <a:buFont typeface="Wingdings" pitchFamily="2" charset="2"/>
              <a:buNone/>
            </a:pPr>
            <a:r>
              <a:rPr lang="sv-SE" altLang="sv-SE" sz="1800" b="1" i="1" dirty="0" smtClean="0"/>
              <a:t>Program</a:t>
            </a:r>
          </a:p>
          <a:p>
            <a:pPr>
              <a:lnSpc>
                <a:spcPct val="140000"/>
              </a:lnSpc>
            </a:pPr>
            <a:r>
              <a:rPr lang="sv-SE" altLang="sv-SE" sz="1600" dirty="0" smtClean="0"/>
              <a:t> Hertzöga BK</a:t>
            </a:r>
          </a:p>
          <a:p>
            <a:pPr>
              <a:lnSpc>
                <a:spcPct val="140000"/>
              </a:lnSpc>
            </a:pPr>
            <a:r>
              <a:rPr lang="sv-SE" altLang="sv-SE" sz="1600" dirty="0" smtClean="0"/>
              <a:t> Barn- och ungdomspolicy</a:t>
            </a:r>
          </a:p>
          <a:p>
            <a:pPr>
              <a:lnSpc>
                <a:spcPct val="140000"/>
              </a:lnSpc>
            </a:pPr>
            <a:r>
              <a:rPr lang="sv-SE" altLang="sv-SE" sz="1600" dirty="0" smtClean="0"/>
              <a:t> Handlingsplan mot mobbing, diskriminering och kränkande särbehandling</a:t>
            </a:r>
          </a:p>
          <a:p>
            <a:pPr>
              <a:lnSpc>
                <a:spcPct val="140000"/>
              </a:lnSpc>
            </a:pPr>
            <a:r>
              <a:rPr lang="sv-SE" altLang="sv-SE" sz="1600" dirty="0" smtClean="0"/>
              <a:t> Fjolårssäsongen</a:t>
            </a:r>
          </a:p>
          <a:p>
            <a:pPr>
              <a:lnSpc>
                <a:spcPct val="140000"/>
              </a:lnSpc>
            </a:pPr>
            <a:r>
              <a:rPr lang="sv-SE" altLang="sv-SE" sz="1600" dirty="0" smtClean="0"/>
              <a:t> Säsongen 2019</a:t>
            </a:r>
          </a:p>
          <a:p>
            <a:pPr>
              <a:lnSpc>
                <a:spcPct val="140000"/>
              </a:lnSpc>
            </a:pPr>
            <a:r>
              <a:rPr lang="sv-SE" altLang="sv-SE" sz="1600" dirty="0" smtClean="0"/>
              <a:t> Träningar och poolspel</a:t>
            </a:r>
          </a:p>
          <a:p>
            <a:pPr>
              <a:lnSpc>
                <a:spcPct val="140000"/>
              </a:lnSpc>
            </a:pPr>
            <a:r>
              <a:rPr lang="sv-SE" altLang="sv-SE" sz="1600" dirty="0" smtClean="0"/>
              <a:t> Arbetsuppgifter, ekonomi, kläder, kontaktuppgifter m.m.</a:t>
            </a:r>
          </a:p>
          <a:p>
            <a:pPr>
              <a:lnSpc>
                <a:spcPct val="140000"/>
              </a:lnSpc>
            </a:pPr>
            <a:r>
              <a:rPr lang="sv-SE" altLang="sv-SE" sz="1600" dirty="0" smtClean="0"/>
              <a:t> Vara förälder</a:t>
            </a:r>
          </a:p>
          <a:p>
            <a:pPr>
              <a:lnSpc>
                <a:spcPct val="140000"/>
              </a:lnSpc>
            </a:pPr>
            <a:r>
              <a:rPr lang="sv-SE" altLang="sv-SE" sz="1600" dirty="0"/>
              <a:t> </a:t>
            </a:r>
            <a:r>
              <a:rPr lang="sv-SE" altLang="sv-SE" sz="1600" dirty="0" smtClean="0"/>
              <a:t>Vad </a:t>
            </a:r>
            <a:r>
              <a:rPr lang="sv-SE" altLang="sv-SE" sz="1600" dirty="0"/>
              <a:t>händer på Ilanda IP</a:t>
            </a:r>
          </a:p>
          <a:p>
            <a:pPr>
              <a:lnSpc>
                <a:spcPct val="140000"/>
              </a:lnSpc>
            </a:pPr>
            <a:endParaRPr lang="sv-SE" altLang="sv-SE" sz="1600" dirty="0" smtClean="0"/>
          </a:p>
        </p:txBody>
      </p:sp>
      <p:sp>
        <p:nvSpPr>
          <p:cNvPr id="13315" name="Rectangle 2"/>
          <p:cNvSpPr>
            <a:spLocks noGrp="1" noChangeArrowheads="1"/>
          </p:cNvSpPr>
          <p:nvPr>
            <p:ph type="ctrTitle"/>
          </p:nvPr>
        </p:nvSpPr>
        <p:spPr>
          <a:xfrm>
            <a:off x="808038" y="255588"/>
            <a:ext cx="7239000" cy="1085850"/>
          </a:xfrm>
        </p:spPr>
        <p:txBody>
          <a:bodyPr/>
          <a:lstStyle/>
          <a:p>
            <a:pPr algn="ctr" eaLnBrk="1" hangingPunct="1"/>
            <a:r>
              <a:rPr lang="sv-SE" altLang="sv-SE" sz="4800" dirty="0" smtClean="0">
                <a:effectLst/>
                <a:latin typeface="Segoe Print" panose="02000600000000000000" pitchFamily="2" charset="0"/>
              </a:rPr>
              <a:t>Förlädramöte P11</a:t>
            </a:r>
            <a:r>
              <a:rPr lang="sv-SE" altLang="sv-SE" sz="2000" dirty="0" smtClean="0">
                <a:effectLst/>
                <a:latin typeface="Segoe Print" panose="02000600000000000000" pitchFamily="2" charset="0"/>
              </a:rPr>
              <a:t/>
            </a:r>
            <a:br>
              <a:rPr lang="sv-SE" altLang="sv-SE" sz="2000" dirty="0" smtClean="0">
                <a:effectLst/>
                <a:latin typeface="Segoe Print" panose="02000600000000000000" pitchFamily="2" charset="0"/>
              </a:rPr>
            </a:br>
            <a:r>
              <a:rPr lang="sv-SE" altLang="sv-SE" sz="2000" dirty="0" smtClean="0">
                <a:effectLst/>
                <a:latin typeface="Segoe Print" panose="02000600000000000000" pitchFamily="2" charset="0"/>
              </a:rPr>
              <a:t>2019-05-01</a:t>
            </a:r>
            <a:endParaRPr lang="sv-SE" altLang="sv-SE" sz="4800" dirty="0" smtClean="0">
              <a:effectLst/>
              <a:latin typeface="Segoe Print" panose="02000600000000000000" pitchFamily="2" charset="0"/>
            </a:endParaRPr>
          </a:p>
        </p:txBody>
      </p:sp>
      <p:pic>
        <p:nvPicPr>
          <p:cNvPr id="13316" name="Bildobjekt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59338" y="1557338"/>
            <a:ext cx="3730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3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7038" y="4292600"/>
            <a:ext cx="14859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Rectangle 2"/>
          <p:cNvSpPr>
            <a:spLocks noGrp="1" noChangeArrowheads="1"/>
          </p:cNvSpPr>
          <p:nvPr>
            <p:ph type="ctrTitle"/>
          </p:nvPr>
        </p:nvSpPr>
        <p:spPr>
          <a:xfrm>
            <a:off x="258763" y="182563"/>
            <a:ext cx="7985125" cy="1085850"/>
          </a:xfrm>
        </p:spPr>
        <p:txBody>
          <a:bodyPr/>
          <a:lstStyle/>
          <a:p>
            <a:pPr algn="ctr" eaLnBrk="1" hangingPunct="1">
              <a:defRPr/>
            </a:pPr>
            <a:r>
              <a:rPr lang="sv-SE" sz="3600" dirty="0" smtClean="0">
                <a:latin typeface="Segoe Print" panose="02000600000000000000" pitchFamily="2" charset="0"/>
              </a:rPr>
              <a:t>Hertzöga BK strävar efter att:</a:t>
            </a:r>
            <a:endParaRPr lang="sv-SE" sz="3600" dirty="0" smtClean="0"/>
          </a:p>
        </p:txBody>
      </p:sp>
      <p:sp>
        <p:nvSpPr>
          <p:cNvPr id="1434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pic>
        <p:nvPicPr>
          <p:cNvPr id="1434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7038" y="4879975"/>
            <a:ext cx="279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ktangel 1"/>
          <p:cNvSpPr>
            <a:spLocks noChangeArrowheads="1"/>
          </p:cNvSpPr>
          <p:nvPr/>
        </p:nvSpPr>
        <p:spPr bwMode="auto">
          <a:xfrm>
            <a:off x="0" y="4171950"/>
            <a:ext cx="8820150"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400">
                <a:latin typeface="Segoe Print" panose="02000600000000000000" pitchFamily="2" charset="0"/>
              </a:rPr>
              <a:t>I HBK:are finns	</a:t>
            </a:r>
            <a:r>
              <a:rPr lang="sv-SE" altLang="sv-SE" sz="1800">
                <a:latin typeface="Segoe Print" panose="02000600000000000000" pitchFamily="2" charset="0"/>
              </a:rPr>
              <a:t>	  </a:t>
            </a:r>
            <a:r>
              <a:rPr lang="sv-SE" altLang="sv-SE" sz="4800" b="1">
                <a:latin typeface="Segoe Print" panose="02000600000000000000" pitchFamily="2" charset="0"/>
              </a:rPr>
              <a:t>H</a:t>
            </a:r>
            <a:r>
              <a:rPr lang="sv-SE" altLang="sv-SE" sz="2800" b="1">
                <a:latin typeface="Segoe Print" panose="02000600000000000000" pitchFamily="2" charset="0"/>
              </a:rPr>
              <a:t>järta och mod</a:t>
            </a:r>
          </a:p>
          <a:p>
            <a:pPr eaLnBrk="1" hangingPunct="1">
              <a:spcBef>
                <a:spcPct val="0"/>
              </a:spcBef>
              <a:buClrTx/>
              <a:buSzTx/>
              <a:buFontTx/>
              <a:buNone/>
            </a:pPr>
            <a:endParaRPr lang="sv-SE" altLang="sv-SE" sz="800">
              <a:latin typeface="Segoe Print" panose="02000600000000000000" pitchFamily="2" charset="0"/>
            </a:endParaRPr>
          </a:p>
          <a:p>
            <a:pPr eaLnBrk="1" hangingPunct="1">
              <a:spcBef>
                <a:spcPct val="0"/>
              </a:spcBef>
              <a:buClrTx/>
              <a:buSzTx/>
              <a:buFontTx/>
              <a:buNone/>
            </a:pPr>
            <a:r>
              <a:rPr lang="sv-SE" altLang="sv-SE" sz="1800">
                <a:latin typeface="Segoe Print" panose="02000600000000000000" pitchFamily="2" charset="0"/>
              </a:rPr>
              <a:t>I träning &amp; match finns </a:t>
            </a:r>
            <a:r>
              <a:rPr lang="sv-SE" altLang="sv-SE" sz="4800" b="1">
                <a:latin typeface="Segoe Print" panose="02000600000000000000" pitchFamily="2" charset="0"/>
              </a:rPr>
              <a:t>B</a:t>
            </a:r>
            <a:r>
              <a:rPr lang="sv-SE" altLang="sv-SE" sz="2800" b="1">
                <a:latin typeface="Segoe Print" panose="02000600000000000000" pitchFamily="2" charset="0"/>
              </a:rPr>
              <a:t>oll och glädje</a:t>
            </a:r>
          </a:p>
          <a:p>
            <a:pPr eaLnBrk="1" hangingPunct="1">
              <a:spcBef>
                <a:spcPct val="0"/>
              </a:spcBef>
              <a:buClrTx/>
              <a:buSzTx/>
              <a:buFontTx/>
              <a:buNone/>
            </a:pPr>
            <a:endParaRPr lang="sv-SE" altLang="sv-SE" sz="800">
              <a:latin typeface="Segoe Print" panose="02000600000000000000" pitchFamily="2" charset="0"/>
            </a:endParaRPr>
          </a:p>
          <a:p>
            <a:pPr eaLnBrk="1" hangingPunct="1">
              <a:spcBef>
                <a:spcPct val="0"/>
              </a:spcBef>
              <a:buClrTx/>
              <a:buSzTx/>
              <a:buFontTx/>
              <a:buNone/>
            </a:pPr>
            <a:r>
              <a:rPr lang="sv-SE" altLang="sv-SE" sz="1800">
                <a:latin typeface="Segoe Print" panose="02000600000000000000" pitchFamily="2" charset="0"/>
              </a:rPr>
              <a:t>I föreningen finns	  </a:t>
            </a:r>
            <a:r>
              <a:rPr lang="sv-SE" altLang="sv-SE" sz="4800" b="1">
                <a:latin typeface="Segoe Print" panose="02000600000000000000" pitchFamily="2" charset="0"/>
              </a:rPr>
              <a:t>K</a:t>
            </a:r>
            <a:r>
              <a:rPr lang="sv-SE" altLang="sv-SE" sz="2800" b="1">
                <a:latin typeface="Segoe Print" panose="02000600000000000000" pitchFamily="2" charset="0"/>
              </a:rPr>
              <a:t>amratskap och engagemang</a:t>
            </a:r>
            <a:endParaRPr lang="sv-SE" altLang="sv-SE" sz="2800">
              <a:latin typeface="Segoe Print" panose="02000600000000000000" pitchFamily="2" charset="0"/>
            </a:endParaRPr>
          </a:p>
        </p:txBody>
      </p:sp>
      <p:sp>
        <p:nvSpPr>
          <p:cNvPr id="7" name="Rektangel med rundade hörn 6"/>
          <p:cNvSpPr/>
          <p:nvPr/>
        </p:nvSpPr>
        <p:spPr>
          <a:xfrm>
            <a:off x="3349625" y="2781300"/>
            <a:ext cx="2233613"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err="1">
                <a:solidFill>
                  <a:srgbClr val="FFFF00"/>
                </a:solidFill>
                <a:latin typeface="Segoe Print" panose="02000600000000000000" pitchFamily="2" charset="0"/>
              </a:rPr>
              <a:t>Ilanda</a:t>
            </a:r>
            <a:r>
              <a:rPr lang="sv-SE" sz="1400" b="1" dirty="0">
                <a:solidFill>
                  <a:srgbClr val="FFFF00"/>
                </a:solidFill>
                <a:latin typeface="Segoe Print" panose="02000600000000000000" pitchFamily="2" charset="0"/>
              </a:rPr>
              <a:t> IP </a:t>
            </a:r>
            <a:br>
              <a:rPr lang="sv-SE" sz="1400" b="1" dirty="0">
                <a:solidFill>
                  <a:srgbClr val="FFFF00"/>
                </a:solidFill>
                <a:latin typeface="Segoe Print" panose="02000600000000000000" pitchFamily="2" charset="0"/>
              </a:rPr>
            </a:br>
            <a:r>
              <a:rPr lang="sv-SE" sz="1400" b="1" dirty="0">
                <a:solidFill>
                  <a:srgbClr val="FFFF00"/>
                </a:solidFill>
                <a:latin typeface="Segoe Print" panose="02000600000000000000" pitchFamily="2" charset="0"/>
              </a:rPr>
              <a:t>en mötesplats för alla</a:t>
            </a:r>
            <a:endParaRPr lang="sv-SE" sz="1400" dirty="0">
              <a:solidFill>
                <a:srgbClr val="FFFF00"/>
              </a:solidFill>
              <a:latin typeface="Segoe Print" panose="02000600000000000000" pitchFamily="2" charset="0"/>
            </a:endParaRPr>
          </a:p>
        </p:txBody>
      </p:sp>
      <p:sp>
        <p:nvSpPr>
          <p:cNvPr id="8" name="Rektangel med rundade hörn 7"/>
          <p:cNvSpPr/>
          <p:nvPr/>
        </p:nvSpPr>
        <p:spPr>
          <a:xfrm>
            <a:off x="979488" y="2781300"/>
            <a:ext cx="2152650"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Spelare och ledare utvecklas i sina roller och som individer</a:t>
            </a:r>
            <a:endParaRPr lang="sv-SE" sz="1400" dirty="0">
              <a:solidFill>
                <a:srgbClr val="FFFF00"/>
              </a:solidFill>
              <a:latin typeface="Segoe Print" panose="02000600000000000000" pitchFamily="2" charset="0"/>
            </a:endParaRPr>
          </a:p>
        </p:txBody>
      </p:sp>
      <p:sp>
        <p:nvSpPr>
          <p:cNvPr id="9" name="Rektangel med rundade hörn 8"/>
          <p:cNvSpPr/>
          <p:nvPr/>
        </p:nvSpPr>
        <p:spPr>
          <a:xfrm>
            <a:off x="3313113" y="1844675"/>
            <a:ext cx="2266950" cy="720725"/>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Alla upplever tiden i Hertzöga BK som en höjdpunkt i livet</a:t>
            </a:r>
          </a:p>
        </p:txBody>
      </p:sp>
      <p:sp>
        <p:nvSpPr>
          <p:cNvPr id="10" name="Rektangel med rundade hörn 9"/>
          <p:cNvSpPr/>
          <p:nvPr/>
        </p:nvSpPr>
        <p:spPr>
          <a:xfrm>
            <a:off x="5794375" y="2781300"/>
            <a:ext cx="2233613"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Hertzöga BK syns </a:t>
            </a:r>
          </a:p>
          <a:p>
            <a:pPr algn="ctr">
              <a:defRPr/>
            </a:pPr>
            <a:r>
              <a:rPr lang="sv-SE" sz="1400" b="1" dirty="0">
                <a:solidFill>
                  <a:srgbClr val="FFFF00"/>
                </a:solidFill>
                <a:latin typeface="Segoe Print" panose="02000600000000000000" pitchFamily="2" charset="0"/>
              </a:rPr>
              <a:t>och gör skillnad </a:t>
            </a:r>
          </a:p>
          <a:p>
            <a:pPr algn="ctr">
              <a:defRPr/>
            </a:pPr>
            <a:r>
              <a:rPr lang="sv-SE" sz="1400" b="1" dirty="0">
                <a:solidFill>
                  <a:srgbClr val="FFFF00"/>
                </a:solidFill>
                <a:latin typeface="Segoe Print" panose="02000600000000000000" pitchFamily="2" charset="0"/>
              </a:rPr>
              <a:t>i samhället</a:t>
            </a:r>
            <a:endParaRPr lang="sv-SE" sz="1400" dirty="0">
              <a:solidFill>
                <a:srgbClr val="FFFF00"/>
              </a:solidFill>
              <a:latin typeface="Segoe Print" panose="02000600000000000000" pitchFamily="2"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39750" y="327025"/>
            <a:ext cx="7526338" cy="1085850"/>
          </a:xfrm>
        </p:spPr>
        <p:txBody>
          <a:bodyPr/>
          <a:lstStyle/>
          <a:p>
            <a:pPr algn="ctr" eaLnBrk="1" hangingPunct="1">
              <a:defRPr/>
            </a:pPr>
            <a:r>
              <a:rPr lang="sv-SE" sz="3600" dirty="0" smtClean="0">
                <a:latin typeface="Segoe Print" panose="02000600000000000000" pitchFamily="2" charset="0"/>
              </a:rPr>
              <a:t>Hertzöga </a:t>
            </a:r>
            <a:r>
              <a:rPr lang="sv-SE" sz="3600" dirty="0" err="1" smtClean="0">
                <a:latin typeface="Segoe Print" panose="02000600000000000000" pitchFamily="2" charset="0"/>
              </a:rPr>
              <a:t>BKs</a:t>
            </a:r>
            <a:r>
              <a:rPr lang="sv-SE" sz="3600" dirty="0" smtClean="0">
                <a:latin typeface="Segoe Print" panose="02000600000000000000" pitchFamily="2" charset="0"/>
              </a:rPr>
              <a:t/>
            </a:r>
            <a:br>
              <a:rPr lang="sv-SE" sz="3600" dirty="0" smtClean="0">
                <a:latin typeface="Segoe Print" panose="02000600000000000000" pitchFamily="2" charset="0"/>
              </a:rPr>
            </a:br>
            <a:r>
              <a:rPr lang="sv-SE" sz="3600" dirty="0" smtClean="0">
                <a:latin typeface="Segoe Print" panose="02000600000000000000" pitchFamily="2" charset="0"/>
              </a:rPr>
              <a:t>Barn- och ungdomspolicy</a:t>
            </a:r>
            <a:endParaRPr lang="sv-SE" sz="3600" dirty="0" smtClean="0"/>
          </a:p>
        </p:txBody>
      </p:sp>
      <p:sp>
        <p:nvSpPr>
          <p:cNvPr id="1536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5364" name="Rectangle 26"/>
          <p:cNvSpPr>
            <a:spLocks noGrp="1" noChangeArrowheads="1"/>
          </p:cNvSpPr>
          <p:nvPr>
            <p:ph type="subTitle" idx="1"/>
          </p:nvPr>
        </p:nvSpPr>
        <p:spPr>
          <a:xfrm>
            <a:off x="1331913" y="1773238"/>
            <a:ext cx="6985000" cy="4392066"/>
          </a:xfrm>
          <a:noFill/>
        </p:spPr>
        <p:txBody>
          <a:bodyPr/>
          <a:lstStyle/>
          <a:p>
            <a:pPr eaLnBrk="1" hangingPunct="1">
              <a:lnSpc>
                <a:spcPct val="150000"/>
              </a:lnSpc>
              <a:buFont typeface="Wingdings" pitchFamily="2" charset="2"/>
              <a:buNone/>
            </a:pPr>
            <a:r>
              <a:rPr lang="sv-SE" altLang="sv-SE" sz="2000" dirty="0" smtClean="0"/>
              <a:t> Innehåller information om bl.a. </a:t>
            </a:r>
          </a:p>
          <a:p>
            <a:pPr eaLnBrk="1" hangingPunct="1">
              <a:lnSpc>
                <a:spcPct val="150000"/>
              </a:lnSpc>
            </a:pPr>
            <a:r>
              <a:rPr lang="sv-SE" altLang="sv-SE" sz="2000" dirty="0" smtClean="0"/>
              <a:t> Hertzöga ungdomsfotbolls inriktning, värdegrund</a:t>
            </a:r>
          </a:p>
          <a:p>
            <a:pPr eaLnBrk="1" hangingPunct="1">
              <a:lnSpc>
                <a:spcPct val="150000"/>
              </a:lnSpc>
            </a:pPr>
            <a:r>
              <a:rPr lang="sv-SE" altLang="sv-SE" sz="2000" dirty="0" smtClean="0"/>
              <a:t> Sociala- och fotbollsmässiga mål</a:t>
            </a:r>
          </a:p>
          <a:p>
            <a:pPr eaLnBrk="1" hangingPunct="1">
              <a:lnSpc>
                <a:spcPct val="150000"/>
              </a:lnSpc>
            </a:pPr>
            <a:r>
              <a:rPr lang="sv-SE" altLang="sv-SE" sz="2000" dirty="0" smtClean="0"/>
              <a:t> Träningsgruppen			</a:t>
            </a:r>
            <a:endParaRPr lang="sv-SE" altLang="sv-SE" sz="1600" u="sng" dirty="0" smtClean="0"/>
          </a:p>
          <a:p>
            <a:pPr eaLnBrk="1" hangingPunct="1">
              <a:lnSpc>
                <a:spcPct val="150000"/>
              </a:lnSpc>
            </a:pPr>
            <a:r>
              <a:rPr lang="sv-SE" altLang="sv-SE" sz="2000" dirty="0" smtClean="0"/>
              <a:t> Andra idrotter</a:t>
            </a:r>
          </a:p>
          <a:p>
            <a:pPr eaLnBrk="1" hangingPunct="1">
              <a:lnSpc>
                <a:spcPct val="150000"/>
              </a:lnSpc>
            </a:pPr>
            <a:r>
              <a:rPr lang="sv-SE" altLang="sv-SE" sz="2000" dirty="0" smtClean="0"/>
              <a:t> Läger och cuper</a:t>
            </a:r>
          </a:p>
          <a:p>
            <a:pPr eaLnBrk="1" hangingPunct="1">
              <a:lnSpc>
                <a:spcPct val="150000"/>
              </a:lnSpc>
            </a:pPr>
            <a:r>
              <a:rPr lang="sv-SE" altLang="sv-SE" sz="2000" dirty="0" smtClean="0"/>
              <a:t> Domarpolicy</a:t>
            </a:r>
          </a:p>
          <a:p>
            <a:pPr eaLnBrk="1" hangingPunct="1">
              <a:lnSpc>
                <a:spcPct val="150000"/>
              </a:lnSpc>
            </a:pPr>
            <a:r>
              <a:rPr lang="sv-SE" altLang="sv-SE" sz="2000" dirty="0" smtClean="0"/>
              <a:t> Föräldramall</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39750" y="398463"/>
            <a:ext cx="7526338" cy="1085850"/>
          </a:xfrm>
        </p:spPr>
        <p:txBody>
          <a:bodyPr/>
          <a:lstStyle/>
          <a:p>
            <a:pPr algn="ctr" eaLnBrk="1" hangingPunct="1">
              <a:defRPr/>
            </a:pPr>
            <a:r>
              <a:rPr lang="sv-SE" sz="3600" dirty="0" smtClean="0">
                <a:latin typeface="Segoe Print" panose="02000600000000000000" pitchFamily="2" charset="0"/>
              </a:rPr>
              <a:t>Hertzöga </a:t>
            </a:r>
            <a:r>
              <a:rPr lang="sv-SE" sz="3600" dirty="0" err="1" smtClean="0">
                <a:latin typeface="Segoe Print" panose="02000600000000000000" pitchFamily="2" charset="0"/>
              </a:rPr>
              <a:t>BKs</a:t>
            </a:r>
            <a:r>
              <a:rPr lang="sv-SE" sz="3600" dirty="0" smtClean="0">
                <a:latin typeface="Segoe Print" panose="02000600000000000000" pitchFamily="2" charset="0"/>
              </a:rPr>
              <a:t/>
            </a:r>
            <a:br>
              <a:rPr lang="sv-SE" sz="3600" dirty="0" smtClean="0">
                <a:latin typeface="Segoe Print" panose="02000600000000000000" pitchFamily="2" charset="0"/>
              </a:rPr>
            </a:br>
            <a:r>
              <a:rPr lang="sv-SE" sz="2800" dirty="0" smtClean="0">
                <a:latin typeface="Segoe Print" panose="02000600000000000000" pitchFamily="2" charset="0"/>
              </a:rPr>
              <a:t>Handlingsplan mot mobbing, kränkningar och diskriminering</a:t>
            </a:r>
            <a:endParaRPr lang="sv-SE" sz="2800" dirty="0" smtClean="0"/>
          </a:p>
        </p:txBody>
      </p:sp>
      <p:sp>
        <p:nvSpPr>
          <p:cNvPr id="16387"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6388" name="Rectangle 26"/>
          <p:cNvSpPr>
            <a:spLocks noGrp="1" noChangeArrowheads="1"/>
          </p:cNvSpPr>
          <p:nvPr>
            <p:ph type="subTitle" idx="1"/>
          </p:nvPr>
        </p:nvSpPr>
        <p:spPr>
          <a:xfrm>
            <a:off x="1331913" y="1773238"/>
            <a:ext cx="7200900" cy="4968130"/>
          </a:xfrm>
          <a:noFill/>
        </p:spPr>
        <p:txBody>
          <a:bodyPr/>
          <a:lstStyle/>
          <a:p>
            <a:pPr eaLnBrk="1" hangingPunct="1">
              <a:lnSpc>
                <a:spcPct val="150000"/>
              </a:lnSpc>
              <a:buFont typeface="Wingdings" pitchFamily="2" charset="2"/>
              <a:buNone/>
            </a:pPr>
            <a:r>
              <a:rPr lang="sv-SE" altLang="sv-SE" sz="2000" dirty="0" smtClean="0"/>
              <a:t>Syftet med handlingsplanen är att barn, ungdomar, ledare och föräldrar ska känna sig trygga och trivas i Hertzögas verksamhet.</a:t>
            </a:r>
          </a:p>
          <a:p>
            <a:pPr eaLnBrk="1" hangingPunct="1">
              <a:lnSpc>
                <a:spcPct val="150000"/>
              </a:lnSpc>
              <a:buFont typeface="Wingdings" pitchFamily="2" charset="2"/>
              <a:buNone/>
            </a:pPr>
            <a:r>
              <a:rPr lang="sv-SE" altLang="sv-SE" sz="800" dirty="0" smtClean="0"/>
              <a:t> </a:t>
            </a:r>
            <a:r>
              <a:rPr lang="sv-SE" altLang="sv-SE" sz="2000" dirty="0" smtClean="0"/>
              <a:t>Den innehåller information om: </a:t>
            </a:r>
          </a:p>
          <a:p>
            <a:pPr eaLnBrk="1" hangingPunct="1">
              <a:lnSpc>
                <a:spcPct val="150000"/>
              </a:lnSpc>
            </a:pPr>
            <a:r>
              <a:rPr lang="sv-SE" altLang="sv-SE" sz="2000" dirty="0" smtClean="0"/>
              <a:t> Föreningens värdegrund</a:t>
            </a:r>
          </a:p>
          <a:p>
            <a:pPr eaLnBrk="1" hangingPunct="1">
              <a:lnSpc>
                <a:spcPct val="150000"/>
              </a:lnSpc>
            </a:pPr>
            <a:r>
              <a:rPr lang="sv-SE" altLang="sv-SE" sz="2000" dirty="0" smtClean="0"/>
              <a:t> Mål för ledare, aktiva och föräldrar</a:t>
            </a:r>
          </a:p>
          <a:p>
            <a:pPr eaLnBrk="1" hangingPunct="1">
              <a:lnSpc>
                <a:spcPct val="150000"/>
              </a:lnSpc>
            </a:pPr>
            <a:r>
              <a:rPr lang="sv-SE" altLang="sv-SE" sz="2000" dirty="0" smtClean="0"/>
              <a:t> Vad som är mobbing, kränkning och diskriminering </a:t>
            </a:r>
          </a:p>
          <a:p>
            <a:pPr eaLnBrk="1" hangingPunct="1">
              <a:lnSpc>
                <a:spcPct val="150000"/>
              </a:lnSpc>
            </a:pPr>
            <a:r>
              <a:rPr lang="sv-SE" altLang="sv-SE" sz="2000" dirty="0" smtClean="0"/>
              <a:t> Förebyggande arbete</a:t>
            </a:r>
          </a:p>
          <a:p>
            <a:pPr eaLnBrk="1" hangingPunct="1">
              <a:lnSpc>
                <a:spcPct val="150000"/>
              </a:lnSpc>
            </a:pPr>
            <a:r>
              <a:rPr lang="sv-SE" altLang="sv-SE" sz="2000" dirty="0" smtClean="0"/>
              <a:t> Vem man kontaktar</a:t>
            </a:r>
            <a:endParaRPr lang="sv-SE" altLang="sv-SE" sz="1600" u="sng" dirty="0" smtClean="0"/>
          </a:p>
          <a:p>
            <a:pPr eaLnBrk="1" hangingPunct="1">
              <a:lnSpc>
                <a:spcPct val="150000"/>
              </a:lnSpc>
            </a:pPr>
            <a:r>
              <a:rPr lang="sv-SE" altLang="sv-SE" sz="2000" dirty="0" smtClean="0"/>
              <a:t> Vem som beslutar</a:t>
            </a:r>
          </a:p>
          <a:p>
            <a:pPr eaLnBrk="1" hangingPunct="1">
              <a:lnSpc>
                <a:spcPct val="150000"/>
              </a:lnSpc>
              <a:buFont typeface="Wingdings" pitchFamily="2" charset="2"/>
              <a:buNone/>
            </a:pPr>
            <a:endParaRPr lang="sv-SE" altLang="sv-SE" sz="20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6"/>
          <p:cNvSpPr>
            <a:spLocks noGrp="1" noChangeArrowheads="1"/>
          </p:cNvSpPr>
          <p:nvPr>
            <p:ph type="subTitle" idx="1"/>
          </p:nvPr>
        </p:nvSpPr>
        <p:spPr>
          <a:xfrm>
            <a:off x="971550" y="1989138"/>
            <a:ext cx="7848600" cy="2735262"/>
          </a:xfrm>
          <a:noFill/>
        </p:spPr>
        <p:txBody>
          <a:bodyPr/>
          <a:lstStyle/>
          <a:p>
            <a:pPr eaLnBrk="1" hangingPunct="1"/>
            <a:r>
              <a:rPr lang="sv-SE" altLang="sv-SE" sz="2000" smtClean="0"/>
              <a:t> Vad var bra?</a:t>
            </a:r>
          </a:p>
          <a:p>
            <a:pPr eaLnBrk="1" hangingPunct="1"/>
            <a:endParaRPr lang="sv-SE" altLang="sv-SE" sz="2000" smtClean="0"/>
          </a:p>
          <a:p>
            <a:pPr eaLnBrk="1" hangingPunct="1"/>
            <a:r>
              <a:rPr lang="sv-SE" altLang="sv-SE" sz="2000" smtClean="0"/>
              <a:t> Vad kan bli bättre?</a:t>
            </a:r>
          </a:p>
          <a:p>
            <a:pPr eaLnBrk="1" hangingPunct="1"/>
            <a:endParaRPr lang="sv-SE" altLang="sv-SE" sz="2000" smtClean="0"/>
          </a:p>
          <a:p>
            <a:pPr eaLnBrk="1" hangingPunct="1"/>
            <a:r>
              <a:rPr lang="sv-SE" altLang="sv-SE" sz="2000" smtClean="0"/>
              <a:t> Hur kan det bli bättre?		</a:t>
            </a:r>
          </a:p>
          <a:p>
            <a:pPr eaLnBrk="1" hangingPunct="1">
              <a:buFont typeface="Wingdings" pitchFamily="2" charset="2"/>
              <a:buNone/>
            </a:pPr>
            <a:endParaRPr lang="sv-SE" altLang="sv-SE" sz="2000" smtClean="0"/>
          </a:p>
        </p:txBody>
      </p:sp>
      <p:sp>
        <p:nvSpPr>
          <p:cNvPr id="7170" name="Rectangle 2"/>
          <p:cNvSpPr>
            <a:spLocks noGrp="1" noChangeArrowheads="1"/>
          </p:cNvSpPr>
          <p:nvPr>
            <p:ph type="ctrTitle"/>
          </p:nvPr>
        </p:nvSpPr>
        <p:spPr>
          <a:xfrm>
            <a:off x="827088" y="260350"/>
            <a:ext cx="7239000" cy="1085850"/>
          </a:xfrm>
        </p:spPr>
        <p:txBody>
          <a:bodyPr/>
          <a:lstStyle/>
          <a:p>
            <a:pPr algn="ctr" eaLnBrk="1" hangingPunct="1">
              <a:defRPr/>
            </a:pPr>
            <a:r>
              <a:rPr lang="sv-SE" sz="3600" dirty="0" smtClean="0">
                <a:effectLst>
                  <a:outerShdw blurRad="38100" dist="38100" dir="2700000" algn="tl">
                    <a:srgbClr val="000000">
                      <a:alpha val="43137"/>
                    </a:srgbClr>
                  </a:outerShdw>
                </a:effectLst>
                <a:latin typeface="Segoe Print" panose="02000600000000000000" pitchFamily="2" charset="0"/>
              </a:rPr>
              <a:t>Förra säsongen</a:t>
            </a:r>
            <a:endParaRPr lang="sv-SE" sz="3600" dirty="0" smtClean="0">
              <a:effectLst>
                <a:outerShdw blurRad="38100" dist="38100" dir="2700000" algn="tl">
                  <a:srgbClr val="000000">
                    <a:alpha val="43137"/>
                  </a:srgbClr>
                </a:outerShdw>
              </a:effectLst>
            </a:endParaRPr>
          </a:p>
        </p:txBody>
      </p:sp>
      <p:sp>
        <p:nvSpPr>
          <p:cNvPr id="1946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9461" name="Rektangel 1"/>
          <p:cNvSpPr>
            <a:spLocks noChangeArrowheads="1"/>
          </p:cNvSpPr>
          <p:nvPr/>
        </p:nvSpPr>
        <p:spPr bwMode="auto">
          <a:xfrm>
            <a:off x="2286000" y="15827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800"/>
              <a:t>			</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963747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2" name="think-cell Slide" r:id="rId6" imgW="395" imgH="396" progId="TCLayout.ActiveDocument.1">
                  <p:embed/>
                </p:oleObj>
              </mc:Choice>
              <mc:Fallback>
                <p:oleObj name="think-cell Slide" r:id="rId6" imgW="395" imgH="396"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sv-SE" sz="4400" b="1" dirty="0">
              <a:latin typeface="Segoe Print" panose="02000600000000000000" pitchFamily="2" charset="0"/>
              <a:ea typeface="+mj-ea"/>
              <a:cs typeface="+mj-cs"/>
              <a:sym typeface="Segoe Print" panose="02000600000000000000" pitchFamily="2" charset="0"/>
            </a:endParaRPr>
          </a:p>
        </p:txBody>
      </p:sp>
      <p:sp>
        <p:nvSpPr>
          <p:cNvPr id="7170" name="Rectangle 2"/>
          <p:cNvSpPr>
            <a:spLocks noGrp="1" noChangeArrowheads="1"/>
          </p:cNvSpPr>
          <p:nvPr>
            <p:ph type="ctrTitle"/>
          </p:nvPr>
        </p:nvSpPr>
        <p:spPr>
          <a:xfrm>
            <a:off x="827088" y="188913"/>
            <a:ext cx="7239000" cy="1085850"/>
          </a:xfrm>
        </p:spPr>
        <p:txBody>
          <a:bodyPr/>
          <a:lstStyle/>
          <a:p>
            <a:pPr algn="ctr" eaLnBrk="1" hangingPunct="1">
              <a:defRPr/>
            </a:pPr>
            <a:r>
              <a:rPr lang="sv-SE" sz="4400" dirty="0" smtClean="0">
                <a:latin typeface="Segoe Print" panose="02000600000000000000" pitchFamily="2" charset="0"/>
              </a:rPr>
              <a:t>Säsongen 2019</a:t>
            </a:r>
            <a:endParaRPr lang="sv-SE" sz="4400" dirty="0" smtClean="0"/>
          </a:p>
        </p:txBody>
      </p:sp>
      <p:sp>
        <p:nvSpPr>
          <p:cNvPr id="20484"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0485" name="Rectangle 26"/>
          <p:cNvSpPr>
            <a:spLocks noGrp="1" noChangeArrowheads="1"/>
          </p:cNvSpPr>
          <p:nvPr>
            <p:ph type="subTitle" idx="1"/>
          </p:nvPr>
        </p:nvSpPr>
        <p:spPr>
          <a:xfrm>
            <a:off x="1331641" y="1557338"/>
            <a:ext cx="7812360" cy="4175125"/>
          </a:xfrm>
          <a:noFill/>
        </p:spPr>
        <p:txBody>
          <a:bodyPr/>
          <a:lstStyle/>
          <a:p>
            <a:pPr eaLnBrk="1" hangingPunct="1"/>
            <a:r>
              <a:rPr lang="sv-SE" altLang="sv-SE" sz="1800" dirty="0" smtClean="0"/>
              <a:t> Träning</a:t>
            </a:r>
            <a:r>
              <a:rPr lang="sv-SE" altLang="sv-SE" sz="2000" dirty="0" smtClean="0"/>
              <a:t/>
            </a:r>
            <a:br>
              <a:rPr lang="sv-SE" altLang="sv-SE" sz="2000" dirty="0" smtClean="0"/>
            </a:br>
            <a:r>
              <a:rPr lang="sv-SE" altLang="sv-SE" sz="1400" dirty="0" smtClean="0"/>
              <a:t>Maj – Juni		Onsdagar 17.00-18.15 och Lördagar 9.15-10.30</a:t>
            </a:r>
          </a:p>
          <a:p>
            <a:pPr eaLnBrk="1" hangingPunct="1">
              <a:buFont typeface="Wingdings" pitchFamily="2" charset="2"/>
              <a:buNone/>
            </a:pPr>
            <a:r>
              <a:rPr lang="sv-SE" altLang="sv-SE" sz="1400" dirty="0" smtClean="0"/>
              <a:t>Sommaruppehåll	</a:t>
            </a:r>
            <a:r>
              <a:rPr lang="sv-SE" altLang="sv-SE" sz="1400" dirty="0" smtClean="0"/>
              <a:t>1 juli </a:t>
            </a:r>
            <a:r>
              <a:rPr lang="sv-SE" altLang="sv-SE" sz="1400" dirty="0" smtClean="0"/>
              <a:t>– 4 augusti (</a:t>
            </a:r>
            <a:r>
              <a:rPr lang="sv-SE" altLang="sv-SE" sz="1400" dirty="0" smtClean="0"/>
              <a:t>v.27 </a:t>
            </a:r>
            <a:r>
              <a:rPr lang="sv-SE" altLang="sv-SE" sz="1400" dirty="0" smtClean="0"/>
              <a:t>– v.31)</a:t>
            </a:r>
          </a:p>
          <a:p>
            <a:pPr eaLnBrk="1" hangingPunct="1">
              <a:buNone/>
            </a:pPr>
            <a:r>
              <a:rPr lang="sv-SE" altLang="sv-SE" sz="1400" dirty="0" smtClean="0"/>
              <a:t>Augusti – September Onsdagar </a:t>
            </a:r>
            <a:r>
              <a:rPr lang="sv-SE" altLang="sv-SE" sz="1400" dirty="0"/>
              <a:t>17.00-18.15 och Lördagar 9.15-10.30</a:t>
            </a:r>
          </a:p>
          <a:p>
            <a:pPr eaLnBrk="1" hangingPunct="1">
              <a:buFont typeface="Wingdings" pitchFamily="2" charset="2"/>
              <a:buNone/>
            </a:pPr>
            <a:endParaRPr lang="sv-SE" altLang="sv-SE" sz="1400" dirty="0" smtClean="0"/>
          </a:p>
          <a:p>
            <a:pPr eaLnBrk="1" hangingPunct="1"/>
            <a:r>
              <a:rPr lang="sv-SE" altLang="sv-SE" sz="2000" dirty="0" smtClean="0"/>
              <a:t> </a:t>
            </a:r>
            <a:r>
              <a:rPr lang="sv-SE" altLang="sv-SE" sz="1800" dirty="0" smtClean="0"/>
              <a:t>Träningar med teman</a:t>
            </a:r>
          </a:p>
          <a:p>
            <a:pPr lvl="1" eaLnBrk="1" hangingPunct="1"/>
            <a:r>
              <a:rPr lang="sv-SE" altLang="sv-SE" sz="1400" dirty="0" smtClean="0"/>
              <a:t>Driva boll</a:t>
            </a:r>
          </a:p>
          <a:p>
            <a:pPr lvl="1" eaLnBrk="1" hangingPunct="1"/>
            <a:r>
              <a:rPr lang="sv-SE" altLang="sv-SE" sz="1400" dirty="0" smtClean="0"/>
              <a:t>Avslut</a:t>
            </a:r>
          </a:p>
          <a:p>
            <a:pPr lvl="1" eaLnBrk="1" hangingPunct="1"/>
            <a:r>
              <a:rPr lang="sv-SE" altLang="sv-SE" sz="1400" dirty="0" smtClean="0"/>
              <a:t>Passningsspel</a:t>
            </a:r>
          </a:p>
          <a:p>
            <a:pPr lvl="1" eaLnBrk="1" hangingPunct="1"/>
            <a:endParaRPr lang="sv-SE" altLang="sv-SE" sz="1400" dirty="0" smtClean="0"/>
          </a:p>
          <a:p>
            <a:pPr eaLnBrk="1" hangingPunct="1"/>
            <a:r>
              <a:rPr lang="sv-SE" altLang="sv-SE" sz="1800" dirty="0" smtClean="0"/>
              <a:t> Tre stycken 5-mannalag i poolspel</a:t>
            </a:r>
          </a:p>
          <a:p>
            <a:pPr lvl="1" eaLnBrk="1" hangingPunct="1"/>
            <a:r>
              <a:rPr lang="sv-SE" altLang="sv-SE" sz="1400" dirty="0" smtClean="0"/>
              <a:t>Startar helgen 11-12 maj på Ilanda IP och </a:t>
            </a:r>
            <a:r>
              <a:rPr lang="sv-SE" altLang="sv-SE" sz="1400" dirty="0" smtClean="0"/>
              <a:t>Norrstrand</a:t>
            </a:r>
            <a:endParaRPr lang="sv-SE" altLang="sv-SE" sz="1400" dirty="0" smtClean="0"/>
          </a:p>
          <a:p>
            <a:pPr lvl="1" eaLnBrk="1" hangingPunct="1"/>
            <a:r>
              <a:rPr lang="sv-SE" altLang="sv-SE" sz="1400" dirty="0" smtClean="0"/>
              <a:t>6 stycken tillfällen under säsongen lör eller sön</a:t>
            </a:r>
          </a:p>
          <a:p>
            <a:pPr lvl="1" eaLnBrk="1" hangingPunct="1"/>
            <a:r>
              <a:rPr lang="sv-SE" altLang="sv-SE" sz="1400" dirty="0" smtClean="0"/>
              <a:t>Spelschema och kalleleser kommer ut på mail</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755650" y="327025"/>
            <a:ext cx="7239000" cy="1085850"/>
          </a:xfrm>
        </p:spPr>
        <p:txBody>
          <a:bodyPr/>
          <a:lstStyle/>
          <a:p>
            <a:pPr algn="ctr" eaLnBrk="1" hangingPunct="1">
              <a:defRPr/>
            </a:pPr>
            <a:r>
              <a:rPr lang="sv-SE" altLang="sv-SE" sz="4400" dirty="0" smtClean="0">
                <a:effectLst>
                  <a:outerShdw blurRad="38100" dist="38100" dir="2700000" algn="tl">
                    <a:srgbClr val="000000">
                      <a:alpha val="43137"/>
                    </a:srgbClr>
                  </a:outerShdw>
                </a:effectLst>
                <a:latin typeface="Segoe Print" pitchFamily="2" charset="0"/>
              </a:rPr>
              <a:t>Träning</a:t>
            </a:r>
          </a:p>
        </p:txBody>
      </p:sp>
      <p:sp>
        <p:nvSpPr>
          <p:cNvPr id="21507" name="Rectangle 26"/>
          <p:cNvSpPr>
            <a:spLocks noGrp="1" noChangeArrowheads="1"/>
          </p:cNvSpPr>
          <p:nvPr>
            <p:ph type="subTitle" idx="1"/>
          </p:nvPr>
        </p:nvSpPr>
        <p:spPr>
          <a:xfrm>
            <a:off x="971550" y="1844675"/>
            <a:ext cx="7848600" cy="4248621"/>
          </a:xfrm>
          <a:noFill/>
        </p:spPr>
        <p:txBody>
          <a:bodyPr/>
          <a:lstStyle/>
          <a:p>
            <a:pPr eaLnBrk="1" hangingPunct="1">
              <a:buFont typeface="Wingdings" pitchFamily="2" charset="2"/>
              <a:buNone/>
            </a:pPr>
            <a:r>
              <a:rPr lang="sv-SE" altLang="sv-SE" sz="2000" b="1" dirty="0" smtClean="0"/>
              <a:t>Rutiner</a:t>
            </a:r>
          </a:p>
          <a:p>
            <a:pPr eaLnBrk="1" hangingPunct="1"/>
            <a:r>
              <a:rPr lang="sv-SE" altLang="sv-SE" sz="1800" dirty="0" smtClean="0"/>
              <a:t> Ombytt och klar senast 5 min innan träningen startar</a:t>
            </a:r>
          </a:p>
          <a:p>
            <a:pPr eaLnBrk="1" hangingPunct="1"/>
            <a:r>
              <a:rPr lang="sv-SE" altLang="sv-SE" sz="1800" dirty="0" smtClean="0"/>
              <a:t> Benskydd och vattenflaska </a:t>
            </a:r>
          </a:p>
          <a:p>
            <a:pPr eaLnBrk="1" hangingPunct="1"/>
            <a:r>
              <a:rPr lang="sv-SE" altLang="sv-SE" sz="1800" dirty="0" smtClean="0"/>
              <a:t> Alla träningar startar och avslutas med en kort samling</a:t>
            </a:r>
          </a:p>
          <a:p>
            <a:pPr eaLnBrk="1" hangingPunct="1"/>
            <a:endParaRPr lang="sv-SE" altLang="sv-SE" sz="1800" dirty="0" smtClean="0"/>
          </a:p>
          <a:p>
            <a:pPr eaLnBrk="1" hangingPunct="1">
              <a:buFont typeface="Wingdings" pitchFamily="2" charset="2"/>
              <a:buNone/>
            </a:pPr>
            <a:r>
              <a:rPr lang="sv-SE" altLang="sv-SE" sz="2000" b="1" dirty="0" smtClean="0"/>
              <a:t>Träningen karaktäriseras av</a:t>
            </a:r>
          </a:p>
          <a:p>
            <a:pPr eaLnBrk="1" hangingPunct="1"/>
            <a:r>
              <a:rPr lang="sv-SE" altLang="sv-SE" sz="1800" dirty="0" smtClean="0"/>
              <a:t> Hög aktivitet och många bollkontakter</a:t>
            </a:r>
          </a:p>
          <a:p>
            <a:pPr eaLnBrk="1" hangingPunct="1"/>
            <a:r>
              <a:rPr lang="sv-SE" altLang="sv-SE" sz="1800" dirty="0" smtClean="0"/>
              <a:t> Smålagsspel</a:t>
            </a:r>
          </a:p>
          <a:p>
            <a:pPr eaLnBrk="1" hangingPunct="1"/>
            <a:r>
              <a:rPr lang="sv-SE" altLang="sv-SE" sz="1800" dirty="0" smtClean="0"/>
              <a:t> Lekfulla tävlingsinslag</a:t>
            </a:r>
          </a:p>
          <a:p>
            <a:pPr eaLnBrk="1" hangingPunct="1"/>
            <a:r>
              <a:rPr lang="sv-SE" altLang="sv-SE" sz="1800" dirty="0" smtClean="0"/>
              <a:t> Mycket spelträning</a:t>
            </a:r>
          </a:p>
          <a:p>
            <a:pPr eaLnBrk="1" hangingPunct="1">
              <a:buFont typeface="Wingdings" pitchFamily="2" charset="2"/>
              <a:buNone/>
            </a:pPr>
            <a:endParaRPr lang="sv-SE" altLang="sv-SE" sz="1800" dirty="0" smtClean="0"/>
          </a:p>
          <a:p>
            <a:pPr eaLnBrk="1" hangingPunct="1"/>
            <a:endParaRPr lang="sv-SE" altLang="sv-SE" sz="2400" dirty="0" smtClean="0"/>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8294694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8" name="think-cell Slide" r:id="rId5" imgW="395" imgH="396" progId="TCLayout.ActiveDocument.1">
                  <p:embed/>
                </p:oleObj>
              </mc:Choice>
              <mc:Fallback>
                <p:oleObj name="think-cell Slide" r:id="rId5" imgW="395" imgH="39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338" name="Rectangle 2"/>
          <p:cNvSpPr>
            <a:spLocks noGrp="1" noChangeArrowheads="1"/>
          </p:cNvSpPr>
          <p:nvPr>
            <p:ph type="ctrTitle"/>
          </p:nvPr>
        </p:nvSpPr>
        <p:spPr>
          <a:xfrm>
            <a:off x="755650" y="327025"/>
            <a:ext cx="7239000" cy="1085850"/>
          </a:xfrm>
        </p:spPr>
        <p:txBody>
          <a:bodyPr/>
          <a:lstStyle/>
          <a:p>
            <a:pPr algn="ctr" eaLnBrk="1" hangingPunct="1">
              <a:defRPr/>
            </a:pPr>
            <a:r>
              <a:rPr lang="sv-SE" altLang="sv-SE" sz="4400" dirty="0" smtClean="0">
                <a:effectLst>
                  <a:outerShdw blurRad="38100" dist="38100" dir="2700000" algn="tl">
                    <a:srgbClr val="000000">
                      <a:alpha val="43137"/>
                    </a:srgbClr>
                  </a:outerShdw>
                </a:effectLst>
                <a:latin typeface="Segoe Print" pitchFamily="2" charset="0"/>
              </a:rPr>
              <a:t>Poolspel</a:t>
            </a:r>
          </a:p>
        </p:txBody>
      </p:sp>
      <p:sp>
        <p:nvSpPr>
          <p:cNvPr id="22531" name="Rectangle 26"/>
          <p:cNvSpPr>
            <a:spLocks noGrp="1" noChangeArrowheads="1"/>
          </p:cNvSpPr>
          <p:nvPr>
            <p:ph type="subTitle" idx="1"/>
          </p:nvPr>
        </p:nvSpPr>
        <p:spPr>
          <a:xfrm>
            <a:off x="971550" y="1844675"/>
            <a:ext cx="7848600" cy="2735263"/>
          </a:xfrm>
          <a:noFill/>
        </p:spPr>
        <p:txBody>
          <a:bodyPr/>
          <a:lstStyle/>
          <a:p>
            <a:pPr eaLnBrk="1" hangingPunct="1"/>
            <a:r>
              <a:rPr lang="sv-SE" altLang="sv-SE" sz="1800" dirty="0" smtClean="0"/>
              <a:t> 5-manna</a:t>
            </a:r>
          </a:p>
          <a:p>
            <a:pPr eaLnBrk="1" hangingPunct="1"/>
            <a:r>
              <a:rPr lang="sv-SE" altLang="sv-SE" sz="1800" dirty="0"/>
              <a:t> </a:t>
            </a:r>
            <a:r>
              <a:rPr lang="sv-SE" altLang="sv-SE" sz="1800" dirty="0" smtClean="0"/>
              <a:t>Kallelser</a:t>
            </a:r>
          </a:p>
          <a:p>
            <a:pPr eaLnBrk="1" hangingPunct="1"/>
            <a:r>
              <a:rPr lang="sv-SE" altLang="sv-SE" sz="1800" dirty="0" smtClean="0"/>
              <a:t> Laguttagning</a:t>
            </a:r>
          </a:p>
          <a:p>
            <a:pPr eaLnBrk="1" hangingPunct="1"/>
            <a:r>
              <a:rPr lang="sv-SE" altLang="sv-SE" sz="1800" dirty="0" smtClean="0"/>
              <a:t> Fokus på prestation och att göra sitt bästa</a:t>
            </a:r>
          </a:p>
          <a:p>
            <a:pPr eaLnBrk="1" hangingPunct="1"/>
            <a:r>
              <a:rPr lang="sv-SE" altLang="sv-SE" sz="1800" dirty="0" smtClean="0"/>
              <a:t> Spelar som vi tränar – matchen är ett lärtillfälle</a:t>
            </a:r>
          </a:p>
          <a:p>
            <a:pPr eaLnBrk="1" hangingPunct="1"/>
            <a:r>
              <a:rPr lang="sv-SE" altLang="sv-SE" sz="1800" dirty="0" smtClean="0"/>
              <a:t> Resor till bortamatch</a:t>
            </a:r>
          </a:p>
          <a:p>
            <a:pPr eaLnBrk="1" hangingPunct="1"/>
            <a:r>
              <a:rPr lang="sv-SE" altLang="sv-SE" sz="1800" dirty="0" smtClean="0"/>
              <a:t> Tvätt</a:t>
            </a:r>
          </a:p>
          <a:p>
            <a:pPr eaLnBrk="1" hangingPunct="1"/>
            <a:endParaRPr lang="sv-SE" altLang="sv-SE" sz="24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39750" y="327025"/>
            <a:ext cx="7526338" cy="1085850"/>
          </a:xfrm>
        </p:spPr>
        <p:txBody>
          <a:bodyPr/>
          <a:lstStyle/>
          <a:p>
            <a:pPr algn="ctr" eaLnBrk="1" hangingPunct="1">
              <a:defRPr/>
            </a:pPr>
            <a:r>
              <a:rPr lang="sv-SE" sz="4400" dirty="0" smtClean="0">
                <a:latin typeface="Segoe Print" panose="02000600000000000000" pitchFamily="2" charset="0"/>
              </a:rPr>
              <a:t>Arbetsuppgifter</a:t>
            </a:r>
            <a:endParaRPr lang="sv-SE" sz="4400" dirty="0" smtClean="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p:cNvSpPr>
            <a:spLocks noGrp="1" noChangeArrowheads="1"/>
          </p:cNvSpPr>
          <p:nvPr>
            <p:ph type="subTitle" idx="1"/>
          </p:nvPr>
        </p:nvSpPr>
        <p:spPr>
          <a:xfrm>
            <a:off x="1331913" y="1773238"/>
            <a:ext cx="6985000" cy="4104034"/>
          </a:xfrm>
          <a:noFill/>
        </p:spPr>
        <p:txBody>
          <a:bodyPr/>
          <a:lstStyle/>
          <a:p>
            <a:pPr eaLnBrk="1" hangingPunct="1"/>
            <a:r>
              <a:rPr lang="sv-SE" altLang="sv-SE" sz="2000" dirty="0" smtClean="0"/>
              <a:t> </a:t>
            </a:r>
            <a:r>
              <a:rPr lang="sv-SE" altLang="sv-SE" sz="2000" dirty="0"/>
              <a:t>Ilandadagen </a:t>
            </a:r>
            <a:r>
              <a:rPr lang="sv-SE" altLang="sv-SE" sz="2000" dirty="0" smtClean="0"/>
              <a:t>27 </a:t>
            </a:r>
            <a:r>
              <a:rPr lang="sv-SE" altLang="sv-SE" sz="2000" dirty="0"/>
              <a:t>april</a:t>
            </a:r>
          </a:p>
          <a:p>
            <a:pPr eaLnBrk="1" hangingPunct="1"/>
            <a:r>
              <a:rPr lang="sv-SE" altLang="sv-SE" sz="2000" dirty="0" smtClean="0"/>
              <a:t> Boll-kalle/lisa</a:t>
            </a:r>
          </a:p>
          <a:p>
            <a:pPr eaLnBrk="1" hangingPunct="1"/>
            <a:r>
              <a:rPr lang="sv-SE" altLang="sv-SE" sz="2000" dirty="0" smtClean="0"/>
              <a:t> Städvecka</a:t>
            </a:r>
          </a:p>
          <a:p>
            <a:pPr eaLnBrk="1" hangingPunct="1"/>
            <a:r>
              <a:rPr lang="sv-SE" altLang="sv-SE" sz="2000" dirty="0" smtClean="0"/>
              <a:t> Kiosken</a:t>
            </a:r>
          </a:p>
          <a:p>
            <a:pPr eaLnBrk="1" hangingPunct="1"/>
            <a:r>
              <a:rPr lang="sv-SE" altLang="sv-SE" sz="2000" dirty="0" smtClean="0"/>
              <a:t> Kläder</a:t>
            </a:r>
          </a:p>
          <a:p>
            <a:pPr eaLnBrk="1" hangingPunct="1"/>
            <a:r>
              <a:rPr lang="sv-SE" altLang="sv-SE" sz="2000" dirty="0" smtClean="0"/>
              <a:t> Kostnader per spelare under 2019</a:t>
            </a:r>
          </a:p>
          <a:p>
            <a:pPr lvl="1" eaLnBrk="1" hangingPunct="1"/>
            <a:r>
              <a:rPr lang="sv-SE" altLang="sv-SE" sz="1600" dirty="0" smtClean="0"/>
              <a:t>Medlemsavgift 150:- (350:- för familj)</a:t>
            </a:r>
          </a:p>
          <a:p>
            <a:pPr lvl="1" eaLnBrk="1" hangingPunct="1"/>
            <a:r>
              <a:rPr lang="sv-SE" altLang="sv-SE" sz="1600" dirty="0" smtClean="0"/>
              <a:t>Verksamhetsavgift 600:-</a:t>
            </a:r>
          </a:p>
          <a:p>
            <a:pPr eaLnBrk="1" hangingPunct="1"/>
            <a:r>
              <a:rPr lang="sv-SE" altLang="sv-SE" sz="2000" dirty="0" smtClean="0"/>
              <a:t> Lagets ekonomi</a:t>
            </a:r>
          </a:p>
          <a:p>
            <a:pPr eaLnBrk="1" hangingPunct="1"/>
            <a:r>
              <a:rPr lang="sv-SE" altLang="sv-SE" sz="2000" dirty="0" smtClean="0"/>
              <a:t> Framtida cuper</a:t>
            </a:r>
          </a:p>
          <a:p>
            <a:pPr eaLnBrk="1" hangingPunct="1"/>
            <a:r>
              <a:rPr lang="sv-SE" altLang="sv-SE" sz="2000" dirty="0" smtClean="0"/>
              <a:t> Hemsidan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39750" y="327025"/>
            <a:ext cx="7526338" cy="1085850"/>
          </a:xfrm>
        </p:spPr>
        <p:txBody>
          <a:bodyPr/>
          <a:lstStyle/>
          <a:p>
            <a:pPr algn="ctr" eaLnBrk="1" hangingPunct="1">
              <a:defRPr/>
            </a:pPr>
            <a:r>
              <a:rPr lang="sv-SE" sz="4400" dirty="0" smtClean="0">
                <a:latin typeface="Segoe Print" panose="02000600000000000000" pitchFamily="2" charset="0"/>
              </a:rPr>
              <a:t>Kontaktuppgifter</a:t>
            </a:r>
            <a:endParaRPr lang="sv-SE" sz="4400" dirty="0" smtClean="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4580" name="Rectangle 26"/>
          <p:cNvSpPr>
            <a:spLocks noGrp="1" noChangeArrowheads="1"/>
          </p:cNvSpPr>
          <p:nvPr>
            <p:ph type="subTitle" idx="1"/>
          </p:nvPr>
        </p:nvSpPr>
        <p:spPr>
          <a:xfrm>
            <a:off x="1331913" y="1773238"/>
            <a:ext cx="6985000" cy="4392066"/>
          </a:xfrm>
          <a:noFill/>
        </p:spPr>
        <p:txBody>
          <a:bodyPr/>
          <a:lstStyle/>
          <a:p>
            <a:pPr eaLnBrk="1" hangingPunct="1">
              <a:buFont typeface="Wingdings" pitchFamily="2" charset="2"/>
              <a:buNone/>
            </a:pPr>
            <a:r>
              <a:rPr lang="sv-SE" altLang="sv-SE" sz="2000" b="1" dirty="0" smtClean="0"/>
              <a:t>Tränare</a:t>
            </a:r>
          </a:p>
          <a:p>
            <a:pPr eaLnBrk="1" hangingPunct="1">
              <a:buFont typeface="Wingdings" pitchFamily="2" charset="2"/>
              <a:buNone/>
            </a:pPr>
            <a:r>
              <a:rPr lang="sv-SE" altLang="sv-SE" sz="2000" dirty="0" smtClean="0"/>
              <a:t>Christer Olsson		0722-32 90 97</a:t>
            </a:r>
          </a:p>
          <a:p>
            <a:pPr eaLnBrk="1" hangingPunct="1">
              <a:buFont typeface="Wingdings" pitchFamily="2" charset="2"/>
              <a:buNone/>
            </a:pPr>
            <a:r>
              <a:rPr lang="sv-SE" altLang="sv-SE" sz="2000" dirty="0" smtClean="0"/>
              <a:t>Joakim Falk			0704-36 72 37</a:t>
            </a:r>
          </a:p>
          <a:p>
            <a:pPr eaLnBrk="1" hangingPunct="1">
              <a:buFont typeface="Wingdings" pitchFamily="2" charset="2"/>
              <a:buNone/>
            </a:pPr>
            <a:r>
              <a:rPr lang="sv-SE" altLang="sv-SE" sz="2000" dirty="0" smtClean="0"/>
              <a:t>Johan Arnesson		0735-25 96 65</a:t>
            </a:r>
          </a:p>
          <a:p>
            <a:pPr eaLnBrk="1" hangingPunct="1">
              <a:buFont typeface="Wingdings" pitchFamily="2" charset="2"/>
              <a:buNone/>
            </a:pPr>
            <a:r>
              <a:rPr lang="sv-SE" altLang="sv-SE" sz="2000" dirty="0" smtClean="0"/>
              <a:t>Johan Ekängen		0725-97 07 77</a:t>
            </a:r>
          </a:p>
          <a:p>
            <a:pPr eaLnBrk="1" hangingPunct="1">
              <a:buFont typeface="Wingdings" pitchFamily="2" charset="2"/>
              <a:buNone/>
            </a:pPr>
            <a:r>
              <a:rPr lang="sv-SE" altLang="sv-SE" sz="2000" dirty="0" smtClean="0"/>
              <a:t>Mathias Wahlberg		0706-62 27 43</a:t>
            </a:r>
          </a:p>
          <a:p>
            <a:pPr eaLnBrk="1" hangingPunct="1">
              <a:buFont typeface="Wingdings" pitchFamily="2" charset="2"/>
              <a:buNone/>
            </a:pPr>
            <a:r>
              <a:rPr lang="sv-SE" altLang="sv-SE" sz="2000" dirty="0" smtClean="0"/>
              <a:t>Niclas Wilke 			0703-52 96 09</a:t>
            </a:r>
          </a:p>
          <a:p>
            <a:pPr eaLnBrk="1" hangingPunct="1">
              <a:buFont typeface="Wingdings" pitchFamily="2" charset="2"/>
              <a:buNone/>
            </a:pPr>
            <a:r>
              <a:rPr lang="sv-SE" altLang="sv-SE" sz="2000" dirty="0" smtClean="0"/>
              <a:t>Anita Lundberg		0734-40 54 07</a:t>
            </a:r>
          </a:p>
          <a:p>
            <a:pPr eaLnBrk="1" hangingPunct="1">
              <a:buFont typeface="Wingdings" pitchFamily="2" charset="2"/>
              <a:buNone/>
            </a:pPr>
            <a:r>
              <a:rPr lang="sv-SE" altLang="sv-SE" sz="2000" dirty="0" smtClean="0"/>
              <a:t>Marcus Gustafsson		0703-70 66 49 </a:t>
            </a:r>
          </a:p>
          <a:p>
            <a:pPr eaLnBrk="1" hangingPunct="1">
              <a:buFont typeface="Wingdings" pitchFamily="2" charset="2"/>
              <a:buNone/>
            </a:pPr>
            <a:endParaRPr lang="sv-SE" altLang="sv-SE" sz="1000" dirty="0" smtClean="0"/>
          </a:p>
          <a:p>
            <a:pPr eaLnBrk="1" hangingPunct="1">
              <a:buFont typeface="Wingdings" pitchFamily="2" charset="2"/>
              <a:buNone/>
            </a:pPr>
            <a:r>
              <a:rPr lang="sv-SE" altLang="sv-SE" sz="2000" b="1" dirty="0" smtClean="0"/>
              <a:t>Informationsansvarig</a:t>
            </a:r>
            <a:r>
              <a:rPr lang="sv-SE" altLang="sv-SE" sz="2000" dirty="0" smtClean="0"/>
              <a:t> (administration)</a:t>
            </a:r>
          </a:p>
          <a:p>
            <a:pPr eaLnBrk="1" hangingPunct="1">
              <a:buFont typeface="Wingdings" pitchFamily="2" charset="2"/>
              <a:buNone/>
            </a:pPr>
            <a:r>
              <a:rPr lang="sv-SE" altLang="sv-SE" sz="2000" dirty="0" smtClean="0"/>
              <a:t>Christer Olsson		0722-32 90 97</a:t>
            </a:r>
          </a:p>
          <a:p>
            <a:pPr eaLnBrk="1" hangingPunct="1">
              <a:buFont typeface="Wingdings" pitchFamily="2" charset="2"/>
              <a:buNone/>
            </a:pPr>
            <a:endParaRPr lang="sv-SE" altLang="sv-SE" sz="2000" dirty="0" smtClean="0"/>
          </a:p>
          <a:p>
            <a:pPr eaLnBrk="1" hangingPunct="1">
              <a:buFont typeface="Wingdings" pitchFamily="2" charset="2"/>
              <a:buNone/>
            </a:pPr>
            <a:endParaRPr lang="sv-SE" altLang="sv-SE" sz="20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808038" y="255588"/>
            <a:ext cx="7239000" cy="1085850"/>
          </a:xfrm>
        </p:spPr>
        <p:txBody>
          <a:bodyPr/>
          <a:lstStyle/>
          <a:p>
            <a:pPr algn="ctr" eaLnBrk="1" hangingPunct="1"/>
            <a:r>
              <a:rPr lang="sv-SE" altLang="sv-SE" sz="3600" smtClean="0">
                <a:effectLst/>
                <a:latin typeface="Segoe Print" panose="02000600000000000000" pitchFamily="2" charset="0"/>
              </a:rPr>
              <a:t>Hur ska vi vara som föräldrar?</a:t>
            </a:r>
          </a:p>
        </p:txBody>
      </p:sp>
      <p:sp>
        <p:nvSpPr>
          <p:cNvPr id="25603" name="Rectangle 26"/>
          <p:cNvSpPr>
            <a:spLocks noGrp="1" noChangeArrowheads="1"/>
          </p:cNvSpPr>
          <p:nvPr>
            <p:ph type="subTitle" idx="1"/>
          </p:nvPr>
        </p:nvSpPr>
        <p:spPr>
          <a:xfrm>
            <a:off x="971550" y="1844675"/>
            <a:ext cx="7848600" cy="2735263"/>
          </a:xfrm>
          <a:noFill/>
        </p:spPr>
        <p:txBody>
          <a:bodyPr/>
          <a:lstStyle/>
          <a:p>
            <a:pPr eaLnBrk="1" hangingPunct="1">
              <a:buFont typeface="Wingdings" pitchFamily="2" charset="2"/>
              <a:buNone/>
            </a:pPr>
            <a:r>
              <a:rPr lang="sv-SE" altLang="sv-SE" sz="2000" smtClean="0"/>
              <a:t>Diskutera 2 &amp; 2 hur vi ska vara mot </a:t>
            </a:r>
          </a:p>
          <a:p>
            <a:pPr eaLnBrk="1" hangingPunct="1">
              <a:buFont typeface="Wingdings" pitchFamily="2" charset="2"/>
              <a:buNone/>
            </a:pPr>
            <a:endParaRPr lang="sv-SE" altLang="sv-SE" sz="800" smtClean="0"/>
          </a:p>
          <a:p>
            <a:pPr eaLnBrk="1" hangingPunct="1"/>
            <a:r>
              <a:rPr lang="sv-SE" altLang="sv-SE" sz="2000" smtClean="0"/>
              <a:t> mitt eget barn</a:t>
            </a:r>
            <a:br>
              <a:rPr lang="sv-SE" altLang="sv-SE" sz="2000" smtClean="0"/>
            </a:br>
            <a:endParaRPr lang="sv-SE" altLang="sv-SE" sz="2000" smtClean="0"/>
          </a:p>
          <a:p>
            <a:pPr eaLnBrk="1" hangingPunct="1"/>
            <a:r>
              <a:rPr lang="sv-SE" altLang="sv-SE" sz="2000" smtClean="0"/>
              <a:t> andra barn/spelare i laget</a:t>
            </a:r>
            <a:br>
              <a:rPr lang="sv-SE" altLang="sv-SE" sz="2000" smtClean="0"/>
            </a:br>
            <a:endParaRPr lang="sv-SE" altLang="sv-SE" sz="2000" smtClean="0"/>
          </a:p>
          <a:p>
            <a:pPr eaLnBrk="1" hangingPunct="1"/>
            <a:r>
              <a:rPr lang="sv-SE" altLang="sv-SE" sz="2000" smtClean="0"/>
              <a:t> ledarna</a:t>
            </a:r>
            <a:br>
              <a:rPr lang="sv-SE" altLang="sv-SE" sz="2000" smtClean="0"/>
            </a:br>
            <a:endParaRPr lang="sv-SE" altLang="sv-SE" sz="2000" smtClean="0"/>
          </a:p>
          <a:p>
            <a:pPr eaLnBrk="1" hangingPunct="1"/>
            <a:r>
              <a:rPr lang="sv-SE" altLang="sv-SE" sz="2000" smtClean="0"/>
              <a:t> domaren</a:t>
            </a:r>
            <a:br>
              <a:rPr lang="sv-SE" altLang="sv-SE" sz="2000" smtClean="0"/>
            </a:br>
            <a:endParaRPr lang="sv-SE" altLang="sv-SE" sz="2000" smtClean="0"/>
          </a:p>
          <a:p>
            <a:pPr eaLnBrk="1" hangingPunct="1"/>
            <a:r>
              <a:rPr lang="sv-SE" altLang="sv-SE" sz="2000" smtClean="0"/>
              <a:t> gästandelags spelare, ledare och publik</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539750" y="255588"/>
            <a:ext cx="7507288" cy="1085850"/>
          </a:xfrm>
        </p:spPr>
        <p:txBody>
          <a:bodyPr/>
          <a:lstStyle/>
          <a:p>
            <a:pPr algn="ctr" eaLnBrk="1" hangingPunct="1"/>
            <a:r>
              <a:rPr lang="sv-SE" altLang="sv-SE" sz="2800" smtClean="0">
                <a:effectLst/>
                <a:latin typeface="Segoe Print" panose="02000600000000000000" pitchFamily="2" charset="0"/>
              </a:rPr>
              <a:t>Om barnen själva fick bestämma så skulle deras önskemål se ut så här</a:t>
            </a:r>
          </a:p>
        </p:txBody>
      </p:sp>
      <p:sp>
        <p:nvSpPr>
          <p:cNvPr id="26627" name="Rektangel 3"/>
          <p:cNvSpPr>
            <a:spLocks noChangeArrowheads="1"/>
          </p:cNvSpPr>
          <p:nvPr/>
        </p:nvSpPr>
        <p:spPr bwMode="auto">
          <a:xfrm>
            <a:off x="725488" y="1557338"/>
            <a:ext cx="8310562" cy="493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a:t>Bli inte arg på mig och kritisera mig inte om jag förlorar.</a:t>
            </a:r>
          </a:p>
          <a:p>
            <a:pPr eaLnBrk="1" hangingPunct="1">
              <a:lnSpc>
                <a:spcPct val="150000"/>
              </a:lnSpc>
              <a:spcBef>
                <a:spcPct val="0"/>
              </a:spcBef>
              <a:buClrTx/>
              <a:buSzPct val="120000"/>
              <a:buFont typeface="Wingdings" panose="05000000000000000000" pitchFamily="2" charset="2"/>
              <a:buChar char="ü"/>
            </a:pPr>
            <a:r>
              <a:rPr lang="sv-SE" altLang="sv-SE" sz="1500"/>
              <a:t>Lägg inte så stor vikt vid om jag vunnit eller inte. VM är inte i morgon, och jag orkar nog inte fortsätta till VM om du pressar mig hela tiden.</a:t>
            </a:r>
          </a:p>
          <a:p>
            <a:pPr eaLnBrk="1" hangingPunct="1">
              <a:lnSpc>
                <a:spcPct val="150000"/>
              </a:lnSpc>
              <a:spcBef>
                <a:spcPct val="0"/>
              </a:spcBef>
              <a:buClrTx/>
              <a:buSzPct val="120000"/>
              <a:buFont typeface="Wingdings" panose="05000000000000000000" pitchFamily="2" charset="2"/>
              <a:buChar char="ü"/>
            </a:pPr>
            <a:r>
              <a:rPr lang="sv-SE" altLang="sv-SE" sz="1500"/>
              <a:t>Beröm mig när jag lärt mig något nytt eller när jag kämpat som besatt.</a:t>
            </a:r>
          </a:p>
          <a:p>
            <a:pPr eaLnBrk="1" hangingPunct="1">
              <a:lnSpc>
                <a:spcPct val="150000"/>
              </a:lnSpc>
              <a:spcBef>
                <a:spcPct val="0"/>
              </a:spcBef>
              <a:buClrTx/>
              <a:buSzPct val="120000"/>
              <a:buFont typeface="Wingdings" panose="05000000000000000000" pitchFamily="2" charset="2"/>
              <a:buChar char="ü"/>
            </a:pPr>
            <a:r>
              <a:rPr lang="sv-SE" altLang="sv-SE" sz="1500"/>
              <a:t>Ge mig gärna feedback efter tävlingen om det rör min attityd eller min kämpainsats. Där är det ok att ha förväntningar på mig</a:t>
            </a:r>
          </a:p>
          <a:p>
            <a:pPr eaLnBrk="1" hangingPunct="1">
              <a:lnSpc>
                <a:spcPct val="150000"/>
              </a:lnSpc>
              <a:spcBef>
                <a:spcPct val="0"/>
              </a:spcBef>
              <a:buClrTx/>
              <a:buSzPct val="120000"/>
              <a:buFont typeface="Wingdings" panose="05000000000000000000" pitchFamily="2" charset="2"/>
              <a:buChar char="ü"/>
            </a:pPr>
            <a:r>
              <a:rPr lang="sv-SE" altLang="sv-SE" sz="1500"/>
              <a:t>Ge gärna tips om praktiska saker som hur jag ska äta och dricka, när det är bra att värma upp, hur jag återhämtar mig med sömn, eller annat du lärt dig i livet.</a:t>
            </a:r>
          </a:p>
          <a:p>
            <a:pPr eaLnBrk="1" hangingPunct="1">
              <a:lnSpc>
                <a:spcPct val="150000"/>
              </a:lnSpc>
              <a:spcBef>
                <a:spcPct val="0"/>
              </a:spcBef>
              <a:buClrTx/>
              <a:buSzPct val="120000"/>
              <a:buFont typeface="Wingdings" panose="05000000000000000000" pitchFamily="2" charset="2"/>
              <a:buChar char="ü"/>
            </a:pPr>
            <a:r>
              <a:rPr lang="sv-SE" altLang="sv-SE" sz="1500"/>
              <a:t>Tjata inte på mig. Ge mig gärna praktiska råd, men om jag inte lyssnar vill jag att du låter mig begå mina misstag själv och dra lärdom av dem utan att du ser ner på mig.</a:t>
            </a:r>
          </a:p>
          <a:p>
            <a:pPr eaLnBrk="1" hangingPunct="1">
              <a:lnSpc>
                <a:spcPct val="150000"/>
              </a:lnSpc>
              <a:spcBef>
                <a:spcPct val="0"/>
              </a:spcBef>
              <a:buClrTx/>
              <a:buSzPct val="120000"/>
              <a:buFont typeface="Wingdings" panose="05000000000000000000" pitchFamily="2" charset="2"/>
              <a:buChar char="ü"/>
            </a:pPr>
            <a:r>
              <a:rPr lang="sv-SE" altLang="sv-SE" sz="1500"/>
              <a:t>Låt mig styra saker inom idrotten själv eller tillsammans med min tränare och ledare. Jag vill bli självständig och lära mig hur det går till att idrotta.</a:t>
            </a:r>
          </a:p>
          <a:p>
            <a:pPr eaLnBrk="1" hangingPunct="1">
              <a:lnSpc>
                <a:spcPct val="150000"/>
              </a:lnSpc>
              <a:spcBef>
                <a:spcPct val="0"/>
              </a:spcBef>
              <a:buClrTx/>
              <a:buSzPct val="120000"/>
              <a:buFont typeface="Wingdings" panose="05000000000000000000" pitchFamily="2" charset="2"/>
              <a:buChar char="ü"/>
            </a:pPr>
            <a:r>
              <a:rPr lang="sv-SE" altLang="sv-SE" sz="1500"/>
              <a:t>Uppmuntra mig regelbundet så att jag vet att du bryr dig om mig och min idrott.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539750" y="255588"/>
            <a:ext cx="7507288" cy="1085850"/>
          </a:xfrm>
        </p:spPr>
        <p:txBody>
          <a:bodyPr/>
          <a:lstStyle/>
          <a:p>
            <a:pPr algn="ctr" eaLnBrk="1" hangingPunct="1"/>
            <a:r>
              <a:rPr lang="sv-SE" altLang="sv-SE" sz="2800" smtClean="0">
                <a:effectLst/>
                <a:latin typeface="Segoe Print" panose="02000600000000000000" pitchFamily="2" charset="0"/>
              </a:rPr>
              <a:t>Om barnen själva fick bestämma så skulle deras önskemål se ut så här</a:t>
            </a:r>
          </a:p>
        </p:txBody>
      </p:sp>
      <p:sp>
        <p:nvSpPr>
          <p:cNvPr id="27651" name="Rektangel 3"/>
          <p:cNvSpPr>
            <a:spLocks noChangeArrowheads="1"/>
          </p:cNvSpPr>
          <p:nvPr/>
        </p:nvSpPr>
        <p:spPr bwMode="auto">
          <a:xfrm>
            <a:off x="725488" y="1527175"/>
            <a:ext cx="8526462"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a:t>Om du hjälper mig och andra att ha roligt, kanske jag vill fortsätta träna till ett VM ändå…</a:t>
            </a:r>
          </a:p>
          <a:p>
            <a:pPr eaLnBrk="1" hangingPunct="1">
              <a:lnSpc>
                <a:spcPct val="150000"/>
              </a:lnSpc>
              <a:spcBef>
                <a:spcPct val="0"/>
              </a:spcBef>
              <a:buClrTx/>
              <a:buSzPct val="120000"/>
              <a:buFont typeface="Wingdings" panose="05000000000000000000" pitchFamily="2" charset="2"/>
              <a:buChar char="ü"/>
            </a:pPr>
            <a:r>
              <a:rPr lang="sv-SE" altLang="sv-SE" sz="1500"/>
              <a:t>Trösta mig om jag är ledsen, stå ut med mig om jag är arg, skratta med mig när jag är glad.</a:t>
            </a:r>
          </a:p>
          <a:p>
            <a:pPr eaLnBrk="1" hangingPunct="1">
              <a:lnSpc>
                <a:spcPct val="150000"/>
              </a:lnSpc>
              <a:spcBef>
                <a:spcPct val="0"/>
              </a:spcBef>
              <a:buClrTx/>
              <a:buSzPct val="120000"/>
              <a:buFont typeface="Wingdings" panose="05000000000000000000" pitchFamily="2" charset="2"/>
              <a:buChar char="ü"/>
            </a:pPr>
            <a:r>
              <a:rPr lang="sv-SE" altLang="sv-SE" sz="1500"/>
              <a:t>Uppträd med respekt för alla när du är med mig i idrotten. Det gäller domare, motståndare, andra föräldrar, ledare, funktionärer, ja, alla som är där. Inklusive mig.</a:t>
            </a:r>
          </a:p>
          <a:p>
            <a:pPr eaLnBrk="1" hangingPunct="1">
              <a:lnSpc>
                <a:spcPct val="150000"/>
              </a:lnSpc>
              <a:spcBef>
                <a:spcPct val="0"/>
              </a:spcBef>
              <a:buClrTx/>
              <a:buSzPct val="120000"/>
              <a:buFont typeface="Wingdings" panose="05000000000000000000" pitchFamily="2" charset="2"/>
              <a:buChar char="ü"/>
            </a:pPr>
            <a:r>
              <a:rPr lang="sv-SE" altLang="sv-SE" sz="1500"/>
              <a:t>Hjälp alla som är på plats i idrotten att trivas tillsammans. Det är mina vänner och jag tycker om dem och idrotten. Om man är snäll kommer man långt.</a:t>
            </a:r>
          </a:p>
          <a:p>
            <a:pPr eaLnBrk="1" hangingPunct="1">
              <a:lnSpc>
                <a:spcPct val="150000"/>
              </a:lnSpc>
              <a:spcBef>
                <a:spcPct val="0"/>
              </a:spcBef>
              <a:buClrTx/>
              <a:buSzPct val="120000"/>
              <a:buFont typeface="Wingdings" panose="05000000000000000000" pitchFamily="2" charset="2"/>
              <a:buChar char="ü"/>
            </a:pPr>
            <a:r>
              <a:rPr lang="sv-SE" altLang="sv-SE" sz="1500"/>
              <a:t>Jag kan se på dig, ditt ansiktsuttryck, och höra hur du säger saker om du är besviken, frustrerad, arg eller bråkar med andra när jag spelar match eller tävlar. Då spelar det ingen roll vad du säger till mig, du sänder helt andra signaler till mig och andra.</a:t>
            </a:r>
          </a:p>
          <a:p>
            <a:pPr eaLnBrk="1" hangingPunct="1">
              <a:lnSpc>
                <a:spcPct val="150000"/>
              </a:lnSpc>
              <a:spcBef>
                <a:spcPct val="0"/>
              </a:spcBef>
              <a:buClrTx/>
              <a:buSzPct val="120000"/>
              <a:buFont typeface="Wingdings" panose="05000000000000000000" pitchFamily="2" charset="2"/>
              <a:buChar char="ü"/>
            </a:pPr>
            <a:r>
              <a:rPr lang="sv-SE" altLang="sv-SE" sz="1500"/>
              <a:t>Ge inte tekniska eller taktiska råd till mig när det är tävling (helst inte annars heller) eftersom det gör det svårt och rörigt för mig.</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808038" y="255588"/>
            <a:ext cx="7239000" cy="1085850"/>
          </a:xfrm>
        </p:spPr>
        <p:txBody>
          <a:bodyPr/>
          <a:lstStyle/>
          <a:p>
            <a:pPr algn="ctr" eaLnBrk="1" hangingPunct="1"/>
            <a:r>
              <a:rPr lang="sv-SE" altLang="sv-SE" sz="3600" smtClean="0">
                <a:effectLst/>
                <a:latin typeface="Segoe Print" panose="02000600000000000000" pitchFamily="2" charset="0"/>
              </a:rPr>
              <a:t>Så här säger Hertzögas ungdomspolicy?</a:t>
            </a:r>
          </a:p>
        </p:txBody>
      </p:sp>
      <p:sp>
        <p:nvSpPr>
          <p:cNvPr id="2" name="Rektangel 1"/>
          <p:cNvSpPr/>
          <p:nvPr/>
        </p:nvSpPr>
        <p:spPr>
          <a:xfrm>
            <a:off x="250825" y="1557338"/>
            <a:ext cx="8785225" cy="5186362"/>
          </a:xfrm>
          <a:prstGeom prst="rect">
            <a:avLst/>
          </a:prstGeom>
        </p:spPr>
        <p:txBody>
          <a:bodyPr>
            <a:spAutoFit/>
          </a:bodyPr>
          <a:lstStyle/>
          <a:p>
            <a:pPr>
              <a:defRPr/>
            </a:pPr>
            <a:r>
              <a:rPr lang="sv-SE" sz="1500" dirty="0"/>
              <a:t>	”Hertzöga BK:s verksamhet består till stor del av föräldraengagemang. Det är 	viktigt att föräldrarna tar del av information eftersom det krävs ett nära 	samarbete mellan ledare och föräldrar för att ett bra resultat ska kunna 	uppnås. Föräldrar bör vara medvetna om att spelarnas förhållande till stor del 	skapas av deras inflytande och påverkan.”</a:t>
            </a:r>
          </a:p>
          <a:p>
            <a:pPr>
              <a:defRPr/>
            </a:pPr>
            <a:endParaRPr lang="sv-SE" sz="800" dirty="0"/>
          </a:p>
          <a:p>
            <a:pPr>
              <a:defRPr/>
            </a:pPr>
            <a:r>
              <a:rPr lang="sv-SE" sz="1500" b="1" u="sng" dirty="0"/>
              <a:t>Allmänt:</a:t>
            </a:r>
            <a:endParaRPr lang="sv-SE" sz="1500" dirty="0"/>
          </a:p>
          <a:p>
            <a:pPr marL="285750" indent="-285750">
              <a:buFont typeface="Arial" panose="020B0604020202020204" pitchFamily="34" charset="0"/>
              <a:buChar char="•"/>
              <a:defRPr/>
            </a:pPr>
            <a:r>
              <a:rPr lang="sv-SE" sz="1500" dirty="0"/>
              <a:t>Föräldrar skall delta på lagets föräldramöten.</a:t>
            </a:r>
          </a:p>
          <a:p>
            <a:pPr>
              <a:defRPr/>
            </a:pPr>
            <a:endParaRPr lang="sv-SE" sz="800" b="1" u="sng" dirty="0"/>
          </a:p>
          <a:p>
            <a:pPr>
              <a:defRPr/>
            </a:pPr>
            <a:r>
              <a:rPr lang="sv-SE" sz="1500" b="1" u="sng" dirty="0"/>
              <a:t>Träning:</a:t>
            </a:r>
            <a:endParaRPr lang="sv-SE" sz="1500" dirty="0"/>
          </a:p>
          <a:p>
            <a:pPr marL="285750" indent="-285750">
              <a:buFont typeface="Arial" panose="020B0604020202020204" pitchFamily="34" charset="0"/>
              <a:buChar char="•"/>
              <a:defRPr/>
            </a:pPr>
            <a:r>
              <a:rPr lang="sv-SE" sz="1500" dirty="0"/>
              <a:t>Föräldrarna skall se till att deras barn kommer i tid till träning och match, samt att deras barn har rätt utrustning med sig.</a:t>
            </a:r>
          </a:p>
          <a:p>
            <a:pPr marL="285750" indent="-285750">
              <a:buFont typeface="Arial" panose="020B0604020202020204" pitchFamily="34" charset="0"/>
              <a:buChar char="•"/>
              <a:defRPr/>
            </a:pPr>
            <a:r>
              <a:rPr lang="sv-SE" sz="1500" dirty="0"/>
              <a:t>Föräldrarna skall ansvara för att deras barn inte tränar vid sjukdom</a:t>
            </a:r>
          </a:p>
          <a:p>
            <a:pPr marL="285750" indent="-285750">
              <a:buFont typeface="Arial" panose="020B0604020202020204" pitchFamily="34" charset="0"/>
              <a:buChar char="•"/>
              <a:defRPr/>
            </a:pPr>
            <a:r>
              <a:rPr lang="sv-SE" sz="1500" dirty="0"/>
              <a:t>Föräldrarna bör hålla sig på lämpligt avstånd från träningen så att inte barnets uppmärksamhet dras från tränarna.</a:t>
            </a:r>
          </a:p>
          <a:p>
            <a:pPr marL="285750" indent="-285750">
              <a:buFont typeface="Arial" panose="020B0604020202020204" pitchFamily="34" charset="0"/>
              <a:buChar char="•"/>
              <a:defRPr/>
            </a:pPr>
            <a:r>
              <a:rPr lang="sv-SE" sz="1500" dirty="0"/>
              <a:t>Föräldrarna förväntas stötta sitt barn i träningen på ett balanserat sätt, utan att pressa barnet till något barnet inte vill.</a:t>
            </a:r>
          </a:p>
          <a:p>
            <a:pPr marL="285750" indent="-285750">
              <a:buFont typeface="Arial" panose="020B0604020202020204" pitchFamily="34" charset="0"/>
              <a:buChar char="•"/>
              <a:defRPr/>
            </a:pPr>
            <a:r>
              <a:rPr lang="sv-SE" sz="1500" dirty="0"/>
              <a:t>Föräldrarna bör finnas för spelarna vid behov</a:t>
            </a:r>
          </a:p>
          <a:p>
            <a:pPr marL="285750" indent="-285750">
              <a:buFont typeface="Arial" panose="020B0604020202020204" pitchFamily="34" charset="0"/>
              <a:buChar char="•"/>
              <a:defRPr/>
            </a:pPr>
            <a:r>
              <a:rPr lang="sv-SE" sz="1500" dirty="0"/>
              <a:t>Föräldrarna bör inte ändra beteende gentemot någon i verksamheten oavsett resultat.</a:t>
            </a:r>
          </a:p>
          <a:p>
            <a:pPr marL="285750" indent="-285750">
              <a:buFont typeface="Arial" panose="020B0604020202020204" pitchFamily="34" charset="0"/>
              <a:buChar char="•"/>
              <a:defRPr/>
            </a:pPr>
            <a:r>
              <a:rPr lang="sv-SE" sz="1500" dirty="0"/>
              <a:t>Föräldrarna bör uppmuntra barnet till träning och ha en långsiktig målsättning med denna.</a:t>
            </a:r>
          </a:p>
          <a:p>
            <a:pPr marL="285750" indent="-285750">
              <a:buFont typeface="Arial" panose="020B0604020202020204" pitchFamily="34" charset="0"/>
              <a:buChar char="•"/>
              <a:defRPr/>
            </a:pPr>
            <a:r>
              <a:rPr lang="sv-SE" sz="1500" dirty="0"/>
              <a:t>Föräldrarna ska veta att om deras barn skadar sig vid match eller träning, så är det i första hand ledarens uppgift att ombesörja detta.</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808038" y="255588"/>
            <a:ext cx="7239000" cy="1085850"/>
          </a:xfrm>
        </p:spPr>
        <p:txBody>
          <a:bodyPr/>
          <a:lstStyle/>
          <a:p>
            <a:pPr algn="ctr" eaLnBrk="1" hangingPunct="1"/>
            <a:r>
              <a:rPr lang="sv-SE" altLang="sv-SE" sz="3600" smtClean="0">
                <a:effectLst/>
                <a:latin typeface="Segoe Print" panose="02000600000000000000" pitchFamily="2" charset="0"/>
              </a:rPr>
              <a:t>Så här säger Hertzögas ungdomspolicy?</a:t>
            </a:r>
          </a:p>
        </p:txBody>
      </p:sp>
      <p:sp>
        <p:nvSpPr>
          <p:cNvPr id="2" name="Rektangel 1"/>
          <p:cNvSpPr/>
          <p:nvPr/>
        </p:nvSpPr>
        <p:spPr>
          <a:xfrm>
            <a:off x="468313" y="1557338"/>
            <a:ext cx="8783637" cy="4478337"/>
          </a:xfrm>
          <a:prstGeom prst="rect">
            <a:avLst/>
          </a:prstGeom>
        </p:spPr>
        <p:txBody>
          <a:bodyPr>
            <a:spAutoFit/>
          </a:bodyPr>
          <a:lstStyle/>
          <a:p>
            <a:pPr>
              <a:defRPr/>
            </a:pPr>
            <a:r>
              <a:rPr lang="sv-SE" sz="1500" b="1" u="sng" dirty="0"/>
              <a:t>Match:</a:t>
            </a:r>
            <a:endParaRPr lang="sv-SE" sz="1500" dirty="0"/>
          </a:p>
          <a:p>
            <a:pPr marL="285750" indent="-285750">
              <a:buFont typeface="Arial" panose="020B0604020202020204" pitchFamily="34" charset="0"/>
              <a:buChar char="•"/>
              <a:defRPr/>
            </a:pPr>
            <a:r>
              <a:rPr lang="sv-SE" sz="1500" dirty="0"/>
              <a:t>Föräldrarna skall låta lagets ledare ansvara för barnet under match och träning.</a:t>
            </a:r>
          </a:p>
          <a:p>
            <a:pPr marL="285750" indent="-285750">
              <a:buFont typeface="Arial" panose="020B0604020202020204" pitchFamily="34" charset="0"/>
              <a:buChar char="•"/>
              <a:defRPr/>
            </a:pPr>
            <a:r>
              <a:rPr lang="sv-SE" sz="1500" dirty="0"/>
              <a:t>Föräldrarna skall uppehålla sig utanför omklädningsrum och på motsatt sida av lagets avbytarbänkar.</a:t>
            </a:r>
          </a:p>
          <a:p>
            <a:pPr marL="285750" indent="-285750">
              <a:buFont typeface="Arial" panose="020B0604020202020204" pitchFamily="34" charset="0"/>
              <a:buChar char="•"/>
              <a:defRPr/>
            </a:pPr>
            <a:r>
              <a:rPr lang="sv-SE" sz="1500" dirty="0"/>
              <a:t>Föräldrarna skall uppmuntra inte bara sitt eget barn, utan alla barn i en match, både vid med- och motgång.</a:t>
            </a:r>
          </a:p>
          <a:p>
            <a:pPr marL="285750" indent="-285750">
              <a:buFont typeface="Arial" panose="020B0604020202020204" pitchFamily="34" charset="0"/>
              <a:buChar char="•"/>
              <a:defRPr/>
            </a:pPr>
            <a:r>
              <a:rPr lang="sv-SE" sz="1500" dirty="0"/>
              <a:t>Föräldrarna skall påverka laget med hejarop, övrig kommunikation överlåts till ledarna.</a:t>
            </a:r>
          </a:p>
          <a:p>
            <a:pPr marL="285750" indent="-285750">
              <a:buFont typeface="Arial" panose="020B0604020202020204" pitchFamily="34" charset="0"/>
              <a:buChar char="•"/>
              <a:defRPr/>
            </a:pPr>
            <a:r>
              <a:rPr lang="sv-SE" sz="1500" dirty="0"/>
              <a:t>Föräldrarna skall se domaren som en vägledare och domarens beslut skall inte kritiseras.</a:t>
            </a:r>
          </a:p>
          <a:p>
            <a:pPr marL="285750" indent="-285750">
              <a:buFont typeface="Arial" panose="020B0604020202020204" pitchFamily="34" charset="0"/>
              <a:buChar char="•"/>
              <a:defRPr/>
            </a:pPr>
            <a:r>
              <a:rPr lang="sv-SE" sz="1500" dirty="0"/>
              <a:t>Föräldrarna skall hjälpa ledarna om ledarna ber om hjälp.</a:t>
            </a:r>
          </a:p>
          <a:p>
            <a:pPr marL="285750" indent="-285750">
              <a:buFont typeface="Arial" panose="020B0604020202020204" pitchFamily="34" charset="0"/>
              <a:buChar char="•"/>
              <a:defRPr/>
            </a:pPr>
            <a:r>
              <a:rPr lang="sv-SE" sz="1500" dirty="0"/>
              <a:t>Föräldrarna skall vara goda förebilder för spelarna och alltid agera på ett sportsligt sätt gentemot båda lagen i en match.</a:t>
            </a:r>
          </a:p>
          <a:p>
            <a:pPr marL="285750" indent="-285750">
              <a:buFont typeface="Arial" panose="020B0604020202020204" pitchFamily="34" charset="0"/>
              <a:buChar char="•"/>
              <a:defRPr/>
            </a:pPr>
            <a:r>
              <a:rPr lang="sv-SE" sz="1500" dirty="0"/>
              <a:t>Föräldrarna skall ha focus på prestation och inte resultat.</a:t>
            </a:r>
          </a:p>
          <a:p>
            <a:pPr>
              <a:defRPr/>
            </a:pPr>
            <a:endParaRPr lang="sv-SE" sz="1500" b="1" u="sng" dirty="0"/>
          </a:p>
          <a:p>
            <a:pPr>
              <a:defRPr/>
            </a:pPr>
            <a:r>
              <a:rPr lang="sv-SE" sz="1500" b="1" u="sng" dirty="0"/>
              <a:t>Utveckling:</a:t>
            </a:r>
            <a:endParaRPr lang="sv-SE" sz="1500" dirty="0"/>
          </a:p>
          <a:p>
            <a:pPr marL="285750" indent="-285750">
              <a:buFont typeface="Arial" panose="020B0604020202020204" pitchFamily="34" charset="0"/>
              <a:buChar char="•"/>
              <a:defRPr/>
            </a:pPr>
            <a:r>
              <a:rPr lang="sv-SE" sz="1500" dirty="0"/>
              <a:t>Föräldrarna skall ta del av ledarnas och Hertzögas information.</a:t>
            </a:r>
          </a:p>
          <a:p>
            <a:pPr marL="285750" indent="-285750">
              <a:buFont typeface="Arial" panose="020B0604020202020204" pitchFamily="34" charset="0"/>
              <a:buChar char="•"/>
              <a:defRPr/>
            </a:pPr>
            <a:r>
              <a:rPr lang="sv-SE" sz="1500" dirty="0"/>
              <a:t>Fotbollsverksamheten i Hertzöga BK skall vara rolig, för både barn och föräldrar</a:t>
            </a:r>
          </a:p>
          <a:p>
            <a:pPr>
              <a:defRPr/>
            </a:pPr>
            <a:endParaRPr lang="sv-SE" sz="1500" dirty="0"/>
          </a:p>
        </p:txBody>
      </p:sp>
      <p:sp>
        <p:nvSpPr>
          <p:cNvPr id="4" name="Rectangle 2"/>
          <p:cNvSpPr txBox="1">
            <a:spLocks noChangeArrowheads="1"/>
          </p:cNvSpPr>
          <p:nvPr/>
        </p:nvSpPr>
        <p:spPr bwMode="auto">
          <a:xfrm>
            <a:off x="-71438" y="5589588"/>
            <a:ext cx="9323388" cy="1085850"/>
          </a:xfrm>
          <a:prstGeom prst="rect">
            <a:avLst/>
          </a:prstGeom>
          <a:noFill/>
          <a:ln>
            <a:noFill/>
          </a:ln>
          <a:extLst/>
        </p:spPr>
        <p:txBody>
          <a:bodyPr anchor="b"/>
          <a:lstStyle>
            <a:lvl1pPr algn="l" rtl="0" eaLnBrk="0" fontAlgn="base" hangingPunct="0">
              <a:spcBef>
                <a:spcPct val="0"/>
              </a:spcBef>
              <a:spcAft>
                <a:spcPct val="0"/>
              </a:spcAft>
              <a:defRPr sz="6000" b="1">
                <a:solidFill>
                  <a:schemeClr val="tx1"/>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defRPr/>
            </a:pPr>
            <a:r>
              <a:rPr lang="sv-SE" altLang="sv-SE" sz="2400" kern="0" dirty="0" smtClean="0">
                <a:effectLst/>
                <a:latin typeface="Segoe Print" pitchFamily="2" charset="0"/>
              </a:rPr>
              <a:t>Det är inte lätt att vara idrottsförälder – </a:t>
            </a:r>
          </a:p>
          <a:p>
            <a:pPr algn="ctr" eaLnBrk="1" hangingPunct="1">
              <a:defRPr/>
            </a:pPr>
            <a:r>
              <a:rPr lang="sv-SE" altLang="sv-SE" sz="2400" kern="0" dirty="0" smtClean="0">
                <a:effectLst/>
                <a:latin typeface="Segoe Print" pitchFamily="2" charset="0"/>
              </a:rPr>
              <a:t>men ni är oerhört betydelsefulla för barnen och föreningen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39750" y="327025"/>
            <a:ext cx="7526338" cy="1085850"/>
          </a:xfrm>
        </p:spPr>
        <p:txBody>
          <a:bodyPr/>
          <a:lstStyle/>
          <a:p>
            <a:pPr algn="ctr" eaLnBrk="1" hangingPunct="1">
              <a:defRPr/>
            </a:pPr>
            <a:r>
              <a:rPr lang="sv-SE" sz="4400" dirty="0" smtClean="0">
                <a:latin typeface="Segoe Print" panose="02000600000000000000" pitchFamily="2" charset="0"/>
              </a:rPr>
              <a:t>Vad händer på </a:t>
            </a:r>
            <a:r>
              <a:rPr lang="sv-SE" sz="4400" dirty="0" err="1" smtClean="0">
                <a:latin typeface="Segoe Print" panose="02000600000000000000" pitchFamily="2" charset="0"/>
              </a:rPr>
              <a:t>Ilanda</a:t>
            </a:r>
            <a:r>
              <a:rPr lang="sv-SE" sz="4400" dirty="0" smtClean="0">
                <a:latin typeface="Segoe Print" panose="02000600000000000000" pitchFamily="2" charset="0"/>
              </a:rPr>
              <a:t> IP</a:t>
            </a:r>
            <a:endParaRPr lang="sv-SE" sz="4400" dirty="0" smtClean="0"/>
          </a:p>
        </p:txBody>
      </p:sp>
      <p:sp>
        <p:nvSpPr>
          <p:cNvPr id="3072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0724" name="Rectangle 26"/>
          <p:cNvSpPr>
            <a:spLocks noGrp="1" noChangeArrowheads="1"/>
          </p:cNvSpPr>
          <p:nvPr>
            <p:ph type="subTitle" idx="1"/>
          </p:nvPr>
        </p:nvSpPr>
        <p:spPr>
          <a:xfrm>
            <a:off x="1331913" y="1773238"/>
            <a:ext cx="6985000" cy="4392066"/>
          </a:xfrm>
          <a:noFill/>
        </p:spPr>
        <p:txBody>
          <a:bodyPr/>
          <a:lstStyle/>
          <a:p>
            <a:pPr eaLnBrk="1" hangingPunct="1"/>
            <a:r>
              <a:rPr lang="sv-SE" altLang="sv-SE" sz="2000" dirty="0"/>
              <a:t> </a:t>
            </a:r>
            <a:r>
              <a:rPr lang="sv-SE" altLang="sv-SE" sz="2000" dirty="0" smtClean="0"/>
              <a:t>10-åringarnas</a:t>
            </a:r>
            <a:endParaRPr lang="sv-SE" altLang="sv-SE" sz="2000" dirty="0"/>
          </a:p>
          <a:p>
            <a:pPr eaLnBrk="1" hangingPunct="1"/>
            <a:r>
              <a:rPr lang="sv-SE" altLang="sv-SE" sz="2000" dirty="0" smtClean="0"/>
              <a:t> Cykelsafari</a:t>
            </a:r>
            <a:endParaRPr lang="sv-SE" altLang="sv-SE" sz="2000" dirty="0"/>
          </a:p>
          <a:p>
            <a:pPr eaLnBrk="1" hangingPunct="1"/>
            <a:r>
              <a:rPr lang="sv-SE" altLang="sv-SE" sz="2000" dirty="0" smtClean="0"/>
              <a:t> Genrepet</a:t>
            </a:r>
            <a:endParaRPr lang="sv-SE" altLang="sv-SE" sz="2000" dirty="0"/>
          </a:p>
          <a:p>
            <a:pPr eaLnBrk="1" hangingPunct="1"/>
            <a:r>
              <a:rPr lang="sv-SE" altLang="sv-SE" sz="2000" dirty="0" smtClean="0"/>
              <a:t> HBK-dagen</a:t>
            </a:r>
            <a:endParaRPr lang="sv-SE" altLang="sv-SE" sz="2000" dirty="0"/>
          </a:p>
          <a:p>
            <a:pPr eaLnBrk="1" hangingPunct="1"/>
            <a:r>
              <a:rPr lang="sv-SE" altLang="sv-SE" sz="2000" dirty="0" smtClean="0"/>
              <a:t> Hertzögakronan</a:t>
            </a:r>
            <a:endParaRPr lang="sv-SE" altLang="sv-SE" sz="2000" dirty="0"/>
          </a:p>
          <a:p>
            <a:pPr eaLnBrk="1" hangingPunct="1"/>
            <a:r>
              <a:rPr lang="sv-SE" altLang="sv-SE" sz="2000" dirty="0" smtClean="0"/>
              <a:t> Mästarcupen</a:t>
            </a:r>
            <a:endParaRPr lang="sv-SE" altLang="sv-SE" sz="2000" dirty="0"/>
          </a:p>
          <a:p>
            <a:pPr eaLnBrk="1" hangingPunct="1"/>
            <a:r>
              <a:rPr lang="sv-SE" altLang="sv-SE" sz="2000" dirty="0" smtClean="0"/>
              <a:t> Ilandadagen</a:t>
            </a:r>
            <a:endParaRPr lang="sv-SE" altLang="sv-SE" sz="2000" dirty="0"/>
          </a:p>
          <a:p>
            <a:pPr eaLnBrk="1" hangingPunct="1"/>
            <a:r>
              <a:rPr lang="sv-SE" altLang="sv-SE" sz="2000" dirty="0" smtClean="0"/>
              <a:t> Inomhuscupen</a:t>
            </a:r>
            <a:endParaRPr lang="sv-SE" altLang="sv-SE" sz="2000" dirty="0"/>
          </a:p>
          <a:p>
            <a:pPr eaLnBrk="1" hangingPunct="1"/>
            <a:r>
              <a:rPr lang="sv-SE" altLang="sv-SE" sz="2000" dirty="0" smtClean="0"/>
              <a:t> Landskampen</a:t>
            </a:r>
            <a:endParaRPr lang="sv-SE" altLang="sv-SE" sz="2000" dirty="0"/>
          </a:p>
          <a:p>
            <a:pPr eaLnBrk="1" hangingPunct="1"/>
            <a:r>
              <a:rPr lang="sv-SE" altLang="sv-SE" sz="2000" dirty="0" smtClean="0"/>
              <a:t> Landslagets Fotbollsskola</a:t>
            </a:r>
            <a:endParaRPr lang="sv-SE" altLang="sv-SE" sz="2000" dirty="0"/>
          </a:p>
          <a:p>
            <a:pPr eaLnBrk="1" hangingPunct="1"/>
            <a:r>
              <a:rPr lang="sv-SE" altLang="sv-SE" sz="2000" dirty="0" smtClean="0"/>
              <a:t> Nyårspromenaden</a:t>
            </a: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uLo7AUOHRn2oM8xAL5m9K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CBMluROfTzCZQSf9XejMZ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olförmörkelse">
  <a:themeElements>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Solförmörkel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Solförmörkel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Solförmörkel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Solförmörkel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Solförmörkel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Solförmörkel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Solförmörkel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Solförmörkel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Solförmörkel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Solförmörkel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6279</TotalTime>
  <Words>976</Words>
  <Application>Microsoft Office PowerPoint</Application>
  <PresentationFormat>On-screen Show (4:3)</PresentationFormat>
  <Paragraphs>189</Paragraphs>
  <Slides>16</Slides>
  <Notes>16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3" baseType="lpstr">
      <vt:lpstr>Arial</vt:lpstr>
      <vt:lpstr>Calibri</vt:lpstr>
      <vt:lpstr>Segoe Print</vt:lpstr>
      <vt:lpstr>Verdana</vt:lpstr>
      <vt:lpstr>Wingdings</vt:lpstr>
      <vt:lpstr>Solförmörkelse</vt:lpstr>
      <vt:lpstr>think-cell Slide</vt:lpstr>
      <vt:lpstr>Förlädramöte P11 2019-05-01</vt:lpstr>
      <vt:lpstr>Hertzöga BK strävar efter att:</vt:lpstr>
      <vt:lpstr>Hertzöga BKs Barn- och ungdomspolicy</vt:lpstr>
      <vt:lpstr>Hertzöga BKs Handlingsplan mot mobbing, kränkningar och diskriminering</vt:lpstr>
      <vt:lpstr>Förra säsongen</vt:lpstr>
      <vt:lpstr>Säsongen 2019</vt:lpstr>
      <vt:lpstr>Träning</vt:lpstr>
      <vt:lpstr>Poolspel</vt:lpstr>
      <vt:lpstr>Arbetsuppgifter</vt:lpstr>
      <vt:lpstr>Kontaktuppgifter</vt:lpstr>
      <vt:lpstr>Hur ska vi vara som föräldrar?</vt:lpstr>
      <vt:lpstr>Om barnen själva fick bestämma så skulle deras önskemål se ut så här</vt:lpstr>
      <vt:lpstr>Om barnen själva fick bestämma så skulle deras önskemål se ut så här</vt:lpstr>
      <vt:lpstr>Så här säger Hertzögas ungdomspolicy?</vt:lpstr>
      <vt:lpstr>Så här säger Hertzögas ungdomspolicy?</vt:lpstr>
      <vt:lpstr>Vad händer på Ilanda 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HBK organisation</dc:title>
  <dc:creator>Jens Wallner</dc:creator>
  <cp:lastModifiedBy>Christer Olsson</cp:lastModifiedBy>
  <cp:revision>150</cp:revision>
  <cp:lastPrinted>2013-12-15T20:45:21Z</cp:lastPrinted>
  <dcterms:created xsi:type="dcterms:W3CDTF">2009-01-02T20:14:16Z</dcterms:created>
  <dcterms:modified xsi:type="dcterms:W3CDTF">2019-05-02T06:34:46Z</dcterms:modified>
</cp:coreProperties>
</file>