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8"/>
  </p:notesMasterIdLst>
  <p:handoutMasterIdLst>
    <p:handoutMasterId r:id="rId29"/>
  </p:handoutMasterIdLst>
  <p:sldIdLst>
    <p:sldId id="271" r:id="rId2"/>
    <p:sldId id="325" r:id="rId3"/>
    <p:sldId id="280" r:id="rId4"/>
    <p:sldId id="302" r:id="rId5"/>
    <p:sldId id="319" r:id="rId6"/>
    <p:sldId id="304" r:id="rId7"/>
    <p:sldId id="320" r:id="rId8"/>
    <p:sldId id="306" r:id="rId9"/>
    <p:sldId id="321" r:id="rId10"/>
    <p:sldId id="314" r:id="rId11"/>
    <p:sldId id="316" r:id="rId12"/>
    <p:sldId id="323" r:id="rId13"/>
    <p:sldId id="287" r:id="rId14"/>
    <p:sldId id="278" r:id="rId15"/>
    <p:sldId id="311" r:id="rId16"/>
    <p:sldId id="315" r:id="rId17"/>
    <p:sldId id="324" r:id="rId18"/>
    <p:sldId id="288" r:id="rId19"/>
    <p:sldId id="322" r:id="rId20"/>
    <p:sldId id="308" r:id="rId21"/>
    <p:sldId id="303" r:id="rId22"/>
    <p:sldId id="305" r:id="rId23"/>
    <p:sldId id="317" r:id="rId24"/>
    <p:sldId id="318" r:id="rId25"/>
    <p:sldId id="307" r:id="rId26"/>
    <p:sldId id="309" r:id="rId27"/>
  </p:sldIdLst>
  <p:sldSz cx="9144000" cy="6858000" type="screen4x3"/>
  <p:notesSz cx="6858000" cy="9144000"/>
  <p:custDataLst>
    <p:tags r:id="rId30"/>
  </p:custDataLst>
  <p:defaultTextStyle>
    <a:defPPr>
      <a:defRPr lang="sv-S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44"/>
      </p:cViewPr>
      <p:guideLst>
        <p:guide orient="horz" pos="2160"/>
        <p:guide pos="2880"/>
      </p:guideLst>
    </p:cSldViewPr>
  </p:slideViewPr>
  <p:notesTextViewPr>
    <p:cViewPr>
      <p:scale>
        <a:sx n="100" d="100"/>
        <a:sy n="100" d="100"/>
      </p:scale>
      <p:origin x="0" y="0"/>
    </p:cViewPr>
  </p:notesTextViewPr>
  <p:notesViewPr>
    <p:cSldViewPr>
      <p:cViewPr varScale="1">
        <p:scale>
          <a:sx n="64" d="100"/>
          <a:sy n="64" d="100"/>
        </p:scale>
        <p:origin x="-134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D797A0-7F1B-44A1-BE3E-967A7516E1C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BE0D46CA-E877-4594-A0B4-2DCCAB50B2CD}"/>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3C29524-02B1-4C0F-A6B2-A92F5AD19CBF}" type="datetimeFigureOut">
              <a:rPr lang="en-US"/>
              <a:pPr>
                <a:defRPr/>
              </a:pPr>
              <a:t>4/21/2021</a:t>
            </a:fld>
            <a:endParaRPr lang="en-US"/>
          </a:p>
        </p:txBody>
      </p:sp>
      <p:sp>
        <p:nvSpPr>
          <p:cNvPr id="4" name="Footer Placeholder 3">
            <a:extLst>
              <a:ext uri="{FF2B5EF4-FFF2-40B4-BE49-F238E27FC236}">
                <a16:creationId xmlns:a16="http://schemas.microsoft.com/office/drawing/2014/main" id="{C2A1E863-9385-48E8-B120-BE39080DBC3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B99143B-5FF8-4C5B-BBF1-48FD665CE075}"/>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4A7600A-A055-4C30-945D-488A0E5E77E4}" type="slidenum">
              <a:rPr lang="en-US" altLang="sv-SE"/>
              <a:pPr/>
              <a:t>‹#›</a:t>
            </a:fld>
            <a:endParaRPr lang="en-US" altLang="sv-S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0E25E3-1FC3-44B8-AEBA-8B286987C7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D9B7151-C3D8-478F-902B-BE10656953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EFDA198-43CB-4FAE-9709-E457399D5FC3}" type="datetimeFigureOut">
              <a:rPr lang="en-US"/>
              <a:pPr>
                <a:defRPr/>
              </a:pPr>
              <a:t>4/21/2021</a:t>
            </a:fld>
            <a:endParaRPr lang="en-US"/>
          </a:p>
        </p:txBody>
      </p:sp>
      <p:sp>
        <p:nvSpPr>
          <p:cNvPr id="4" name="Slide Image Placeholder 3">
            <a:extLst>
              <a:ext uri="{FF2B5EF4-FFF2-40B4-BE49-F238E27FC236}">
                <a16:creationId xmlns:a16="http://schemas.microsoft.com/office/drawing/2014/main" id="{3EE70CBF-BFF5-41BF-B25D-DBDC7733CF0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CE77053-5C92-4F36-95FD-040F28B7843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1073371-04A1-4C6F-A933-CA8C2BDADB7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041137A-CE8C-4774-9819-45DCDA8F718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369D402-ABE5-46BB-AA34-75D915171E14}" type="slidenum">
              <a:rPr lang="en-US" altLang="sv-SE"/>
              <a:pPr/>
              <a:t>‹#›</a:t>
            </a:fld>
            <a:endParaRPr lang="en-US"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1</a:t>
            </a:fld>
            <a:endParaRPr lang="en-US" altLang="sv-SE">
              <a:latin typeface="Verdan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extLst>
      <p:ext uri="{BB962C8B-B14F-4D97-AF65-F5344CB8AC3E}">
        <p14:creationId xmlns:p14="http://schemas.microsoft.com/office/powerpoint/2010/main" val="1495046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2648D072-858D-42B2-9431-6ECE074D2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A9FF55C8-12E8-4184-9F46-7143F4777E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4820" name="Slide Number Placeholder 3">
            <a:extLst>
              <a:ext uri="{FF2B5EF4-FFF2-40B4-BE49-F238E27FC236}">
                <a16:creationId xmlns:a16="http://schemas.microsoft.com/office/drawing/2014/main" id="{05966CC6-ED4D-448E-9017-2D5324F94B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6F6BC85-D78A-4FF1-83AF-500260A9240C}" type="slidenum">
              <a:rPr lang="en-US" altLang="sv-SE">
                <a:latin typeface="Verdana" panose="020B0604030504040204" pitchFamily="34" charset="0"/>
              </a:rPr>
              <a:pPr eaLnBrk="1" hangingPunct="1">
                <a:spcBef>
                  <a:spcPct val="0"/>
                </a:spcBef>
              </a:pPr>
              <a:t>3</a:t>
            </a:fld>
            <a:endParaRPr lang="en-US" altLang="sv-SE">
              <a:latin typeface="Verdan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F7661B42-A2AF-44A7-B00C-0144D6CEDC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E14ECF8-EB3D-4450-ACC8-0BDCBE931B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5844" name="Slide Number Placeholder 3">
            <a:extLst>
              <a:ext uri="{FF2B5EF4-FFF2-40B4-BE49-F238E27FC236}">
                <a16:creationId xmlns:a16="http://schemas.microsoft.com/office/drawing/2014/main" id="{13D4ED8E-D4D0-4AB7-87AC-554B39194D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8262F6D-16AF-48C6-9876-E5ED56815CD1}" type="slidenum">
              <a:rPr lang="en-US" altLang="sv-SE">
                <a:latin typeface="Verdana" panose="020B0604030504040204" pitchFamily="34" charset="0"/>
              </a:rPr>
              <a:pPr eaLnBrk="1" hangingPunct="1">
                <a:spcBef>
                  <a:spcPct val="0"/>
                </a:spcBef>
              </a:pPr>
              <a:t>4</a:t>
            </a:fld>
            <a:endParaRPr lang="en-US" altLang="sv-SE">
              <a:latin typeface="Verdan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5</a:t>
            </a:fld>
            <a:endParaRPr lang="en-US" altLang="sv-SE">
              <a:latin typeface="Verdana" panose="020B0604030504040204" pitchFamily="34" charset="0"/>
            </a:endParaRPr>
          </a:p>
        </p:txBody>
      </p:sp>
    </p:spTree>
    <p:extLst>
      <p:ext uri="{BB962C8B-B14F-4D97-AF65-F5344CB8AC3E}">
        <p14:creationId xmlns:p14="http://schemas.microsoft.com/office/powerpoint/2010/main" val="3663290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6</a:t>
            </a:fld>
            <a:endParaRPr lang="en-US" altLang="sv-SE">
              <a:latin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7</a:t>
            </a:fld>
            <a:endParaRPr lang="en-US" altLang="sv-SE">
              <a:latin typeface="Verdana" panose="020B0604030504040204" pitchFamily="34" charset="0"/>
            </a:endParaRPr>
          </a:p>
        </p:txBody>
      </p:sp>
    </p:spTree>
    <p:extLst>
      <p:ext uri="{BB962C8B-B14F-4D97-AF65-F5344CB8AC3E}">
        <p14:creationId xmlns:p14="http://schemas.microsoft.com/office/powerpoint/2010/main" val="364132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BF717888-A823-485C-82D0-ADE5D4B9E0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7C2869-3168-47BA-AC44-2E5A91A9AA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50180" name="Slide Number Placeholder 3">
            <a:extLst>
              <a:ext uri="{FF2B5EF4-FFF2-40B4-BE49-F238E27FC236}">
                <a16:creationId xmlns:a16="http://schemas.microsoft.com/office/drawing/2014/main" id="{970EE11A-EA63-4900-BC40-7B59EE1680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6F82B0-1417-45A8-BE07-342DD42FF813}" type="slidenum">
              <a:rPr lang="en-US" altLang="sv-SE">
                <a:latin typeface="Verdana" panose="020B0604030504040204" pitchFamily="34" charset="0"/>
              </a:rPr>
              <a:pPr eaLnBrk="1" hangingPunct="1">
                <a:spcBef>
                  <a:spcPct val="0"/>
                </a:spcBef>
              </a:pPr>
              <a:t>8</a:t>
            </a:fld>
            <a:endParaRPr lang="en-US" altLang="sv-SE">
              <a:latin typeface="Verdana" panose="020B060403050404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BF717888-A823-485C-82D0-ADE5D4B9E0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7C2869-3168-47BA-AC44-2E5A91A9AA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50180" name="Slide Number Placeholder 3">
            <a:extLst>
              <a:ext uri="{FF2B5EF4-FFF2-40B4-BE49-F238E27FC236}">
                <a16:creationId xmlns:a16="http://schemas.microsoft.com/office/drawing/2014/main" id="{970EE11A-EA63-4900-BC40-7B59EE1680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6F82B0-1417-45A8-BE07-342DD42FF813}" type="slidenum">
              <a:rPr lang="en-US" altLang="sv-SE">
                <a:latin typeface="Verdana" panose="020B0604030504040204" pitchFamily="34" charset="0"/>
              </a:rPr>
              <a:pPr eaLnBrk="1" hangingPunct="1">
                <a:spcBef>
                  <a:spcPct val="0"/>
                </a:spcBef>
              </a:pPr>
              <a:t>9</a:t>
            </a:fld>
            <a:endParaRPr lang="en-US" altLang="sv-SE">
              <a:latin typeface="Verdana" panose="020B0604030504040204" pitchFamily="34" charset="0"/>
            </a:endParaRPr>
          </a:p>
        </p:txBody>
      </p:sp>
    </p:spTree>
    <p:extLst>
      <p:ext uri="{BB962C8B-B14F-4D97-AF65-F5344CB8AC3E}">
        <p14:creationId xmlns:p14="http://schemas.microsoft.com/office/powerpoint/2010/main" val="2836268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4702F43D-0DB2-4A70-AEB3-E9D8416158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CDC043AA-B760-4D44-8678-F23468E70A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6868" name="Slide Number Placeholder 3">
            <a:extLst>
              <a:ext uri="{FF2B5EF4-FFF2-40B4-BE49-F238E27FC236}">
                <a16:creationId xmlns:a16="http://schemas.microsoft.com/office/drawing/2014/main" id="{809643CB-7760-479C-89BC-B136BCA607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987EE3E-2AF2-4F0A-95C8-DCA4D2538A14}" type="slidenum">
              <a:rPr lang="en-US" altLang="sv-SE">
                <a:latin typeface="Verdana" panose="020B0604030504040204" pitchFamily="34" charset="0"/>
              </a:rPr>
              <a:pPr eaLnBrk="1" hangingPunct="1">
                <a:spcBef>
                  <a:spcPct val="0"/>
                </a:spcBef>
              </a:pPr>
              <a:t>10</a:t>
            </a:fld>
            <a:endParaRPr lang="en-US" altLang="sv-SE">
              <a:latin typeface="Verdan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11</a:t>
            </a:fld>
            <a:endParaRPr lang="en-US" altLang="sv-SE">
              <a:latin typeface="Verdan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12</a:t>
            </a:fld>
            <a:endParaRPr lang="en-US" altLang="sv-SE">
              <a:latin typeface="Verdana" panose="020B0604030504040204" pitchFamily="34" charset="0"/>
            </a:endParaRPr>
          </a:p>
        </p:txBody>
      </p:sp>
    </p:spTree>
    <p:extLst>
      <p:ext uri="{BB962C8B-B14F-4D97-AF65-F5344CB8AC3E}">
        <p14:creationId xmlns:p14="http://schemas.microsoft.com/office/powerpoint/2010/main" val="1662798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947E65A-07CE-4398-8D53-6301A7728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CA8A8DB-48EB-47F1-A965-17FADD3297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0964" name="Slide Number Placeholder 3">
            <a:extLst>
              <a:ext uri="{FF2B5EF4-FFF2-40B4-BE49-F238E27FC236}">
                <a16:creationId xmlns:a16="http://schemas.microsoft.com/office/drawing/2014/main" id="{1AF2CD2D-24F1-4DDE-921D-771C286D7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FDE9F3D-CB3B-409E-9B73-B9A914B37E14}" type="slidenum">
              <a:rPr lang="en-US" altLang="sv-SE">
                <a:latin typeface="Verdana" panose="020B0604030504040204" pitchFamily="34" charset="0"/>
              </a:rPr>
              <a:pPr eaLnBrk="1" hangingPunct="1">
                <a:spcBef>
                  <a:spcPct val="0"/>
                </a:spcBef>
              </a:pPr>
              <a:t>13</a:t>
            </a:fld>
            <a:endParaRPr lang="en-US" altLang="sv-SE">
              <a:latin typeface="Verdana" panose="020B060403050404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198027F-B363-4EED-9AA7-DF92A5ACFA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6E8825A-B5B0-4215-85DA-4B8100277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1988" name="Slide Number Placeholder 3">
            <a:extLst>
              <a:ext uri="{FF2B5EF4-FFF2-40B4-BE49-F238E27FC236}">
                <a16:creationId xmlns:a16="http://schemas.microsoft.com/office/drawing/2014/main" id="{0F23F2C5-C232-485E-861D-5228FB2273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7445CA8-6E38-4D35-8457-FC07C2D4BE72}" type="slidenum">
              <a:rPr lang="en-US" altLang="sv-SE">
                <a:latin typeface="Verdana" panose="020B0604030504040204" pitchFamily="34" charset="0"/>
              </a:rPr>
              <a:pPr eaLnBrk="1" hangingPunct="1">
                <a:spcBef>
                  <a:spcPct val="0"/>
                </a:spcBef>
              </a:pPr>
              <a:t>14</a:t>
            </a:fld>
            <a:endParaRPr lang="en-US" altLang="sv-SE">
              <a:latin typeface="Verdana" panose="020B060403050404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702DFDC-4C54-45F1-8BDC-1AEC87F3E3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51BADDD-DC1A-4CD9-A78B-0C795F4EA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3012" name="Slide Number Placeholder 3">
            <a:extLst>
              <a:ext uri="{FF2B5EF4-FFF2-40B4-BE49-F238E27FC236}">
                <a16:creationId xmlns:a16="http://schemas.microsoft.com/office/drawing/2014/main" id="{E534BA23-81DF-4C51-BAF9-9D85B31407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CF9E6CE-26A8-4985-AA7B-00F7A4576C08}" type="slidenum">
              <a:rPr lang="en-US" altLang="sv-SE">
                <a:latin typeface="Verdana" panose="020B0604030504040204" pitchFamily="34" charset="0"/>
              </a:rPr>
              <a:pPr eaLnBrk="1" hangingPunct="1">
                <a:spcBef>
                  <a:spcPct val="0"/>
                </a:spcBef>
              </a:pPr>
              <a:t>15</a:t>
            </a:fld>
            <a:endParaRPr lang="en-US" altLang="sv-SE">
              <a:latin typeface="Verdana" panose="020B060403050404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16</a:t>
            </a:fld>
            <a:endParaRPr lang="en-US" altLang="sv-SE">
              <a:latin typeface="Verdana" panose="020B060403050404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17</a:t>
            </a:fld>
            <a:endParaRPr lang="en-US" altLang="sv-SE">
              <a:latin typeface="Verdana" panose="020B0604030504040204" pitchFamily="34" charset="0"/>
            </a:endParaRPr>
          </a:p>
        </p:txBody>
      </p:sp>
    </p:spTree>
    <p:extLst>
      <p:ext uri="{BB962C8B-B14F-4D97-AF65-F5344CB8AC3E}">
        <p14:creationId xmlns:p14="http://schemas.microsoft.com/office/powerpoint/2010/main" val="3005614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18</a:t>
            </a:fld>
            <a:endParaRPr lang="en-US" altLang="sv-SE">
              <a:latin typeface="Verdana" panose="020B060403050404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19</a:t>
            </a:fld>
            <a:endParaRPr lang="en-US" altLang="sv-SE">
              <a:latin typeface="Verdana" panose="020B0604030504040204" pitchFamily="34" charset="0"/>
            </a:endParaRPr>
          </a:p>
        </p:txBody>
      </p:sp>
    </p:spTree>
    <p:extLst>
      <p:ext uri="{BB962C8B-B14F-4D97-AF65-F5344CB8AC3E}">
        <p14:creationId xmlns:p14="http://schemas.microsoft.com/office/powerpoint/2010/main" val="3759916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6DDE4CAD-7C71-4177-816B-82E38FF3C7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67CD6C4-B15C-4073-869E-666E9D0ED1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6084" name="Slide Number Placeholder 3">
            <a:extLst>
              <a:ext uri="{FF2B5EF4-FFF2-40B4-BE49-F238E27FC236}">
                <a16:creationId xmlns:a16="http://schemas.microsoft.com/office/drawing/2014/main" id="{355A036C-0885-4479-B675-975BC43153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FF44E47-4AC1-4606-AFCE-F45B8EAF035E}" type="slidenum">
              <a:rPr lang="en-US" altLang="sv-SE">
                <a:latin typeface="Verdana" panose="020B0604030504040204" pitchFamily="34" charset="0"/>
              </a:rPr>
              <a:pPr eaLnBrk="1" hangingPunct="1">
                <a:spcBef>
                  <a:spcPct val="0"/>
                </a:spcBef>
              </a:pPr>
              <a:t>20</a:t>
            </a:fld>
            <a:endParaRPr lang="en-US" altLang="sv-SE">
              <a:latin typeface="Verdana" panose="020B060403050404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C62739D7-0BC0-4A3B-9E5E-2655B37A1E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B862DD71-E81C-4C76-9DAE-72959B9A00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7108" name="Slide Number Placeholder 3">
            <a:extLst>
              <a:ext uri="{FF2B5EF4-FFF2-40B4-BE49-F238E27FC236}">
                <a16:creationId xmlns:a16="http://schemas.microsoft.com/office/drawing/2014/main" id="{18F4FC79-B877-40D1-898A-DF23B97CF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33B0CAE-ED22-44A8-B9F2-65EBC8FAFFBB}" type="slidenum">
              <a:rPr lang="en-US" altLang="sv-SE">
                <a:latin typeface="Verdana" panose="020B0604030504040204" pitchFamily="34" charset="0"/>
              </a:rPr>
              <a:pPr eaLnBrk="1" hangingPunct="1">
                <a:spcBef>
                  <a:spcPct val="0"/>
                </a:spcBef>
              </a:pPr>
              <a:t>21</a:t>
            </a:fld>
            <a:endParaRPr lang="en-US" altLang="sv-SE">
              <a:latin typeface="Verdan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22</a:t>
            </a:fld>
            <a:endParaRPr lang="en-US" altLang="sv-SE">
              <a:latin typeface="Verdana" panose="020B060403050404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23</a:t>
            </a:fld>
            <a:endParaRPr lang="en-US" altLang="sv-SE">
              <a:latin typeface="Verdana" panose="020B0604030504040204" pitchFamily="34" charset="0"/>
            </a:endParaRPr>
          </a:p>
        </p:txBody>
      </p:sp>
    </p:spTree>
    <p:extLst>
      <p:ext uri="{BB962C8B-B14F-4D97-AF65-F5344CB8AC3E}">
        <p14:creationId xmlns:p14="http://schemas.microsoft.com/office/powerpoint/2010/main" val="1671366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24</a:t>
            </a:fld>
            <a:endParaRPr lang="en-US" altLang="sv-SE">
              <a:latin typeface="Verdana" panose="020B0604030504040204" pitchFamily="34" charset="0"/>
            </a:endParaRPr>
          </a:p>
        </p:txBody>
      </p:sp>
    </p:spTree>
    <p:extLst>
      <p:ext uri="{BB962C8B-B14F-4D97-AF65-F5344CB8AC3E}">
        <p14:creationId xmlns:p14="http://schemas.microsoft.com/office/powerpoint/2010/main" val="547661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7998530-39E1-4899-9015-D7C31DF26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3E959C50-4FBB-4778-AD75-6B88882B57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51204" name="Slide Number Placeholder 3">
            <a:extLst>
              <a:ext uri="{FF2B5EF4-FFF2-40B4-BE49-F238E27FC236}">
                <a16:creationId xmlns:a16="http://schemas.microsoft.com/office/drawing/2014/main" id="{48CF5042-C2CB-4246-93FA-484B808A9F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9534802-55C7-45F7-B58B-AB9D5149E135}" type="slidenum">
              <a:rPr lang="en-US" altLang="sv-SE">
                <a:latin typeface="Verdana" panose="020B0604030504040204" pitchFamily="34" charset="0"/>
              </a:rPr>
              <a:pPr eaLnBrk="1" hangingPunct="1">
                <a:spcBef>
                  <a:spcPct val="0"/>
                </a:spcBef>
              </a:pPr>
              <a:t>25</a:t>
            </a:fld>
            <a:endParaRPr lang="en-US" altLang="sv-SE">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CEFD013-ABA5-42F7-92AD-BA0DE409C1E5}"/>
              </a:ext>
            </a:extLst>
          </p:cNvPr>
          <p:cNvGrpSpPr>
            <a:grpSpLocks/>
          </p:cNvGrpSpPr>
          <p:nvPr userDrawn="1"/>
        </p:nvGrpSpPr>
        <p:grpSpPr bwMode="auto">
          <a:xfrm>
            <a:off x="-2413000" y="-106363"/>
            <a:ext cx="11010900" cy="3751263"/>
            <a:chOff x="-1523" y="585"/>
            <a:chExt cx="6995" cy="2363"/>
          </a:xfrm>
        </p:grpSpPr>
        <p:sp>
          <p:nvSpPr>
            <p:cNvPr id="5" name="Line 3">
              <a:extLst>
                <a:ext uri="{FF2B5EF4-FFF2-40B4-BE49-F238E27FC236}">
                  <a16:creationId xmlns:a16="http://schemas.microsoft.com/office/drawing/2014/main" id="{0A65671E-3CAD-48BD-9209-4019B31D4C98}"/>
                </a:ext>
              </a:extLst>
            </p:cNvPr>
            <p:cNvSpPr>
              <a:spLocks noChangeShapeType="1"/>
            </p:cNvSpPr>
            <p:nvPr userDrawn="1"/>
          </p:nvSpPr>
          <p:spPr bwMode="auto">
            <a:xfrm>
              <a:off x="912" y="1584"/>
              <a:ext cx="4560" cy="0"/>
            </a:xfrm>
            <a:prstGeom prst="line">
              <a:avLst/>
            </a:prstGeom>
            <a:noFill/>
            <a:ln w="127000" cmpd="thickThin">
              <a:solidFill>
                <a:srgbClr val="0066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6" name="AutoShape 4">
              <a:extLst>
                <a:ext uri="{FF2B5EF4-FFF2-40B4-BE49-F238E27FC236}">
                  <a16:creationId xmlns:a16="http://schemas.microsoft.com/office/drawing/2014/main" id="{CFBD061E-A1F6-4D3B-A536-C93311CB949A}"/>
                </a:ext>
              </a:extLst>
            </p:cNvPr>
            <p:cNvSpPr>
              <a:spLocks noChangeAspect="1" noChangeArrowheads="1"/>
            </p:cNvSpPr>
            <p:nvPr userDrawn="1"/>
          </p:nvSpPr>
          <p:spPr bwMode="auto">
            <a:xfrm>
              <a:off x="-1192" y="1220"/>
              <a:ext cx="1734" cy="172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69 w 64000"/>
                <a:gd name="T28" fmla="*/ -29630 h 64000"/>
                <a:gd name="T29" fmla="*/ 44069 w 64000"/>
                <a:gd name="T30" fmla="*/ 29630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7" name="AutoShape 5">
              <a:extLst>
                <a:ext uri="{FF2B5EF4-FFF2-40B4-BE49-F238E27FC236}">
                  <a16:creationId xmlns:a16="http://schemas.microsoft.com/office/drawing/2014/main" id="{B2C1C309-D722-4A61-9D32-6CA37E9A07A5}"/>
                </a:ext>
              </a:extLst>
            </p:cNvPr>
            <p:cNvSpPr>
              <a:spLocks noChangeAspect="1" noChangeArrowheads="1"/>
            </p:cNvSpPr>
            <p:nvPr userDrawn="1"/>
          </p:nvSpPr>
          <p:spPr bwMode="auto">
            <a:xfrm>
              <a:off x="-1523" y="585"/>
              <a:ext cx="1908" cy="190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85 w 64000"/>
                <a:gd name="T28" fmla="*/ -25761 h 64000"/>
                <a:gd name="T29" fmla="*/ 50985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grpSp>
      <p:pic>
        <p:nvPicPr>
          <p:cNvPr id="8" name="Picture 11" descr="MCj04338810000[1]">
            <a:extLst>
              <a:ext uri="{FF2B5EF4-FFF2-40B4-BE49-F238E27FC236}">
                <a16:creationId xmlns:a16="http://schemas.microsoft.com/office/drawing/2014/main" id="{E07C9ACE-8491-4842-817E-61D77C91CDD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53165"/>
          <a:stretch>
            <a:fillRect/>
          </a:stretch>
        </p:blipFill>
        <p:spPr bwMode="auto">
          <a:xfrm>
            <a:off x="8169275" y="4149725"/>
            <a:ext cx="10112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4">
            <a:extLst>
              <a:ext uri="{FF2B5EF4-FFF2-40B4-BE49-F238E27FC236}">
                <a16:creationId xmlns:a16="http://schemas.microsoft.com/office/drawing/2014/main" id="{C1A33E94-D55B-4005-B249-E2405B1B724D}"/>
              </a:ext>
            </a:extLst>
          </p:cNvPr>
          <p:cNvSpPr>
            <a:spLocks noChangeShapeType="1"/>
          </p:cNvSpPr>
          <p:nvPr userDrawn="1"/>
        </p:nvSpPr>
        <p:spPr bwMode="auto">
          <a:xfrm>
            <a:off x="1397000" y="1481138"/>
            <a:ext cx="72009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pic>
        <p:nvPicPr>
          <p:cNvPr id="10" name="Bildobjekt 17" descr="Hertzöga">
            <a:extLst>
              <a:ext uri="{FF2B5EF4-FFF2-40B4-BE49-F238E27FC236}">
                <a16:creationId xmlns:a16="http://schemas.microsoft.com/office/drawing/2014/main" id="{0FEE60A4-6DF2-4D70-8585-A4F90878305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89875" y="79375"/>
            <a:ext cx="1003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1331913" y="79801"/>
            <a:ext cx="7239000" cy="1256598"/>
          </a:xfrm>
        </p:spPr>
        <p:txBody>
          <a:bodyPr/>
          <a:lstStyle>
            <a:lvl1pPr>
              <a:defRPr sz="6000" b="1">
                <a:solidFill>
                  <a:schemeClr val="tx1"/>
                </a:solidFill>
                <a:effectLst>
                  <a:outerShdw blurRad="38100" dist="38100" dir="2700000" algn="tl">
                    <a:srgbClr val="C0C0C0"/>
                  </a:outerShdw>
                </a:effectLst>
              </a:defRPr>
            </a:lvl1pPr>
          </a:lstStyle>
          <a:p>
            <a:r>
              <a:rPr lang="sv-SE" dirty="0"/>
              <a:t>Klicka här för att ändra format</a:t>
            </a:r>
          </a:p>
        </p:txBody>
      </p:sp>
      <p:sp>
        <p:nvSpPr>
          <p:cNvPr id="5127" name="Rectangle 7"/>
          <p:cNvSpPr>
            <a:spLocks noGrp="1" noChangeArrowheads="1"/>
          </p:cNvSpPr>
          <p:nvPr>
            <p:ph type="subTitle" idx="1"/>
          </p:nvPr>
        </p:nvSpPr>
        <p:spPr>
          <a:xfrm>
            <a:off x="1327736" y="1772816"/>
            <a:ext cx="7239000" cy="1752600"/>
          </a:xfrm>
        </p:spPr>
        <p:txBody>
          <a:bodyPr/>
          <a:lstStyle>
            <a:lvl1pPr marL="0" indent="0">
              <a:buSzTx/>
              <a:buFont typeface="Wingdings" pitchFamily="2" charset="2"/>
              <a:buBlip>
                <a:blip r:embed="rId2"/>
              </a:buBlip>
              <a:defRPr/>
            </a:lvl1pPr>
          </a:lstStyle>
          <a:p>
            <a:r>
              <a:rPr lang="sv-SE" dirty="0"/>
              <a:t>Klicka här för att ändra format på underrubrik i bakgrunden</a:t>
            </a:r>
          </a:p>
        </p:txBody>
      </p:sp>
    </p:spTree>
    <p:extLst>
      <p:ext uri="{BB962C8B-B14F-4D97-AF65-F5344CB8AC3E}">
        <p14:creationId xmlns:p14="http://schemas.microsoft.com/office/powerpoint/2010/main" val="2395858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AF25DA3A-A0D3-49EC-85A8-20AE0DDAEDE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77A0EE3-B05C-4185-84FC-979D78696DD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CE6F5D6-BA01-496C-9CA8-6135DB76B992}"/>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903F9F4-38C0-4AD1-B6C6-CC4333CC4121}" type="slidenum">
              <a:rPr lang="sv-SE" altLang="sv-SE"/>
              <a:pPr/>
              <a:t>‹#›</a:t>
            </a:fld>
            <a:endParaRPr lang="sv-SE" altLang="sv-SE"/>
          </a:p>
        </p:txBody>
      </p:sp>
    </p:spTree>
    <p:extLst>
      <p:ext uri="{BB962C8B-B14F-4D97-AF65-F5344CB8AC3E}">
        <p14:creationId xmlns:p14="http://schemas.microsoft.com/office/powerpoint/2010/main" val="1962293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32E95BCC-C1B1-4B6D-A925-1C8328228B0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5278523-3095-41F0-90A6-5ECF9924373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7A6F2A16-4A7C-4A6C-936F-4A4E671950BC}"/>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C606702-90F9-4FD4-A438-105E9C6C2E6C}" type="slidenum">
              <a:rPr lang="sv-SE" altLang="sv-SE"/>
              <a:pPr/>
              <a:t>‹#›</a:t>
            </a:fld>
            <a:endParaRPr lang="sv-SE" altLang="sv-SE"/>
          </a:p>
        </p:txBody>
      </p:sp>
    </p:spTree>
    <p:extLst>
      <p:ext uri="{BB962C8B-B14F-4D97-AF65-F5344CB8AC3E}">
        <p14:creationId xmlns:p14="http://schemas.microsoft.com/office/powerpoint/2010/main" val="101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97CD659D-9D5F-47E0-AD82-DAA233183ED0}"/>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AAB0DB70-70EC-4A90-A001-42D527A2CEA7}"/>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55465563-3F7E-423D-86E5-0D85A248539B}"/>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C2E0364B-67AF-4A7A-AD1A-FEB75A5D4AB7}" type="slidenum">
              <a:rPr lang="sv-SE" altLang="sv-SE"/>
              <a:pPr/>
              <a:t>‹#›</a:t>
            </a:fld>
            <a:endParaRPr lang="sv-SE" altLang="sv-SE"/>
          </a:p>
        </p:txBody>
      </p:sp>
    </p:spTree>
    <p:extLst>
      <p:ext uri="{BB962C8B-B14F-4D97-AF65-F5344CB8AC3E}">
        <p14:creationId xmlns:p14="http://schemas.microsoft.com/office/powerpoint/2010/main" val="323978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76B135B2-A2CD-41B7-86C4-FE9AF4DB8363}"/>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8" name="Rectangle 9">
            <a:extLst>
              <a:ext uri="{FF2B5EF4-FFF2-40B4-BE49-F238E27FC236}">
                <a16:creationId xmlns:a16="http://schemas.microsoft.com/office/drawing/2014/main" id="{A9AABA49-2A11-4052-9678-784E95AA0F5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9" name="Rectangle 10">
            <a:extLst>
              <a:ext uri="{FF2B5EF4-FFF2-40B4-BE49-F238E27FC236}">
                <a16:creationId xmlns:a16="http://schemas.microsoft.com/office/drawing/2014/main" id="{ECA3E854-7F23-4E56-A7E4-D5699A99E5C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143490D-F566-4824-BA05-6692D8C6B78D}" type="slidenum">
              <a:rPr lang="sv-SE" altLang="sv-SE"/>
              <a:pPr/>
              <a:t>‹#›</a:t>
            </a:fld>
            <a:endParaRPr lang="sv-SE" altLang="sv-SE"/>
          </a:p>
        </p:txBody>
      </p:sp>
    </p:spTree>
    <p:extLst>
      <p:ext uri="{BB962C8B-B14F-4D97-AF65-F5344CB8AC3E}">
        <p14:creationId xmlns:p14="http://schemas.microsoft.com/office/powerpoint/2010/main" val="3652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F91E3983-B4F1-4CB7-97E4-50BC26C53CF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4" name="Rectangle 9">
            <a:extLst>
              <a:ext uri="{FF2B5EF4-FFF2-40B4-BE49-F238E27FC236}">
                <a16:creationId xmlns:a16="http://schemas.microsoft.com/office/drawing/2014/main" id="{EDA85CF6-BAB9-491F-B914-9AFE1F83450D}"/>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5" name="Rectangle 10">
            <a:extLst>
              <a:ext uri="{FF2B5EF4-FFF2-40B4-BE49-F238E27FC236}">
                <a16:creationId xmlns:a16="http://schemas.microsoft.com/office/drawing/2014/main" id="{0C36397D-2C22-486D-BC4F-A958EA2B8590}"/>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8FA8EAA-4F03-41AA-B195-2B2A28E22D87}" type="slidenum">
              <a:rPr lang="sv-SE" altLang="sv-SE"/>
              <a:pPr/>
              <a:t>‹#›</a:t>
            </a:fld>
            <a:endParaRPr lang="sv-SE" altLang="sv-SE"/>
          </a:p>
        </p:txBody>
      </p:sp>
    </p:spTree>
    <p:extLst>
      <p:ext uri="{BB962C8B-B14F-4D97-AF65-F5344CB8AC3E}">
        <p14:creationId xmlns:p14="http://schemas.microsoft.com/office/powerpoint/2010/main" val="16862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2C898121-03B5-4206-8F41-4FC0A06E1FF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3" name="Rectangle 9">
            <a:extLst>
              <a:ext uri="{FF2B5EF4-FFF2-40B4-BE49-F238E27FC236}">
                <a16:creationId xmlns:a16="http://schemas.microsoft.com/office/drawing/2014/main" id="{6CDC8F01-1BE6-4629-A9AF-A93DAB682F4A}"/>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4" name="Rectangle 10">
            <a:extLst>
              <a:ext uri="{FF2B5EF4-FFF2-40B4-BE49-F238E27FC236}">
                <a16:creationId xmlns:a16="http://schemas.microsoft.com/office/drawing/2014/main" id="{88277A9B-D8A7-47C5-9649-669AF84D1D6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1E3C7010-29CC-4F76-AA71-9E338033D603}" type="slidenum">
              <a:rPr lang="sv-SE" altLang="sv-SE"/>
              <a:pPr/>
              <a:t>‹#›</a:t>
            </a:fld>
            <a:endParaRPr lang="sv-SE" altLang="sv-SE"/>
          </a:p>
        </p:txBody>
      </p:sp>
    </p:spTree>
    <p:extLst>
      <p:ext uri="{BB962C8B-B14F-4D97-AF65-F5344CB8AC3E}">
        <p14:creationId xmlns:p14="http://schemas.microsoft.com/office/powerpoint/2010/main" val="3671394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D163FAC-EE58-4A36-BE76-4A178E50A8D2}"/>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C0FFEA92-EDB9-4647-9CBF-330782F7AD4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254C71B5-DDDC-4EB3-9BB5-26C7DE4BF91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371453E-EDEF-46E3-AAD2-13CDF3691CA6}" type="slidenum">
              <a:rPr lang="sv-SE" altLang="sv-SE"/>
              <a:pPr/>
              <a:t>‹#›</a:t>
            </a:fld>
            <a:endParaRPr lang="sv-SE" altLang="sv-SE"/>
          </a:p>
        </p:txBody>
      </p:sp>
    </p:spTree>
    <p:extLst>
      <p:ext uri="{BB962C8B-B14F-4D97-AF65-F5344CB8AC3E}">
        <p14:creationId xmlns:p14="http://schemas.microsoft.com/office/powerpoint/2010/main" val="32454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D3C1C4B8-54F6-4526-815D-7C5E2B0606BD}"/>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08A3ACF5-6DFD-4595-BDB3-6C17C901CAE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B36151C4-8EEB-4A34-99A1-C5F5F9AE112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32A13BA-8630-4AE3-B6A3-C746538B88C1}" type="slidenum">
              <a:rPr lang="sv-SE" altLang="sv-SE"/>
              <a:pPr/>
              <a:t>‹#›</a:t>
            </a:fld>
            <a:endParaRPr lang="sv-SE" altLang="sv-SE"/>
          </a:p>
        </p:txBody>
      </p:sp>
    </p:spTree>
    <p:extLst>
      <p:ext uri="{BB962C8B-B14F-4D97-AF65-F5344CB8AC3E}">
        <p14:creationId xmlns:p14="http://schemas.microsoft.com/office/powerpoint/2010/main" val="356004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1D0E4C48-CF32-477B-B34A-1445AA934AB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B0168030-9E1A-4897-A020-6B564D75792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1A13574-1846-429C-AF3F-E9AFD09162A9}"/>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FDF49177-9481-475D-B4FF-FF7C9A411103}" type="slidenum">
              <a:rPr lang="sv-SE" altLang="sv-SE"/>
              <a:pPr/>
              <a:t>‹#›</a:t>
            </a:fld>
            <a:endParaRPr lang="sv-SE" altLang="sv-SE"/>
          </a:p>
        </p:txBody>
      </p:sp>
    </p:spTree>
    <p:extLst>
      <p:ext uri="{BB962C8B-B14F-4D97-AF65-F5344CB8AC3E}">
        <p14:creationId xmlns:p14="http://schemas.microsoft.com/office/powerpoint/2010/main" val="1595832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69986FE6-98FF-4131-8DAE-AF428A97D09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A25D807-9FE7-4ADE-BA08-28B336E9991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E7C151A3-394B-4A76-BCA8-056F307E5C8F}"/>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D71EB152-C1FC-4DD8-9678-5AA801D1F1F4}" type="slidenum">
              <a:rPr lang="sv-SE" altLang="sv-SE"/>
              <a:pPr/>
              <a:t>‹#›</a:t>
            </a:fld>
            <a:endParaRPr lang="sv-SE" altLang="sv-SE"/>
          </a:p>
        </p:txBody>
      </p:sp>
    </p:spTree>
    <p:extLst>
      <p:ext uri="{BB962C8B-B14F-4D97-AF65-F5344CB8AC3E}">
        <p14:creationId xmlns:p14="http://schemas.microsoft.com/office/powerpoint/2010/main" val="211426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9E2B372-8E17-4A1F-A583-61519C88E7D4}"/>
              </a:ext>
            </a:extLst>
          </p:cNvPr>
          <p:cNvGraphicFramePr>
            <a:graphicFrameLocks noChangeAspect="1"/>
          </p:cNvGraphicFramePr>
          <p:nvPr userDrawn="1">
            <p:custDataLst>
              <p:tags r:id="rId14"/>
            </p:custDataLst>
            <p:extLst>
              <p:ext uri="{D42A27DB-BD31-4B8C-83A1-F6EECF244321}">
                <p14:modId xmlns:p14="http://schemas.microsoft.com/office/powerpoint/2010/main" val="29554355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 name="think-cell Slide" r:id="rId16" imgW="352" imgH="353" progId="TCLayout.ActiveDocument.1">
                  <p:embed/>
                </p:oleObj>
              </mc:Choice>
              <mc:Fallback>
                <p:oleObj name="think-cell Slide" r:id="rId16" imgW="352" imgH="353"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C53B724F-D51A-4697-9609-A2E8DA3FF6A9}"/>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3600" b="0" i="0" baseline="0" dirty="0">
              <a:latin typeface="Arial" panose="020B0604020202020204" pitchFamily="34" charset="0"/>
              <a:ea typeface="+mj-ea"/>
              <a:cs typeface="+mj-cs"/>
              <a:sym typeface="Arial" panose="020B0604020202020204" pitchFamily="34" charset="0"/>
            </a:endParaRPr>
          </a:p>
        </p:txBody>
      </p:sp>
      <p:grpSp>
        <p:nvGrpSpPr>
          <p:cNvPr id="1026" name="Group 2">
            <a:extLst>
              <a:ext uri="{FF2B5EF4-FFF2-40B4-BE49-F238E27FC236}">
                <a16:creationId xmlns:a16="http://schemas.microsoft.com/office/drawing/2014/main" id="{B79987C0-EC5C-41D6-B31A-E56481A15231}"/>
              </a:ext>
            </a:extLst>
          </p:cNvPr>
          <p:cNvGrpSpPr>
            <a:grpSpLocks/>
          </p:cNvGrpSpPr>
          <p:nvPr/>
        </p:nvGrpSpPr>
        <p:grpSpPr bwMode="auto">
          <a:xfrm>
            <a:off x="-3238500" y="0"/>
            <a:ext cx="11925300" cy="3810000"/>
            <a:chOff x="-2040" y="0"/>
            <a:chExt cx="7512" cy="2400"/>
          </a:xfrm>
        </p:grpSpPr>
        <p:sp>
          <p:nvSpPr>
            <p:cNvPr id="1029" name="AutoShape 3">
              <a:extLst>
                <a:ext uri="{FF2B5EF4-FFF2-40B4-BE49-F238E27FC236}">
                  <a16:creationId xmlns:a16="http://schemas.microsoft.com/office/drawing/2014/main" id="{7F1EE247-F6C5-4A99-9558-BF8802EDA67D}"/>
                </a:ext>
              </a:extLst>
            </p:cNvPr>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0" name="AutoShape 4">
              <a:extLst>
                <a:ext uri="{FF2B5EF4-FFF2-40B4-BE49-F238E27FC236}">
                  <a16:creationId xmlns:a16="http://schemas.microsoft.com/office/drawing/2014/main" id="{20ACA992-A8AD-4AE3-9DE3-FAA911A069CE}"/>
                </a:ext>
              </a:extLst>
            </p:cNvPr>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1" name="Line 5">
              <a:extLst>
                <a:ext uri="{FF2B5EF4-FFF2-40B4-BE49-F238E27FC236}">
                  <a16:creationId xmlns:a16="http://schemas.microsoft.com/office/drawing/2014/main" id="{38AAC6CC-8C1B-4C7E-A876-B07B9EBBD1AB}"/>
                </a:ext>
              </a:extLst>
            </p:cNvPr>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1027" name="Rectangle 6">
            <a:extLst>
              <a:ext uri="{FF2B5EF4-FFF2-40B4-BE49-F238E27FC236}">
                <a16:creationId xmlns:a16="http://schemas.microsoft.com/office/drawing/2014/main" id="{FA4D994A-0E02-4120-A650-14223B77940D}"/>
              </a:ext>
            </a:extLst>
          </p:cNvPr>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sv-SE" altLang="sv-SE"/>
              <a:t>Klicka här för att ändra format</a:t>
            </a:r>
          </a:p>
        </p:txBody>
      </p:sp>
      <p:sp>
        <p:nvSpPr>
          <p:cNvPr id="1028" name="Rectangle 7">
            <a:extLst>
              <a:ext uri="{FF2B5EF4-FFF2-40B4-BE49-F238E27FC236}">
                <a16:creationId xmlns:a16="http://schemas.microsoft.com/office/drawing/2014/main" id="{62E60BB2-2F52-4142-85D8-52DFBA4828B8}"/>
              </a:ext>
            </a:extLst>
          </p:cNvPr>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hf sldNum="0" hdr="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xml"/><Relationship Id="rId7" Type="http://schemas.openxmlformats.org/officeDocument/2006/relationships/oleObject" Target="../embeddings/oleObject5.bin"/><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9.emf"/><Relationship Id="rId5" Type="http://schemas.openxmlformats.org/officeDocument/2006/relationships/oleObject" Target="../embeddings/oleObject7.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image" Target="../media/image9.emf"/><Relationship Id="rId5" Type="http://schemas.openxmlformats.org/officeDocument/2006/relationships/oleObject" Target="../embeddings/oleObject8.bin"/><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9.bin"/><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ext uri="{D42A27DB-BD31-4B8C-83A1-F6EECF244321}">
                <p14:modId xmlns:p14="http://schemas.microsoft.com/office/powerpoint/2010/main" val="3825400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6"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835696" y="2564904"/>
            <a:ext cx="5976664" cy="3096344"/>
          </a:xfrm>
          <a:noFill/>
        </p:spPr>
        <p:txBody>
          <a:bodyPr/>
          <a:lstStyle/>
          <a:p>
            <a:pPr algn="ctr">
              <a:lnSpc>
                <a:spcPct val="80000"/>
              </a:lnSpc>
              <a:buFont typeface="Wingdings" pitchFamily="2" charset="2"/>
              <a:buNone/>
            </a:pPr>
            <a:r>
              <a:rPr lang="sv-SE" altLang="sv-SE" sz="4000" b="1" i="1" dirty="0"/>
              <a:t>Välkomna!</a:t>
            </a:r>
          </a:p>
          <a:p>
            <a:pPr>
              <a:lnSpc>
                <a:spcPct val="80000"/>
              </a:lnSpc>
              <a:buFont typeface="Wingdings" pitchFamily="2" charset="2"/>
              <a:buNone/>
            </a:pPr>
            <a:endParaRPr lang="sv-SE" altLang="sv-SE" sz="2000" b="1" i="1" dirty="0"/>
          </a:p>
          <a:p>
            <a:pPr>
              <a:lnSpc>
                <a:spcPct val="80000"/>
              </a:lnSpc>
              <a:buFont typeface="Wingdings" pitchFamily="2" charset="2"/>
              <a:buNone/>
            </a:pPr>
            <a:r>
              <a:rPr lang="sv-SE" altLang="sv-SE" sz="2000" b="1" i="1" dirty="0"/>
              <a:t>Några saker att tänka på under mötet:</a:t>
            </a:r>
          </a:p>
          <a:p>
            <a:pPr>
              <a:lnSpc>
                <a:spcPct val="80000"/>
              </a:lnSpc>
              <a:buFont typeface="Wingdings" pitchFamily="2" charset="2"/>
              <a:buNone/>
            </a:pPr>
            <a:endParaRPr lang="sv-SE" altLang="sv-SE" sz="2000" b="1" i="1" dirty="0"/>
          </a:p>
          <a:p>
            <a:pPr>
              <a:lnSpc>
                <a:spcPct val="140000"/>
              </a:lnSpc>
            </a:pPr>
            <a:r>
              <a:rPr lang="sv-SE" altLang="sv-SE" sz="2000" dirty="0"/>
              <a:t> Stäng av mikrofon samt kamera.</a:t>
            </a:r>
          </a:p>
          <a:p>
            <a:pPr>
              <a:lnSpc>
                <a:spcPct val="140000"/>
              </a:lnSpc>
            </a:pPr>
            <a:r>
              <a:rPr lang="sv-SE" altLang="sv-SE" sz="2000" dirty="0"/>
              <a:t> Frågor skrivs i chatten och tas upp kontinuerligt av oss ledare.</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a:lstStyle/>
          <a:p>
            <a:pPr algn="ctr" eaLnBrk="1" hangingPunct="1"/>
            <a:r>
              <a:rPr lang="sv-SE" altLang="sv-SE" sz="4800" dirty="0">
                <a:effectLst/>
                <a:latin typeface="Segoe Print" panose="02000600000000000000" pitchFamily="2" charset="0"/>
              </a:rPr>
              <a:t>Föräldramöte P11</a:t>
            </a:r>
            <a:br>
              <a:rPr lang="sv-SE" altLang="sv-SE" sz="2000" dirty="0">
                <a:effectLst/>
                <a:latin typeface="Segoe Print" panose="02000600000000000000" pitchFamily="2" charset="0"/>
              </a:rPr>
            </a:br>
            <a:r>
              <a:rPr lang="sv-SE" altLang="sv-SE" sz="2000" dirty="0">
                <a:effectLst/>
                <a:latin typeface="Segoe Print" panose="02000600000000000000" pitchFamily="2" charset="0"/>
              </a:rPr>
              <a:t>2021-04-21</a:t>
            </a:r>
            <a:endParaRPr lang="sv-SE" altLang="sv-SE" sz="4800" dirty="0">
              <a:effectLst/>
              <a:latin typeface="Segoe Print" panose="02000600000000000000"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Slide" r:id="rId6" imgW="352" imgH="353" progId="TCLayout.ActiveDocument.1">
                  <p:embed/>
                </p:oleObj>
              </mc:Choice>
              <mc:Fallback>
                <p:oleObj name="think-cell Slide" r:id="rId6" imgW="352" imgH="353" progId="TCLayout.ActiveDocument.1">
                  <p:embed/>
                  <p:pic>
                    <p:nvPicPr>
                      <p:cNvPr id="3" name="Objekt 2" hidden="1">
                        <a:extLst>
                          <a:ext uri="{FF2B5EF4-FFF2-40B4-BE49-F238E27FC236}">
                            <a16:creationId xmlns:a16="http://schemas.microsoft.com/office/drawing/2014/main" id="{2B26DD7A-F2C5-4903-9603-DC7A269A837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187450" y="1917700"/>
            <a:ext cx="6552902" cy="4684712"/>
          </a:xfrm>
          <a:noFill/>
        </p:spPr>
        <p:txBody>
          <a:bodyPr/>
          <a:lstStyle/>
          <a:p>
            <a:pPr>
              <a:lnSpc>
                <a:spcPct val="80000"/>
              </a:lnSpc>
              <a:buFont typeface="Wingdings" pitchFamily="2" charset="2"/>
              <a:buNone/>
            </a:pPr>
            <a:r>
              <a:rPr lang="sv-SE" altLang="sv-SE" sz="1800" b="1" i="1" dirty="0"/>
              <a:t>Program</a:t>
            </a:r>
          </a:p>
          <a:p>
            <a:pPr>
              <a:lnSpc>
                <a:spcPct val="140000"/>
              </a:lnSpc>
            </a:pPr>
            <a:r>
              <a:rPr lang="sv-SE" altLang="sv-SE" sz="1600" dirty="0"/>
              <a:t> Hertzöga BK</a:t>
            </a:r>
          </a:p>
          <a:p>
            <a:pPr>
              <a:lnSpc>
                <a:spcPct val="140000"/>
              </a:lnSpc>
            </a:pPr>
            <a:r>
              <a:rPr lang="sv-SE" altLang="sv-SE" sz="1600" dirty="0"/>
              <a:t> Barn- och ungdomspolicy</a:t>
            </a:r>
          </a:p>
          <a:p>
            <a:pPr>
              <a:lnSpc>
                <a:spcPct val="140000"/>
              </a:lnSpc>
            </a:pPr>
            <a:r>
              <a:rPr lang="sv-SE" altLang="sv-SE" sz="1600" dirty="0"/>
              <a:t> Handlingsplan mot mobbing, diskriminering och kränkande särbehandling</a:t>
            </a:r>
          </a:p>
          <a:p>
            <a:pPr>
              <a:lnSpc>
                <a:spcPct val="140000"/>
              </a:lnSpc>
            </a:pPr>
            <a:r>
              <a:rPr lang="sv-SE" altLang="sv-SE" sz="1600" dirty="0"/>
              <a:t> Förra säsongen</a:t>
            </a:r>
          </a:p>
          <a:p>
            <a:pPr>
              <a:lnSpc>
                <a:spcPct val="140000"/>
              </a:lnSpc>
            </a:pPr>
            <a:r>
              <a:rPr lang="sv-SE" altLang="sv-SE" sz="1600" dirty="0"/>
              <a:t> Säsongen 2021</a:t>
            </a:r>
          </a:p>
          <a:p>
            <a:pPr>
              <a:lnSpc>
                <a:spcPct val="140000"/>
              </a:lnSpc>
            </a:pPr>
            <a:r>
              <a:rPr lang="sv-SE" altLang="sv-SE" sz="1600" dirty="0"/>
              <a:t> Träning och match</a:t>
            </a:r>
          </a:p>
          <a:p>
            <a:pPr>
              <a:lnSpc>
                <a:spcPct val="140000"/>
              </a:lnSpc>
            </a:pPr>
            <a:r>
              <a:rPr lang="sv-SE" altLang="sv-SE" sz="1600" dirty="0"/>
              <a:t> Föräldraansvar</a:t>
            </a:r>
          </a:p>
          <a:p>
            <a:pPr>
              <a:lnSpc>
                <a:spcPct val="140000"/>
              </a:lnSpc>
            </a:pPr>
            <a:r>
              <a:rPr lang="sv-SE" altLang="sv-SE" sz="1600" dirty="0"/>
              <a:t> Vara förälder och specifikt fotbollsförälder</a:t>
            </a:r>
          </a:p>
          <a:p>
            <a:pPr>
              <a:lnSpc>
                <a:spcPct val="140000"/>
              </a:lnSpc>
            </a:pPr>
            <a:r>
              <a:rPr lang="sv-SE" altLang="sv-SE" sz="1600" dirty="0"/>
              <a:t> Vad händer på </a:t>
            </a:r>
            <a:r>
              <a:rPr lang="sv-SE" altLang="sv-SE" sz="1600" dirty="0" err="1"/>
              <a:t>Ilanda</a:t>
            </a:r>
            <a:r>
              <a:rPr lang="sv-SE" altLang="sv-SE" sz="1600" dirty="0"/>
              <a:t> IP</a:t>
            </a:r>
          </a:p>
          <a:p>
            <a:pPr>
              <a:lnSpc>
                <a:spcPct val="140000"/>
              </a:lnSpc>
            </a:pPr>
            <a:r>
              <a:rPr lang="sv-SE" altLang="sv-SE" sz="1600" dirty="0"/>
              <a:t> Övrigt</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a:lstStyle/>
          <a:p>
            <a:pPr algn="ctr" eaLnBrk="1" hangingPunct="1"/>
            <a:r>
              <a:rPr lang="sv-SE" altLang="sv-SE" sz="4800" dirty="0">
                <a:effectLst/>
                <a:latin typeface="Segoe Print" panose="02000600000000000000" pitchFamily="2" charset="0"/>
              </a:rPr>
              <a:t>Föräldramöte P11</a:t>
            </a:r>
            <a:br>
              <a:rPr lang="sv-SE" altLang="sv-SE" sz="2000">
                <a:effectLst/>
                <a:latin typeface="Segoe Print" panose="02000600000000000000" pitchFamily="2" charset="0"/>
              </a:rPr>
            </a:br>
            <a:r>
              <a:rPr lang="sv-SE" altLang="sv-SE" sz="2000">
                <a:effectLst/>
                <a:latin typeface="Segoe Print" panose="02000600000000000000" pitchFamily="2" charset="0"/>
              </a:rPr>
              <a:t>2021-04-21</a:t>
            </a:r>
            <a:endParaRPr lang="sv-SE" altLang="sv-SE" sz="4800" dirty="0">
              <a:effectLst/>
              <a:latin typeface="Segoe Print" panose="02000600000000000000" pitchFamily="2" charset="0"/>
            </a:endParaRPr>
          </a:p>
        </p:txBody>
      </p:sp>
      <p:pic>
        <p:nvPicPr>
          <p:cNvPr id="13316" name="Bildobjekt 3">
            <a:extLst>
              <a:ext uri="{FF2B5EF4-FFF2-40B4-BE49-F238E27FC236}">
                <a16:creationId xmlns:a16="http://schemas.microsoft.com/office/drawing/2014/main" id="{2F307000-02F3-451F-A80C-717105A97C7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59338" y="1557338"/>
            <a:ext cx="3730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63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A5A18B9B-7489-4711-8B6F-3A9AA2811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038" y="4292600"/>
            <a:ext cx="14859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a:extLst>
              <a:ext uri="{FF2B5EF4-FFF2-40B4-BE49-F238E27FC236}">
                <a16:creationId xmlns:a16="http://schemas.microsoft.com/office/drawing/2014/main" id="{5B704CFD-9F42-499D-86B9-C3C06C2A4687}"/>
              </a:ext>
            </a:extLst>
          </p:cNvPr>
          <p:cNvSpPr>
            <a:spLocks noGrp="1" noChangeArrowheads="1"/>
          </p:cNvSpPr>
          <p:nvPr>
            <p:ph type="ctrTitle"/>
          </p:nvPr>
        </p:nvSpPr>
        <p:spPr>
          <a:xfrm>
            <a:off x="258763" y="182563"/>
            <a:ext cx="7985125" cy="1085850"/>
          </a:xfrm>
        </p:spPr>
        <p:txBody>
          <a:bodyPr/>
          <a:lstStyle/>
          <a:p>
            <a:pPr algn="ctr" eaLnBrk="1" hangingPunct="1">
              <a:defRPr/>
            </a:pPr>
            <a:r>
              <a:rPr lang="sv-SE" sz="3600" dirty="0">
                <a:latin typeface="Segoe Print" panose="02000600000000000000" pitchFamily="2" charset="0"/>
              </a:rPr>
              <a:t>Hertzöga BK strävar efter att:</a:t>
            </a:r>
            <a:endParaRPr lang="sv-SE" sz="3600" dirty="0"/>
          </a:p>
        </p:txBody>
      </p:sp>
      <p:sp>
        <p:nvSpPr>
          <p:cNvPr id="1434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DFEA3D0A-EED7-41A9-91A4-1B4660AA5A7E}"/>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pic>
        <p:nvPicPr>
          <p:cNvPr id="14341" name="Picture 7">
            <a:extLst>
              <a:ext uri="{FF2B5EF4-FFF2-40B4-BE49-F238E27FC236}">
                <a16:creationId xmlns:a16="http://schemas.microsoft.com/office/drawing/2014/main" id="{3EF6D5E1-D7D0-4939-9C70-49A6579DB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7038" y="4879975"/>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ktangel 1">
            <a:extLst>
              <a:ext uri="{FF2B5EF4-FFF2-40B4-BE49-F238E27FC236}">
                <a16:creationId xmlns:a16="http://schemas.microsoft.com/office/drawing/2014/main" id="{1C2F4153-3BA7-4CB4-9BF3-B7A47DCDBD5A}"/>
              </a:ext>
            </a:extLst>
          </p:cNvPr>
          <p:cNvSpPr>
            <a:spLocks noChangeArrowheads="1"/>
          </p:cNvSpPr>
          <p:nvPr/>
        </p:nvSpPr>
        <p:spPr bwMode="auto">
          <a:xfrm>
            <a:off x="0" y="4171950"/>
            <a:ext cx="882015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400">
                <a:latin typeface="Segoe Print" panose="02000600000000000000" pitchFamily="2" charset="0"/>
              </a:rPr>
              <a:t>I HBK:are finns	</a:t>
            </a:r>
            <a:r>
              <a:rPr lang="sv-SE" altLang="sv-SE" sz="1800">
                <a:latin typeface="Segoe Print" panose="02000600000000000000" pitchFamily="2" charset="0"/>
              </a:rPr>
              <a:t>	  </a:t>
            </a:r>
            <a:r>
              <a:rPr lang="sv-SE" altLang="sv-SE" sz="4800" b="1">
                <a:latin typeface="Segoe Print" panose="02000600000000000000" pitchFamily="2" charset="0"/>
              </a:rPr>
              <a:t>H</a:t>
            </a:r>
            <a:r>
              <a:rPr lang="sv-SE" altLang="sv-SE" sz="2800" b="1">
                <a:latin typeface="Segoe Print" panose="02000600000000000000" pitchFamily="2" charset="0"/>
              </a:rPr>
              <a:t>järta och mod</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träning &amp; match finns </a:t>
            </a:r>
            <a:r>
              <a:rPr lang="sv-SE" altLang="sv-SE" sz="4800" b="1">
                <a:latin typeface="Segoe Print" panose="02000600000000000000" pitchFamily="2" charset="0"/>
              </a:rPr>
              <a:t>B</a:t>
            </a:r>
            <a:r>
              <a:rPr lang="sv-SE" altLang="sv-SE" sz="2800" b="1">
                <a:latin typeface="Segoe Print" panose="02000600000000000000" pitchFamily="2" charset="0"/>
              </a:rPr>
              <a:t>oll och glädje</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föreningen finns	  </a:t>
            </a:r>
            <a:r>
              <a:rPr lang="sv-SE" altLang="sv-SE" sz="4800" b="1">
                <a:latin typeface="Segoe Print" panose="02000600000000000000" pitchFamily="2" charset="0"/>
              </a:rPr>
              <a:t>K</a:t>
            </a:r>
            <a:r>
              <a:rPr lang="sv-SE" altLang="sv-SE" sz="2800" b="1">
                <a:latin typeface="Segoe Print" panose="02000600000000000000" pitchFamily="2" charset="0"/>
              </a:rPr>
              <a:t>amratskap och engagemang</a:t>
            </a:r>
            <a:endParaRPr lang="sv-SE" altLang="sv-SE" sz="2800">
              <a:latin typeface="Segoe Print" panose="02000600000000000000" pitchFamily="2" charset="0"/>
            </a:endParaRPr>
          </a:p>
        </p:txBody>
      </p:sp>
      <p:sp>
        <p:nvSpPr>
          <p:cNvPr id="7" name="Rektangel med rundade hörn 6">
            <a:extLst>
              <a:ext uri="{FF2B5EF4-FFF2-40B4-BE49-F238E27FC236}">
                <a16:creationId xmlns:a16="http://schemas.microsoft.com/office/drawing/2014/main" id="{8DE42A14-815B-45EB-9B8F-99DAAACA250B}"/>
              </a:ext>
            </a:extLst>
          </p:cNvPr>
          <p:cNvSpPr/>
          <p:nvPr/>
        </p:nvSpPr>
        <p:spPr>
          <a:xfrm>
            <a:off x="334962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err="1">
                <a:solidFill>
                  <a:srgbClr val="FFFF00"/>
                </a:solidFill>
                <a:latin typeface="Segoe Print" panose="02000600000000000000" pitchFamily="2" charset="0"/>
              </a:rPr>
              <a:t>Ilanda</a:t>
            </a:r>
            <a:r>
              <a:rPr lang="sv-SE" sz="1400" b="1" dirty="0">
                <a:solidFill>
                  <a:srgbClr val="FFFF00"/>
                </a:solidFill>
                <a:latin typeface="Segoe Print" panose="02000600000000000000" pitchFamily="2" charset="0"/>
              </a:rPr>
              <a:t> IP </a:t>
            </a:r>
            <a:br>
              <a:rPr lang="sv-SE" sz="1400" b="1" dirty="0">
                <a:solidFill>
                  <a:srgbClr val="FFFF00"/>
                </a:solidFill>
                <a:latin typeface="Segoe Print" panose="02000600000000000000" pitchFamily="2" charset="0"/>
              </a:rPr>
            </a:br>
            <a:r>
              <a:rPr lang="sv-SE" sz="1400" b="1" dirty="0">
                <a:solidFill>
                  <a:srgbClr val="FFFF00"/>
                </a:solidFill>
                <a:latin typeface="Segoe Print" panose="02000600000000000000" pitchFamily="2" charset="0"/>
              </a:rPr>
              <a:t>en mötesplats för alla</a:t>
            </a:r>
            <a:endParaRPr lang="sv-SE" sz="1400" dirty="0">
              <a:solidFill>
                <a:srgbClr val="FFFF00"/>
              </a:solidFill>
              <a:latin typeface="Segoe Print" panose="02000600000000000000" pitchFamily="2" charset="0"/>
            </a:endParaRPr>
          </a:p>
        </p:txBody>
      </p:sp>
      <p:sp>
        <p:nvSpPr>
          <p:cNvPr id="8" name="Rektangel med rundade hörn 7">
            <a:extLst>
              <a:ext uri="{FF2B5EF4-FFF2-40B4-BE49-F238E27FC236}">
                <a16:creationId xmlns:a16="http://schemas.microsoft.com/office/drawing/2014/main" id="{D5DE139D-2C2E-44A3-90B6-314649D6EEE7}"/>
              </a:ext>
            </a:extLst>
          </p:cNvPr>
          <p:cNvSpPr/>
          <p:nvPr/>
        </p:nvSpPr>
        <p:spPr>
          <a:xfrm>
            <a:off x="979488" y="2781300"/>
            <a:ext cx="2152650"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Spelare och ledare utvecklas i sina roller och som individer</a:t>
            </a:r>
            <a:endParaRPr lang="sv-SE" sz="1400" dirty="0">
              <a:solidFill>
                <a:srgbClr val="FFFF00"/>
              </a:solidFill>
              <a:latin typeface="Segoe Print" panose="02000600000000000000" pitchFamily="2" charset="0"/>
            </a:endParaRPr>
          </a:p>
        </p:txBody>
      </p:sp>
      <p:sp>
        <p:nvSpPr>
          <p:cNvPr id="9" name="Rektangel med rundade hörn 8">
            <a:extLst>
              <a:ext uri="{FF2B5EF4-FFF2-40B4-BE49-F238E27FC236}">
                <a16:creationId xmlns:a16="http://schemas.microsoft.com/office/drawing/2014/main" id="{AD1F0A31-FB07-4776-957A-1B2133CA4EE4}"/>
              </a:ext>
            </a:extLst>
          </p:cNvPr>
          <p:cNvSpPr/>
          <p:nvPr/>
        </p:nvSpPr>
        <p:spPr>
          <a:xfrm>
            <a:off x="3313113" y="1844675"/>
            <a:ext cx="2266950" cy="720725"/>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Alla upplever tiden i Hertzöga BK som en höjdpunkt i livet</a:t>
            </a:r>
          </a:p>
        </p:txBody>
      </p:sp>
      <p:sp>
        <p:nvSpPr>
          <p:cNvPr id="10" name="Rektangel med rundade hörn 9">
            <a:extLst>
              <a:ext uri="{FF2B5EF4-FFF2-40B4-BE49-F238E27FC236}">
                <a16:creationId xmlns:a16="http://schemas.microsoft.com/office/drawing/2014/main" id="{F1DC18A5-BF3A-4DAA-8EA2-FF83CA869F41}"/>
              </a:ext>
            </a:extLst>
          </p:cNvPr>
          <p:cNvSpPr/>
          <p:nvPr/>
        </p:nvSpPr>
        <p:spPr>
          <a:xfrm>
            <a:off x="579437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Hertzöga BK syns </a:t>
            </a:r>
          </a:p>
          <a:p>
            <a:pPr algn="ctr">
              <a:defRPr/>
            </a:pPr>
            <a:r>
              <a:rPr lang="sv-SE" sz="1400" b="1" dirty="0">
                <a:solidFill>
                  <a:srgbClr val="FFFF00"/>
                </a:solidFill>
                <a:latin typeface="Segoe Print" panose="02000600000000000000" pitchFamily="2" charset="0"/>
              </a:rPr>
              <a:t>och gör skillnad </a:t>
            </a:r>
          </a:p>
          <a:p>
            <a:pPr algn="ctr">
              <a:defRPr/>
            </a:pPr>
            <a:r>
              <a:rPr lang="sv-SE" sz="1400" b="1" dirty="0">
                <a:solidFill>
                  <a:srgbClr val="FFFF00"/>
                </a:solidFill>
                <a:latin typeface="Segoe Print" panose="02000600000000000000" pitchFamily="2" charset="0"/>
              </a:rPr>
              <a:t>i samhället</a:t>
            </a:r>
            <a:endParaRPr lang="sv-SE" sz="1400" dirty="0">
              <a:solidFill>
                <a:srgbClr val="FFFF00"/>
              </a:solidFill>
              <a:latin typeface="Segoe Print" panose="02000600000000000000" pitchFamily="2"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43FF692-26DA-4BD7-B744-CE83987433D8}"/>
              </a:ext>
            </a:extLst>
          </p:cNvPr>
          <p:cNvSpPr>
            <a:spLocks noGrp="1" noChangeArrowheads="1"/>
          </p:cNvSpPr>
          <p:nvPr>
            <p:ph type="ctrTitle"/>
          </p:nvPr>
        </p:nvSpPr>
        <p:spPr>
          <a:xfrm>
            <a:off x="539750" y="327025"/>
            <a:ext cx="7526338" cy="1085850"/>
          </a:xfrm>
        </p:spPr>
        <p:txBody>
          <a:bodyPr/>
          <a:lstStyle/>
          <a:p>
            <a:pPr algn="ctr" eaLnBrk="1" hangingPunct="1">
              <a:defRPr/>
            </a:pPr>
            <a:r>
              <a:rPr lang="sv-SE" sz="3600" dirty="0">
                <a:latin typeface="Segoe Print" panose="02000600000000000000" pitchFamily="2" charset="0"/>
              </a:rPr>
              <a:t>Hertzöga </a:t>
            </a:r>
            <a:r>
              <a:rPr lang="sv-SE" sz="3600" dirty="0" err="1">
                <a:latin typeface="Segoe Print" panose="02000600000000000000" pitchFamily="2" charset="0"/>
              </a:rPr>
              <a:t>BKs</a:t>
            </a:r>
            <a:br>
              <a:rPr lang="sv-SE" sz="3600" dirty="0">
                <a:latin typeface="Segoe Print" panose="02000600000000000000" pitchFamily="2" charset="0"/>
              </a:rPr>
            </a:br>
            <a:r>
              <a:rPr lang="sv-SE" sz="3600" dirty="0">
                <a:latin typeface="Segoe Print" panose="02000600000000000000" pitchFamily="2" charset="0"/>
              </a:rPr>
              <a:t>Barn- och ungdomspolicy</a:t>
            </a:r>
            <a:endParaRPr lang="sv-SE" sz="3600" dirty="0"/>
          </a:p>
        </p:txBody>
      </p:sp>
      <p:sp>
        <p:nvSpPr>
          <p:cNvPr id="1536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55043007-A287-41C3-A0FB-1482262C9095}"/>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5364" name="Rectangle 26">
            <a:extLst>
              <a:ext uri="{FF2B5EF4-FFF2-40B4-BE49-F238E27FC236}">
                <a16:creationId xmlns:a16="http://schemas.microsoft.com/office/drawing/2014/main" id="{EC8CF805-6DE6-40CA-912A-62D29196F857}"/>
              </a:ext>
            </a:extLst>
          </p:cNvPr>
          <p:cNvSpPr>
            <a:spLocks noGrp="1" noChangeArrowheads="1"/>
          </p:cNvSpPr>
          <p:nvPr>
            <p:ph type="subTitle" idx="1"/>
          </p:nvPr>
        </p:nvSpPr>
        <p:spPr>
          <a:xfrm>
            <a:off x="1331913" y="1773238"/>
            <a:ext cx="6985000" cy="2735262"/>
          </a:xfrm>
          <a:noFill/>
        </p:spPr>
        <p:txBody>
          <a:bodyPr/>
          <a:lstStyle/>
          <a:p>
            <a:pPr eaLnBrk="1" hangingPunct="1">
              <a:lnSpc>
                <a:spcPct val="150000"/>
              </a:lnSpc>
              <a:buFont typeface="Wingdings" pitchFamily="2" charset="2"/>
              <a:buNone/>
            </a:pPr>
            <a:r>
              <a:rPr lang="sv-SE" altLang="sv-SE" sz="2000" dirty="0"/>
              <a:t> Innehåller information om bl.a. </a:t>
            </a:r>
          </a:p>
          <a:p>
            <a:pPr eaLnBrk="1" hangingPunct="1">
              <a:lnSpc>
                <a:spcPct val="150000"/>
              </a:lnSpc>
            </a:pPr>
            <a:r>
              <a:rPr lang="sv-SE" altLang="sv-SE" sz="2000" dirty="0"/>
              <a:t> Hertzöga ungdomsfotbolls inriktning, värdegrund</a:t>
            </a:r>
          </a:p>
          <a:p>
            <a:pPr eaLnBrk="1" hangingPunct="1">
              <a:lnSpc>
                <a:spcPct val="150000"/>
              </a:lnSpc>
            </a:pPr>
            <a:r>
              <a:rPr lang="sv-SE" altLang="sv-SE" sz="2000" dirty="0"/>
              <a:t> Sociala- och fotbollsmässiga mål</a:t>
            </a:r>
          </a:p>
          <a:p>
            <a:pPr eaLnBrk="1" hangingPunct="1">
              <a:lnSpc>
                <a:spcPct val="150000"/>
              </a:lnSpc>
            </a:pPr>
            <a:r>
              <a:rPr lang="sv-SE" altLang="sv-SE" sz="2000" dirty="0"/>
              <a:t> Träningsgruppen			</a:t>
            </a:r>
            <a:r>
              <a:rPr lang="sv-SE" altLang="sv-SE" sz="1600" u="sng" dirty="0"/>
              <a:t>Informationsfolder</a:t>
            </a:r>
          </a:p>
          <a:p>
            <a:pPr eaLnBrk="1" hangingPunct="1">
              <a:lnSpc>
                <a:spcPct val="150000"/>
              </a:lnSpc>
            </a:pPr>
            <a:r>
              <a:rPr lang="sv-SE" altLang="sv-SE" sz="2000" dirty="0"/>
              <a:t> Andra idrotter</a:t>
            </a:r>
          </a:p>
          <a:p>
            <a:pPr eaLnBrk="1" hangingPunct="1">
              <a:lnSpc>
                <a:spcPct val="150000"/>
              </a:lnSpc>
            </a:pPr>
            <a:r>
              <a:rPr lang="sv-SE" altLang="sv-SE" sz="2000" dirty="0"/>
              <a:t> Läger och cuper</a:t>
            </a:r>
          </a:p>
          <a:p>
            <a:pPr eaLnBrk="1" hangingPunct="1">
              <a:lnSpc>
                <a:spcPct val="150000"/>
              </a:lnSpc>
            </a:pPr>
            <a:r>
              <a:rPr lang="sv-SE" altLang="sv-SE" sz="2000" dirty="0"/>
              <a:t> Domarpolicy</a:t>
            </a:r>
          </a:p>
          <a:p>
            <a:pPr eaLnBrk="1" hangingPunct="1">
              <a:lnSpc>
                <a:spcPct val="150000"/>
              </a:lnSpc>
            </a:pPr>
            <a:r>
              <a:rPr lang="sv-SE" altLang="sv-SE" sz="2000" dirty="0"/>
              <a:t> Föräldramall</a:t>
            </a:r>
          </a:p>
        </p:txBody>
      </p:sp>
      <p:pic>
        <p:nvPicPr>
          <p:cNvPr id="15365" name="Picture 3" descr="HS5ClipImage_49d22502">
            <a:extLst>
              <a:ext uri="{FF2B5EF4-FFF2-40B4-BE49-F238E27FC236}">
                <a16:creationId xmlns:a16="http://schemas.microsoft.com/office/drawing/2014/main" id="{6AF64C3E-24A9-46E9-8160-BDD4ADC96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3860800"/>
            <a:ext cx="112871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654882" y="2276872"/>
            <a:ext cx="6805550" cy="3339376"/>
          </a:xfrm>
          <a:prstGeom prst="rect">
            <a:avLst/>
          </a:prstGeom>
        </p:spPr>
        <p:txBody>
          <a:bodyPr wrap="square">
            <a:spAutoFit/>
          </a:bodyPr>
          <a:lstStyle/>
          <a:p>
            <a:pPr>
              <a:lnSpc>
                <a:spcPct val="150000"/>
              </a:lnSpc>
              <a:defRPr/>
            </a:pPr>
            <a:r>
              <a:rPr lang="sv-SE" sz="1500" dirty="0"/>
              <a:t>”Hertzöga BK:s verksamhet består till stor del av föräldraengagemang. Det är viktigt att föräldrarna tar del av information eftersom det krävs ett nära samarbete mellan ledare och föräldrar för att ett bra resultat ska kunna uppnås. Föräldrar bör vara medvetna om att spelarnas förhållande till stor del skapas av deras inflytande och påverkan.”</a:t>
            </a:r>
          </a:p>
          <a:p>
            <a:pPr>
              <a:defRPr/>
            </a:pPr>
            <a:endParaRPr lang="sv-SE" sz="800" dirty="0"/>
          </a:p>
          <a:p>
            <a:pPr>
              <a:defRPr/>
            </a:pPr>
            <a:endParaRPr lang="sv-SE" sz="1500" b="1" u="sng" dirty="0"/>
          </a:p>
          <a:p>
            <a:pPr>
              <a:defRPr/>
            </a:pPr>
            <a:endParaRPr lang="sv-SE" sz="1500" b="1" u="sng" dirty="0"/>
          </a:p>
          <a:p>
            <a:pPr>
              <a:defRPr/>
            </a:pPr>
            <a:r>
              <a:rPr lang="sv-SE" sz="1500" b="1" u="sng" dirty="0"/>
              <a:t>Allmänt:</a:t>
            </a:r>
            <a:endParaRPr lang="sv-SE" sz="1500" dirty="0"/>
          </a:p>
          <a:p>
            <a:pPr marL="285750" indent="-285750">
              <a:buFont typeface="Arial" panose="020B0604020202020204" pitchFamily="34" charset="0"/>
              <a:buChar char="•"/>
              <a:defRPr/>
            </a:pPr>
            <a:r>
              <a:rPr lang="sv-SE" sz="1500" dirty="0"/>
              <a:t>Föräldrar skall delta på lagets föräldramöten.</a:t>
            </a:r>
          </a:p>
          <a:p>
            <a:pPr>
              <a:defRPr/>
            </a:pPr>
            <a:endParaRPr lang="sv-SE" sz="800" b="1" u="sng" dirty="0"/>
          </a:p>
        </p:txBody>
      </p:sp>
    </p:spTree>
    <p:extLst>
      <p:ext uri="{BB962C8B-B14F-4D97-AF65-F5344CB8AC3E}">
        <p14:creationId xmlns:p14="http://schemas.microsoft.com/office/powerpoint/2010/main" val="7374455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331640" y="1556792"/>
            <a:ext cx="6913463" cy="3908762"/>
          </a:xfrm>
          <a:prstGeom prst="rect">
            <a:avLst/>
          </a:prstGeom>
        </p:spPr>
        <p:txBody>
          <a:bodyPr wrap="square">
            <a:spAutoFit/>
          </a:bodyPr>
          <a:lstStyle/>
          <a:p>
            <a:pPr>
              <a:defRPr/>
            </a:pPr>
            <a:endParaRPr lang="sv-SE" sz="800" b="1" u="sng" dirty="0"/>
          </a:p>
          <a:p>
            <a:pPr>
              <a:defRPr/>
            </a:pPr>
            <a:r>
              <a:rPr lang="sv-SE" sz="1500" b="1" u="sng" dirty="0"/>
              <a:t>Träning:</a:t>
            </a:r>
            <a:endParaRPr lang="sv-SE" sz="1500" dirty="0"/>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se till att deras barn kommer i tid till träning och match, samt att deras barn har rätt utrustning med sig.</a:t>
            </a:r>
          </a:p>
          <a:p>
            <a:pPr>
              <a:defRPr/>
            </a:pPr>
            <a:endParaRPr lang="sv-SE" sz="1500" dirty="0"/>
          </a:p>
          <a:p>
            <a:pPr marL="285750" indent="-285750">
              <a:buFont typeface="Arial" panose="020B0604020202020204" pitchFamily="34" charset="0"/>
              <a:buChar char="•"/>
              <a:defRPr/>
            </a:pPr>
            <a:r>
              <a:rPr lang="sv-SE" sz="1500" dirty="0"/>
              <a:t>Föräldrarna skall ansvara för att deras barn inte tränar vid sjukdom</a:t>
            </a:r>
          </a:p>
          <a:p>
            <a:pPr>
              <a:defRPr/>
            </a:pPr>
            <a:endParaRPr lang="sv-SE" sz="1500" dirty="0"/>
          </a:p>
          <a:p>
            <a:pPr marL="285750" indent="-285750">
              <a:buFont typeface="Arial" panose="020B0604020202020204" pitchFamily="34" charset="0"/>
              <a:buChar char="•"/>
              <a:defRPr/>
            </a:pPr>
            <a:r>
              <a:rPr lang="sv-SE" sz="1500" dirty="0"/>
              <a:t>Föräldrarna bör hålla sig på lämpligt avstånd från träningen så att inte barnets uppmärksamhet dras från tränarna.</a:t>
            </a:r>
          </a:p>
          <a:p>
            <a:pPr>
              <a:defRPr/>
            </a:pPr>
            <a:endParaRPr lang="sv-SE" sz="1500" dirty="0"/>
          </a:p>
          <a:p>
            <a:pPr marL="285750" indent="-285750">
              <a:buFont typeface="Arial" panose="020B0604020202020204" pitchFamily="34" charset="0"/>
              <a:buChar char="•"/>
              <a:defRPr/>
            </a:pPr>
            <a:r>
              <a:rPr lang="sv-SE" sz="1500" dirty="0"/>
              <a:t>Föräldrarna förväntas stötta sitt barn i träningen på ett balanserat sätt, utan att pressa barnet till något barnet inte vill.</a:t>
            </a:r>
          </a:p>
          <a:p>
            <a:pPr>
              <a:defRPr/>
            </a:pPr>
            <a:endParaRPr lang="sv-SE" sz="1500" dirty="0"/>
          </a:p>
          <a:p>
            <a:pPr marL="285750" indent="-285750">
              <a:buFont typeface="Arial" panose="020B0604020202020204" pitchFamily="34" charset="0"/>
              <a:buChar char="•"/>
              <a:defRPr/>
            </a:pPr>
            <a:r>
              <a:rPr lang="sv-SE" sz="1500" dirty="0"/>
              <a:t>Föräldrarna bör finnas för spelarna vid behov</a:t>
            </a:r>
          </a:p>
          <a:p>
            <a:pPr>
              <a:defRPr/>
            </a:pPr>
            <a:endParaRPr lang="sv-SE" sz="15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331640" y="1484784"/>
            <a:ext cx="6624736" cy="5524589"/>
          </a:xfrm>
          <a:prstGeom prst="rect">
            <a:avLst/>
          </a:prstGeom>
        </p:spPr>
        <p:txBody>
          <a:bodyPr wrap="square">
            <a:spAutoFit/>
          </a:bodyPr>
          <a:lstStyle/>
          <a:p>
            <a:pPr>
              <a:defRPr/>
            </a:pPr>
            <a:endParaRPr lang="sv-SE" sz="800" b="1" u="sng" dirty="0"/>
          </a:p>
          <a:p>
            <a:pPr>
              <a:defRPr/>
            </a:pPr>
            <a:r>
              <a:rPr lang="sv-SE" sz="1500" b="1" u="sng" dirty="0"/>
              <a:t>Träning:</a:t>
            </a:r>
            <a:endParaRPr lang="sv-SE" sz="1500" dirty="0"/>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bör inte ändra beteende gentemot någon i verksamheten oavsett resultat.</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bör uppmuntra barnet till träning och ha en långsiktig målsättning med denna.</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 veta att om deras barn skadar sig vid match eller träning, så är det i första hand ledarens uppgift att ombesörja detta.</a:t>
            </a:r>
          </a:p>
          <a:p>
            <a:pPr marL="285750" indent="-285750">
              <a:buFont typeface="Arial" panose="020B0604020202020204" pitchFamily="34" charset="0"/>
              <a:buChar char="•"/>
              <a:defRPr/>
            </a:pPr>
            <a:endParaRPr lang="sv-SE" sz="1500" dirty="0"/>
          </a:p>
          <a:p>
            <a:pPr>
              <a:defRPr/>
            </a:pPr>
            <a:r>
              <a:rPr lang="sv-SE" sz="1500" b="1" u="sng" dirty="0"/>
              <a:t>Match:</a:t>
            </a:r>
          </a:p>
          <a:p>
            <a:pPr>
              <a:defRPr/>
            </a:pPr>
            <a:endParaRPr lang="sv-SE" sz="1500" dirty="0"/>
          </a:p>
          <a:p>
            <a:pPr marL="285750" indent="-285750">
              <a:buFont typeface="Arial" panose="020B0604020202020204" pitchFamily="34" charset="0"/>
              <a:buChar char="•"/>
              <a:defRPr/>
            </a:pPr>
            <a:r>
              <a:rPr lang="sv-SE" sz="1500" dirty="0"/>
              <a:t>Föräldrarna skall låta lagets ledare ansvara för barnet under match och träning.</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uppehålla sig utanför omklädningsrum och på motsatt sida av lagets avbytarbänkar.</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uppmuntra inte bara sitt eget barn, utan alla barn i en match, både vid med- och motgång.</a:t>
            </a:r>
          </a:p>
          <a:p>
            <a:pPr>
              <a:defRPr/>
            </a:pPr>
            <a:endParaRPr lang="sv-SE" sz="1500" dirty="0"/>
          </a:p>
        </p:txBody>
      </p:sp>
    </p:spTree>
    <p:extLst>
      <p:ext uri="{BB962C8B-B14F-4D97-AF65-F5344CB8AC3E}">
        <p14:creationId xmlns:p14="http://schemas.microsoft.com/office/powerpoint/2010/main" val="1306083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8EB33E4-745F-4E4C-A5DD-2FFCF696A50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09DB0791-42C4-4427-A83C-15C6A6D8F9BE}"/>
              </a:ext>
            </a:extLst>
          </p:cNvPr>
          <p:cNvSpPr/>
          <p:nvPr/>
        </p:nvSpPr>
        <p:spPr>
          <a:xfrm>
            <a:off x="1187625" y="1666806"/>
            <a:ext cx="7056784" cy="5170646"/>
          </a:xfrm>
          <a:prstGeom prst="rect">
            <a:avLst/>
          </a:prstGeom>
        </p:spPr>
        <p:txBody>
          <a:bodyPr wrap="square">
            <a:spAutoFit/>
          </a:bodyPr>
          <a:lstStyle/>
          <a:p>
            <a:pPr>
              <a:defRPr/>
            </a:pPr>
            <a:r>
              <a:rPr lang="sv-SE" sz="1500" b="1" u="sng" dirty="0"/>
              <a:t>Match:</a:t>
            </a:r>
          </a:p>
          <a:p>
            <a:pPr>
              <a:defRPr/>
            </a:pPr>
            <a:endParaRPr lang="sv-SE" sz="1500" dirty="0"/>
          </a:p>
          <a:p>
            <a:pPr marL="285750" indent="-285750">
              <a:buFont typeface="Arial" panose="020B0604020202020204" pitchFamily="34" charset="0"/>
              <a:buChar char="•"/>
              <a:defRPr/>
            </a:pPr>
            <a:r>
              <a:rPr lang="sv-SE" sz="1500" dirty="0"/>
              <a:t>Föräldrarna skall påverka laget med hejarop, övrig kommunikation överlåts till ledarna.</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se domaren som en vägledare och domarens beslut skall inte kritiseras.</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hjälpa ledarna om ledarna ber om hjälp.</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vara goda förebilder för spelarna och alltid agera på ett sportsligt sätt gentemot båda lagen i en match.</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ha focus på prestation och inte resultat.</a:t>
            </a:r>
          </a:p>
          <a:p>
            <a:pPr>
              <a:defRPr/>
            </a:pPr>
            <a:endParaRPr lang="sv-SE" sz="1500" b="1" u="sng" dirty="0"/>
          </a:p>
          <a:p>
            <a:pPr>
              <a:defRPr/>
            </a:pPr>
            <a:r>
              <a:rPr lang="sv-SE" sz="1500" b="1" u="sng" dirty="0"/>
              <a:t>Utveckling:</a:t>
            </a:r>
          </a:p>
          <a:p>
            <a:pPr>
              <a:defRPr/>
            </a:pPr>
            <a:endParaRPr lang="sv-SE" sz="1500" dirty="0"/>
          </a:p>
          <a:p>
            <a:pPr marL="285750" indent="-285750">
              <a:buFont typeface="Arial" panose="020B0604020202020204" pitchFamily="34" charset="0"/>
              <a:buChar char="•"/>
              <a:defRPr/>
            </a:pPr>
            <a:r>
              <a:rPr lang="sv-SE" sz="1500" dirty="0"/>
              <a:t>Föräldrarna skall ta del av ledarnas och Hertzögas information.</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Fotbollsverksamheten i Hertzöga BK skall vara rolig, för både barn och föräldrar</a:t>
            </a:r>
          </a:p>
          <a:p>
            <a:pPr>
              <a:defRPr/>
            </a:pPr>
            <a:endParaRPr lang="sv-SE" sz="15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8EB33E4-745F-4E4C-A5DD-2FFCF696A50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4" name="Rectangle 2">
            <a:extLst>
              <a:ext uri="{FF2B5EF4-FFF2-40B4-BE49-F238E27FC236}">
                <a16:creationId xmlns:a16="http://schemas.microsoft.com/office/drawing/2014/main" id="{FCEBF31B-988A-4DDE-9132-EB74E0D6DD0E}"/>
              </a:ext>
            </a:extLst>
          </p:cNvPr>
          <p:cNvSpPr txBox="1">
            <a:spLocks noChangeArrowheads="1"/>
          </p:cNvSpPr>
          <p:nvPr/>
        </p:nvSpPr>
        <p:spPr bwMode="auto">
          <a:xfrm>
            <a:off x="1043608" y="1988840"/>
            <a:ext cx="7239000" cy="3096344"/>
          </a:xfrm>
          <a:prstGeom prst="rect">
            <a:avLst/>
          </a:prstGeom>
          <a:noFill/>
          <a:ln>
            <a:noFill/>
          </a:ln>
          <a:extLst/>
        </p:spPr>
        <p:txBody>
          <a:bodyPr anchor="b"/>
          <a:lstStyle>
            <a:lvl1pPr algn="l" rtl="0" eaLnBrk="0" fontAlgn="base" hangingPunct="0">
              <a:spcBef>
                <a:spcPct val="0"/>
              </a:spcBef>
              <a:spcAft>
                <a:spcPct val="0"/>
              </a:spcAft>
              <a:defRPr sz="6000" b="1">
                <a:solidFill>
                  <a:schemeClr val="tx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defRPr/>
            </a:pPr>
            <a:r>
              <a:rPr lang="sv-SE" altLang="sv-SE" sz="3200" kern="0" dirty="0">
                <a:effectLst/>
                <a:latin typeface="Segoe Print" pitchFamily="2" charset="0"/>
              </a:rPr>
              <a:t>Det är inte lätt att vara idrottsförälder – </a:t>
            </a:r>
          </a:p>
          <a:p>
            <a:pPr algn="ctr" eaLnBrk="1" hangingPunct="1">
              <a:defRPr/>
            </a:pPr>
            <a:r>
              <a:rPr lang="sv-SE" altLang="sv-SE" sz="3200" kern="0" dirty="0">
                <a:effectLst/>
                <a:latin typeface="Segoe Print" pitchFamily="2" charset="0"/>
              </a:rPr>
              <a:t>men NI är oerhört betydelsefulla för barnen och föreningen</a:t>
            </a:r>
          </a:p>
        </p:txBody>
      </p:sp>
    </p:spTree>
    <p:extLst>
      <p:ext uri="{BB962C8B-B14F-4D97-AF65-F5344CB8AC3E}">
        <p14:creationId xmlns:p14="http://schemas.microsoft.com/office/powerpoint/2010/main" val="33772960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5C2895C-6076-4CC3-B901-D0DC8806E8B8}"/>
              </a:ext>
            </a:extLst>
          </p:cNvPr>
          <p:cNvSpPr>
            <a:spLocks noGrp="1" noChangeArrowheads="1"/>
          </p:cNvSpPr>
          <p:nvPr>
            <p:ph type="ctrTitle"/>
          </p:nvPr>
        </p:nvSpPr>
        <p:spPr>
          <a:xfrm>
            <a:off x="539750" y="398463"/>
            <a:ext cx="7526338" cy="1085850"/>
          </a:xfrm>
        </p:spPr>
        <p:txBody>
          <a:bodyPr/>
          <a:lstStyle/>
          <a:p>
            <a:pPr algn="ctr" eaLnBrk="1" hangingPunct="1">
              <a:defRPr/>
            </a:pPr>
            <a:r>
              <a:rPr lang="sv-SE" sz="3600" dirty="0">
                <a:latin typeface="Segoe Print" panose="02000600000000000000" pitchFamily="2" charset="0"/>
              </a:rPr>
              <a:t>Hertzöga </a:t>
            </a:r>
            <a:r>
              <a:rPr lang="sv-SE" sz="3600" dirty="0" err="1">
                <a:latin typeface="Segoe Print" panose="02000600000000000000" pitchFamily="2" charset="0"/>
              </a:rPr>
              <a:t>BKs</a:t>
            </a:r>
            <a:br>
              <a:rPr lang="sv-SE" sz="3600" dirty="0">
                <a:latin typeface="Segoe Print" panose="02000600000000000000" pitchFamily="2" charset="0"/>
              </a:rPr>
            </a:br>
            <a:r>
              <a:rPr lang="sv-SE" sz="2800" dirty="0">
                <a:latin typeface="Segoe Print" panose="02000600000000000000" pitchFamily="2" charset="0"/>
              </a:rPr>
              <a:t>Handlingsplan mot mobbing, kränkningar och diskriminering</a:t>
            </a:r>
            <a:endParaRPr lang="sv-SE" sz="2800" dirty="0"/>
          </a:p>
        </p:txBody>
      </p:sp>
      <p:sp>
        <p:nvSpPr>
          <p:cNvPr id="16387"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B84D5392-CCBF-4C9B-80B9-671DBBF7DB76}"/>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6388" name="Rectangle 26">
            <a:extLst>
              <a:ext uri="{FF2B5EF4-FFF2-40B4-BE49-F238E27FC236}">
                <a16:creationId xmlns:a16="http://schemas.microsoft.com/office/drawing/2014/main" id="{1EB0F93D-094C-4DD5-A213-AF30DA34C816}"/>
              </a:ext>
            </a:extLst>
          </p:cNvPr>
          <p:cNvSpPr>
            <a:spLocks noGrp="1" noChangeArrowheads="1"/>
          </p:cNvSpPr>
          <p:nvPr>
            <p:ph type="subTitle" idx="1"/>
          </p:nvPr>
        </p:nvSpPr>
        <p:spPr>
          <a:xfrm>
            <a:off x="1331913" y="1773238"/>
            <a:ext cx="7200900" cy="2735262"/>
          </a:xfrm>
          <a:noFill/>
        </p:spPr>
        <p:txBody>
          <a:bodyPr/>
          <a:lstStyle/>
          <a:p>
            <a:pPr eaLnBrk="1" hangingPunct="1">
              <a:lnSpc>
                <a:spcPct val="150000"/>
              </a:lnSpc>
              <a:buFont typeface="Wingdings" pitchFamily="2" charset="2"/>
              <a:buNone/>
            </a:pPr>
            <a:r>
              <a:rPr lang="sv-SE" altLang="sv-SE" sz="2000"/>
              <a:t>Syftet med handlingsplanen är att barn, ungdomar, ledare och föräldrar ska känna sig trygga och trivas i Hertzögas verksamhet.</a:t>
            </a:r>
          </a:p>
          <a:p>
            <a:pPr eaLnBrk="1" hangingPunct="1">
              <a:lnSpc>
                <a:spcPct val="150000"/>
              </a:lnSpc>
              <a:buFont typeface="Wingdings" pitchFamily="2" charset="2"/>
              <a:buNone/>
            </a:pPr>
            <a:r>
              <a:rPr lang="sv-SE" altLang="sv-SE" sz="800"/>
              <a:t> </a:t>
            </a:r>
            <a:r>
              <a:rPr lang="sv-SE" altLang="sv-SE" sz="2000"/>
              <a:t>Den innehåller information om: </a:t>
            </a:r>
          </a:p>
          <a:p>
            <a:pPr eaLnBrk="1" hangingPunct="1">
              <a:lnSpc>
                <a:spcPct val="150000"/>
              </a:lnSpc>
            </a:pPr>
            <a:r>
              <a:rPr lang="sv-SE" altLang="sv-SE" sz="2000"/>
              <a:t> Föreningens värdegrund</a:t>
            </a:r>
          </a:p>
          <a:p>
            <a:pPr eaLnBrk="1" hangingPunct="1">
              <a:lnSpc>
                <a:spcPct val="150000"/>
              </a:lnSpc>
            </a:pPr>
            <a:r>
              <a:rPr lang="sv-SE" altLang="sv-SE" sz="2000"/>
              <a:t> Mål för ledare, aktiva och föräldrar</a:t>
            </a:r>
          </a:p>
          <a:p>
            <a:pPr eaLnBrk="1" hangingPunct="1">
              <a:lnSpc>
                <a:spcPct val="150000"/>
              </a:lnSpc>
            </a:pPr>
            <a:r>
              <a:rPr lang="sv-SE" altLang="sv-SE" sz="2000"/>
              <a:t> Vad som är mobbing, kränkning och diskriminering </a:t>
            </a:r>
          </a:p>
          <a:p>
            <a:pPr eaLnBrk="1" hangingPunct="1">
              <a:lnSpc>
                <a:spcPct val="150000"/>
              </a:lnSpc>
            </a:pPr>
            <a:r>
              <a:rPr lang="sv-SE" altLang="sv-SE" sz="2000"/>
              <a:t> Förebyggande arbete</a:t>
            </a:r>
          </a:p>
          <a:p>
            <a:pPr eaLnBrk="1" hangingPunct="1">
              <a:lnSpc>
                <a:spcPct val="150000"/>
              </a:lnSpc>
            </a:pPr>
            <a:r>
              <a:rPr lang="sv-SE" altLang="sv-SE" sz="2000"/>
              <a:t> Vem man kontaktar</a:t>
            </a:r>
            <a:endParaRPr lang="sv-SE" altLang="sv-SE" sz="1600" u="sng"/>
          </a:p>
          <a:p>
            <a:pPr eaLnBrk="1" hangingPunct="1">
              <a:lnSpc>
                <a:spcPct val="150000"/>
              </a:lnSpc>
            </a:pPr>
            <a:r>
              <a:rPr lang="sv-SE" altLang="sv-SE" sz="2000"/>
              <a:t> Vem som beslutar</a:t>
            </a:r>
          </a:p>
          <a:p>
            <a:pPr eaLnBrk="1" hangingPunct="1">
              <a:lnSpc>
                <a:spcPct val="150000"/>
              </a:lnSpc>
              <a:buFont typeface="Wingdings" pitchFamily="2" charset="2"/>
              <a:buNone/>
            </a:pPr>
            <a:endParaRPr lang="sv-SE" altLang="sv-SE" sz="20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6">
            <a:extLst>
              <a:ext uri="{FF2B5EF4-FFF2-40B4-BE49-F238E27FC236}">
                <a16:creationId xmlns:a16="http://schemas.microsoft.com/office/drawing/2014/main" id="{EC9BF1A5-9190-4A4F-8838-083F8812A90E}"/>
              </a:ext>
            </a:extLst>
          </p:cNvPr>
          <p:cNvSpPr>
            <a:spLocks noGrp="1" noChangeArrowheads="1"/>
          </p:cNvSpPr>
          <p:nvPr>
            <p:ph type="subTitle" idx="1"/>
          </p:nvPr>
        </p:nvSpPr>
        <p:spPr>
          <a:xfrm>
            <a:off x="971600" y="1700808"/>
            <a:ext cx="6696744" cy="4968552"/>
          </a:xfrm>
          <a:noFill/>
        </p:spPr>
        <p:txBody>
          <a:bodyPr/>
          <a:lstStyle/>
          <a:p>
            <a:pPr eaLnBrk="1" hangingPunct="1"/>
            <a:r>
              <a:rPr lang="sv-SE" altLang="sv-SE" sz="2000" dirty="0"/>
              <a:t> Vad var bra?</a:t>
            </a:r>
          </a:p>
          <a:p>
            <a:pPr lvl="1" eaLnBrk="1" hangingPunct="1"/>
            <a:r>
              <a:rPr lang="sv-SE" altLang="sv-SE" sz="1600" dirty="0"/>
              <a:t>En stark trupp, 37 </a:t>
            </a:r>
            <a:r>
              <a:rPr lang="sv-SE" altLang="sv-SE" sz="1600" dirty="0" err="1"/>
              <a:t>st</a:t>
            </a:r>
            <a:r>
              <a:rPr lang="sv-SE" altLang="sv-SE" sz="1600" dirty="0"/>
              <a:t> i skrivande stund och 72% närvaro</a:t>
            </a:r>
          </a:p>
          <a:p>
            <a:pPr lvl="1" eaLnBrk="1" hangingPunct="1"/>
            <a:r>
              <a:rPr lang="sv-SE" altLang="sv-SE" sz="1600" dirty="0"/>
              <a:t>Påbörjade ett värdegrundsarbete</a:t>
            </a:r>
          </a:p>
          <a:p>
            <a:pPr lvl="1" eaLnBrk="1" hangingPunct="1"/>
            <a:r>
              <a:rPr lang="sv-SE" altLang="sv-SE" sz="1600" dirty="0"/>
              <a:t>Presterade väldigt bra på träning och match</a:t>
            </a:r>
          </a:p>
          <a:p>
            <a:pPr marL="457200" lvl="1" indent="0" eaLnBrk="1" hangingPunct="1">
              <a:buNone/>
            </a:pPr>
            <a:endParaRPr lang="sv-SE" altLang="sv-SE" sz="2000" dirty="0"/>
          </a:p>
          <a:p>
            <a:pPr eaLnBrk="1" hangingPunct="1"/>
            <a:r>
              <a:rPr lang="sv-SE" altLang="sv-SE" sz="2000" dirty="0"/>
              <a:t> Vad kan bli bättre?</a:t>
            </a:r>
          </a:p>
          <a:p>
            <a:pPr lvl="1" eaLnBrk="1" hangingPunct="1"/>
            <a:r>
              <a:rPr lang="sv-SE" altLang="sv-SE" sz="1600" dirty="0"/>
              <a:t>Fokus på träning</a:t>
            </a:r>
          </a:p>
          <a:p>
            <a:pPr lvl="1" eaLnBrk="1" hangingPunct="1"/>
            <a:r>
              <a:rPr lang="sv-SE" altLang="sv-SE" sz="1600" dirty="0"/>
              <a:t>Värdegrund</a:t>
            </a:r>
          </a:p>
          <a:p>
            <a:pPr lvl="2" eaLnBrk="1" hangingPunct="1"/>
            <a:r>
              <a:rPr lang="sv-SE" altLang="sv-SE" sz="1300" dirty="0"/>
              <a:t>Laganda – stöttar och peppar</a:t>
            </a:r>
          </a:p>
          <a:p>
            <a:pPr lvl="2" eaLnBrk="1" hangingPunct="1"/>
            <a:r>
              <a:rPr lang="sv-SE" altLang="sv-SE" sz="1300" dirty="0"/>
              <a:t>Kamratskap – mellan skolorna</a:t>
            </a:r>
          </a:p>
          <a:p>
            <a:pPr lvl="2" eaLnBrk="1" hangingPunct="1"/>
            <a:r>
              <a:rPr lang="sv-SE" altLang="sv-SE" sz="1300" dirty="0"/>
              <a:t>Motivationshöjare – positiv inställning</a:t>
            </a:r>
          </a:p>
          <a:p>
            <a:pPr marL="914400" lvl="2" indent="0" eaLnBrk="1" hangingPunct="1">
              <a:buNone/>
            </a:pPr>
            <a:endParaRPr lang="sv-SE" altLang="sv-SE" sz="2000" dirty="0"/>
          </a:p>
          <a:p>
            <a:pPr eaLnBrk="1" hangingPunct="1"/>
            <a:r>
              <a:rPr lang="sv-SE" altLang="sv-SE" sz="2000" dirty="0"/>
              <a:t> Hur kan det bli bättre?</a:t>
            </a:r>
          </a:p>
          <a:p>
            <a:pPr lvl="1" eaLnBrk="1" hangingPunct="1"/>
            <a:r>
              <a:rPr lang="sv-SE" altLang="sv-SE" sz="1600" dirty="0"/>
              <a:t>Arbeta med dessa frågor och visa vad de ger för positiva effekter		</a:t>
            </a:r>
          </a:p>
          <a:p>
            <a:pPr eaLnBrk="1" hangingPunct="1">
              <a:buFont typeface="Wingdings" pitchFamily="2" charset="2"/>
              <a:buNone/>
            </a:pPr>
            <a:endParaRPr lang="sv-SE" altLang="sv-SE" sz="2000" dirty="0"/>
          </a:p>
        </p:txBody>
      </p:sp>
      <p:sp>
        <p:nvSpPr>
          <p:cNvPr id="7170" name="Rectangle 2">
            <a:extLst>
              <a:ext uri="{FF2B5EF4-FFF2-40B4-BE49-F238E27FC236}">
                <a16:creationId xmlns:a16="http://schemas.microsoft.com/office/drawing/2014/main" id="{0BEB5161-F27D-4CC2-8BE3-1D61752AE5F9}"/>
              </a:ext>
            </a:extLst>
          </p:cNvPr>
          <p:cNvSpPr>
            <a:spLocks noGrp="1" noChangeArrowheads="1"/>
          </p:cNvSpPr>
          <p:nvPr>
            <p:ph type="ctrTitle"/>
          </p:nvPr>
        </p:nvSpPr>
        <p:spPr>
          <a:xfrm>
            <a:off x="827088" y="260350"/>
            <a:ext cx="7239000" cy="1085850"/>
          </a:xfrm>
        </p:spPr>
        <p:txBody>
          <a:bodyPr/>
          <a:lstStyle/>
          <a:p>
            <a:pPr algn="ctr" eaLnBrk="1" hangingPunct="1">
              <a:defRPr/>
            </a:pPr>
            <a:r>
              <a:rPr lang="sv-SE" sz="3600" dirty="0">
                <a:effectLst>
                  <a:outerShdw blurRad="38100" dist="38100" dir="2700000" algn="tl">
                    <a:srgbClr val="000000">
                      <a:alpha val="43137"/>
                    </a:srgbClr>
                  </a:outerShdw>
                </a:effectLst>
                <a:latin typeface="Segoe Print" panose="02000600000000000000" pitchFamily="2" charset="0"/>
              </a:rPr>
              <a:t>Förra säsongen</a:t>
            </a:r>
            <a:endParaRPr lang="sv-SE" sz="3600" dirty="0">
              <a:effectLst>
                <a:outerShdw blurRad="38100" dist="38100" dir="2700000" algn="tl">
                  <a:srgbClr val="000000">
                    <a:alpha val="43137"/>
                  </a:srgbClr>
                </a:outerShdw>
              </a:effectLst>
            </a:endParaRPr>
          </a:p>
        </p:txBody>
      </p:sp>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72F3A90-6C2A-421D-83CA-4A60034DA0E0}"/>
              </a:ext>
            </a:extLst>
          </p:cNvPr>
          <p:cNvGraphicFramePr>
            <a:graphicFrameLocks noChangeAspect="1"/>
          </p:cNvGraphicFramePr>
          <p:nvPr>
            <p:custDataLst>
              <p:tags r:id="rId2"/>
            </p:custDataLst>
            <p:extLst>
              <p:ext uri="{D42A27DB-BD31-4B8C-83A1-F6EECF244321}">
                <p14:modId xmlns:p14="http://schemas.microsoft.com/office/powerpoint/2010/main" val="18124183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2" name="think-cell Slide" r:id="rId5" imgW="352" imgH="353" progId="TCLayout.ActiveDocument.1">
                  <p:embed/>
                </p:oleObj>
              </mc:Choice>
              <mc:Fallback>
                <p:oleObj name="think-cell Slide" r:id="rId5" imgW="352" imgH="35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graphicFrame>
        <p:nvGraphicFramePr>
          <p:cNvPr id="2" name="Objekt 1">
            <a:extLst>
              <a:ext uri="{FF2B5EF4-FFF2-40B4-BE49-F238E27FC236}">
                <a16:creationId xmlns:a16="http://schemas.microsoft.com/office/drawing/2014/main" id="{CBC54A22-9899-4825-902B-393613208F22}"/>
              </a:ext>
            </a:extLst>
          </p:cNvPr>
          <p:cNvGraphicFramePr>
            <a:graphicFrameLocks noChangeAspect="1"/>
          </p:cNvGraphicFramePr>
          <p:nvPr>
            <p:extLst>
              <p:ext uri="{D42A27DB-BD31-4B8C-83A1-F6EECF244321}">
                <p14:modId xmlns:p14="http://schemas.microsoft.com/office/powerpoint/2010/main" val="344695327"/>
              </p:ext>
            </p:extLst>
          </p:nvPr>
        </p:nvGraphicFramePr>
        <p:xfrm>
          <a:off x="1979712" y="-99533"/>
          <a:ext cx="4986808" cy="7057065"/>
        </p:xfrm>
        <a:graphic>
          <a:graphicData uri="http://schemas.openxmlformats.org/presentationml/2006/ole">
            <mc:AlternateContent xmlns:mc="http://schemas.openxmlformats.org/markup-compatibility/2006">
              <mc:Choice xmlns:v="urn:schemas-microsoft-com:vml" Requires="v">
                <p:oleObj spid="_x0000_s21523" name="Acrobat Document" r:id="rId7" imgW="5667166" imgH="8020050" progId="AcroExch.Document.DC">
                  <p:embed/>
                </p:oleObj>
              </mc:Choice>
              <mc:Fallback>
                <p:oleObj name="Acrobat Document" r:id="rId7" imgW="5667166" imgH="8020050" progId="AcroExch.Document.DC">
                  <p:embed/>
                  <p:pic>
                    <p:nvPicPr>
                      <p:cNvPr id="0" name=""/>
                      <p:cNvPicPr/>
                      <p:nvPr/>
                    </p:nvPicPr>
                    <p:blipFill>
                      <a:blip r:embed="rId8"/>
                      <a:stretch>
                        <a:fillRect/>
                      </a:stretch>
                    </p:blipFill>
                    <p:spPr>
                      <a:xfrm>
                        <a:off x="1979712" y="-99533"/>
                        <a:ext cx="4986808" cy="7057065"/>
                      </a:xfrm>
                      <a:prstGeom prst="rect">
                        <a:avLst/>
                      </a:prstGeom>
                    </p:spPr>
                  </p:pic>
                </p:oleObj>
              </mc:Fallback>
            </mc:AlternateContent>
          </a:graphicData>
        </a:graphic>
      </p:graphicFrame>
    </p:spTree>
    <p:extLst>
      <p:ext uri="{BB962C8B-B14F-4D97-AF65-F5344CB8AC3E}">
        <p14:creationId xmlns:p14="http://schemas.microsoft.com/office/powerpoint/2010/main" val="1714818239"/>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E8A11AD-6D49-4203-A92E-9D4478A8C5B9}"/>
              </a:ext>
            </a:extLst>
          </p:cNvPr>
          <p:cNvGraphicFramePr>
            <a:graphicFrameLocks noChangeAspect="1"/>
          </p:cNvGraphicFramePr>
          <p:nvPr>
            <p:custDataLst>
              <p:tags r:id="rId2"/>
            </p:custDataLst>
            <p:extLst>
              <p:ext uri="{D42A27DB-BD31-4B8C-83A1-F6EECF244321}">
                <p14:modId xmlns:p14="http://schemas.microsoft.com/office/powerpoint/2010/main" val="4249510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4"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DB00D91D-23B2-4FA9-861B-6797A6C296E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400" b="1" dirty="0">
              <a:latin typeface="Segoe Print" panose="02000600000000000000" pitchFamily="2" charset="0"/>
              <a:ea typeface="+mj-ea"/>
              <a:cs typeface="+mj-cs"/>
              <a:sym typeface="Segoe Print" panose="02000600000000000000" pitchFamily="2" charset="0"/>
            </a:endParaRPr>
          </a:p>
        </p:txBody>
      </p:sp>
      <p:sp>
        <p:nvSpPr>
          <p:cNvPr id="7170" name="Rectangle 2">
            <a:extLst>
              <a:ext uri="{FF2B5EF4-FFF2-40B4-BE49-F238E27FC236}">
                <a16:creationId xmlns:a16="http://schemas.microsoft.com/office/drawing/2014/main" id="{877365B4-A9F6-46EC-9487-187086180A32}"/>
              </a:ext>
            </a:extLst>
          </p:cNvPr>
          <p:cNvSpPr>
            <a:spLocks noGrp="1" noChangeArrowheads="1"/>
          </p:cNvSpPr>
          <p:nvPr>
            <p:ph type="ctrTitle"/>
          </p:nvPr>
        </p:nvSpPr>
        <p:spPr>
          <a:xfrm>
            <a:off x="827088" y="188913"/>
            <a:ext cx="7239000" cy="1085850"/>
          </a:xfrm>
        </p:spPr>
        <p:txBody>
          <a:bodyPr/>
          <a:lstStyle/>
          <a:p>
            <a:pPr algn="ctr" eaLnBrk="1" hangingPunct="1">
              <a:defRPr/>
            </a:pPr>
            <a:r>
              <a:rPr lang="sv-SE" sz="4400" dirty="0">
                <a:latin typeface="Segoe Print" panose="02000600000000000000" pitchFamily="2" charset="0"/>
              </a:rPr>
              <a:t>Säsongen 2021</a:t>
            </a:r>
            <a:endParaRPr lang="sv-SE" sz="4400" dirty="0"/>
          </a:p>
        </p:txBody>
      </p:sp>
      <p:sp>
        <p:nvSpPr>
          <p:cNvPr id="20484"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EC2BF390-67CC-4DF0-B9A3-BB9740AE9EF8}"/>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1AE1DCEC-9C08-4B2A-8DD3-BA95383720ED}"/>
              </a:ext>
            </a:extLst>
          </p:cNvPr>
          <p:cNvSpPr txBox="1">
            <a:spLocks noChangeArrowheads="1"/>
          </p:cNvSpPr>
          <p:nvPr/>
        </p:nvSpPr>
        <p:spPr bwMode="auto">
          <a:xfrm>
            <a:off x="971600" y="1844824"/>
            <a:ext cx="7239000" cy="48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8"/>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eaLnBrk="1" hangingPunct="1"/>
            <a:r>
              <a:rPr lang="sv-SE" altLang="sv-SE" sz="1800" kern="0" dirty="0"/>
              <a:t> Träning</a:t>
            </a:r>
          </a:p>
          <a:p>
            <a:pPr eaLnBrk="1" hangingPunct="1">
              <a:buNone/>
            </a:pPr>
            <a:r>
              <a:rPr lang="sv-SE" altLang="sv-SE" sz="1400" dirty="0"/>
              <a:t>April      		</a:t>
            </a:r>
            <a:r>
              <a:rPr lang="sv-SE" altLang="sv-SE" sz="1400" i="1" dirty="0">
                <a:solidFill>
                  <a:srgbClr val="FF0000"/>
                </a:solidFill>
              </a:rPr>
              <a:t>Fredagar 18-19 Fotbollshallen</a:t>
            </a:r>
            <a:r>
              <a:rPr lang="sv-SE" altLang="sv-SE" sz="1400" dirty="0"/>
              <a:t>, Söndagar 12-13 </a:t>
            </a:r>
            <a:r>
              <a:rPr lang="sv-SE" altLang="sv-SE" sz="1400" dirty="0" err="1"/>
              <a:t>Ilanda</a:t>
            </a:r>
            <a:r>
              <a:rPr lang="sv-SE" altLang="sv-SE" sz="1400" dirty="0"/>
              <a:t> IP</a:t>
            </a:r>
          </a:p>
          <a:p>
            <a:pPr eaLnBrk="1" hangingPunct="1">
              <a:buNone/>
            </a:pPr>
            <a:r>
              <a:rPr lang="sv-SE" altLang="sv-SE" sz="1400" dirty="0"/>
              <a:t>Maj – Juni		2 träningar med boll en fysträning varannan vecka</a:t>
            </a:r>
          </a:p>
          <a:p>
            <a:pPr eaLnBrk="1" hangingPunct="1">
              <a:buNone/>
            </a:pPr>
            <a:r>
              <a:rPr lang="sv-SE" altLang="sv-SE" sz="1400" dirty="0"/>
              <a:t>Sommaruppehåll	28 juni – 1 augusti</a:t>
            </a:r>
            <a:br>
              <a:rPr lang="sv-SE" altLang="sv-SE" sz="1400" dirty="0"/>
            </a:br>
            <a:r>
              <a:rPr lang="sv-SE" altLang="sv-SE" sz="1400" dirty="0"/>
              <a:t>Aug – </a:t>
            </a:r>
            <a:r>
              <a:rPr lang="sv-SE" altLang="sv-SE" sz="1400" dirty="0" err="1"/>
              <a:t>Sept</a:t>
            </a:r>
            <a:r>
              <a:rPr lang="sv-SE" altLang="sv-SE" sz="1400" dirty="0"/>
              <a:t>	2 träningar med boll en fysträning varannan vecka</a:t>
            </a:r>
            <a:r>
              <a:rPr lang="sv-SE" altLang="sv-SE" sz="2000" dirty="0"/>
              <a:t> </a:t>
            </a:r>
          </a:p>
          <a:p>
            <a:pPr marL="457200" lvl="1" indent="0" eaLnBrk="1" hangingPunct="1">
              <a:buNone/>
            </a:pPr>
            <a:endParaRPr lang="sv-SE" altLang="sv-SE" sz="1400" kern="0" dirty="0"/>
          </a:p>
          <a:p>
            <a:pPr eaLnBrk="1" hangingPunct="1"/>
            <a:r>
              <a:rPr lang="sv-SE" altLang="sv-SE" sz="1800" kern="0" dirty="0"/>
              <a:t> Värdegrundsarbete</a:t>
            </a:r>
          </a:p>
          <a:p>
            <a:pPr eaLnBrk="1" hangingPunct="1"/>
            <a:endParaRPr lang="sv-SE" altLang="sv-SE" sz="1800" kern="0" dirty="0"/>
          </a:p>
          <a:p>
            <a:pPr eaLnBrk="1" hangingPunct="1"/>
            <a:r>
              <a:rPr lang="sv-SE" altLang="sv-SE" sz="1800" kern="0" dirty="0"/>
              <a:t> Landslagets fotbollsskola - </a:t>
            </a:r>
            <a:r>
              <a:rPr lang="sv-SE" altLang="sv-SE" sz="1800" kern="0" dirty="0">
                <a:solidFill>
                  <a:srgbClr val="FF0000"/>
                </a:solidFill>
              </a:rPr>
              <a:t>INSTÄLLT</a:t>
            </a:r>
          </a:p>
          <a:p>
            <a:pPr eaLnBrk="1" hangingPunct="1"/>
            <a:endParaRPr lang="sv-SE" altLang="sv-SE" sz="1800" kern="0" dirty="0"/>
          </a:p>
          <a:p>
            <a:pPr eaLnBrk="1" hangingPunct="1"/>
            <a:r>
              <a:rPr lang="sv-SE" altLang="sv-SE" sz="1800" kern="0" dirty="0"/>
              <a:t> 3 </a:t>
            </a:r>
            <a:r>
              <a:rPr lang="sv-SE" altLang="sv-SE" sz="1800" kern="0" dirty="0" err="1"/>
              <a:t>st</a:t>
            </a:r>
            <a:r>
              <a:rPr lang="sv-SE" altLang="sv-SE" sz="1800" kern="0" dirty="0"/>
              <a:t> 7-mannalag i poolspel</a:t>
            </a:r>
          </a:p>
          <a:p>
            <a:pPr eaLnBrk="1" hangingPunct="1"/>
            <a:endParaRPr lang="sv-SE" altLang="sv-SE" sz="1800" kern="0" dirty="0"/>
          </a:p>
          <a:p>
            <a:pPr eaLnBrk="1" hangingPunct="1"/>
            <a:r>
              <a:rPr lang="sv-SE" altLang="sv-SE" sz="1800" kern="0" dirty="0"/>
              <a:t> 10-åringarnas cup 7-8 aug</a:t>
            </a:r>
          </a:p>
          <a:p>
            <a:pPr eaLnBrk="1" hangingPunct="1">
              <a:buNone/>
            </a:pPr>
            <a:endParaRPr lang="sv-SE" altLang="sv-SE" sz="1800" kern="0" dirty="0"/>
          </a:p>
          <a:p>
            <a:pPr eaLnBrk="1" hangingPunct="1"/>
            <a:r>
              <a:rPr lang="sv-SE" altLang="sv-SE" sz="1800" kern="0" dirty="0"/>
              <a:t> </a:t>
            </a:r>
            <a:r>
              <a:rPr lang="sv-SE" altLang="sv-SE" sz="1800" kern="0" dirty="0" err="1"/>
              <a:t>SweSkills</a:t>
            </a:r>
            <a:r>
              <a:rPr lang="sv-SE" altLang="sv-SE" sz="1800" kern="0" dirty="0"/>
              <a:t> summercamp 9-12 aug</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708441F-DCB8-46A6-A1D2-6D40677948C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Träning</a:t>
            </a:r>
          </a:p>
        </p:txBody>
      </p:sp>
      <p:sp>
        <p:nvSpPr>
          <p:cNvPr id="21507" name="Rectangle 26">
            <a:extLst>
              <a:ext uri="{FF2B5EF4-FFF2-40B4-BE49-F238E27FC236}">
                <a16:creationId xmlns:a16="http://schemas.microsoft.com/office/drawing/2014/main" id="{CF992C52-CE55-400A-B0E8-84AE5D16B4ED}"/>
              </a:ext>
            </a:extLst>
          </p:cNvPr>
          <p:cNvSpPr>
            <a:spLocks noGrp="1" noChangeArrowheads="1"/>
          </p:cNvSpPr>
          <p:nvPr>
            <p:ph type="subTitle" idx="1"/>
          </p:nvPr>
        </p:nvSpPr>
        <p:spPr>
          <a:xfrm>
            <a:off x="971550" y="1844675"/>
            <a:ext cx="7848600" cy="4464645"/>
          </a:xfrm>
          <a:noFill/>
        </p:spPr>
        <p:txBody>
          <a:bodyPr/>
          <a:lstStyle/>
          <a:p>
            <a:pPr eaLnBrk="1" hangingPunct="1">
              <a:buFont typeface="Wingdings" pitchFamily="2" charset="2"/>
              <a:buNone/>
            </a:pPr>
            <a:r>
              <a:rPr lang="sv-SE" altLang="sv-SE" sz="2000" b="1" dirty="0"/>
              <a:t>Rutiner</a:t>
            </a:r>
          </a:p>
          <a:p>
            <a:pPr eaLnBrk="1" hangingPunct="1"/>
            <a:r>
              <a:rPr lang="sv-SE" altLang="sv-SE" sz="1800" dirty="0"/>
              <a:t> Ombytt och klar senast 5 min innan träningen startar</a:t>
            </a:r>
          </a:p>
          <a:p>
            <a:pPr eaLnBrk="1" hangingPunct="1"/>
            <a:r>
              <a:rPr lang="sv-SE" altLang="sv-SE" sz="1800" dirty="0"/>
              <a:t> Benskydd och vattenflaska</a:t>
            </a:r>
          </a:p>
          <a:p>
            <a:pPr eaLnBrk="1" hangingPunct="1"/>
            <a:r>
              <a:rPr lang="sv-SE" altLang="sv-SE" sz="1800" dirty="0"/>
              <a:t> Anmäl er till träningar – LOK-stöd</a:t>
            </a:r>
          </a:p>
          <a:p>
            <a:pPr eaLnBrk="1" hangingPunct="1"/>
            <a:r>
              <a:rPr lang="sv-SE" altLang="sv-SE" sz="1800" dirty="0"/>
              <a:t> Positiv inställning</a:t>
            </a:r>
          </a:p>
          <a:p>
            <a:pPr eaLnBrk="1" hangingPunct="1"/>
            <a:endParaRPr lang="sv-SE" altLang="sv-SE" sz="1800" dirty="0"/>
          </a:p>
          <a:p>
            <a:pPr eaLnBrk="1" hangingPunct="1">
              <a:buFont typeface="Wingdings" pitchFamily="2" charset="2"/>
              <a:buNone/>
            </a:pPr>
            <a:r>
              <a:rPr lang="sv-SE" altLang="sv-SE" sz="2000" b="1" dirty="0"/>
              <a:t>Träningen karaktäriseras av</a:t>
            </a:r>
          </a:p>
          <a:p>
            <a:pPr eaLnBrk="1" hangingPunct="1"/>
            <a:r>
              <a:rPr lang="sv-SE" altLang="sv-SE" sz="1800" dirty="0"/>
              <a:t> Hög aktivitet och många bollkontakter</a:t>
            </a:r>
          </a:p>
          <a:p>
            <a:pPr eaLnBrk="1" hangingPunct="1"/>
            <a:r>
              <a:rPr lang="sv-SE" altLang="sv-SE" sz="1800" dirty="0"/>
              <a:t> Spelidén</a:t>
            </a:r>
          </a:p>
          <a:p>
            <a:pPr eaLnBrk="1" hangingPunct="1"/>
            <a:r>
              <a:rPr lang="sv-SE" altLang="sv-SE" sz="1800" dirty="0"/>
              <a:t> Små ytor</a:t>
            </a:r>
          </a:p>
          <a:p>
            <a:pPr eaLnBrk="1" hangingPunct="1"/>
            <a:r>
              <a:rPr lang="sv-SE" altLang="sv-SE" sz="1800" dirty="0"/>
              <a:t> Korta samlingar och arbetsperioder</a:t>
            </a:r>
          </a:p>
          <a:p>
            <a:pPr eaLnBrk="1" hangingPunct="1"/>
            <a:r>
              <a:rPr lang="sv-SE" altLang="sv-SE" sz="1800" dirty="0"/>
              <a:t> Mycket spelträning</a:t>
            </a:r>
          </a:p>
          <a:p>
            <a:pPr eaLnBrk="1" hangingPunct="1"/>
            <a:r>
              <a:rPr lang="sv-SE" altLang="sv-SE" sz="1800" dirty="0"/>
              <a:t> Värdegrund</a:t>
            </a:r>
          </a:p>
          <a:p>
            <a:pPr eaLnBrk="1" hangingPunct="1">
              <a:buFont typeface="Wingdings" pitchFamily="2" charset="2"/>
              <a:buNone/>
            </a:pPr>
            <a:endParaRPr lang="sv-SE" altLang="sv-SE" sz="1800" dirty="0"/>
          </a:p>
          <a:p>
            <a:pPr eaLnBrk="1" hangingPunct="1"/>
            <a:endParaRPr lang="sv-SE" altLang="sv-SE" sz="24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1698029-E0A3-4F1B-BBEC-AD7D141569A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Match</a:t>
            </a:r>
          </a:p>
        </p:txBody>
      </p:sp>
      <p:sp>
        <p:nvSpPr>
          <p:cNvPr id="22531" name="Rectangle 26">
            <a:extLst>
              <a:ext uri="{FF2B5EF4-FFF2-40B4-BE49-F238E27FC236}">
                <a16:creationId xmlns:a16="http://schemas.microsoft.com/office/drawing/2014/main" id="{C6C519B9-7B99-47B5-9B2D-373D7C4CCE82}"/>
              </a:ext>
            </a:extLst>
          </p:cNvPr>
          <p:cNvSpPr>
            <a:spLocks noGrp="1" noChangeArrowheads="1"/>
          </p:cNvSpPr>
          <p:nvPr>
            <p:ph type="subTitle" idx="1"/>
          </p:nvPr>
        </p:nvSpPr>
        <p:spPr>
          <a:xfrm>
            <a:off x="971550" y="1844675"/>
            <a:ext cx="7848600" cy="2735263"/>
          </a:xfrm>
          <a:noFill/>
        </p:spPr>
        <p:txBody>
          <a:bodyPr/>
          <a:lstStyle/>
          <a:p>
            <a:pPr eaLnBrk="1" hangingPunct="1"/>
            <a:r>
              <a:rPr lang="sv-SE" altLang="sv-SE" sz="1800" dirty="0"/>
              <a:t> 7-manna – 3x20 min</a:t>
            </a:r>
          </a:p>
          <a:p>
            <a:pPr eaLnBrk="1" hangingPunct="1"/>
            <a:r>
              <a:rPr lang="sv-SE" altLang="sv-SE" sz="1800" dirty="0"/>
              <a:t> Kallelser – VIKTIGT att svara!!</a:t>
            </a:r>
          </a:p>
          <a:p>
            <a:pPr eaLnBrk="1" hangingPunct="1"/>
            <a:r>
              <a:rPr lang="sv-SE" altLang="sv-SE" sz="1800" dirty="0"/>
              <a:t> Laguttagning</a:t>
            </a:r>
          </a:p>
          <a:p>
            <a:pPr eaLnBrk="1" hangingPunct="1"/>
            <a:r>
              <a:rPr lang="sv-SE" altLang="sv-SE" sz="1800" dirty="0"/>
              <a:t> Fokus på prestation och att göra sitt bästa</a:t>
            </a:r>
          </a:p>
          <a:p>
            <a:pPr eaLnBrk="1" hangingPunct="1"/>
            <a:r>
              <a:rPr lang="sv-SE" altLang="sv-SE" sz="1800" dirty="0"/>
              <a:t> Spelar som vi tränar – matchen är ett </a:t>
            </a:r>
            <a:r>
              <a:rPr lang="sv-SE" altLang="sv-SE" sz="1800" dirty="0" err="1"/>
              <a:t>lärtillfälle</a:t>
            </a:r>
            <a:endParaRPr lang="sv-SE" altLang="sv-SE" sz="1800" dirty="0"/>
          </a:p>
          <a:p>
            <a:pPr eaLnBrk="1" hangingPunct="1"/>
            <a:r>
              <a:rPr lang="sv-SE" altLang="sv-SE" sz="1800" dirty="0"/>
              <a:t> Värdegrund</a:t>
            </a:r>
          </a:p>
          <a:p>
            <a:pPr eaLnBrk="1" hangingPunct="1">
              <a:buNone/>
            </a:pPr>
            <a:endParaRPr lang="sv-SE" altLang="sv-SE" sz="24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580261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0"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Föräldraansvar</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5832375" cy="4757737"/>
          </a:xfrm>
          <a:noFill/>
        </p:spPr>
        <p:txBody>
          <a:bodyPr/>
          <a:lstStyle/>
          <a:p>
            <a:pPr eaLnBrk="1" hangingPunct="1"/>
            <a:r>
              <a:rPr lang="sv-SE" altLang="sv-SE" sz="2000" dirty="0"/>
              <a:t> Städvecka – v.26 och v.31</a:t>
            </a:r>
          </a:p>
          <a:p>
            <a:pPr eaLnBrk="1" hangingPunct="1">
              <a:buNone/>
            </a:pPr>
            <a:endParaRPr lang="sv-SE" altLang="sv-SE" sz="2000" dirty="0"/>
          </a:p>
          <a:p>
            <a:pPr eaLnBrk="1" hangingPunct="1"/>
            <a:r>
              <a:rPr lang="sv-SE" altLang="sv-SE" sz="2000" dirty="0"/>
              <a:t> Bollkalle och kiosk</a:t>
            </a:r>
          </a:p>
          <a:p>
            <a:pPr lvl="1" eaLnBrk="1" hangingPunct="1"/>
            <a:r>
              <a:rPr lang="sv-SE" altLang="sv-SE" sz="1600" dirty="0"/>
              <a:t>Inställt tillsvidare, kanske till hösten</a:t>
            </a:r>
          </a:p>
          <a:p>
            <a:pPr lvl="1" eaLnBrk="1" hangingPunct="1"/>
            <a:endParaRPr lang="sv-SE" altLang="sv-SE" sz="1600" dirty="0"/>
          </a:p>
          <a:p>
            <a:pPr eaLnBrk="1" hangingPunct="1"/>
            <a:r>
              <a:rPr lang="sv-SE" altLang="sv-SE" sz="2000" dirty="0"/>
              <a:t> Försäljning</a:t>
            </a:r>
          </a:p>
          <a:p>
            <a:pPr lvl="1" eaLnBrk="1" hangingPunct="1"/>
            <a:r>
              <a:rPr lang="sv-SE" altLang="sv-SE" sz="1600" dirty="0"/>
              <a:t>Inget under våren men kommer under hösten</a:t>
            </a:r>
          </a:p>
          <a:p>
            <a:pPr lvl="1" eaLnBrk="1" hangingPunct="1"/>
            <a:endParaRPr lang="sv-SE" altLang="sv-SE" sz="1600" dirty="0"/>
          </a:p>
          <a:p>
            <a:pPr eaLnBrk="1" hangingPunct="1"/>
            <a:r>
              <a:rPr lang="sv-SE" altLang="sv-SE" sz="2000" dirty="0"/>
              <a:t> </a:t>
            </a:r>
            <a:r>
              <a:rPr lang="sv-SE" altLang="sv-SE" sz="2000" dirty="0" err="1"/>
              <a:t>Ilandadagen</a:t>
            </a:r>
            <a:r>
              <a:rPr lang="sv-SE" altLang="sv-SE" sz="2000" dirty="0"/>
              <a:t> 24 april</a:t>
            </a:r>
          </a:p>
          <a:p>
            <a:pPr lvl="1" eaLnBrk="1" hangingPunct="1"/>
            <a:r>
              <a:rPr lang="sv-SE" altLang="sv-SE" sz="1600" dirty="0"/>
              <a:t>1 representant än så länge</a:t>
            </a:r>
          </a:p>
          <a:p>
            <a:pPr lvl="1" eaLnBrk="1" hangingPunct="1"/>
            <a:endParaRPr lang="sv-SE" altLang="sv-SE" sz="1600" dirty="0"/>
          </a:p>
          <a:p>
            <a:pPr eaLnBrk="1" hangingPunct="1"/>
            <a:r>
              <a:rPr lang="sv-SE" altLang="sv-SE" sz="2000" dirty="0"/>
              <a:t> Kläder</a:t>
            </a:r>
          </a:p>
          <a:p>
            <a:pPr lvl="1" eaLnBrk="1" hangingPunct="1"/>
            <a:r>
              <a:rPr lang="sv-SE" altLang="sv-SE" sz="1600" dirty="0"/>
              <a:t>”Gröna” sortimentet beställs av Cilla</a:t>
            </a:r>
          </a:p>
          <a:p>
            <a:pPr lvl="1" eaLnBrk="1" hangingPunct="1"/>
            <a:r>
              <a:rPr lang="sv-SE" altLang="sv-SE" sz="1600" dirty="0"/>
              <a:t>Annat på Stadiums teamshop</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61" name="think-cell Slide" r:id="rId5" imgW="360" imgH="360" progId="TCLayout.ActiveDocument.1">
                  <p:embed/>
                </p:oleObj>
              </mc:Choice>
              <mc:Fallback>
                <p:oleObj name="think-cell Slide" r:id="rId5" imgW="360" imgH="360" progId="TCLayout.ActiveDocument.1">
                  <p:embed/>
                  <p:pic>
                    <p:nvPicPr>
                      <p:cNvPr id="2" name="Objekt 1" hidden="1">
                        <a:extLst>
                          <a:ext uri="{FF2B5EF4-FFF2-40B4-BE49-F238E27FC236}">
                            <a16:creationId xmlns:a16="http://schemas.microsoft.com/office/drawing/2014/main" id="{3FF117EF-77B1-4E37-9371-08BBE81E794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Föräldraansvar</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6985000" cy="5084762"/>
          </a:xfrm>
          <a:noFill/>
        </p:spPr>
        <p:txBody>
          <a:bodyPr/>
          <a:lstStyle/>
          <a:p>
            <a:pPr eaLnBrk="1" hangingPunct="1"/>
            <a:r>
              <a:rPr lang="sv-SE" altLang="sv-SE" sz="2000" dirty="0"/>
              <a:t> Kostnader per spelare under 2021</a:t>
            </a:r>
          </a:p>
          <a:p>
            <a:pPr lvl="1" eaLnBrk="1" hangingPunct="1"/>
            <a:r>
              <a:rPr lang="sv-SE" altLang="sv-SE" sz="1600" dirty="0"/>
              <a:t>Medlemsavgift 150:- (350:- för familj)</a:t>
            </a:r>
          </a:p>
          <a:p>
            <a:pPr lvl="1" eaLnBrk="1" hangingPunct="1"/>
            <a:r>
              <a:rPr lang="sv-SE" altLang="sv-SE" sz="1600" dirty="0"/>
              <a:t>Träningsavgift 800:-</a:t>
            </a:r>
          </a:p>
          <a:p>
            <a:pPr marL="457200" lvl="1" indent="0" eaLnBrk="1" hangingPunct="1">
              <a:buNone/>
            </a:pPr>
            <a:endParaRPr lang="sv-SE" altLang="sv-SE" sz="2000" dirty="0"/>
          </a:p>
          <a:p>
            <a:pPr eaLnBrk="1" hangingPunct="1"/>
            <a:r>
              <a:rPr lang="sv-SE" altLang="sv-SE" sz="2000" dirty="0"/>
              <a:t> Marknadsgruppen</a:t>
            </a:r>
          </a:p>
          <a:p>
            <a:pPr lvl="1" eaLnBrk="1" hangingPunct="1"/>
            <a:r>
              <a:rPr lang="sv-SE" altLang="sv-SE" sz="1600" dirty="0"/>
              <a:t>En förälder per lag skall få mer inblick i hur en </a:t>
            </a:r>
            <a:r>
              <a:rPr lang="sv-SE" altLang="sv-SE" sz="1600" dirty="0" err="1"/>
              <a:t>ideel</a:t>
            </a:r>
            <a:r>
              <a:rPr lang="sv-SE" altLang="sv-SE" sz="1600" dirty="0"/>
              <a:t> förening sköts.</a:t>
            </a:r>
          </a:p>
          <a:p>
            <a:pPr lvl="1" eaLnBrk="1" hangingPunct="1"/>
            <a:endParaRPr lang="sv-SE" altLang="sv-SE" sz="1600" dirty="0"/>
          </a:p>
          <a:p>
            <a:pPr eaLnBrk="1" hangingPunct="1"/>
            <a:r>
              <a:rPr lang="sv-SE" altLang="sv-SE" sz="2000" dirty="0"/>
              <a:t> </a:t>
            </a:r>
            <a:r>
              <a:rPr lang="sv-SE" altLang="sv-SE" sz="2000" dirty="0" err="1"/>
              <a:t>Domarvärd</a:t>
            </a:r>
            <a:endParaRPr lang="sv-SE" altLang="sv-SE" sz="2000" dirty="0"/>
          </a:p>
          <a:p>
            <a:pPr lvl="1" eaLnBrk="1" hangingPunct="1"/>
            <a:r>
              <a:rPr lang="sv-SE" altLang="sv-SE" sz="1600" dirty="0"/>
              <a:t>Nytt initiativ för att få en tryggare upplevelse för de ungdomsdomare vi har vid våra hemmamatcher.</a:t>
            </a:r>
          </a:p>
        </p:txBody>
      </p:sp>
    </p:spTree>
    <p:extLst>
      <p:ext uri="{BB962C8B-B14F-4D97-AF65-F5344CB8AC3E}">
        <p14:creationId xmlns:p14="http://schemas.microsoft.com/office/powerpoint/2010/main" val="426960275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7239000" cy="4536082"/>
          </a:xfrm>
          <a:noFill/>
        </p:spPr>
        <p:txBody>
          <a:bodyPr/>
          <a:lstStyle/>
          <a:p>
            <a:pPr eaLnBrk="1" hangingPunct="1">
              <a:buFont typeface="Wingdings" pitchFamily="2" charset="2"/>
              <a:buNone/>
            </a:pPr>
            <a:r>
              <a:rPr lang="sv-SE" altLang="sv-SE" sz="2000" b="1" dirty="0"/>
              <a:t>Tränare</a:t>
            </a:r>
          </a:p>
          <a:p>
            <a:pPr eaLnBrk="1" hangingPunct="1">
              <a:buFont typeface="Wingdings" pitchFamily="2" charset="2"/>
              <a:buNone/>
            </a:pPr>
            <a:r>
              <a:rPr lang="sv-SE" altLang="sv-SE" sz="2000" dirty="0"/>
              <a:t>Christer Olsson		0722-32 90 97</a:t>
            </a:r>
          </a:p>
          <a:p>
            <a:pPr eaLnBrk="1" hangingPunct="1">
              <a:buFont typeface="Wingdings" pitchFamily="2" charset="2"/>
              <a:buNone/>
            </a:pPr>
            <a:r>
              <a:rPr lang="sv-SE" altLang="sv-SE" sz="2000" dirty="0"/>
              <a:t>Joachim Falk			0722-04 50 96</a:t>
            </a:r>
          </a:p>
          <a:p>
            <a:pPr eaLnBrk="1" hangingPunct="1">
              <a:buFont typeface="Wingdings" pitchFamily="2" charset="2"/>
              <a:buNone/>
            </a:pPr>
            <a:r>
              <a:rPr lang="sv-SE" altLang="sv-SE" sz="2000" dirty="0"/>
              <a:t>Johan Arnesson		0735-25 96 65</a:t>
            </a:r>
          </a:p>
          <a:p>
            <a:pPr eaLnBrk="1" hangingPunct="1">
              <a:buFont typeface="Wingdings" pitchFamily="2" charset="2"/>
              <a:buNone/>
            </a:pPr>
            <a:r>
              <a:rPr lang="sv-SE" altLang="sv-SE" sz="2000" dirty="0"/>
              <a:t>Johan Ekängen		0725-97 07 77</a:t>
            </a:r>
          </a:p>
          <a:p>
            <a:pPr eaLnBrk="1" hangingPunct="1">
              <a:buFont typeface="Wingdings" pitchFamily="2" charset="2"/>
              <a:buNone/>
            </a:pPr>
            <a:r>
              <a:rPr lang="sv-SE" altLang="sv-SE" sz="2000" dirty="0"/>
              <a:t>Mattias Wahlberg		0706-62 27 43</a:t>
            </a:r>
          </a:p>
          <a:p>
            <a:pPr eaLnBrk="1" hangingPunct="1">
              <a:buFont typeface="Wingdings" pitchFamily="2" charset="2"/>
              <a:buNone/>
            </a:pPr>
            <a:r>
              <a:rPr lang="sv-SE" altLang="sv-SE" sz="2000" dirty="0"/>
              <a:t>Anita Lundberg		0734-40 54 07</a:t>
            </a:r>
          </a:p>
          <a:p>
            <a:pPr eaLnBrk="1" hangingPunct="1">
              <a:buFont typeface="Wingdings" pitchFamily="2" charset="2"/>
              <a:buNone/>
            </a:pPr>
            <a:r>
              <a:rPr lang="sv-SE" altLang="sv-SE" sz="2000" dirty="0"/>
              <a:t>Marcus Gustafsson		0703-70 66 49</a:t>
            </a:r>
          </a:p>
          <a:p>
            <a:pPr eaLnBrk="1" hangingPunct="1">
              <a:buFont typeface="Wingdings" pitchFamily="2" charset="2"/>
              <a:buNone/>
            </a:pPr>
            <a:r>
              <a:rPr lang="sv-SE" altLang="sv-SE" sz="2000" dirty="0"/>
              <a:t>Olle </a:t>
            </a:r>
            <a:r>
              <a:rPr lang="sv-SE" altLang="sv-SE" sz="2000" dirty="0" err="1"/>
              <a:t>Frögren</a:t>
            </a:r>
            <a:r>
              <a:rPr lang="sv-SE" altLang="sv-SE" sz="2000" dirty="0"/>
              <a:t>			0735-44 44 24</a:t>
            </a:r>
          </a:p>
          <a:p>
            <a:pPr eaLnBrk="1" hangingPunct="1">
              <a:buFont typeface="Wingdings" pitchFamily="2" charset="2"/>
              <a:buNone/>
            </a:pPr>
            <a:endParaRPr lang="sv-SE" altLang="sv-SE" sz="1000" dirty="0"/>
          </a:p>
          <a:p>
            <a:pPr eaLnBrk="1" hangingPunct="1">
              <a:buFont typeface="Wingdings" pitchFamily="2" charset="2"/>
              <a:buNone/>
            </a:pPr>
            <a:r>
              <a:rPr lang="sv-SE" altLang="sv-SE" sz="2000" b="1" dirty="0"/>
              <a:t>Informationsansvarig</a:t>
            </a:r>
            <a:r>
              <a:rPr lang="sv-SE" altLang="sv-SE" sz="2000" dirty="0"/>
              <a:t> (administration)</a:t>
            </a:r>
          </a:p>
          <a:p>
            <a:pPr eaLnBrk="1" hangingPunct="1">
              <a:buFont typeface="Wingdings" pitchFamily="2" charset="2"/>
              <a:buNone/>
            </a:pPr>
            <a:r>
              <a:rPr lang="sv-SE" altLang="sv-SE" sz="2000" dirty="0"/>
              <a:t>Christer Olsson		0722-32 90 97</a:t>
            </a:r>
          </a:p>
          <a:p>
            <a:pPr eaLnBrk="1" hangingPunct="1">
              <a:buFont typeface="Wingdings" pitchFamily="2" charset="2"/>
              <a:buNone/>
            </a:pPr>
            <a:endParaRPr lang="sv-SE" altLang="sv-SE" sz="2000" dirty="0"/>
          </a:p>
          <a:p>
            <a:pPr eaLnBrk="1" hangingPunct="1">
              <a:buFont typeface="Wingdings" pitchFamily="2" charset="2"/>
              <a:buNone/>
            </a:pPr>
            <a:endParaRPr lang="sv-SE" altLang="sv-SE" sz="2000"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5981154" cy="4536082"/>
          </a:xfrm>
          <a:noFill/>
        </p:spPr>
        <p:txBody>
          <a:bodyPr/>
          <a:lstStyle/>
          <a:p>
            <a:pPr eaLnBrk="1" hangingPunct="1">
              <a:buFont typeface="Wingdings" pitchFamily="2" charset="2"/>
              <a:buNone/>
            </a:pPr>
            <a:r>
              <a:rPr lang="sv-SE" altLang="sv-SE" sz="2000" b="1" dirty="0"/>
              <a:t>Föräldragruppen</a:t>
            </a:r>
          </a:p>
          <a:p>
            <a:pPr>
              <a:buNone/>
            </a:pPr>
            <a:r>
              <a:rPr lang="sv-SE" sz="2000" dirty="0"/>
              <a:t>Cilla Karlsson			070-461 41 61</a:t>
            </a:r>
          </a:p>
          <a:p>
            <a:pPr>
              <a:buNone/>
            </a:pPr>
            <a:r>
              <a:rPr lang="sv-SE" sz="2000" dirty="0"/>
              <a:t>Ida Tegner			072-550 63 10</a:t>
            </a:r>
          </a:p>
          <a:p>
            <a:pPr>
              <a:buNone/>
            </a:pPr>
            <a:r>
              <a:rPr lang="sv-SE" sz="2000" dirty="0"/>
              <a:t>Jennie Flod			070-655 39 40</a:t>
            </a:r>
          </a:p>
          <a:p>
            <a:pPr>
              <a:buNone/>
            </a:pPr>
            <a:r>
              <a:rPr lang="sv-SE" sz="2000" dirty="0"/>
              <a:t>Madelene Jonsson		070-362 46 89</a:t>
            </a:r>
          </a:p>
          <a:p>
            <a:pPr>
              <a:buNone/>
            </a:pPr>
            <a:r>
              <a:rPr lang="sv-SE" altLang="sv-SE" sz="2000" dirty="0"/>
              <a:t>Ulf Selander			</a:t>
            </a:r>
            <a:r>
              <a:rPr lang="sv-SE" sz="2000" dirty="0"/>
              <a:t>070-521 48 78</a:t>
            </a:r>
            <a:endParaRPr lang="sv-SE" altLang="sv-SE" sz="2000" dirty="0"/>
          </a:p>
          <a:p>
            <a:pPr eaLnBrk="1" hangingPunct="1">
              <a:buFont typeface="Wingdings" pitchFamily="2" charset="2"/>
              <a:buNone/>
            </a:pPr>
            <a:endParaRPr lang="sv-SE" altLang="sv-SE" sz="2000" dirty="0"/>
          </a:p>
        </p:txBody>
      </p:sp>
    </p:spTree>
    <p:extLst>
      <p:ext uri="{BB962C8B-B14F-4D97-AF65-F5344CB8AC3E}">
        <p14:creationId xmlns:p14="http://schemas.microsoft.com/office/powerpoint/2010/main" val="414236940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A7A8E42-5E9F-4359-B461-68E432EA6BCB}"/>
              </a:ext>
            </a:extLst>
          </p:cNvPr>
          <p:cNvGraphicFramePr>
            <a:graphicFrameLocks noChangeAspect="1"/>
          </p:cNvGraphicFramePr>
          <p:nvPr>
            <p:custDataLst>
              <p:tags r:id="rId2"/>
            </p:custDataLst>
            <p:extLst>
              <p:ext uri="{D42A27DB-BD31-4B8C-83A1-F6EECF244321}">
                <p14:modId xmlns:p14="http://schemas.microsoft.com/office/powerpoint/2010/main" val="298848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30CBE60D-C8B6-47B3-98DC-F247941434E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3600" b="1" dirty="0">
              <a:latin typeface="Segoe Print" panose="02000600000000000000" pitchFamily="2" charset="0"/>
              <a:ea typeface="+mj-ea"/>
              <a:cs typeface="+mj-cs"/>
              <a:sym typeface="Segoe Print" panose="02000600000000000000" pitchFamily="2" charset="0"/>
            </a:endParaRPr>
          </a:p>
        </p:txBody>
      </p:sp>
      <p:sp>
        <p:nvSpPr>
          <p:cNvPr id="25602" name="Rectangle 2">
            <a:extLst>
              <a:ext uri="{FF2B5EF4-FFF2-40B4-BE49-F238E27FC236}">
                <a16:creationId xmlns:a16="http://schemas.microsoft.com/office/drawing/2014/main" id="{4C82651D-26AB-4AAF-AD3F-A36000E73C4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dirty="0">
                <a:effectLst/>
                <a:latin typeface="Segoe Print" panose="02000600000000000000" pitchFamily="2" charset="0"/>
              </a:rPr>
              <a:t>Hur ska vi vara som fotbollsföräldrar?</a:t>
            </a:r>
          </a:p>
        </p:txBody>
      </p:sp>
      <p:sp>
        <p:nvSpPr>
          <p:cNvPr id="25603" name="Rectangle 26">
            <a:extLst>
              <a:ext uri="{FF2B5EF4-FFF2-40B4-BE49-F238E27FC236}">
                <a16:creationId xmlns:a16="http://schemas.microsoft.com/office/drawing/2014/main" id="{43010DA8-A41B-4922-B1D4-65DD64B1EC2A}"/>
              </a:ext>
            </a:extLst>
          </p:cNvPr>
          <p:cNvSpPr>
            <a:spLocks noGrp="1" noChangeArrowheads="1"/>
          </p:cNvSpPr>
          <p:nvPr>
            <p:ph type="subTitle" idx="1"/>
          </p:nvPr>
        </p:nvSpPr>
        <p:spPr>
          <a:xfrm>
            <a:off x="971550" y="1844675"/>
            <a:ext cx="7848600" cy="4464645"/>
          </a:xfrm>
          <a:noFill/>
        </p:spPr>
        <p:txBody>
          <a:bodyPr/>
          <a:lstStyle/>
          <a:p>
            <a:pPr eaLnBrk="1" hangingPunct="1"/>
            <a:r>
              <a:rPr lang="sv-SE" altLang="sv-SE" sz="2000" dirty="0"/>
              <a:t> mitt eget barn</a:t>
            </a:r>
            <a:br>
              <a:rPr lang="sv-SE" altLang="sv-SE" sz="2000" dirty="0"/>
            </a:br>
            <a:endParaRPr lang="sv-SE" altLang="sv-SE" sz="2000" dirty="0"/>
          </a:p>
          <a:p>
            <a:pPr eaLnBrk="1" hangingPunct="1"/>
            <a:r>
              <a:rPr lang="sv-SE" altLang="sv-SE" sz="2000" dirty="0"/>
              <a:t> andra barn/spelare i laget</a:t>
            </a:r>
            <a:br>
              <a:rPr lang="sv-SE" altLang="sv-SE" sz="2000" dirty="0"/>
            </a:br>
            <a:endParaRPr lang="sv-SE" altLang="sv-SE" sz="2000" dirty="0"/>
          </a:p>
          <a:p>
            <a:pPr eaLnBrk="1" hangingPunct="1"/>
            <a:r>
              <a:rPr lang="sv-SE" altLang="sv-SE" sz="2000" dirty="0"/>
              <a:t> ledarna</a:t>
            </a:r>
            <a:br>
              <a:rPr lang="sv-SE" altLang="sv-SE" sz="2000" dirty="0"/>
            </a:br>
            <a:endParaRPr lang="sv-SE" altLang="sv-SE" sz="2000" dirty="0"/>
          </a:p>
          <a:p>
            <a:pPr eaLnBrk="1" hangingPunct="1"/>
            <a:r>
              <a:rPr lang="sv-SE" altLang="sv-SE" sz="2000" dirty="0"/>
              <a:t> domaren</a:t>
            </a:r>
            <a:br>
              <a:rPr lang="sv-SE" altLang="sv-SE" sz="2000" dirty="0"/>
            </a:br>
            <a:endParaRPr lang="sv-SE" altLang="sv-SE" sz="2000" dirty="0"/>
          </a:p>
          <a:p>
            <a:pPr eaLnBrk="1" hangingPunct="1"/>
            <a:r>
              <a:rPr lang="sv-SE" altLang="sv-SE" sz="2000" dirty="0"/>
              <a:t> gästandelags spelare, ledare och publik</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494725D-74CA-4021-8176-223BB7CA7396}"/>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6627" name="Rektangel 3">
            <a:extLst>
              <a:ext uri="{FF2B5EF4-FFF2-40B4-BE49-F238E27FC236}">
                <a16:creationId xmlns:a16="http://schemas.microsoft.com/office/drawing/2014/main" id="{3375604D-E1B3-47EF-AD30-709F33A4E824}"/>
              </a:ext>
            </a:extLst>
          </p:cNvPr>
          <p:cNvSpPr>
            <a:spLocks noChangeArrowheads="1"/>
          </p:cNvSpPr>
          <p:nvPr/>
        </p:nvSpPr>
        <p:spPr bwMode="auto">
          <a:xfrm>
            <a:off x="935596" y="1690630"/>
            <a:ext cx="7272808"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Bli inte arg på mig och kritisera mig inte om jag förlorar.</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Lägg inte så stor vikt vid om jag vunnit eller inte. VM är inte i morgon, och jag orkar nog inte fortsätta till VM om du pressar mig hela tiden.</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Beröm mig när jag lärt mig något nytt eller när jag kämpat som besatt.</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mig gärna feedback efter tävlingen om det rör min attityd eller min kämpainsats. Där är det ok att ha förväntningar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gärna tips om praktiska saker som hur jag ska äta och dricka, när det är bra att värma upp, hur jag återhämtar mig med sömn, eller annat du lärt dig i livet.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87624" y="1964866"/>
            <a:ext cx="7158880"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Tjata inte på mig. Ge mig gärna praktiska råd, men om jag inte lyssnar vill jag att du låter mig begå mina misstag själv och dra lärdom av dem utan att du ser ner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Låt mig styra saker inom idrotten själv eller tillsammans med min tränare och ledare. Jag vill bli självständig och lära mig hur det går till att idrotta.</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Uppmuntra mig regelbundet så att jag vet att du bryr dig om mig och min idrott.</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Om du hjälper mig och andra att ha roligt, kanske jag vill fortsätta träna till ett VM ändå…</a:t>
            </a:r>
          </a:p>
          <a:p>
            <a:pPr eaLnBrk="1" hangingPunct="1">
              <a:lnSpc>
                <a:spcPct val="150000"/>
              </a:lnSpc>
              <a:spcBef>
                <a:spcPct val="0"/>
              </a:spcBef>
              <a:buClrTx/>
              <a:buSzPct val="120000"/>
              <a:buFont typeface="Wingdings" panose="05000000000000000000" pitchFamily="2" charset="2"/>
              <a:buChar char="ü"/>
            </a:pPr>
            <a:endParaRPr lang="sv-SE" altLang="sv-SE" sz="15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899592" y="2276872"/>
            <a:ext cx="7230888" cy="350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Trösta mig om jag är ledsen, stå ut med mig om jag är arg, skratta med mig när jag är glad.</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Uppträd med respekt för alla när du är med mig i idrotten. Det gäller domare, motståndare, andra föräldrar, ledare, funktionärer, ja, alla som är där. Inklusive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Hjälp alla som är på plats i idrotten att trivas tillsammans. Det är mina vänner och jag tycker om dem och idrotten. Om man är snäll kommer man långt.</a:t>
            </a:r>
          </a:p>
        </p:txBody>
      </p:sp>
    </p:spTree>
    <p:extLst>
      <p:ext uri="{BB962C8B-B14F-4D97-AF65-F5344CB8AC3E}">
        <p14:creationId xmlns:p14="http://schemas.microsoft.com/office/powerpoint/2010/main" val="369978119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15616" y="2060848"/>
            <a:ext cx="7135813" cy="246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Jag kan se på dig, ditt ansiktsuttryck, och höra hur du säger saker om du är besviken, frustrerad, arg eller bråkar med andra när jag spelar match eller tävlar. Då spelar det ingen roll vad du säger till mig, du sänder helt andra signaler till mig och andra.</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inte tekniska eller taktiska råd till mig när det är tävling (helst inte annars heller) eftersom det gör det svårt och rörigt för mig.</a:t>
            </a:r>
          </a:p>
        </p:txBody>
      </p:sp>
    </p:spTree>
    <p:extLst>
      <p:ext uri="{BB962C8B-B14F-4D97-AF65-F5344CB8AC3E}">
        <p14:creationId xmlns:p14="http://schemas.microsoft.com/office/powerpoint/2010/main" val="118620745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33243EC-6038-4622-B099-A4C81F5E62E7}"/>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Vad händer på </a:t>
            </a:r>
            <a:r>
              <a:rPr lang="sv-SE" sz="4400" dirty="0" err="1">
                <a:latin typeface="Segoe Print" panose="02000600000000000000" pitchFamily="2" charset="0"/>
              </a:rPr>
              <a:t>Ilanda</a:t>
            </a:r>
            <a:r>
              <a:rPr lang="sv-SE" sz="4400" dirty="0">
                <a:latin typeface="Segoe Print" panose="02000600000000000000" pitchFamily="2" charset="0"/>
              </a:rPr>
              <a:t> IP</a:t>
            </a:r>
            <a:endParaRPr lang="sv-SE" sz="4400" dirty="0"/>
          </a:p>
        </p:txBody>
      </p:sp>
      <p:sp>
        <p:nvSpPr>
          <p:cNvPr id="3072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61932A63-E7C1-4BE2-BAC9-2B99FFF84DDB}"/>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0724" name="Rectangle 26">
            <a:extLst>
              <a:ext uri="{FF2B5EF4-FFF2-40B4-BE49-F238E27FC236}">
                <a16:creationId xmlns:a16="http://schemas.microsoft.com/office/drawing/2014/main" id="{47CC3049-251F-4944-8E79-22C250D9B817}"/>
              </a:ext>
            </a:extLst>
          </p:cNvPr>
          <p:cNvSpPr>
            <a:spLocks noGrp="1" noChangeArrowheads="1"/>
          </p:cNvSpPr>
          <p:nvPr>
            <p:ph type="subTitle" idx="1"/>
          </p:nvPr>
        </p:nvSpPr>
        <p:spPr>
          <a:xfrm>
            <a:off x="1331913" y="1773238"/>
            <a:ext cx="6120407" cy="3743994"/>
          </a:xfrm>
          <a:noFill/>
        </p:spPr>
        <p:txBody>
          <a:bodyPr/>
          <a:lstStyle/>
          <a:p>
            <a:pPr eaLnBrk="1" hangingPunct="1">
              <a:buNone/>
            </a:pPr>
            <a:r>
              <a:rPr lang="sv-SE" altLang="sv-SE" sz="2000" dirty="0"/>
              <a:t>Tyvärr har mycket av Hertzögas egna arrangemang ställts in </a:t>
            </a:r>
            <a:r>
              <a:rPr lang="sv-SE" altLang="sv-SE" sz="2000" dirty="0" err="1"/>
              <a:t>pga</a:t>
            </a:r>
            <a:r>
              <a:rPr lang="sv-SE" altLang="sv-SE" sz="2000" dirty="0"/>
              <a:t> COVID-19 men dessa är fortfarande planerade:</a:t>
            </a:r>
          </a:p>
          <a:p>
            <a:pPr eaLnBrk="1" hangingPunct="1"/>
            <a:endParaRPr lang="sv-SE" altLang="sv-SE" sz="2000" dirty="0"/>
          </a:p>
          <a:p>
            <a:pPr eaLnBrk="1" hangingPunct="1"/>
            <a:r>
              <a:rPr lang="sv-SE" altLang="sv-SE" sz="2000" dirty="0"/>
              <a:t> 24 april		</a:t>
            </a:r>
            <a:r>
              <a:rPr lang="sv-SE" altLang="sv-SE" sz="2000" dirty="0" err="1"/>
              <a:t>Ilandadagen</a:t>
            </a:r>
            <a:endParaRPr lang="sv-SE" altLang="sv-SE" sz="2000" dirty="0"/>
          </a:p>
          <a:p>
            <a:pPr eaLnBrk="1" hangingPunct="1"/>
            <a:r>
              <a:rPr lang="sv-SE" altLang="sv-SE" sz="2000" dirty="0"/>
              <a:t> 7-8 augusti		10-åringarnas cup</a:t>
            </a:r>
          </a:p>
          <a:p>
            <a:pPr eaLnBrk="1" hangingPunct="1"/>
            <a:r>
              <a:rPr lang="sv-SE" altLang="sv-SE" sz="2000" dirty="0"/>
              <a:t> 9-12 augusti	</a:t>
            </a:r>
            <a:r>
              <a:rPr lang="sv-SE" altLang="sv-SE" sz="2000" dirty="0" err="1"/>
              <a:t>SweSkills</a:t>
            </a:r>
            <a:r>
              <a:rPr lang="sv-SE" altLang="sv-SE" sz="2000" dirty="0"/>
              <a:t> summercamp</a:t>
            </a:r>
          </a:p>
          <a:p>
            <a:pPr eaLnBrk="1" hangingPunct="1"/>
            <a:r>
              <a:rPr lang="sv-SE" altLang="sv-SE" sz="2000" dirty="0"/>
              <a:t> september		Genrepet</a:t>
            </a:r>
          </a:p>
          <a:p>
            <a:pPr eaLnBrk="1" hangingPunct="1"/>
            <a:r>
              <a:rPr lang="sv-SE" altLang="sv-SE" sz="2000" dirty="0"/>
              <a:t>31 december	Nyårspromenaden</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a:extLst>
              <a:ext uri="{FF2B5EF4-FFF2-40B4-BE49-F238E27FC236}">
                <a16:creationId xmlns:a16="http://schemas.microsoft.com/office/drawing/2014/main" id="{8B84E54D-2F3C-49FA-B7F1-2EB14D924EA1}"/>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1747" name="Rectangle 4">
            <a:extLst>
              <a:ext uri="{FF2B5EF4-FFF2-40B4-BE49-F238E27FC236}">
                <a16:creationId xmlns:a16="http://schemas.microsoft.com/office/drawing/2014/main" id="{628F12B1-550E-40A5-9480-C54FDE09C9B0}"/>
              </a:ext>
            </a:extLst>
          </p:cNvPr>
          <p:cNvSpPr>
            <a:spLocks noGrp="1" noChangeArrowheads="1"/>
          </p:cNvSpPr>
          <p:nvPr>
            <p:ph type="subTitle" idx="1"/>
          </p:nvPr>
        </p:nvSpPr>
        <p:spPr>
          <a:xfrm>
            <a:off x="1350157" y="1988840"/>
            <a:ext cx="6192862" cy="4679950"/>
          </a:xfrm>
          <a:noFill/>
        </p:spPr>
        <p:txBody>
          <a:bodyPr/>
          <a:lstStyle/>
          <a:p>
            <a:r>
              <a:rPr lang="sv-SE" altLang="sv-SE" sz="2000" dirty="0"/>
              <a:t> </a:t>
            </a:r>
            <a:r>
              <a:rPr lang="sv-SE" altLang="sv-SE" sz="2000" dirty="0" err="1"/>
              <a:t>Fotbollsgruppen</a:t>
            </a:r>
            <a:r>
              <a:rPr lang="sv-SE" altLang="sv-SE" sz="2000" dirty="0"/>
              <a:t> – </a:t>
            </a:r>
            <a:r>
              <a:rPr lang="sv-SE" altLang="sv-SE" sz="2000" dirty="0" err="1"/>
              <a:t>iMessage</a:t>
            </a:r>
            <a:endParaRPr lang="sv-SE" altLang="sv-SE" sz="2000" dirty="0"/>
          </a:p>
          <a:p>
            <a:pPr lvl="1"/>
            <a:r>
              <a:rPr lang="sv-SE" altLang="sv-SE" sz="1600" dirty="0"/>
              <a:t>En grupp som startades av barn från </a:t>
            </a:r>
            <a:r>
              <a:rPr lang="sv-SE" altLang="sv-SE" sz="1600" dirty="0" err="1"/>
              <a:t>Stodene</a:t>
            </a:r>
            <a:r>
              <a:rPr lang="sv-SE" altLang="sv-SE" sz="1600" dirty="0"/>
              <a:t> för att hitta någon att gå till </a:t>
            </a:r>
            <a:r>
              <a:rPr lang="sv-SE" altLang="sv-SE" sz="1600" dirty="0" err="1"/>
              <a:t>Ilanda</a:t>
            </a:r>
            <a:r>
              <a:rPr lang="sv-SE" altLang="sv-SE" sz="1600" dirty="0"/>
              <a:t> med på fritiden.</a:t>
            </a:r>
          </a:p>
          <a:p>
            <a:pPr lvl="1"/>
            <a:endParaRPr lang="sv-SE" altLang="sv-SE" sz="1600" dirty="0"/>
          </a:p>
          <a:p>
            <a:r>
              <a:rPr lang="sv-SE" altLang="sv-SE" sz="2000" dirty="0"/>
              <a:t> Övriga frågor?</a:t>
            </a:r>
          </a:p>
          <a:p>
            <a:endParaRPr lang="sv-SE" altLang="sv-SE" sz="2800" dirty="0"/>
          </a:p>
          <a:p>
            <a:endParaRPr lang="sv-SE" altLang="sv-SE" sz="2800"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pic>
        <p:nvPicPr>
          <p:cNvPr id="31748" name="Picture 6" descr="MCj00786250000[1]">
            <a:extLst>
              <a:ext uri="{FF2B5EF4-FFF2-40B4-BE49-F238E27FC236}">
                <a16:creationId xmlns:a16="http://schemas.microsoft.com/office/drawing/2014/main" id="{3F53379D-ECD5-4AB9-9C75-ADB4CBBC5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988" y="1773238"/>
            <a:ext cx="649287"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B61C5C20-444A-4226-98E3-195B9A4BF03E}"/>
              </a:ext>
            </a:extLst>
          </p:cNvPr>
          <p:cNvSpPr>
            <a:spLocks noGrp="1" noChangeArrowheads="1"/>
          </p:cNvSpPr>
          <p:nvPr>
            <p:ph type="ctrTitle"/>
          </p:nvPr>
        </p:nvSpPr>
        <p:spPr>
          <a:xfrm>
            <a:off x="827088" y="327025"/>
            <a:ext cx="7239000" cy="1085850"/>
          </a:xfrm>
        </p:spPr>
        <p:txBody>
          <a:bodyPr/>
          <a:lstStyle/>
          <a:p>
            <a:pPr algn="ctr" eaLnBrk="1" hangingPunct="1">
              <a:defRPr/>
            </a:pPr>
            <a:r>
              <a:rPr lang="sv-SE" sz="4800" dirty="0">
                <a:latin typeface="Segoe Print" panose="02000600000000000000" pitchFamily="2" charset="0"/>
              </a:rPr>
              <a:t>Övrigt</a:t>
            </a:r>
            <a:endParaRPr lang="sv-SE" sz="20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Md436s1RdO0qsoEnXgpje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IDYysr8zXhZiFo8IX1gIO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55n_reW_WPsYJWtJU3.Lig"/>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Solförmörkel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Solförmörkel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Solförmörkel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Solförmörkel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Solförmörkel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Solförmörkel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Solförmörkel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Solförmörkel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Solförmörkel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Solförmörkel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8301</TotalTime>
  <Words>1708</Words>
  <Application>Microsoft Office PowerPoint</Application>
  <PresentationFormat>Bildspel på skärmen (4:3)</PresentationFormat>
  <Paragraphs>281</Paragraphs>
  <Slides>26</Slides>
  <Notes>25</Notes>
  <HiddenSlides>0</HiddenSlides>
  <MMClips>0</MMClips>
  <ScaleCrop>false</ScaleCrop>
  <HeadingPairs>
    <vt:vector size="8" baseType="variant">
      <vt:variant>
        <vt:lpstr>Använt teckensnitt</vt:lpstr>
      </vt:variant>
      <vt:variant>
        <vt:i4>5</vt:i4>
      </vt:variant>
      <vt:variant>
        <vt:lpstr>Tema</vt:lpstr>
      </vt:variant>
      <vt:variant>
        <vt:i4>1</vt:i4>
      </vt:variant>
      <vt:variant>
        <vt:lpstr>Serverprogram för OLE-inbäddning</vt:lpstr>
      </vt:variant>
      <vt:variant>
        <vt:i4>2</vt:i4>
      </vt:variant>
      <vt:variant>
        <vt:lpstr>Bildrubriker</vt:lpstr>
      </vt:variant>
      <vt:variant>
        <vt:i4>26</vt:i4>
      </vt:variant>
    </vt:vector>
  </HeadingPairs>
  <TitlesOfParts>
    <vt:vector size="34" baseType="lpstr">
      <vt:lpstr>Arial</vt:lpstr>
      <vt:lpstr>Calibri</vt:lpstr>
      <vt:lpstr>Segoe Print</vt:lpstr>
      <vt:lpstr>Verdana</vt:lpstr>
      <vt:lpstr>Wingdings</vt:lpstr>
      <vt:lpstr>Solförmörkelse</vt:lpstr>
      <vt:lpstr>think-cell Slide</vt:lpstr>
      <vt:lpstr>Acrobat Document</vt:lpstr>
      <vt:lpstr>Föräldramöte P11 2021-04-21</vt:lpstr>
      <vt:lpstr>Föräldramöte P11 2021-04-21</vt:lpstr>
      <vt:lpstr>Hertzöga BK strävar efter att:</vt:lpstr>
      <vt:lpstr>Hertzöga BKs Barn- och ungdomspolicy</vt:lpstr>
      <vt:lpstr>Så här säger Hertzögas ungdomspolicy?</vt:lpstr>
      <vt:lpstr>Så här säger Hertzögas ungdomspolicy?</vt:lpstr>
      <vt:lpstr>Så här säger Hertzögas ungdomspolicy?</vt:lpstr>
      <vt:lpstr>Så här säger Hertzögas ungdomspolicy?</vt:lpstr>
      <vt:lpstr>Så här säger Hertzögas ungdomspolicy?</vt:lpstr>
      <vt:lpstr>Hertzöga BKs Handlingsplan mot mobbing, kränkningar och diskriminering</vt:lpstr>
      <vt:lpstr>Förra säsongen</vt:lpstr>
      <vt:lpstr>PowerPoint-presentation</vt:lpstr>
      <vt:lpstr>Säsongen 2021</vt:lpstr>
      <vt:lpstr>Träning</vt:lpstr>
      <vt:lpstr>Match</vt:lpstr>
      <vt:lpstr>Föräldraansvar</vt:lpstr>
      <vt:lpstr>Föräldraansvar</vt:lpstr>
      <vt:lpstr>Kontaktuppgifter</vt:lpstr>
      <vt:lpstr>Kontaktuppgifter</vt:lpstr>
      <vt:lpstr>Hur ska vi vara som fotbollsföräldrar?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Vad händer på Ilanda IP</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HBK organisation</dc:title>
  <dc:creator>Jens Wallner</dc:creator>
  <cp:lastModifiedBy>Christer Olsson</cp:lastModifiedBy>
  <cp:revision>166</cp:revision>
  <cp:lastPrinted>2013-12-15T20:45:21Z</cp:lastPrinted>
  <dcterms:created xsi:type="dcterms:W3CDTF">2009-01-02T20:14:16Z</dcterms:created>
  <dcterms:modified xsi:type="dcterms:W3CDTF">2021-04-21T17:21:23Z</dcterms:modified>
</cp:coreProperties>
</file>