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327" r:id="rId2"/>
    <p:sldId id="264" r:id="rId3"/>
    <p:sldId id="258" r:id="rId4"/>
    <p:sldId id="262" r:id="rId5"/>
    <p:sldId id="261" r:id="rId6"/>
    <p:sldId id="263" r:id="rId7"/>
    <p:sldId id="257" r:id="rId8"/>
    <p:sldId id="260" r:id="rId9"/>
    <p:sldId id="328" r:id="rId1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34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02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835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206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404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016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8413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829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87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71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37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 sida + sidf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Rak 2">
            <a:extLst>
              <a:ext uri="{FF2B5EF4-FFF2-40B4-BE49-F238E27FC236}">
                <a16:creationId xmlns:a16="http://schemas.microsoft.com/office/drawing/2014/main" id="{F03019F5-05A7-E14E-9ECD-AB52AFC740E5}"/>
              </a:ext>
            </a:extLst>
          </p:cNvPr>
          <p:cNvCxnSpPr>
            <a:cxnSpLocks/>
          </p:cNvCxnSpPr>
          <p:nvPr userDrawn="1"/>
        </p:nvCxnSpPr>
        <p:spPr>
          <a:xfrm>
            <a:off x="649357" y="6307685"/>
            <a:ext cx="1046921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7A6B77-5A02-2D45-AD91-BD8AAD2FE5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10494" y="5840500"/>
            <a:ext cx="464296" cy="91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90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238F9-CAFB-4ADF-8C0E-3F60C422573E}" type="datetimeFigureOut">
              <a:rPr lang="sv-SE" smtClean="0"/>
              <a:t>2019-12-21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C6CE83A-8080-4EF5-BEAC-E6279BB0D135}" type="slidenum">
              <a:rPr lang="sv-SE" smtClean="0"/>
              <a:t>‹#›</a:t>
            </a:fld>
            <a:endParaRPr lang="sv-SE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33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2.png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emf"/><Relationship Id="rId2" Type="http://schemas.openxmlformats.org/officeDocument/2006/relationships/image" Target="../media/image11.png"/><Relationship Id="rId16" Type="http://schemas.openxmlformats.org/officeDocument/2006/relationships/image" Target="../media/image24.emf"/><Relationship Id="rId20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11" Type="http://schemas.openxmlformats.org/officeDocument/2006/relationships/image" Target="../media/image19.png"/><Relationship Id="rId24" Type="http://schemas.openxmlformats.org/officeDocument/2006/relationships/image" Target="../media/image32.png"/><Relationship Id="rId5" Type="http://schemas.openxmlformats.org/officeDocument/2006/relationships/image" Target="../media/image14.png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25" y="2015734"/>
            <a:ext cx="3724137" cy="345061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989" y="490535"/>
            <a:ext cx="9064022" cy="817191"/>
          </a:xfrm>
        </p:spPr>
        <p:txBody>
          <a:bodyPr>
            <a:normAutofit fontScale="90000"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6000" dirty="0">
                <a:latin typeface="Gobold Bold Italic" panose="02000500000000090000" pitchFamily="2" charset="0"/>
              </a:rPr>
              <a:t>HK Malmö</a:t>
            </a:r>
            <a:br>
              <a:rPr lang="sv-SE" sz="5300" dirty="0">
                <a:latin typeface="Gobold Bold Italic" panose="02000500000000090000" pitchFamily="2" charset="0"/>
              </a:rPr>
            </a:br>
            <a:br>
              <a:rPr lang="sv-SE" sz="36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015734"/>
            <a:ext cx="5835047" cy="3786352"/>
          </a:xfrm>
        </p:spPr>
        <p:txBody>
          <a:bodyPr>
            <a:normAutofit lnSpcReduction="10000"/>
          </a:bodyPr>
          <a:lstStyle/>
          <a:p>
            <a:r>
              <a:rPr lang="sv-SE" sz="2400" b="1" dirty="0"/>
              <a:t>Drygt 400 medlemmar</a:t>
            </a:r>
          </a:p>
          <a:p>
            <a:r>
              <a:rPr lang="sv-SE" sz="2400" b="1" dirty="0"/>
              <a:t>27 ungdomslag, 3 bollskolor</a:t>
            </a:r>
          </a:p>
          <a:p>
            <a:r>
              <a:rPr lang="sv-SE" sz="2400" b="1" dirty="0"/>
              <a:t>65 % flickor och 35 % pojkar</a:t>
            </a:r>
          </a:p>
          <a:p>
            <a:r>
              <a:rPr lang="sv-SE" sz="2400" b="1" dirty="0"/>
              <a:t>Mångkulturell förening</a:t>
            </a:r>
          </a:p>
          <a:p>
            <a:r>
              <a:rPr lang="sv-SE" sz="2400" b="1" dirty="0"/>
              <a:t>Verksamhet i 6 idrottshallar i Malmö</a:t>
            </a:r>
          </a:p>
          <a:p>
            <a:r>
              <a:rPr lang="sv-SE" sz="2400" b="1" dirty="0"/>
              <a:t>Herrlag i toppen av Handbollsligan</a:t>
            </a:r>
          </a:p>
          <a:p>
            <a:r>
              <a:rPr lang="sv-SE" sz="2400" b="1" dirty="0"/>
              <a:t>Damlag i toppen av div 2</a:t>
            </a:r>
          </a:p>
          <a:p>
            <a:endParaRPr lang="sv-SE" sz="2400" b="1" dirty="0"/>
          </a:p>
          <a:p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5049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525" y="2038444"/>
            <a:ext cx="3724137" cy="3450613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38723"/>
            <a:ext cx="9603275" cy="1049235"/>
          </a:xfrm>
        </p:spPr>
        <p:txBody>
          <a:bodyPr>
            <a:normAutofit fontScale="90000"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6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3600" dirty="0">
                <a:latin typeface="Gobold Bold Italic" panose="02000500000000090000" pitchFamily="2" charset="0"/>
              </a:rPr>
            </a:br>
            <a:br>
              <a:rPr lang="sv-SE" sz="3600" dirty="0">
                <a:latin typeface="Gobold Bold Italic" panose="02000500000000090000" pitchFamily="2" charset="0"/>
              </a:rPr>
            </a:br>
            <a:r>
              <a:rPr lang="sv-SE" sz="2700" dirty="0">
                <a:latin typeface="Gobold Bold Italic" panose="02000500000000090000" pitchFamily="2" charset="0"/>
              </a:rPr>
              <a:t>Vi tar socialt ansvar !</a:t>
            </a:r>
            <a:br>
              <a:rPr lang="sv-SE" sz="20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8" y="2015734"/>
            <a:ext cx="6825647" cy="3786352"/>
          </a:xfrm>
        </p:spPr>
        <p:txBody>
          <a:bodyPr>
            <a:normAutofit lnSpcReduction="10000"/>
          </a:bodyPr>
          <a:lstStyle/>
          <a:p>
            <a:r>
              <a:rPr lang="sv-SE" sz="2800" b="1" dirty="0"/>
              <a:t>Jämställdhet</a:t>
            </a:r>
          </a:p>
          <a:p>
            <a:r>
              <a:rPr lang="sv-SE" sz="2800" b="1" dirty="0"/>
              <a:t>Inkludering </a:t>
            </a:r>
          </a:p>
          <a:p>
            <a:r>
              <a:rPr lang="sv-SE" sz="2800" b="1" dirty="0"/>
              <a:t>Värdegrund </a:t>
            </a:r>
          </a:p>
          <a:p>
            <a:r>
              <a:rPr lang="sv-SE" sz="2800" b="1" dirty="0"/>
              <a:t>Integration och skolsamverkan</a:t>
            </a:r>
          </a:p>
          <a:p>
            <a:r>
              <a:rPr lang="sv-SE" sz="2800" b="1" dirty="0"/>
              <a:t>Arbetsmarknad och karriärvägledning</a:t>
            </a:r>
          </a:p>
          <a:p>
            <a:r>
              <a:rPr lang="sv-SE" sz="2800" b="1" dirty="0"/>
              <a:t>Välgörenhet och volontärskap</a:t>
            </a:r>
          </a:p>
          <a:p>
            <a:endParaRPr lang="sv-SE" b="1" dirty="0"/>
          </a:p>
          <a:p>
            <a:endParaRPr lang="sv-SE" b="1" dirty="0"/>
          </a:p>
          <a:p>
            <a:endParaRPr lang="sv-SE" i="1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347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920" y="307098"/>
            <a:ext cx="1669256" cy="154665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1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106127"/>
            <a:ext cx="6539896" cy="35102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800" b="1" dirty="0"/>
              <a:t>Jämställdhet</a:t>
            </a:r>
            <a:r>
              <a:rPr lang="sv-SE" sz="2800" dirty="0"/>
              <a:t> </a:t>
            </a:r>
            <a:endParaRPr lang="sv-SE" sz="2800" i="1" dirty="0"/>
          </a:p>
          <a:p>
            <a:r>
              <a:rPr lang="sv-SE" sz="2400" dirty="0"/>
              <a:t>Vi gör en utbildningssatsning för att få fler tjejer som ledare</a:t>
            </a:r>
          </a:p>
          <a:p>
            <a:r>
              <a:rPr lang="sv-SE" sz="2400" dirty="0"/>
              <a:t>Vi erbjuder mentorskap så att tjejerna blir mer säkra i sin ledarroll</a:t>
            </a:r>
          </a:p>
          <a:p>
            <a:pPr marL="0" indent="0">
              <a:buNone/>
            </a:pPr>
            <a:endParaRPr lang="sv-SE" sz="1050" dirty="0"/>
          </a:p>
          <a:p>
            <a:pPr marL="0" indent="0">
              <a:buNone/>
            </a:pPr>
            <a:r>
              <a:rPr lang="sv-SE" sz="1900" i="1" dirty="0"/>
              <a:t>Beviljade medel från Sparbanksstiftelsen Finn och från Skåneidrotten</a:t>
            </a:r>
          </a:p>
          <a:p>
            <a:endParaRPr lang="sv-SE" dirty="0"/>
          </a:p>
        </p:txBody>
      </p:sp>
      <p:pic>
        <p:nvPicPr>
          <p:cNvPr id="6" name="Bildobjekt 5" descr="En bild som visar person, grupp, kvinna, personer&#10;&#10;Automatiskt genererad beskrivning">
            <a:extLst>
              <a:ext uri="{FF2B5EF4-FFF2-40B4-BE49-F238E27FC236}">
                <a16:creationId xmlns:a16="http://schemas.microsoft.com/office/drawing/2014/main" id="{073CD2DA-7304-4B2D-93B6-B21530D5C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9230" y="2718247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9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2736" y="314960"/>
            <a:ext cx="1660772" cy="153879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1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2925" y="1747997"/>
            <a:ext cx="5224278" cy="43054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800" b="1" dirty="0"/>
              <a:t>Inkludering</a:t>
            </a:r>
          </a:p>
          <a:p>
            <a:r>
              <a:rPr lang="sv-SE" b="1" dirty="0"/>
              <a:t>Parahandboll</a:t>
            </a:r>
            <a:r>
              <a:rPr lang="sv-SE" sz="2800" dirty="0"/>
              <a:t> - </a:t>
            </a:r>
            <a:r>
              <a:rPr lang="sv-SE" dirty="0"/>
              <a:t>Sedan starten år 2007 har verksamheten för unga med intellektuell funktionsnedsättning varit en viktig del av helheten i HK Malmö.  Vi vill nu vidareutveckla verksamheten för unga vuxna.</a:t>
            </a:r>
          </a:p>
          <a:p>
            <a:r>
              <a:rPr lang="sv-SE" b="1" dirty="0" err="1"/>
              <a:t>Softhandboll</a:t>
            </a:r>
            <a:r>
              <a:rPr lang="sv-SE" dirty="0"/>
              <a:t> med </a:t>
            </a:r>
            <a:r>
              <a:rPr lang="sv-SE" b="1" dirty="0" err="1"/>
              <a:t>Goalchaboll</a:t>
            </a:r>
            <a:r>
              <a:rPr lang="sv-SE" dirty="0"/>
              <a:t> – Vi vill möjliggöra för barn och unga från socioekonomiskt belastade områden att prova på att spela handboll. 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8" name="Bildobjekt 7" descr="En bild som visar paraply, accessoarer&#10;&#10;Automatiskt genererad beskrivning">
            <a:extLst>
              <a:ext uri="{FF2B5EF4-FFF2-40B4-BE49-F238E27FC236}">
                <a16:creationId xmlns:a16="http://schemas.microsoft.com/office/drawing/2014/main" id="{1E5DA716-1390-4180-8460-FCAFD7157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00" y="3488783"/>
            <a:ext cx="2321454" cy="232145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Bildobjekt 5" descr="En bild som visar golv, inomhus, person, sport&#10;&#10;Automatiskt genererad beskrivning">
            <a:extLst>
              <a:ext uri="{FF2B5EF4-FFF2-40B4-BE49-F238E27FC236}">
                <a16:creationId xmlns:a16="http://schemas.microsoft.com/office/drawing/2014/main" id="{747855E3-5375-4F84-858E-07733C35E2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4640" y="2183532"/>
            <a:ext cx="2305937" cy="17294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916559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720" y="336146"/>
            <a:ext cx="1637906" cy="1517608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1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6329" y="2072884"/>
            <a:ext cx="6635146" cy="3823091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sv-SE" sz="5900" b="1" dirty="0"/>
              <a:t>Värdegrund </a:t>
            </a:r>
          </a:p>
          <a:p>
            <a:pPr marL="0" indent="0">
              <a:buNone/>
            </a:pPr>
            <a:endParaRPr lang="sv-SE" sz="2800" b="1" dirty="0"/>
          </a:p>
          <a:p>
            <a:r>
              <a:rPr lang="sv-SE" sz="4200" dirty="0"/>
              <a:t>Värdegrundsbaserade samtal (”försnack”) för våra ungdomslag </a:t>
            </a:r>
          </a:p>
          <a:p>
            <a:r>
              <a:rPr lang="sv-SE" sz="4200" dirty="0"/>
              <a:t>Värdegrundsdag med inspirationsföreläsning och workshop för alla medlemmar.</a:t>
            </a:r>
          </a:p>
          <a:p>
            <a:r>
              <a:rPr lang="sv-SE" sz="4200" dirty="0"/>
              <a:t>Åtgärdstrappa vid incidenter</a:t>
            </a:r>
          </a:p>
          <a:p>
            <a:pPr marL="0" indent="0">
              <a:buClr>
                <a:srgbClr val="B71E42"/>
              </a:buClr>
              <a:buNone/>
            </a:pPr>
            <a:endParaRPr lang="sv-SE" sz="1800" i="1" dirty="0">
              <a:solidFill>
                <a:prstClr val="black"/>
              </a:solidFill>
            </a:endParaRPr>
          </a:p>
          <a:p>
            <a:pPr marL="0" indent="0">
              <a:buClr>
                <a:srgbClr val="B71E42"/>
              </a:buClr>
              <a:buNone/>
            </a:pPr>
            <a:endParaRPr lang="sv-SE" sz="900" i="1" dirty="0">
              <a:solidFill>
                <a:prstClr val="black"/>
              </a:solidFill>
            </a:endParaRPr>
          </a:p>
          <a:p>
            <a:pPr marL="0" indent="0">
              <a:buClr>
                <a:srgbClr val="B71E42"/>
              </a:buClr>
              <a:buNone/>
            </a:pPr>
            <a:r>
              <a:rPr lang="sv-SE" sz="3800" i="1" dirty="0">
                <a:solidFill>
                  <a:prstClr val="black"/>
                </a:solidFill>
              </a:rPr>
              <a:t>Beviljade medel från Sparbanksstiftelsen Finn och från Skåneidrotten.</a:t>
            </a:r>
          </a:p>
          <a:p>
            <a:pPr>
              <a:buClr>
                <a:srgbClr val="B71E42"/>
              </a:buClr>
            </a:pPr>
            <a:endParaRPr lang="sv-SE" sz="1900" i="1" dirty="0">
              <a:solidFill>
                <a:prstClr val="black"/>
              </a:solidFill>
            </a:endParaRPr>
          </a:p>
          <a:p>
            <a:pPr lvl="0">
              <a:buClr>
                <a:srgbClr val="B71E42"/>
              </a:buClr>
            </a:pPr>
            <a:endParaRPr lang="sv-SE" sz="1900" i="1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i="1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6" name="Bildobjekt 5" descr="En bild som visar gul&#10;&#10;Automatiskt genererad beskrivning">
            <a:extLst>
              <a:ext uri="{FF2B5EF4-FFF2-40B4-BE49-F238E27FC236}">
                <a16:creationId xmlns:a16="http://schemas.microsoft.com/office/drawing/2014/main" id="{180BB18A-C0F9-4728-A036-1082E028E8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527" y="2177862"/>
            <a:ext cx="4414473" cy="3007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0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9280" y="279446"/>
            <a:ext cx="1699101" cy="157430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731521"/>
            <a:ext cx="9603275" cy="1016000"/>
          </a:xfrm>
        </p:spPr>
        <p:txBody>
          <a:bodyPr>
            <a:normAutofit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1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8661" y="1853755"/>
            <a:ext cx="5701264" cy="374814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sv-SE" sz="7000" b="1" dirty="0"/>
              <a:t>Integration och skolsamverkan</a:t>
            </a:r>
            <a:endParaRPr lang="sv-SE" sz="7000" dirty="0"/>
          </a:p>
          <a:p>
            <a:r>
              <a:rPr lang="sv-SE" sz="5000" dirty="0"/>
              <a:t>Vi ansvarar för Lilla EM i Malmö ett skolsamverkansprojekt inför EM 2020.</a:t>
            </a:r>
          </a:p>
          <a:p>
            <a:r>
              <a:rPr lang="sv-SE" sz="5000" dirty="0"/>
              <a:t>Vi deltar i Olympic Day som genomförs årligen för Malmös skolungdomar</a:t>
            </a:r>
          </a:p>
          <a:p>
            <a:r>
              <a:rPr lang="sv-SE" sz="5000" dirty="0"/>
              <a:t>Vi deltar i områdessatsningar exempelvis på </a:t>
            </a:r>
            <a:r>
              <a:rPr lang="sv-SE" sz="5000" dirty="0" err="1"/>
              <a:t>Lorensborg</a:t>
            </a:r>
            <a:r>
              <a:rPr lang="sv-SE" sz="5000" dirty="0"/>
              <a:t> och på Lindängen.</a:t>
            </a:r>
          </a:p>
          <a:p>
            <a:r>
              <a:rPr lang="sv-SE" sz="5000" dirty="0"/>
              <a:t>Vi har samarbete med skolor och fritidshem </a:t>
            </a:r>
            <a:r>
              <a:rPr lang="sv-SE" sz="5000" dirty="0" err="1"/>
              <a:t>bla</a:t>
            </a:r>
            <a:r>
              <a:rPr lang="sv-SE" sz="5000" dirty="0"/>
              <a:t> på Söderkulla, </a:t>
            </a:r>
            <a:r>
              <a:rPr lang="sv-SE" sz="5000" dirty="0" err="1"/>
              <a:t>Augustenborg</a:t>
            </a:r>
            <a:r>
              <a:rPr lang="sv-SE" sz="5000" dirty="0"/>
              <a:t> och Riseberga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6" name="Bildobjekt 5" descr="En bild som visar person, mark, inomhus, golv&#10;&#10;Automatiskt genererad beskrivning">
            <a:extLst>
              <a:ext uri="{FF2B5EF4-FFF2-40B4-BE49-F238E27FC236}">
                <a16:creationId xmlns:a16="http://schemas.microsoft.com/office/drawing/2014/main" id="{AC1169EC-27F2-416C-9A24-3A21262BE3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341" y="2402618"/>
            <a:ext cx="4003040" cy="3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37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8960" y="321179"/>
            <a:ext cx="1654060" cy="153257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br>
              <a:rPr lang="sv-SE" sz="1500" dirty="0">
                <a:latin typeface="Gobold Bold Italic" panose="02000500000000090000" pitchFamily="2" charset="0"/>
              </a:rPr>
            </a:br>
            <a:r>
              <a:rPr lang="sv-SE" sz="3100" dirty="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 dirty="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1579" y="2015734"/>
            <a:ext cx="4883233" cy="3450613"/>
          </a:xfrm>
        </p:spPr>
        <p:txBody>
          <a:bodyPr>
            <a:normAutofit fontScale="92500" lnSpcReduction="10000"/>
          </a:bodyPr>
          <a:lstStyle/>
          <a:p>
            <a:r>
              <a:rPr lang="sv-SE" sz="2800" b="1" dirty="0"/>
              <a:t>Arbetsmarknad</a:t>
            </a:r>
            <a:r>
              <a:rPr lang="sv-SE" dirty="0"/>
              <a:t> – </a:t>
            </a:r>
            <a:r>
              <a:rPr lang="sv-SE" sz="2200" dirty="0"/>
              <a:t>Vi vill i skapa jobb och praktikplatser i samverkan med våra samarbetspartners.</a:t>
            </a:r>
          </a:p>
          <a:p>
            <a:r>
              <a:rPr lang="sv-SE" sz="2800" b="1" dirty="0"/>
              <a:t>Karriärutveckling</a:t>
            </a:r>
            <a:r>
              <a:rPr lang="sv-SE" dirty="0"/>
              <a:t> – </a:t>
            </a:r>
            <a:r>
              <a:rPr lang="sv-SE" sz="2200" dirty="0"/>
              <a:t>Vi ska fördjupa våra kontakter med Malmö Idrottsakademi och ge möjligheter till spelarna att ha dubbla karriärer och kunna kombinera studier/arbete med handboll på ett optimalt sätt.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F15012E-409C-427C-873E-73FDB0588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0410" y="2598040"/>
            <a:ext cx="33147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733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2D02B7DB-2AEF-43AD-BB5D-49453C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1333" y="416561"/>
            <a:ext cx="1551118" cy="1437194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02067F00-574A-43D6-8676-CBAB15E69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pPr algn="ctr"/>
            <a:br>
              <a:rPr lang="sv-SE" sz="1500">
                <a:latin typeface="Gobold Bold Italic" panose="02000500000000090000" pitchFamily="2" charset="0"/>
              </a:rPr>
            </a:br>
            <a:r>
              <a:rPr lang="sv-SE" sz="3100">
                <a:latin typeface="Gobold Bold Italic" panose="02000500000000090000" pitchFamily="2" charset="0"/>
              </a:rPr>
              <a:t>Samhällsengagemang i HK Malmö</a:t>
            </a:r>
            <a:br>
              <a:rPr lang="sv-SE" sz="1800">
                <a:latin typeface="Gobold Bold Italic" panose="02000500000000090000" pitchFamily="2" charset="0"/>
              </a:rPr>
            </a:br>
            <a:endParaRPr lang="sv-SE" sz="1500" dirty="0">
              <a:latin typeface="Gobold Bold Italic" panose="02000500000000090000" pitchFamily="2" charset="0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DD849A8-A612-411D-9028-82251EA7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8226" y="2015734"/>
            <a:ext cx="5286990" cy="36611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2800" b="1"/>
              <a:t>Välgörenhet och volontärskap</a:t>
            </a:r>
            <a:r>
              <a:rPr lang="sv-SE" sz="2800"/>
              <a:t> </a:t>
            </a:r>
            <a:endParaRPr lang="sv-SE" sz="2400"/>
          </a:p>
          <a:p>
            <a:r>
              <a:rPr lang="sv-SE"/>
              <a:t>Vi anordnar en årlig välgörenhetsmatch samt deltar i kampanjer och vid insamlingar.</a:t>
            </a:r>
          </a:p>
          <a:p>
            <a:r>
              <a:rPr lang="sv-SE"/>
              <a:t>Vi skapar möjligheter för anställda hos våra samarbetspartners att medverka som volontärer vid events och i olika projekt.</a:t>
            </a:r>
          </a:p>
          <a:p>
            <a:r>
              <a:rPr lang="sv-SE"/>
              <a:t>Vi spelar en konceptmatch årligen inom ramen för #viställerupp.</a:t>
            </a:r>
            <a:endParaRPr lang="sv-SE" sz="2400" dirty="0"/>
          </a:p>
        </p:txBody>
      </p:sp>
      <p:pic>
        <p:nvPicPr>
          <p:cNvPr id="7" name="Bildobjekt 6" descr="En bild som visar person, stående, man, inomhus&#10;&#10;Automatiskt genererad beskrivning">
            <a:extLst>
              <a:ext uri="{FF2B5EF4-FFF2-40B4-BE49-F238E27FC236}">
                <a16:creationId xmlns:a16="http://schemas.microsoft.com/office/drawing/2014/main" id="{49784059-7B4B-42F5-87B2-7A7F5DC9A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593" y="2015734"/>
            <a:ext cx="4991233" cy="37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05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C10B54FA-470C-A040-920E-C3CDF797591B}"/>
              </a:ext>
            </a:extLst>
          </p:cNvPr>
          <p:cNvSpPr txBox="1"/>
          <p:nvPr/>
        </p:nvSpPr>
        <p:spPr>
          <a:xfrm>
            <a:off x="586895" y="5562670"/>
            <a:ext cx="10165986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sv-SE" sz="2400" dirty="0">
                <a:latin typeface="Urbane Rounded Medium" pitchFamily="2" charset="77"/>
              </a:rPr>
              <a:t>Ett initiativ för att samla handbollens samhällsengagemang lokalt och nationellt.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ECC0AAD0-19C8-E54E-B63B-53E1AE9AB09E}"/>
              </a:ext>
            </a:extLst>
          </p:cNvPr>
          <p:cNvSpPr/>
          <p:nvPr/>
        </p:nvSpPr>
        <p:spPr>
          <a:xfrm>
            <a:off x="586895" y="4730361"/>
            <a:ext cx="89835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4800" b="1" dirty="0">
                <a:solidFill>
                  <a:schemeClr val="accent1"/>
                </a:solidFill>
                <a:latin typeface="Urbane Rounded Demi Bold" pitchFamily="2" charset="77"/>
              </a:rPr>
              <a:t>#viställerupp</a:t>
            </a:r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AA094B6C-ECB1-9847-8903-1431EC4EEB7F}"/>
              </a:ext>
            </a:extLst>
          </p:cNvPr>
          <p:cNvGrpSpPr/>
          <p:nvPr/>
        </p:nvGrpSpPr>
        <p:grpSpPr>
          <a:xfrm>
            <a:off x="575852" y="531254"/>
            <a:ext cx="11179324" cy="1808854"/>
            <a:chOff x="575852" y="531254"/>
            <a:chExt cx="11179324" cy="1808854"/>
          </a:xfrm>
        </p:grpSpPr>
        <p:pic>
          <p:nvPicPr>
            <p:cNvPr id="4" name="Bildobjekt 3">
              <a:extLst>
                <a:ext uri="{FF2B5EF4-FFF2-40B4-BE49-F238E27FC236}">
                  <a16:creationId xmlns:a16="http://schemas.microsoft.com/office/drawing/2014/main" id="{F32BAE10-B917-E54E-90A9-D3AFE38B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5852" y="1013933"/>
              <a:ext cx="676175" cy="1326175"/>
            </a:xfrm>
            <a:prstGeom prst="rect">
              <a:avLst/>
            </a:prstGeom>
          </p:spPr>
        </p:pic>
        <p:pic>
          <p:nvPicPr>
            <p:cNvPr id="5" name="Bildobjekt 4">
              <a:extLst>
                <a:ext uri="{FF2B5EF4-FFF2-40B4-BE49-F238E27FC236}">
                  <a16:creationId xmlns:a16="http://schemas.microsoft.com/office/drawing/2014/main" id="{BE59379B-15D7-C54C-A9C7-98189ADDA5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2897" y="1013934"/>
              <a:ext cx="675929" cy="1326173"/>
            </a:xfrm>
            <a:prstGeom prst="rect">
              <a:avLst/>
            </a:prstGeom>
          </p:spPr>
        </p:pic>
        <p:pic>
          <p:nvPicPr>
            <p:cNvPr id="6" name="Bildobjekt 5">
              <a:extLst>
                <a:ext uri="{FF2B5EF4-FFF2-40B4-BE49-F238E27FC236}">
                  <a16:creationId xmlns:a16="http://schemas.microsoft.com/office/drawing/2014/main" id="{8F2F546A-F59F-9E4C-9884-83C42B6CF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69698" y="1013933"/>
              <a:ext cx="676174" cy="1326175"/>
            </a:xfrm>
            <a:prstGeom prst="rect">
              <a:avLst/>
            </a:prstGeom>
          </p:spPr>
        </p:pic>
        <p:pic>
          <p:nvPicPr>
            <p:cNvPr id="7" name="Bildobjekt 6">
              <a:extLst>
                <a:ext uri="{FF2B5EF4-FFF2-40B4-BE49-F238E27FC236}">
                  <a16:creationId xmlns:a16="http://schemas.microsoft.com/office/drawing/2014/main" id="{2CB106F4-39BF-E546-80EC-A0582169F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6743" y="1013933"/>
              <a:ext cx="675930" cy="1326175"/>
            </a:xfrm>
            <a:prstGeom prst="rect">
              <a:avLst/>
            </a:prstGeom>
          </p:spPr>
        </p:pic>
        <p:pic>
          <p:nvPicPr>
            <p:cNvPr id="8" name="Bildobjekt 7">
              <a:extLst>
                <a:ext uri="{FF2B5EF4-FFF2-40B4-BE49-F238E27FC236}">
                  <a16:creationId xmlns:a16="http://schemas.microsoft.com/office/drawing/2014/main" id="{3124AFF2-898E-4A47-A0E6-E50CEF7C1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785921" y="1013933"/>
              <a:ext cx="676174" cy="1326175"/>
            </a:xfrm>
            <a:prstGeom prst="rect">
              <a:avLst/>
            </a:prstGeom>
          </p:spPr>
        </p:pic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1F28851D-EF68-2949-9434-671E89BBB9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84392" y="1013933"/>
              <a:ext cx="676174" cy="1326175"/>
            </a:xfrm>
            <a:prstGeom prst="rect">
              <a:avLst/>
            </a:prstGeom>
          </p:spPr>
        </p:pic>
        <p:pic>
          <p:nvPicPr>
            <p:cNvPr id="10" name="Bildobjekt 9">
              <a:extLst>
                <a:ext uri="{FF2B5EF4-FFF2-40B4-BE49-F238E27FC236}">
                  <a16:creationId xmlns:a16="http://schemas.microsoft.com/office/drawing/2014/main" id="{04CAF1DC-17E6-E54F-AA0D-94F9F7E0B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82764" y="1013933"/>
              <a:ext cx="676174" cy="1326175"/>
            </a:xfrm>
            <a:prstGeom prst="rect">
              <a:avLst/>
            </a:prstGeom>
          </p:spPr>
        </p:pic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3DBDFC2D-922A-C243-B029-11086E927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78238" y="1013933"/>
              <a:ext cx="676174" cy="1326175"/>
            </a:xfrm>
            <a:prstGeom prst="rect">
              <a:avLst/>
            </a:prstGeom>
          </p:spPr>
        </p:pic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EDE6E4D8-DB2F-DE4F-AE20-EF1EA9050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973712" y="1013933"/>
              <a:ext cx="676174" cy="1326175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89CC1403-0AAC-7C4D-A212-976B3A5CC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794362" y="1013933"/>
              <a:ext cx="676174" cy="1326175"/>
            </a:xfrm>
            <a:prstGeom prst="rect">
              <a:avLst/>
            </a:prstGeom>
          </p:spPr>
        </p:pic>
        <p:pic>
          <p:nvPicPr>
            <p:cNvPr id="14" name="Bildobjekt 13">
              <a:extLst>
                <a:ext uri="{FF2B5EF4-FFF2-40B4-BE49-F238E27FC236}">
                  <a16:creationId xmlns:a16="http://schemas.microsoft.com/office/drawing/2014/main" id="{68C8755A-A9C6-F149-AAE7-514AF5D5F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615012" y="1013933"/>
              <a:ext cx="676174" cy="1326175"/>
            </a:xfrm>
            <a:prstGeom prst="rect">
              <a:avLst/>
            </a:prstGeom>
          </p:spPr>
        </p:pic>
        <p:pic>
          <p:nvPicPr>
            <p:cNvPr id="15" name="Bildobjekt 14">
              <a:extLst>
                <a:ext uri="{FF2B5EF4-FFF2-40B4-BE49-F238E27FC236}">
                  <a16:creationId xmlns:a16="http://schemas.microsoft.com/office/drawing/2014/main" id="{16A70EA3-B456-D640-BD12-9855092C6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9435662" y="1013933"/>
              <a:ext cx="676174" cy="1326175"/>
            </a:xfrm>
            <a:prstGeom prst="rect">
              <a:avLst/>
            </a:prstGeom>
          </p:spPr>
        </p:pic>
        <p:pic>
          <p:nvPicPr>
            <p:cNvPr id="16" name="Bildobjekt 15">
              <a:extLst>
                <a:ext uri="{FF2B5EF4-FFF2-40B4-BE49-F238E27FC236}">
                  <a16:creationId xmlns:a16="http://schemas.microsoft.com/office/drawing/2014/main" id="{DAEDBF1E-B33C-DE4E-B9F9-620D1C01E3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0255337" y="1013933"/>
              <a:ext cx="675930" cy="1326175"/>
            </a:xfrm>
            <a:prstGeom prst="rect">
              <a:avLst/>
            </a:prstGeom>
          </p:spPr>
        </p:pic>
        <p:pic>
          <p:nvPicPr>
            <p:cNvPr id="17" name="Bildobjekt 16">
              <a:extLst>
                <a:ext uri="{FF2B5EF4-FFF2-40B4-BE49-F238E27FC236}">
                  <a16:creationId xmlns:a16="http://schemas.microsoft.com/office/drawing/2014/main" id="{2AC504A9-41BF-3B43-B009-D0C7FD5FDA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079002" y="1013933"/>
              <a:ext cx="676174" cy="1326173"/>
            </a:xfrm>
            <a:prstGeom prst="rect">
              <a:avLst/>
            </a:prstGeom>
          </p:spPr>
        </p:pic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6DC54182-10CB-FF48-8EDE-1CFA3AFD6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6895" y="531254"/>
              <a:ext cx="1232694" cy="325783"/>
            </a:xfrm>
            <a:prstGeom prst="rect">
              <a:avLst/>
            </a:prstGeom>
          </p:spPr>
        </p:pic>
      </p:grpSp>
      <p:grpSp>
        <p:nvGrpSpPr>
          <p:cNvPr id="34" name="Grupp 33">
            <a:extLst>
              <a:ext uri="{FF2B5EF4-FFF2-40B4-BE49-F238E27FC236}">
                <a16:creationId xmlns:a16="http://schemas.microsoft.com/office/drawing/2014/main" id="{FE4F7A45-DE3B-F749-818C-BD03D721975F}"/>
              </a:ext>
            </a:extLst>
          </p:cNvPr>
          <p:cNvGrpSpPr/>
          <p:nvPr/>
        </p:nvGrpSpPr>
        <p:grpSpPr>
          <a:xfrm>
            <a:off x="586895" y="2758035"/>
            <a:ext cx="9535984" cy="1736042"/>
            <a:chOff x="586895" y="2758035"/>
            <a:chExt cx="9535984" cy="1736042"/>
          </a:xfrm>
        </p:grpSpPr>
        <p:pic>
          <p:nvPicPr>
            <p:cNvPr id="19" name="Bildobjekt 18">
              <a:extLst>
                <a:ext uri="{FF2B5EF4-FFF2-40B4-BE49-F238E27FC236}">
                  <a16:creationId xmlns:a16="http://schemas.microsoft.com/office/drawing/2014/main" id="{76BAC695-115F-4349-9042-195A12862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586895" y="3167902"/>
              <a:ext cx="676174" cy="1326175"/>
            </a:xfrm>
            <a:prstGeom prst="rect">
              <a:avLst/>
            </a:prstGeom>
          </p:spPr>
        </p:pic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4ACB618C-13F3-E849-91B7-CA7FBB910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383818" y="3167903"/>
              <a:ext cx="676174" cy="1326173"/>
            </a:xfrm>
            <a:prstGeom prst="rect">
              <a:avLst/>
            </a:prstGeom>
          </p:spPr>
        </p:pic>
        <p:pic>
          <p:nvPicPr>
            <p:cNvPr id="21" name="Bildobjekt 20">
              <a:extLst>
                <a:ext uri="{FF2B5EF4-FFF2-40B4-BE49-F238E27FC236}">
                  <a16:creationId xmlns:a16="http://schemas.microsoft.com/office/drawing/2014/main" id="{69AE169C-9A2A-CD46-B1BD-B2CEDF6AC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2180741" y="3167903"/>
              <a:ext cx="676174" cy="1326173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DE9DD426-4913-5147-B46D-77F72BAD5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2977664" y="3167903"/>
              <a:ext cx="676173" cy="1326173"/>
            </a:xfrm>
            <a:prstGeom prst="rect">
              <a:avLst/>
            </a:prstGeom>
          </p:spPr>
        </p:pic>
        <p:pic>
          <p:nvPicPr>
            <p:cNvPr id="23" name="Bildobjekt 22">
              <a:extLst>
                <a:ext uri="{FF2B5EF4-FFF2-40B4-BE49-F238E27FC236}">
                  <a16:creationId xmlns:a16="http://schemas.microsoft.com/office/drawing/2014/main" id="{F35D7F12-BC9E-2B4F-83F7-FDB21BFAE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796964" y="3167903"/>
              <a:ext cx="676174" cy="1326173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EC5A9D5F-EC8D-2E47-8084-FFE3B0348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95435" y="3167903"/>
              <a:ext cx="676174" cy="1326173"/>
            </a:xfrm>
            <a:prstGeom prst="rect">
              <a:avLst/>
            </a:prstGeom>
          </p:spPr>
        </p:pic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DF9898A0-0C05-1044-AB44-3E7EA7E6E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393807" y="3167903"/>
              <a:ext cx="676174" cy="1326173"/>
            </a:xfrm>
            <a:prstGeom prst="rect">
              <a:avLst/>
            </a:prstGeom>
          </p:spPr>
        </p:pic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3A61E10C-0010-3742-846A-17CE46820F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6189281" y="3167903"/>
              <a:ext cx="676174" cy="1326173"/>
            </a:xfrm>
            <a:prstGeom prst="rect">
              <a:avLst/>
            </a:prstGeom>
          </p:spPr>
        </p:pic>
        <p:pic>
          <p:nvPicPr>
            <p:cNvPr id="27" name="Bildobjekt 26">
              <a:extLst>
                <a:ext uri="{FF2B5EF4-FFF2-40B4-BE49-F238E27FC236}">
                  <a16:creationId xmlns:a16="http://schemas.microsoft.com/office/drawing/2014/main" id="{DE7F76AA-071D-DC4C-BCA2-A610DAEEB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84755" y="3167903"/>
              <a:ext cx="676174" cy="1326173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DBE0E69F-F77F-4141-9BF2-C64BEC263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805405" y="3167903"/>
              <a:ext cx="676174" cy="1326173"/>
            </a:xfrm>
            <a:prstGeom prst="rect">
              <a:avLst/>
            </a:prstGeom>
          </p:spPr>
        </p:pic>
        <p:pic>
          <p:nvPicPr>
            <p:cNvPr id="29" name="Bildobjekt 28">
              <a:extLst>
                <a:ext uri="{FF2B5EF4-FFF2-40B4-BE49-F238E27FC236}">
                  <a16:creationId xmlns:a16="http://schemas.microsoft.com/office/drawing/2014/main" id="{7561AF08-023C-5B4B-95A3-F99C5AA31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8626055" y="3167903"/>
              <a:ext cx="676174" cy="1326173"/>
            </a:xfrm>
            <a:prstGeom prst="rect">
              <a:avLst/>
            </a:prstGeom>
          </p:spPr>
        </p:pic>
        <p:pic>
          <p:nvPicPr>
            <p:cNvPr id="30" name="Bildobjekt 29">
              <a:extLst>
                <a:ext uri="{FF2B5EF4-FFF2-40B4-BE49-F238E27FC236}">
                  <a16:creationId xmlns:a16="http://schemas.microsoft.com/office/drawing/2014/main" id="{E789BC1B-2F44-7D4C-8A53-A7662412C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9446705" y="3167903"/>
              <a:ext cx="676174" cy="1326173"/>
            </a:xfrm>
            <a:prstGeom prst="rect">
              <a:avLst/>
            </a:prstGeom>
          </p:spPr>
        </p:pic>
        <p:pic>
          <p:nvPicPr>
            <p:cNvPr id="32" name="Bildobjekt 31">
              <a:extLst>
                <a:ext uri="{FF2B5EF4-FFF2-40B4-BE49-F238E27FC236}">
                  <a16:creationId xmlns:a16="http://schemas.microsoft.com/office/drawing/2014/main" id="{6BE57E70-BBA2-A64F-A21F-B97D7C3123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5"/>
            <a:srcRect l="9808" t="29437" r="8261" b="40606"/>
            <a:stretch/>
          </p:blipFill>
          <p:spPr>
            <a:xfrm>
              <a:off x="586895" y="2758035"/>
              <a:ext cx="1138442" cy="2946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6300160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i">
  <a:themeElements>
    <a:clrScheme name="Galleri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i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i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375</Words>
  <Application>Microsoft Office PowerPoint</Application>
  <PresentationFormat>Bredbild</PresentationFormat>
  <Paragraphs>57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5" baseType="lpstr">
      <vt:lpstr>Arial</vt:lpstr>
      <vt:lpstr>Gill Sans MT</vt:lpstr>
      <vt:lpstr>Gobold Bold Italic</vt:lpstr>
      <vt:lpstr>Urbane Rounded Demi Bold</vt:lpstr>
      <vt:lpstr>Urbane Rounded Medium</vt:lpstr>
      <vt:lpstr>Galleri</vt:lpstr>
      <vt:lpstr> HK Malmö  </vt:lpstr>
      <vt:lpstr> Samhällsengagemang i HK Malmö  Vi tar socialt ansvar ! </vt:lpstr>
      <vt:lpstr> Samhällsengagemang i HK Malmö </vt:lpstr>
      <vt:lpstr> Samhällsengagemang i HK Malmö </vt:lpstr>
      <vt:lpstr> Samhällsengagemang i HK Malmö </vt:lpstr>
      <vt:lpstr> Samhällsengagemang i HK Malmö </vt:lpstr>
      <vt:lpstr> Samhällsengagemang i HK Malmö </vt:lpstr>
      <vt:lpstr> Samhällsengagemang i HK Malmö 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HK Malmö  </dc:title>
  <dc:creator>HK1</dc:creator>
  <cp:lastModifiedBy>HK1</cp:lastModifiedBy>
  <cp:revision>3</cp:revision>
  <dcterms:created xsi:type="dcterms:W3CDTF">2019-11-12T11:34:22Z</dcterms:created>
  <dcterms:modified xsi:type="dcterms:W3CDTF">2019-12-21T15:21:42Z</dcterms:modified>
</cp:coreProperties>
</file>