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61" r:id="rId6"/>
    <p:sldId id="259" r:id="rId7"/>
    <p:sldId id="265" r:id="rId8"/>
    <p:sldId id="262" r:id="rId9"/>
    <p:sldId id="266" r:id="rId10"/>
    <p:sldId id="263" r:id="rId11"/>
    <p:sldId id="264" r:id="rId12"/>
  </p:sldIdLst>
  <p:sldSz cx="10693400" cy="7556500"/>
  <p:notesSz cx="10693400" cy="75565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7JpAZPRNLkz+eiYy0ftKKgwAJ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17" autoAdjust="0"/>
    <p:restoredTop sz="94660"/>
  </p:normalViewPr>
  <p:slideViewPr>
    <p:cSldViewPr snapToGrid="0">
      <p:cViewPr>
        <p:scale>
          <a:sx n="50" d="100"/>
          <a:sy n="50" d="100"/>
        </p:scale>
        <p:origin x="332" y="3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633913" cy="379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6057900" y="0"/>
            <a:ext cx="4632325" cy="379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7177088"/>
            <a:ext cx="4633913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/>
              <a:t>‹#›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:notes"/>
          <p:cNvSpPr txBox="1">
            <a:spLocks noGrp="1"/>
          </p:cNvSpPr>
          <p:nvPr>
            <p:ph type="sldNum" idx="12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>
          <a:extLst>
            <a:ext uri="{FF2B5EF4-FFF2-40B4-BE49-F238E27FC236}">
              <a16:creationId xmlns:a16="http://schemas.microsoft.com/office/drawing/2014/main" id="{44AD0D97-048D-B526-8BFE-B4A70DFD0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>
            <a:extLst>
              <a:ext uri="{FF2B5EF4-FFF2-40B4-BE49-F238E27FC236}">
                <a16:creationId xmlns:a16="http://schemas.microsoft.com/office/drawing/2014/main" id="{7D739928-3FFE-8A3E-CFA7-D9843D653D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:notes">
            <a:extLst>
              <a:ext uri="{FF2B5EF4-FFF2-40B4-BE49-F238E27FC236}">
                <a16:creationId xmlns:a16="http://schemas.microsoft.com/office/drawing/2014/main" id="{7BC3B80C-CD71-E123-7823-933DCDF1D3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2641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>
          <a:extLst>
            <a:ext uri="{FF2B5EF4-FFF2-40B4-BE49-F238E27FC236}">
              <a16:creationId xmlns:a16="http://schemas.microsoft.com/office/drawing/2014/main" id="{AD916770-71A1-8CAC-B85A-CA4C3360F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>
            <a:extLst>
              <a:ext uri="{FF2B5EF4-FFF2-40B4-BE49-F238E27FC236}">
                <a16:creationId xmlns:a16="http://schemas.microsoft.com/office/drawing/2014/main" id="{C8884D44-083A-C518-C2F8-ADAF8614E1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:notes">
            <a:extLst>
              <a:ext uri="{FF2B5EF4-FFF2-40B4-BE49-F238E27FC236}">
                <a16:creationId xmlns:a16="http://schemas.microsoft.com/office/drawing/2014/main" id="{85DBDDBF-E731-282B-C011-D4E0847036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7173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>
            <a:spLocks noGrp="1"/>
          </p:cNvSpPr>
          <p:nvPr>
            <p:ph type="body" idx="1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OBJEC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44061" y="1131215"/>
            <a:ext cx="4389743" cy="329141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1"/>
          <p:cNvSpPr/>
          <p:nvPr/>
        </p:nvSpPr>
        <p:spPr>
          <a:xfrm>
            <a:off x="6144060" y="1131214"/>
            <a:ext cx="4389755" cy="3291840"/>
          </a:xfrm>
          <a:custGeom>
            <a:avLst/>
            <a:gdLst/>
            <a:ahLst/>
            <a:cxnLst/>
            <a:rect l="l" t="t" r="r" b="b"/>
            <a:pathLst>
              <a:path w="4389755" h="3291840" extrusionOk="0">
                <a:moveTo>
                  <a:pt x="0" y="0"/>
                </a:moveTo>
                <a:lnTo>
                  <a:pt x="4389743" y="0"/>
                </a:lnTo>
                <a:lnTo>
                  <a:pt x="4389743" y="3291413"/>
                </a:lnTo>
                <a:lnTo>
                  <a:pt x="0" y="3291413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" name="Google Shape;18;p11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931829" y="1371219"/>
            <a:ext cx="8027670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7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931830" y="1943090"/>
            <a:ext cx="4627245" cy="435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7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subTitle" idx="1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931829" y="1371219"/>
            <a:ext cx="8027670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7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931829" y="1371219"/>
            <a:ext cx="8027670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7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931829" y="1371219"/>
            <a:ext cx="8027670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931830" y="1943090"/>
            <a:ext cx="4627245" cy="4353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/>
          <p:nvPr/>
        </p:nvSpPr>
        <p:spPr>
          <a:xfrm>
            <a:off x="152400" y="4770694"/>
            <a:ext cx="10388600" cy="1250983"/>
          </a:xfrm>
          <a:prstGeom prst="rect">
            <a:avLst/>
          </a:prstGeom>
          <a:solidFill>
            <a:srgbClr val="0000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111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0426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Välkommen</a:t>
            </a:r>
            <a:r>
              <a:rPr lang="sv-SE" sz="3700" spc="-1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till</a:t>
            </a:r>
            <a:r>
              <a:rPr lang="sv-SE" sz="3700" spc="-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föräldramöte</a:t>
            </a:r>
            <a:r>
              <a:rPr lang="sv-SE" sz="3700" spc="-1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P15,</a:t>
            </a:r>
            <a:r>
              <a:rPr lang="sv-SE" sz="3700" spc="-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2026/27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7863" y="869188"/>
            <a:ext cx="3121152" cy="3816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>
            <a:spLocks noGrp="1"/>
          </p:cNvSpPr>
          <p:nvPr>
            <p:ph type="title"/>
          </p:nvPr>
        </p:nvSpPr>
        <p:spPr>
          <a:xfrm>
            <a:off x="931829" y="1371219"/>
            <a:ext cx="8027670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Vår</a:t>
            </a:r>
            <a:r>
              <a:rPr lang="sv-SE" spc="-130"/>
              <a:t> </a:t>
            </a:r>
            <a:r>
              <a:rPr lang="sv-SE" spc="-10"/>
              <a:t>dagordning</a:t>
            </a:r>
            <a:endParaRPr/>
          </a:p>
        </p:txBody>
      </p:sp>
      <p:pic>
        <p:nvPicPr>
          <p:cNvPr id="57" name="Google Shape;5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9255" y="2009139"/>
            <a:ext cx="3051048" cy="373075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"/>
          <p:cNvSpPr txBox="1"/>
          <p:nvPr/>
        </p:nvSpPr>
        <p:spPr>
          <a:xfrm>
            <a:off x="931830" y="2696533"/>
            <a:ext cx="4747610" cy="2192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302895" indent="-290195">
              <a:buSzPts val="2000"/>
              <a:buFont typeface="Calibri"/>
              <a:buAutoNum type="arabicPeriod"/>
            </a:pP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Tränare/Ledare</a:t>
            </a:r>
            <a:endParaRPr lang="sv-SE" sz="2000" dirty="0">
              <a:latin typeface="Calibri"/>
              <a:ea typeface="Calibri"/>
              <a:cs typeface="Calibri"/>
              <a:sym typeface="Calibri"/>
            </a:endParaRPr>
          </a:p>
          <a:p>
            <a:pPr marL="302895" lvl="0" indent="-2901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Träningsregler</a:t>
            </a:r>
          </a:p>
          <a:p>
            <a:pPr marL="302895" indent="-290195">
              <a:buSzPts val="2000"/>
              <a:buFont typeface="Calibri"/>
              <a:buAutoNum type="arabicPeriod"/>
            </a:pP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Träningar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och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 matcher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302895" lvl="0" indent="-290195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Information</a:t>
            </a:r>
            <a:r>
              <a:rPr lang="sv-SE" sz="2000" spc="4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om</a:t>
            </a:r>
            <a:r>
              <a:rPr lang="sv-SE" sz="2000" spc="5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avgifter/föreningsjobb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302895" lvl="0" indent="-2901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Ekonomi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302895" lvl="0" indent="-2901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Försäljningsuppdrag</a:t>
            </a:r>
            <a:endParaRPr dirty="0"/>
          </a:p>
          <a:p>
            <a:pPr marL="338455" lvl="0" indent="-333375" algn="l" rtl="0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Övriga</a:t>
            </a:r>
            <a:r>
              <a:rPr lang="sv-SE" sz="2000" spc="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punkter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>
            <a:spLocks noGrp="1"/>
          </p:cNvSpPr>
          <p:nvPr>
            <p:ph type="title"/>
          </p:nvPr>
        </p:nvSpPr>
        <p:spPr>
          <a:xfrm>
            <a:off x="931829" y="251444"/>
            <a:ext cx="80277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pc="-10"/>
              <a:t>Tränare,</a:t>
            </a:r>
            <a:r>
              <a:rPr lang="sv-SE" spc="-25"/>
              <a:t> </a:t>
            </a:r>
            <a:r>
              <a:rPr lang="sv-SE"/>
              <a:t>ledare</a:t>
            </a:r>
            <a:r>
              <a:rPr lang="sv-SE" spc="-5"/>
              <a:t> </a:t>
            </a:r>
            <a:r>
              <a:rPr lang="sv-SE"/>
              <a:t>&amp;</a:t>
            </a:r>
            <a:r>
              <a:rPr lang="sv-SE" spc="-5"/>
              <a:t> </a:t>
            </a:r>
            <a:r>
              <a:rPr lang="sv-SE"/>
              <a:t>föräldrar</a:t>
            </a:r>
            <a:r>
              <a:rPr lang="sv-SE" spc="-20"/>
              <a:t> </a:t>
            </a:r>
            <a:r>
              <a:rPr lang="sv-SE"/>
              <a:t>i</a:t>
            </a:r>
            <a:r>
              <a:rPr lang="sv-SE" spc="-25"/>
              <a:t> </a:t>
            </a:r>
            <a:r>
              <a:rPr lang="sv-SE"/>
              <a:t>vårt</a:t>
            </a:r>
            <a:r>
              <a:rPr lang="sv-SE" spc="-10"/>
              <a:t> </a:t>
            </a:r>
            <a:r>
              <a:rPr lang="sv-SE" spc="-25"/>
              <a:t>lag</a:t>
            </a:r>
            <a:endParaRPr/>
          </a:p>
        </p:txBody>
      </p:sp>
      <p:sp>
        <p:nvSpPr>
          <p:cNvPr id="84" name="Google Shape;84;p5"/>
          <p:cNvSpPr txBox="1"/>
          <p:nvPr/>
        </p:nvSpPr>
        <p:spPr>
          <a:xfrm>
            <a:off x="842924" y="1161800"/>
            <a:ext cx="5377535" cy="558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spAutoFit/>
          </a:bodyPr>
          <a:lstStyle/>
          <a:p>
            <a:pPr marL="549910" marR="5080" indent="-342900">
              <a:lnSpc>
                <a:spcPct val="92000"/>
              </a:lnSpc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Huvudtränare: Per Hagfors och Ture Ersson</a:t>
            </a:r>
            <a:br>
              <a:rPr lang="sv-SE" sz="2100" dirty="0">
                <a:latin typeface="Calibri"/>
                <a:ea typeface="Calibri"/>
                <a:cs typeface="Calibri"/>
                <a:sym typeface="Calibri"/>
              </a:rPr>
            </a:br>
            <a:endParaRPr lang="sv-SE" sz="1700" dirty="0"/>
          </a:p>
          <a:p>
            <a:pPr marL="549910" marR="5080" lvl="0" indent="-342900" algn="l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Hjälptränare: Kristian Nilsson (</a:t>
            </a: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Lion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), Niklas Bergström (Olle S), </a:t>
            </a: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Niyazi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Yegen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 (Felix) och Fredrik Jokinen</a:t>
            </a:r>
            <a:endParaRPr sz="1700" dirty="0"/>
          </a:p>
          <a:p>
            <a:pPr marL="549910" marR="5080" lvl="0" indent="-342900" algn="l" rtl="0">
              <a:lnSpc>
                <a:spcPct val="92000"/>
              </a:lnSpc>
              <a:spcBef>
                <a:spcPts val="16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Lagledare: Magnus Ersson (Folke)</a:t>
            </a:r>
            <a:endParaRPr sz="1700" dirty="0"/>
          </a:p>
          <a:p>
            <a:pPr marL="549910" marR="5080" lvl="0" indent="-342900" algn="l" rtl="0">
              <a:lnSpc>
                <a:spcPct val="92000"/>
              </a:lnSpc>
              <a:spcBef>
                <a:spcPts val="16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Ekonomiansvarig: Stina Åslund (Olle Si)</a:t>
            </a:r>
            <a:endParaRPr sz="1700" dirty="0"/>
          </a:p>
          <a:p>
            <a:pPr marL="549910" marR="5080" lvl="0" indent="-342900" algn="l" rtl="0">
              <a:lnSpc>
                <a:spcPct val="92000"/>
              </a:lnSpc>
              <a:spcBef>
                <a:spcPts val="16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Admin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: Martha Hällgren (</a:t>
            </a: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Melwin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),</a:t>
            </a:r>
            <a:endParaRPr sz="1700" dirty="0"/>
          </a:p>
          <a:p>
            <a:pPr marL="549910" marR="5080" lvl="0" indent="-342900" algn="l" rtl="0">
              <a:lnSpc>
                <a:spcPct val="92000"/>
              </a:lnSpc>
              <a:spcBef>
                <a:spcPts val="16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Föräldragrupp: Leo </a:t>
            </a:r>
            <a:r>
              <a:rPr lang="sv-SE" sz="2000" dirty="0" err="1">
                <a:latin typeface="Calibri"/>
                <a:ea typeface="Calibri"/>
                <a:cs typeface="Calibri"/>
                <a:sym typeface="Calibri"/>
              </a:rPr>
              <a:t>Älvebrant</a:t>
            </a:r>
            <a:endParaRPr sz="1700" dirty="0"/>
          </a:p>
          <a:p>
            <a:pPr marL="549910" marR="5080" lvl="0" indent="-342900" algn="l" rtl="0">
              <a:lnSpc>
                <a:spcPct val="92000"/>
              </a:lnSpc>
              <a:spcBef>
                <a:spcPts val="16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Föräldrar</a:t>
            </a:r>
            <a:r>
              <a:rPr lang="sv-SE" sz="2000" spc="-5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ansvarar</a:t>
            </a:r>
            <a:r>
              <a:rPr lang="sv-SE" sz="2000" spc="-5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för</a:t>
            </a:r>
            <a:r>
              <a:rPr lang="sv-SE" sz="2000" spc="-5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att</a:t>
            </a:r>
            <a:r>
              <a:rPr lang="sv-SE" sz="2000" spc="-5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lösa</a:t>
            </a:r>
            <a:r>
              <a:rPr lang="sv-SE" sz="2000" spc="-4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tilldelade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uppgifter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eller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att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byta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med</a:t>
            </a:r>
            <a:r>
              <a:rPr lang="sv-SE" sz="2000" spc="-2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andra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om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de</a:t>
            </a:r>
            <a:r>
              <a:rPr lang="sv-SE" sz="2000" spc="-20" dirty="0">
                <a:latin typeface="Calibri"/>
                <a:ea typeface="Calibri"/>
                <a:cs typeface="Calibri"/>
                <a:sym typeface="Calibri"/>
              </a:rPr>
              <a:t> inte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sv-SE" sz="20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utföra/fullfölja</a:t>
            </a:r>
            <a:r>
              <a:rPr lang="sv-SE" sz="2000" spc="-2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uppgiften.</a:t>
            </a:r>
          </a:p>
          <a:p>
            <a:pPr marL="207010" marR="5080" lvl="0" algn="l" rtl="0">
              <a:lnSpc>
                <a:spcPct val="92000"/>
              </a:lnSpc>
              <a:spcBef>
                <a:spcPts val="1635"/>
              </a:spcBef>
              <a:spcAft>
                <a:spcPts val="0"/>
              </a:spcAft>
            </a:pP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Föräldrar och barn behöver hjälpa till att få fram och bort sagen (</a:t>
            </a:r>
            <a:r>
              <a:rPr lang="sv-SE" sz="2000" dirty="0" err="1">
                <a:latin typeface="Calibri"/>
                <a:ea typeface="Calibri"/>
                <a:cs typeface="Calibri"/>
                <a:sym typeface="Calibri"/>
              </a:rPr>
              <a:t>ffa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 på 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tisdagar) för att vi ska kunna nyttja tr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äningstiden</a:t>
            </a:r>
            <a:r>
              <a:rPr lang="sv-SE" sz="2000" spc="-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dirty="0"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sv-SE" sz="2000" spc="-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2000" spc="-10" dirty="0">
                <a:latin typeface="Calibri"/>
                <a:ea typeface="Calibri"/>
                <a:cs typeface="Calibri"/>
                <a:sym typeface="Calibri"/>
              </a:rPr>
              <a:t>bästa </a:t>
            </a:r>
            <a:r>
              <a:rPr lang="sv-SE" sz="2000" spc="-20" dirty="0">
                <a:latin typeface="Calibri"/>
                <a:ea typeface="Calibri"/>
                <a:cs typeface="Calibri"/>
                <a:sym typeface="Calibri"/>
              </a:rPr>
              <a:t>sätt. 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4800" y="4073387"/>
            <a:ext cx="3735832" cy="266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 txBox="1">
            <a:spLocks noGrp="1"/>
          </p:cNvSpPr>
          <p:nvPr>
            <p:ph type="title"/>
          </p:nvPr>
        </p:nvSpPr>
        <p:spPr>
          <a:xfrm>
            <a:off x="931830" y="649859"/>
            <a:ext cx="7080884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Träningsregler</a:t>
            </a:r>
            <a:endParaRPr spc="-10" dirty="0"/>
          </a:p>
        </p:txBody>
      </p:sp>
      <p:sp>
        <p:nvSpPr>
          <p:cNvPr id="64" name="Google Shape;64;p3"/>
          <p:cNvSpPr txBox="1"/>
          <p:nvPr/>
        </p:nvSpPr>
        <p:spPr>
          <a:xfrm>
            <a:off x="931830" y="1385925"/>
            <a:ext cx="6527875" cy="537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950" rIns="0" bIns="0" anchor="t" anchorCtr="0">
            <a:sp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Svara på kallelser skyndsamt.</a:t>
            </a:r>
            <a:endParaRPr sz="2000" dirty="0"/>
          </a:p>
          <a:p>
            <a:pPr marL="355600" lvl="0" indent="-3429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Kom i tid (Genomgång/</a:t>
            </a: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uppvärming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 med knäkontroll 10 min innan träning).</a:t>
            </a:r>
            <a:endParaRPr sz="2000" dirty="0"/>
          </a:p>
          <a:p>
            <a:pPr marL="355600" lvl="0" indent="-3429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Rätt utrustning (</a:t>
            </a: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Dalentröja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/svart tröja - ej matchtröja, skyddsglasögon, skor, vattenflaska)</a:t>
            </a:r>
            <a:endParaRPr sz="2000" dirty="0"/>
          </a:p>
          <a:p>
            <a:pPr marL="355600" lvl="0" indent="-3429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Vi lyssnar på ledarna.</a:t>
            </a:r>
            <a:endParaRPr sz="2000" dirty="0"/>
          </a:p>
          <a:p>
            <a:pPr marL="355600" lvl="0" indent="-3429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Nolltolerans mot fula ord, mobbning </a:t>
            </a:r>
            <a:r>
              <a:rPr lang="sv-SE" sz="2100" dirty="0" err="1">
                <a:latin typeface="Calibri"/>
                <a:ea typeface="Calibri"/>
                <a:cs typeface="Calibri"/>
                <a:sym typeface="Calibri"/>
              </a:rPr>
              <a:t>m.m</a:t>
            </a: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 (kan få kliva av match/träning och samtal med förälder)</a:t>
            </a:r>
            <a:endParaRPr sz="2000" dirty="0"/>
          </a:p>
          <a:p>
            <a:pPr marL="355600" lvl="0" indent="-3429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Ledarna coachar, har ni något att säga så gör det konstruktivt till ledarna.</a:t>
            </a:r>
            <a:endParaRPr sz="2000" dirty="0"/>
          </a:p>
          <a:p>
            <a:pPr marL="355600" lvl="0" indent="-3429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Vi toppar inte laget, alla ska få spela</a:t>
            </a:r>
            <a:endParaRPr sz="2000" dirty="0"/>
          </a:p>
          <a:p>
            <a:pPr marL="355600" lvl="0" indent="-34290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100" dirty="0">
                <a:latin typeface="Calibri"/>
                <a:ea typeface="Calibri"/>
                <a:cs typeface="Calibri"/>
                <a:sym typeface="Calibri"/>
              </a:rPr>
              <a:t>Har man inte tränat på veckan så spelar man ingen match. </a:t>
            </a:r>
            <a:endParaRPr sz="2000" dirty="0"/>
          </a:p>
          <a:p>
            <a:pPr marL="12700" lvl="0" indent="0" algn="l" rtl="0">
              <a:lnSpc>
                <a:spcPct val="100000"/>
              </a:lnSpc>
              <a:spcBef>
                <a:spcPts val="795"/>
              </a:spcBef>
              <a:spcAft>
                <a:spcPts val="0"/>
              </a:spcAft>
              <a:buNone/>
            </a:pPr>
            <a:r>
              <a:rPr lang="sv-SE" sz="16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" name="Google Shape;6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3"/>
          <p:cNvGrpSpPr/>
          <p:nvPr/>
        </p:nvGrpSpPr>
        <p:grpSpPr>
          <a:xfrm>
            <a:off x="6948226" y="5153856"/>
            <a:ext cx="3442406" cy="2062849"/>
            <a:chOff x="5975042" y="2646186"/>
            <a:chExt cx="4415155" cy="3310890"/>
          </a:xfrm>
        </p:grpSpPr>
        <p:pic>
          <p:nvPicPr>
            <p:cNvPr id="67" name="Google Shape;67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75042" y="2646186"/>
              <a:ext cx="4415155" cy="33104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3"/>
            <p:cNvSpPr/>
            <p:nvPr/>
          </p:nvSpPr>
          <p:spPr>
            <a:xfrm>
              <a:off x="5975042" y="2646186"/>
              <a:ext cx="4415155" cy="3310890"/>
            </a:xfrm>
            <a:custGeom>
              <a:avLst/>
              <a:gdLst/>
              <a:ahLst/>
              <a:cxnLst/>
              <a:rect l="l" t="t" r="r" b="b"/>
              <a:pathLst>
                <a:path w="4415155" h="3310890" extrusionOk="0">
                  <a:moveTo>
                    <a:pt x="0" y="0"/>
                  </a:moveTo>
                  <a:lnTo>
                    <a:pt x="4415154" y="0"/>
                  </a:lnTo>
                  <a:lnTo>
                    <a:pt x="4415154" y="3310466"/>
                  </a:lnTo>
                  <a:lnTo>
                    <a:pt x="0" y="331046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>
            <a:spLocks noGrp="1"/>
          </p:cNvSpPr>
          <p:nvPr>
            <p:ph type="title"/>
          </p:nvPr>
        </p:nvSpPr>
        <p:spPr>
          <a:xfrm>
            <a:off x="931829" y="251444"/>
            <a:ext cx="80277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pc="-10"/>
              <a:t>Träningar</a:t>
            </a:r>
            <a:r>
              <a:rPr lang="sv-SE" spc="-70"/>
              <a:t> </a:t>
            </a:r>
            <a:r>
              <a:rPr lang="sv-SE"/>
              <a:t>och</a:t>
            </a:r>
            <a:r>
              <a:rPr lang="sv-SE" spc="-60"/>
              <a:t> </a:t>
            </a:r>
            <a:r>
              <a:rPr lang="sv-SE" spc="-10"/>
              <a:t>matcher</a:t>
            </a:r>
            <a:endParaRPr/>
          </a:p>
        </p:txBody>
      </p:sp>
      <p:sp>
        <p:nvSpPr>
          <p:cNvPr id="92" name="Google Shape;92;p6"/>
          <p:cNvSpPr txBox="1"/>
          <p:nvPr/>
        </p:nvSpPr>
        <p:spPr>
          <a:xfrm>
            <a:off x="931829" y="1180592"/>
            <a:ext cx="4636008" cy="496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57200" indent="-330200">
              <a:buSzPts val="1600"/>
              <a:buFont typeface="Calibri"/>
              <a:buChar char="•"/>
            </a:pPr>
            <a:r>
              <a:rPr lang="sv-SE" sz="2000" kern="12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Träningstider:  </a:t>
            </a:r>
            <a:br>
              <a:rPr lang="sv-SE" sz="2000" kern="12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</a:br>
            <a:r>
              <a:rPr lang="sv-SE" sz="2000" kern="1200" spc="-2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Tisdagar</a:t>
            </a:r>
            <a:r>
              <a:rPr lang="sv-SE" sz="2000" kern="1200" spc="15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sv-SE" sz="2000" kern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17:00</a:t>
            </a:r>
            <a:r>
              <a:rPr lang="sv-SE" sz="2000" kern="1200" spc="2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sv-SE" sz="2000" kern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–</a:t>
            </a:r>
            <a:r>
              <a:rPr lang="sv-SE" sz="2000" kern="1200" spc="2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sv-SE" sz="2000" kern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18:00</a:t>
            </a:r>
            <a:r>
              <a:rPr lang="sv-SE" sz="2000" kern="1200" spc="2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sv-SE" sz="2000" kern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Musköten 1</a:t>
            </a:r>
            <a:endParaRPr sz="2000" kern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207010" lvl="0" indent="25019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kern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Onsdagar 19:00- 20:00 Musköten 1</a:t>
            </a:r>
            <a:endParaRPr sz="2000" kern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457200" marR="5080" lvl="0" indent="-330200" algn="l" rtl="0">
              <a:lnSpc>
                <a:spcPct val="72500"/>
              </a:lnSpc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sv-SE" sz="20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Frånvaroanmäl</a:t>
            </a:r>
            <a:r>
              <a:rPr lang="sv-SE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via </a:t>
            </a:r>
            <a:r>
              <a:rPr lang="sv-SE" sz="20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Sportadmin</a:t>
            </a:r>
            <a:r>
              <a:rPr lang="sv-SE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Om kallelse redan är stängd så kontakta Ture eller Per via sms eller ring. </a:t>
            </a:r>
          </a:p>
          <a:p>
            <a:pPr marL="457200" marR="5080" lvl="0" indent="-330200" algn="l" rtl="0">
              <a:lnSpc>
                <a:spcPct val="72500"/>
              </a:lnSpc>
              <a:spcBef>
                <a:spcPts val="8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sv-SE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Träningskläder: Alla</a:t>
            </a:r>
            <a:r>
              <a:rPr lang="sv-SE" sz="2000" spc="-1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sv-SE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får</a:t>
            </a:r>
            <a:r>
              <a:rPr lang="sv-SE" sz="2000" spc="-15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sv-SE" sz="2000" spc="-25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en </a:t>
            </a:r>
            <a:r>
              <a:rPr lang="sv-SE" sz="2000" spc="-1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träningströja från föreningen.</a:t>
            </a:r>
            <a:br>
              <a:rPr lang="sv-SE" sz="2000" kern="1200" spc="-1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</a:br>
            <a:endParaRPr lang="sv-SE" sz="2000" kern="1200" spc="-5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sv-SE" sz="2000" kern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Matchkläder: Samtliga spelare har/får en matchtröja som skall lämnas tillbaka efter säsongslut eller om spelaren slutar. Förlust av tröja debiteras 500 kr. Svarta shorts kan köpas på Klubbhuset</a:t>
            </a:r>
          </a:p>
          <a:p>
            <a:pPr marL="12700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endParaRPr sz="2000" kern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30200" algn="l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sv-SE" sz="2000" kern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Matcher: spelas på större plan, 5 mot 5. Vi har anmält 1 lag i seriespel. </a:t>
            </a:r>
            <a:endParaRPr sz="2000" spc="-1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93" name="Google Shape;93;p6"/>
          <p:cNvGrpSpPr/>
          <p:nvPr/>
        </p:nvGrpSpPr>
        <p:grpSpPr>
          <a:xfrm>
            <a:off x="5775959" y="2536444"/>
            <a:ext cx="4636008" cy="3499104"/>
            <a:chOff x="5775959" y="2536444"/>
            <a:chExt cx="4636008" cy="3499104"/>
          </a:xfrm>
        </p:grpSpPr>
        <p:pic>
          <p:nvPicPr>
            <p:cNvPr id="94" name="Google Shape;94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75959" y="2536444"/>
              <a:ext cx="4636008" cy="3499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843545" y="2559489"/>
              <a:ext cx="4546652" cy="34090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6" name="Google Shape;9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 txBox="1">
            <a:spLocks noGrp="1"/>
          </p:cNvSpPr>
          <p:nvPr>
            <p:ph type="title"/>
          </p:nvPr>
        </p:nvSpPr>
        <p:spPr>
          <a:xfrm>
            <a:off x="931824" y="586526"/>
            <a:ext cx="8425536" cy="581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Information</a:t>
            </a:r>
            <a:r>
              <a:rPr lang="sv-SE" spc="45" dirty="0"/>
              <a:t> </a:t>
            </a:r>
            <a:r>
              <a:rPr lang="sv-SE" dirty="0"/>
              <a:t>om</a:t>
            </a:r>
            <a:r>
              <a:rPr lang="sv-SE" spc="55" dirty="0"/>
              <a:t> </a:t>
            </a:r>
            <a:r>
              <a:rPr lang="sv-SE" dirty="0"/>
              <a:t>avgifter</a:t>
            </a:r>
            <a:r>
              <a:rPr lang="sv-SE" spc="40" dirty="0"/>
              <a:t> </a:t>
            </a:r>
            <a:r>
              <a:rPr lang="sv-SE" dirty="0"/>
              <a:t>och</a:t>
            </a:r>
            <a:r>
              <a:rPr lang="sv-SE" spc="45" dirty="0"/>
              <a:t> </a:t>
            </a:r>
            <a:r>
              <a:rPr lang="sv-SE" spc="-10" dirty="0"/>
              <a:t>föreningsjobb</a:t>
            </a:r>
            <a:endParaRPr dirty="0"/>
          </a:p>
        </p:txBody>
      </p:sp>
      <p:sp>
        <p:nvSpPr>
          <p:cNvPr id="74" name="Google Shape;74;p4"/>
          <p:cNvSpPr txBox="1"/>
          <p:nvPr/>
        </p:nvSpPr>
        <p:spPr>
          <a:xfrm>
            <a:off x="931824" y="1385228"/>
            <a:ext cx="6345276" cy="4561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725" rIns="0" bIns="0" anchor="t" anchorCtr="0">
            <a:spAutoFit/>
          </a:bodyPr>
          <a:lstStyle/>
          <a:p>
            <a:pPr marL="207010" marR="182880" lvl="0" indent="-226695" algn="l" rtl="0">
              <a:lnSpc>
                <a:spcPct val="106428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Medlemsavgiften</a:t>
            </a:r>
            <a:r>
              <a:rPr lang="sv-SE" sz="1900" spc="-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för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säsongen</a:t>
            </a:r>
            <a:r>
              <a:rPr lang="sv-SE" sz="1900" spc="-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26/27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är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1000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kronor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 för enskild</a:t>
            </a:r>
            <a:r>
              <a:rPr lang="sv-SE" sz="1900" spc="-4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person</a:t>
            </a:r>
            <a:r>
              <a:rPr lang="sv-SE" sz="1900" spc="-4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och</a:t>
            </a:r>
            <a:r>
              <a:rPr lang="sv-SE" sz="1900" spc="-4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2000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kronor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för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familj.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207010" marR="90170" lvl="0" indent="-226695" algn="l" rtl="0">
              <a:lnSpc>
                <a:spcPct val="87100"/>
              </a:lnSpc>
              <a:spcBef>
                <a:spcPts val="819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sv-SE" sz="1900" spc="1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medlemsavgiften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ingår</a:t>
            </a:r>
            <a:r>
              <a:rPr lang="sv-SE" sz="1900" spc="1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Riksidrottsförbundets 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grundförsäkring</a:t>
            </a:r>
            <a:r>
              <a:rPr lang="sv-SE" sz="1900" spc="-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hos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Folksam,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kansli,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fri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entré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sv-SE" sz="1900" spc="-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alla 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elitlagens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grundseriematcher,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rabatt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hos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t.ex.</a:t>
            </a:r>
            <a:r>
              <a:rPr lang="sv-SE" sz="1900" spc="-4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Klubbhuset samt Nordic </a:t>
            </a:r>
            <a:r>
              <a:rPr lang="sv-SE" sz="1900" spc="-10" dirty="0" err="1">
                <a:latin typeface="Calibri"/>
                <a:ea typeface="Calibri"/>
                <a:cs typeface="Calibri"/>
                <a:sym typeface="Calibri"/>
              </a:rPr>
              <a:t>Wellness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207010" marR="5080" lvl="0" indent="-226695" algn="l" rtl="0">
              <a:lnSpc>
                <a:spcPct val="87600"/>
              </a:lnSpc>
              <a:spcBef>
                <a:spcPts val="835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Samtliga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lag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föreningen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gör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 tre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föreningsjobb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per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55" dirty="0">
                <a:latin typeface="Calibri"/>
                <a:ea typeface="Calibri"/>
                <a:cs typeface="Calibri"/>
                <a:sym typeface="Calibri"/>
              </a:rPr>
              <a:t>år, i år gör vi: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R="5080" lvl="0" algn="l" rtl="0">
              <a:lnSpc>
                <a:spcPct val="87600"/>
              </a:lnSpc>
              <a:spcBef>
                <a:spcPts val="835"/>
              </a:spcBef>
              <a:spcAft>
                <a:spcPts val="0"/>
              </a:spcAft>
              <a:buSzPts val="1900"/>
            </a:pP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	-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Umeå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20" dirty="0" err="1">
                <a:latin typeface="Calibri"/>
                <a:ea typeface="Calibri"/>
                <a:cs typeface="Calibri"/>
                <a:sym typeface="Calibri"/>
              </a:rPr>
              <a:t>Floorball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Festival</a:t>
            </a:r>
          </a:p>
          <a:p>
            <a:pPr marR="5080" lvl="0" algn="l" rtl="0">
              <a:lnSpc>
                <a:spcPct val="87600"/>
              </a:lnSpc>
              <a:spcBef>
                <a:spcPts val="835"/>
              </a:spcBef>
              <a:spcAft>
                <a:spcPts val="0"/>
              </a:spcAft>
              <a:buSzPts val="1900"/>
            </a:pP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	- </a:t>
            </a:r>
            <a:r>
              <a:rPr lang="sv-SE" sz="1900" spc="-30" dirty="0" err="1">
                <a:latin typeface="Calibri"/>
                <a:ea typeface="Calibri"/>
                <a:cs typeface="Calibri"/>
                <a:sym typeface="Calibri"/>
              </a:rPr>
              <a:t>Dalenmatch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0" dirty="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27/12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, 14 vuxna + 8 barn OBS DATUMET!!!</a:t>
            </a:r>
          </a:p>
          <a:p>
            <a:pPr marR="5080" lvl="0" algn="l" rtl="0">
              <a:lnSpc>
                <a:spcPct val="87600"/>
              </a:lnSpc>
              <a:spcBef>
                <a:spcPts val="835"/>
              </a:spcBef>
              <a:spcAft>
                <a:spcPts val="0"/>
              </a:spcAft>
              <a:buSzPts val="1900"/>
            </a:pP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	- S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argvakter 18/3, 2 vuxna + 8 barn 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207010" marR="132715" lvl="0" indent="-226695" algn="l" rtl="0">
              <a:lnSpc>
                <a:spcPct val="106428"/>
              </a:lnSpc>
              <a:spcBef>
                <a:spcPts val="83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sv-SE" sz="1900" spc="-40" dirty="0">
                <a:latin typeface="Calibri"/>
                <a:ea typeface="Calibri"/>
                <a:cs typeface="Calibri"/>
                <a:sym typeface="Calibri"/>
              </a:rPr>
              <a:t>Träningsavgift: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Vi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har tagit ut </a:t>
            </a:r>
            <a:r>
              <a:rPr lang="sv-SE" sz="1900" dirty="0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sv-SE" sz="1900" spc="-4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30" dirty="0">
                <a:latin typeface="Calibri"/>
                <a:ea typeface="Calibri"/>
                <a:cs typeface="Calibri"/>
                <a:sym typeface="Calibri"/>
              </a:rPr>
              <a:t>träningsavgift </a:t>
            </a:r>
            <a:r>
              <a:rPr lang="sv-SE" sz="1900" spc="-25" dirty="0">
                <a:latin typeface="Calibri"/>
                <a:ea typeface="Calibri"/>
                <a:cs typeface="Calibri"/>
                <a:sym typeface="Calibri"/>
              </a:rPr>
              <a:t>om </a:t>
            </a:r>
            <a:r>
              <a:rPr lang="sv-SE" sz="1900" spc="-20" dirty="0">
                <a:latin typeface="Calibri"/>
                <a:ea typeface="Calibri"/>
                <a:cs typeface="Calibri"/>
                <a:sym typeface="Calibri"/>
              </a:rPr>
              <a:t>1000:-</a:t>
            </a:r>
            <a:r>
              <a:rPr lang="sv-SE" sz="1900" spc="-35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900" spc="-10" dirty="0">
                <a:latin typeface="Calibri"/>
                <a:ea typeface="Calibri"/>
                <a:cs typeface="Calibri"/>
                <a:sym typeface="Calibri"/>
              </a:rPr>
              <a:t>i september och beslutade på mötet att eventuellt ta ut ytterligare en träningsavgift i mars beroende på storleken på intäkter från årets försäljningar.  </a:t>
            </a:r>
          </a:p>
        </p:txBody>
      </p:sp>
      <p:grpSp>
        <p:nvGrpSpPr>
          <p:cNvPr id="75" name="Google Shape;75;p4"/>
          <p:cNvGrpSpPr/>
          <p:nvPr/>
        </p:nvGrpSpPr>
        <p:grpSpPr>
          <a:xfrm>
            <a:off x="7465740" y="5049520"/>
            <a:ext cx="2987578" cy="2240362"/>
            <a:chOff x="5975042" y="2604176"/>
            <a:chExt cx="4415155" cy="3310890"/>
          </a:xfrm>
        </p:grpSpPr>
        <p:pic>
          <p:nvPicPr>
            <p:cNvPr id="76" name="Google Shape;76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975042" y="2604176"/>
              <a:ext cx="4415155" cy="33104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4"/>
            <p:cNvSpPr/>
            <p:nvPr/>
          </p:nvSpPr>
          <p:spPr>
            <a:xfrm>
              <a:off x="5975042" y="2604176"/>
              <a:ext cx="4415155" cy="3310890"/>
            </a:xfrm>
            <a:custGeom>
              <a:avLst/>
              <a:gdLst/>
              <a:ahLst/>
              <a:cxnLst/>
              <a:rect l="l" t="t" r="r" b="b"/>
              <a:pathLst>
                <a:path w="4415155" h="3310890" extrusionOk="0">
                  <a:moveTo>
                    <a:pt x="0" y="0"/>
                  </a:moveTo>
                  <a:lnTo>
                    <a:pt x="4415154" y="0"/>
                  </a:lnTo>
                  <a:lnTo>
                    <a:pt x="4415154" y="3310466"/>
                  </a:lnTo>
                  <a:lnTo>
                    <a:pt x="0" y="331046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pic>
        <p:nvPicPr>
          <p:cNvPr id="78" name="Google Shape;7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B461BF98-4CC2-8911-887D-3772DFCBA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>
            <a:extLst>
              <a:ext uri="{FF2B5EF4-FFF2-40B4-BE49-F238E27FC236}">
                <a16:creationId xmlns:a16="http://schemas.microsoft.com/office/drawing/2014/main" id="{5B4E5822-5FD3-48CA-4717-8DE33C48A8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1829" y="1371219"/>
            <a:ext cx="8027670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pc="-10" dirty="0"/>
              <a:t>Ekonomi</a:t>
            </a:r>
            <a:endParaRPr spc="-10" dirty="0"/>
          </a:p>
        </p:txBody>
      </p:sp>
      <p:sp>
        <p:nvSpPr>
          <p:cNvPr id="102" name="Google Shape;102;p7">
            <a:extLst>
              <a:ext uri="{FF2B5EF4-FFF2-40B4-BE49-F238E27FC236}">
                <a16:creationId xmlns:a16="http://schemas.microsoft.com/office/drawing/2014/main" id="{67771ED5-170B-0F98-D846-5E4BB6410807}"/>
              </a:ext>
            </a:extLst>
          </p:cNvPr>
          <p:cNvSpPr txBox="1"/>
          <p:nvPr/>
        </p:nvSpPr>
        <p:spPr>
          <a:xfrm>
            <a:off x="963755" y="2339353"/>
            <a:ext cx="3548730" cy="1520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br>
              <a:rPr lang="sv-SE" dirty="0"/>
            </a:br>
            <a:r>
              <a:rPr lang="sv-SE" dirty="0"/>
              <a:t>Lokalhyra för träningar och matcher </a:t>
            </a:r>
            <a:br>
              <a:rPr lang="sv-SE" dirty="0"/>
            </a:br>
            <a:r>
              <a:rPr lang="sv-SE" dirty="0"/>
              <a:t>+ domaravgifter + serieavgift + tävlingslicens + gemensamma kostnader till föreningen</a:t>
            </a:r>
            <a:br>
              <a:rPr lang="sv-SE" dirty="0"/>
            </a:br>
            <a:br>
              <a:rPr lang="sv-SE" dirty="0"/>
            </a:br>
            <a:r>
              <a:rPr lang="sv-SE" dirty="0"/>
              <a:t> (utgifter om ca -50 000)</a:t>
            </a:r>
          </a:p>
          <a:p>
            <a:endParaRPr lang="sv-SE" dirty="0"/>
          </a:p>
        </p:txBody>
      </p:sp>
      <p:pic>
        <p:nvPicPr>
          <p:cNvPr id="106" name="Google Shape;106;p7">
            <a:extLst>
              <a:ext uri="{FF2B5EF4-FFF2-40B4-BE49-F238E27FC236}">
                <a16:creationId xmlns:a16="http://schemas.microsoft.com/office/drawing/2014/main" id="{06C3B060-4FD5-D993-C5D8-D432E2EAF3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76E71F03-6BC0-76FC-6E9A-1BD308DB115D}"/>
              </a:ext>
            </a:extLst>
          </p:cNvPr>
          <p:cNvSpPr/>
          <p:nvPr/>
        </p:nvSpPr>
        <p:spPr>
          <a:xfrm>
            <a:off x="822960" y="2489200"/>
            <a:ext cx="3769360" cy="13710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Lika med 2">
            <a:extLst>
              <a:ext uri="{FF2B5EF4-FFF2-40B4-BE49-F238E27FC236}">
                <a16:creationId xmlns:a16="http://schemas.microsoft.com/office/drawing/2014/main" id="{3CDEA5AB-03E7-6DCD-CDB0-2007B5752016}"/>
              </a:ext>
            </a:extLst>
          </p:cNvPr>
          <p:cNvSpPr/>
          <p:nvPr/>
        </p:nvSpPr>
        <p:spPr>
          <a:xfrm>
            <a:off x="4913934" y="2900503"/>
            <a:ext cx="657252" cy="358030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6FE4FC99-0B7D-7C07-EB3E-32ED7D63B9A6}"/>
              </a:ext>
            </a:extLst>
          </p:cNvPr>
          <p:cNvSpPr/>
          <p:nvPr/>
        </p:nvSpPr>
        <p:spPr>
          <a:xfrm>
            <a:off x="5892800" y="2489200"/>
            <a:ext cx="3977640" cy="1371082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A18568F-037D-DF81-6D2A-BEF35D647EB7}"/>
              </a:ext>
            </a:extLst>
          </p:cNvPr>
          <p:cNvSpPr txBox="1"/>
          <p:nvPr/>
        </p:nvSpPr>
        <p:spPr>
          <a:xfrm>
            <a:off x="6028027" y="2615941"/>
            <a:ext cx="37016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Kommunala och statliga bidrag (LOK-stöd) </a:t>
            </a:r>
            <a:br>
              <a:rPr lang="sv-SE" dirty="0"/>
            </a:br>
            <a:r>
              <a:rPr lang="sv-SE" dirty="0"/>
              <a:t>+ träningsavgift + ersättning för </a:t>
            </a:r>
            <a:r>
              <a:rPr lang="sv-SE" dirty="0" err="1"/>
              <a:t>lagjobb</a:t>
            </a:r>
            <a:r>
              <a:rPr lang="sv-SE" dirty="0"/>
              <a:t> UFF</a:t>
            </a:r>
            <a:br>
              <a:rPr lang="sv-SE" dirty="0"/>
            </a:b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(intäkter om ca + 50 000)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FC72DE6-BB40-85EC-D70D-7FA80F8FF912}"/>
              </a:ext>
            </a:extLst>
          </p:cNvPr>
          <p:cNvSpPr txBox="1"/>
          <p:nvPr/>
        </p:nvSpPr>
        <p:spPr>
          <a:xfrm>
            <a:off x="3232703" y="4800286"/>
            <a:ext cx="49244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 </a:t>
            </a:r>
          </a:p>
          <a:p>
            <a:r>
              <a:rPr lang="sv-SE" dirty="0"/>
              <a:t>Allt vi vill göra därutöver: dvs cuper, sociala inslag, avslutning </a:t>
            </a:r>
            <a:r>
              <a:rPr lang="sv-SE" dirty="0" err="1"/>
              <a:t>etc</a:t>
            </a:r>
            <a:r>
              <a:rPr lang="sv-SE" dirty="0"/>
              <a:t> behöver vi jobba ihop pengar till!</a:t>
            </a:r>
            <a:br>
              <a:rPr lang="sv-SE" dirty="0"/>
            </a:br>
            <a:endParaRPr lang="sv-SE" dirty="0"/>
          </a:p>
          <a:p>
            <a:r>
              <a:rPr lang="sv-SE" dirty="0"/>
              <a:t>MÅL 2026/27: </a:t>
            </a:r>
            <a:br>
              <a:rPr lang="sv-SE" dirty="0"/>
            </a:br>
            <a:r>
              <a:rPr lang="sv-SE" dirty="0"/>
              <a:t>Paradiscupen och Umeåcupen = 32 000 kr</a:t>
            </a:r>
          </a:p>
        </p:txBody>
      </p:sp>
      <p:sp>
        <p:nvSpPr>
          <p:cNvPr id="10" name="Moln 9">
            <a:extLst>
              <a:ext uri="{FF2B5EF4-FFF2-40B4-BE49-F238E27FC236}">
                <a16:creationId xmlns:a16="http://schemas.microsoft.com/office/drawing/2014/main" id="{7A19EC59-C2AF-4EB1-B76A-EB99DDE75161}"/>
              </a:ext>
            </a:extLst>
          </p:cNvPr>
          <p:cNvSpPr/>
          <p:nvPr/>
        </p:nvSpPr>
        <p:spPr>
          <a:xfrm>
            <a:off x="2536245" y="4295141"/>
            <a:ext cx="5469835" cy="2805264"/>
          </a:xfrm>
          <a:prstGeom prst="cloud">
            <a:avLst/>
          </a:prstGeom>
          <a:noFill/>
          <a:ln w="762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439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>
            <a:spLocks noGrp="1"/>
          </p:cNvSpPr>
          <p:nvPr>
            <p:ph type="title"/>
          </p:nvPr>
        </p:nvSpPr>
        <p:spPr>
          <a:xfrm>
            <a:off x="931830" y="471237"/>
            <a:ext cx="9458802" cy="581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pc="-10" dirty="0"/>
              <a:t>Årets försäljningsuppdrag </a:t>
            </a:r>
            <a:r>
              <a:rPr lang="sv-SE" sz="1600" spc="-10" dirty="0"/>
              <a:t>– </a:t>
            </a:r>
            <a:r>
              <a:rPr lang="sv-SE" sz="2000" spc="-10" dirty="0"/>
              <a:t>beslutades gemensamt på mötet</a:t>
            </a:r>
            <a:endParaRPr sz="2000" spc="-10" dirty="0"/>
          </a:p>
        </p:txBody>
      </p:sp>
      <p:sp>
        <p:nvSpPr>
          <p:cNvPr id="102" name="Google Shape;102;p7"/>
          <p:cNvSpPr txBox="1"/>
          <p:nvPr/>
        </p:nvSpPr>
        <p:spPr>
          <a:xfrm>
            <a:off x="1053750" y="1186515"/>
            <a:ext cx="8384890" cy="5183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699" lvl="0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FIKA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 som säljs på </a:t>
            </a:r>
            <a:r>
              <a:rPr lang="sv-SE" sz="1600" spc="-10" dirty="0" err="1">
                <a:latin typeface="Calibri"/>
                <a:ea typeface="Calibri"/>
                <a:cs typeface="Calibri"/>
                <a:sym typeface="Calibri"/>
              </a:rPr>
              <a:t>läktarn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 (500 kr/match = +3500 kr). </a:t>
            </a:r>
            <a:br>
              <a:rPr lang="sv-SE" sz="1600" spc="-10" dirty="0">
                <a:latin typeface="Calibri"/>
                <a:ea typeface="Calibri"/>
                <a:cs typeface="Calibri"/>
                <a:sym typeface="Calibri"/>
              </a:rPr>
            </a:b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Ansvarig: 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respektive fikaansvarig. 	</a:t>
            </a:r>
          </a:p>
          <a:p>
            <a:pPr marL="12699" lvl="0">
              <a:buSzPts val="1600"/>
            </a:pP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marL="12699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PANTKONTO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 på Återvinningscentralen Klockarbäcken. +4 000 kr eller mer?</a:t>
            </a:r>
          </a:p>
          <a:p>
            <a:pPr marL="12699" lvl="0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Ansvarig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; Martha startar kontot, Alla som har  pant skänker till laget. </a:t>
            </a:r>
          </a:p>
          <a:p>
            <a:pPr marL="12699" lvl="0">
              <a:buSzPts val="1600"/>
            </a:pPr>
            <a:endParaRPr lang="sv-SE" sz="1600" b="1" spc="-10" dirty="0">
              <a:latin typeface="Calibri"/>
              <a:ea typeface="Calibri"/>
              <a:cs typeface="Calibri"/>
              <a:sym typeface="Calibri"/>
            </a:endParaRPr>
          </a:p>
          <a:p>
            <a:pPr marL="12699" lvl="0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HÖSTFÖRSÄLJNING JULKLAPPSPAPPER 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+ 5-10 000 kr? </a:t>
            </a:r>
            <a:br>
              <a:rPr lang="sv-SE" sz="1600" spc="-10" dirty="0">
                <a:latin typeface="Calibri"/>
                <a:ea typeface="Calibri"/>
                <a:cs typeface="Calibri"/>
                <a:sym typeface="Calibri"/>
              </a:rPr>
            </a:b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Ansvarig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: Magnus Ersson administrerar, alla säljer</a:t>
            </a:r>
          </a:p>
          <a:p>
            <a:pPr marL="12699" lvl="0">
              <a:buSzPts val="1600"/>
            </a:pP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12699" lvl="0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SPONSRING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 söka hos Umeå Energi före sista oktober. 5000kr </a:t>
            </a:r>
            <a:br>
              <a:rPr lang="sv-SE" sz="1600" spc="-10" dirty="0">
                <a:latin typeface="Calibri"/>
                <a:ea typeface="Calibri"/>
                <a:cs typeface="Calibri"/>
                <a:sym typeface="Calibri"/>
              </a:rPr>
            </a:b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Ansvarig: 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Magnus Ersson</a:t>
            </a:r>
          </a:p>
          <a:p>
            <a:pPr marL="12699" lvl="0">
              <a:buSzPts val="1600"/>
            </a:pP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12699" lvl="0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BINGOLOTTER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 5 lotter/spelare, + 3000 kr </a:t>
            </a:r>
            <a:br>
              <a:rPr lang="sv-SE" sz="1600" spc="-10" dirty="0">
                <a:latin typeface="Calibri"/>
                <a:ea typeface="Calibri"/>
                <a:cs typeface="Calibri"/>
                <a:sym typeface="Calibri"/>
              </a:rPr>
            </a:b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Ansvarig: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 Alla ansvarar för att sälja, var och en administrerar sin egen försäljning mot kansliet.</a:t>
            </a:r>
          </a:p>
          <a:p>
            <a:pPr marL="12699" lvl="0">
              <a:buSzPts val="1600"/>
            </a:pP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12699" lvl="0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VÅRFÖRSÄLJNING CANCERFONDEN 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+ 5000 kr </a:t>
            </a: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Ansvarig: 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Leo </a:t>
            </a:r>
            <a:r>
              <a:rPr lang="sv-SE" sz="1600" spc="-10" dirty="0" err="1">
                <a:latin typeface="Calibri"/>
                <a:ea typeface="Calibri"/>
                <a:cs typeface="Calibri"/>
                <a:sym typeface="Calibri"/>
              </a:rPr>
              <a:t>Älvebrant</a:t>
            </a: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12699" lvl="0">
              <a:buSzPts val="1600"/>
            </a:pP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12699" lvl="0">
              <a:buSzPts val="1600"/>
            </a:pPr>
            <a:r>
              <a:rPr lang="sv-SE" sz="1600" b="1" spc="-10" dirty="0">
                <a:latin typeface="Calibri"/>
                <a:ea typeface="Calibri"/>
                <a:cs typeface="Calibri"/>
                <a:sym typeface="Calibri"/>
              </a:rPr>
              <a:t>CUPAVGIFT 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för Paradiscupen (förslag om ca 350kr/spelare)</a:t>
            </a:r>
          </a:p>
          <a:p>
            <a:pPr marL="12699" lvl="0">
              <a:buSzPts val="1600"/>
            </a:pP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12699" lvl="0">
              <a:buSzPts val="1600"/>
            </a:pP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Från säsongen 25/26 hade vi 18 000 kr i kassan.  Mål att vid årets slut ha + 30 000. </a:t>
            </a:r>
            <a:br>
              <a:rPr lang="sv-SE" sz="1600" spc="-10" dirty="0">
                <a:latin typeface="Calibri"/>
                <a:ea typeface="Calibri"/>
                <a:cs typeface="Calibri"/>
                <a:sym typeface="Calibri"/>
              </a:rPr>
            </a:b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Har vi inte tjänat ihop detta kör vi en extra träningsavgift.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4BAB48A2-E887-F70F-82B2-7D62B4705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>
            <a:extLst>
              <a:ext uri="{FF2B5EF4-FFF2-40B4-BE49-F238E27FC236}">
                <a16:creationId xmlns:a16="http://schemas.microsoft.com/office/drawing/2014/main" id="{FB035DBE-0868-8AA4-CA84-FF94088503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1830" y="349317"/>
            <a:ext cx="9458802" cy="581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pc="-10" dirty="0"/>
              <a:t>Principer vid </a:t>
            </a:r>
            <a:r>
              <a:rPr lang="sv-SE" spc="-10" dirty="0" err="1"/>
              <a:t>lagjobb</a:t>
            </a:r>
            <a:r>
              <a:rPr lang="sv-SE" spc="-10" dirty="0"/>
              <a:t> </a:t>
            </a:r>
            <a:r>
              <a:rPr lang="sv-SE" sz="1600" spc="-10" dirty="0"/>
              <a:t>– </a:t>
            </a:r>
            <a:r>
              <a:rPr lang="sv-SE" sz="2000" spc="-10" dirty="0"/>
              <a:t>beslutades gemensamt på mötet</a:t>
            </a:r>
            <a:endParaRPr sz="2000" spc="-10" dirty="0"/>
          </a:p>
        </p:txBody>
      </p:sp>
      <p:sp>
        <p:nvSpPr>
          <p:cNvPr id="102" name="Google Shape;102;p7">
            <a:extLst>
              <a:ext uri="{FF2B5EF4-FFF2-40B4-BE49-F238E27FC236}">
                <a16:creationId xmlns:a16="http://schemas.microsoft.com/office/drawing/2014/main" id="{E99C85E6-989D-1AA1-59D6-3EC58FA3A00A}"/>
              </a:ext>
            </a:extLst>
          </p:cNvPr>
          <p:cNvSpPr txBox="1"/>
          <p:nvPr/>
        </p:nvSpPr>
        <p:spPr>
          <a:xfrm>
            <a:off x="1063910" y="1161796"/>
            <a:ext cx="7429850" cy="1490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98449" indent="-285750">
              <a:buSzPts val="1600"/>
              <a:buFont typeface="Arial" panose="020B0604020202020204" pitchFamily="34" charset="0"/>
              <a:buChar char="•"/>
            </a:pP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Man ska kunna köpa ut sig från försäljningarna.</a:t>
            </a:r>
          </a:p>
          <a:p>
            <a:pPr marL="12699">
              <a:buSzPts val="1600"/>
            </a:pP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298449" indent="-285750">
              <a:buSzPts val="1600"/>
              <a:buFont typeface="Arial" panose="020B0604020202020204" pitchFamily="34" charset="0"/>
              <a:buChar char="•"/>
            </a:pP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Man ska kunna köpa ut sig från jobb där </a:t>
            </a:r>
            <a:r>
              <a:rPr lang="sv-SE" sz="1600" u="sng" spc="-10" dirty="0">
                <a:latin typeface="Calibri"/>
                <a:ea typeface="Calibri"/>
                <a:cs typeface="Calibri"/>
                <a:sym typeface="Calibri"/>
              </a:rPr>
              <a:t>vi kan välja 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antal timmar. </a:t>
            </a:r>
          </a:p>
          <a:p>
            <a:pPr marL="12699">
              <a:buSzPts val="1600"/>
            </a:pPr>
            <a:endParaRPr lang="sv-SE" sz="1600" spc="-10" dirty="0">
              <a:latin typeface="Calibri"/>
              <a:ea typeface="Calibri"/>
              <a:cs typeface="Calibri"/>
              <a:sym typeface="Calibri"/>
            </a:endParaRPr>
          </a:p>
          <a:p>
            <a:pPr marL="298449" indent="-285750">
              <a:buSzPts val="1600"/>
              <a:buFont typeface="Arial" panose="020B0604020202020204" pitchFamily="34" charset="0"/>
              <a:buChar char="•"/>
            </a:pP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Vi kan inte köpa ut oss från Dalens obligatoriska föreningsjobb eller </a:t>
            </a:r>
            <a:r>
              <a:rPr lang="sv-SE" sz="1600" spc="-10" dirty="0" err="1">
                <a:latin typeface="Calibri"/>
                <a:ea typeface="Calibri"/>
                <a:cs typeface="Calibri"/>
                <a:sym typeface="Calibri"/>
              </a:rPr>
              <a:t>lagjobb</a:t>
            </a:r>
            <a:r>
              <a:rPr lang="sv-SE" sz="1600" spc="-10" dirty="0">
                <a:latin typeface="Calibri"/>
                <a:ea typeface="Calibri"/>
                <a:cs typeface="Calibri"/>
                <a:sym typeface="Calibri"/>
              </a:rPr>
              <a:t> där vi tilldelas en bestämd mängd timmar. </a:t>
            </a:r>
          </a:p>
        </p:txBody>
      </p:sp>
      <p:pic>
        <p:nvPicPr>
          <p:cNvPr id="106" name="Google Shape;106;p7">
            <a:extLst>
              <a:ext uri="{FF2B5EF4-FFF2-40B4-BE49-F238E27FC236}">
                <a16:creationId xmlns:a16="http://schemas.microsoft.com/office/drawing/2014/main" id="{75F29671-0AC3-6023-A450-0CD3DD0E0BA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11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931829" y="1371219"/>
            <a:ext cx="8027670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pc="-10" dirty="0"/>
              <a:t>Paradiscupen 2-4 alt 5-6 januari</a:t>
            </a:r>
            <a:endParaRPr spc="-10" dirty="0"/>
          </a:p>
        </p:txBody>
      </p:sp>
      <p:sp>
        <p:nvSpPr>
          <p:cNvPr id="112" name="Google Shape;112;p8"/>
          <p:cNvSpPr txBox="1"/>
          <p:nvPr/>
        </p:nvSpPr>
        <p:spPr>
          <a:xfrm>
            <a:off x="931830" y="2357175"/>
            <a:ext cx="4338670" cy="2228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08279" lvl="0" indent="-195580">
              <a:buSzPts val="1600"/>
              <a:buFont typeface="Arial"/>
              <a:buChar char="•"/>
            </a:pPr>
            <a:r>
              <a:rPr lang="sv-SE" sz="1600" spc="-10" dirty="0"/>
              <a:t>Vi vill helst spela i klassen P14 (födda 2014, enligt killarnas omröstning på spelarmötet). Den klassen är tyvärr full och med kö. Om vi inte kommer med i den klassen kommer vi spela i blå klass den 5-6 januari.</a:t>
            </a:r>
          </a:p>
          <a:p>
            <a:pPr marL="208279" lvl="0" indent="-195580">
              <a:buSzPts val="1600"/>
              <a:buFont typeface="Arial"/>
              <a:buChar char="•"/>
            </a:pPr>
            <a:endParaRPr lang="sv-SE" sz="1600" spc="-10" dirty="0">
              <a:latin typeface="+mj-lt"/>
            </a:endParaRPr>
          </a:p>
          <a:p>
            <a:pPr marL="208279" lvl="0" indent="-195580">
              <a:buSzPts val="1600"/>
              <a:buFont typeface="Arial"/>
              <a:buChar char="•"/>
            </a:pPr>
            <a:r>
              <a:rPr lang="sv-SE" sz="1600" spc="-10" dirty="0">
                <a:latin typeface="+mj-lt"/>
                <a:ea typeface="Calibri"/>
                <a:cs typeface="Calibri"/>
                <a:sym typeface="Calibri"/>
              </a:rPr>
              <a:t>Hur många kan? Krock med </a:t>
            </a:r>
            <a:r>
              <a:rPr lang="sv-SE" sz="1600" spc="-10" dirty="0" err="1">
                <a:latin typeface="+mj-lt"/>
                <a:ea typeface="Calibri"/>
                <a:cs typeface="Calibri"/>
                <a:sym typeface="Calibri"/>
              </a:rPr>
              <a:t>futsalcup</a:t>
            </a:r>
            <a:r>
              <a:rPr lang="sv-SE" sz="1600" spc="-10" dirty="0">
                <a:latin typeface="+mj-lt"/>
                <a:ea typeface="Calibri"/>
                <a:cs typeface="Calibri"/>
                <a:sym typeface="Calibri"/>
              </a:rPr>
              <a:t> den 6 jan identifierades. Kallelse med intresseanmälan skickas ut inom kort.</a:t>
            </a:r>
            <a:endParaRPr sz="1600" dirty="0">
              <a:latin typeface="+mj-lt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8"/>
          <p:cNvGrpSpPr/>
          <p:nvPr/>
        </p:nvGrpSpPr>
        <p:grpSpPr>
          <a:xfrm>
            <a:off x="5775959" y="2536444"/>
            <a:ext cx="4636008" cy="3499104"/>
            <a:chOff x="5775959" y="2536444"/>
            <a:chExt cx="4636008" cy="3499104"/>
          </a:xfrm>
        </p:grpSpPr>
        <p:pic>
          <p:nvPicPr>
            <p:cNvPr id="114" name="Google Shape;114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75959" y="2536444"/>
              <a:ext cx="4636008" cy="3499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843545" y="2559489"/>
              <a:ext cx="4546652" cy="34090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6" name="Google Shape;11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76816" y="1161796"/>
            <a:ext cx="813816" cy="996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/>
        </p:nvSpPr>
        <p:spPr>
          <a:xfrm>
            <a:off x="152400" y="4770694"/>
            <a:ext cx="10388600" cy="1922780"/>
          </a:xfrm>
          <a:prstGeom prst="rect">
            <a:avLst/>
          </a:prstGeom>
          <a:solidFill>
            <a:srgbClr val="0000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111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7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Övriga</a:t>
            </a:r>
            <a:r>
              <a:rPr lang="sv-SE" sz="3700" spc="1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3700" spc="-1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frågor?</a:t>
            </a:r>
            <a:endParaRPr sz="37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7863" y="869188"/>
            <a:ext cx="3121152" cy="3816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846</Words>
  <Application>Microsoft Office PowerPoint</Application>
  <PresentationFormat>Anpassad</PresentationFormat>
  <Paragraphs>81</Paragraphs>
  <Slides>11</Slides>
  <Notes>11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PowerPoint-presentation</vt:lpstr>
      <vt:lpstr>Vår dagordning</vt:lpstr>
      <vt:lpstr>Tränare, ledare &amp; föräldrar i vårt lag</vt:lpstr>
      <vt:lpstr>Träningsregler</vt:lpstr>
      <vt:lpstr>Träningar och matcher</vt:lpstr>
      <vt:lpstr>Information om avgifter och föreningsjobb</vt:lpstr>
      <vt:lpstr>Ekonomi</vt:lpstr>
      <vt:lpstr>Årets försäljningsuppdrag – beslutades gemensamt på mötet</vt:lpstr>
      <vt:lpstr>Principer vid lagjobb – beslutades gemensamt på mötet</vt:lpstr>
      <vt:lpstr>Paradiscupen 2-4 alt 5-6 januari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Magnus Ersson</dc:creator>
  <cp:lastModifiedBy>Stina Åslund</cp:lastModifiedBy>
  <cp:revision>1</cp:revision>
  <dcterms:created xsi:type="dcterms:W3CDTF">2024-09-17T08:50:18Z</dcterms:created>
  <dcterms:modified xsi:type="dcterms:W3CDTF">2026-10-11T21:49:19Z</dcterms:modified>
</cp:coreProperties>
</file>