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71" r:id="rId5"/>
    <p:sldId id="272" r:id="rId6"/>
    <p:sldId id="263" r:id="rId7"/>
    <p:sldId id="264" r:id="rId8"/>
    <p:sldId id="265" r:id="rId9"/>
    <p:sldId id="266" r:id="rId10"/>
    <p:sldId id="267" r:id="rId11"/>
    <p:sldId id="268" r:id="rId12"/>
    <p:sldId id="269" r:id="rId13"/>
    <p:sldId id="270"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D7FA-AB00-4A51-9DCA-13B5A73A36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v-SE"/>
          </a:p>
        </p:txBody>
      </p:sp>
      <p:sp>
        <p:nvSpPr>
          <p:cNvPr id="3" name="Subtitle 2">
            <a:extLst>
              <a:ext uri="{FF2B5EF4-FFF2-40B4-BE49-F238E27FC236}">
                <a16:creationId xmlns:a16="http://schemas.microsoft.com/office/drawing/2014/main" id="{7B4D01FD-A1C6-4BEE-961D-ED8EC6742C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sp>
        <p:nvSpPr>
          <p:cNvPr id="4" name="Date Placeholder 3">
            <a:extLst>
              <a:ext uri="{FF2B5EF4-FFF2-40B4-BE49-F238E27FC236}">
                <a16:creationId xmlns:a16="http://schemas.microsoft.com/office/drawing/2014/main" id="{EA638367-3746-4D6E-9440-EA78E563081F}"/>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4F6BCD11-2007-491A-992D-545D09B9F5B1}"/>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28310ED9-13F9-456A-A737-C878EEF03497}"/>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1650307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493A-09A6-4D65-939D-D0BD2166D291}"/>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89FE8414-FC24-4BF5-8561-5727A811DCD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C13322CF-1FAE-4B87-8A75-C53A41313736}"/>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BD931214-C974-41EB-BFC7-80E97611E0A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62E39F5E-42B3-4376-88F9-C19174F517A0}"/>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3417718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B19CB-4CAD-48A4-9EC3-AAB38D860D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v-SE"/>
          </a:p>
        </p:txBody>
      </p:sp>
      <p:sp>
        <p:nvSpPr>
          <p:cNvPr id="3" name="Text Placeholder 2">
            <a:extLst>
              <a:ext uri="{FF2B5EF4-FFF2-40B4-BE49-F238E27FC236}">
                <a16:creationId xmlns:a16="http://schemas.microsoft.com/office/drawing/2014/main" id="{2C58BCAB-5DA1-4FAC-9957-388F73C975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C05D7B-0A6E-42BB-B7D6-2E5E1F86187F}"/>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266F08DC-C6F3-4639-957A-140A94A0DB24}"/>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D41ACC1-57D7-44AE-8A3F-A9418772CED7}"/>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1695596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E6636-2BB7-4645-8DCD-576B6B75B806}"/>
              </a:ext>
            </a:extLst>
          </p:cNvPr>
          <p:cNvSpPr>
            <a:spLocks noGrp="1"/>
          </p:cNvSpPr>
          <p:nvPr>
            <p:ph type="title"/>
          </p:nvPr>
        </p:nvSpPr>
        <p:spPr/>
        <p:txBody>
          <a:bodyPr/>
          <a:lstStyle/>
          <a:p>
            <a:r>
              <a:rPr lang="en-US"/>
              <a:t>Click to edit Master title style</a:t>
            </a:r>
            <a:endParaRPr lang="sv-SE"/>
          </a:p>
        </p:txBody>
      </p:sp>
      <p:sp>
        <p:nvSpPr>
          <p:cNvPr id="3" name="Content Placeholder 2">
            <a:extLst>
              <a:ext uri="{FF2B5EF4-FFF2-40B4-BE49-F238E27FC236}">
                <a16:creationId xmlns:a16="http://schemas.microsoft.com/office/drawing/2014/main" id="{03A22309-F93C-4761-9F51-9F33C07CC50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Content Placeholder 3">
            <a:extLst>
              <a:ext uri="{FF2B5EF4-FFF2-40B4-BE49-F238E27FC236}">
                <a16:creationId xmlns:a16="http://schemas.microsoft.com/office/drawing/2014/main" id="{F423805D-DCF0-4B85-AA38-F91ABB90B2F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Date Placeholder 4">
            <a:extLst>
              <a:ext uri="{FF2B5EF4-FFF2-40B4-BE49-F238E27FC236}">
                <a16:creationId xmlns:a16="http://schemas.microsoft.com/office/drawing/2014/main" id="{E4A2AE7D-C5E4-4763-8312-405044A05FBB}"/>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6" name="Footer Placeholder 5">
            <a:extLst>
              <a:ext uri="{FF2B5EF4-FFF2-40B4-BE49-F238E27FC236}">
                <a16:creationId xmlns:a16="http://schemas.microsoft.com/office/drawing/2014/main" id="{1E566C97-BAAE-441D-A535-0C6630A779B7}"/>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0C4C4CB5-256C-40FD-868D-84350CD51C83}"/>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383302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00D5E-293D-42C1-A837-6A29F50B5944}"/>
              </a:ext>
            </a:extLst>
          </p:cNvPr>
          <p:cNvSpPr>
            <a:spLocks noGrp="1"/>
          </p:cNvSpPr>
          <p:nvPr>
            <p:ph type="title"/>
          </p:nvPr>
        </p:nvSpPr>
        <p:spPr>
          <a:xfrm>
            <a:off x="839788" y="365125"/>
            <a:ext cx="10515600" cy="1325563"/>
          </a:xfrm>
        </p:spPr>
        <p:txBody>
          <a:bodyPr/>
          <a:lstStyle/>
          <a:p>
            <a:r>
              <a:rPr lang="en-US"/>
              <a:t>Click to edit Master title style</a:t>
            </a:r>
            <a:endParaRPr lang="sv-SE"/>
          </a:p>
        </p:txBody>
      </p:sp>
      <p:sp>
        <p:nvSpPr>
          <p:cNvPr id="3" name="Text Placeholder 2">
            <a:extLst>
              <a:ext uri="{FF2B5EF4-FFF2-40B4-BE49-F238E27FC236}">
                <a16:creationId xmlns:a16="http://schemas.microsoft.com/office/drawing/2014/main" id="{B7F39917-9766-4C72-AEC6-CAF151C913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0631801-4168-4B13-956C-2EDBFEFEA80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5" name="Text Placeholder 4">
            <a:extLst>
              <a:ext uri="{FF2B5EF4-FFF2-40B4-BE49-F238E27FC236}">
                <a16:creationId xmlns:a16="http://schemas.microsoft.com/office/drawing/2014/main" id="{07742CD8-9343-4FB0-96DA-74A8FC8A09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12A0BC-AB13-4F2B-9E9C-695133574A4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7" name="Date Placeholder 6">
            <a:extLst>
              <a:ext uri="{FF2B5EF4-FFF2-40B4-BE49-F238E27FC236}">
                <a16:creationId xmlns:a16="http://schemas.microsoft.com/office/drawing/2014/main" id="{2B258B79-CF60-4638-8FA9-4A282B11645C}"/>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8" name="Footer Placeholder 7">
            <a:extLst>
              <a:ext uri="{FF2B5EF4-FFF2-40B4-BE49-F238E27FC236}">
                <a16:creationId xmlns:a16="http://schemas.microsoft.com/office/drawing/2014/main" id="{6BEB732A-DBBE-4DF9-B010-2BB48FB3A195}"/>
              </a:ext>
            </a:extLst>
          </p:cNvPr>
          <p:cNvSpPr>
            <a:spLocks noGrp="1"/>
          </p:cNvSpPr>
          <p:nvPr>
            <p:ph type="ftr" sz="quarter" idx="11"/>
          </p:nvPr>
        </p:nvSpPr>
        <p:spPr/>
        <p:txBody>
          <a:bodyPr/>
          <a:lstStyle/>
          <a:p>
            <a:endParaRPr lang="sv-SE"/>
          </a:p>
        </p:txBody>
      </p:sp>
      <p:sp>
        <p:nvSpPr>
          <p:cNvPr id="9" name="Slide Number Placeholder 8">
            <a:extLst>
              <a:ext uri="{FF2B5EF4-FFF2-40B4-BE49-F238E27FC236}">
                <a16:creationId xmlns:a16="http://schemas.microsoft.com/office/drawing/2014/main" id="{AB42F42C-AC85-4D16-9D99-F89AAC1629F0}"/>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59018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7FAAE-20B8-45D7-B542-8688E1D5D723}"/>
              </a:ext>
            </a:extLst>
          </p:cNvPr>
          <p:cNvSpPr>
            <a:spLocks noGrp="1"/>
          </p:cNvSpPr>
          <p:nvPr>
            <p:ph type="title"/>
          </p:nvPr>
        </p:nvSpPr>
        <p:spPr/>
        <p:txBody>
          <a:bodyPr/>
          <a:lstStyle/>
          <a:p>
            <a:r>
              <a:rPr lang="en-US"/>
              <a:t>Click to edit Master title style</a:t>
            </a:r>
            <a:endParaRPr lang="sv-SE"/>
          </a:p>
        </p:txBody>
      </p:sp>
      <p:sp>
        <p:nvSpPr>
          <p:cNvPr id="3" name="Date Placeholder 2">
            <a:extLst>
              <a:ext uri="{FF2B5EF4-FFF2-40B4-BE49-F238E27FC236}">
                <a16:creationId xmlns:a16="http://schemas.microsoft.com/office/drawing/2014/main" id="{B0D78888-328A-410F-A24E-F9D840E83247}"/>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4" name="Footer Placeholder 3">
            <a:extLst>
              <a:ext uri="{FF2B5EF4-FFF2-40B4-BE49-F238E27FC236}">
                <a16:creationId xmlns:a16="http://schemas.microsoft.com/office/drawing/2014/main" id="{20C8FC98-9E84-4A65-8B6E-B6BE824A5120}"/>
              </a:ext>
            </a:extLst>
          </p:cNvPr>
          <p:cNvSpPr>
            <a:spLocks noGrp="1"/>
          </p:cNvSpPr>
          <p:nvPr>
            <p:ph type="ftr" sz="quarter" idx="11"/>
          </p:nvPr>
        </p:nvSpPr>
        <p:spPr/>
        <p:txBody>
          <a:bodyPr/>
          <a:lstStyle/>
          <a:p>
            <a:endParaRPr lang="sv-SE"/>
          </a:p>
        </p:txBody>
      </p:sp>
      <p:sp>
        <p:nvSpPr>
          <p:cNvPr id="5" name="Slide Number Placeholder 4">
            <a:extLst>
              <a:ext uri="{FF2B5EF4-FFF2-40B4-BE49-F238E27FC236}">
                <a16:creationId xmlns:a16="http://schemas.microsoft.com/office/drawing/2014/main" id="{8DDA7769-4362-4A31-972F-117E6D78E7DF}"/>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84286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53CC54-5893-4D82-B932-D212A6F02FA7}"/>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3" name="Footer Placeholder 2">
            <a:extLst>
              <a:ext uri="{FF2B5EF4-FFF2-40B4-BE49-F238E27FC236}">
                <a16:creationId xmlns:a16="http://schemas.microsoft.com/office/drawing/2014/main" id="{B15BF6ED-A887-4D40-8551-75C904148F08}"/>
              </a:ext>
            </a:extLst>
          </p:cNvPr>
          <p:cNvSpPr>
            <a:spLocks noGrp="1"/>
          </p:cNvSpPr>
          <p:nvPr>
            <p:ph type="ftr" sz="quarter" idx="11"/>
          </p:nvPr>
        </p:nvSpPr>
        <p:spPr/>
        <p:txBody>
          <a:bodyPr/>
          <a:lstStyle/>
          <a:p>
            <a:endParaRPr lang="sv-SE"/>
          </a:p>
        </p:txBody>
      </p:sp>
      <p:sp>
        <p:nvSpPr>
          <p:cNvPr id="4" name="Slide Number Placeholder 3">
            <a:extLst>
              <a:ext uri="{FF2B5EF4-FFF2-40B4-BE49-F238E27FC236}">
                <a16:creationId xmlns:a16="http://schemas.microsoft.com/office/drawing/2014/main" id="{B4A156E2-E6D5-49B8-8BDA-F6082E0C58F8}"/>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2441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7F99-7542-45B9-A9EC-2092272642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Content Placeholder 2">
            <a:extLst>
              <a:ext uri="{FF2B5EF4-FFF2-40B4-BE49-F238E27FC236}">
                <a16:creationId xmlns:a16="http://schemas.microsoft.com/office/drawing/2014/main" id="{4DF32A70-28DB-4BEE-A092-23ACAB5ED2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Text Placeholder 3">
            <a:extLst>
              <a:ext uri="{FF2B5EF4-FFF2-40B4-BE49-F238E27FC236}">
                <a16:creationId xmlns:a16="http://schemas.microsoft.com/office/drawing/2014/main" id="{986E12DD-EF0B-45C3-837B-01E4E8E2D9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EC66CCC-0D9D-4AFD-A02C-048D74EEF6CD}"/>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6" name="Footer Placeholder 5">
            <a:extLst>
              <a:ext uri="{FF2B5EF4-FFF2-40B4-BE49-F238E27FC236}">
                <a16:creationId xmlns:a16="http://schemas.microsoft.com/office/drawing/2014/main" id="{99FB54FF-FDB6-4299-BB17-7ACB3B2CCF96}"/>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DF329F0B-6A7B-4F33-8BD1-A54A9D8E876D}"/>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7097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E716F-A077-49C2-A9C2-1021535FA9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v-SE"/>
          </a:p>
        </p:txBody>
      </p:sp>
      <p:sp>
        <p:nvSpPr>
          <p:cNvPr id="3" name="Picture Placeholder 2">
            <a:extLst>
              <a:ext uri="{FF2B5EF4-FFF2-40B4-BE49-F238E27FC236}">
                <a16:creationId xmlns:a16="http://schemas.microsoft.com/office/drawing/2014/main" id="{AA06E3DD-5283-4538-AEA1-4ABFF9A33A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Text Placeholder 3">
            <a:extLst>
              <a:ext uri="{FF2B5EF4-FFF2-40B4-BE49-F238E27FC236}">
                <a16:creationId xmlns:a16="http://schemas.microsoft.com/office/drawing/2014/main" id="{678EA9C0-7D23-4559-9C25-A8A6557BA0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20D8C6C-EB84-4CD6-857F-FB09D759BCA7}"/>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6" name="Footer Placeholder 5">
            <a:extLst>
              <a:ext uri="{FF2B5EF4-FFF2-40B4-BE49-F238E27FC236}">
                <a16:creationId xmlns:a16="http://schemas.microsoft.com/office/drawing/2014/main" id="{746DD90C-245E-4B9F-B895-F167FBA752AB}"/>
              </a:ext>
            </a:extLst>
          </p:cNvPr>
          <p:cNvSpPr>
            <a:spLocks noGrp="1"/>
          </p:cNvSpPr>
          <p:nvPr>
            <p:ph type="ftr" sz="quarter" idx="11"/>
          </p:nvPr>
        </p:nvSpPr>
        <p:spPr/>
        <p:txBody>
          <a:bodyPr/>
          <a:lstStyle/>
          <a:p>
            <a:endParaRPr lang="sv-SE"/>
          </a:p>
        </p:txBody>
      </p:sp>
      <p:sp>
        <p:nvSpPr>
          <p:cNvPr id="7" name="Slide Number Placeholder 6">
            <a:extLst>
              <a:ext uri="{FF2B5EF4-FFF2-40B4-BE49-F238E27FC236}">
                <a16:creationId xmlns:a16="http://schemas.microsoft.com/office/drawing/2014/main" id="{156060B2-E283-43AD-9FA2-72604E1BFA5B}"/>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2972865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C16D9-9C49-4F72-8D64-759A61898180}"/>
              </a:ext>
            </a:extLst>
          </p:cNvPr>
          <p:cNvSpPr>
            <a:spLocks noGrp="1"/>
          </p:cNvSpPr>
          <p:nvPr>
            <p:ph type="title"/>
          </p:nvPr>
        </p:nvSpPr>
        <p:spPr/>
        <p:txBody>
          <a:bodyPr/>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04A0B88-57B4-4DA1-97AE-20EE13DF38A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F88778D7-3B61-4D61-B515-CB3F3C88B3E0}"/>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CB67BBCE-3C3E-47CD-9415-8320A2AC9B42}"/>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D50F7013-3948-4972-983D-9B753DE838C1}"/>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2120131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1BCF42-BF45-4F49-B49C-0589CE8E1E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v-SE"/>
          </a:p>
        </p:txBody>
      </p:sp>
      <p:sp>
        <p:nvSpPr>
          <p:cNvPr id="3" name="Vertical Text Placeholder 2">
            <a:extLst>
              <a:ext uri="{FF2B5EF4-FFF2-40B4-BE49-F238E27FC236}">
                <a16:creationId xmlns:a16="http://schemas.microsoft.com/office/drawing/2014/main" id="{2564CFC2-7593-4C52-8EEF-D1A054F2B99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E3CBDA77-A0CA-4B1C-A736-6B421866921A}"/>
              </a:ext>
            </a:extLst>
          </p:cNvPr>
          <p:cNvSpPr>
            <a:spLocks noGrp="1"/>
          </p:cNvSpPr>
          <p:nvPr>
            <p:ph type="dt" sz="half" idx="10"/>
          </p:nvPr>
        </p:nvSpPr>
        <p:spPr/>
        <p:txBody>
          <a:body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7F62C72C-895F-415B-817A-E5B861A1CA83}"/>
              </a:ext>
            </a:extLst>
          </p:cNvPr>
          <p:cNvSpPr>
            <a:spLocks noGrp="1"/>
          </p:cNvSpPr>
          <p:nvPr>
            <p:ph type="ftr" sz="quarter" idx="11"/>
          </p:nvPr>
        </p:nvSpPr>
        <p:spPr/>
        <p:txBody>
          <a:bodyPr/>
          <a:lstStyle/>
          <a:p>
            <a:endParaRPr lang="sv-SE"/>
          </a:p>
        </p:txBody>
      </p:sp>
      <p:sp>
        <p:nvSpPr>
          <p:cNvPr id="6" name="Slide Number Placeholder 5">
            <a:extLst>
              <a:ext uri="{FF2B5EF4-FFF2-40B4-BE49-F238E27FC236}">
                <a16:creationId xmlns:a16="http://schemas.microsoft.com/office/drawing/2014/main" id="{8AFDFF8E-8778-4659-BAE3-83D2D2CDA6EC}"/>
              </a:ext>
            </a:extLst>
          </p:cNvPr>
          <p:cNvSpPr>
            <a:spLocks noGrp="1"/>
          </p:cNvSpPr>
          <p:nvPr>
            <p:ph type="sldNum" sz="quarter" idx="12"/>
          </p:nvPr>
        </p:nvSpPr>
        <p:spPr/>
        <p:txBody>
          <a:bodyPr/>
          <a:lstStyle/>
          <a:p>
            <a:fld id="{CC80AAC3-0154-4E06-9FB4-08292C33BA76}" type="slidenum">
              <a:rPr lang="sv-SE" smtClean="0"/>
              <a:t>‹#›</a:t>
            </a:fld>
            <a:endParaRPr lang="sv-SE"/>
          </a:p>
        </p:txBody>
      </p:sp>
    </p:spTree>
    <p:extLst>
      <p:ext uri="{BB962C8B-B14F-4D97-AF65-F5344CB8AC3E}">
        <p14:creationId xmlns:p14="http://schemas.microsoft.com/office/powerpoint/2010/main" val="747648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44F55F-D47F-4119-95A9-0450E57909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v-SE"/>
          </a:p>
        </p:txBody>
      </p:sp>
      <p:sp>
        <p:nvSpPr>
          <p:cNvPr id="3" name="Text Placeholder 2">
            <a:extLst>
              <a:ext uri="{FF2B5EF4-FFF2-40B4-BE49-F238E27FC236}">
                <a16:creationId xmlns:a16="http://schemas.microsoft.com/office/drawing/2014/main" id="{A9342774-B68E-47FD-8FD8-E121CB747F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Date Placeholder 3">
            <a:extLst>
              <a:ext uri="{FF2B5EF4-FFF2-40B4-BE49-F238E27FC236}">
                <a16:creationId xmlns:a16="http://schemas.microsoft.com/office/drawing/2014/main" id="{CBE9345C-FDD0-4127-B726-1329B87C90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65C470-6568-483D-9827-50D2F606413D}" type="datetimeFigureOut">
              <a:rPr lang="sv-SE" smtClean="0"/>
              <a:t>2019-04-03</a:t>
            </a:fld>
            <a:endParaRPr lang="sv-SE"/>
          </a:p>
        </p:txBody>
      </p:sp>
      <p:sp>
        <p:nvSpPr>
          <p:cNvPr id="5" name="Footer Placeholder 4">
            <a:extLst>
              <a:ext uri="{FF2B5EF4-FFF2-40B4-BE49-F238E27FC236}">
                <a16:creationId xmlns:a16="http://schemas.microsoft.com/office/drawing/2014/main" id="{AF1A0316-7DA9-4F43-BD2D-2C0CD21864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a:extLst>
              <a:ext uri="{FF2B5EF4-FFF2-40B4-BE49-F238E27FC236}">
                <a16:creationId xmlns:a16="http://schemas.microsoft.com/office/drawing/2014/main" id="{C863ADD6-325C-44B3-9F9C-CD92C918A4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80AAC3-0154-4E06-9FB4-08292C33BA76}" type="slidenum">
              <a:rPr lang="sv-SE" smtClean="0"/>
              <a:t>‹#›</a:t>
            </a:fld>
            <a:endParaRPr lang="sv-SE"/>
          </a:p>
        </p:txBody>
      </p:sp>
    </p:spTree>
    <p:extLst>
      <p:ext uri="{BB962C8B-B14F-4D97-AF65-F5344CB8AC3E}">
        <p14:creationId xmlns:p14="http://schemas.microsoft.com/office/powerpoint/2010/main" val="609939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hyperlink" Target="mailto:Peter.bylund@se.abb.se" TargetMode="External"/><Relationship Id="rId7" Type="http://schemas.openxmlformats.org/officeDocument/2006/relationships/hyperlink" Target="mailto:Markus.larsson@se.abb.com"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Lenny.hallgren@gmail.com" TargetMode="External"/><Relationship Id="rId5" Type="http://schemas.openxmlformats.org/officeDocument/2006/relationships/hyperlink" Target="mailto:Hakan.snovall@sj.se" TargetMode="External"/><Relationship Id="rId4" Type="http://schemas.openxmlformats.org/officeDocument/2006/relationships/hyperlink" Target="mailto:robertsturesson@hot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7C524-E818-4CF9-B0DE-A242E9043FAD}"/>
              </a:ext>
            </a:extLst>
          </p:cNvPr>
          <p:cNvSpPr>
            <a:spLocks noGrp="1"/>
          </p:cNvSpPr>
          <p:nvPr>
            <p:ph type="title"/>
          </p:nvPr>
        </p:nvSpPr>
        <p:spPr/>
        <p:txBody>
          <a:bodyPr/>
          <a:lstStyle/>
          <a:p>
            <a:r>
              <a:rPr lang="sv-SE" dirty="0"/>
              <a:t>Föräldramöte BK30 P08</a:t>
            </a:r>
          </a:p>
        </p:txBody>
      </p:sp>
      <p:pic>
        <p:nvPicPr>
          <p:cNvPr id="4" name="Picture 3">
            <a:extLst>
              <a:ext uri="{FF2B5EF4-FFF2-40B4-BE49-F238E27FC236}">
                <a16:creationId xmlns:a16="http://schemas.microsoft.com/office/drawing/2014/main" id="{9A603BE0-EABC-4EDC-A5F3-0DAF045165A7}"/>
              </a:ext>
            </a:extLst>
          </p:cNvPr>
          <p:cNvPicPr>
            <a:picLocks noChangeAspect="1"/>
          </p:cNvPicPr>
          <p:nvPr/>
        </p:nvPicPr>
        <p:blipFill>
          <a:blip r:embed="rId2"/>
          <a:stretch>
            <a:fillRect/>
          </a:stretch>
        </p:blipFill>
        <p:spPr>
          <a:xfrm>
            <a:off x="10061035" y="475249"/>
            <a:ext cx="1292765" cy="1105314"/>
          </a:xfrm>
          <a:prstGeom prst="rect">
            <a:avLst/>
          </a:prstGeom>
        </p:spPr>
      </p:pic>
      <p:pic>
        <p:nvPicPr>
          <p:cNvPr id="5" name="Picture 4">
            <a:extLst>
              <a:ext uri="{FF2B5EF4-FFF2-40B4-BE49-F238E27FC236}">
                <a16:creationId xmlns:a16="http://schemas.microsoft.com/office/drawing/2014/main" id="{586048DC-E05B-452F-9152-AFE80CE60A1E}"/>
              </a:ext>
            </a:extLst>
          </p:cNvPr>
          <p:cNvPicPr>
            <a:picLocks noChangeAspect="1"/>
          </p:cNvPicPr>
          <p:nvPr/>
        </p:nvPicPr>
        <p:blipFill>
          <a:blip r:embed="rId3"/>
          <a:stretch>
            <a:fillRect/>
          </a:stretch>
        </p:blipFill>
        <p:spPr>
          <a:xfrm>
            <a:off x="838200" y="1727131"/>
            <a:ext cx="8038198" cy="4050604"/>
          </a:xfrm>
          <a:prstGeom prst="rect">
            <a:avLst/>
          </a:prstGeom>
        </p:spPr>
      </p:pic>
    </p:spTree>
    <p:extLst>
      <p:ext uri="{BB962C8B-B14F-4D97-AF65-F5344CB8AC3E}">
        <p14:creationId xmlns:p14="http://schemas.microsoft.com/office/powerpoint/2010/main" val="131941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787E1-4D13-416D-A60C-EEEF94FA29B2}"/>
              </a:ext>
            </a:extLst>
          </p:cNvPr>
          <p:cNvSpPr>
            <a:spLocks noGrp="1"/>
          </p:cNvSpPr>
          <p:nvPr>
            <p:ph type="title"/>
          </p:nvPr>
        </p:nvSpPr>
        <p:spPr/>
        <p:txBody>
          <a:bodyPr/>
          <a:lstStyle/>
          <a:p>
            <a:r>
              <a:rPr lang="sv-SE" dirty="0"/>
              <a:t>Agenda</a:t>
            </a:r>
          </a:p>
        </p:txBody>
      </p:sp>
      <p:sp>
        <p:nvSpPr>
          <p:cNvPr id="3" name="Content Placeholder 2">
            <a:extLst>
              <a:ext uri="{FF2B5EF4-FFF2-40B4-BE49-F238E27FC236}">
                <a16:creationId xmlns:a16="http://schemas.microsoft.com/office/drawing/2014/main" id="{3611A153-755E-494F-A324-5CD7D91A321A}"/>
              </a:ext>
            </a:extLst>
          </p:cNvPr>
          <p:cNvSpPr>
            <a:spLocks noGrp="1"/>
          </p:cNvSpPr>
          <p:nvPr>
            <p:ph idx="1"/>
          </p:nvPr>
        </p:nvSpPr>
        <p:spPr>
          <a:xfrm>
            <a:off x="838200" y="1666601"/>
            <a:ext cx="10515600" cy="4351338"/>
          </a:xfrm>
        </p:spPr>
        <p:txBody>
          <a:bodyPr>
            <a:normAutofit/>
          </a:bodyPr>
          <a:lstStyle/>
          <a:p>
            <a:pPr marL="285750" indent="-285750"/>
            <a:r>
              <a:rPr lang="sv-SE" sz="1800" dirty="0"/>
              <a:t>Laget</a:t>
            </a:r>
          </a:p>
          <a:p>
            <a:pPr marL="285750" indent="-285750"/>
            <a:r>
              <a:rPr lang="sv-SE" sz="1800" dirty="0"/>
              <a:t>Säsongsplanering</a:t>
            </a:r>
          </a:p>
          <a:p>
            <a:pPr marL="285750" indent="-285750"/>
            <a:r>
              <a:rPr lang="sv-SE" sz="1800" dirty="0"/>
              <a:t>Ekonomi</a:t>
            </a:r>
          </a:p>
          <a:p>
            <a:pPr marL="285750" indent="-285750"/>
            <a:r>
              <a:rPr lang="sv-SE" sz="1800" dirty="0"/>
              <a:t>Lagets filosofi</a:t>
            </a:r>
          </a:p>
          <a:p>
            <a:pPr marL="285750" indent="-285750"/>
            <a:r>
              <a:rPr lang="sv-SE" sz="1800" dirty="0"/>
              <a:t>Spelidé</a:t>
            </a:r>
          </a:p>
          <a:p>
            <a:pPr marL="285750" indent="-285750"/>
            <a:r>
              <a:rPr lang="sv-SE" sz="1800" dirty="0"/>
              <a:t>Träningsidé</a:t>
            </a:r>
          </a:p>
          <a:p>
            <a:pPr marL="285750" indent="-285750"/>
            <a:r>
              <a:rPr lang="sv-SE" sz="1800" dirty="0"/>
              <a:t>Mål för säsongen</a:t>
            </a:r>
          </a:p>
          <a:p>
            <a:pPr marL="285750" indent="-285750"/>
            <a:r>
              <a:rPr lang="sv-SE" sz="1800" dirty="0"/>
              <a:t>Föräldraansvar</a:t>
            </a:r>
          </a:p>
          <a:p>
            <a:pPr marL="285750" indent="-285750"/>
            <a:r>
              <a:rPr lang="sv-SE" sz="1800" dirty="0"/>
              <a:t>Västmanlands Fotbollsförbund 10 föräldrabud</a:t>
            </a:r>
          </a:p>
          <a:p>
            <a:pPr marL="285750" indent="-285750"/>
            <a:r>
              <a:rPr lang="sv-SE" sz="1800" dirty="0"/>
              <a:t>Kontaktuppgifter</a:t>
            </a:r>
          </a:p>
        </p:txBody>
      </p:sp>
      <p:pic>
        <p:nvPicPr>
          <p:cNvPr id="4" name="Picture 3">
            <a:extLst>
              <a:ext uri="{FF2B5EF4-FFF2-40B4-BE49-F238E27FC236}">
                <a16:creationId xmlns:a16="http://schemas.microsoft.com/office/drawing/2014/main" id="{2F0614BD-D406-49CC-8E71-8F5EB4F7FD59}"/>
              </a:ext>
            </a:extLst>
          </p:cNvPr>
          <p:cNvPicPr>
            <a:picLocks noChangeAspect="1"/>
          </p:cNvPicPr>
          <p:nvPr/>
        </p:nvPicPr>
        <p:blipFill>
          <a:blip r:embed="rId2"/>
          <a:stretch>
            <a:fillRect/>
          </a:stretch>
        </p:blipFill>
        <p:spPr>
          <a:xfrm>
            <a:off x="10061035" y="475249"/>
            <a:ext cx="1292765" cy="1105314"/>
          </a:xfrm>
          <a:prstGeom prst="rect">
            <a:avLst/>
          </a:prstGeom>
        </p:spPr>
      </p:pic>
    </p:spTree>
    <p:extLst>
      <p:ext uri="{BB962C8B-B14F-4D97-AF65-F5344CB8AC3E}">
        <p14:creationId xmlns:p14="http://schemas.microsoft.com/office/powerpoint/2010/main" val="111386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r>
              <a:rPr lang="sv-SE" dirty="0"/>
              <a:t>Laget</a:t>
            </a:r>
          </a:p>
        </p:txBody>
      </p:sp>
      <p:sp>
        <p:nvSpPr>
          <p:cNvPr id="3" name="Content Placeholder 2">
            <a:extLst>
              <a:ext uri="{FF2B5EF4-FFF2-40B4-BE49-F238E27FC236}">
                <a16:creationId xmlns:a16="http://schemas.microsoft.com/office/drawing/2014/main" id="{646F9252-1AAF-4AA0-8541-FD228D0B720C}"/>
              </a:ext>
            </a:extLst>
          </p:cNvPr>
          <p:cNvSpPr>
            <a:spLocks noGrp="1"/>
          </p:cNvSpPr>
          <p:nvPr>
            <p:ph idx="1"/>
          </p:nvPr>
        </p:nvSpPr>
        <p:spPr>
          <a:xfrm>
            <a:off x="838200" y="1666601"/>
            <a:ext cx="4737649" cy="4351338"/>
          </a:xfrm>
        </p:spPr>
        <p:txBody>
          <a:bodyPr>
            <a:normAutofit/>
          </a:bodyPr>
          <a:lstStyle/>
          <a:p>
            <a:pPr marL="0" indent="0">
              <a:buNone/>
            </a:pPr>
            <a:r>
              <a:rPr lang="sv-SE" sz="1800" b="1" dirty="0"/>
              <a:t>Ledare</a:t>
            </a:r>
          </a:p>
          <a:p>
            <a:pPr marL="0" indent="0">
              <a:buNone/>
            </a:pPr>
            <a:r>
              <a:rPr lang="sv-SE" sz="1800" dirty="0"/>
              <a:t>Robert Sturesson	Huvudtränare</a:t>
            </a:r>
            <a:br>
              <a:rPr lang="sv-SE" sz="1800" dirty="0"/>
            </a:br>
            <a:r>
              <a:rPr lang="sv-SE" sz="1800" dirty="0"/>
              <a:t>Peter Bylund	Lagledare/Tränare/Kassör</a:t>
            </a:r>
            <a:br>
              <a:rPr lang="sv-SE" sz="1800" dirty="0"/>
            </a:br>
            <a:r>
              <a:rPr lang="sv-SE" sz="1800" dirty="0"/>
              <a:t>Håkan </a:t>
            </a:r>
            <a:r>
              <a:rPr lang="sv-SE" sz="1800" dirty="0" err="1"/>
              <a:t>Snöwall</a:t>
            </a:r>
            <a:r>
              <a:rPr lang="sv-SE" sz="1800" dirty="0"/>
              <a:t>	Tränare</a:t>
            </a:r>
            <a:br>
              <a:rPr lang="sv-SE" sz="1800" dirty="0"/>
            </a:br>
            <a:r>
              <a:rPr lang="sv-SE" sz="1800" dirty="0"/>
              <a:t>Markus Larsson	Tränare</a:t>
            </a:r>
            <a:br>
              <a:rPr lang="sv-SE" sz="1800" dirty="0"/>
            </a:br>
            <a:r>
              <a:rPr lang="sv-SE" sz="1800" dirty="0"/>
              <a:t>Lenny Hallgren	Tränare</a:t>
            </a:r>
          </a:p>
          <a:p>
            <a:pPr marL="0" indent="0">
              <a:buNone/>
            </a:pPr>
            <a:r>
              <a:rPr lang="sv-SE" sz="1800" b="1" dirty="0"/>
              <a:t>Lediga roller</a:t>
            </a:r>
          </a:p>
          <a:p>
            <a:r>
              <a:rPr lang="sv-SE" sz="1800" dirty="0"/>
              <a:t>Kassör (2 </a:t>
            </a:r>
            <a:r>
              <a:rPr lang="sv-SE" sz="1800" dirty="0" err="1"/>
              <a:t>st</a:t>
            </a:r>
            <a:r>
              <a:rPr lang="sv-SE" sz="1800" dirty="0"/>
              <a:t>)</a:t>
            </a:r>
          </a:p>
          <a:p>
            <a:r>
              <a:rPr lang="sv-SE" sz="1800" dirty="0"/>
              <a:t>Materialansvarig</a:t>
            </a:r>
          </a:p>
          <a:p>
            <a:r>
              <a:rPr lang="sv-SE" sz="1800" dirty="0"/>
              <a:t>Kioskansvarig</a:t>
            </a:r>
          </a:p>
          <a:p>
            <a:r>
              <a:rPr lang="sv-SE" sz="1800" dirty="0"/>
              <a:t>McDonalds Cup ansvarig</a:t>
            </a:r>
          </a:p>
          <a:p>
            <a:pPr marL="0" indent="0">
              <a:buNone/>
            </a:pPr>
            <a:endParaRPr lang="sv-SE" dirty="0"/>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pic>
        <p:nvPicPr>
          <p:cNvPr id="5" name="Picture 4">
            <a:extLst>
              <a:ext uri="{FF2B5EF4-FFF2-40B4-BE49-F238E27FC236}">
                <a16:creationId xmlns:a16="http://schemas.microsoft.com/office/drawing/2014/main" id="{6F62D0F9-7327-4110-B6D8-00309DCD3FDC}"/>
              </a:ext>
            </a:extLst>
          </p:cNvPr>
          <p:cNvPicPr>
            <a:picLocks noChangeAspect="1"/>
          </p:cNvPicPr>
          <p:nvPr/>
        </p:nvPicPr>
        <p:blipFill>
          <a:blip r:embed="rId3"/>
          <a:stretch>
            <a:fillRect/>
          </a:stretch>
        </p:blipFill>
        <p:spPr>
          <a:xfrm>
            <a:off x="5927034" y="2164348"/>
            <a:ext cx="5435306" cy="2738956"/>
          </a:xfrm>
          <a:prstGeom prst="rect">
            <a:avLst/>
          </a:prstGeom>
        </p:spPr>
      </p:pic>
      <p:sp>
        <p:nvSpPr>
          <p:cNvPr id="6" name="Content Placeholder 2">
            <a:extLst>
              <a:ext uri="{FF2B5EF4-FFF2-40B4-BE49-F238E27FC236}">
                <a16:creationId xmlns:a16="http://schemas.microsoft.com/office/drawing/2014/main" id="{B658B9AB-FEB4-4F31-BAE7-1164E49A1152}"/>
              </a:ext>
            </a:extLst>
          </p:cNvPr>
          <p:cNvSpPr txBox="1">
            <a:spLocks/>
          </p:cNvSpPr>
          <p:nvPr/>
        </p:nvSpPr>
        <p:spPr>
          <a:xfrm>
            <a:off x="5768012" y="1661667"/>
            <a:ext cx="4512367"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800" b="1" dirty="0"/>
              <a:t>Spelare</a:t>
            </a:r>
            <a:br>
              <a:rPr lang="sv-SE" dirty="0"/>
            </a:br>
            <a:endParaRPr lang="sv-SE" dirty="0"/>
          </a:p>
          <a:p>
            <a:pPr marL="0" indent="0">
              <a:buFont typeface="Arial" panose="020B0604020202020204" pitchFamily="34" charset="0"/>
              <a:buNone/>
            </a:pPr>
            <a:endParaRPr lang="sv-SE" dirty="0"/>
          </a:p>
        </p:txBody>
      </p:sp>
    </p:spTree>
    <p:extLst>
      <p:ext uri="{BB962C8B-B14F-4D97-AF65-F5344CB8AC3E}">
        <p14:creationId xmlns:p14="http://schemas.microsoft.com/office/powerpoint/2010/main" val="1355021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Säsongsplanering</a:t>
            </a:r>
          </a:p>
        </p:txBody>
      </p:sp>
      <p:sp>
        <p:nvSpPr>
          <p:cNvPr id="3" name="Content Placeholder 2">
            <a:extLst>
              <a:ext uri="{FF2B5EF4-FFF2-40B4-BE49-F238E27FC236}">
                <a16:creationId xmlns:a16="http://schemas.microsoft.com/office/drawing/2014/main" id="{646F9252-1AAF-4AA0-8541-FD228D0B720C}"/>
              </a:ext>
            </a:extLst>
          </p:cNvPr>
          <p:cNvSpPr>
            <a:spLocks noGrp="1"/>
          </p:cNvSpPr>
          <p:nvPr>
            <p:ph idx="1"/>
          </p:nvPr>
        </p:nvSpPr>
        <p:spPr>
          <a:xfrm>
            <a:off x="838200" y="1587089"/>
            <a:ext cx="10515600" cy="4826274"/>
          </a:xfrm>
        </p:spPr>
        <p:txBody>
          <a:bodyPr>
            <a:normAutofit fontScale="25000" lnSpcReduction="20000"/>
          </a:bodyPr>
          <a:lstStyle/>
          <a:p>
            <a:pPr marL="0" indent="0">
              <a:buNone/>
            </a:pPr>
            <a:r>
              <a:rPr lang="sv-SE" sz="7200" b="1" dirty="0"/>
              <a:t>Februari-Mars: </a:t>
            </a:r>
          </a:p>
          <a:p>
            <a:pPr marL="0" indent="0">
              <a:buNone/>
            </a:pPr>
            <a:r>
              <a:rPr lang="sv-SE" sz="7200" dirty="0"/>
              <a:t>Träningar inomhus en gång per vecka. </a:t>
            </a:r>
            <a:br>
              <a:rPr lang="sv-SE" sz="7200" dirty="0"/>
            </a:br>
            <a:br>
              <a:rPr lang="sv-SE" sz="7200" dirty="0"/>
            </a:br>
            <a:r>
              <a:rPr lang="sv-SE" sz="7200" b="1" dirty="0"/>
              <a:t>April: </a:t>
            </a:r>
          </a:p>
          <a:p>
            <a:pPr marL="0" indent="0">
              <a:buNone/>
            </a:pPr>
            <a:r>
              <a:rPr lang="sv-SE" sz="7200" dirty="0"/>
              <a:t>Träningar två gånger per vecka. Måndagar inomhus Rudbeck, onsdagar ute Ringvallen. </a:t>
            </a:r>
          </a:p>
          <a:p>
            <a:pPr marL="0" indent="0">
              <a:buNone/>
            </a:pPr>
            <a:r>
              <a:rPr lang="sv-SE" sz="7200" dirty="0"/>
              <a:t>Ett antal träningsmatcher. 6:e mot Djursholm FC, 13:e mot Skiljebo.</a:t>
            </a:r>
          </a:p>
          <a:p>
            <a:pPr marL="0" indent="0">
              <a:buNone/>
            </a:pPr>
            <a:r>
              <a:rPr lang="sv-SE" sz="7200" dirty="0"/>
              <a:t>Kioskansvar vecka 15.</a:t>
            </a:r>
          </a:p>
          <a:p>
            <a:pPr marL="0" indent="0">
              <a:buNone/>
            </a:pPr>
            <a:r>
              <a:rPr lang="sv-SE" sz="7200" dirty="0"/>
              <a:t>Valborg Ringvallen tillsammans med P06. </a:t>
            </a:r>
            <a:br>
              <a:rPr lang="sv-SE" sz="7200" dirty="0"/>
            </a:br>
            <a:br>
              <a:rPr lang="sv-SE" sz="7200" dirty="0"/>
            </a:br>
            <a:r>
              <a:rPr lang="sv-SE" sz="7200" b="1" dirty="0"/>
              <a:t>Maj: </a:t>
            </a:r>
          </a:p>
          <a:p>
            <a:pPr marL="0" indent="0">
              <a:buNone/>
            </a:pPr>
            <a:r>
              <a:rPr lang="sv-SE" sz="7200" dirty="0"/>
              <a:t>Träningar två gånger per vecka utomhus Ringvallen.</a:t>
            </a:r>
          </a:p>
          <a:p>
            <a:pPr marL="0" indent="0">
              <a:buNone/>
            </a:pPr>
            <a:r>
              <a:rPr lang="sv-SE" sz="7200" dirty="0"/>
              <a:t>Seriespelet börjar. Vi spelar 7 mot 7 och har anmält två lag till seriespel. Nivå B &amp; C.</a:t>
            </a:r>
          </a:p>
          <a:p>
            <a:pPr marL="0" indent="0">
              <a:buNone/>
            </a:pPr>
            <a:r>
              <a:rPr lang="sv-SE" sz="7200" dirty="0" err="1"/>
              <a:t>Fibra</a:t>
            </a:r>
            <a:r>
              <a:rPr lang="sv-SE" sz="7200" dirty="0"/>
              <a:t> Cup 30 maj-1 juni (2 lag), övernattning Lövängsskolans i samband med cupen.</a:t>
            </a:r>
            <a:br>
              <a:rPr lang="sv-SE" sz="7200" dirty="0"/>
            </a:br>
            <a:br>
              <a:rPr lang="sv-SE" sz="7200" dirty="0"/>
            </a:br>
            <a:r>
              <a:rPr lang="sv-SE" sz="7200" b="1" dirty="0"/>
              <a:t>Juni: </a:t>
            </a:r>
          </a:p>
          <a:p>
            <a:pPr marL="0" indent="0">
              <a:buNone/>
            </a:pPr>
            <a:r>
              <a:rPr lang="sv-SE" sz="7200" dirty="0"/>
              <a:t>Träningar två gånger per vecka utomhus Ringvallen. Seriespel.</a:t>
            </a:r>
          </a:p>
          <a:p>
            <a:pPr marL="0" indent="0">
              <a:buNone/>
            </a:pPr>
            <a:r>
              <a:rPr lang="sv-SE" sz="7200" b="1" dirty="0"/>
              <a:t>Juli: </a:t>
            </a:r>
          </a:p>
          <a:p>
            <a:pPr marL="0" indent="0">
              <a:buNone/>
            </a:pPr>
            <a:r>
              <a:rPr lang="sv-SE" sz="7200" dirty="0"/>
              <a:t>Uppehåll, eventuellt någon frivillig träning.</a:t>
            </a:r>
            <a:br>
              <a:rPr lang="sv-SE" sz="7200" dirty="0"/>
            </a:br>
            <a:endParaRPr lang="sv-SE" sz="7200" dirty="0"/>
          </a:p>
          <a:p>
            <a:pPr marL="0" indent="0">
              <a:buNone/>
            </a:pPr>
            <a:endParaRPr lang="sv-SE" dirty="0"/>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Tree>
    <p:extLst>
      <p:ext uri="{BB962C8B-B14F-4D97-AF65-F5344CB8AC3E}">
        <p14:creationId xmlns:p14="http://schemas.microsoft.com/office/powerpoint/2010/main" val="3832431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Säsongsplanering</a:t>
            </a:r>
          </a:p>
        </p:txBody>
      </p:sp>
      <p:sp>
        <p:nvSpPr>
          <p:cNvPr id="3" name="Content Placeholder 2">
            <a:extLst>
              <a:ext uri="{FF2B5EF4-FFF2-40B4-BE49-F238E27FC236}">
                <a16:creationId xmlns:a16="http://schemas.microsoft.com/office/drawing/2014/main" id="{646F9252-1AAF-4AA0-8541-FD228D0B720C}"/>
              </a:ext>
            </a:extLst>
          </p:cNvPr>
          <p:cNvSpPr>
            <a:spLocks noGrp="1"/>
          </p:cNvSpPr>
          <p:nvPr>
            <p:ph idx="1"/>
          </p:nvPr>
        </p:nvSpPr>
        <p:spPr>
          <a:xfrm>
            <a:off x="838200" y="1666601"/>
            <a:ext cx="10515600" cy="4826274"/>
          </a:xfrm>
        </p:spPr>
        <p:txBody>
          <a:bodyPr>
            <a:normAutofit fontScale="25000" lnSpcReduction="20000"/>
          </a:bodyPr>
          <a:lstStyle/>
          <a:p>
            <a:pPr marL="0" indent="0">
              <a:buNone/>
            </a:pPr>
            <a:r>
              <a:rPr lang="sv-SE" sz="7200" b="1" dirty="0"/>
              <a:t>Augusti: </a:t>
            </a:r>
          </a:p>
          <a:p>
            <a:pPr marL="0" indent="0">
              <a:buNone/>
            </a:pPr>
            <a:r>
              <a:rPr lang="sv-SE" sz="7200" dirty="0"/>
              <a:t>Träningar två gånger per vecka utomhus Ringvallen. </a:t>
            </a:r>
          </a:p>
          <a:p>
            <a:pPr marL="0" indent="0">
              <a:buNone/>
            </a:pPr>
            <a:r>
              <a:rPr lang="sv-SE" sz="7200" dirty="0"/>
              <a:t>Träningsläger 17-18. </a:t>
            </a:r>
          </a:p>
          <a:p>
            <a:pPr marL="0" indent="0">
              <a:buNone/>
            </a:pPr>
            <a:r>
              <a:rPr lang="sv-SE" sz="7200" dirty="0"/>
              <a:t>Seriespel</a:t>
            </a:r>
          </a:p>
          <a:p>
            <a:pPr marL="0" indent="0">
              <a:buNone/>
            </a:pPr>
            <a:r>
              <a:rPr lang="sv-SE" sz="7200" dirty="0"/>
              <a:t>Fotbollens dag.</a:t>
            </a:r>
          </a:p>
          <a:p>
            <a:pPr marL="0" indent="0">
              <a:buNone/>
            </a:pPr>
            <a:r>
              <a:rPr lang="sv-SE" sz="7200" dirty="0"/>
              <a:t>Kioskansvar vecka 33.</a:t>
            </a:r>
            <a:br>
              <a:rPr lang="sv-SE" sz="7200" dirty="0">
                <a:solidFill>
                  <a:srgbClr val="FF0000"/>
                </a:solidFill>
              </a:rPr>
            </a:br>
            <a:br>
              <a:rPr lang="sv-SE" sz="7200" dirty="0"/>
            </a:br>
            <a:r>
              <a:rPr lang="sv-SE" sz="7200" b="1" dirty="0"/>
              <a:t>September: </a:t>
            </a:r>
          </a:p>
          <a:p>
            <a:pPr marL="0" indent="0">
              <a:buNone/>
            </a:pPr>
            <a:r>
              <a:rPr lang="sv-SE" sz="7200" dirty="0"/>
              <a:t>Träningar två gånger per vecka utomhus Ringvallen. </a:t>
            </a:r>
          </a:p>
          <a:p>
            <a:pPr marL="0" indent="0">
              <a:buNone/>
            </a:pPr>
            <a:r>
              <a:rPr lang="sv-SE" sz="7200" dirty="0"/>
              <a:t>Seriespel + Ev. någon ytterligare cup.</a:t>
            </a:r>
            <a:br>
              <a:rPr lang="sv-SE" sz="7200" dirty="0"/>
            </a:br>
            <a:br>
              <a:rPr lang="sv-SE" sz="7200" dirty="0"/>
            </a:br>
            <a:r>
              <a:rPr lang="sv-SE" sz="7200" b="1" dirty="0"/>
              <a:t>Oktober: </a:t>
            </a:r>
          </a:p>
          <a:p>
            <a:pPr marL="0" indent="0">
              <a:buNone/>
            </a:pPr>
            <a:r>
              <a:rPr lang="sv-SE" sz="7200" dirty="0"/>
              <a:t>Träningar två gånger per vecka utomhus Ringvallen. </a:t>
            </a:r>
          </a:p>
          <a:p>
            <a:pPr marL="0" indent="0">
              <a:buNone/>
            </a:pPr>
            <a:r>
              <a:rPr lang="sv-SE" sz="7200" dirty="0"/>
              <a:t>McDonalds Cup 18-20 oktober.</a:t>
            </a:r>
            <a:br>
              <a:rPr lang="sv-SE" sz="7200" dirty="0"/>
            </a:br>
            <a:br>
              <a:rPr lang="sv-SE" sz="7200" dirty="0"/>
            </a:br>
            <a:r>
              <a:rPr lang="sv-SE" sz="7200" b="1" dirty="0"/>
              <a:t>November:</a:t>
            </a:r>
            <a:r>
              <a:rPr lang="sv-SE" sz="7200" dirty="0"/>
              <a:t> </a:t>
            </a:r>
          </a:p>
          <a:p>
            <a:pPr marL="0" indent="0">
              <a:buNone/>
            </a:pPr>
            <a:r>
              <a:rPr lang="sv-SE" sz="7200" dirty="0"/>
              <a:t>Säsongsavslutning.</a:t>
            </a:r>
          </a:p>
          <a:p>
            <a:pPr marL="0" indent="0">
              <a:buNone/>
            </a:pPr>
            <a:br>
              <a:rPr lang="sv-SE" sz="7200" dirty="0"/>
            </a:br>
            <a:endParaRPr lang="sv-SE" sz="7200" dirty="0"/>
          </a:p>
          <a:p>
            <a:pPr marL="0" indent="0">
              <a:buNone/>
            </a:pPr>
            <a:endParaRPr lang="sv-SE" dirty="0"/>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Tree>
    <p:extLst>
      <p:ext uri="{BB962C8B-B14F-4D97-AF65-F5344CB8AC3E}">
        <p14:creationId xmlns:p14="http://schemas.microsoft.com/office/powerpoint/2010/main" val="3945160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Ekonomi</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pic>
        <p:nvPicPr>
          <p:cNvPr id="5" name="Picture 4">
            <a:extLst>
              <a:ext uri="{FF2B5EF4-FFF2-40B4-BE49-F238E27FC236}">
                <a16:creationId xmlns:a16="http://schemas.microsoft.com/office/drawing/2014/main" id="{58806D7E-4CB9-4A5B-9E5F-B0A498F84FF4}"/>
              </a:ext>
            </a:extLst>
          </p:cNvPr>
          <p:cNvPicPr>
            <a:picLocks noChangeAspect="1"/>
          </p:cNvPicPr>
          <p:nvPr/>
        </p:nvPicPr>
        <p:blipFill>
          <a:blip r:embed="rId3"/>
          <a:stretch>
            <a:fillRect/>
          </a:stretch>
        </p:blipFill>
        <p:spPr>
          <a:xfrm>
            <a:off x="838200" y="1660075"/>
            <a:ext cx="5788736" cy="4661211"/>
          </a:xfrm>
          <a:prstGeom prst="rect">
            <a:avLst/>
          </a:prstGeom>
        </p:spPr>
      </p:pic>
    </p:spTree>
    <p:extLst>
      <p:ext uri="{BB962C8B-B14F-4D97-AF65-F5344CB8AC3E}">
        <p14:creationId xmlns:p14="http://schemas.microsoft.com/office/powerpoint/2010/main" val="3634813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Lagets filosofi</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5EF313E9-B2D9-411A-84FF-5AEAC8BADAC6}"/>
              </a:ext>
            </a:extLst>
          </p:cNvPr>
          <p:cNvSpPr>
            <a:spLocks noGrp="1"/>
          </p:cNvSpPr>
          <p:nvPr>
            <p:ph idx="1"/>
          </p:nvPr>
        </p:nvSpPr>
        <p:spPr>
          <a:xfrm>
            <a:off x="838200" y="1666601"/>
            <a:ext cx="10515600" cy="4351338"/>
          </a:xfrm>
        </p:spPr>
        <p:txBody>
          <a:bodyPr>
            <a:normAutofit/>
          </a:bodyPr>
          <a:lstStyle/>
          <a:p>
            <a:pPr marL="0" indent="0">
              <a:buNone/>
            </a:pPr>
            <a:r>
              <a:rPr lang="sv-SE" sz="1900" dirty="0"/>
              <a:t>”Så många som möjligt, så länge som möjligt i en så bra verksamhet som möjligt” – det är vad vi strävar efter. </a:t>
            </a:r>
            <a:br>
              <a:rPr lang="sv-SE" sz="1900" dirty="0"/>
            </a:br>
            <a:r>
              <a:rPr lang="sv-SE" sz="1900" dirty="0"/>
              <a:t>Vi vill att alla ska få förutsättningar att utvecklas som fotbollsspelare och fokuserar starkt på utveckling, både individuellt och för hela gruppen. </a:t>
            </a:r>
          </a:p>
          <a:p>
            <a:pPr marL="0" indent="0">
              <a:buNone/>
            </a:pPr>
            <a:r>
              <a:rPr lang="sv-SE" sz="1900" dirty="0"/>
              <a:t>Lagets ”</a:t>
            </a:r>
            <a:r>
              <a:rPr lang="sv-SE" sz="1900" dirty="0" err="1"/>
              <a:t>code</a:t>
            </a:r>
            <a:r>
              <a:rPr lang="sv-SE" sz="1900" dirty="0"/>
              <a:t> </a:t>
            </a:r>
            <a:r>
              <a:rPr lang="sv-SE" sz="1900" dirty="0" err="1"/>
              <a:t>of</a:t>
            </a:r>
            <a:r>
              <a:rPr lang="sv-SE" sz="1900" dirty="0"/>
              <a:t> </a:t>
            </a:r>
            <a:r>
              <a:rPr lang="sv-SE" sz="1900" dirty="0" err="1"/>
              <a:t>conduct</a:t>
            </a:r>
            <a:r>
              <a:rPr lang="sv-SE" sz="1900" dirty="0"/>
              <a:t>” är något vi tillsammans med killarna planerar att ta fram under året.</a:t>
            </a:r>
            <a:br>
              <a:rPr lang="sv-SE" sz="1900" dirty="0"/>
            </a:br>
            <a:r>
              <a:rPr lang="sv-SE" sz="1900" dirty="0"/>
              <a:t>Det vi gemensamt bestämmer ska vi sträva efter att följa varje tillfälle vi ses.</a:t>
            </a:r>
          </a:p>
          <a:p>
            <a:pPr marL="0" indent="0">
              <a:buNone/>
            </a:pPr>
            <a:r>
              <a:rPr lang="sv-SE" sz="1900" dirty="0"/>
              <a:t>Tränarna tar ut laget och bestämmer vilka som ska spela matcher och på vilken position. Självklart lyssnar vi på önskemål men vi ser det som viktigt att prova på olika positioner för bästa möjliga utveckling. </a:t>
            </a:r>
          </a:p>
          <a:p>
            <a:pPr marL="0" indent="0">
              <a:buNone/>
            </a:pPr>
            <a:r>
              <a:rPr lang="sv-SE" sz="1900" dirty="0"/>
              <a:t>Träningsnärvaro och attityd på träningar ligger till grund för speltid i de fall vi har många killar som vill och kan spela vissa matcher.</a:t>
            </a: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1630384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Spelidé</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5EF313E9-B2D9-411A-84FF-5AEAC8BADAC6}"/>
              </a:ext>
            </a:extLst>
          </p:cNvPr>
          <p:cNvSpPr>
            <a:spLocks noGrp="1"/>
          </p:cNvSpPr>
          <p:nvPr>
            <p:ph idx="1"/>
          </p:nvPr>
        </p:nvSpPr>
        <p:spPr>
          <a:xfrm>
            <a:off x="838200" y="1666601"/>
            <a:ext cx="10515600" cy="4351338"/>
          </a:xfrm>
        </p:spPr>
        <p:txBody>
          <a:bodyPr>
            <a:normAutofit/>
          </a:bodyPr>
          <a:lstStyle/>
          <a:p>
            <a:pPr marL="0" indent="0">
              <a:buNone/>
            </a:pPr>
            <a:r>
              <a:rPr lang="sv-SE" sz="1800" dirty="0"/>
              <a:t>Vårt försvarsspel ska kännetecknas av ett högt försvarsspel med snabb press på bollhållare. </a:t>
            </a:r>
            <a:br>
              <a:rPr lang="sv-SE" sz="1800" dirty="0"/>
            </a:br>
            <a:r>
              <a:rPr lang="sv-SE" sz="1800" dirty="0"/>
              <a:t>Anfallsmässigt vill vi kunna variera ett bra och snabbt kortpassningsspel med snabba omställningar i hög fart beroende på matchsituation och motstånd. </a:t>
            </a:r>
          </a:p>
          <a:p>
            <a:pPr marL="0" indent="0">
              <a:buNone/>
            </a:pPr>
            <a:r>
              <a:rPr lang="sv-SE" sz="1800" dirty="0"/>
              <a:t>Vi sätter individuellt teknik i fokus och uppmanar till individuella finter och bra teknik i alla situationer på plan där det uppenbarligen inte utgör en risk där missar blir en farlig chans för motståndarna, överallt annars är det tillåtet att prova och misslyckas med sin teknik.</a:t>
            </a:r>
          </a:p>
          <a:p>
            <a:pPr marL="0" indent="0">
              <a:buNone/>
            </a:pPr>
            <a:r>
              <a:rPr lang="sv-SE" sz="1800" dirty="0"/>
              <a:t>Lyckas vi med vår spelidé ska det vara roligt att se på vårt lag!</a:t>
            </a:r>
          </a:p>
          <a:p>
            <a:pPr marL="0" indent="0">
              <a:buNone/>
            </a:pP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1241351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Träningsidé</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5EF313E9-B2D9-411A-84FF-5AEAC8BADAC6}"/>
              </a:ext>
            </a:extLst>
          </p:cNvPr>
          <p:cNvSpPr>
            <a:spLocks noGrp="1"/>
          </p:cNvSpPr>
          <p:nvPr>
            <p:ph idx="1"/>
          </p:nvPr>
        </p:nvSpPr>
        <p:spPr>
          <a:xfrm>
            <a:off x="838200" y="1666601"/>
            <a:ext cx="10515600" cy="4351338"/>
          </a:xfrm>
        </p:spPr>
        <p:txBody>
          <a:bodyPr>
            <a:normAutofit fontScale="92500" lnSpcReduction="20000"/>
          </a:bodyPr>
          <a:lstStyle/>
          <a:p>
            <a:pPr marL="0" indent="0">
              <a:buNone/>
            </a:pPr>
            <a:r>
              <a:rPr lang="sv-SE" sz="1900" dirty="0"/>
              <a:t>Träningarna är mycket viktiga för oss och vi ser helst en mycket hög närvaro på träningarna.</a:t>
            </a:r>
          </a:p>
          <a:p>
            <a:pPr marL="0" indent="0">
              <a:buNone/>
            </a:pPr>
            <a:r>
              <a:rPr lang="sv-SE" sz="1900" dirty="0"/>
              <a:t>Träningsfokus under 2019 kommer att vara:</a:t>
            </a:r>
          </a:p>
          <a:p>
            <a:r>
              <a:rPr lang="sv-SE" sz="1900" dirty="0"/>
              <a:t>Individuell teknik</a:t>
            </a:r>
          </a:p>
          <a:p>
            <a:r>
              <a:rPr lang="sv-SE" sz="1900" dirty="0"/>
              <a:t>Passning och mottagning, stillastående och i rörelse</a:t>
            </a:r>
          </a:p>
          <a:p>
            <a:r>
              <a:rPr lang="sv-SE" sz="1900" dirty="0"/>
              <a:t>Position (bollinnehav) </a:t>
            </a:r>
          </a:p>
          <a:p>
            <a:r>
              <a:rPr lang="sv-SE" sz="1900" dirty="0"/>
              <a:t>Grundläggande spelförståelse</a:t>
            </a:r>
          </a:p>
          <a:p>
            <a:r>
              <a:rPr lang="sv-SE" sz="1900" dirty="0"/>
              <a:t>1 vs 1 och 2 vs 2 och avslut på mål</a:t>
            </a:r>
          </a:p>
          <a:p>
            <a:r>
              <a:rPr lang="sv-SE" sz="1900" dirty="0"/>
              <a:t>Spel (the game as the </a:t>
            </a:r>
            <a:r>
              <a:rPr lang="sv-SE" sz="1900" dirty="0" err="1"/>
              <a:t>teacher</a:t>
            </a:r>
            <a:r>
              <a:rPr lang="sv-SE" sz="1900" dirty="0"/>
              <a:t>)</a:t>
            </a:r>
          </a:p>
          <a:p>
            <a:pPr marL="0" indent="0">
              <a:buNone/>
            </a:pP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2748779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Mål för säsongen</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5EF313E9-B2D9-411A-84FF-5AEAC8BADAC6}"/>
              </a:ext>
            </a:extLst>
          </p:cNvPr>
          <p:cNvSpPr>
            <a:spLocks noGrp="1"/>
          </p:cNvSpPr>
          <p:nvPr>
            <p:ph idx="1"/>
          </p:nvPr>
        </p:nvSpPr>
        <p:spPr>
          <a:xfrm>
            <a:off x="838200" y="1666601"/>
            <a:ext cx="10515600" cy="4351338"/>
          </a:xfrm>
        </p:spPr>
        <p:txBody>
          <a:bodyPr>
            <a:normAutofit lnSpcReduction="10000"/>
          </a:bodyPr>
          <a:lstStyle/>
          <a:p>
            <a:r>
              <a:rPr lang="sv-SE" sz="1800" dirty="0"/>
              <a:t>Stor utveckling av alla killars fotbollskunskap, både i teorin och i praktiken.</a:t>
            </a:r>
          </a:p>
          <a:p>
            <a:r>
              <a:rPr lang="sv-SE" sz="1800" dirty="0"/>
              <a:t>Minst bibehållen trupp från nuvarande läge i februari 2019. </a:t>
            </a:r>
          </a:p>
          <a:p>
            <a:r>
              <a:rPr lang="sv-SE" sz="1800" dirty="0"/>
              <a:t>Varva alla fotbollsaktiviteter med några andra sociala aktiviteter utanför </a:t>
            </a:r>
            <a:r>
              <a:rPr lang="sv-SE" sz="1800" dirty="0" err="1"/>
              <a:t>fotbollstiden</a:t>
            </a:r>
            <a:r>
              <a:rPr lang="sv-SE" sz="1800" dirty="0"/>
              <a:t> såsom lekar, övernattningar och avslutning.</a:t>
            </a:r>
          </a:p>
          <a:p>
            <a:r>
              <a:rPr lang="sv-SE" sz="1800" dirty="0"/>
              <a:t>Ha en aktiv föräldragrupp som hjälper till att stötta oss på flera olika sätt.</a:t>
            </a:r>
          </a:p>
          <a:p>
            <a:r>
              <a:rPr lang="sv-SE" sz="1800" dirty="0"/>
              <a:t>Ha en riktigt rolig säsong tillsammans!</a:t>
            </a:r>
          </a:p>
          <a:p>
            <a:pPr marL="0" indent="0">
              <a:buNone/>
            </a:pPr>
            <a:endParaRPr lang="sv-SE" sz="1900" dirty="0"/>
          </a:p>
          <a:p>
            <a:pPr marL="0" indent="0">
              <a:buNone/>
            </a:pP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153265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Föräldraansvar</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5EF313E9-B2D9-411A-84FF-5AEAC8BADAC6}"/>
              </a:ext>
            </a:extLst>
          </p:cNvPr>
          <p:cNvSpPr>
            <a:spLocks noGrp="1"/>
          </p:cNvSpPr>
          <p:nvPr>
            <p:ph idx="1"/>
          </p:nvPr>
        </p:nvSpPr>
        <p:spPr>
          <a:xfrm>
            <a:off x="838200" y="1666601"/>
            <a:ext cx="10515600" cy="4351338"/>
          </a:xfrm>
        </p:spPr>
        <p:txBody>
          <a:bodyPr>
            <a:normAutofit fontScale="25000" lnSpcReduction="20000"/>
          </a:bodyPr>
          <a:lstStyle/>
          <a:p>
            <a:r>
              <a:rPr lang="sv-SE" sz="7200" dirty="0"/>
              <a:t>Följa </a:t>
            </a:r>
            <a:r>
              <a:rPr lang="sv-SE" sz="7200" dirty="0" err="1"/>
              <a:t>VFF`s</a:t>
            </a:r>
            <a:r>
              <a:rPr lang="sv-SE" sz="7200" dirty="0"/>
              <a:t> föräldrabud</a:t>
            </a:r>
          </a:p>
          <a:p>
            <a:r>
              <a:rPr lang="sv-SE" sz="7200" dirty="0"/>
              <a:t>Delta i de av föreningen/lagets obligatoriska arbetsuppgifter i säsongen som meddelas av lagets tränare/lagledare. </a:t>
            </a:r>
          </a:p>
          <a:p>
            <a:r>
              <a:rPr lang="sv-SE" sz="7200" dirty="0" err="1"/>
              <a:t>SportAdmin</a:t>
            </a:r>
            <a:r>
              <a:rPr lang="sv-SE" sz="7200" dirty="0"/>
              <a:t>, vår gemensamma plattform där vi…</a:t>
            </a:r>
          </a:p>
          <a:p>
            <a:pPr lvl="1"/>
            <a:r>
              <a:rPr lang="sv-SE" sz="7200" dirty="0"/>
              <a:t>Kommunicerar allmän information.</a:t>
            </a:r>
          </a:p>
          <a:p>
            <a:pPr lvl="1"/>
            <a:r>
              <a:rPr lang="sv-SE" sz="7200" dirty="0"/>
              <a:t>Kommunicerar kommande händelser.</a:t>
            </a:r>
          </a:p>
          <a:p>
            <a:pPr lvl="1"/>
            <a:r>
              <a:rPr lang="sv-SE" sz="7200" dirty="0"/>
              <a:t>Kallar till matcher och andra aktiviteter.</a:t>
            </a:r>
          </a:p>
          <a:p>
            <a:pPr lvl="1"/>
            <a:r>
              <a:rPr lang="sv-SE" sz="7200" dirty="0">
                <a:solidFill>
                  <a:srgbClr val="FF0000"/>
                </a:solidFill>
              </a:rPr>
              <a:t>Svara på kallelser i god tid.</a:t>
            </a:r>
          </a:p>
          <a:p>
            <a:pPr lvl="1"/>
            <a:endParaRPr lang="sv-SE" sz="7200" dirty="0"/>
          </a:p>
          <a:p>
            <a:r>
              <a:rPr lang="sv-SE" sz="7200" dirty="0"/>
              <a:t>Kan man inte arbeta sin tilldelade tid ansvara man själva för att byta eller göra upp med någon annan förälder. </a:t>
            </a:r>
          </a:p>
          <a:p>
            <a:pPr lvl="1"/>
            <a:r>
              <a:rPr lang="sv-SE" sz="7200" dirty="0"/>
              <a:t>Två kioskveckor</a:t>
            </a:r>
          </a:p>
          <a:p>
            <a:pPr lvl="1"/>
            <a:r>
              <a:rPr lang="sv-SE" sz="7200" dirty="0"/>
              <a:t>Valborg</a:t>
            </a:r>
          </a:p>
          <a:p>
            <a:pPr lvl="1"/>
            <a:r>
              <a:rPr lang="sv-SE" sz="7200" dirty="0"/>
              <a:t>McDonalds cup</a:t>
            </a:r>
          </a:p>
          <a:p>
            <a:pPr lvl="1"/>
            <a:r>
              <a:rPr lang="sv-SE" sz="7200" dirty="0"/>
              <a:t>Eventuell ytterligare aktivitet.</a:t>
            </a:r>
          </a:p>
          <a:p>
            <a:pPr marL="0" indent="0">
              <a:buNone/>
            </a:pPr>
            <a:endParaRPr lang="sv-SE" sz="1900" dirty="0"/>
          </a:p>
          <a:p>
            <a:pPr marL="0" indent="0">
              <a:buNone/>
            </a:pP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1724683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Västmanlands FF 10 föräldrabud</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pic>
        <p:nvPicPr>
          <p:cNvPr id="8" name="Picture 7">
            <a:extLst>
              <a:ext uri="{FF2B5EF4-FFF2-40B4-BE49-F238E27FC236}">
                <a16:creationId xmlns:a16="http://schemas.microsoft.com/office/drawing/2014/main" id="{FC784A7F-F301-4D98-94FA-FA5B146E5CA9}"/>
              </a:ext>
            </a:extLst>
          </p:cNvPr>
          <p:cNvPicPr>
            <a:picLocks noChangeAspect="1"/>
          </p:cNvPicPr>
          <p:nvPr/>
        </p:nvPicPr>
        <p:blipFill>
          <a:blip r:embed="rId3"/>
          <a:stretch>
            <a:fillRect/>
          </a:stretch>
        </p:blipFill>
        <p:spPr>
          <a:xfrm>
            <a:off x="838200" y="1536903"/>
            <a:ext cx="4659060" cy="3777219"/>
          </a:xfrm>
          <a:prstGeom prst="rect">
            <a:avLst/>
          </a:prstGeom>
        </p:spPr>
      </p:pic>
      <p:pic>
        <p:nvPicPr>
          <p:cNvPr id="9" name="Picture 8">
            <a:extLst>
              <a:ext uri="{FF2B5EF4-FFF2-40B4-BE49-F238E27FC236}">
                <a16:creationId xmlns:a16="http://schemas.microsoft.com/office/drawing/2014/main" id="{980A1892-DBAC-4E1D-9B8F-2D0F1A3C8702}"/>
              </a:ext>
            </a:extLst>
          </p:cNvPr>
          <p:cNvPicPr>
            <a:picLocks noChangeAspect="1"/>
          </p:cNvPicPr>
          <p:nvPr/>
        </p:nvPicPr>
        <p:blipFill>
          <a:blip r:embed="rId4"/>
          <a:stretch>
            <a:fillRect/>
          </a:stretch>
        </p:blipFill>
        <p:spPr>
          <a:xfrm>
            <a:off x="5509665" y="2386088"/>
            <a:ext cx="3965637" cy="2928034"/>
          </a:xfrm>
          <a:prstGeom prst="rect">
            <a:avLst/>
          </a:prstGeom>
        </p:spPr>
      </p:pic>
    </p:spTree>
    <p:extLst>
      <p:ext uri="{BB962C8B-B14F-4D97-AF65-F5344CB8AC3E}">
        <p14:creationId xmlns:p14="http://schemas.microsoft.com/office/powerpoint/2010/main" val="377216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049E1-DEF9-4901-8476-5285883BEF57}"/>
              </a:ext>
            </a:extLst>
          </p:cNvPr>
          <p:cNvSpPr>
            <a:spLocks noGrp="1"/>
          </p:cNvSpPr>
          <p:nvPr>
            <p:ph type="title"/>
          </p:nvPr>
        </p:nvSpPr>
        <p:spPr/>
        <p:txBody>
          <a:bodyPr/>
          <a:lstStyle/>
          <a:p>
            <a:pPr marL="285750" indent="-285750"/>
            <a:r>
              <a:rPr lang="sv-SE" dirty="0"/>
              <a:t>Kontaktuppgifter</a:t>
            </a:r>
          </a:p>
        </p:txBody>
      </p:sp>
      <p:pic>
        <p:nvPicPr>
          <p:cNvPr id="4" name="Picture 3">
            <a:extLst>
              <a:ext uri="{FF2B5EF4-FFF2-40B4-BE49-F238E27FC236}">
                <a16:creationId xmlns:a16="http://schemas.microsoft.com/office/drawing/2014/main" id="{B490C2F0-13A1-4EA8-B737-E3A917BE8078}"/>
              </a:ext>
            </a:extLst>
          </p:cNvPr>
          <p:cNvPicPr>
            <a:picLocks noChangeAspect="1"/>
          </p:cNvPicPr>
          <p:nvPr/>
        </p:nvPicPr>
        <p:blipFill>
          <a:blip r:embed="rId2"/>
          <a:stretch>
            <a:fillRect/>
          </a:stretch>
        </p:blipFill>
        <p:spPr>
          <a:xfrm>
            <a:off x="10061035" y="475249"/>
            <a:ext cx="1292765" cy="1105314"/>
          </a:xfrm>
          <a:prstGeom prst="rect">
            <a:avLst/>
          </a:prstGeom>
        </p:spPr>
      </p:pic>
      <p:sp>
        <p:nvSpPr>
          <p:cNvPr id="6" name="Content Placeholder 2">
            <a:extLst>
              <a:ext uri="{FF2B5EF4-FFF2-40B4-BE49-F238E27FC236}">
                <a16:creationId xmlns:a16="http://schemas.microsoft.com/office/drawing/2014/main" id="{6A872F2F-045E-4405-95D2-4489E5D1768C}"/>
              </a:ext>
            </a:extLst>
          </p:cNvPr>
          <p:cNvSpPr>
            <a:spLocks noGrp="1"/>
          </p:cNvSpPr>
          <p:nvPr>
            <p:ph idx="1"/>
          </p:nvPr>
        </p:nvSpPr>
        <p:spPr>
          <a:xfrm>
            <a:off x="838200" y="1666601"/>
            <a:ext cx="10515600" cy="4351338"/>
          </a:xfrm>
        </p:spPr>
        <p:txBody>
          <a:bodyPr>
            <a:normAutofit fontScale="25000" lnSpcReduction="20000"/>
          </a:bodyPr>
          <a:lstStyle/>
          <a:p>
            <a:pPr lvl="0"/>
            <a:r>
              <a:rPr lang="sv-SE" sz="8000" dirty="0"/>
              <a:t>Peter Bylund, lagledare, tränare, kassör</a:t>
            </a:r>
            <a:br>
              <a:rPr lang="sv-SE" sz="8000" dirty="0"/>
            </a:br>
            <a:r>
              <a:rPr lang="sv-SE" sz="8000" dirty="0">
                <a:hlinkClick r:id="rId3"/>
              </a:rPr>
              <a:t>P</a:t>
            </a:r>
            <a:r>
              <a:rPr lang="sv-SE" sz="8000" dirty="0">
                <a:hlinkClick r:id="rId3"/>
              </a:rPr>
              <a:t>eter.bylund@se.abb.com</a:t>
            </a:r>
            <a:r>
              <a:rPr lang="sv-SE" sz="8000" dirty="0"/>
              <a:t>		070-3880902</a:t>
            </a:r>
          </a:p>
          <a:p>
            <a:pPr lvl="0"/>
            <a:endParaRPr lang="sv-SE" sz="8000" dirty="0"/>
          </a:p>
          <a:p>
            <a:pPr lvl="0"/>
            <a:r>
              <a:rPr lang="sv-SE" sz="8000" dirty="0"/>
              <a:t>Robert Sturesson, huvudtränare</a:t>
            </a:r>
            <a:br>
              <a:rPr lang="sv-SE" sz="8000" dirty="0"/>
            </a:br>
            <a:r>
              <a:rPr lang="sv-SE" sz="8000" u="sng" dirty="0">
                <a:hlinkClick r:id="rId4"/>
              </a:rPr>
              <a:t>robertsturesson@hotmail.com</a:t>
            </a:r>
            <a:r>
              <a:rPr lang="sv-SE" sz="8000" dirty="0"/>
              <a:t> 	070-4616456</a:t>
            </a:r>
          </a:p>
          <a:p>
            <a:pPr lvl="0"/>
            <a:endParaRPr lang="sv-SE" sz="8000" dirty="0"/>
          </a:p>
          <a:p>
            <a:pPr lvl="0"/>
            <a:r>
              <a:rPr lang="sv-SE" sz="8000" dirty="0"/>
              <a:t>Håkan </a:t>
            </a:r>
            <a:r>
              <a:rPr lang="sv-SE" sz="8000" dirty="0" err="1"/>
              <a:t>Snöwall</a:t>
            </a:r>
            <a:r>
              <a:rPr lang="sv-SE" sz="8000" dirty="0"/>
              <a:t>, tränare</a:t>
            </a:r>
            <a:br>
              <a:rPr lang="sv-SE" sz="8000" dirty="0"/>
            </a:br>
            <a:r>
              <a:rPr lang="sv-SE" sz="8000" u="sng" dirty="0">
                <a:hlinkClick r:id="rId5"/>
              </a:rPr>
              <a:t>Hakan.snovall@sj.se</a:t>
            </a:r>
            <a:r>
              <a:rPr lang="sv-SE" sz="8000" dirty="0"/>
              <a:t>		0727-140801</a:t>
            </a:r>
          </a:p>
          <a:p>
            <a:pPr lvl="0"/>
            <a:endParaRPr lang="sv-SE" sz="8000" dirty="0"/>
          </a:p>
          <a:p>
            <a:pPr lvl="0"/>
            <a:r>
              <a:rPr lang="sv-SE" sz="8000" dirty="0"/>
              <a:t>Lenny Hallgren, tränare</a:t>
            </a:r>
            <a:br>
              <a:rPr lang="sv-SE" sz="8000" dirty="0"/>
            </a:br>
            <a:r>
              <a:rPr lang="sv-SE" sz="8000" u="sng" dirty="0">
                <a:hlinkClick r:id="rId6"/>
              </a:rPr>
              <a:t>Lenny.hallgren@gmail.com</a:t>
            </a:r>
            <a:r>
              <a:rPr lang="sv-SE" sz="8000" dirty="0"/>
              <a:t>	076-5693610</a:t>
            </a:r>
          </a:p>
          <a:p>
            <a:pPr lvl="0"/>
            <a:endParaRPr lang="sv-SE" sz="8000" dirty="0"/>
          </a:p>
          <a:p>
            <a:pPr lvl="0"/>
            <a:r>
              <a:rPr lang="sv-SE" sz="8000" dirty="0"/>
              <a:t>Markus Larsson, tränare</a:t>
            </a:r>
            <a:br>
              <a:rPr lang="sv-SE" sz="8000" dirty="0"/>
            </a:br>
            <a:br>
              <a:rPr lang="sv-SE" dirty="0"/>
            </a:br>
            <a:r>
              <a:rPr lang="sv-SE" sz="7200" u="sng" dirty="0">
                <a:hlinkClick r:id="rId7"/>
              </a:rPr>
              <a:t>Markus.larsson@se.abb.com</a:t>
            </a:r>
            <a:r>
              <a:rPr lang="sv-SE" sz="7200" dirty="0"/>
              <a:t>	0730-665366</a:t>
            </a:r>
          </a:p>
          <a:p>
            <a:pPr marL="0" indent="0">
              <a:buNone/>
            </a:pPr>
            <a:endParaRPr lang="sv-SE" sz="1900" dirty="0"/>
          </a:p>
          <a:p>
            <a:pPr marL="0" indent="0">
              <a:buNone/>
            </a:pPr>
            <a:br>
              <a:rPr lang="sv-SE" sz="7200" dirty="0"/>
            </a:br>
            <a:endParaRPr lang="sv-SE" sz="7200" dirty="0"/>
          </a:p>
          <a:p>
            <a:pPr marL="0" indent="0">
              <a:buNone/>
            </a:pPr>
            <a:endParaRPr lang="sv-SE" dirty="0"/>
          </a:p>
        </p:txBody>
      </p:sp>
    </p:spTree>
    <p:extLst>
      <p:ext uri="{BB962C8B-B14F-4D97-AF65-F5344CB8AC3E}">
        <p14:creationId xmlns:p14="http://schemas.microsoft.com/office/powerpoint/2010/main" val="3460838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325</Words>
  <Application>Microsoft Office PowerPoint</Application>
  <PresentationFormat>Widescreen</PresentationFormat>
  <Paragraphs>105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Föräldramöte BK30 P08</vt:lpstr>
      <vt:lpstr>Agenda</vt:lpstr>
      <vt:lpstr>Laget</vt:lpstr>
      <vt:lpstr>Säsongsplanering</vt:lpstr>
      <vt:lpstr>Säsongsplanering</vt:lpstr>
      <vt:lpstr>Ekonomi</vt:lpstr>
      <vt:lpstr>Lagets filosofi</vt:lpstr>
      <vt:lpstr>Spelidé</vt:lpstr>
      <vt:lpstr>Träningsidé</vt:lpstr>
      <vt:lpstr>Mål för säsongen</vt:lpstr>
      <vt:lpstr>Föräldraansvar</vt:lpstr>
      <vt:lpstr>Västmanlands FF 10 föräldrabud</vt:lpstr>
      <vt:lpstr>Kontaktuppgifter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BK30 P08</dc:title>
  <dc:creator>Peter Bylund</dc:creator>
  <cp:lastModifiedBy>Peter Bylund</cp:lastModifiedBy>
  <cp:revision>26</cp:revision>
  <dcterms:created xsi:type="dcterms:W3CDTF">2019-04-01T12:17:19Z</dcterms:created>
  <dcterms:modified xsi:type="dcterms:W3CDTF">2019-04-03T18:50:08Z</dcterms:modified>
</cp:coreProperties>
</file>