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9" r:id="rId2"/>
    <p:sldId id="261" r:id="rId3"/>
    <p:sldId id="273" r:id="rId4"/>
    <p:sldId id="264" r:id="rId5"/>
    <p:sldId id="263" r:id="rId6"/>
    <p:sldId id="267" r:id="rId7"/>
    <p:sldId id="268" r:id="rId8"/>
    <p:sldId id="269" r:id="rId9"/>
    <p:sldId id="265" r:id="rId10"/>
    <p:sldId id="270" r:id="rId11"/>
    <p:sldId id="272" r:id="rId12"/>
    <p:sldId id="271" r:id="rId13"/>
    <p:sldId id="275" r:id="rId14"/>
    <p:sldId id="274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C2245-E3A1-4572-B6AE-666A12B21530}" type="datetimeFigureOut">
              <a:rPr lang="sv-SE" smtClean="0"/>
              <a:t>2021-09-28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F4C49-06E8-4D90-AD80-7A254C8AF1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5590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C7D0D1B-F928-42DF-9D5F-7E50C676078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463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A98365-EB10-44AA-B67D-C9294AA86AC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659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63AD967-0F3D-41C4-8534-78DF4E61607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982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4963"/>
            <a:ext cx="5407909" cy="45227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9809" y="1604963"/>
            <a:ext cx="5407908" cy="45227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B7A9C48-792C-42D4-A8AC-95CB3275E67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897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BAC0421-2EF8-4A45-AB73-6714DF285BB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95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7609C19-1044-4988-AE5F-0D974323BD2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285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D572EC8-0671-4201-91E9-96E659C7274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73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C3A8DE0-9783-481B-903D-1829CBAADFD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656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FE735FE-C7B1-4D18-BFE3-F1358C28576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39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C49A328-DEE8-4CCB-9B1E-EA74FA85EA5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338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462" y="273050"/>
            <a:ext cx="2741255" cy="58547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3050"/>
            <a:ext cx="8074561" cy="58547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4287646-37F6-49CC-A44A-7CEF70600D2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883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dt"/>
          </p:nvPr>
        </p:nvSpPr>
        <p:spPr bwMode="auto">
          <a:xfrm>
            <a:off x="838091" y="6356350"/>
            <a:ext cx="273966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  <a:defRPr>
                <a:solidFill>
                  <a:srgbClr val="000000"/>
                </a:solidFill>
              </a:defRPr>
            </a:lvl1pPr>
          </a:lstStyle>
          <a:p>
            <a:r>
              <a:rPr lang="sv-SE" altLang="en-US"/>
              <a:t>2017-01-11</a:t>
            </a:r>
            <a:endParaRPr lang="en-GB" altLang="en-US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4038074" y="6356351"/>
            <a:ext cx="4114264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8609479" y="6356350"/>
            <a:ext cx="273966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F78BE082-0227-43B0-9140-796CD06CC7C0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3051"/>
            <a:ext cx="10968196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Klicka för att redigera rubriktextens format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4963"/>
            <a:ext cx="10968196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Klicka för att redigera dispositionstextens format</a:t>
            </a:r>
          </a:p>
          <a:p>
            <a:pPr lvl="1"/>
            <a:r>
              <a:rPr lang="en-GB" altLang="en-US"/>
              <a:t>Andra dispositionsnivån</a:t>
            </a:r>
          </a:p>
          <a:p>
            <a:pPr lvl="2"/>
            <a:r>
              <a:rPr lang="en-GB" altLang="en-US"/>
              <a:t>Tredje dispositionsnivån</a:t>
            </a:r>
          </a:p>
          <a:p>
            <a:pPr lvl="3"/>
            <a:r>
              <a:rPr lang="en-GB" altLang="en-US"/>
              <a:t>Fjärde dispositionsnivån</a:t>
            </a:r>
          </a:p>
          <a:p>
            <a:pPr lvl="4"/>
            <a:r>
              <a:rPr lang="en-GB" altLang="en-US"/>
              <a:t>Femte dispositionsnivån</a:t>
            </a:r>
          </a:p>
          <a:p>
            <a:pPr lvl="4"/>
            <a:r>
              <a:rPr lang="en-GB" altLang="en-US"/>
              <a:t>Sjätte dispositionsnivån</a:t>
            </a:r>
          </a:p>
          <a:p>
            <a:pPr lvl="4"/>
            <a:r>
              <a:rPr lang="en-GB" altLang="en-US"/>
              <a:t>Sjunde dispositionsnivån</a:t>
            </a:r>
          </a:p>
          <a:p>
            <a:pPr lvl="4"/>
            <a:r>
              <a:rPr lang="en-GB" altLang="en-US"/>
              <a:t>Åttonde dispositionsnivån</a:t>
            </a:r>
          </a:p>
          <a:p>
            <a:pPr lvl="4"/>
            <a:r>
              <a:rPr lang="en-GB" altLang="en-US"/>
              <a:t>Nionde dispositionsnivån</a:t>
            </a:r>
          </a:p>
        </p:txBody>
      </p:sp>
    </p:spTree>
    <p:extLst>
      <p:ext uri="{BB962C8B-B14F-4D97-AF65-F5344CB8AC3E}">
        <p14:creationId xmlns:p14="http://schemas.microsoft.com/office/powerpoint/2010/main" val="143356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876" indent="-285721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2886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040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194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1" fontAlgn="base" hangingPunct="1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1" fontAlgn="base" hangingPunct="1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1" fontAlgn="base" hangingPunct="1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1" fontAlgn="base" hangingPunct="1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1" fontAlgn="base" hangingPunct="1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1" fontAlgn="base" hangingPunct="1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FB86DB74-2AF5-431F-A2AF-B84169F4BD92}"/>
              </a:ext>
            </a:extLst>
          </p:cNvPr>
          <p:cNvSpPr txBox="1"/>
          <p:nvPr/>
        </p:nvSpPr>
        <p:spPr>
          <a:xfrm>
            <a:off x="6230271" y="3794336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Ledarträff i H65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28 september 2021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r="9549" b="-1"/>
          <a:stretch/>
        </p:blipFill>
        <p:spPr bwMode="auto"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B971E10-81EE-461D-B948-1624177839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9" b="2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9012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9003EC3-CC7C-4C24-B98E-3881263BC2EA}"/>
              </a:ext>
            </a:extLst>
          </p:cNvPr>
          <p:cNvSpPr txBox="1"/>
          <p:nvPr/>
        </p:nvSpPr>
        <p:spPr>
          <a:xfrm>
            <a:off x="320732" y="210141"/>
            <a:ext cx="112812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 65 VISIONER OCH MÅL</a:t>
            </a:r>
            <a:endParaRPr lang="sv-SE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D044654-E3EB-455D-8D3A-F78D0EB7F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18" y="1294185"/>
            <a:ext cx="1342663" cy="132846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8AAB3320-0598-4342-9E54-6CDD3FF03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774" y="1312696"/>
            <a:ext cx="1342663" cy="131696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9155ED7-4F39-42D8-91F2-39ED44D35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743" y="1317189"/>
            <a:ext cx="1319514" cy="130546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492BC95-3883-422F-BE36-20F2D20FE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4088" y="1610819"/>
            <a:ext cx="1943100" cy="733425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BDB85FE4-F968-45EE-A6C8-18341576141B}"/>
              </a:ext>
            </a:extLst>
          </p:cNvPr>
          <p:cNvSpPr txBox="1"/>
          <p:nvPr/>
        </p:nvSpPr>
        <p:spPr>
          <a:xfrm>
            <a:off x="448264" y="3923742"/>
            <a:ext cx="115947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0" i="0" u="none" strike="noStrike" baseline="0" dirty="0">
                <a:solidFill>
                  <a:srgbClr val="000000"/>
                </a:solidFill>
              </a:rPr>
              <a:t>H 65s roll i samhället säkerställs med att vi sätter hållbarhet, värderingar, samhällsnyttan i frontlinjen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</a:rPr>
              <a:t>H 65 är</a:t>
            </a:r>
            <a:r>
              <a:rPr lang="sv-SE" sz="2000" b="0" i="0" u="none" strike="noStrike" baseline="0" dirty="0">
                <a:solidFill>
                  <a:srgbClr val="000000"/>
                </a:solidFill>
              </a:rPr>
              <a:t> en elitklubb som alltid siktar på att vara bland de 2-3 bästa lagen i ligan för Damelitlag, år efter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</a:rPr>
              <a:t>H 65 är</a:t>
            </a:r>
            <a:r>
              <a:rPr lang="sv-SE" sz="2000" b="0" i="0" u="none" strike="noStrike" baseline="0" dirty="0">
                <a:solidFill>
                  <a:srgbClr val="000000"/>
                </a:solidFill>
              </a:rPr>
              <a:t> en förening med stor ungdomsverksamhet som skall följa ”den röda tråden” i ungdomarnas utveckling så de kan se vägen framåt, efter egna förutsättningar och önskemål och fortsatt utveckling av ”Höörsmodellen”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63390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902432-1537-4497-B892-F3D2FB71A28B}"/>
              </a:ext>
            </a:extLst>
          </p:cNvPr>
          <p:cNvSpPr txBox="1"/>
          <p:nvPr/>
        </p:nvSpPr>
        <p:spPr>
          <a:xfrm>
            <a:off x="388858" y="417278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dirty="0"/>
              <a:t>Planen framöver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4610E3-2C24-4345-87F8-11B346D667FA}"/>
              </a:ext>
            </a:extLst>
          </p:cNvPr>
          <p:cNvSpPr txBox="1"/>
          <p:nvPr/>
        </p:nvSpPr>
        <p:spPr>
          <a:xfrm>
            <a:off x="388858" y="1459966"/>
            <a:ext cx="1081018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2C2F34"/>
                </a:solidFill>
                <a:effectLst/>
                <a:latin typeface="-apple-system"/>
              </a:rPr>
              <a:t>H65 skall fortsätta utvecklas i en positiv sportslig anda där alla känner sig välkomna och delaktiga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2C2F34"/>
                </a:solidFill>
                <a:effectLst/>
                <a:latin typeface="-apple-system"/>
              </a:rPr>
              <a:t>Viktigt att H65 bygger vidare på sin ungdomsverksamhet och ökar antalet lag, framförallt på pojksidan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2C2F34"/>
                </a:solidFill>
                <a:effectLst/>
                <a:latin typeface="-apple-system"/>
              </a:rPr>
              <a:t>Vi fortsätter det strategiskt viktiga arbete som påbörjats med att utveckla H65:s mål, syfte och roll i samhället,  </a:t>
            </a:r>
            <a:r>
              <a:rPr lang="sv-SE" dirty="0">
                <a:solidFill>
                  <a:srgbClr val="2C2F34"/>
                </a:solidFill>
                <a:latin typeface="-apple-system"/>
              </a:rPr>
              <a:t>s</a:t>
            </a:r>
            <a:r>
              <a:rPr lang="sv-SE" b="0" i="0" dirty="0">
                <a:solidFill>
                  <a:srgbClr val="2C2F34"/>
                </a:solidFill>
                <a:effectLst/>
                <a:latin typeface="-apple-system"/>
              </a:rPr>
              <a:t>amverkan med BRIS är ett exempel på detta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2C2F34"/>
                </a:solidFill>
                <a:effectLst/>
                <a:latin typeface="-apple-system"/>
              </a:rPr>
              <a:t>H65 ska uppfattas positivt av våra aktiva, supportrar, sponsorer, handbollsintresserade och andra i Höör, Skåne och i övriga landet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2C2F34"/>
                </a:solidFill>
                <a:latin typeface="-apple-system"/>
              </a:rPr>
              <a:t>Några ord från Ola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56852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902432-1537-4497-B892-F3D2FB71A28B}"/>
              </a:ext>
            </a:extLst>
          </p:cNvPr>
          <p:cNvSpPr txBox="1"/>
          <p:nvPr/>
        </p:nvSpPr>
        <p:spPr>
          <a:xfrm>
            <a:off x="388858" y="417278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dirty="0"/>
              <a:t>Projekt och aktiviteter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2A9B2BB-0C99-4673-B371-2FC6E4C9670A}"/>
              </a:ext>
            </a:extLst>
          </p:cNvPr>
          <p:cNvSpPr txBox="1"/>
          <p:nvPr/>
        </p:nvSpPr>
        <p:spPr>
          <a:xfrm>
            <a:off x="593888" y="1426153"/>
            <a:ext cx="58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Roland och Jonas informerar</a:t>
            </a:r>
          </a:p>
        </p:txBody>
      </p:sp>
    </p:spTree>
    <p:extLst>
      <p:ext uri="{BB962C8B-B14F-4D97-AF65-F5344CB8AC3E}">
        <p14:creationId xmlns:p14="http://schemas.microsoft.com/office/powerpoint/2010/main" val="638709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B963CB3-3601-4A4C-9946-2B58BC7091DF}"/>
              </a:ext>
            </a:extLst>
          </p:cNvPr>
          <p:cNvSpPr txBox="1"/>
          <p:nvPr/>
        </p:nvSpPr>
        <p:spPr>
          <a:xfrm>
            <a:off x="407709" y="1118598"/>
            <a:ext cx="65492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Åsa Berling, ordförande </a:t>
            </a:r>
          </a:p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Elisabeth Hansson, </a:t>
            </a:r>
            <a:r>
              <a:rPr lang="sv-SE" sz="2000" dirty="0">
                <a:solidFill>
                  <a:srgbClr val="000000"/>
                </a:solidFill>
              </a:rPr>
              <a:t>v</a:t>
            </a:r>
            <a:r>
              <a:rPr lang="sv-SE" sz="2000" b="0" i="0" u="none" strike="noStrike" baseline="0" dirty="0">
                <a:solidFill>
                  <a:srgbClr val="000000"/>
                </a:solidFill>
              </a:rPr>
              <a:t>ice </a:t>
            </a:r>
            <a:r>
              <a:rPr lang="sv-SE" sz="2000" dirty="0">
                <a:solidFill>
                  <a:srgbClr val="000000"/>
                </a:solidFill>
              </a:rPr>
              <a:t>o</a:t>
            </a:r>
            <a:r>
              <a:rPr lang="sv-SE" sz="2000" b="0" i="0" u="none" strike="noStrike" baseline="0" dirty="0">
                <a:solidFill>
                  <a:srgbClr val="000000"/>
                </a:solidFill>
              </a:rPr>
              <a:t>rdförande, ansvarig Damakademin </a:t>
            </a:r>
          </a:p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Lina Hansson, kassör, </a:t>
            </a:r>
            <a:r>
              <a:rPr lang="sv-SE" sz="2000" b="0" i="0" u="none" strike="noStrike" baseline="0" dirty="0" err="1">
                <a:solidFill>
                  <a:srgbClr val="000000"/>
                </a:solidFill>
              </a:rPr>
              <a:t>tf</a:t>
            </a:r>
            <a:r>
              <a:rPr lang="sv-SE" sz="2000" b="0" i="0" u="none" strike="noStrike" baseline="0" dirty="0">
                <a:solidFill>
                  <a:srgbClr val="000000"/>
                </a:solidFill>
              </a:rPr>
              <a:t> ansvarig Ungdom</a:t>
            </a:r>
          </a:p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Lars Åremark, sekreterare, ledamot</a:t>
            </a:r>
          </a:p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Torbjörn Johnsson, ansvarig Herrakademin </a:t>
            </a:r>
          </a:p>
          <a:p>
            <a:r>
              <a:rPr lang="sv-SE" sz="2000" b="0" i="0" u="none" strike="noStrike" baseline="0" dirty="0">
                <a:solidFill>
                  <a:srgbClr val="000000"/>
                </a:solidFill>
              </a:rPr>
              <a:t>Jan Hansson, ledamot </a:t>
            </a:r>
            <a:endParaRPr lang="sv-SE" sz="20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A8C9199-234B-4015-BF26-0E30F11767EC}"/>
              </a:ext>
            </a:extLst>
          </p:cNvPr>
          <p:cNvSpPr txBox="1"/>
          <p:nvPr/>
        </p:nvSpPr>
        <p:spPr>
          <a:xfrm>
            <a:off x="407709" y="343660"/>
            <a:ext cx="609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i="0" u="none" strike="noStrike" baseline="0" dirty="0">
                <a:solidFill>
                  <a:srgbClr val="000000"/>
                </a:solidFill>
              </a:rPr>
              <a:t>Styrelsen 2021-2022 </a:t>
            </a:r>
            <a:endParaRPr lang="sv-SE" sz="2800" b="0" i="0" u="none" strike="noStrike" baseline="0" dirty="0">
              <a:solidFill>
                <a:srgbClr val="000000"/>
              </a:solidFill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D74618-1B7F-4A8A-B367-16D26E2C07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86"/>
          <a:stretch/>
        </p:blipFill>
        <p:spPr>
          <a:xfrm>
            <a:off x="3111161" y="3309307"/>
            <a:ext cx="8446888" cy="294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0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025C7AD-635D-4061-838B-5FC420F18ECF}"/>
              </a:ext>
            </a:extLst>
          </p:cNvPr>
          <p:cNvSpPr txBox="1"/>
          <p:nvPr/>
        </p:nvSpPr>
        <p:spPr>
          <a:xfrm>
            <a:off x="291766" y="1023505"/>
            <a:ext cx="6087774" cy="1551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INFO:		Försäljning av </a:t>
            </a:r>
            <a:r>
              <a:rPr lang="sv-SE" sz="95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Bingolotter ”Bingolotto 30 år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”.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NÄR:		oktober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FÖRTJÄNST:		50 kr/lott 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FÖRDELNING:		Sker mellan Förening/Sektion 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 marL="1600200" lvl="3" indent="-228600"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SÄLJMÅL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: minst 3 lotter/spelare, Samma antal lotter/spelare gäller om man har syskon i andra lag. Sektionen avgör själv om förtjänst delas till lagen.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  <a:p>
            <a:pPr marL="1600200" lvl="3" indent="-228600"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Eventuell bonus till föreningen i övrigt till sektionen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CB8D352-8E85-486E-B0E0-3FF80C7D5FF8}"/>
              </a:ext>
            </a:extLst>
          </p:cNvPr>
          <p:cNvSpPr txBox="1"/>
          <p:nvPr/>
        </p:nvSpPr>
        <p:spPr>
          <a:xfrm>
            <a:off x="291766" y="2851768"/>
            <a:ext cx="6087774" cy="1690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INFO:		Försäljning av </a:t>
            </a:r>
            <a:r>
              <a:rPr lang="sv-SE" sz="95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Bingolotter ”Uppesittarkväll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”.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NÄR:		nov/dec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FÖRTJÄNST:		18 kr/lott + eventuell bonus 5 kr/lott. 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FÖRDELNING:		Sker mellan Förening/Sektion 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 marL="1600200" lvl="3" indent="-2286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SÄLJMÅL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: minst 5 lotter/spelare, 3 lotter/spelare om man har syskon i andra lag. Sektionen avgör själv om förtjänst delas till lagen.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  <a:p>
            <a:pPr marL="1600200" lvl="3" indent="-2286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Eventuell bonus till föreningen i övrigt till sektionen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54885EF-ACBF-4E92-93BA-F1571C07F650}"/>
              </a:ext>
            </a:extLst>
          </p:cNvPr>
          <p:cNvSpPr txBox="1"/>
          <p:nvPr/>
        </p:nvSpPr>
        <p:spPr>
          <a:xfrm>
            <a:off x="316904" y="4790554"/>
            <a:ext cx="6260065" cy="13176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sv-SE"/>
            </a:defPPr>
            <a:lvl1pPr>
              <a:lnSpc>
                <a:spcPct val="115000"/>
              </a:lnSpc>
              <a:spcAft>
                <a:spcPts val="600"/>
              </a:spcAft>
              <a:defRPr sz="95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defRPr>
            </a:lvl1pPr>
            <a:lvl4pPr marL="1600200" lvl="3" indent="-2286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  <a:defRPr sz="950" i="1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defRPr>
            </a:lvl4pPr>
          </a:lstStyle>
          <a:p>
            <a:r>
              <a:rPr lang="sv-SE" dirty="0"/>
              <a:t>INFO:	Försäljning av </a:t>
            </a:r>
            <a:r>
              <a:rPr lang="sv-SE" b="1" dirty="0">
                <a:solidFill>
                  <a:srgbClr val="FF0000"/>
                </a:solidFill>
              </a:rPr>
              <a:t>Bingolotter ”Uppesittarkväll</a:t>
            </a:r>
            <a:r>
              <a:rPr lang="sv-SE" dirty="0"/>
              <a:t>” på </a:t>
            </a:r>
            <a:r>
              <a:rPr lang="sv-SE" dirty="0" err="1"/>
              <a:t>CityGross</a:t>
            </a:r>
            <a:r>
              <a:rPr lang="sv-SE" dirty="0"/>
              <a:t>/Coop/Ica Supermarket. </a:t>
            </a:r>
            <a:br>
              <a:rPr lang="sv-SE" dirty="0"/>
            </a:br>
            <a:r>
              <a:rPr lang="sv-SE" dirty="0"/>
              <a:t>	Tiderna för försäljningen fördelas mellan sektionerna (Ungdom/Dam/Herr) som sedan fördelar </a:t>
            </a:r>
            <a:br>
              <a:rPr lang="sv-SE" dirty="0"/>
            </a:br>
            <a:r>
              <a:rPr lang="sv-SE" dirty="0"/>
              <a:t>                            tiderna mellan sina lag.</a:t>
            </a:r>
          </a:p>
          <a:p>
            <a:r>
              <a:rPr lang="sv-SE" dirty="0"/>
              <a:t>NÄR:		Försäljningen sker vecka 51.</a:t>
            </a:r>
          </a:p>
          <a:p>
            <a:r>
              <a:rPr lang="sv-SE" dirty="0"/>
              <a:t>FÖRTJÄNST:		18 kr/lott + eventuell bonus 5 kr/lott.</a:t>
            </a:r>
          </a:p>
          <a:p>
            <a:r>
              <a:rPr lang="sv-SE" dirty="0"/>
              <a:t>FÖRDELNING:		100% Förening.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579CB1E-FD4A-46EA-9B23-A149D21F687D}"/>
              </a:ext>
            </a:extLst>
          </p:cNvPr>
          <p:cNvSpPr txBox="1"/>
          <p:nvPr/>
        </p:nvSpPr>
        <p:spPr>
          <a:xfrm>
            <a:off x="6576969" y="5449388"/>
            <a:ext cx="5025005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v-SE" sz="1800" b="1" dirty="0">
                <a:solidFill>
                  <a:srgbClr val="FF0000"/>
                </a:solidFill>
                <a:effectLst/>
                <a:ea typeface="SimSun" panose="02010600030101010101" pitchFamily="2" charset="-122"/>
                <a:cs typeface="font39"/>
              </a:rPr>
              <a:t>Bingolotter Nyår Säljs digitalt säsongen 2021/2022</a:t>
            </a:r>
            <a:endParaRPr lang="sv-SE" sz="1200" b="1" dirty="0">
              <a:effectLst/>
              <a:ea typeface="SimSun" panose="02010600030101010101" pitchFamily="2" charset="-122"/>
              <a:cs typeface="font39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2B7B3BD7-A592-44CD-921C-BD980519B94B}"/>
              </a:ext>
            </a:extLst>
          </p:cNvPr>
          <p:cNvSpPr txBox="1"/>
          <p:nvPr/>
        </p:nvSpPr>
        <p:spPr>
          <a:xfrm>
            <a:off x="176795" y="92320"/>
            <a:ext cx="6094428" cy="489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2400" b="1" dirty="0">
                <a:effectLst/>
                <a:ea typeface="SimSun" panose="02010600030101010101" pitchFamily="2" charset="-122"/>
                <a:cs typeface="font39"/>
              </a:rPr>
              <a:t>Gemensamma aktiviteter 2021/2022</a:t>
            </a:r>
            <a:endParaRPr lang="sv-SE" sz="1100" dirty="0">
              <a:effectLst/>
              <a:ea typeface="SimSun" panose="02010600030101010101" pitchFamily="2" charset="-122"/>
              <a:cs typeface="font39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B73C4C57-CF50-4D77-92ED-BBC940C751F5}"/>
              </a:ext>
            </a:extLst>
          </p:cNvPr>
          <p:cNvSpPr txBox="1"/>
          <p:nvPr/>
        </p:nvSpPr>
        <p:spPr>
          <a:xfrm>
            <a:off x="176795" y="548569"/>
            <a:ext cx="1562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 dirty="0">
                <a:solidFill>
                  <a:srgbClr val="FF0000"/>
                </a:solidFill>
                <a:effectLst/>
                <a:ea typeface="SimSun" panose="02010600030101010101" pitchFamily="2" charset="-122"/>
                <a:cs typeface="font39"/>
              </a:rPr>
              <a:t>Bingolotter</a:t>
            </a:r>
            <a:endParaRPr lang="sv-SE" b="1" dirty="0"/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F94EB7A1-0028-4B20-B7E1-C3999E165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540" y="193652"/>
            <a:ext cx="1898607" cy="1554102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820BC58E-C8BA-4628-8B50-218A35343FAE}"/>
              </a:ext>
            </a:extLst>
          </p:cNvPr>
          <p:cNvSpPr txBox="1"/>
          <p:nvPr/>
        </p:nvSpPr>
        <p:spPr>
          <a:xfrm>
            <a:off x="7328843" y="1744215"/>
            <a:ext cx="2793452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Petra är i Sporthallen på måndag mellan 18-20 för att lämna ut lotter till resp. lag</a:t>
            </a:r>
          </a:p>
        </p:txBody>
      </p:sp>
    </p:spTree>
    <p:extLst>
      <p:ext uri="{BB962C8B-B14F-4D97-AF65-F5344CB8AC3E}">
        <p14:creationId xmlns:p14="http://schemas.microsoft.com/office/powerpoint/2010/main" val="2942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5B9375D6-E51A-46F8-AF4D-A1950E988F43}"/>
              </a:ext>
            </a:extLst>
          </p:cNvPr>
          <p:cNvSpPr txBox="1"/>
          <p:nvPr/>
        </p:nvSpPr>
        <p:spPr>
          <a:xfrm>
            <a:off x="605671" y="745637"/>
            <a:ext cx="10282287" cy="189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8040" indent="-828040">
              <a:lnSpc>
                <a:spcPct val="115000"/>
              </a:lnSpc>
              <a:spcAft>
                <a:spcPts val="10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INFO:	Försäljning av korvlådor från WP-Korv/Marieholmskorv. Samordnas mellan förening, sektion och lag.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NÄR:		mars/april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FÖRTJÄNST:		60 kronor/låda.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 marL="1656080" indent="-1656080">
              <a:lnSpc>
                <a:spcPct val="115000"/>
              </a:lnSpc>
              <a:spcAft>
                <a:spcPts val="1000"/>
              </a:spcAf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FÖRDELNING:	Sker mellan Förening/Sektion/Lag 20kr/20kr/20 kr </a:t>
            </a:r>
            <a:b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</a:b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efter uppnått </a:t>
            </a:r>
            <a:r>
              <a:rPr lang="sv-SE" sz="950" dirty="0" err="1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säljmål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 10 kr/20 kr/30 kr</a:t>
            </a:r>
            <a:endParaRPr lang="sv-SE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  <a:p>
            <a:pPr marL="1600200" lvl="3" indent="-2286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SÄLJMÅL</a:t>
            </a: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: Ungdom – minst 3 lådor/spelare, Dam/Herr – minst 5 lådor/spelare. Vid syskon i andra lag, ungdom 2 lådor/spelare och herr/dam 3 lådor/spelare</a:t>
            </a:r>
            <a:r>
              <a:rPr lang="sv-SE" sz="950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	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  <a:p>
            <a:pPr marL="1600200" lvl="3" indent="-2286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"/>
              <a:tabLst>
                <a:tab pos="1129030" algn="l"/>
              </a:tabLst>
            </a:pPr>
            <a:r>
              <a:rPr lang="sv-SE" sz="95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OpenSymbol"/>
              </a:rPr>
              <a:t>Eventuell bonus till föreningen i övrigt till sektionen</a:t>
            </a:r>
            <a:endParaRPr lang="sv-SE" sz="1100" dirty="0">
              <a:effectLst/>
              <a:latin typeface="Symbol" panose="05050102010706020507" pitchFamily="18" charset="2"/>
              <a:ea typeface="SimSun" panose="02010600030101010101" pitchFamily="2" charset="-122"/>
              <a:cs typeface="OpenSymbol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A05C7E1-E832-494F-8AEC-E047C1C037A5}"/>
              </a:ext>
            </a:extLst>
          </p:cNvPr>
          <p:cNvSpPr txBox="1"/>
          <p:nvPr/>
        </p:nvSpPr>
        <p:spPr>
          <a:xfrm>
            <a:off x="360573" y="4030970"/>
            <a:ext cx="11074139" cy="70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8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Utöver </a:t>
            </a:r>
            <a:r>
              <a:rPr lang="sv-SE" dirty="0"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de</a:t>
            </a:r>
            <a:r>
              <a:rPr lang="sv-SE" sz="18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 föreningsgemensamma aktiviteterna kan laget själv välja att sälja saker för att dryga ut sin lagkassa. </a:t>
            </a:r>
            <a:r>
              <a:rPr lang="sv-SE" sz="1800" b="1" u="sng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Dock ska i första hand föreningsgemensamma aktiviteter prioriteras</a:t>
            </a:r>
            <a:r>
              <a:rPr lang="sv-SE" sz="18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font39"/>
              </a:rPr>
              <a:t>. Därefter lagets egna.</a:t>
            </a:r>
            <a:endParaRPr lang="sv-SE" sz="2400" dirty="0">
              <a:effectLst/>
              <a:latin typeface="Calibri" panose="020F0502020204030204" pitchFamily="34" charset="0"/>
              <a:ea typeface="SimSun" panose="02010600030101010101" pitchFamily="2" charset="-122"/>
              <a:cs typeface="font39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A00E071-5B04-4431-AF28-4A520C1A804C}"/>
              </a:ext>
            </a:extLst>
          </p:cNvPr>
          <p:cNvSpPr txBox="1"/>
          <p:nvPr/>
        </p:nvSpPr>
        <p:spPr>
          <a:xfrm>
            <a:off x="360573" y="261687"/>
            <a:ext cx="1685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ea typeface="SimSun" panose="02010600030101010101" pitchFamily="2" charset="-122"/>
              </a:rPr>
              <a:t>Korvlådor WP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891BC1E-2EB7-4173-8E19-154B6EB9C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137" y="477809"/>
            <a:ext cx="2992373" cy="99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9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8735425-2302-424A-B1C3-FCD01B6CED22}"/>
              </a:ext>
            </a:extLst>
          </p:cNvPr>
          <p:cNvSpPr txBox="1"/>
          <p:nvPr/>
        </p:nvSpPr>
        <p:spPr>
          <a:xfrm>
            <a:off x="351149" y="305527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>
                <a:ea typeface="SimSun" panose="02010600030101010101" pitchFamily="2" charset="-122"/>
              </a:rPr>
              <a:t>Ekonomi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8A31322-66F2-4180-A58D-6E3B96F21101}"/>
              </a:ext>
            </a:extLst>
          </p:cNvPr>
          <p:cNvSpPr txBox="1"/>
          <p:nvPr/>
        </p:nvSpPr>
        <p:spPr>
          <a:xfrm>
            <a:off x="298612" y="1169832"/>
            <a:ext cx="60944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är uppdelade i </a:t>
            </a:r>
            <a:r>
              <a:rPr lang="sv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olika sektioner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Herrsektion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Damsektion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Elitlag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Ungdomssektion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Gemensam sektion</a:t>
            </a:r>
          </a:p>
        </p:txBody>
      </p:sp>
      <p:pic>
        <p:nvPicPr>
          <p:cNvPr id="5" name="Bild 4" descr="Pengar kontur">
            <a:extLst>
              <a:ext uri="{FF2B5EF4-FFF2-40B4-BE49-F238E27FC236}">
                <a16:creationId xmlns:a16="http://schemas.microsoft.com/office/drawing/2014/main" id="{B9C709F3-D20D-4DB4-AB72-7FCD7F72D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5735" y="497996"/>
            <a:ext cx="914400" cy="914400"/>
          </a:xfrm>
          <a:prstGeom prst="rect">
            <a:avLst/>
          </a:prstGeom>
        </p:spPr>
      </p:pic>
      <p:pic>
        <p:nvPicPr>
          <p:cNvPr id="11" name="Bild 10" descr="Mynt kontur">
            <a:extLst>
              <a:ext uri="{FF2B5EF4-FFF2-40B4-BE49-F238E27FC236}">
                <a16:creationId xmlns:a16="http://schemas.microsoft.com/office/drawing/2014/main" id="{1A44B37E-8A0C-40DC-BD02-87DEB3BE5A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10814" y="878943"/>
            <a:ext cx="914400" cy="914400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C8FD4DAB-F4CF-4354-9D83-E3F16D18183E}"/>
              </a:ext>
            </a:extLst>
          </p:cNvPr>
          <p:cNvSpPr txBox="1"/>
          <p:nvPr/>
        </p:nvSpPr>
        <p:spPr>
          <a:xfrm>
            <a:off x="351149" y="3326798"/>
            <a:ext cx="1137666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 och en av sektionerna har sin </a:t>
            </a:r>
            <a:r>
              <a:rPr lang="sv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egen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Budgeten till respektive sektion baseras på föregående säsongs resultat samt inkomna planer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Varje sektion ansvarar därefter för att fördela budgetmedel utifrån sina planer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gemensamma sektionen innefattar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Medlemsavgifter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föreningsgemensamma aktiviteter</a:t>
            </a:r>
            <a:endParaRPr lang="sv-S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LOK-stöd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Hallhyror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kansli,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fasta kostnader som är föreningsgemensamma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Kiosk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sv-S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emensamma sektionens överskott fördelas till var sektion efter en fördelningsnyckel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baserad på sektionens storlek</a:t>
            </a:r>
            <a:endParaRPr lang="sv-S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3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F6F4CD3B-D3A8-40F0-BF19-1FE57EE32DA3}"/>
              </a:ext>
            </a:extLst>
          </p:cNvPr>
          <p:cNvSpPr txBox="1"/>
          <p:nvPr/>
        </p:nvSpPr>
        <p:spPr>
          <a:xfrm>
            <a:off x="294588" y="1381623"/>
            <a:ext cx="50487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sv-SE" sz="16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</a:rPr>
              <a:t>Födelseår/Kategori </a:t>
            </a:r>
            <a:r>
              <a:rPr lang="sv-SE" sz="1800" b="0" i="0" u="none" strike="noStrike" baseline="0" dirty="0">
                <a:solidFill>
                  <a:srgbClr val="000000"/>
                </a:solidFill>
              </a:rPr>
              <a:t>	</a:t>
            </a:r>
            <a:r>
              <a:rPr lang="sv-SE" sz="1800" b="1" i="0" u="none" strike="noStrike" baseline="0" dirty="0">
                <a:solidFill>
                  <a:srgbClr val="000000"/>
                </a:solidFill>
              </a:rPr>
              <a:t>Kostnad </a:t>
            </a:r>
            <a:r>
              <a:rPr lang="sv-SE" sz="1800" b="0" i="0" u="none" strike="noStrike" baseline="0" dirty="0">
                <a:solidFill>
                  <a:srgbClr val="000000"/>
                </a:solidFill>
              </a:rPr>
              <a:t>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2015 och yngre 		   500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2014–2012 		   600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2011–2008 		1 395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Seniorer/2007 		1 995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Ledare/Tränare 		   200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Resurspersoner 		   400 	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</a:rPr>
              <a:t>Stödmedlemmar 		   329 	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C5106C1-8703-40A2-B725-E857FEE14DF3}"/>
              </a:ext>
            </a:extLst>
          </p:cNvPr>
          <p:cNvSpPr txBox="1"/>
          <p:nvPr/>
        </p:nvSpPr>
        <p:spPr>
          <a:xfrm>
            <a:off x="294588" y="521288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>
                <a:ea typeface="SimSun" panose="02010600030101010101" pitchFamily="2" charset="-122"/>
              </a:rPr>
              <a:t>Medlemsavgifterna 2021-2022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A81D4F8-C95E-4B34-9F8E-89725C420EA6}"/>
              </a:ext>
            </a:extLst>
          </p:cNvPr>
          <p:cNvSpPr txBox="1"/>
          <p:nvPr/>
        </p:nvSpPr>
        <p:spPr>
          <a:xfrm>
            <a:off x="5652329" y="1205251"/>
            <a:ext cx="609442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Detta används </a:t>
            </a:r>
            <a:r>
              <a:rPr lang="sv-SE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</a:t>
            </a: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medlemsavgiften till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Hallhyra vid träning och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Domararvode vid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Avgifter för seriespel, mästerskap och 2 cuper/säsong</a:t>
            </a:r>
            <a:endParaRPr lang="sv-S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Utbildningsavgifter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Årlig omsättning av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Bollar</a:t>
            </a:r>
            <a:endParaRPr lang="sv-SE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Sjukvårdsmaterial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Medalj/vattenflaska vid säsongsavslut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Funktionärslådor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Nyinköp vid behov av matchställ, västar, </a:t>
            </a:r>
            <a:r>
              <a:rPr lang="sv-SE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bollnät</a:t>
            </a: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och medicinväskor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Visst nyinköp av träningsmateriel  (stegar , koner)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Bidrag till klädsel till lagledare och tränare i våra ungdomslag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Delfinansiering av klubbens kansli. </a:t>
            </a:r>
            <a:b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Kanslisten har en central funktion för att knyta samman de olika sektionerna i föreningen, samt i kontakt med andra klubbar, förbund och inte minst kommunen. </a:t>
            </a:r>
            <a:b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Kansliet har koll på bland annat halltider och håller ungdomsledarna och tränare uppdaterade på information. 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AC571BF-75EB-4705-8069-2E6E8D71E86D}"/>
              </a:ext>
            </a:extLst>
          </p:cNvPr>
          <p:cNvSpPr txBox="1"/>
          <p:nvPr/>
        </p:nvSpPr>
        <p:spPr>
          <a:xfrm>
            <a:off x="218366" y="4353095"/>
            <a:ext cx="52012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äldre lagen tränar vid fler tillfällen och deltar i större utsträckning i seriespel därför ökar medlemsavgiften från knatte 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 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handbollsskola på miniplan till äldre spelare på stor plan. </a:t>
            </a:r>
            <a:endParaRPr lang="sv-S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14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8735425-2302-424A-B1C3-FCD01B6CED22}"/>
              </a:ext>
            </a:extLst>
          </p:cNvPr>
          <p:cNvSpPr txBox="1"/>
          <p:nvPr/>
        </p:nvSpPr>
        <p:spPr>
          <a:xfrm>
            <a:off x="351149" y="305527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>
                <a:ea typeface="SimSun" panose="02010600030101010101" pitchFamily="2" charset="-122"/>
              </a:rPr>
              <a:t>Sponsorer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EE38A7A-F110-49F9-B8D2-E5CD29F6FCDA}"/>
              </a:ext>
            </a:extLst>
          </p:cNvPr>
          <p:cNvSpPr txBox="1"/>
          <p:nvPr/>
        </p:nvSpPr>
        <p:spPr>
          <a:xfrm>
            <a:off x="351149" y="4463584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>
                <a:ea typeface="SimSun" panose="02010600030101010101" pitchFamily="2" charset="-122"/>
              </a:rPr>
              <a:t>Förtydligande av kläd- och partnerpolicy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48D093A-A96D-4A99-B523-F389147F8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357" y="429872"/>
            <a:ext cx="2426813" cy="340391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CD04B407-E15F-4D8A-A47C-81D9137CB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853" y="1396993"/>
            <a:ext cx="38290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35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37D94E9-3F27-4848-BD02-9C264DA62901}"/>
              </a:ext>
            </a:extLst>
          </p:cNvPr>
          <p:cNvSpPr txBox="1"/>
          <p:nvPr/>
        </p:nvSpPr>
        <p:spPr>
          <a:xfrm>
            <a:off x="176795" y="1202143"/>
            <a:ext cx="1085967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b="1" i="0" u="none" strike="noStrike" baseline="0" dirty="0">
                <a:solidFill>
                  <a:srgbClr val="000000"/>
                </a:solidFill>
              </a:rPr>
              <a:t>H 65 är föreningen för alla: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1" i="0" u="none" strike="noStrike" baseline="0" dirty="0">
                <a:solidFill>
                  <a:srgbClr val="000000"/>
                </a:solidFill>
              </a:rPr>
              <a:t>Alla </a:t>
            </a:r>
            <a:r>
              <a:rPr lang="sv-SE" sz="1800" b="0" i="0" u="none" strike="noStrike" baseline="0" dirty="0">
                <a:solidFill>
                  <a:srgbClr val="000000"/>
                </a:solidFill>
              </a:rPr>
              <a:t>ska få chansen i H 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Vi väntar in ungdomarnas utveckling och har tålamod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Toppning är bannlyst långt upp i åldrarna, det är bara i SM spel samt i vuxenhandboll som bästa laget för dagen spelar i övrigt ska träningsflit belönas med matchspel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Vi har roligt i H 65:s verksamhet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Vi lär oss tillsammans att ta både mot- och medgångar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Vi-känslan är stark i klubben. Vi arbetar för en god gemenskap och trygghet i lagen och i hela föreningen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Alla i föreningen arbetar mot våld och mobbning, för integration, alla människors lika värde och utveckling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Vi är schyssta både utanför och på planen, i samröre med andra föreningar och övriga intressenter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Vår handbollsverksamhet ska bedrivas så att den utvecklar människor positivt såväl fysiskt och mentalt som socialt och kulturellt och på det sättet bidra till en god folkhälsa</a:t>
            </a:r>
          </a:p>
          <a:p>
            <a:endParaRPr lang="sv-SE" sz="1800" b="0" i="0" u="none" strike="noStrike" baseline="0" dirty="0">
              <a:solidFill>
                <a:srgbClr val="000000"/>
              </a:solidFill>
            </a:endParaRPr>
          </a:p>
          <a:p>
            <a:r>
              <a:rPr lang="sv-SE" b="1" i="0" u="none" strike="noStrike" baseline="0" dirty="0">
                <a:solidFill>
                  <a:srgbClr val="000000"/>
                </a:solidFill>
              </a:rPr>
              <a:t>Som spelare får du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lära dig att samarbeta och samspela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en rolig fritidsaktivitet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0" i="0" u="none" strike="noStrike" baseline="0" dirty="0">
                <a:solidFill>
                  <a:srgbClr val="000000"/>
                </a:solidFill>
              </a:rPr>
              <a:t>en möjlighet att utvecklas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AE675CF-0755-41A1-B9D7-506EA7E1D763}"/>
              </a:ext>
            </a:extLst>
          </p:cNvPr>
          <p:cNvSpPr txBox="1"/>
          <p:nvPr/>
        </p:nvSpPr>
        <p:spPr>
          <a:xfrm>
            <a:off x="176795" y="335489"/>
            <a:ext cx="6931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b="1" dirty="0"/>
              <a:t>Grundläggande värdering i klubben – Värdegrund </a:t>
            </a:r>
          </a:p>
        </p:txBody>
      </p:sp>
    </p:spTree>
    <p:extLst>
      <p:ext uri="{BB962C8B-B14F-4D97-AF65-F5344CB8AC3E}">
        <p14:creationId xmlns:p14="http://schemas.microsoft.com/office/powerpoint/2010/main" val="348425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4456F801-AFBE-4F61-A738-45D62B4AA13A}"/>
              </a:ext>
            </a:extLst>
          </p:cNvPr>
          <p:cNvSpPr txBox="1"/>
          <p:nvPr/>
        </p:nvSpPr>
        <p:spPr>
          <a:xfrm>
            <a:off x="292231" y="377072"/>
            <a:ext cx="766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Inkomna frågor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5ACA695-EC03-45C1-83B3-49CF9F748B02}"/>
              </a:ext>
            </a:extLst>
          </p:cNvPr>
          <p:cNvSpPr txBox="1"/>
          <p:nvPr/>
        </p:nvSpPr>
        <p:spPr>
          <a:xfrm>
            <a:off x="417136" y="1351184"/>
            <a:ext cx="98580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Önskar målvaktsträning för våra (h65:s) målvakter med målvaktstränare och fokus på både mental- och fysisk utbildning. Gärna träningsupplägg till våra ordinarie träningar. </a:t>
            </a:r>
          </a:p>
          <a:p>
            <a:r>
              <a:rPr lang="sv-SE" dirty="0"/>
              <a:t>Kan vi ordna en till två träningsdagar i månaden? </a:t>
            </a:r>
          </a:p>
        </p:txBody>
      </p:sp>
    </p:spTree>
    <p:extLst>
      <p:ext uri="{BB962C8B-B14F-4D97-AF65-F5344CB8AC3E}">
        <p14:creationId xmlns:p14="http://schemas.microsoft.com/office/powerpoint/2010/main" val="2166037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B04ACE6-0B2C-4785-BE0C-4B548EEDEE57}"/>
              </a:ext>
            </a:extLst>
          </p:cNvPr>
          <p:cNvSpPr txBox="1"/>
          <p:nvPr/>
        </p:nvSpPr>
        <p:spPr>
          <a:xfrm>
            <a:off x="6230271" y="3794336"/>
            <a:ext cx="5242259" cy="1922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Stort tack alla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r="9549" b="-1"/>
          <a:stretch/>
        </p:blipFill>
        <p:spPr bwMode="auto"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1ABFDD5-0FC8-49CA-BAC4-172B4DBF15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7" r="-2" b="660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9895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96E58-825A-4BE3-986C-EB04B0F75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293" y="147068"/>
            <a:ext cx="1584912" cy="14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38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Microsoft Office PowerPoint</Application>
  <PresentationFormat>Bredbild</PresentationFormat>
  <Paragraphs>116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2" baseType="lpstr">
      <vt:lpstr>-apple-system</vt:lpstr>
      <vt:lpstr>Arial</vt:lpstr>
      <vt:lpstr>Calibri</vt:lpstr>
      <vt:lpstr>Cambria</vt:lpstr>
      <vt:lpstr>Symbol</vt:lpstr>
      <vt:lpstr>Times New Roman</vt:lpstr>
      <vt:lpstr>Wingdings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Berling Åsa</dc:creator>
  <cp:lastModifiedBy>Berling Åsa</cp:lastModifiedBy>
  <cp:revision>5</cp:revision>
  <dcterms:created xsi:type="dcterms:W3CDTF">2021-09-28T08:21:28Z</dcterms:created>
  <dcterms:modified xsi:type="dcterms:W3CDTF">2021-09-28T10:43:29Z</dcterms:modified>
</cp:coreProperties>
</file>