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9"/>
  </p:notesMasterIdLst>
  <p:handoutMasterIdLst>
    <p:handoutMasterId r:id="rId100"/>
  </p:handoutMasterIdLst>
  <p:sldIdLst>
    <p:sldId id="296" r:id="rId2"/>
    <p:sldId id="315" r:id="rId3"/>
    <p:sldId id="320" r:id="rId4"/>
    <p:sldId id="306" r:id="rId5"/>
    <p:sldId id="307" r:id="rId6"/>
    <p:sldId id="420" r:id="rId7"/>
    <p:sldId id="297" r:id="rId8"/>
    <p:sldId id="298" r:id="rId9"/>
    <p:sldId id="355" r:id="rId10"/>
    <p:sldId id="305" r:id="rId11"/>
    <p:sldId id="304" r:id="rId12"/>
    <p:sldId id="356" r:id="rId13"/>
    <p:sldId id="308" r:id="rId14"/>
    <p:sldId id="309" r:id="rId15"/>
    <p:sldId id="310" r:id="rId16"/>
    <p:sldId id="354" r:id="rId17"/>
    <p:sldId id="325" r:id="rId18"/>
    <p:sldId id="311" r:id="rId19"/>
    <p:sldId id="324" r:id="rId20"/>
    <p:sldId id="357" r:id="rId21"/>
    <p:sldId id="358" r:id="rId22"/>
    <p:sldId id="360" r:id="rId23"/>
    <p:sldId id="353" r:id="rId24"/>
    <p:sldId id="326" r:id="rId25"/>
    <p:sldId id="327" r:id="rId26"/>
    <p:sldId id="361" r:id="rId27"/>
    <p:sldId id="328" r:id="rId28"/>
    <p:sldId id="329" r:id="rId29"/>
    <p:sldId id="330" r:id="rId30"/>
    <p:sldId id="331" r:id="rId31"/>
    <p:sldId id="332" r:id="rId32"/>
    <p:sldId id="333" r:id="rId33"/>
    <p:sldId id="362" r:id="rId34"/>
    <p:sldId id="334" r:id="rId35"/>
    <p:sldId id="335" r:id="rId36"/>
    <p:sldId id="345" r:id="rId37"/>
    <p:sldId id="338" r:id="rId38"/>
    <p:sldId id="336" r:id="rId39"/>
    <p:sldId id="337" r:id="rId40"/>
    <p:sldId id="323" r:id="rId41"/>
    <p:sldId id="340" r:id="rId42"/>
    <p:sldId id="341" r:id="rId43"/>
    <p:sldId id="342" r:id="rId44"/>
    <p:sldId id="343" r:id="rId45"/>
    <p:sldId id="344" r:id="rId46"/>
    <p:sldId id="346" r:id="rId47"/>
    <p:sldId id="347" r:id="rId48"/>
    <p:sldId id="348" r:id="rId49"/>
    <p:sldId id="363" r:id="rId50"/>
    <p:sldId id="364" r:id="rId51"/>
    <p:sldId id="371" r:id="rId52"/>
    <p:sldId id="365" r:id="rId53"/>
    <p:sldId id="366" r:id="rId54"/>
    <p:sldId id="372" r:id="rId55"/>
    <p:sldId id="367" r:id="rId56"/>
    <p:sldId id="368" r:id="rId57"/>
    <p:sldId id="369" r:id="rId58"/>
    <p:sldId id="370" r:id="rId59"/>
    <p:sldId id="373" r:id="rId60"/>
    <p:sldId id="374" r:id="rId61"/>
    <p:sldId id="377" r:id="rId62"/>
    <p:sldId id="375" r:id="rId63"/>
    <p:sldId id="378" r:id="rId64"/>
    <p:sldId id="376" r:id="rId65"/>
    <p:sldId id="381" r:id="rId66"/>
    <p:sldId id="384" r:id="rId67"/>
    <p:sldId id="388" r:id="rId68"/>
    <p:sldId id="385" r:id="rId69"/>
    <p:sldId id="386" r:id="rId70"/>
    <p:sldId id="389" r:id="rId71"/>
    <p:sldId id="387" r:id="rId72"/>
    <p:sldId id="390" r:id="rId73"/>
    <p:sldId id="392" r:id="rId74"/>
    <p:sldId id="397" r:id="rId75"/>
    <p:sldId id="393" r:id="rId76"/>
    <p:sldId id="394" r:id="rId77"/>
    <p:sldId id="421" r:id="rId78"/>
    <p:sldId id="441" r:id="rId79"/>
    <p:sldId id="442" r:id="rId80"/>
    <p:sldId id="443" r:id="rId81"/>
    <p:sldId id="444" r:id="rId82"/>
    <p:sldId id="445" r:id="rId83"/>
    <p:sldId id="402" r:id="rId84"/>
    <p:sldId id="403" r:id="rId85"/>
    <p:sldId id="404" r:id="rId86"/>
    <p:sldId id="405" r:id="rId87"/>
    <p:sldId id="406" r:id="rId88"/>
    <p:sldId id="407" r:id="rId89"/>
    <p:sldId id="408" r:id="rId90"/>
    <p:sldId id="409" r:id="rId91"/>
    <p:sldId id="410" r:id="rId92"/>
    <p:sldId id="437" r:id="rId93"/>
    <p:sldId id="438" r:id="rId94"/>
    <p:sldId id="439" r:id="rId95"/>
    <p:sldId id="440" r:id="rId96"/>
    <p:sldId id="481" r:id="rId97"/>
    <p:sldId id="482" r:id="rId98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4A2"/>
    <a:srgbClr val="1B1C49"/>
    <a:srgbClr val="00ADEF"/>
    <a:srgbClr val="EBEBEB"/>
    <a:srgbClr val="EE4C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26" autoAdjust="0"/>
    <p:restoredTop sz="89561" autoAdjust="0"/>
  </p:normalViewPr>
  <p:slideViewPr>
    <p:cSldViewPr snapToGrid="0" snapToObjects="1">
      <p:cViewPr varScale="1">
        <p:scale>
          <a:sx n="61" d="100"/>
          <a:sy n="61" d="100"/>
        </p:scale>
        <p:origin x="632" y="4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37" d="100"/>
          <a:sy n="137" d="100"/>
        </p:scale>
        <p:origin x="54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BD6231-3604-9C4C-B404-314F5C54B0C8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21C48-8EE8-DC46-8334-DB23F13D74D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4966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FA043B-B1C3-CC4A-86CF-CF7C8C75068C}" type="datetimeFigureOut">
              <a:rPr lang="en-US" smtClean="0"/>
              <a:t>8/11/2017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FBDDC3-5089-AF4D-8BC6-2CCB5A837FA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967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083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Det</a:t>
            </a:r>
            <a:r>
              <a:rPr lang="sv-SE" baseline="0" dirty="0"/>
              <a:t> finns 2 sätt att välja biljettyper och det här är det första sättet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59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aseline="0" dirty="0"/>
              <a:t>Och det här är det anda sättet. </a:t>
            </a:r>
          </a:p>
          <a:p>
            <a:r>
              <a:rPr lang="sv-SE" baseline="0" dirty="0"/>
              <a:t>Nästa bild - Paket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9425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Informera</a:t>
            </a:r>
            <a:r>
              <a:rPr lang="sv-SE" baseline="0" dirty="0"/>
              <a:t> om ordermallar att det kan synas på sidan men vi får absolut inte trycka/sälja dem.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20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Vi har också en knapp som heter</a:t>
            </a:r>
            <a:r>
              <a:rPr lang="sv-SE" baseline="0" dirty="0"/>
              <a:t> tillägg i Cash </a:t>
            </a:r>
            <a:r>
              <a:rPr lang="sv-SE" baseline="0" dirty="0" err="1"/>
              <a:t>Client</a:t>
            </a:r>
            <a:r>
              <a:rPr lang="sv-SE" baseline="0" dirty="0"/>
              <a:t> där man hittar produkter.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016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Finns två vägar att gå för att för att komma in till produkterna</a:t>
            </a:r>
            <a:r>
              <a:rPr lang="sv-SE" baseline="0" dirty="0"/>
              <a:t> och det gör man genom att klicka på knappen tillägg och på produktkategorin.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4446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Klicka</a:t>
            </a:r>
            <a:r>
              <a:rPr lang="sv-SE" baseline="0" dirty="0"/>
              <a:t> sedan på produkten för att lägga den i varukorgen.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8029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Vi har också rabatter i Cash</a:t>
            </a:r>
            <a:r>
              <a:rPr lang="sv-SE" baseline="0" dirty="0"/>
              <a:t> </a:t>
            </a:r>
            <a:r>
              <a:rPr lang="sv-SE" baseline="0" dirty="0" err="1"/>
              <a:t>Client</a:t>
            </a:r>
            <a:r>
              <a:rPr lang="sv-SE" baseline="0" dirty="0"/>
              <a:t>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724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Rabatt knappen finner ni till höger</a:t>
            </a:r>
            <a:r>
              <a:rPr lang="sv-SE" baseline="0" dirty="0"/>
              <a:t> i bild – Man måste först välja evenemang, biljettyper och platser innan man trycker på rabatter.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19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4579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Information</a:t>
            </a:r>
            <a:r>
              <a:rPr lang="sv-SE" baseline="0" dirty="0"/>
              <a:t> om orderavslut.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46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285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Om kund vill ha biljetterna hemskickade så måste även en</a:t>
            </a:r>
            <a:r>
              <a:rPr lang="sv-SE" baseline="0" dirty="0"/>
              <a:t> administrativ avgift läggas till i bokningen. När det gäller bankgiro så har kunden två veckor att betala in pengarna men vi lägger fram den 3 veckor i systemet.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6184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0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1103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Informera även att vi lägger</a:t>
            </a:r>
            <a:r>
              <a:rPr lang="sv-SE" baseline="0" dirty="0"/>
              <a:t> på en kvart så att inte reservationen hinner förfalla.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11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1080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782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386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Här kommer alla bokningar upp och för att gå in i en bokning kan</a:t>
            </a:r>
            <a:r>
              <a:rPr lang="sv-SE" baseline="0" dirty="0"/>
              <a:t> man dubbelklicka på ordern.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17223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 att kunna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4432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8114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0"/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9624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0"/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4802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0"/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6236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5787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Se</a:t>
            </a:r>
            <a:r>
              <a:rPr lang="sv-SE" baseline="0" dirty="0"/>
              <a:t> andra bild för att gå in och ändra reservationstiden.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673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4903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4404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baseline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1693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6805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8385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0"/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OBS</a:t>
            </a:r>
            <a:r>
              <a:rPr lang="sv-S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 SÄTT</a:t>
            </a: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0849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hangingPunct="0"/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3771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23946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9474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320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67674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6178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Order</a:t>
            </a:r>
            <a:r>
              <a:rPr lang="sv-SE" baseline="0" dirty="0"/>
              <a:t> 65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99266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3187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60639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5561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43201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7133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FBDDC3-5089-AF4D-8BC6-2CCB5A837FAA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116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/>
          <p:cNvSpPr>
            <a:spLocks noGrp="1"/>
          </p:cNvSpPr>
          <p:nvPr>
            <p:ph type="body" idx="1"/>
          </p:nvPr>
        </p:nvSpPr>
        <p:spPr>
          <a:xfrm>
            <a:off x="1234510" y="3624806"/>
            <a:ext cx="10112939" cy="1542034"/>
          </a:xfrm>
        </p:spPr>
        <p:txBody>
          <a:bodyPr lIns="0">
            <a:normAutofit/>
          </a:bodyPr>
          <a:lstStyle>
            <a:lvl1pPr marL="0" indent="0">
              <a:buNone/>
              <a:defRPr sz="18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75" y="211326"/>
            <a:ext cx="535624" cy="215072"/>
          </a:xfrm>
          <a:prstGeom prst="rect">
            <a:avLst/>
          </a:prstGeom>
        </p:spPr>
      </p:pic>
      <p:sp>
        <p:nvSpPr>
          <p:cNvPr id="15" name="Text Placeholder 2"/>
          <p:cNvSpPr>
            <a:spLocks noGrp="1"/>
          </p:cNvSpPr>
          <p:nvPr>
            <p:ph type="body" idx="13"/>
          </p:nvPr>
        </p:nvSpPr>
        <p:spPr>
          <a:xfrm>
            <a:off x="1234510" y="1487424"/>
            <a:ext cx="10112939" cy="615950"/>
          </a:xfrm>
        </p:spPr>
        <p:txBody>
          <a:bodyPr lIns="0" anchor="b" anchorCtr="0">
            <a:normAutofit/>
          </a:bodyPr>
          <a:lstStyle>
            <a:lvl1pPr marL="0" indent="0">
              <a:buNone/>
              <a:defRPr sz="1400" cap="all" baseline="0">
                <a:solidFill>
                  <a:srgbClr val="00ADEF"/>
                </a:solidFill>
                <a:latin typeface="Calibri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4549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Cent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602038"/>
            <a:ext cx="94488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29268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1197935" y="459429"/>
            <a:ext cx="10155864" cy="66630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44083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6136982" y="0"/>
            <a:ext cx="6055018" cy="685800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97935" y="574158"/>
            <a:ext cx="4142161" cy="136437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97934" y="3068243"/>
            <a:ext cx="3976577" cy="1498194"/>
          </a:xfrm>
        </p:spPr>
        <p:txBody>
          <a:bodyPr anchor="t">
            <a:normAutofit/>
          </a:bodyPr>
          <a:lstStyle>
            <a:lvl1pPr marL="0" indent="0">
              <a:buNone/>
              <a:defRPr sz="18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1197934" y="2402734"/>
            <a:ext cx="3976577" cy="58855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B1C4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 styles here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156" y="212723"/>
            <a:ext cx="530778" cy="21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483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934" y="6361661"/>
            <a:ext cx="749808" cy="301074"/>
          </a:xfrm>
          <a:prstGeom prst="rect">
            <a:avLst/>
          </a:prstGeom>
        </p:spPr>
      </p:pic>
      <p:sp>
        <p:nvSpPr>
          <p:cNvPr id="2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6055018" cy="685800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806884" y="574158"/>
            <a:ext cx="4142161" cy="136437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6883" y="3068243"/>
            <a:ext cx="3976577" cy="1498194"/>
          </a:xfrm>
        </p:spPr>
        <p:txBody>
          <a:bodyPr anchor="t">
            <a:normAutofit/>
          </a:bodyPr>
          <a:lstStyle>
            <a:lvl1pPr marL="0" indent="0">
              <a:buNone/>
              <a:defRPr sz="18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6806883" y="2402734"/>
            <a:ext cx="3976577" cy="58855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B1C4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 styles here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75" y="211326"/>
            <a:ext cx="535624" cy="215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86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page_full bg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attFill prst="pct5">
            <a:fgClr>
              <a:schemeClr val="tx1">
                <a:lumMod val="50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1800" baseline="0">
                <a:latin typeface="+mj-lt"/>
              </a:defRPr>
            </a:lvl1pPr>
          </a:lstStyle>
          <a:p>
            <a:r>
              <a:rPr lang="en-US" dirty="0"/>
              <a:t>Insert Image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34511" y="3645408"/>
            <a:ext cx="10155864" cy="902208"/>
          </a:xfrm>
        </p:spPr>
        <p:txBody>
          <a:bodyPr tIns="91440" bIns="0" anchor="b" anchorCtr="0"/>
          <a:lstStyle>
            <a:lvl1pPr>
              <a:defRPr cap="all" baseline="0">
                <a:latin typeface="Calibri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"/>
          </p:nvPr>
        </p:nvSpPr>
        <p:spPr>
          <a:xfrm>
            <a:off x="1234510" y="4547616"/>
            <a:ext cx="10112939" cy="1542034"/>
          </a:xfrm>
        </p:spPr>
        <p:txBody>
          <a:bodyPr lIns="0">
            <a:normAutofit/>
          </a:bodyPr>
          <a:lstStyle>
            <a:lvl1pPr marL="0" indent="0">
              <a:buNone/>
              <a:defRPr sz="18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5328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_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234511" y="451105"/>
            <a:ext cx="10119288" cy="5230368"/>
          </a:xfrm>
        </p:spPr>
        <p:txBody>
          <a:bodyPr/>
          <a:lstStyle>
            <a:lvl1pPr>
              <a:defRPr baseline="0">
                <a:latin typeface="Calibri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6489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6288" y="3608832"/>
            <a:ext cx="10121162" cy="2480818"/>
          </a:xfrm>
        </p:spPr>
        <p:txBody>
          <a:bodyPr lIns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234511" y="2158738"/>
            <a:ext cx="10155864" cy="1450094"/>
          </a:xfrm>
        </p:spPr>
        <p:txBody>
          <a:bodyPr anchor="b" anchorCtr="0"/>
          <a:lstStyle>
            <a:lvl1pPr>
              <a:defRPr cap="all" baseline="0">
                <a:latin typeface="Calibri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50785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-2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1690688"/>
            <a:ext cx="506109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0" y="2505075"/>
            <a:ext cx="5061098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36243" y="1681163"/>
            <a:ext cx="4919144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36243" y="2505075"/>
            <a:ext cx="4919146" cy="36845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1197935" y="459429"/>
            <a:ext cx="10155864" cy="66630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0183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-4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half" idx="15"/>
          </p:nvPr>
        </p:nvSpPr>
        <p:spPr>
          <a:xfrm>
            <a:off x="2073921" y="2349452"/>
            <a:ext cx="3976577" cy="1498194"/>
          </a:xfrm>
        </p:spPr>
        <p:txBody>
          <a:bodyPr anchor="t">
            <a:normAutofit/>
          </a:bodyPr>
          <a:lstStyle>
            <a:lvl1pPr marL="0" indent="0">
              <a:buNone/>
              <a:defRPr sz="18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1205023" y="1728089"/>
            <a:ext cx="548640" cy="507831"/>
          </a:xfrm>
          <a:prstGeom prst="rect">
            <a:avLst/>
          </a:prstGeom>
          <a:noFill/>
          <a:ln>
            <a:solidFill>
              <a:srgbClr val="EE4C51"/>
            </a:solidFill>
          </a:ln>
        </p:spPr>
        <p:txBody>
          <a:bodyPr wrap="square" lIns="91440" tIns="91440" rIns="91440" bIns="91440" rtlCol="0" anchor="ctr" anchorCtr="1">
            <a:spAutoFit/>
          </a:bodyPr>
          <a:lstStyle/>
          <a:p>
            <a:r>
              <a:rPr lang="en-US" sz="2100" dirty="0">
                <a:solidFill>
                  <a:srgbClr val="EE4C51"/>
                </a:solidFill>
              </a:rPr>
              <a:t>1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6559296" y="1728089"/>
            <a:ext cx="548640" cy="507831"/>
          </a:xfrm>
          <a:prstGeom prst="rect">
            <a:avLst/>
          </a:prstGeom>
          <a:noFill/>
          <a:ln>
            <a:solidFill>
              <a:srgbClr val="EE4C51"/>
            </a:solidFill>
          </a:ln>
        </p:spPr>
        <p:txBody>
          <a:bodyPr wrap="square" lIns="91440" tIns="91440" rIns="91440" bIns="91440" rtlCol="0" anchor="ctr" anchorCtr="1">
            <a:spAutoFit/>
          </a:bodyPr>
          <a:lstStyle/>
          <a:p>
            <a:r>
              <a:rPr lang="en-US" sz="2100" dirty="0">
                <a:solidFill>
                  <a:srgbClr val="EE4C51"/>
                </a:solidFill>
              </a:rPr>
              <a:t>2</a:t>
            </a:r>
          </a:p>
        </p:txBody>
      </p:sp>
      <p:sp>
        <p:nvSpPr>
          <p:cNvPr id="28" name="TextBox 27"/>
          <p:cNvSpPr txBox="1"/>
          <p:nvPr userDrawn="1"/>
        </p:nvSpPr>
        <p:spPr>
          <a:xfrm>
            <a:off x="1205023" y="3990360"/>
            <a:ext cx="548640" cy="507831"/>
          </a:xfrm>
          <a:prstGeom prst="rect">
            <a:avLst/>
          </a:prstGeom>
          <a:noFill/>
          <a:ln>
            <a:solidFill>
              <a:srgbClr val="EE4C51"/>
            </a:solidFill>
          </a:ln>
        </p:spPr>
        <p:txBody>
          <a:bodyPr wrap="square" lIns="91440" tIns="91440" rIns="91440" bIns="91440" rtlCol="0" anchor="ctr" anchorCtr="1">
            <a:spAutoFit/>
          </a:bodyPr>
          <a:lstStyle/>
          <a:p>
            <a:r>
              <a:rPr lang="en-US" sz="2100" dirty="0">
                <a:solidFill>
                  <a:srgbClr val="EE4C51"/>
                </a:solidFill>
              </a:rPr>
              <a:t>3</a:t>
            </a:r>
          </a:p>
        </p:txBody>
      </p:sp>
      <p:sp>
        <p:nvSpPr>
          <p:cNvPr id="29" name="TextBox 28"/>
          <p:cNvSpPr txBox="1"/>
          <p:nvPr userDrawn="1"/>
        </p:nvSpPr>
        <p:spPr>
          <a:xfrm>
            <a:off x="6559296" y="3990360"/>
            <a:ext cx="548640" cy="507831"/>
          </a:xfrm>
          <a:prstGeom prst="rect">
            <a:avLst/>
          </a:prstGeom>
          <a:noFill/>
          <a:ln>
            <a:solidFill>
              <a:srgbClr val="EE4C51"/>
            </a:solidFill>
          </a:ln>
        </p:spPr>
        <p:txBody>
          <a:bodyPr wrap="square" lIns="91440" tIns="91440" rIns="91440" bIns="91440" rtlCol="0" anchor="ctr" anchorCtr="1">
            <a:spAutoFit/>
          </a:bodyPr>
          <a:lstStyle/>
          <a:p>
            <a:r>
              <a:rPr lang="en-US" sz="2100" dirty="0">
                <a:solidFill>
                  <a:srgbClr val="EE4C51"/>
                </a:solidFill>
              </a:rPr>
              <a:t>4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2073921" y="1683943"/>
            <a:ext cx="3976577" cy="58855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B1C4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 styles here</a:t>
            </a:r>
          </a:p>
        </p:txBody>
      </p:sp>
      <p:sp>
        <p:nvSpPr>
          <p:cNvPr id="31" name="Text Placeholder 3"/>
          <p:cNvSpPr>
            <a:spLocks noGrp="1"/>
          </p:cNvSpPr>
          <p:nvPr>
            <p:ph type="body" sz="half" idx="19"/>
          </p:nvPr>
        </p:nvSpPr>
        <p:spPr>
          <a:xfrm>
            <a:off x="2073921" y="4655869"/>
            <a:ext cx="3976577" cy="1498194"/>
          </a:xfrm>
        </p:spPr>
        <p:txBody>
          <a:bodyPr anchor="t">
            <a:normAutofit/>
          </a:bodyPr>
          <a:lstStyle>
            <a:lvl1pPr marL="0" indent="0">
              <a:buNone/>
              <a:defRPr sz="18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2073921" y="3990360"/>
            <a:ext cx="3976577" cy="58855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B1C4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 styles here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21"/>
          </p:nvPr>
        </p:nvSpPr>
        <p:spPr>
          <a:xfrm>
            <a:off x="7377223" y="2349452"/>
            <a:ext cx="3976577" cy="1498194"/>
          </a:xfrm>
        </p:spPr>
        <p:txBody>
          <a:bodyPr anchor="t">
            <a:normAutofit/>
          </a:bodyPr>
          <a:lstStyle>
            <a:lvl1pPr marL="0" indent="0">
              <a:buNone/>
              <a:defRPr sz="18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7377223" y="1683943"/>
            <a:ext cx="3976577" cy="58855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B1C4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 styles here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half" idx="23"/>
          </p:nvPr>
        </p:nvSpPr>
        <p:spPr>
          <a:xfrm>
            <a:off x="7377223" y="4655869"/>
            <a:ext cx="3976577" cy="1498194"/>
          </a:xfrm>
        </p:spPr>
        <p:txBody>
          <a:bodyPr anchor="t">
            <a:normAutofit/>
          </a:bodyPr>
          <a:lstStyle>
            <a:lvl1pPr marL="0" indent="0">
              <a:buNone/>
              <a:defRPr sz="18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7377223" y="3990360"/>
            <a:ext cx="3976577" cy="58855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B1C4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 styles here</a:t>
            </a:r>
          </a:p>
        </p:txBody>
      </p:sp>
      <p:sp>
        <p:nvSpPr>
          <p:cNvPr id="18" name="Title Placeholder 1"/>
          <p:cNvSpPr>
            <a:spLocks noGrp="1"/>
          </p:cNvSpPr>
          <p:nvPr>
            <p:ph type="title"/>
          </p:nvPr>
        </p:nvSpPr>
        <p:spPr>
          <a:xfrm>
            <a:off x="1197935" y="459429"/>
            <a:ext cx="10155864" cy="66630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>
            <a:lvl1pPr>
              <a:defRPr sz="38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4998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-3up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3"/>
          <p:cNvSpPr>
            <a:spLocks noGrp="1"/>
          </p:cNvSpPr>
          <p:nvPr>
            <p:ph type="body" sz="half" idx="15"/>
          </p:nvPr>
        </p:nvSpPr>
        <p:spPr>
          <a:xfrm>
            <a:off x="7377223" y="1066047"/>
            <a:ext cx="3976577" cy="1098786"/>
          </a:xfrm>
        </p:spPr>
        <p:txBody>
          <a:bodyPr anchor="t">
            <a:normAutofit/>
          </a:bodyPr>
          <a:lstStyle>
            <a:lvl1pPr marL="0" indent="0">
              <a:buNone/>
              <a:defRPr sz="18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6559296" y="444684"/>
            <a:ext cx="548640" cy="507831"/>
          </a:xfrm>
          <a:prstGeom prst="rect">
            <a:avLst/>
          </a:prstGeom>
          <a:noFill/>
          <a:ln>
            <a:solidFill>
              <a:srgbClr val="EE4C51"/>
            </a:solidFill>
          </a:ln>
        </p:spPr>
        <p:txBody>
          <a:bodyPr wrap="square" lIns="91440" tIns="91440" rIns="91440" bIns="91440" rtlCol="0" anchor="ctr" anchorCtr="1">
            <a:spAutoFit/>
          </a:bodyPr>
          <a:lstStyle/>
          <a:p>
            <a:r>
              <a:rPr lang="en-US" sz="2100" dirty="0">
                <a:solidFill>
                  <a:srgbClr val="EE4C51"/>
                </a:solidFill>
              </a:rPr>
              <a:t>1</a:t>
            </a:r>
          </a:p>
        </p:txBody>
      </p:sp>
      <p:sp>
        <p:nvSpPr>
          <p:cNvPr id="20" name="TextBox 19"/>
          <p:cNvSpPr txBox="1"/>
          <p:nvPr userDrawn="1"/>
        </p:nvSpPr>
        <p:spPr>
          <a:xfrm>
            <a:off x="6559296" y="2293315"/>
            <a:ext cx="548640" cy="507831"/>
          </a:xfrm>
          <a:prstGeom prst="rect">
            <a:avLst/>
          </a:prstGeom>
          <a:noFill/>
          <a:ln>
            <a:solidFill>
              <a:srgbClr val="EE4C51"/>
            </a:solidFill>
          </a:ln>
        </p:spPr>
        <p:txBody>
          <a:bodyPr wrap="square" lIns="91440" tIns="91440" rIns="91440" bIns="91440" rtlCol="0" anchor="ctr" anchorCtr="1">
            <a:spAutoFit/>
          </a:bodyPr>
          <a:lstStyle/>
          <a:p>
            <a:r>
              <a:rPr lang="en-US" sz="2100" dirty="0">
                <a:solidFill>
                  <a:srgbClr val="EE4C51"/>
                </a:solidFill>
              </a:rPr>
              <a:t>2</a:t>
            </a:r>
          </a:p>
        </p:txBody>
      </p:sp>
      <p:sp>
        <p:nvSpPr>
          <p:cNvPr id="29" name="TextBox 28"/>
          <p:cNvSpPr txBox="1"/>
          <p:nvPr userDrawn="1"/>
        </p:nvSpPr>
        <p:spPr>
          <a:xfrm>
            <a:off x="6559296" y="4158414"/>
            <a:ext cx="548640" cy="507831"/>
          </a:xfrm>
          <a:prstGeom prst="rect">
            <a:avLst/>
          </a:prstGeom>
          <a:noFill/>
          <a:ln>
            <a:solidFill>
              <a:srgbClr val="EE4C51"/>
            </a:solidFill>
          </a:ln>
        </p:spPr>
        <p:txBody>
          <a:bodyPr wrap="square" lIns="91440" tIns="91440" rIns="91440" bIns="91440" rtlCol="0" anchor="ctr" anchorCtr="1">
            <a:spAutoFit/>
          </a:bodyPr>
          <a:lstStyle/>
          <a:p>
            <a:r>
              <a:rPr lang="en-US" sz="2100" dirty="0">
                <a:solidFill>
                  <a:srgbClr val="EE4C51"/>
                </a:solidFill>
              </a:rPr>
              <a:t>3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7377223" y="444684"/>
            <a:ext cx="3976577" cy="544407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B1C4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 styles here</a:t>
            </a:r>
          </a:p>
        </p:txBody>
      </p:sp>
      <p:sp>
        <p:nvSpPr>
          <p:cNvPr id="33" name="Text Placeholder 3"/>
          <p:cNvSpPr>
            <a:spLocks noGrp="1"/>
          </p:cNvSpPr>
          <p:nvPr>
            <p:ph type="body" sz="half" idx="21"/>
          </p:nvPr>
        </p:nvSpPr>
        <p:spPr>
          <a:xfrm>
            <a:off x="7377223" y="2914678"/>
            <a:ext cx="3976577" cy="1098301"/>
          </a:xfrm>
        </p:spPr>
        <p:txBody>
          <a:bodyPr anchor="t">
            <a:normAutofit/>
          </a:bodyPr>
          <a:lstStyle>
            <a:lvl1pPr marL="0" indent="0">
              <a:buNone/>
              <a:defRPr sz="18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7377223" y="2293315"/>
            <a:ext cx="3976577" cy="544407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B1C4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 styles here</a:t>
            </a:r>
          </a:p>
        </p:txBody>
      </p:sp>
      <p:sp>
        <p:nvSpPr>
          <p:cNvPr id="35" name="Text Placeholder 3"/>
          <p:cNvSpPr>
            <a:spLocks noGrp="1"/>
          </p:cNvSpPr>
          <p:nvPr>
            <p:ph type="body" sz="half" idx="23"/>
          </p:nvPr>
        </p:nvSpPr>
        <p:spPr>
          <a:xfrm>
            <a:off x="7377223" y="4823923"/>
            <a:ext cx="3976577" cy="1094482"/>
          </a:xfrm>
        </p:spPr>
        <p:txBody>
          <a:bodyPr anchor="t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Text Placeholder 2"/>
          <p:cNvSpPr>
            <a:spLocks noGrp="1"/>
          </p:cNvSpPr>
          <p:nvPr>
            <p:ph type="body" idx="24" hasCustomPrompt="1"/>
          </p:nvPr>
        </p:nvSpPr>
        <p:spPr>
          <a:xfrm>
            <a:off x="7377223" y="4158414"/>
            <a:ext cx="3976577" cy="588553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B1C4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 styles here</a:t>
            </a:r>
          </a:p>
        </p:txBody>
      </p:sp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1219201" y="457200"/>
            <a:ext cx="4075814" cy="1600200"/>
          </a:xfrm>
        </p:spPr>
        <p:txBody>
          <a:bodyPr anchor="b"/>
          <a:lstStyle>
            <a:lvl1pPr>
              <a:defRPr sz="36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1" y="2197394"/>
            <a:ext cx="4075814" cy="367159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240418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Comparison-3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231391" y="2348730"/>
            <a:ext cx="3194305" cy="6858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1B1C49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 here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5"/>
          </p:nvPr>
        </p:nvSpPr>
        <p:spPr>
          <a:xfrm>
            <a:off x="1231391" y="3034530"/>
            <a:ext cx="3194305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6"/>
          </p:nvPr>
        </p:nvSpPr>
        <p:spPr>
          <a:xfrm>
            <a:off x="4695443" y="3034530"/>
            <a:ext cx="3194305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7"/>
          </p:nvPr>
        </p:nvSpPr>
        <p:spPr>
          <a:xfrm>
            <a:off x="8159495" y="3034530"/>
            <a:ext cx="3194305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4695443" y="2348730"/>
            <a:ext cx="3194305" cy="6858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 here</a:t>
            </a:r>
          </a:p>
        </p:txBody>
      </p:sp>
      <p:sp>
        <p:nvSpPr>
          <p:cNvPr id="19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8159495" y="2348730"/>
            <a:ext cx="3194305" cy="6858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 here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1197935" y="459429"/>
            <a:ext cx="10155864" cy="66630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00022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1060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97935" y="459429"/>
            <a:ext cx="10155864" cy="666307"/>
          </a:xfrm>
          <a:prstGeom prst="rect">
            <a:avLst/>
          </a:prstGeom>
        </p:spPr>
        <p:txBody>
          <a:bodyPr vert="horz" lIns="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97934" y="1825625"/>
            <a:ext cx="10155865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441" y="212723"/>
            <a:ext cx="530778" cy="21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716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49" r:id="rId2"/>
    <p:sldLayoutId id="2147483650" r:id="rId3"/>
    <p:sldLayoutId id="2147483661" r:id="rId4"/>
    <p:sldLayoutId id="2147483662" r:id="rId5"/>
    <p:sldLayoutId id="2147483651" r:id="rId6"/>
    <p:sldLayoutId id="2147483664" r:id="rId7"/>
    <p:sldLayoutId id="2147483663" r:id="rId8"/>
    <p:sldLayoutId id="2147483653" r:id="rId9"/>
    <p:sldLayoutId id="2147483668" r:id="rId10"/>
    <p:sldLayoutId id="2147483669" r:id="rId11"/>
    <p:sldLayoutId id="2147483666" r:id="rId12"/>
    <p:sldLayoutId id="2147483655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baseline="0">
          <a:solidFill>
            <a:srgbClr val="00ADEF"/>
          </a:solidFill>
          <a:latin typeface="Calibri Bold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7.pn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Rubrik 6"/>
          <p:cNvSpPr>
            <a:spLocks noGrp="1"/>
          </p:cNvSpPr>
          <p:nvPr>
            <p:ph type="title" idx="4294967295"/>
          </p:nvPr>
        </p:nvSpPr>
        <p:spPr>
          <a:xfrm>
            <a:off x="2073275" y="2722563"/>
            <a:ext cx="10118725" cy="901700"/>
          </a:xfrm>
        </p:spPr>
        <p:txBody>
          <a:bodyPr/>
          <a:lstStyle/>
          <a:p>
            <a:r>
              <a:rPr lang="sv-SE" dirty="0"/>
              <a:t>Utbildning i Transticket Cash </a:t>
            </a:r>
            <a:r>
              <a:rPr lang="sv-SE" dirty="0" err="1"/>
              <a:t>Client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27820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5" y="571500"/>
            <a:ext cx="102298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56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558" y="-529442"/>
            <a:ext cx="7387442" cy="738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13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Logga in</a:t>
            </a:r>
          </a:p>
        </p:txBody>
      </p:sp>
    </p:spTree>
    <p:extLst>
      <p:ext uri="{BB962C8B-B14F-4D97-AF65-F5344CB8AC3E}">
        <p14:creationId xmlns:p14="http://schemas.microsoft.com/office/powerpoint/2010/main" val="1896392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233377" y="1825625"/>
            <a:ext cx="10120423" cy="739445"/>
          </a:xfrm>
        </p:spPr>
        <p:txBody>
          <a:bodyPr>
            <a:normAutofit fontScale="85000" lnSpcReduction="20000"/>
          </a:bodyPr>
          <a:lstStyle/>
          <a:p>
            <a:r>
              <a:rPr lang="sv-SE" dirty="0"/>
              <a:t>Ange </a:t>
            </a:r>
            <a:r>
              <a:rPr lang="sv-SE" dirty="0" err="1"/>
              <a:t>användarid</a:t>
            </a:r>
            <a:r>
              <a:rPr lang="sv-SE" dirty="0"/>
              <a:t> och lösenord</a:t>
            </a:r>
          </a:p>
          <a:p>
            <a:r>
              <a:rPr lang="sv-SE" dirty="0"/>
              <a:t>Välj i menyn vilken kund du ska logga in till </a:t>
            </a: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Logga in</a:t>
            </a:r>
          </a:p>
        </p:txBody>
      </p:sp>
      <p:pic>
        <p:nvPicPr>
          <p:cNvPr id="6" name="Bildobjekt 5"/>
          <p:cNvPicPr/>
          <p:nvPr/>
        </p:nvPicPr>
        <p:blipFill>
          <a:blip r:embed="rId2"/>
          <a:stretch>
            <a:fillRect/>
          </a:stretch>
        </p:blipFill>
        <p:spPr>
          <a:xfrm>
            <a:off x="1459008" y="2758036"/>
            <a:ext cx="3027680" cy="174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285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597707"/>
          </a:xfrm>
        </p:spPr>
        <p:txBody>
          <a:bodyPr>
            <a:normAutofit/>
          </a:bodyPr>
          <a:lstStyle/>
          <a:p>
            <a:r>
              <a:rPr lang="sv-SE" sz="2000" dirty="0"/>
              <a:t>Vi rekommenderar följande inställningar för Cash </a:t>
            </a:r>
            <a:r>
              <a:rPr lang="sv-SE" sz="2000" dirty="0" err="1"/>
              <a:t>Client</a:t>
            </a:r>
            <a:r>
              <a:rPr lang="sv-SE" sz="2000" dirty="0"/>
              <a:t>: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Inställningar</a:t>
            </a: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831" y="1732987"/>
            <a:ext cx="7638243" cy="459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431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Att göra en reservation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4611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Göra en reservation – steg för steg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sv-SE" dirty="0"/>
          </a:p>
          <a:p>
            <a:pPr marL="0" indent="0">
              <a:buNone/>
            </a:pPr>
            <a:r>
              <a:rPr lang="sv-SE" dirty="0"/>
              <a:t>1. Välj evenemang</a:t>
            </a:r>
          </a:p>
          <a:p>
            <a:pPr marL="0" indent="0">
              <a:buNone/>
            </a:pPr>
            <a:r>
              <a:rPr lang="en-US" dirty="0"/>
              <a:t>2. Välj biljettyp och </a:t>
            </a:r>
            <a:r>
              <a:rPr lang="en-US" dirty="0" err="1"/>
              <a:t>antal</a:t>
            </a:r>
            <a:r>
              <a:rPr lang="en-US" dirty="0"/>
              <a:t> biljetter</a:t>
            </a:r>
          </a:p>
          <a:p>
            <a:pPr marL="0" indent="0">
              <a:buNone/>
            </a:pPr>
            <a:r>
              <a:rPr lang="sv-SE" dirty="0"/>
              <a:t>3. Välj plats</a:t>
            </a:r>
          </a:p>
          <a:p>
            <a:pPr marL="0" indent="0">
              <a:buNone/>
            </a:pPr>
            <a:r>
              <a:rPr lang="sv-SE" dirty="0"/>
              <a:t>4. Orderavslut</a:t>
            </a:r>
          </a:p>
          <a:p>
            <a:pPr marL="0" indent="0">
              <a:buNone/>
            </a:pPr>
            <a:r>
              <a:rPr lang="sv-SE" dirty="0"/>
              <a:t>5. Välj betalningssätt</a:t>
            </a:r>
          </a:p>
          <a:p>
            <a:pPr marL="0" indent="0">
              <a:buNone/>
            </a:pPr>
            <a:r>
              <a:rPr lang="sv-SE" dirty="0"/>
              <a:t>6. Välj leveranssätt</a:t>
            </a:r>
          </a:p>
          <a:p>
            <a:pPr marL="0" indent="0">
              <a:buNone/>
            </a:pPr>
            <a:r>
              <a:rPr lang="sv-SE" dirty="0"/>
              <a:t>7. Ange kunduppgifter</a:t>
            </a:r>
          </a:p>
          <a:p>
            <a:pPr marL="0" indent="0">
              <a:buNone/>
            </a:pPr>
            <a:r>
              <a:rPr lang="en-US" dirty="0"/>
              <a:t>8. (</a:t>
            </a:r>
            <a:r>
              <a:rPr lang="en-US" dirty="0" err="1"/>
              <a:t>Ändra</a:t>
            </a:r>
            <a:r>
              <a:rPr lang="en-US" dirty="0"/>
              <a:t> </a:t>
            </a:r>
            <a:r>
              <a:rPr lang="en-US" dirty="0" err="1"/>
              <a:t>reservationstid</a:t>
            </a:r>
            <a:r>
              <a:rPr lang="en-US" dirty="0"/>
              <a:t>) </a:t>
            </a:r>
          </a:p>
          <a:p>
            <a:pPr marL="0" indent="0">
              <a:buNone/>
            </a:pPr>
            <a:r>
              <a:rPr lang="sv-SE" dirty="0"/>
              <a:t>9. Acceptera reservationen</a:t>
            </a:r>
          </a:p>
          <a:p>
            <a:pPr marL="0" indent="0">
              <a:buNone/>
            </a:pPr>
            <a:r>
              <a:rPr lang="en-US" dirty="0"/>
              <a:t>10. Skicka orderbekräftelse med betalningslänk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75757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Evenemang</a:t>
            </a:r>
          </a:p>
        </p:txBody>
      </p:sp>
    </p:spTree>
    <p:extLst>
      <p:ext uri="{BB962C8B-B14F-4D97-AF65-F5344CB8AC3E}">
        <p14:creationId xmlns:p14="http://schemas.microsoft.com/office/powerpoint/2010/main" val="3646897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800" dirty="0"/>
              <a:t>Om kunden har lagt in mer information om evenemanget hittar ni det under evenemang och sedan genom att klicka på knappen visa under info. </a:t>
            </a:r>
          </a:p>
          <a:p>
            <a:r>
              <a:rPr lang="sv-SE" sz="1800" dirty="0"/>
              <a:t>När man har klickat på knappen visa kommer exempel denna information upp om föreställningen. </a:t>
            </a:r>
          </a:p>
          <a:p>
            <a:pPr marL="0" indent="0">
              <a:buNone/>
            </a:pPr>
            <a:endParaRPr lang="sv-SE" sz="18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Information om evenemanget</a:t>
            </a:r>
          </a:p>
        </p:txBody>
      </p:sp>
      <p:grpSp>
        <p:nvGrpSpPr>
          <p:cNvPr id="7" name="Grupp 6"/>
          <p:cNvGrpSpPr/>
          <p:nvPr/>
        </p:nvGrpSpPr>
        <p:grpSpPr>
          <a:xfrm>
            <a:off x="1460664" y="2338749"/>
            <a:ext cx="6984939" cy="4358933"/>
            <a:chOff x="914401" y="146864"/>
            <a:chExt cx="10456185" cy="6525155"/>
          </a:xfrm>
        </p:grpSpPr>
        <p:pic>
          <p:nvPicPr>
            <p:cNvPr id="5" name="Bildobjekt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4401" y="146864"/>
              <a:ext cx="10456185" cy="6525155"/>
            </a:xfrm>
            <a:prstGeom prst="rect">
              <a:avLst/>
            </a:prstGeom>
          </p:spPr>
        </p:pic>
        <p:cxnSp>
          <p:nvCxnSpPr>
            <p:cNvPr id="6" name="Rak pilkoppling 5"/>
            <p:cNvCxnSpPr/>
            <p:nvPr/>
          </p:nvCxnSpPr>
          <p:spPr>
            <a:xfrm>
              <a:off x="5143500" y="1055391"/>
              <a:ext cx="1678553" cy="1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66973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Välj evenemang i listan och dubbelklicka på den föreställningen kunden vill gå på</a:t>
            </a: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Välj evenemang</a:t>
            </a:r>
          </a:p>
        </p:txBody>
      </p:sp>
      <p:pic>
        <p:nvPicPr>
          <p:cNvPr id="7" name="Bildobjekt 6"/>
          <p:cNvPicPr/>
          <p:nvPr/>
        </p:nvPicPr>
        <p:blipFill>
          <a:blip r:embed="rId2"/>
          <a:stretch>
            <a:fillRect/>
          </a:stretch>
        </p:blipFill>
        <p:spPr>
          <a:xfrm>
            <a:off x="1461947" y="1770790"/>
            <a:ext cx="8299570" cy="483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531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Biljettyper</a:t>
            </a:r>
          </a:p>
        </p:txBody>
      </p:sp>
    </p:spTree>
    <p:extLst>
      <p:ext uri="{BB962C8B-B14F-4D97-AF65-F5344CB8AC3E}">
        <p14:creationId xmlns:p14="http://schemas.microsoft.com/office/powerpoint/2010/main" val="79578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072095"/>
          </a:xfrm>
        </p:spPr>
        <p:txBody>
          <a:bodyPr>
            <a:normAutofit/>
          </a:bodyPr>
          <a:lstStyle/>
          <a:p>
            <a:r>
              <a:rPr lang="sv-SE" sz="2000" dirty="0"/>
              <a:t>Välj biljettyp genom att klicka på de biljettyperna som ska gå på föreställningen. Är det ståplats så finner ni de biljetterna under onumrerade biljetter. </a:t>
            </a:r>
          </a:p>
          <a:p>
            <a:r>
              <a:rPr lang="sv-SE" sz="2000" dirty="0"/>
              <a:t>När du har dubbelklickat på biljettyperna så hamnar de i varukorgen 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Välj biljettyp</a:t>
            </a:r>
          </a:p>
        </p:txBody>
      </p:sp>
      <p:grpSp>
        <p:nvGrpSpPr>
          <p:cNvPr id="7" name="Grupp 6"/>
          <p:cNvGrpSpPr/>
          <p:nvPr/>
        </p:nvGrpSpPr>
        <p:grpSpPr>
          <a:xfrm>
            <a:off x="1484415" y="2504797"/>
            <a:ext cx="7490870" cy="4322005"/>
            <a:chOff x="152880" y="0"/>
            <a:chExt cx="11886239" cy="6858000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880" y="0"/>
              <a:ext cx="11886239" cy="6858000"/>
            </a:xfrm>
            <a:prstGeom prst="rect">
              <a:avLst/>
            </a:prstGeom>
          </p:spPr>
        </p:pic>
        <p:sp>
          <p:nvSpPr>
            <p:cNvPr id="5" name="Rektangel med rundade hörn 4"/>
            <p:cNvSpPr/>
            <p:nvPr/>
          </p:nvSpPr>
          <p:spPr>
            <a:xfrm>
              <a:off x="339634" y="862149"/>
              <a:ext cx="1319349" cy="1097280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" name="Rektangel med rundade hörn 5"/>
            <p:cNvSpPr/>
            <p:nvPr/>
          </p:nvSpPr>
          <p:spPr>
            <a:xfrm>
              <a:off x="152880" y="4493623"/>
              <a:ext cx="9552823" cy="1136468"/>
            </a:xfrm>
            <a:prstGeom prst="round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335135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870215"/>
          </a:xfrm>
        </p:spPr>
        <p:txBody>
          <a:bodyPr>
            <a:normAutofit/>
          </a:bodyPr>
          <a:lstStyle/>
          <a:p>
            <a:r>
              <a:rPr lang="sv-SE" sz="2000" dirty="0"/>
              <a:t>För att lägga till flera biljetter på en gång, högerklicka på biljettypen, ange antal biljetter, tryck </a:t>
            </a:r>
            <a:r>
              <a:rPr lang="sv-SE" sz="2000" dirty="0" err="1"/>
              <a:t>enter</a:t>
            </a:r>
            <a:r>
              <a:rPr lang="sv-SE" sz="2000" dirty="0"/>
              <a:t> och välj biljettyp.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Lägga till flera biljetter</a:t>
            </a:r>
          </a:p>
        </p:txBody>
      </p:sp>
      <p:pic>
        <p:nvPicPr>
          <p:cNvPr id="4" name="Bildobjekt 3"/>
          <p:cNvPicPr/>
          <p:nvPr/>
        </p:nvPicPr>
        <p:blipFill>
          <a:blip r:embed="rId3"/>
          <a:stretch>
            <a:fillRect/>
          </a:stretch>
        </p:blipFill>
        <p:spPr>
          <a:xfrm>
            <a:off x="1505510" y="2436795"/>
            <a:ext cx="4976082" cy="221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135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333352"/>
          </a:xfrm>
        </p:spPr>
        <p:txBody>
          <a:bodyPr>
            <a:normAutofit/>
          </a:bodyPr>
          <a:lstStyle/>
          <a:p>
            <a:r>
              <a:rPr lang="sv-SE" sz="2000" dirty="0"/>
              <a:t>Om det finns paket till evenemangen så hittar man det alltid under paketbiljetter på höger sida. För att lägga till paket i varukorgen så klickar du på paketet </a:t>
            </a:r>
            <a:r>
              <a:rPr lang="sv-SE" sz="2000" dirty="0" err="1"/>
              <a:t>t.ex</a:t>
            </a:r>
            <a:r>
              <a:rPr lang="sv-SE" sz="2000" dirty="0"/>
              <a:t> Rullstol </a:t>
            </a:r>
            <a:r>
              <a:rPr lang="sv-SE" sz="2000" dirty="0" err="1"/>
              <a:t>inkl</a:t>
            </a:r>
            <a:r>
              <a:rPr lang="sv-SE" sz="2000" dirty="0"/>
              <a:t> ledsagare.</a:t>
            </a:r>
          </a:p>
          <a:p>
            <a:r>
              <a:rPr lang="sv-SE" sz="2000" dirty="0"/>
              <a:t>Om du håller muspekaren över paketet visas information om paketet. </a:t>
            </a:r>
          </a:p>
          <a:p>
            <a:pPr marL="0" indent="0">
              <a:buNone/>
            </a:pPr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Paketbiljetter</a:t>
            </a:r>
          </a:p>
        </p:txBody>
      </p:sp>
      <p:grpSp>
        <p:nvGrpSpPr>
          <p:cNvPr id="7" name="Grupp 6"/>
          <p:cNvGrpSpPr/>
          <p:nvPr/>
        </p:nvGrpSpPr>
        <p:grpSpPr>
          <a:xfrm>
            <a:off x="1484415" y="2442046"/>
            <a:ext cx="7837713" cy="4101258"/>
            <a:chOff x="858644" y="174891"/>
            <a:chExt cx="10489580" cy="6582747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58644" y="174891"/>
              <a:ext cx="10489580" cy="6582747"/>
            </a:xfrm>
            <a:prstGeom prst="rect">
              <a:avLst/>
            </a:prstGeom>
          </p:spPr>
        </p:pic>
        <p:sp>
          <p:nvSpPr>
            <p:cNvPr id="5" name="Rektangel 4"/>
            <p:cNvSpPr/>
            <p:nvPr/>
          </p:nvSpPr>
          <p:spPr>
            <a:xfrm>
              <a:off x="9492140" y="628489"/>
              <a:ext cx="1300186" cy="56263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  <p:sp>
          <p:nvSpPr>
            <p:cNvPr id="6" name="Rektangel 5"/>
            <p:cNvSpPr/>
            <p:nvPr/>
          </p:nvSpPr>
          <p:spPr>
            <a:xfrm>
              <a:off x="858644" y="4799436"/>
              <a:ext cx="8525988" cy="626806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937789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Platser</a:t>
            </a:r>
          </a:p>
        </p:txBody>
      </p:sp>
    </p:spTree>
    <p:extLst>
      <p:ext uri="{BB962C8B-B14F-4D97-AF65-F5344CB8AC3E}">
        <p14:creationId xmlns:p14="http://schemas.microsoft.com/office/powerpoint/2010/main" val="874522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988968"/>
          </a:xfrm>
        </p:spPr>
        <p:txBody>
          <a:bodyPr>
            <a:normAutofit/>
          </a:bodyPr>
          <a:lstStyle/>
          <a:p>
            <a:r>
              <a:rPr lang="sv-SE" sz="2000" dirty="0"/>
              <a:t>När du valt evenemang och biljettyp så kan systemet hämta bästa plats på arenan genom att trycka på </a:t>
            </a:r>
            <a:r>
              <a:rPr lang="sv-SE" sz="2000" i="1" dirty="0"/>
              <a:t>Hämta bästa platser till varukorgen. </a:t>
            </a:r>
            <a:r>
              <a:rPr lang="sv-SE" sz="2000" dirty="0"/>
              <a:t>Du kan även välja att söka efter bästa plats genom att välja sektion, rad och sedan trycka på </a:t>
            </a:r>
            <a:r>
              <a:rPr lang="sv-SE" sz="2000" i="1" dirty="0"/>
              <a:t>Hämta bästa platser till varukorgen</a:t>
            </a:r>
            <a:r>
              <a:rPr lang="sv-SE" sz="2000" dirty="0"/>
              <a:t>. 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Hämta bästa plats (</a:t>
            </a:r>
            <a:r>
              <a:rPr lang="sv-SE" dirty="0" err="1"/>
              <a:t>SpeedSeat</a:t>
            </a:r>
            <a:r>
              <a:rPr lang="sv-SE" dirty="0"/>
              <a:t>)</a:t>
            </a:r>
          </a:p>
        </p:txBody>
      </p:sp>
      <p:grpSp>
        <p:nvGrpSpPr>
          <p:cNvPr id="6" name="Grupp 5"/>
          <p:cNvGrpSpPr/>
          <p:nvPr/>
        </p:nvGrpSpPr>
        <p:grpSpPr>
          <a:xfrm>
            <a:off x="1456840" y="2268187"/>
            <a:ext cx="7532781" cy="4376924"/>
            <a:chOff x="604434" y="340441"/>
            <a:chExt cx="9992579" cy="5806190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4434" y="340441"/>
              <a:ext cx="9992579" cy="5806190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 flipH="1" flipV="1">
              <a:off x="2634712" y="2433234"/>
              <a:ext cx="650929" cy="294468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10849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311529"/>
            <a:ext cx="10120423" cy="837905"/>
          </a:xfrm>
        </p:spPr>
        <p:txBody>
          <a:bodyPr>
            <a:normAutofit/>
          </a:bodyPr>
          <a:lstStyle/>
          <a:p>
            <a:r>
              <a:rPr lang="sv-SE" sz="2000" dirty="0"/>
              <a:t>Gå till fliken platser för att välja platser på arenavyn. </a:t>
            </a:r>
          </a:p>
          <a:p>
            <a:r>
              <a:rPr lang="sv-SE" sz="2000" dirty="0"/>
              <a:t>Du kan välja en sektion genom att klicka på sektionen på arenavyn. </a:t>
            </a:r>
          </a:p>
          <a:p>
            <a:pPr marL="0" indent="0">
              <a:buNone/>
            </a:pPr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Välj plats från arenavyn</a:t>
            </a:r>
          </a:p>
        </p:txBody>
      </p:sp>
      <p:grpSp>
        <p:nvGrpSpPr>
          <p:cNvPr id="6" name="Grupp 5"/>
          <p:cNvGrpSpPr/>
          <p:nvPr/>
        </p:nvGrpSpPr>
        <p:grpSpPr>
          <a:xfrm>
            <a:off x="1460665" y="2326844"/>
            <a:ext cx="7102961" cy="4103647"/>
            <a:chOff x="160778" y="0"/>
            <a:chExt cx="11870444" cy="6858000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0778" y="0"/>
              <a:ext cx="11870444" cy="6858000"/>
            </a:xfrm>
            <a:prstGeom prst="rect">
              <a:avLst/>
            </a:prstGeom>
          </p:spPr>
        </p:pic>
        <p:sp>
          <p:nvSpPr>
            <p:cNvPr id="5" name="Rektangel 4"/>
            <p:cNvSpPr/>
            <p:nvPr/>
          </p:nvSpPr>
          <p:spPr>
            <a:xfrm>
              <a:off x="5582653" y="661738"/>
              <a:ext cx="3814010" cy="385010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8851375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478329"/>
          </a:xfrm>
        </p:spPr>
        <p:txBody>
          <a:bodyPr>
            <a:normAutofit fontScale="85000" lnSpcReduction="10000"/>
          </a:bodyPr>
          <a:lstStyle/>
          <a:p>
            <a:r>
              <a:rPr lang="sv-SE" sz="2000" dirty="0"/>
              <a:t>Markera de platser som önskas och tryck på </a:t>
            </a:r>
            <a:r>
              <a:rPr lang="sv-SE" sz="2000" i="1" dirty="0"/>
              <a:t>Välj stolar. </a:t>
            </a:r>
            <a:r>
              <a:rPr lang="sv-SE" sz="2000" dirty="0"/>
              <a:t>Platserna kopplas ihop med biljetterna i varukorgen</a:t>
            </a:r>
            <a:r>
              <a:rPr lang="sv-SE" sz="2000" i="1" dirty="0"/>
              <a:t>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Välj plats från arenavyn</a:t>
            </a:r>
          </a:p>
        </p:txBody>
      </p:sp>
      <p:grpSp>
        <p:nvGrpSpPr>
          <p:cNvPr id="6" name="Grupp 5"/>
          <p:cNvGrpSpPr/>
          <p:nvPr/>
        </p:nvGrpSpPr>
        <p:grpSpPr>
          <a:xfrm>
            <a:off x="1445977" y="1757548"/>
            <a:ext cx="9642590" cy="4821381"/>
            <a:chOff x="0" y="190500"/>
            <a:chExt cx="12192000" cy="6477000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190500"/>
              <a:ext cx="12192000" cy="6477000"/>
            </a:xfrm>
            <a:prstGeom prst="rect">
              <a:avLst/>
            </a:prstGeom>
          </p:spPr>
        </p:pic>
        <p:sp>
          <p:nvSpPr>
            <p:cNvPr id="5" name="Rektangel 4"/>
            <p:cNvSpPr/>
            <p:nvPr/>
          </p:nvSpPr>
          <p:spPr>
            <a:xfrm>
              <a:off x="3441032" y="6041858"/>
              <a:ext cx="1888958" cy="625642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775285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Tillägg</a:t>
            </a:r>
          </a:p>
        </p:txBody>
      </p:sp>
    </p:spTree>
    <p:extLst>
      <p:ext uri="{BB962C8B-B14F-4D97-AF65-F5344CB8AC3E}">
        <p14:creationId xmlns:p14="http://schemas.microsoft.com/office/powerpoint/2010/main" val="9855997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345995"/>
          </a:xfrm>
        </p:spPr>
        <p:txBody>
          <a:bodyPr>
            <a:noAutofit/>
          </a:bodyPr>
          <a:lstStyle/>
          <a:p>
            <a:r>
              <a:rPr lang="sv-SE" sz="2000" dirty="0"/>
              <a:t>För vissa evenemang kan du lägga till produkter i reservationerna. T ex garderob och program, presentkort, administrativ avgift. </a:t>
            </a:r>
          </a:p>
          <a:p>
            <a:r>
              <a:rPr lang="sv-SE" sz="2000" dirty="0"/>
              <a:t>Du hittar produktkategorier under fliken </a:t>
            </a:r>
            <a:r>
              <a:rPr lang="sv-SE" sz="2000" i="1" dirty="0"/>
              <a:t>Tillägg</a:t>
            </a:r>
            <a:r>
              <a:rPr lang="sv-SE" sz="2000" dirty="0"/>
              <a:t>. Du kan också klicka på knappen </a:t>
            </a:r>
            <a:r>
              <a:rPr lang="sv-SE" sz="2000" i="1" dirty="0"/>
              <a:t>Tillägg</a:t>
            </a:r>
            <a:r>
              <a:rPr lang="sv-SE" sz="2000" dirty="0"/>
              <a:t> för att komma till produktkategorierna.</a:t>
            </a:r>
          </a:p>
          <a:p>
            <a:r>
              <a:rPr lang="sv-SE" sz="2000" dirty="0"/>
              <a:t>Klicka på en produktkategori för att visa ingående produkter.</a:t>
            </a: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Tilläggsprodukter</a:t>
            </a:r>
          </a:p>
        </p:txBody>
      </p:sp>
      <p:grpSp>
        <p:nvGrpSpPr>
          <p:cNvPr id="8" name="Grupp 7"/>
          <p:cNvGrpSpPr/>
          <p:nvPr/>
        </p:nvGrpSpPr>
        <p:grpSpPr>
          <a:xfrm>
            <a:off x="5289884" y="5084151"/>
            <a:ext cx="6063916" cy="1307500"/>
            <a:chOff x="1572322" y="3479976"/>
            <a:chExt cx="9730882" cy="2098170"/>
          </a:xfrm>
        </p:grpSpPr>
        <p:pic>
          <p:nvPicPr>
            <p:cNvPr id="6" name="Bildobjekt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72322" y="3479976"/>
              <a:ext cx="9730882" cy="2098170"/>
            </a:xfrm>
            <a:prstGeom prst="rect">
              <a:avLst/>
            </a:prstGeom>
          </p:spPr>
        </p:pic>
        <p:cxnSp>
          <p:nvCxnSpPr>
            <p:cNvPr id="7" name="Rak pilkoppling 6"/>
            <p:cNvCxnSpPr/>
            <p:nvPr/>
          </p:nvCxnSpPr>
          <p:spPr>
            <a:xfrm>
              <a:off x="4702629" y="4359728"/>
              <a:ext cx="365600" cy="64637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p 11"/>
          <p:cNvGrpSpPr/>
          <p:nvPr/>
        </p:nvGrpSpPr>
        <p:grpSpPr>
          <a:xfrm>
            <a:off x="1472282" y="3170093"/>
            <a:ext cx="4447136" cy="1694636"/>
            <a:chOff x="3476852" y="948165"/>
            <a:chExt cx="4447136" cy="1694636"/>
          </a:xfrm>
        </p:grpSpPr>
        <p:pic>
          <p:nvPicPr>
            <p:cNvPr id="9" name="Bildobjekt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76852" y="948165"/>
              <a:ext cx="4447136" cy="1694636"/>
            </a:xfrm>
            <a:prstGeom prst="rect">
              <a:avLst/>
            </a:prstGeom>
          </p:spPr>
        </p:pic>
        <p:cxnSp>
          <p:nvCxnSpPr>
            <p:cNvPr id="10" name="Rak pilkoppling 9"/>
            <p:cNvCxnSpPr/>
            <p:nvPr/>
          </p:nvCxnSpPr>
          <p:spPr>
            <a:xfrm flipH="1" flipV="1">
              <a:off x="5529547" y="1777086"/>
              <a:ext cx="341745" cy="27084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ak koppling 10"/>
            <p:cNvCxnSpPr/>
            <p:nvPr/>
          </p:nvCxnSpPr>
          <p:spPr>
            <a:xfrm flipV="1">
              <a:off x="6208413" y="1200727"/>
              <a:ext cx="700387" cy="3605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64246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894" y="3158441"/>
            <a:ext cx="7560955" cy="3404678"/>
          </a:xfrm>
          <a:prstGeom prst="rect">
            <a:avLst/>
          </a:prstGeom>
        </p:spPr>
      </p:pic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319602"/>
          </a:xfrm>
        </p:spPr>
        <p:txBody>
          <a:bodyPr>
            <a:normAutofit/>
          </a:bodyPr>
          <a:lstStyle/>
          <a:p>
            <a:r>
              <a:rPr lang="sv-SE" sz="2000" dirty="0"/>
              <a:t>När du har valt en produktkategori visas ingående produkter.</a:t>
            </a:r>
          </a:p>
          <a:p>
            <a:r>
              <a:rPr lang="sv-SE" sz="2000" dirty="0"/>
              <a:t>Klicka på önskad produkt och den hamnar i varukorgen.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Tilläggsprodukter</a:t>
            </a:r>
          </a:p>
        </p:txBody>
      </p:sp>
      <p:grpSp>
        <p:nvGrpSpPr>
          <p:cNvPr id="8" name="Grupp 7"/>
          <p:cNvGrpSpPr/>
          <p:nvPr/>
        </p:nvGrpSpPr>
        <p:grpSpPr>
          <a:xfrm>
            <a:off x="1466798" y="2194017"/>
            <a:ext cx="1666146" cy="1800513"/>
            <a:chOff x="4914900" y="2152650"/>
            <a:chExt cx="2362200" cy="2552700"/>
          </a:xfrm>
        </p:grpSpPr>
        <p:pic>
          <p:nvPicPr>
            <p:cNvPr id="5" name="Bildobjekt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14900" y="2152650"/>
              <a:ext cx="2362200" cy="2552700"/>
            </a:xfrm>
            <a:prstGeom prst="rect">
              <a:avLst/>
            </a:prstGeom>
          </p:spPr>
        </p:pic>
        <p:cxnSp>
          <p:nvCxnSpPr>
            <p:cNvPr id="6" name="Rak pilkoppling 5"/>
            <p:cNvCxnSpPr/>
            <p:nvPr/>
          </p:nvCxnSpPr>
          <p:spPr>
            <a:xfrm flipH="1" flipV="1">
              <a:off x="5956959" y="4169641"/>
              <a:ext cx="600363" cy="53570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ak pilkoppling 6"/>
            <p:cNvCxnSpPr/>
            <p:nvPr/>
          </p:nvCxnSpPr>
          <p:spPr>
            <a:xfrm flipH="1" flipV="1">
              <a:off x="6581046" y="2693115"/>
              <a:ext cx="600363" cy="53570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507271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Rabatter</a:t>
            </a:r>
          </a:p>
        </p:txBody>
      </p:sp>
    </p:spTree>
    <p:extLst>
      <p:ext uri="{BB962C8B-B14F-4D97-AF65-F5344CB8AC3E}">
        <p14:creationId xmlns:p14="http://schemas.microsoft.com/office/powerpoint/2010/main" val="21193701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649594"/>
          </a:xfrm>
        </p:spPr>
        <p:txBody>
          <a:bodyPr>
            <a:noAutofit/>
          </a:bodyPr>
          <a:lstStyle/>
          <a:p>
            <a:r>
              <a:rPr lang="sv-SE" sz="2000" dirty="0"/>
              <a:t>Vissa kunder(klienter) erbjuder rabatter. När biljettyper och platser ligger i varukorgen trycker du på knappen </a:t>
            </a:r>
            <a:r>
              <a:rPr lang="sv-SE" sz="2000" i="1" dirty="0"/>
              <a:t>Rabatter</a:t>
            </a:r>
            <a:r>
              <a:rPr lang="sv-SE" sz="2000" dirty="0"/>
              <a:t>. Rabatterna gäller vanligtvis ordinarie pris.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Rabatter</a:t>
            </a:r>
          </a:p>
        </p:txBody>
      </p:sp>
      <p:grpSp>
        <p:nvGrpSpPr>
          <p:cNvPr id="8" name="Grupp 7"/>
          <p:cNvGrpSpPr/>
          <p:nvPr/>
        </p:nvGrpSpPr>
        <p:grpSpPr>
          <a:xfrm>
            <a:off x="1433573" y="1928813"/>
            <a:ext cx="8739399" cy="4629150"/>
            <a:chOff x="1433573" y="1928813"/>
            <a:chExt cx="8739399" cy="4629150"/>
          </a:xfrm>
        </p:grpSpPr>
        <p:grpSp>
          <p:nvGrpSpPr>
            <p:cNvPr id="6" name="Grupp 5"/>
            <p:cNvGrpSpPr/>
            <p:nvPr/>
          </p:nvGrpSpPr>
          <p:grpSpPr>
            <a:xfrm>
              <a:off x="1433573" y="1928813"/>
              <a:ext cx="8739399" cy="4629150"/>
              <a:chOff x="247973" y="246665"/>
              <a:chExt cx="11665058" cy="6178835"/>
            </a:xfrm>
          </p:grpSpPr>
          <p:pic>
            <p:nvPicPr>
              <p:cNvPr id="4" name="Bildobjekt 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7973" y="246665"/>
                <a:ext cx="11665058" cy="6178835"/>
              </a:xfrm>
              <a:prstGeom prst="rect">
                <a:avLst/>
              </a:prstGeom>
            </p:spPr>
          </p:pic>
          <p:cxnSp>
            <p:nvCxnSpPr>
              <p:cNvPr id="5" name="Rak pilkoppling 4"/>
              <p:cNvCxnSpPr/>
              <p:nvPr/>
            </p:nvCxnSpPr>
            <p:spPr>
              <a:xfrm>
                <a:off x="8574374" y="5321507"/>
                <a:ext cx="412611" cy="476129"/>
              </a:xfrm>
              <a:prstGeom prst="straightConnector1">
                <a:avLst/>
              </a:prstGeom>
              <a:ln w="571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7" name="Bildobjekt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13083" y="5191126"/>
              <a:ext cx="7117393" cy="4145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03508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8" y="1279219"/>
            <a:ext cx="5488264" cy="3145481"/>
          </a:xfrm>
        </p:spPr>
        <p:txBody>
          <a:bodyPr>
            <a:normAutofit/>
          </a:bodyPr>
          <a:lstStyle/>
          <a:p>
            <a:r>
              <a:rPr lang="sv-SE" sz="2000" dirty="0"/>
              <a:t>Välj önskad rabatt.</a:t>
            </a:r>
          </a:p>
          <a:p>
            <a:r>
              <a:rPr lang="sv-SE" sz="2000" dirty="0"/>
              <a:t>Rabatten placeras i varukorgen.</a:t>
            </a:r>
          </a:p>
          <a:p>
            <a:r>
              <a:rPr lang="sv-SE" sz="2000" b="1" dirty="0"/>
              <a:t>OBS</a:t>
            </a:r>
            <a:r>
              <a:rPr lang="sv-SE" sz="2000" dirty="0"/>
              <a:t> Rabatt ges vanligtvis på ordinarie pris. Man får inte ge rabatt på redan rabatterade biljetter (t.ex. barn, pensionär, studerande). När en rabatt placeras i varukorgen ges rabatt på samtliga produkter i varukorgen. Se därför till att du endast har ordinarie biljetter i varukorgen när rabatten läggs in.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Rabatter</a:t>
            </a:r>
          </a:p>
        </p:txBody>
      </p:sp>
      <p:grpSp>
        <p:nvGrpSpPr>
          <p:cNvPr id="7" name="Grupp 6"/>
          <p:cNvGrpSpPr/>
          <p:nvPr/>
        </p:nvGrpSpPr>
        <p:grpSpPr>
          <a:xfrm>
            <a:off x="7125381" y="1132555"/>
            <a:ext cx="3086101" cy="3138662"/>
            <a:chOff x="3929063" y="471488"/>
            <a:chExt cx="5872162" cy="5972175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 rotWithShape="1">
            <a:blip r:embed="rId3"/>
            <a:srcRect l="4086" t="1889" r="3771" b="8374"/>
            <a:stretch/>
          </p:blipFill>
          <p:spPr>
            <a:xfrm>
              <a:off x="3929063" y="471488"/>
              <a:ext cx="5872162" cy="5972175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 flipH="1">
              <a:off x="5977987" y="3428565"/>
              <a:ext cx="666426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Bildobjekt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6482" y="4424700"/>
            <a:ext cx="8805000" cy="169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604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Välj betalsätt, välj leveranssätt, ange kunduppgifter, ange reservationstid och acceptera reservationen.</a:t>
            </a: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Orderavslut</a:t>
            </a:r>
          </a:p>
        </p:txBody>
      </p:sp>
    </p:spTree>
    <p:extLst>
      <p:ext uri="{BB962C8B-B14F-4D97-AF65-F5344CB8AC3E}">
        <p14:creationId xmlns:p14="http://schemas.microsoft.com/office/powerpoint/2010/main" val="38085901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När du har valt stolar kommer du tillbaka till varukorgen och det är nu du ska slutföra reservationen genom att trycka på </a:t>
            </a:r>
            <a:r>
              <a:rPr lang="sv-SE" sz="2000" i="1" dirty="0"/>
              <a:t>Orderavslut</a:t>
            </a:r>
            <a:r>
              <a:rPr lang="sv-SE" sz="2000" dirty="0"/>
              <a:t>. </a:t>
            </a:r>
          </a:p>
          <a:p>
            <a:r>
              <a:rPr lang="sv-SE" sz="2000" i="1" dirty="0"/>
              <a:t>Direktköp</a:t>
            </a:r>
            <a:r>
              <a:rPr lang="sv-SE" sz="2000" dirty="0"/>
              <a:t> ska endast användas om kunden har betalat eller när du ska använda en pott-biljett.</a:t>
            </a:r>
          </a:p>
          <a:p>
            <a:r>
              <a:rPr lang="sv-SE" sz="2000" dirty="0"/>
              <a:t>Välj sedan </a:t>
            </a:r>
            <a:r>
              <a:rPr lang="sv-SE" sz="2000" i="1" dirty="0"/>
              <a:t>Skapa reservation</a:t>
            </a:r>
            <a:r>
              <a:rPr lang="sv-SE" sz="2000" dirty="0"/>
              <a:t>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Orderavslut – Skapa reservation</a:t>
            </a:r>
          </a:p>
        </p:txBody>
      </p:sp>
      <p:grpSp>
        <p:nvGrpSpPr>
          <p:cNvPr id="8" name="Grupp 7"/>
          <p:cNvGrpSpPr/>
          <p:nvPr/>
        </p:nvGrpSpPr>
        <p:grpSpPr>
          <a:xfrm>
            <a:off x="1421028" y="2730843"/>
            <a:ext cx="7068064" cy="3949179"/>
            <a:chOff x="175785" y="0"/>
            <a:chExt cx="11840430" cy="6858000"/>
          </a:xfrm>
        </p:grpSpPr>
        <p:pic>
          <p:nvPicPr>
            <p:cNvPr id="5" name="Bildobjekt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5785" y="0"/>
              <a:ext cx="11840430" cy="6858000"/>
            </a:xfrm>
            <a:prstGeom prst="rect">
              <a:avLst/>
            </a:prstGeom>
          </p:spPr>
        </p:pic>
        <p:sp>
          <p:nvSpPr>
            <p:cNvPr id="6" name="Rektangel 5"/>
            <p:cNvSpPr/>
            <p:nvPr/>
          </p:nvSpPr>
          <p:spPr>
            <a:xfrm>
              <a:off x="9673389" y="5426241"/>
              <a:ext cx="2342826" cy="73392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7" name="Rektangel 6"/>
            <p:cNvSpPr/>
            <p:nvPr/>
          </p:nvSpPr>
          <p:spPr>
            <a:xfrm>
              <a:off x="5389469" y="3749842"/>
              <a:ext cx="1263994" cy="449179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345178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576276"/>
          </a:xfrm>
        </p:spPr>
        <p:txBody>
          <a:bodyPr>
            <a:normAutofit/>
          </a:bodyPr>
          <a:lstStyle/>
          <a:p>
            <a:r>
              <a:rPr lang="sv-SE" sz="2000" dirty="0"/>
              <a:t>Välj önskat betalsätt. Undvik Bankgiro om inte kunden insisterar. Det skapar extra arbete för back </a:t>
            </a:r>
            <a:r>
              <a:rPr lang="sv-SE" sz="2000" dirty="0" err="1"/>
              <a:t>office</a:t>
            </a:r>
            <a:r>
              <a:rPr lang="sv-SE" sz="2000" dirty="0"/>
              <a:t>.</a:t>
            </a:r>
          </a:p>
          <a:p>
            <a:r>
              <a:rPr lang="sv-SE" sz="2000" dirty="0"/>
              <a:t>Det är alltid möjligt att ändra betalningssätt vid ett senare tillfälle.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Välj betalsätt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1705" y="2344983"/>
            <a:ext cx="7414248" cy="4304470"/>
          </a:xfrm>
          <a:prstGeom prst="rect">
            <a:avLst/>
          </a:prstGeom>
        </p:spPr>
      </p:pic>
      <p:sp>
        <p:nvSpPr>
          <p:cNvPr id="6" name="Rektangel 5"/>
          <p:cNvSpPr/>
          <p:nvPr/>
        </p:nvSpPr>
        <p:spPr>
          <a:xfrm>
            <a:off x="9224210" y="2550695"/>
            <a:ext cx="2438400" cy="125128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rgbClr val="C00000"/>
                </a:solidFill>
              </a:rPr>
              <a:t>Call Center kommer endast att hantera Kredit- och betalkort samt Bankgiro</a:t>
            </a:r>
          </a:p>
        </p:txBody>
      </p:sp>
    </p:spTree>
    <p:extLst>
      <p:ext uri="{BB962C8B-B14F-4D97-AF65-F5344CB8AC3E}">
        <p14:creationId xmlns:p14="http://schemas.microsoft.com/office/powerpoint/2010/main" val="3025384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480023"/>
          </a:xfrm>
        </p:spPr>
        <p:txBody>
          <a:bodyPr>
            <a:normAutofit/>
          </a:bodyPr>
          <a:lstStyle/>
          <a:p>
            <a:r>
              <a:rPr lang="sv-SE" sz="2000" dirty="0"/>
              <a:t>Välj önskat leveranssätt. De vanligaste leveranssätten är </a:t>
            </a:r>
            <a:r>
              <a:rPr lang="sv-SE" sz="2000" i="1" dirty="0"/>
              <a:t>Epost</a:t>
            </a:r>
            <a:r>
              <a:rPr lang="sv-SE" sz="2000" dirty="0"/>
              <a:t> och </a:t>
            </a:r>
            <a:r>
              <a:rPr lang="sv-SE" sz="2000" i="1" dirty="0"/>
              <a:t>Uthämtning</a:t>
            </a:r>
            <a:r>
              <a:rPr lang="sv-SE" sz="2000" dirty="0"/>
              <a:t>.</a:t>
            </a:r>
          </a:p>
          <a:p>
            <a:r>
              <a:rPr lang="sv-SE" sz="2000" dirty="0"/>
              <a:t>Om kunden vill ha biljetterna skickade till sig via </a:t>
            </a:r>
            <a:r>
              <a:rPr lang="sv-SE" sz="2000" i="1" dirty="0"/>
              <a:t>Brev</a:t>
            </a:r>
            <a:r>
              <a:rPr lang="sv-SE" sz="2000" dirty="0"/>
              <a:t> måste den svenska supporten meddelas. De skriver ut biljetterna och skickar till kund när betalning inkommit via bankgiro.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Välj leveranssätt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9293" y="2332616"/>
            <a:ext cx="7476107" cy="4337765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9224210" y="2550695"/>
            <a:ext cx="2438400" cy="125128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rgbClr val="C00000"/>
                </a:solidFill>
              </a:rPr>
              <a:t>Call Center kommer endast att hantera Epost och Uthämtning.</a:t>
            </a:r>
          </a:p>
        </p:txBody>
      </p:sp>
    </p:spTree>
    <p:extLst>
      <p:ext uri="{BB962C8B-B14F-4D97-AF65-F5344CB8AC3E}">
        <p14:creationId xmlns:p14="http://schemas.microsoft.com/office/powerpoint/2010/main" val="3781142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2230352"/>
          </a:xfrm>
        </p:spPr>
        <p:txBody>
          <a:bodyPr>
            <a:normAutofit/>
          </a:bodyPr>
          <a:lstStyle/>
          <a:p>
            <a:r>
              <a:rPr lang="sv-SE" sz="2000" dirty="0"/>
              <a:t>Ta för vana att alltid söka efter kunden först. Vi vill undvika dubbletter i systemet. Ange t. ex. epost eller telefon och tryck på </a:t>
            </a:r>
            <a:r>
              <a:rPr lang="sv-SE" sz="2000" i="1" dirty="0"/>
              <a:t>Sök</a:t>
            </a:r>
            <a:r>
              <a:rPr lang="sv-SE" sz="2000" dirty="0"/>
              <a:t>. Sökresultat presenteras och när du väljer en post visas detaljerna i den nedre delen av kundkortet.</a:t>
            </a:r>
          </a:p>
          <a:p>
            <a:r>
              <a:rPr lang="sv-SE" sz="2000" dirty="0"/>
              <a:t>Finns inte kunden sedan tidigare så fyller du i uppgifterna och trycker på OK. Reservationen är nu kopplad till kunden.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Ange kunduppgifter</a:t>
            </a:r>
          </a:p>
        </p:txBody>
      </p:sp>
      <p:grpSp>
        <p:nvGrpSpPr>
          <p:cNvPr id="7" name="Grupp 6"/>
          <p:cNvGrpSpPr/>
          <p:nvPr/>
        </p:nvGrpSpPr>
        <p:grpSpPr>
          <a:xfrm>
            <a:off x="1491916" y="2919581"/>
            <a:ext cx="5772241" cy="3794041"/>
            <a:chOff x="879132" y="0"/>
            <a:chExt cx="10433736" cy="6858000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9132" y="0"/>
              <a:ext cx="10433736" cy="6858000"/>
            </a:xfrm>
            <a:prstGeom prst="rect">
              <a:avLst/>
            </a:prstGeom>
          </p:spPr>
        </p:pic>
        <p:sp>
          <p:nvSpPr>
            <p:cNvPr id="5" name="Rektangel 4"/>
            <p:cNvSpPr/>
            <p:nvPr/>
          </p:nvSpPr>
          <p:spPr>
            <a:xfrm>
              <a:off x="879132" y="284746"/>
              <a:ext cx="10433736" cy="257877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" name="Rektangel 5"/>
            <p:cNvSpPr/>
            <p:nvPr/>
          </p:nvSpPr>
          <p:spPr>
            <a:xfrm>
              <a:off x="899180" y="2999864"/>
              <a:ext cx="10413688" cy="3858135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0131342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127097"/>
          </a:xfrm>
        </p:spPr>
        <p:txBody>
          <a:bodyPr>
            <a:normAutofit/>
          </a:bodyPr>
          <a:lstStyle/>
          <a:p>
            <a:r>
              <a:rPr lang="sv-SE" sz="2000" dirty="0"/>
              <a:t>Reservationstiden sätts automatiskt till en vecka om det är mer än en vecka till eventet, 24 </a:t>
            </a:r>
            <a:r>
              <a:rPr lang="sv-SE" sz="2000" dirty="0" err="1"/>
              <a:t>tim</a:t>
            </a:r>
            <a:r>
              <a:rPr lang="sv-SE" sz="2000" dirty="0"/>
              <a:t> om det är tidigare än en vecka och 1 </a:t>
            </a:r>
            <a:r>
              <a:rPr lang="sv-SE" sz="2000" dirty="0" err="1"/>
              <a:t>tim</a:t>
            </a:r>
            <a:r>
              <a:rPr lang="sv-SE" sz="2000" dirty="0"/>
              <a:t> om eventet sker inom 24 tim.</a:t>
            </a:r>
          </a:p>
          <a:p>
            <a:r>
              <a:rPr lang="sv-SE" sz="2000" dirty="0"/>
              <a:t>Ändra reservationstiden i kalendern och tryck </a:t>
            </a:r>
            <a:r>
              <a:rPr lang="sv-SE" sz="2000" i="1" dirty="0"/>
              <a:t>OK</a:t>
            </a:r>
            <a:r>
              <a:rPr lang="sv-SE" sz="2000" dirty="0"/>
              <a:t>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Acceptera eller ändra reservationstid</a:t>
            </a:r>
          </a:p>
        </p:txBody>
      </p:sp>
      <p:grpSp>
        <p:nvGrpSpPr>
          <p:cNvPr id="6" name="Grupp 5"/>
          <p:cNvGrpSpPr/>
          <p:nvPr/>
        </p:nvGrpSpPr>
        <p:grpSpPr>
          <a:xfrm>
            <a:off x="1482336" y="2310064"/>
            <a:ext cx="7653207" cy="4451684"/>
            <a:chOff x="200962" y="0"/>
            <a:chExt cx="11790075" cy="6858000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0962" y="0"/>
              <a:ext cx="11790075" cy="6858000"/>
            </a:xfrm>
            <a:prstGeom prst="rect">
              <a:avLst/>
            </a:prstGeom>
          </p:spPr>
        </p:pic>
        <p:sp>
          <p:nvSpPr>
            <p:cNvPr id="5" name="Rektangel 4"/>
            <p:cNvSpPr/>
            <p:nvPr/>
          </p:nvSpPr>
          <p:spPr>
            <a:xfrm>
              <a:off x="3705726" y="2683041"/>
              <a:ext cx="4752474" cy="1419727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40915119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597707"/>
          </a:xfrm>
        </p:spPr>
        <p:txBody>
          <a:bodyPr>
            <a:normAutofit/>
          </a:bodyPr>
          <a:lstStyle/>
          <a:p>
            <a:r>
              <a:rPr lang="sv-SE" sz="2000" dirty="0"/>
              <a:t>Detaljer om reservationen visas. Tryck </a:t>
            </a:r>
            <a:r>
              <a:rPr lang="sv-SE" sz="2000" i="1" dirty="0"/>
              <a:t>OK</a:t>
            </a:r>
            <a:r>
              <a:rPr lang="sv-SE" sz="2000" dirty="0"/>
              <a:t> för att acceptera.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Acceptera reservationen</a:t>
            </a:r>
          </a:p>
        </p:txBody>
      </p:sp>
      <p:grpSp>
        <p:nvGrpSpPr>
          <p:cNvPr id="7" name="Grupp 6"/>
          <p:cNvGrpSpPr/>
          <p:nvPr/>
        </p:nvGrpSpPr>
        <p:grpSpPr>
          <a:xfrm>
            <a:off x="1453887" y="1688479"/>
            <a:ext cx="8304707" cy="4840658"/>
            <a:chOff x="213155" y="0"/>
            <a:chExt cx="11765690" cy="6858000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3155" y="0"/>
              <a:ext cx="11765690" cy="6858000"/>
            </a:xfrm>
            <a:prstGeom prst="rect">
              <a:avLst/>
            </a:prstGeom>
          </p:spPr>
        </p:pic>
        <p:sp>
          <p:nvSpPr>
            <p:cNvPr id="5" name="Rektangel 4"/>
            <p:cNvSpPr/>
            <p:nvPr/>
          </p:nvSpPr>
          <p:spPr>
            <a:xfrm>
              <a:off x="3068053" y="601578"/>
              <a:ext cx="6003758" cy="558265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" name="Rektangel 5"/>
            <p:cNvSpPr/>
            <p:nvPr/>
          </p:nvSpPr>
          <p:spPr>
            <a:xfrm>
              <a:off x="7471611" y="5811254"/>
              <a:ext cx="757990" cy="336885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0371124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text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Skicka orderbekräftelse med betalningsinformation</a:t>
            </a: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Orderbekräftelse</a:t>
            </a:r>
          </a:p>
        </p:txBody>
      </p:sp>
    </p:spTree>
    <p:extLst>
      <p:ext uri="{BB962C8B-B14F-4D97-AF65-F5344CB8AC3E}">
        <p14:creationId xmlns:p14="http://schemas.microsoft.com/office/powerpoint/2010/main" val="26173327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512107"/>
          </a:xfrm>
        </p:spPr>
        <p:txBody>
          <a:bodyPr>
            <a:normAutofit/>
          </a:bodyPr>
          <a:lstStyle/>
          <a:p>
            <a:r>
              <a:rPr lang="sv-SE" sz="2000" dirty="0"/>
              <a:t>Välj typ av orderbekräftelse från rullgardinsmenyn. Den vanligaste orderbekräftelsen innehåller en betalningslänk med instruktion. Den skapas när du trycker på </a:t>
            </a:r>
            <a:r>
              <a:rPr lang="sv-SE" sz="2000" i="1" dirty="0"/>
              <a:t>Orderbekräftelse</a:t>
            </a:r>
            <a:r>
              <a:rPr lang="sv-SE" sz="2000" dirty="0"/>
              <a:t>. </a:t>
            </a:r>
          </a:p>
          <a:p>
            <a:r>
              <a:rPr lang="sv-SE" sz="2000" dirty="0"/>
              <a:t>Om kunden ska betala med bankgiro trycker du på knappen </a:t>
            </a:r>
            <a:r>
              <a:rPr lang="sv-SE" sz="2000" i="1" dirty="0"/>
              <a:t>Orderbekräftelse + BG</a:t>
            </a:r>
            <a:r>
              <a:rPr lang="sv-SE" sz="2000" dirty="0"/>
              <a:t>.</a:t>
            </a:r>
          </a:p>
          <a:p>
            <a:r>
              <a:rPr lang="sv-SE" sz="2000" i="1" dirty="0"/>
              <a:t>Kvitto</a:t>
            </a:r>
            <a:r>
              <a:rPr lang="sv-SE" sz="2000" dirty="0"/>
              <a:t> är endast valbart om ordern har blivit betald.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Orderbekräftelse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831" y="2791326"/>
            <a:ext cx="6761615" cy="394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6176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Exempel på en orderbekräftelse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377" y="1279218"/>
            <a:ext cx="7436164" cy="5578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38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Sök efter en reservation/order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708792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576276"/>
          </a:xfrm>
        </p:spPr>
        <p:txBody>
          <a:bodyPr>
            <a:normAutofit/>
          </a:bodyPr>
          <a:lstStyle/>
          <a:p>
            <a:r>
              <a:rPr lang="sv-SE" sz="2000" dirty="0"/>
              <a:t>Under fliken </a:t>
            </a:r>
            <a:r>
              <a:rPr lang="sv-SE" sz="2000" i="1" dirty="0"/>
              <a:t>Transaktioner</a:t>
            </a:r>
            <a:r>
              <a:rPr lang="sv-SE" sz="2000" dirty="0"/>
              <a:t> kan man söka efter reservationer, </a:t>
            </a:r>
            <a:r>
              <a:rPr lang="sv-SE" sz="2000" dirty="0" err="1"/>
              <a:t>ordrar</a:t>
            </a:r>
            <a:r>
              <a:rPr lang="sv-SE" sz="2000" dirty="0"/>
              <a:t> och återköp som gjorts.</a:t>
            </a:r>
          </a:p>
          <a:p>
            <a:r>
              <a:rPr lang="sv-SE" sz="2000" dirty="0"/>
              <a:t>Ange t ex ett specifikt ordernr eller kundnummer. Du kan även söka efter en speciell plats t ex G/10/11</a:t>
            </a:r>
          </a:p>
          <a:p>
            <a:r>
              <a:rPr lang="sv-SE" sz="2000" dirty="0"/>
              <a:t>Om du misstänker att en order är trasig markera boxen </a:t>
            </a:r>
            <a:r>
              <a:rPr lang="sv-SE" sz="2000" i="1" dirty="0" err="1"/>
              <a:t>Search</a:t>
            </a:r>
            <a:r>
              <a:rPr lang="sv-SE" sz="2000" i="1" dirty="0"/>
              <a:t> for all orders.</a:t>
            </a:r>
          </a:p>
          <a:p>
            <a:endParaRPr lang="sv-SE" sz="2000" dirty="0"/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Sök efter en reservation/order</a:t>
            </a:r>
          </a:p>
        </p:txBody>
      </p:sp>
      <p:grpSp>
        <p:nvGrpSpPr>
          <p:cNvPr id="9" name="Grupp 8"/>
          <p:cNvGrpSpPr/>
          <p:nvPr/>
        </p:nvGrpSpPr>
        <p:grpSpPr>
          <a:xfrm>
            <a:off x="1475971" y="2710682"/>
            <a:ext cx="7769173" cy="4115234"/>
            <a:chOff x="139483" y="223804"/>
            <a:chExt cx="11913031" cy="6310184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9483" y="223804"/>
              <a:ext cx="11913031" cy="6310184"/>
            </a:xfrm>
            <a:prstGeom prst="rect">
              <a:avLst/>
            </a:prstGeom>
          </p:spPr>
        </p:pic>
        <p:sp>
          <p:nvSpPr>
            <p:cNvPr id="5" name="Rektangel 4"/>
            <p:cNvSpPr/>
            <p:nvPr/>
          </p:nvSpPr>
          <p:spPr>
            <a:xfrm>
              <a:off x="261366" y="784656"/>
              <a:ext cx="911652" cy="397599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  <p:sp>
          <p:nvSpPr>
            <p:cNvPr id="6" name="Rektangel 5"/>
            <p:cNvSpPr/>
            <p:nvPr/>
          </p:nvSpPr>
          <p:spPr>
            <a:xfrm>
              <a:off x="3666835" y="784656"/>
              <a:ext cx="1126837" cy="397599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  <p:sp>
          <p:nvSpPr>
            <p:cNvPr id="7" name="Rektangel 6"/>
            <p:cNvSpPr/>
            <p:nvPr/>
          </p:nvSpPr>
          <p:spPr>
            <a:xfrm>
              <a:off x="4456544" y="1182256"/>
              <a:ext cx="1510147" cy="37869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  <p:sp>
          <p:nvSpPr>
            <p:cNvPr id="8" name="Rektangel 7"/>
            <p:cNvSpPr/>
            <p:nvPr/>
          </p:nvSpPr>
          <p:spPr>
            <a:xfrm>
              <a:off x="7416800" y="1560946"/>
              <a:ext cx="1182256" cy="212436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225119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078970"/>
          </a:xfrm>
        </p:spPr>
        <p:txBody>
          <a:bodyPr>
            <a:normAutofit/>
          </a:bodyPr>
          <a:lstStyle/>
          <a:p>
            <a:r>
              <a:rPr lang="sv-SE" sz="2000" dirty="0"/>
              <a:t>Efter sökning visas resultaten i en lista. Dubbelklicka på raden med reservationen för att öppna och titta på detaljer.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Sök efter en reservation/order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872" y="2181727"/>
            <a:ext cx="7620001" cy="440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2536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645834"/>
          </a:xfrm>
        </p:spPr>
        <p:txBody>
          <a:bodyPr>
            <a:normAutofit/>
          </a:bodyPr>
          <a:lstStyle/>
          <a:p>
            <a:r>
              <a:rPr lang="sv-SE" sz="2000" dirty="0"/>
              <a:t>Detaljer om reservationen visas i ett separat fönster.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Titta på detaljer om en reservationen/order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754" y="1695450"/>
            <a:ext cx="6895099" cy="4828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3261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Pottbiljetter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341168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233377" y="1118799"/>
            <a:ext cx="10120423" cy="1910006"/>
          </a:xfrm>
        </p:spPr>
        <p:txBody>
          <a:bodyPr>
            <a:normAutofit/>
          </a:bodyPr>
          <a:lstStyle/>
          <a:p>
            <a:r>
              <a:rPr lang="sv-SE" sz="2000" dirty="0"/>
              <a:t>Pottbiljetter är ett förbetalt paket av biljetter. Kunden kan använda pottbiljetter vid ett direktköp. Du hittar dem under fliken </a:t>
            </a:r>
            <a:r>
              <a:rPr lang="sv-SE" sz="2000" i="1" dirty="0"/>
              <a:t>Pottbiljetter</a:t>
            </a:r>
            <a:r>
              <a:rPr lang="sv-SE" sz="2000" dirty="0"/>
              <a:t>.</a:t>
            </a:r>
          </a:p>
          <a:p>
            <a:r>
              <a:rPr lang="sv-SE" sz="2000" dirty="0"/>
              <a:t>Sök efter kundens pottbiljetter genom att ange exempelvis en </a:t>
            </a:r>
            <a:r>
              <a:rPr lang="sv-SE" sz="2000" dirty="0" err="1"/>
              <a:t>epostadress</a:t>
            </a:r>
            <a:r>
              <a:rPr lang="sv-SE" sz="2000" dirty="0"/>
              <a:t> och tryck på </a:t>
            </a:r>
            <a:r>
              <a:rPr lang="sv-SE" sz="2000" i="1" dirty="0"/>
              <a:t>Sök</a:t>
            </a:r>
            <a:r>
              <a:rPr lang="sv-SE" sz="2000" dirty="0"/>
              <a:t>.</a:t>
            </a:r>
          </a:p>
          <a:p>
            <a:r>
              <a:rPr lang="sv-SE" sz="2000" dirty="0"/>
              <a:t>Den som utfärdat pottbiljetten dyker upp i en lista.</a:t>
            </a:r>
          </a:p>
          <a:p>
            <a:r>
              <a:rPr lang="sv-SE" sz="2000" dirty="0"/>
              <a:t>Till höger visas matcher och hur många biljetter som återstår.</a:t>
            </a: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Pottbiljetter</a:t>
            </a:r>
          </a:p>
        </p:txBody>
      </p:sp>
      <p:grpSp>
        <p:nvGrpSpPr>
          <p:cNvPr id="10" name="Grupp 9"/>
          <p:cNvGrpSpPr/>
          <p:nvPr/>
        </p:nvGrpSpPr>
        <p:grpSpPr>
          <a:xfrm>
            <a:off x="1480802" y="3028805"/>
            <a:ext cx="6210005" cy="3600324"/>
            <a:chOff x="494851" y="167644"/>
            <a:chExt cx="11354280" cy="6582779"/>
          </a:xfrm>
        </p:grpSpPr>
        <p:pic>
          <p:nvPicPr>
            <p:cNvPr id="6" name="Bildobjekt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4851" y="167644"/>
              <a:ext cx="11354280" cy="6582779"/>
            </a:xfrm>
            <a:prstGeom prst="rect">
              <a:avLst/>
            </a:prstGeom>
          </p:spPr>
        </p:pic>
        <p:sp>
          <p:nvSpPr>
            <p:cNvPr id="7" name="Rektangel 6"/>
            <p:cNvSpPr/>
            <p:nvPr/>
          </p:nvSpPr>
          <p:spPr>
            <a:xfrm>
              <a:off x="2654300" y="939800"/>
              <a:ext cx="1650999" cy="3683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  <p:sp>
          <p:nvSpPr>
            <p:cNvPr id="8" name="Rektangel 7"/>
            <p:cNvSpPr/>
            <p:nvPr/>
          </p:nvSpPr>
          <p:spPr>
            <a:xfrm>
              <a:off x="622301" y="1485900"/>
              <a:ext cx="2463800" cy="4191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  <p:sp>
          <p:nvSpPr>
            <p:cNvPr id="9" name="Rektangel 8"/>
            <p:cNvSpPr/>
            <p:nvPr/>
          </p:nvSpPr>
          <p:spPr>
            <a:xfrm>
              <a:off x="4317999" y="444500"/>
              <a:ext cx="1790701" cy="7239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8197492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967770"/>
          </a:xfrm>
        </p:spPr>
        <p:txBody>
          <a:bodyPr>
            <a:noAutofit/>
          </a:bodyPr>
          <a:lstStyle/>
          <a:p>
            <a:r>
              <a:rPr lang="sv-SE" sz="2000" dirty="0"/>
              <a:t>Dubbelklicka på den matchen du vill ta ut pottbiljetter till och välj biljettyp.</a:t>
            </a:r>
          </a:p>
          <a:p>
            <a:r>
              <a:rPr lang="sv-SE" sz="2000" dirty="0"/>
              <a:t>När biljetterna hamnar i varukorgen fortsätter du med att välja plats, göra ett direktköp och skickar biljetterna till kunden.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Pottbiljetter</a:t>
            </a:r>
          </a:p>
        </p:txBody>
      </p:sp>
      <p:grpSp>
        <p:nvGrpSpPr>
          <p:cNvPr id="7" name="Grupp 6"/>
          <p:cNvGrpSpPr/>
          <p:nvPr/>
        </p:nvGrpSpPr>
        <p:grpSpPr>
          <a:xfrm>
            <a:off x="1458195" y="2486522"/>
            <a:ext cx="6755363" cy="3936607"/>
            <a:chOff x="634701" y="254464"/>
            <a:chExt cx="11184224" cy="6517473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4701" y="254464"/>
              <a:ext cx="11184224" cy="6517473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 flipH="1">
              <a:off x="5206701" y="415636"/>
              <a:ext cx="30317" cy="4342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ak pilkoppling 5"/>
            <p:cNvCxnSpPr/>
            <p:nvPr/>
          </p:nvCxnSpPr>
          <p:spPr>
            <a:xfrm flipH="1" flipV="1">
              <a:off x="6982691" y="923636"/>
              <a:ext cx="489527" cy="923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352698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757854"/>
          </a:xfrm>
        </p:spPr>
        <p:txBody>
          <a:bodyPr>
            <a:normAutofit/>
          </a:bodyPr>
          <a:lstStyle/>
          <a:p>
            <a:r>
              <a:rPr lang="sv-SE" sz="2000" dirty="0"/>
              <a:t>På e-biljettsidan kan kunderna hämta ut sina pottbiljetter själva. De hittar sina pottbiljetter under fliken </a:t>
            </a:r>
            <a:r>
              <a:rPr lang="sv-SE" sz="2000" i="1" dirty="0"/>
              <a:t>Potter</a:t>
            </a:r>
            <a:r>
              <a:rPr lang="sv-SE" sz="2000" dirty="0"/>
              <a:t>.</a:t>
            </a:r>
          </a:p>
          <a:p>
            <a:pPr marL="0" indent="0">
              <a:buNone/>
            </a:pPr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Pottbiljetter på webben</a:t>
            </a:r>
          </a:p>
        </p:txBody>
      </p:sp>
      <p:grpSp>
        <p:nvGrpSpPr>
          <p:cNvPr id="6" name="Grupp 5"/>
          <p:cNvGrpSpPr/>
          <p:nvPr/>
        </p:nvGrpSpPr>
        <p:grpSpPr>
          <a:xfrm>
            <a:off x="1519474" y="2229577"/>
            <a:ext cx="9367753" cy="3673916"/>
            <a:chOff x="201478" y="1117241"/>
            <a:chExt cx="11990522" cy="4702533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1478" y="1117241"/>
              <a:ext cx="11990522" cy="4702533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 flipH="1" flipV="1">
              <a:off x="9980908" y="2371241"/>
              <a:ext cx="1146875" cy="3099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050983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319602"/>
          </a:xfrm>
        </p:spPr>
        <p:txBody>
          <a:bodyPr>
            <a:normAutofit/>
          </a:bodyPr>
          <a:lstStyle/>
          <a:p>
            <a:r>
              <a:rPr lang="sv-SE" sz="2000" dirty="0"/>
              <a:t>Aktuella matcher visas i en lista.</a:t>
            </a:r>
          </a:p>
          <a:p>
            <a:r>
              <a:rPr lang="sv-SE" sz="2000" dirty="0"/>
              <a:t>Kunden väljer biljettyp, antal biljetter och klickar på knappen </a:t>
            </a:r>
            <a:r>
              <a:rPr lang="sv-SE" sz="2000" i="1" dirty="0"/>
              <a:t>Lägg i varukorgen</a:t>
            </a:r>
            <a:r>
              <a:rPr lang="sv-SE" sz="2000" dirty="0"/>
              <a:t>.</a:t>
            </a:r>
          </a:p>
          <a:p>
            <a:r>
              <a:rPr lang="sv-SE" sz="2000" dirty="0"/>
              <a:t>Tryck sedan på knappen </a:t>
            </a:r>
            <a:r>
              <a:rPr lang="sv-SE" sz="2000" i="1" dirty="0"/>
              <a:t>Gå vidare. 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Pottbiljetter på webben</a:t>
            </a:r>
          </a:p>
        </p:txBody>
      </p:sp>
      <p:grpSp>
        <p:nvGrpSpPr>
          <p:cNvPr id="10" name="Grupp 9"/>
          <p:cNvGrpSpPr/>
          <p:nvPr/>
        </p:nvGrpSpPr>
        <p:grpSpPr>
          <a:xfrm>
            <a:off x="940548" y="2598820"/>
            <a:ext cx="10175365" cy="3785937"/>
            <a:chOff x="131458" y="1414037"/>
            <a:chExt cx="11805373" cy="4392412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1458" y="1414037"/>
              <a:ext cx="11805373" cy="4392412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 flipV="1">
              <a:off x="2607452" y="2526224"/>
              <a:ext cx="681925" cy="20147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ak pilkoppling 5"/>
            <p:cNvCxnSpPr/>
            <p:nvPr/>
          </p:nvCxnSpPr>
          <p:spPr>
            <a:xfrm flipV="1">
              <a:off x="7029204" y="2572719"/>
              <a:ext cx="433953" cy="15498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ak pilkoppling 6"/>
            <p:cNvCxnSpPr/>
            <p:nvPr/>
          </p:nvCxnSpPr>
          <p:spPr>
            <a:xfrm>
              <a:off x="9701939" y="1999281"/>
              <a:ext cx="0" cy="40295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ak pilkoppling 7"/>
            <p:cNvCxnSpPr/>
            <p:nvPr/>
          </p:nvCxnSpPr>
          <p:spPr>
            <a:xfrm flipH="1">
              <a:off x="11282766" y="2123268"/>
              <a:ext cx="340964" cy="27896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ak pilkoppling 8"/>
            <p:cNvCxnSpPr/>
            <p:nvPr/>
          </p:nvCxnSpPr>
          <p:spPr>
            <a:xfrm flipV="1">
              <a:off x="10573476" y="4899643"/>
              <a:ext cx="232475" cy="30996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26581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774170"/>
          </a:xfrm>
        </p:spPr>
        <p:txBody>
          <a:bodyPr>
            <a:normAutofit/>
          </a:bodyPr>
          <a:lstStyle/>
          <a:p>
            <a:r>
              <a:rPr lang="sv-SE" sz="2000" dirty="0"/>
              <a:t>Välj en plats. Grön betyder ledig, röd är upptagen och gult indikerar den plats du valt.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Pottbiljetter på webben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7958" y="2096646"/>
            <a:ext cx="8315791" cy="385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1782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629792"/>
          </a:xfrm>
        </p:spPr>
        <p:txBody>
          <a:bodyPr>
            <a:normAutofit/>
          </a:bodyPr>
          <a:lstStyle/>
          <a:p>
            <a:r>
              <a:rPr lang="sv-SE" sz="2000" dirty="0"/>
              <a:t>När platsen har valts klickar man på knappen </a:t>
            </a:r>
            <a:r>
              <a:rPr lang="sv-SE" sz="2000" i="1" dirty="0"/>
              <a:t>Gå vidare</a:t>
            </a:r>
            <a:r>
              <a:rPr lang="sv-SE" sz="2000" dirty="0"/>
              <a:t>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Pottbiljetter på webben</a:t>
            </a:r>
          </a:p>
        </p:txBody>
      </p:sp>
      <p:grpSp>
        <p:nvGrpSpPr>
          <p:cNvPr id="6" name="Grupp 5"/>
          <p:cNvGrpSpPr/>
          <p:nvPr/>
        </p:nvGrpSpPr>
        <p:grpSpPr>
          <a:xfrm>
            <a:off x="1526210" y="2069432"/>
            <a:ext cx="8938628" cy="4186991"/>
            <a:chOff x="170482" y="790350"/>
            <a:chExt cx="11696054" cy="5478612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0482" y="790350"/>
              <a:ext cx="11696054" cy="5478612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>
              <a:off x="9887919" y="5935851"/>
              <a:ext cx="774915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38066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6" y="1279219"/>
            <a:ext cx="10120423" cy="629792"/>
          </a:xfrm>
        </p:spPr>
        <p:txBody>
          <a:bodyPr>
            <a:normAutofit fontScale="92500" lnSpcReduction="20000"/>
          </a:bodyPr>
          <a:lstStyle/>
          <a:p>
            <a:r>
              <a:rPr lang="sv-SE" sz="2000" dirty="0"/>
              <a:t>Kunden måste genomföra steget betala även fast de inte ska ”betala” något för biljetten. </a:t>
            </a:r>
          </a:p>
          <a:p>
            <a:r>
              <a:rPr lang="sv-SE" sz="2000" dirty="0"/>
              <a:t>Tryck på knappen </a:t>
            </a:r>
            <a:r>
              <a:rPr lang="sv-SE" sz="2000" i="1" dirty="0"/>
              <a:t>Betala</a:t>
            </a:r>
            <a:r>
              <a:rPr lang="sv-SE" sz="2000" dirty="0"/>
              <a:t>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Pottbiljetter på webben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5251" y="2271041"/>
            <a:ext cx="7303674" cy="4193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712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870423"/>
          </a:xfrm>
        </p:spPr>
        <p:txBody>
          <a:bodyPr>
            <a:normAutofit/>
          </a:bodyPr>
          <a:lstStyle/>
          <a:p>
            <a:r>
              <a:rPr lang="sv-SE" sz="2000" dirty="0"/>
              <a:t>Kunden kan välja att skriva ut biljetten eller ladda ned den på telefonen.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Pottbiljetter på webben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935" y="2149642"/>
            <a:ext cx="7537128" cy="3035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805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Ändra en reservation</a:t>
            </a:r>
          </a:p>
        </p:txBody>
      </p:sp>
    </p:spTree>
    <p:extLst>
      <p:ext uri="{BB962C8B-B14F-4D97-AF65-F5344CB8AC3E}">
        <p14:creationId xmlns:p14="http://schemas.microsoft.com/office/powerpoint/2010/main" val="74212200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886465"/>
          </a:xfrm>
        </p:spPr>
        <p:txBody>
          <a:bodyPr>
            <a:normAutofit fontScale="92500" lnSpcReduction="20000"/>
          </a:bodyPr>
          <a:lstStyle/>
          <a:p>
            <a:r>
              <a:rPr lang="sv-SE" sz="2000" dirty="0"/>
              <a:t>Ändringar på en reservation kan göras fram till det att biljetterna är betalda. Efter betalning måste man göra ett återköp.</a:t>
            </a:r>
          </a:p>
          <a:p>
            <a:r>
              <a:rPr lang="sv-SE" sz="2000" dirty="0"/>
              <a:t>Under menyn </a:t>
            </a:r>
            <a:r>
              <a:rPr lang="sv-SE" sz="2000" i="1" dirty="0"/>
              <a:t>Reservation</a:t>
            </a:r>
            <a:r>
              <a:rPr lang="sv-SE" sz="2000" dirty="0"/>
              <a:t> finner du de olika ändringar som kan göras.</a:t>
            </a: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Ändra reservation</a:t>
            </a:r>
          </a:p>
        </p:txBody>
      </p:sp>
      <p:grpSp>
        <p:nvGrpSpPr>
          <p:cNvPr id="12" name="Grupp 11"/>
          <p:cNvGrpSpPr/>
          <p:nvPr/>
        </p:nvGrpSpPr>
        <p:grpSpPr>
          <a:xfrm>
            <a:off x="1475872" y="2165684"/>
            <a:ext cx="5121251" cy="4236692"/>
            <a:chOff x="2148113" y="0"/>
            <a:chExt cx="8026401" cy="6640055"/>
          </a:xfrm>
        </p:grpSpPr>
        <p:pic>
          <p:nvPicPr>
            <p:cNvPr id="10" name="Bildobjekt 9"/>
            <p:cNvPicPr>
              <a:picLocks noChangeAspect="1"/>
            </p:cNvPicPr>
            <p:nvPr/>
          </p:nvPicPr>
          <p:blipFill rotWithShape="1">
            <a:blip r:embed="rId3"/>
            <a:srcRect l="16228" r="15778"/>
            <a:stretch/>
          </p:blipFill>
          <p:spPr>
            <a:xfrm>
              <a:off x="2148113" y="0"/>
              <a:ext cx="8026401" cy="6640055"/>
            </a:xfrm>
            <a:prstGeom prst="rect">
              <a:avLst/>
            </a:prstGeom>
          </p:spPr>
        </p:pic>
        <p:sp>
          <p:nvSpPr>
            <p:cNvPr id="11" name="Rektangel 10"/>
            <p:cNvSpPr/>
            <p:nvPr/>
          </p:nvSpPr>
          <p:spPr>
            <a:xfrm>
              <a:off x="4045111" y="218419"/>
              <a:ext cx="1891232" cy="1262038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</p:grpSp>
      <p:sp>
        <p:nvSpPr>
          <p:cNvPr id="13" name="Rektangel 12"/>
          <p:cNvSpPr/>
          <p:nvPr/>
        </p:nvSpPr>
        <p:spPr>
          <a:xfrm>
            <a:off x="7704221" y="2707668"/>
            <a:ext cx="3076074" cy="240631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rgbClr val="C00000"/>
                </a:solidFill>
              </a:rPr>
              <a:t>Lämna ut. Om kunden använder bankgiro som betalningssätt måste man manuellt ändra orderstatus och skicka ut biljetterna.</a:t>
            </a:r>
          </a:p>
          <a:p>
            <a:pPr algn="ctr"/>
            <a:endParaRPr lang="sv-SE" i="1" dirty="0">
              <a:solidFill>
                <a:srgbClr val="C00000"/>
              </a:solidFill>
            </a:endParaRPr>
          </a:p>
          <a:p>
            <a:pPr algn="ctr"/>
            <a:r>
              <a:rPr lang="sv-SE" i="1" dirty="0">
                <a:solidFill>
                  <a:srgbClr val="C00000"/>
                </a:solidFill>
              </a:rPr>
              <a:t>Detta sköts tills vidare av supporten i Sverige.</a:t>
            </a:r>
            <a:endParaRPr lang="sv-SE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18927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Ändra reservationstid</a:t>
            </a:r>
          </a:p>
        </p:txBody>
      </p:sp>
    </p:spTree>
    <p:extLst>
      <p:ext uri="{BB962C8B-B14F-4D97-AF65-F5344CB8AC3E}">
        <p14:creationId xmlns:p14="http://schemas.microsoft.com/office/powerpoint/2010/main" val="76102577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724111"/>
          </a:xfrm>
        </p:spPr>
        <p:txBody>
          <a:bodyPr>
            <a:normAutofit/>
          </a:bodyPr>
          <a:lstStyle/>
          <a:p>
            <a:r>
              <a:rPr lang="sv-SE" sz="2000" dirty="0"/>
              <a:t>För att ändra reservationstiden i en bokning, välj </a:t>
            </a:r>
            <a:r>
              <a:rPr lang="sv-SE" sz="2000" i="1" dirty="0"/>
              <a:t>Ändra reservationstid </a:t>
            </a:r>
            <a:r>
              <a:rPr lang="sv-SE" sz="2000" dirty="0"/>
              <a:t>från menyn eller klicka på knappen </a:t>
            </a:r>
            <a:r>
              <a:rPr lang="sv-SE" sz="2000" i="1" dirty="0"/>
              <a:t>Ändra reservationstid</a:t>
            </a:r>
            <a:r>
              <a:rPr lang="sv-SE" sz="2000" dirty="0"/>
              <a:t>.  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Ändra reservationstid</a:t>
            </a:r>
          </a:p>
        </p:txBody>
      </p:sp>
      <p:grpSp>
        <p:nvGrpSpPr>
          <p:cNvPr id="7" name="Grupp 6"/>
          <p:cNvGrpSpPr/>
          <p:nvPr/>
        </p:nvGrpSpPr>
        <p:grpSpPr>
          <a:xfrm>
            <a:off x="1489835" y="2003330"/>
            <a:ext cx="5678906" cy="4676510"/>
            <a:chOff x="2245895" y="282667"/>
            <a:chExt cx="7491663" cy="6169294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 rotWithShape="1">
            <a:blip r:embed="rId3"/>
            <a:srcRect l="15947" r="15746"/>
            <a:stretch/>
          </p:blipFill>
          <p:spPr>
            <a:xfrm>
              <a:off x="2245895" y="282667"/>
              <a:ext cx="7491663" cy="6169294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 flipV="1">
              <a:off x="8302171" y="3018974"/>
              <a:ext cx="449943" cy="34834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ak pilkoppling 5"/>
            <p:cNvCxnSpPr/>
            <p:nvPr/>
          </p:nvCxnSpPr>
          <p:spPr>
            <a:xfrm flipH="1">
              <a:off x="5442857" y="783771"/>
              <a:ext cx="508000" cy="2902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ktangel 7"/>
          <p:cNvSpPr/>
          <p:nvPr/>
        </p:nvSpPr>
        <p:spPr>
          <a:xfrm>
            <a:off x="7956883" y="2983833"/>
            <a:ext cx="3396915" cy="1636296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Ett alternativt sätt: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Öppna fliken </a:t>
            </a:r>
            <a:r>
              <a:rPr lang="sv-SE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Transaktioner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Högerklicka på orderraden och välj </a:t>
            </a:r>
            <a:r>
              <a:rPr lang="sv-SE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Reservation-&gt;Ändra reservationstid </a:t>
            </a:r>
          </a:p>
        </p:txBody>
      </p:sp>
    </p:spTree>
    <p:extLst>
      <p:ext uri="{BB962C8B-B14F-4D97-AF65-F5344CB8AC3E}">
        <p14:creationId xmlns:p14="http://schemas.microsoft.com/office/powerpoint/2010/main" val="160976563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645834"/>
          </a:xfrm>
        </p:spPr>
        <p:txBody>
          <a:bodyPr>
            <a:normAutofit/>
          </a:bodyPr>
          <a:lstStyle/>
          <a:p>
            <a:r>
              <a:rPr lang="sv-SE" sz="2000" dirty="0"/>
              <a:t>När man klickar på </a:t>
            </a:r>
            <a:r>
              <a:rPr lang="sv-SE" sz="2000" i="1" dirty="0"/>
              <a:t>Ändra reservationstid </a:t>
            </a:r>
            <a:r>
              <a:rPr lang="sv-SE" sz="2000" dirty="0"/>
              <a:t>visas en dialogruta. Klicka på pilen med kalendern och ändra reservationstiden. Tryck sedan på knappen </a:t>
            </a:r>
            <a:r>
              <a:rPr lang="sv-SE" sz="2000" i="1" dirty="0"/>
              <a:t>OK</a:t>
            </a:r>
            <a:r>
              <a:rPr lang="sv-SE" sz="2000" dirty="0"/>
              <a:t> och den nya reservationstiden sparas. 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Ändra reservationstid</a:t>
            </a:r>
          </a:p>
        </p:txBody>
      </p:sp>
      <p:grpSp>
        <p:nvGrpSpPr>
          <p:cNvPr id="6" name="Grupp 5"/>
          <p:cNvGrpSpPr/>
          <p:nvPr/>
        </p:nvGrpSpPr>
        <p:grpSpPr>
          <a:xfrm>
            <a:off x="1441786" y="1925053"/>
            <a:ext cx="5696950" cy="4708358"/>
            <a:chOff x="2069432" y="69742"/>
            <a:chExt cx="8213557" cy="6788258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 rotWithShape="1">
            <a:blip r:embed="rId3"/>
            <a:srcRect l="16120" r="15819"/>
            <a:stretch/>
          </p:blipFill>
          <p:spPr>
            <a:xfrm>
              <a:off x="2069432" y="69742"/>
              <a:ext cx="8213557" cy="6788258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 flipH="1">
              <a:off x="7392692" y="3440624"/>
              <a:ext cx="480447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91558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Ändra biljettyp</a:t>
            </a:r>
          </a:p>
        </p:txBody>
      </p:sp>
    </p:spTree>
    <p:extLst>
      <p:ext uri="{BB962C8B-B14F-4D97-AF65-F5344CB8AC3E}">
        <p14:creationId xmlns:p14="http://schemas.microsoft.com/office/powerpoint/2010/main" val="33921122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738569"/>
          </a:xfrm>
        </p:spPr>
        <p:txBody>
          <a:bodyPr>
            <a:normAutofit/>
          </a:bodyPr>
          <a:lstStyle/>
          <a:p>
            <a:r>
              <a:rPr lang="sv-SE" sz="2000" dirty="0"/>
              <a:t>För att ändra en biljettyp i en reservation behöver man först gå in i bokningen och sedan välja </a:t>
            </a:r>
            <a:r>
              <a:rPr lang="sv-SE" sz="2000" i="1" dirty="0"/>
              <a:t>Förändra reservation</a:t>
            </a:r>
            <a:r>
              <a:rPr lang="sv-SE" sz="2000" dirty="0"/>
              <a:t> från menyn.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Ändra biljettyp</a:t>
            </a:r>
          </a:p>
        </p:txBody>
      </p:sp>
      <p:pic>
        <p:nvPicPr>
          <p:cNvPr id="6" name="Bildobjekt 5"/>
          <p:cNvPicPr>
            <a:picLocks noChangeAspect="1"/>
          </p:cNvPicPr>
          <p:nvPr/>
        </p:nvPicPr>
        <p:blipFill rotWithShape="1">
          <a:blip r:embed="rId3"/>
          <a:srcRect l="15982" r="15699"/>
          <a:stretch/>
        </p:blipFill>
        <p:spPr>
          <a:xfrm>
            <a:off x="1395662" y="2017788"/>
            <a:ext cx="5678905" cy="4675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3724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549581"/>
          </a:xfrm>
        </p:spPr>
        <p:txBody>
          <a:bodyPr>
            <a:normAutofit/>
          </a:bodyPr>
          <a:lstStyle/>
          <a:p>
            <a:r>
              <a:rPr lang="sv-SE" sz="2000" dirty="0"/>
              <a:t>När man valt att förändra en reservation så hamnar bokningen i varukorgen.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Ändra biljettyp</a:t>
            </a:r>
          </a:p>
        </p:txBody>
      </p:sp>
      <p:grpSp>
        <p:nvGrpSpPr>
          <p:cNvPr id="6" name="Grupp 5"/>
          <p:cNvGrpSpPr/>
          <p:nvPr/>
        </p:nvGrpSpPr>
        <p:grpSpPr>
          <a:xfrm>
            <a:off x="1477669" y="1828800"/>
            <a:ext cx="7755241" cy="4128050"/>
            <a:chOff x="232473" y="300404"/>
            <a:chExt cx="11711553" cy="6233962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2473" y="300404"/>
              <a:ext cx="11711553" cy="6233962"/>
            </a:xfrm>
            <a:prstGeom prst="rect">
              <a:avLst/>
            </a:prstGeom>
          </p:spPr>
        </p:pic>
        <p:sp>
          <p:nvSpPr>
            <p:cNvPr id="5" name="Rektangel 4"/>
            <p:cNvSpPr/>
            <p:nvPr/>
          </p:nvSpPr>
          <p:spPr>
            <a:xfrm>
              <a:off x="232473" y="4422392"/>
              <a:ext cx="9738245" cy="788435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</p:grpSp>
      <p:sp>
        <p:nvSpPr>
          <p:cNvPr id="7" name="Rektangel 6"/>
          <p:cNvSpPr/>
          <p:nvPr/>
        </p:nvSpPr>
        <p:spPr>
          <a:xfrm>
            <a:off x="9709483" y="4753699"/>
            <a:ext cx="1873245" cy="12031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sv-SE" b="1" dirty="0">
                <a:solidFill>
                  <a:srgbClr val="C00000"/>
                </a:solidFill>
              </a:rPr>
              <a:t>OBS - Använd aldrig knappen Töm varukorgen!</a:t>
            </a:r>
          </a:p>
        </p:txBody>
      </p:sp>
    </p:spTree>
    <p:extLst>
      <p:ext uri="{BB962C8B-B14F-4D97-AF65-F5344CB8AC3E}">
        <p14:creationId xmlns:p14="http://schemas.microsoft.com/office/powerpoint/2010/main" val="368169231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677918"/>
          </a:xfrm>
        </p:spPr>
        <p:txBody>
          <a:bodyPr>
            <a:normAutofit/>
          </a:bodyPr>
          <a:lstStyle/>
          <a:p>
            <a:r>
              <a:rPr lang="sv-SE" sz="2000" dirty="0"/>
              <a:t>Högerklicka på biljetten du vill ändra och välj </a:t>
            </a:r>
            <a:r>
              <a:rPr lang="sv-SE" sz="2000" i="1" dirty="0"/>
              <a:t>Byt biljett </a:t>
            </a:r>
            <a:r>
              <a:rPr lang="sv-SE" sz="2000" dirty="0"/>
              <a:t>från menyn.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Ändra biljettyp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610" y="1957137"/>
            <a:ext cx="7540213" cy="4241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24116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030844"/>
          </a:xfrm>
        </p:spPr>
        <p:txBody>
          <a:bodyPr>
            <a:normAutofit/>
          </a:bodyPr>
          <a:lstStyle/>
          <a:p>
            <a:r>
              <a:rPr lang="sv-SE" sz="2000" dirty="0"/>
              <a:t>De aktuella biljettyperna som du kan välja mellan visas. (I det här exemplet finns bara en). </a:t>
            </a:r>
          </a:p>
          <a:p>
            <a:r>
              <a:rPr lang="sv-SE" sz="2000" dirty="0"/>
              <a:t>Tryck på biljettypen för att den ska ändras i bokningen. 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Ändra biljettyp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917" y="2213811"/>
            <a:ext cx="5454316" cy="2897605"/>
          </a:xfrm>
          <a:prstGeom prst="rect">
            <a:avLst/>
          </a:prstGeom>
        </p:spPr>
      </p:pic>
      <p:sp>
        <p:nvSpPr>
          <p:cNvPr id="5" name="Platshållare för innehåll 1"/>
          <p:cNvSpPr txBox="1">
            <a:spLocks/>
          </p:cNvSpPr>
          <p:nvPr/>
        </p:nvSpPr>
        <p:spPr>
          <a:xfrm>
            <a:off x="1233377" y="5377977"/>
            <a:ext cx="10120423" cy="1030844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000" dirty="0"/>
              <a:t>Fortsätt sedan med orderavslut, välj betalningssätt och leveranssätt, kontrollera kunduppgifter, acceptera reservationstid, acceptera reservationen, skicka orderbekräftelse och till sist tryck OK för att spara ändringen.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96295154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Lägg till en biljett i en reservation</a:t>
            </a:r>
          </a:p>
        </p:txBody>
      </p:sp>
    </p:spTree>
    <p:extLst>
      <p:ext uri="{BB962C8B-B14F-4D97-AF65-F5344CB8AC3E}">
        <p14:creationId xmlns:p14="http://schemas.microsoft.com/office/powerpoint/2010/main" val="26357538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095013"/>
          </a:xfrm>
        </p:spPr>
        <p:txBody>
          <a:bodyPr>
            <a:normAutofit/>
          </a:bodyPr>
          <a:lstStyle/>
          <a:p>
            <a:pPr hangingPunct="0"/>
            <a:r>
              <a:rPr lang="en-US" sz="2000" dirty="0" err="1"/>
              <a:t>Innan</a:t>
            </a:r>
            <a:r>
              <a:rPr lang="en-US" sz="2000" dirty="0"/>
              <a:t> du </a:t>
            </a:r>
            <a:r>
              <a:rPr lang="en-US" sz="2000" dirty="0" err="1"/>
              <a:t>lägger</a:t>
            </a:r>
            <a:r>
              <a:rPr lang="en-US" sz="2000" dirty="0"/>
              <a:t> till en </a:t>
            </a:r>
            <a:r>
              <a:rPr lang="en-US" sz="2000" dirty="0" err="1"/>
              <a:t>biljett</a:t>
            </a:r>
            <a:r>
              <a:rPr lang="en-US" sz="2000" dirty="0"/>
              <a:t> i en reservation </a:t>
            </a:r>
            <a:r>
              <a:rPr lang="en-US" sz="2000" dirty="0" err="1"/>
              <a:t>ska</a:t>
            </a:r>
            <a:r>
              <a:rPr lang="en-US" sz="2000" dirty="0"/>
              <a:t> du se till att </a:t>
            </a:r>
            <a:r>
              <a:rPr lang="en-US" sz="2000" dirty="0" err="1"/>
              <a:t>vara</a:t>
            </a:r>
            <a:r>
              <a:rPr lang="en-US" sz="2000" dirty="0"/>
              <a:t> </a:t>
            </a:r>
            <a:r>
              <a:rPr lang="en-US" sz="2000" dirty="0" err="1"/>
              <a:t>inne</a:t>
            </a:r>
            <a:r>
              <a:rPr lang="en-US" sz="2000" dirty="0"/>
              <a:t> på </a:t>
            </a:r>
            <a:r>
              <a:rPr lang="en-US" sz="2000" dirty="0" err="1"/>
              <a:t>det</a:t>
            </a:r>
            <a:r>
              <a:rPr lang="en-US" sz="2000" dirty="0"/>
              <a:t> </a:t>
            </a:r>
            <a:r>
              <a:rPr lang="en-US" sz="2000" dirty="0" err="1"/>
              <a:t>aktuella</a:t>
            </a:r>
            <a:r>
              <a:rPr lang="en-US" sz="2000" dirty="0"/>
              <a:t> </a:t>
            </a:r>
            <a:r>
              <a:rPr lang="en-US" sz="2000" dirty="0" err="1"/>
              <a:t>evenemanget</a:t>
            </a:r>
            <a:r>
              <a:rPr lang="en-US" sz="2000" dirty="0"/>
              <a:t>. </a:t>
            </a:r>
          </a:p>
          <a:p>
            <a:pPr hangingPunct="0"/>
            <a:r>
              <a:rPr lang="en-US" sz="2000" dirty="0"/>
              <a:t>Välj </a:t>
            </a:r>
            <a:r>
              <a:rPr lang="en-US" sz="2000" i="1" dirty="0" err="1"/>
              <a:t>Förändra</a:t>
            </a:r>
            <a:r>
              <a:rPr lang="en-US" sz="2000" i="1" dirty="0"/>
              <a:t> reservation</a:t>
            </a:r>
            <a:r>
              <a:rPr lang="en-US" sz="2000" dirty="0"/>
              <a:t> </a:t>
            </a:r>
            <a:r>
              <a:rPr lang="sv-SE" sz="2000" dirty="0"/>
              <a:t>från menyn.</a:t>
            </a:r>
          </a:p>
          <a:p>
            <a:endParaRPr lang="sv-SE" sz="2000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Lägg till en biljett i en reservation</a:t>
            </a:r>
          </a:p>
        </p:txBody>
      </p:sp>
      <p:pic>
        <p:nvPicPr>
          <p:cNvPr id="6" name="Bildobjekt 5"/>
          <p:cNvPicPr/>
          <p:nvPr/>
        </p:nvPicPr>
        <p:blipFill>
          <a:blip r:embed="rId3"/>
          <a:stretch>
            <a:fillRect/>
          </a:stretch>
        </p:blipFill>
        <p:spPr>
          <a:xfrm>
            <a:off x="1452312" y="2374233"/>
            <a:ext cx="2622384" cy="1064794"/>
          </a:xfrm>
          <a:prstGeom prst="rect">
            <a:avLst/>
          </a:prstGeom>
        </p:spPr>
      </p:pic>
      <p:sp>
        <p:nvSpPr>
          <p:cNvPr id="7" name="Platshållare för innehåll 4"/>
          <p:cNvSpPr txBox="1">
            <a:spLocks/>
          </p:cNvSpPr>
          <p:nvPr/>
        </p:nvSpPr>
        <p:spPr>
          <a:xfrm>
            <a:off x="1233377" y="3629389"/>
            <a:ext cx="10493402" cy="3084233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hangingPunct="0"/>
            <a:r>
              <a:rPr lang="sv-SE" sz="2000" dirty="0"/>
              <a:t>Biljetterna visas i varukorgen.</a:t>
            </a:r>
          </a:p>
          <a:p>
            <a:pPr hangingPunct="0"/>
            <a:r>
              <a:rPr lang="sv-SE" sz="2000" dirty="0"/>
              <a:t>Klicka på </a:t>
            </a:r>
            <a:r>
              <a:rPr lang="sv-SE" sz="2000" i="1" dirty="0"/>
              <a:t>Välj ytterligare biljetter </a:t>
            </a:r>
            <a:r>
              <a:rPr lang="sv-SE" sz="2000" dirty="0"/>
              <a:t>för att </a:t>
            </a:r>
            <a:r>
              <a:rPr lang="sv-SE" sz="2000" b="1" dirty="0"/>
              <a:t>lägga till en biljett</a:t>
            </a:r>
            <a:r>
              <a:rPr lang="sv-SE" sz="2000" dirty="0"/>
              <a:t>.</a:t>
            </a:r>
          </a:p>
          <a:p>
            <a:pPr hangingPunct="0"/>
            <a:r>
              <a:rPr lang="sv-SE" sz="2000" dirty="0"/>
              <a:t>Klicka på knappen </a:t>
            </a:r>
            <a:r>
              <a:rPr lang="sv-SE" sz="2000" i="1" dirty="0"/>
              <a:t>Orderavslut.</a:t>
            </a:r>
          </a:p>
          <a:p>
            <a:pPr hangingPunct="0"/>
            <a:r>
              <a:rPr lang="sv-SE" sz="2000" dirty="0"/>
              <a:t>Välj betalningssätt och leveranssätt.</a:t>
            </a:r>
          </a:p>
          <a:p>
            <a:pPr hangingPunct="0"/>
            <a:r>
              <a:rPr lang="sv-SE" sz="2000" dirty="0"/>
              <a:t>Acceptera eller ändra reservationstiden.</a:t>
            </a:r>
          </a:p>
          <a:p>
            <a:pPr hangingPunct="0"/>
            <a:r>
              <a:rPr lang="sv-SE" sz="2000" dirty="0"/>
              <a:t>Acceptera reservationen.</a:t>
            </a:r>
          </a:p>
          <a:p>
            <a:pPr hangingPunct="0"/>
            <a:r>
              <a:rPr lang="sv-SE" sz="2000" dirty="0"/>
              <a:t>Skicka orderbekräftelse.</a:t>
            </a:r>
          </a:p>
          <a:p>
            <a:pPr hangingPunct="0"/>
            <a:r>
              <a:rPr lang="sv-SE" sz="2000" dirty="0"/>
              <a:t>Tryck OK för att spara. </a:t>
            </a:r>
          </a:p>
        </p:txBody>
      </p:sp>
      <p:sp>
        <p:nvSpPr>
          <p:cNvPr id="8" name="Rektangel 7"/>
          <p:cNvSpPr/>
          <p:nvPr/>
        </p:nvSpPr>
        <p:spPr>
          <a:xfrm>
            <a:off x="7603958" y="4321987"/>
            <a:ext cx="3878177" cy="2094858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När man lägger till biljetter ska man skicka orderbekräftelse med betalningslänk om kunden ska betala via internet.</a:t>
            </a:r>
          </a:p>
          <a:p>
            <a:pPr hangingPunct="0"/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 kunden ska hämta ut biljetterna på plats behöver ingen orderbekräftelse skickas.</a:t>
            </a:r>
          </a:p>
        </p:txBody>
      </p:sp>
    </p:spTree>
    <p:extLst>
      <p:ext uri="{BB962C8B-B14F-4D97-AF65-F5344CB8AC3E}">
        <p14:creationId xmlns:p14="http://schemas.microsoft.com/office/powerpoint/2010/main" val="14431915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Ta bort en biljett i en reservation</a:t>
            </a:r>
          </a:p>
        </p:txBody>
      </p:sp>
    </p:spTree>
    <p:extLst>
      <p:ext uri="{BB962C8B-B14F-4D97-AF65-F5344CB8AC3E}">
        <p14:creationId xmlns:p14="http://schemas.microsoft.com/office/powerpoint/2010/main" val="51169079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4046760"/>
          </a:xfrm>
        </p:spPr>
        <p:txBody>
          <a:bodyPr>
            <a:noAutofit/>
          </a:bodyPr>
          <a:lstStyle/>
          <a:p>
            <a:pPr hangingPunct="0"/>
            <a:r>
              <a:rPr lang="en-US" sz="2000" dirty="0"/>
              <a:t>Välj </a:t>
            </a:r>
            <a:r>
              <a:rPr lang="en-US" sz="2000" i="1" dirty="0" err="1"/>
              <a:t>Förändra</a:t>
            </a:r>
            <a:r>
              <a:rPr lang="en-US" sz="2000" i="1" dirty="0"/>
              <a:t> reservation</a:t>
            </a:r>
            <a:r>
              <a:rPr lang="en-US" sz="2000" dirty="0"/>
              <a:t> </a:t>
            </a:r>
            <a:r>
              <a:rPr lang="sv-SE" sz="2000" dirty="0"/>
              <a:t>från menyn.</a:t>
            </a:r>
          </a:p>
          <a:p>
            <a:pPr hangingPunct="0"/>
            <a:r>
              <a:rPr lang="sv-SE" sz="2000" dirty="0"/>
              <a:t>Biljetterna visas i varukorgen.</a:t>
            </a:r>
          </a:p>
          <a:p>
            <a:pPr hangingPunct="0"/>
            <a:r>
              <a:rPr lang="sv-SE" sz="2000" dirty="0"/>
              <a:t>Klicka på </a:t>
            </a:r>
            <a:r>
              <a:rPr lang="sv-SE" sz="2000" i="1" dirty="0"/>
              <a:t>Ta bort från orderrad </a:t>
            </a:r>
            <a:r>
              <a:rPr lang="sv-SE" sz="2000" dirty="0"/>
              <a:t>för att </a:t>
            </a:r>
            <a:r>
              <a:rPr lang="sv-SE" sz="2000" b="1" dirty="0"/>
              <a:t>ta bort en biljett</a:t>
            </a:r>
            <a:r>
              <a:rPr lang="sv-SE" sz="2000" dirty="0"/>
              <a:t>.</a:t>
            </a:r>
          </a:p>
          <a:p>
            <a:pPr hangingPunct="0"/>
            <a:r>
              <a:rPr lang="sv-SE" sz="2000" dirty="0"/>
              <a:t>Klicka på knappen </a:t>
            </a:r>
            <a:r>
              <a:rPr lang="sv-SE" sz="2000" i="1" dirty="0"/>
              <a:t>Orderavslut.</a:t>
            </a:r>
          </a:p>
          <a:p>
            <a:pPr hangingPunct="0"/>
            <a:r>
              <a:rPr lang="sv-SE" sz="2000" dirty="0"/>
              <a:t>Välj betalningssätt och leveranssätt.</a:t>
            </a:r>
          </a:p>
          <a:p>
            <a:pPr hangingPunct="0"/>
            <a:r>
              <a:rPr lang="sv-SE" sz="2000" dirty="0"/>
              <a:t>Acceptera eller ändra reservationstiden.</a:t>
            </a:r>
          </a:p>
          <a:p>
            <a:pPr hangingPunct="0"/>
            <a:r>
              <a:rPr lang="sv-SE" sz="2000" dirty="0"/>
              <a:t>Acceptera reservationen.</a:t>
            </a:r>
          </a:p>
          <a:p>
            <a:pPr hangingPunct="0"/>
            <a:r>
              <a:rPr lang="sv-SE" sz="2000" dirty="0"/>
              <a:t>Skicka orderbekräftelse.</a:t>
            </a:r>
          </a:p>
          <a:p>
            <a:pPr hangingPunct="0"/>
            <a:r>
              <a:rPr lang="sv-SE" sz="2000" dirty="0"/>
              <a:t>Tryck OK för att spara. </a:t>
            </a:r>
          </a:p>
          <a:p>
            <a:pPr hangingPunct="0"/>
            <a:endParaRPr lang="sv-SE" sz="2000" dirty="0"/>
          </a:p>
          <a:p>
            <a:endParaRPr lang="sv-SE" sz="2000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Ta bort en biljett i en reservation</a:t>
            </a:r>
          </a:p>
        </p:txBody>
      </p:sp>
      <p:pic>
        <p:nvPicPr>
          <p:cNvPr id="6" name="Bildobjekt 5"/>
          <p:cNvPicPr/>
          <p:nvPr/>
        </p:nvPicPr>
        <p:blipFill>
          <a:blip r:embed="rId3"/>
          <a:stretch>
            <a:fillRect/>
          </a:stretch>
        </p:blipFill>
        <p:spPr>
          <a:xfrm>
            <a:off x="7610763" y="1324048"/>
            <a:ext cx="3743035" cy="1519824"/>
          </a:xfrm>
          <a:prstGeom prst="rect">
            <a:avLst/>
          </a:prstGeom>
        </p:spPr>
      </p:pic>
      <p:sp>
        <p:nvSpPr>
          <p:cNvPr id="8" name="Rektangel 7"/>
          <p:cNvSpPr/>
          <p:nvPr/>
        </p:nvSpPr>
        <p:spPr>
          <a:xfrm>
            <a:off x="7603958" y="4321987"/>
            <a:ext cx="3878177" cy="2094858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 kunden ska betala via internet, skicka en ny orderbekräftelse med betalningslänk.</a:t>
            </a:r>
          </a:p>
          <a:p>
            <a:pPr hangingPunct="0"/>
            <a:endParaRPr lang="sv-SE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hangingPunct="0"/>
            <a:r>
              <a:rPr lang="sv-SE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Om kunden betalar på annat sätt behöver ingen bekräftelse skickas.</a:t>
            </a:r>
          </a:p>
        </p:txBody>
      </p:sp>
      <p:sp>
        <p:nvSpPr>
          <p:cNvPr id="9" name="Rektangel 8"/>
          <p:cNvSpPr/>
          <p:nvPr/>
        </p:nvSpPr>
        <p:spPr>
          <a:xfrm>
            <a:off x="7603957" y="2965353"/>
            <a:ext cx="3878177" cy="12031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hangingPunct="0"/>
            <a:r>
              <a:rPr lang="sv-SE" b="1" dirty="0">
                <a:solidFill>
                  <a:srgbClr val="C00000"/>
                </a:solidFill>
              </a:rPr>
              <a:t>OBS - Använd aldrig knappen Töm varukorgen!</a:t>
            </a:r>
          </a:p>
        </p:txBody>
      </p:sp>
    </p:spTree>
    <p:extLst>
      <p:ext uri="{BB962C8B-B14F-4D97-AF65-F5344CB8AC3E}">
        <p14:creationId xmlns:p14="http://schemas.microsoft.com/office/powerpoint/2010/main" val="167904884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Ta hela reservationen</a:t>
            </a:r>
          </a:p>
        </p:txBody>
      </p:sp>
    </p:spTree>
    <p:extLst>
      <p:ext uri="{BB962C8B-B14F-4D97-AF65-F5344CB8AC3E}">
        <p14:creationId xmlns:p14="http://schemas.microsoft.com/office/powerpoint/2010/main" val="16951568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233377" y="1279219"/>
            <a:ext cx="7878537" cy="3741960"/>
          </a:xfrm>
        </p:spPr>
        <p:txBody>
          <a:bodyPr>
            <a:noAutofit/>
          </a:bodyPr>
          <a:lstStyle/>
          <a:p>
            <a:pPr hangingPunct="0"/>
            <a:r>
              <a:rPr lang="sv-SE" sz="2000" dirty="0"/>
              <a:t>Man kan bara ta bort en reservation om den inte redan har blivit betald.</a:t>
            </a:r>
          </a:p>
          <a:p>
            <a:pPr hangingPunct="0"/>
            <a:r>
              <a:rPr lang="sv-SE" sz="2000" dirty="0"/>
              <a:t>När du har reservationen öppen i transaktionsvyn väljer du </a:t>
            </a:r>
            <a:r>
              <a:rPr lang="sv-SE" sz="2000" i="1" dirty="0"/>
              <a:t>Ta bort reservation </a:t>
            </a:r>
            <a:r>
              <a:rPr lang="sv-SE" sz="2000" dirty="0"/>
              <a:t>från menyn och reservationen blir borttagen</a:t>
            </a:r>
          </a:p>
          <a:p>
            <a:pPr marL="0" indent="0" hangingPunct="0">
              <a:buNone/>
            </a:pPr>
            <a:endParaRPr lang="sv-SE" sz="2000" dirty="0"/>
          </a:p>
          <a:p>
            <a:pPr marL="0" indent="0" hangingPunct="0">
              <a:buNone/>
            </a:pPr>
            <a:r>
              <a:rPr lang="sv-SE" sz="2000" dirty="0"/>
              <a:t>Eller ett alternativt sätt:</a:t>
            </a:r>
          </a:p>
          <a:p>
            <a:pPr hangingPunct="0"/>
            <a:r>
              <a:rPr lang="sv-SE" sz="2000" dirty="0"/>
              <a:t>Öppna fliken </a:t>
            </a:r>
            <a:r>
              <a:rPr lang="sv-SE" sz="2000" i="1" dirty="0"/>
              <a:t>Transaktioner</a:t>
            </a:r>
            <a:r>
              <a:rPr lang="sv-SE" sz="2000" dirty="0"/>
              <a:t> och sök reda på den aktuella reservationen.</a:t>
            </a:r>
          </a:p>
          <a:p>
            <a:pPr hangingPunct="0"/>
            <a:r>
              <a:rPr lang="sv-SE" sz="2000" dirty="0"/>
              <a:t>Skriv in kundens reservationsnummer, alternativt efternamn eller andra sökkriterier, klicka på </a:t>
            </a:r>
            <a:r>
              <a:rPr lang="sv-SE" sz="2000" i="1" dirty="0"/>
              <a:t>Sök</a:t>
            </a:r>
            <a:r>
              <a:rPr lang="sv-SE" sz="2000" dirty="0"/>
              <a:t>.</a:t>
            </a:r>
          </a:p>
          <a:p>
            <a:pPr hangingPunct="0"/>
            <a:r>
              <a:rPr lang="sv-SE" sz="2000" dirty="0"/>
              <a:t>Markera orderraden för reservationen som ska tas bort.</a:t>
            </a:r>
          </a:p>
          <a:p>
            <a:pPr hangingPunct="0"/>
            <a:r>
              <a:rPr lang="sv-SE" sz="2000" dirty="0"/>
              <a:t>Högerklicka på raden med reservationen och välj alternativet  </a:t>
            </a:r>
            <a:r>
              <a:rPr lang="sv-SE" sz="2000" i="1" dirty="0"/>
              <a:t>Reservation-&gt;Ta bort reservation</a:t>
            </a:r>
          </a:p>
          <a:p>
            <a:r>
              <a:rPr lang="sv-SE" sz="2000" dirty="0"/>
              <a:t>Reservationen är nu borttagen.</a:t>
            </a:r>
          </a:p>
          <a:p>
            <a:pPr marL="0" indent="0" hangingPunct="0">
              <a:buNone/>
            </a:pPr>
            <a:endParaRPr lang="sv-SE" sz="2000" i="1" dirty="0"/>
          </a:p>
          <a:p>
            <a:pPr hangingPunct="0"/>
            <a:endParaRPr lang="sv-SE" sz="2000" dirty="0"/>
          </a:p>
          <a:p>
            <a:pPr hangingPunct="0"/>
            <a:endParaRPr lang="sv-SE" sz="2000" dirty="0"/>
          </a:p>
          <a:p>
            <a:endParaRPr lang="sv-SE" sz="2000" dirty="0"/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Ta bort hela reservationen</a:t>
            </a:r>
          </a:p>
        </p:txBody>
      </p:sp>
      <p:grpSp>
        <p:nvGrpSpPr>
          <p:cNvPr id="2" name="Grupp 1"/>
          <p:cNvGrpSpPr/>
          <p:nvPr/>
        </p:nvGrpSpPr>
        <p:grpSpPr>
          <a:xfrm>
            <a:off x="9111914" y="1519849"/>
            <a:ext cx="2502570" cy="978569"/>
            <a:chOff x="7010400" y="4652211"/>
            <a:chExt cx="2502570" cy="978569"/>
          </a:xfrm>
        </p:grpSpPr>
        <p:pic>
          <p:nvPicPr>
            <p:cNvPr id="10" name="Bildobjekt 9"/>
            <p:cNvPicPr>
              <a:picLocks noChangeAspect="1"/>
            </p:cNvPicPr>
            <p:nvPr/>
          </p:nvPicPr>
          <p:blipFill rotWithShape="1">
            <a:blip r:embed="rId3"/>
            <a:srcRect l="16229" r="50545" b="76903"/>
            <a:stretch/>
          </p:blipFill>
          <p:spPr>
            <a:xfrm>
              <a:off x="7010400" y="4652211"/>
              <a:ext cx="2502570" cy="978569"/>
            </a:xfrm>
            <a:prstGeom prst="rect">
              <a:avLst/>
            </a:prstGeom>
          </p:spPr>
        </p:pic>
        <p:sp>
          <p:nvSpPr>
            <p:cNvPr id="11" name="Rektangel 10"/>
            <p:cNvSpPr/>
            <p:nvPr/>
          </p:nvSpPr>
          <p:spPr>
            <a:xfrm>
              <a:off x="8295994" y="5359943"/>
              <a:ext cx="1089449" cy="193239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80565444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Hantera order efter </a:t>
            </a:r>
            <a:r>
              <a:rPr lang="sv-SE" dirty="0" err="1"/>
              <a:t>betaLning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311143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8"/>
            <a:ext cx="4894707" cy="3934466"/>
          </a:xfrm>
        </p:spPr>
        <p:txBody>
          <a:bodyPr>
            <a:noAutofit/>
          </a:bodyPr>
          <a:lstStyle/>
          <a:p>
            <a:r>
              <a:rPr lang="sv-SE" sz="2000" dirty="0"/>
              <a:t>Detaljerna om reservationen visas i ett separat fönster. </a:t>
            </a:r>
          </a:p>
          <a:p>
            <a:r>
              <a:rPr lang="sv-SE" sz="2000" dirty="0"/>
              <a:t>Markera varje orderrad med biljetter och tryck på </a:t>
            </a:r>
            <a:r>
              <a:rPr lang="sv-SE" sz="2000" i="1" dirty="0"/>
              <a:t>Lämna ut reservation</a:t>
            </a:r>
            <a:r>
              <a:rPr lang="sv-SE" sz="2000" dirty="0"/>
              <a:t>.</a:t>
            </a:r>
          </a:p>
          <a:p>
            <a:r>
              <a:rPr lang="sv-SE" sz="2000" dirty="0"/>
              <a:t>Reservationen hamnar i varukorgen för köp.</a:t>
            </a:r>
          </a:p>
          <a:p>
            <a:r>
              <a:rPr lang="sv-SE" sz="2000" dirty="0"/>
              <a:t>Gör ett orderavslut och välj </a:t>
            </a:r>
            <a:r>
              <a:rPr lang="sv-SE" sz="2000" b="1" i="1" dirty="0"/>
              <a:t>Direktköp</a:t>
            </a:r>
          </a:p>
          <a:p>
            <a:r>
              <a:rPr lang="sv-SE" sz="2000" dirty="0"/>
              <a:t>Ange betalningssätt och leveranssätt</a:t>
            </a:r>
          </a:p>
          <a:p>
            <a:r>
              <a:rPr lang="sv-SE" sz="2000" dirty="0"/>
              <a:t>Verifiera kunduppgifterna innan ordern skapas.</a:t>
            </a:r>
          </a:p>
          <a:p>
            <a:r>
              <a:rPr lang="sv-SE" sz="2000" dirty="0"/>
              <a:t>Om kunden valt leveranssätt </a:t>
            </a:r>
            <a:r>
              <a:rPr lang="sv-SE" sz="2000" i="1" dirty="0"/>
              <a:t>Post</a:t>
            </a:r>
            <a:r>
              <a:rPr lang="sv-SE" sz="2000" dirty="0"/>
              <a:t>: skriv ut biljetterna och skicka till kund.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Lämna ut reservation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8084" y="1279218"/>
            <a:ext cx="5706873" cy="366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10272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Byt plats</a:t>
            </a:r>
          </a:p>
        </p:txBody>
      </p:sp>
    </p:spTree>
    <p:extLst>
      <p:ext uri="{BB962C8B-B14F-4D97-AF65-F5344CB8AC3E}">
        <p14:creationId xmlns:p14="http://schemas.microsoft.com/office/powerpoint/2010/main" val="9784566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175223"/>
          </a:xfrm>
        </p:spPr>
        <p:txBody>
          <a:bodyPr>
            <a:noAutofit/>
          </a:bodyPr>
          <a:lstStyle/>
          <a:p>
            <a:r>
              <a:rPr lang="sv-SE" sz="2000" dirty="0"/>
              <a:t>Man kan bara byta plats om det är samma pris på platserna som kunden vill byta till. </a:t>
            </a:r>
          </a:p>
          <a:p>
            <a:r>
              <a:rPr lang="sv-SE" sz="2000" dirty="0"/>
              <a:t>För att byta platserna måste man göra det en biljett åt gången. Du markerar en biljett och klickar sedan på knappen </a:t>
            </a:r>
            <a:r>
              <a:rPr lang="sv-SE" sz="2000" i="1" dirty="0"/>
              <a:t>Byt Plats.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Byt plats</a:t>
            </a:r>
          </a:p>
        </p:txBody>
      </p:sp>
      <p:grpSp>
        <p:nvGrpSpPr>
          <p:cNvPr id="7" name="Grupp 6"/>
          <p:cNvGrpSpPr/>
          <p:nvPr/>
        </p:nvGrpSpPr>
        <p:grpSpPr>
          <a:xfrm>
            <a:off x="1472963" y="2454442"/>
            <a:ext cx="5234534" cy="4237514"/>
            <a:chOff x="2727158" y="402149"/>
            <a:chExt cx="7299158" cy="5908890"/>
          </a:xfrm>
        </p:grpSpPr>
        <p:pic>
          <p:nvPicPr>
            <p:cNvPr id="5" name="Bildobjekt 4"/>
            <p:cNvPicPr>
              <a:picLocks noChangeAspect="1"/>
            </p:cNvPicPr>
            <p:nvPr/>
          </p:nvPicPr>
          <p:blipFill rotWithShape="1">
            <a:blip r:embed="rId3"/>
            <a:srcRect l="18109" r="16266"/>
            <a:stretch/>
          </p:blipFill>
          <p:spPr>
            <a:xfrm>
              <a:off x="2727158" y="402149"/>
              <a:ext cx="7299158" cy="5908890"/>
            </a:xfrm>
            <a:prstGeom prst="rect">
              <a:avLst/>
            </a:prstGeom>
          </p:spPr>
        </p:pic>
        <p:cxnSp>
          <p:nvCxnSpPr>
            <p:cNvPr id="6" name="Rak pilkoppling 5"/>
            <p:cNvCxnSpPr/>
            <p:nvPr/>
          </p:nvCxnSpPr>
          <p:spPr>
            <a:xfrm flipH="1" flipV="1">
              <a:off x="7640664" y="5129939"/>
              <a:ext cx="294468" cy="24797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ktangel 7"/>
          <p:cNvSpPr/>
          <p:nvPr/>
        </p:nvSpPr>
        <p:spPr>
          <a:xfrm>
            <a:off x="7363326" y="3147431"/>
            <a:ext cx="3878177" cy="2094858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dirty="0">
                <a:solidFill>
                  <a:schemeClr val="bg2">
                    <a:lumMod val="25000"/>
                  </a:schemeClr>
                </a:solidFill>
              </a:rPr>
              <a:t>Om du har valt en plats med en annan priskategori visas ett meddelande och du kan svara </a:t>
            </a:r>
            <a:r>
              <a:rPr lang="sv-SE" i="1" dirty="0">
                <a:solidFill>
                  <a:schemeClr val="bg2">
                    <a:lumMod val="25000"/>
                  </a:schemeClr>
                </a:solidFill>
              </a:rPr>
              <a:t>Ja</a:t>
            </a:r>
            <a:r>
              <a:rPr lang="sv-SE" dirty="0">
                <a:solidFill>
                  <a:schemeClr val="bg2">
                    <a:lumMod val="25000"/>
                  </a:schemeClr>
                </a:solidFill>
              </a:rPr>
              <a:t> eller </a:t>
            </a:r>
            <a:r>
              <a:rPr lang="sv-SE" i="1" dirty="0">
                <a:solidFill>
                  <a:schemeClr val="bg2">
                    <a:lumMod val="25000"/>
                  </a:schemeClr>
                </a:solidFill>
              </a:rPr>
              <a:t>Nej</a:t>
            </a:r>
            <a:r>
              <a:rPr lang="sv-SE" dirty="0">
                <a:solidFill>
                  <a:schemeClr val="bg2">
                    <a:lumMod val="25000"/>
                  </a:schemeClr>
                </a:solidFill>
              </a:rPr>
              <a:t> om du vill ändra ändå. Lägg märke till att  priset i ordern inte kommer att ändras.</a:t>
            </a:r>
          </a:p>
        </p:txBody>
      </p:sp>
    </p:spTree>
    <p:extLst>
      <p:ext uri="{BB962C8B-B14F-4D97-AF65-F5344CB8AC3E}">
        <p14:creationId xmlns:p14="http://schemas.microsoft.com/office/powerpoint/2010/main" val="34428466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159180"/>
          </a:xfrm>
        </p:spPr>
        <p:txBody>
          <a:bodyPr>
            <a:normAutofit lnSpcReduction="10000"/>
          </a:bodyPr>
          <a:lstStyle/>
          <a:p>
            <a:r>
              <a:rPr lang="sv-SE" sz="2000" dirty="0"/>
              <a:t>Markera stolen du vill byta till och tryck sedan på knappen </a:t>
            </a:r>
            <a:r>
              <a:rPr lang="sv-SE" sz="2000" i="1" dirty="0"/>
              <a:t>Välj stolar</a:t>
            </a:r>
          </a:p>
          <a:p>
            <a:r>
              <a:rPr lang="sv-SE" sz="2000" dirty="0"/>
              <a:t>Stolen är nu bytt och gör sedan likadant på de resterande biljettyperna i bokningen. </a:t>
            </a:r>
          </a:p>
          <a:p>
            <a:r>
              <a:rPr lang="sv-SE" sz="2000" dirty="0"/>
              <a:t>Stäng sedan ner bokningen och gå in i den igen så att platserna uppdateras. 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Byt plats</a:t>
            </a:r>
          </a:p>
        </p:txBody>
      </p:sp>
      <p:grpSp>
        <p:nvGrpSpPr>
          <p:cNvPr id="6" name="Grupp 5"/>
          <p:cNvGrpSpPr/>
          <p:nvPr/>
        </p:nvGrpSpPr>
        <p:grpSpPr>
          <a:xfrm>
            <a:off x="1510856" y="2438762"/>
            <a:ext cx="7488765" cy="3970606"/>
            <a:chOff x="216976" y="280895"/>
            <a:chExt cx="11975024" cy="6349258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6976" y="280895"/>
              <a:ext cx="11975024" cy="6349258"/>
            </a:xfrm>
            <a:prstGeom prst="rect">
              <a:avLst/>
            </a:prstGeom>
            <a:solidFill>
              <a:schemeClr val="bg1"/>
            </a:solidFill>
          </p:spPr>
        </p:pic>
        <p:cxnSp>
          <p:nvCxnSpPr>
            <p:cNvPr id="5" name="Rak pilkoppling 4"/>
            <p:cNvCxnSpPr/>
            <p:nvPr/>
          </p:nvCxnSpPr>
          <p:spPr>
            <a:xfrm flipV="1">
              <a:off x="3812583" y="6385302"/>
              <a:ext cx="542441" cy="24485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4057878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Tillverka biljett</a:t>
            </a:r>
          </a:p>
        </p:txBody>
      </p:sp>
    </p:spTree>
    <p:extLst>
      <p:ext uri="{BB962C8B-B14F-4D97-AF65-F5344CB8AC3E}">
        <p14:creationId xmlns:p14="http://schemas.microsoft.com/office/powerpoint/2010/main" val="19810469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8" y="1279219"/>
            <a:ext cx="4028433" cy="2458592"/>
          </a:xfrm>
        </p:spPr>
        <p:txBody>
          <a:bodyPr>
            <a:noAutofit/>
          </a:bodyPr>
          <a:lstStyle/>
          <a:p>
            <a:r>
              <a:rPr lang="sv-SE" sz="2000" dirty="0"/>
              <a:t>Platserna är nu uppdaterad och du kan nu skicka ut nya biljetter till kunden med de nya platserna. </a:t>
            </a:r>
          </a:p>
          <a:p>
            <a:r>
              <a:rPr lang="sv-SE" sz="2000" i="1" dirty="0"/>
              <a:t>Markera alla </a:t>
            </a:r>
            <a:r>
              <a:rPr lang="sv-SE" sz="2000" dirty="0"/>
              <a:t>och tryck sedan på </a:t>
            </a:r>
            <a:r>
              <a:rPr lang="sv-SE" sz="2000" i="1" dirty="0"/>
              <a:t>Tillverka e-biljetter </a:t>
            </a:r>
            <a:r>
              <a:rPr lang="sv-SE" sz="2000" dirty="0"/>
              <a:t>och välj </a:t>
            </a:r>
            <a:r>
              <a:rPr lang="sv-SE" sz="2000" i="1" dirty="0"/>
              <a:t>Orderbekräftelse</a:t>
            </a:r>
            <a:r>
              <a:rPr lang="sv-SE" sz="2000" dirty="0"/>
              <a:t> i rutan som kommer upp. 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Tillverka biljett</a:t>
            </a:r>
          </a:p>
        </p:txBody>
      </p:sp>
      <p:grpSp>
        <p:nvGrpSpPr>
          <p:cNvPr id="7" name="Grupp 6"/>
          <p:cNvGrpSpPr/>
          <p:nvPr/>
        </p:nvGrpSpPr>
        <p:grpSpPr>
          <a:xfrm>
            <a:off x="5374106" y="1391513"/>
            <a:ext cx="6399838" cy="5002839"/>
            <a:chOff x="1957136" y="171826"/>
            <a:chExt cx="8293769" cy="6483350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 rotWithShape="1">
            <a:blip r:embed="rId3"/>
            <a:srcRect l="16052" r="15920"/>
            <a:stretch/>
          </p:blipFill>
          <p:spPr>
            <a:xfrm>
              <a:off x="1957136" y="171826"/>
              <a:ext cx="8293769" cy="6483350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 flipH="1" flipV="1">
              <a:off x="2589565" y="4959458"/>
              <a:ext cx="484940" cy="495945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ak pilkoppling 5"/>
            <p:cNvCxnSpPr/>
            <p:nvPr/>
          </p:nvCxnSpPr>
          <p:spPr>
            <a:xfrm flipH="1">
              <a:off x="9090991" y="4483503"/>
              <a:ext cx="459558" cy="817367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904491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Biljetten visas i ett fönster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Tillverka biljett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377" y="2232843"/>
            <a:ext cx="7364329" cy="360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61605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854029"/>
          </a:xfrm>
        </p:spPr>
        <p:txBody>
          <a:bodyPr>
            <a:normAutofit/>
          </a:bodyPr>
          <a:lstStyle/>
          <a:p>
            <a:r>
              <a:rPr lang="sv-SE" sz="2000" dirty="0"/>
              <a:t>Klicka på </a:t>
            </a:r>
            <a:r>
              <a:rPr lang="sv-SE" sz="2000" i="1" dirty="0"/>
              <a:t>Epost</a:t>
            </a:r>
            <a:r>
              <a:rPr lang="sv-SE" sz="2000" dirty="0"/>
              <a:t>-länken </a:t>
            </a:r>
          </a:p>
          <a:p>
            <a:r>
              <a:rPr lang="sv-SE" sz="2000" dirty="0"/>
              <a:t>Verifiera mejladressen och tryck på </a:t>
            </a:r>
            <a:r>
              <a:rPr lang="sv-SE" sz="2000" i="1" dirty="0"/>
              <a:t>OK</a:t>
            </a:r>
            <a:r>
              <a:rPr lang="sv-SE" sz="2000" dirty="0"/>
              <a:t> för att skicka biljetten till kunden.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Skicka biljett via Epost</a:t>
            </a:r>
          </a:p>
        </p:txBody>
      </p:sp>
      <p:pic>
        <p:nvPicPr>
          <p:cNvPr id="4" name="Platshållare för innehåll 6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7067549" y="2214530"/>
            <a:ext cx="4741739" cy="3624796"/>
          </a:xfrm>
          <a:prstGeom prst="rect">
            <a:avLst/>
          </a:prstGeom>
        </p:spPr>
      </p:pic>
      <p:grpSp>
        <p:nvGrpSpPr>
          <p:cNvPr id="5" name="Grupp 4"/>
          <p:cNvGrpSpPr/>
          <p:nvPr/>
        </p:nvGrpSpPr>
        <p:grpSpPr>
          <a:xfrm>
            <a:off x="1511362" y="2214530"/>
            <a:ext cx="5312712" cy="4154186"/>
            <a:chOff x="2181726" y="138516"/>
            <a:chExt cx="7844590" cy="6133947"/>
          </a:xfrm>
        </p:grpSpPr>
        <p:pic>
          <p:nvPicPr>
            <p:cNvPr id="6" name="Bildobjekt 5"/>
            <p:cNvPicPr>
              <a:picLocks noChangeAspect="1"/>
            </p:cNvPicPr>
            <p:nvPr/>
          </p:nvPicPr>
          <p:blipFill rotWithShape="1">
            <a:blip r:embed="rId4"/>
            <a:srcRect l="16420" r="15881" b="5893"/>
            <a:stretch/>
          </p:blipFill>
          <p:spPr>
            <a:xfrm>
              <a:off x="2181726" y="138516"/>
              <a:ext cx="7844590" cy="6133947"/>
            </a:xfrm>
            <a:prstGeom prst="rect">
              <a:avLst/>
            </a:prstGeom>
          </p:spPr>
        </p:pic>
        <p:cxnSp>
          <p:nvCxnSpPr>
            <p:cNvPr id="7" name="Rak pilkoppling 6"/>
            <p:cNvCxnSpPr/>
            <p:nvPr/>
          </p:nvCxnSpPr>
          <p:spPr>
            <a:xfrm>
              <a:off x="9037983" y="1590261"/>
              <a:ext cx="600392" cy="382741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453296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När ordern är betald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Byte av föreställning</a:t>
            </a:r>
          </a:p>
        </p:txBody>
      </p:sp>
    </p:spTree>
    <p:extLst>
      <p:ext uri="{BB962C8B-B14F-4D97-AF65-F5344CB8AC3E}">
        <p14:creationId xmlns:p14="http://schemas.microsoft.com/office/powerpoint/2010/main" val="329126329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8" y="1279219"/>
            <a:ext cx="5135338" cy="4191139"/>
          </a:xfrm>
        </p:spPr>
        <p:txBody>
          <a:bodyPr>
            <a:normAutofit/>
          </a:bodyPr>
          <a:lstStyle/>
          <a:p>
            <a:r>
              <a:rPr lang="sv-SE" sz="2000" dirty="0"/>
              <a:t>Vi kan byta från en föreställning till en annan om det är samma pris.</a:t>
            </a:r>
          </a:p>
          <a:p>
            <a:r>
              <a:rPr lang="sv-SE" sz="2000" dirty="0"/>
              <a:t>Annars måste vi kontrollera med arrangören om vi får kreditera mellanskillnaden alternativt återköpa hela bokningen och lägga en ny bokning till ett dyrare pris. </a:t>
            </a:r>
          </a:p>
          <a:p>
            <a:r>
              <a:rPr lang="sv-SE" sz="2000" dirty="0"/>
              <a:t>Det är ett beslut som ligger hos arrangören. 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Byte av föreställning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0577" y="0"/>
            <a:ext cx="45780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2054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hangingPunct="0"/>
            <a:r>
              <a:rPr lang="en-US" sz="2400" b="1" dirty="0"/>
              <a:t>Om samma pris på den nya och gamla biljetten: </a:t>
            </a:r>
            <a:endParaRPr lang="sv-SE" sz="2400" b="1" dirty="0"/>
          </a:p>
          <a:p>
            <a:pPr lvl="1" hangingPunct="0"/>
            <a:r>
              <a:rPr lang="sv-SE" sz="2000" dirty="0"/>
              <a:t>Se till att du använder samma försäljningsställe som det ursprungliga köpet.</a:t>
            </a:r>
          </a:p>
          <a:p>
            <a:pPr lvl="1" hangingPunct="0"/>
            <a:r>
              <a:rPr lang="en-US" sz="2000" dirty="0"/>
              <a:t>Välj föreställning, biljettyp och plats. </a:t>
            </a:r>
          </a:p>
          <a:p>
            <a:pPr lvl="1" hangingPunct="0"/>
            <a:r>
              <a:rPr lang="en-US" sz="2000" dirty="0"/>
              <a:t>Gör orderavslut och välj direktköp av de nya biljetterna.</a:t>
            </a:r>
          </a:p>
          <a:p>
            <a:pPr lvl="1" hangingPunct="0"/>
            <a:r>
              <a:rPr lang="en-US" sz="2000" dirty="0"/>
              <a:t>Skicka ut nya biljetter med orderbekräftelsen.</a:t>
            </a:r>
          </a:p>
          <a:p>
            <a:pPr lvl="1" hangingPunct="0"/>
            <a:r>
              <a:rPr lang="en-US" sz="2000" dirty="0"/>
              <a:t>Gör ett återköp av den gamla ordern och skriv en kommentar om vilken ny order som ersätter den gamla.</a:t>
            </a:r>
          </a:p>
          <a:p>
            <a:pPr lvl="1" hangingPunct="0"/>
            <a:r>
              <a:rPr lang="en-US" sz="2000" dirty="0"/>
              <a:t>Skriv en kommentar i den nya ordern för att förklara att betalningen är registrerad på den gamla ordern. </a:t>
            </a:r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Byte av föreställning</a:t>
            </a:r>
          </a:p>
        </p:txBody>
      </p:sp>
      <p:grpSp>
        <p:nvGrpSpPr>
          <p:cNvPr id="5" name="Grupp 4"/>
          <p:cNvGrpSpPr/>
          <p:nvPr/>
        </p:nvGrpSpPr>
        <p:grpSpPr>
          <a:xfrm>
            <a:off x="1962755" y="4790214"/>
            <a:ext cx="4546950" cy="1904374"/>
            <a:chOff x="2876041" y="4693961"/>
            <a:chExt cx="4546950" cy="1904374"/>
          </a:xfrm>
        </p:grpSpPr>
        <p:sp>
          <p:nvSpPr>
            <p:cNvPr id="6" name="Högerpil 5"/>
            <p:cNvSpPr/>
            <p:nvPr/>
          </p:nvSpPr>
          <p:spPr>
            <a:xfrm>
              <a:off x="4363453" y="5293895"/>
              <a:ext cx="1572126" cy="577516"/>
            </a:xfrm>
            <a:prstGeom prst="rightArrow">
              <a:avLst/>
            </a:prstGeom>
            <a:solidFill>
              <a:srgbClr val="0054A2"/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grpSp>
          <p:nvGrpSpPr>
            <p:cNvPr id="7" name="Grupp 6"/>
            <p:cNvGrpSpPr/>
            <p:nvPr/>
          </p:nvGrpSpPr>
          <p:grpSpPr>
            <a:xfrm>
              <a:off x="2876041" y="5032110"/>
              <a:ext cx="1388629" cy="1566225"/>
              <a:chOff x="2876041" y="5032110"/>
              <a:chExt cx="1388629" cy="1566225"/>
            </a:xfrm>
          </p:grpSpPr>
          <p:pic>
            <p:nvPicPr>
              <p:cNvPr id="13" name="Bildobjekt 12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012" t="25965" r="9719" b="25848"/>
              <a:stretch/>
            </p:blipFill>
            <p:spPr>
              <a:xfrm>
                <a:off x="2876041" y="5032110"/>
                <a:ext cx="1388629" cy="1196893"/>
              </a:xfrm>
              <a:prstGeom prst="rect">
                <a:avLst/>
              </a:prstGeom>
            </p:spPr>
          </p:pic>
          <p:sp>
            <p:nvSpPr>
              <p:cNvPr id="14" name="textruta 13"/>
              <p:cNvSpPr txBox="1"/>
              <p:nvPr/>
            </p:nvSpPr>
            <p:spPr>
              <a:xfrm>
                <a:off x="3183870" y="6229003"/>
                <a:ext cx="7729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dirty="0"/>
                  <a:t>100 kr</a:t>
                </a:r>
              </a:p>
            </p:txBody>
          </p:sp>
        </p:grpSp>
        <p:grpSp>
          <p:nvGrpSpPr>
            <p:cNvPr id="8" name="Grupp 7"/>
            <p:cNvGrpSpPr/>
            <p:nvPr/>
          </p:nvGrpSpPr>
          <p:grpSpPr>
            <a:xfrm>
              <a:off x="6034362" y="5032110"/>
              <a:ext cx="1388629" cy="1566225"/>
              <a:chOff x="2876041" y="5032110"/>
              <a:chExt cx="1388629" cy="1566225"/>
            </a:xfrm>
          </p:grpSpPr>
          <p:pic>
            <p:nvPicPr>
              <p:cNvPr id="11" name="Bildobjekt 10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2012" t="25965" r="9719" b="25848"/>
              <a:stretch/>
            </p:blipFill>
            <p:spPr>
              <a:xfrm>
                <a:off x="2876041" y="5032110"/>
                <a:ext cx="1388629" cy="1196893"/>
              </a:xfrm>
              <a:prstGeom prst="rect">
                <a:avLst/>
              </a:prstGeom>
            </p:spPr>
          </p:pic>
          <p:sp>
            <p:nvSpPr>
              <p:cNvPr id="12" name="textruta 11"/>
              <p:cNvSpPr txBox="1"/>
              <p:nvPr/>
            </p:nvSpPr>
            <p:spPr>
              <a:xfrm>
                <a:off x="3183870" y="6229003"/>
                <a:ext cx="7729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v-SE" dirty="0"/>
                  <a:t>100 kr</a:t>
                </a:r>
              </a:p>
            </p:txBody>
          </p:sp>
        </p:grpSp>
        <p:sp>
          <p:nvSpPr>
            <p:cNvPr id="9" name="textruta 8"/>
            <p:cNvSpPr txBox="1"/>
            <p:nvPr/>
          </p:nvSpPr>
          <p:spPr>
            <a:xfrm>
              <a:off x="6509705" y="4693961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/>
                <a:t>Ny</a:t>
              </a:r>
            </a:p>
          </p:txBody>
        </p:sp>
        <p:sp>
          <p:nvSpPr>
            <p:cNvPr id="10" name="textruta 9"/>
            <p:cNvSpPr txBox="1"/>
            <p:nvPr/>
          </p:nvSpPr>
          <p:spPr>
            <a:xfrm>
              <a:off x="3083682" y="4693961"/>
              <a:ext cx="9733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v-SE" dirty="0"/>
                <a:t>Gammal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820987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derrubrik 3"/>
          <p:cNvSpPr>
            <a:spLocks noGrp="1"/>
          </p:cNvSpPr>
          <p:nvPr>
            <p:ph type="subTitle" idx="1"/>
          </p:nvPr>
        </p:nvSpPr>
        <p:spPr>
          <a:xfrm>
            <a:off x="6882063" y="5262395"/>
            <a:ext cx="2534653" cy="1018088"/>
          </a:xfrm>
        </p:spPr>
        <p:txBody>
          <a:bodyPr>
            <a:normAutofit/>
          </a:bodyPr>
          <a:lstStyle/>
          <a:p>
            <a:r>
              <a:rPr lang="sv-SE" sz="5400" dirty="0"/>
              <a:t>Demo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084" y="1387641"/>
            <a:ext cx="5799220" cy="386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8745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Byt namn på biljett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8018316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253435"/>
          </a:xfrm>
        </p:spPr>
        <p:txBody>
          <a:bodyPr>
            <a:normAutofit/>
          </a:bodyPr>
          <a:lstStyle/>
          <a:p>
            <a:r>
              <a:rPr lang="sv-SE" sz="2000" dirty="0"/>
              <a:t>Sök reda på kundens betalda biljett. Man kan bara byta namn på en biljett i taget. </a:t>
            </a:r>
          </a:p>
          <a:p>
            <a:r>
              <a:rPr lang="sv-SE" sz="2000" dirty="0"/>
              <a:t>Dubbelklicka på den biljett du vill byta namn på.</a:t>
            </a:r>
          </a:p>
          <a:p>
            <a:r>
              <a:rPr lang="sv-SE" sz="2000" dirty="0"/>
              <a:t>Längst ned på sidan visas kundinformation. Klicka på den blå länken med kundnumret.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Byt namn på biljett</a:t>
            </a:r>
          </a:p>
        </p:txBody>
      </p:sp>
      <p:grpSp>
        <p:nvGrpSpPr>
          <p:cNvPr id="7" name="Grupp 6"/>
          <p:cNvGrpSpPr/>
          <p:nvPr/>
        </p:nvGrpSpPr>
        <p:grpSpPr>
          <a:xfrm>
            <a:off x="1197935" y="2598820"/>
            <a:ext cx="7769602" cy="4074696"/>
            <a:chOff x="274320" y="352871"/>
            <a:chExt cx="11521440" cy="5898261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0400" y="352871"/>
              <a:ext cx="11135360" cy="5898261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 flipV="1">
              <a:off x="274320" y="3139440"/>
              <a:ext cx="386080" cy="6096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ak pilkoppling 5"/>
            <p:cNvCxnSpPr/>
            <p:nvPr/>
          </p:nvCxnSpPr>
          <p:spPr>
            <a:xfrm flipV="1">
              <a:off x="274320" y="6082748"/>
              <a:ext cx="500932" cy="993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4328955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111055"/>
          </a:xfrm>
        </p:spPr>
        <p:txBody>
          <a:bodyPr>
            <a:normAutofit/>
          </a:bodyPr>
          <a:lstStyle/>
          <a:p>
            <a:r>
              <a:rPr lang="sv-SE" sz="2000" dirty="0"/>
              <a:t>Kundinformationen visas.</a:t>
            </a:r>
          </a:p>
          <a:p>
            <a:r>
              <a:rPr lang="sv-SE" sz="2000" dirty="0"/>
              <a:t>Tryck på knappen </a:t>
            </a:r>
            <a:r>
              <a:rPr lang="sv-SE" sz="2000" i="1" dirty="0"/>
              <a:t>Ny kund</a:t>
            </a:r>
            <a:r>
              <a:rPr lang="sv-SE" sz="2000" dirty="0"/>
              <a:t> för att rensa uppgifterna på sidan.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Byt namn på biljett</a:t>
            </a:r>
          </a:p>
        </p:txBody>
      </p:sp>
      <p:grpSp>
        <p:nvGrpSpPr>
          <p:cNvPr id="6" name="Grupp 5"/>
          <p:cNvGrpSpPr/>
          <p:nvPr/>
        </p:nvGrpSpPr>
        <p:grpSpPr>
          <a:xfrm>
            <a:off x="1467766" y="2133600"/>
            <a:ext cx="8039854" cy="4258610"/>
            <a:chOff x="405200" y="396239"/>
            <a:chExt cx="11380399" cy="6028055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5200" y="396239"/>
              <a:ext cx="11380399" cy="6028055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>
              <a:off x="7236350" y="5679882"/>
              <a:ext cx="579120" cy="13208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7607332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Gör en sökning för att se om personen redan finns i systemet. </a:t>
            </a:r>
          </a:p>
          <a:p>
            <a:r>
              <a:rPr lang="sv-SE" sz="2000" dirty="0"/>
              <a:t>Finns kunden inte i systemet lägger du upp de nya uppgifterna.</a:t>
            </a:r>
          </a:p>
          <a:p>
            <a:r>
              <a:rPr lang="sv-SE" sz="2000" dirty="0"/>
              <a:t>Tryck sedan på OK för att spara.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Byt namn på biljett</a:t>
            </a:r>
          </a:p>
        </p:txBody>
      </p:sp>
      <p:grpSp>
        <p:nvGrpSpPr>
          <p:cNvPr id="6" name="Grupp 5"/>
          <p:cNvGrpSpPr/>
          <p:nvPr/>
        </p:nvGrpSpPr>
        <p:grpSpPr>
          <a:xfrm>
            <a:off x="1529924" y="2517602"/>
            <a:ext cx="8222098" cy="4059661"/>
            <a:chOff x="233680" y="588772"/>
            <a:chExt cx="11704320" cy="5779008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3680" y="588772"/>
              <a:ext cx="11704320" cy="5779008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 flipV="1">
              <a:off x="1345721" y="1449238"/>
              <a:ext cx="707366" cy="48308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981592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353268"/>
            <a:ext cx="4365318" cy="2613865"/>
          </a:xfrm>
        </p:spPr>
        <p:txBody>
          <a:bodyPr>
            <a:normAutofit fontScale="85000" lnSpcReduction="10000"/>
          </a:bodyPr>
          <a:lstStyle/>
          <a:p>
            <a:r>
              <a:rPr lang="sv-SE" sz="2000" dirty="0"/>
              <a:t>Dubbelklicka sedan på biljetten för att kontrollera att namnet har blivit bytt.</a:t>
            </a:r>
          </a:p>
          <a:p>
            <a:r>
              <a:rPr lang="sv-SE" sz="2000" dirty="0"/>
              <a:t>Nu ska nya biljetter tillverkas. Tryck på knappen </a:t>
            </a:r>
            <a:r>
              <a:rPr lang="sv-SE" sz="2000" i="1" dirty="0"/>
              <a:t>Markera alla</a:t>
            </a:r>
            <a:r>
              <a:rPr lang="sv-SE" sz="2000" dirty="0"/>
              <a:t>. </a:t>
            </a:r>
          </a:p>
          <a:p>
            <a:r>
              <a:rPr lang="sv-SE" sz="2000" dirty="0"/>
              <a:t>Tryck på knappen </a:t>
            </a:r>
            <a:r>
              <a:rPr lang="sv-SE" sz="2000" i="1" dirty="0"/>
              <a:t>Tillverka e-biljetter</a:t>
            </a:r>
            <a:r>
              <a:rPr lang="sv-SE" sz="2000" dirty="0"/>
              <a:t>.</a:t>
            </a:r>
          </a:p>
          <a:p>
            <a:r>
              <a:rPr lang="sv-SE" sz="2000" dirty="0"/>
              <a:t>PDF-biljetterna visas. Dubbelkolla att det ser bra ut och stäng sidan med PDF-biljetten.</a:t>
            </a:r>
          </a:p>
          <a:p>
            <a:r>
              <a:rPr lang="sv-SE" sz="2000" dirty="0"/>
              <a:t>Klicka på länken </a:t>
            </a:r>
            <a:r>
              <a:rPr lang="sv-SE" sz="2000" i="1" dirty="0"/>
              <a:t>E-post </a:t>
            </a:r>
            <a:r>
              <a:rPr lang="sv-SE" sz="2000" dirty="0"/>
              <a:t>och skicka iväg biljetterna till kunden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>
          <a:xfrm>
            <a:off x="1197935" y="533478"/>
            <a:ext cx="10155864" cy="666307"/>
          </a:xfrm>
        </p:spPr>
        <p:txBody>
          <a:bodyPr/>
          <a:lstStyle/>
          <a:p>
            <a:r>
              <a:rPr lang="sv-SE" dirty="0"/>
              <a:t>Byt namn på biljett</a:t>
            </a:r>
          </a:p>
        </p:txBody>
      </p:sp>
      <p:grpSp>
        <p:nvGrpSpPr>
          <p:cNvPr id="12" name="Grupp 11"/>
          <p:cNvGrpSpPr/>
          <p:nvPr/>
        </p:nvGrpSpPr>
        <p:grpSpPr>
          <a:xfrm>
            <a:off x="5310910" y="1369310"/>
            <a:ext cx="6581849" cy="3475406"/>
            <a:chOff x="149087" y="385380"/>
            <a:chExt cx="11565393" cy="6106860"/>
          </a:xfrm>
        </p:grpSpPr>
        <p:pic>
          <p:nvPicPr>
            <p:cNvPr id="8" name="Bildobjekt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5600" y="385380"/>
              <a:ext cx="11358880" cy="5998909"/>
            </a:xfrm>
            <a:prstGeom prst="rect">
              <a:avLst/>
            </a:prstGeom>
          </p:spPr>
        </p:pic>
        <p:cxnSp>
          <p:nvCxnSpPr>
            <p:cNvPr id="9" name="Rak pilkoppling 8"/>
            <p:cNvCxnSpPr/>
            <p:nvPr/>
          </p:nvCxnSpPr>
          <p:spPr>
            <a:xfrm flipH="1" flipV="1">
              <a:off x="1747520" y="6228080"/>
              <a:ext cx="457200" cy="26416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ak pilkoppling 9"/>
            <p:cNvCxnSpPr/>
            <p:nvPr/>
          </p:nvCxnSpPr>
          <p:spPr>
            <a:xfrm>
              <a:off x="149087" y="4363278"/>
              <a:ext cx="447261" cy="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ak pilkoppling 10"/>
            <p:cNvCxnSpPr/>
            <p:nvPr/>
          </p:nvCxnSpPr>
          <p:spPr>
            <a:xfrm flipH="1">
              <a:off x="11211339" y="4572000"/>
              <a:ext cx="417444" cy="258417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4607920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text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Återköp</a:t>
            </a:r>
          </a:p>
        </p:txBody>
      </p:sp>
    </p:spTree>
    <p:extLst>
      <p:ext uri="{BB962C8B-B14F-4D97-AF65-F5344CB8AC3E}">
        <p14:creationId xmlns:p14="http://schemas.microsoft.com/office/powerpoint/2010/main" val="322208561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4317191" cy="4961160"/>
          </a:xfrm>
        </p:spPr>
        <p:txBody>
          <a:bodyPr>
            <a:noAutofit/>
          </a:bodyPr>
          <a:lstStyle/>
          <a:p>
            <a:r>
              <a:rPr lang="sv-SE" sz="2000" dirty="0"/>
              <a:t>Ett återköp betyder att man avbokar en betald order och betalar tillbaka pengarna till kunden.</a:t>
            </a:r>
          </a:p>
          <a:p>
            <a:r>
              <a:rPr lang="sv-SE" sz="2000" dirty="0"/>
              <a:t>Välj </a:t>
            </a:r>
            <a:r>
              <a:rPr lang="sv-SE" sz="2000" i="1" dirty="0"/>
              <a:t>Återköp</a:t>
            </a:r>
            <a:r>
              <a:rPr lang="sv-SE" sz="2000" dirty="0"/>
              <a:t> i menyn.</a:t>
            </a:r>
          </a:p>
          <a:p>
            <a:r>
              <a:rPr lang="sv-SE" sz="2000" dirty="0"/>
              <a:t>Säkerställ att försäljningsstället är detsamma där det ursprungliga köpet gjordes. Om inte, gå till </a:t>
            </a:r>
            <a:r>
              <a:rPr lang="sv-SE" sz="2000" i="1" dirty="0"/>
              <a:t>Inställningar</a:t>
            </a:r>
            <a:r>
              <a:rPr lang="sv-SE" sz="2000" dirty="0"/>
              <a:t>.</a:t>
            </a:r>
          </a:p>
          <a:p>
            <a:r>
              <a:rPr lang="sv-SE" sz="2000" dirty="0"/>
              <a:t>Välj de biljetter som ska återköpas. Det går bra att köpa tillbaka enstaka biljetter.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Att göra ett återköp</a:t>
            </a:r>
          </a:p>
        </p:txBody>
      </p:sp>
      <p:grpSp>
        <p:nvGrpSpPr>
          <p:cNvPr id="8" name="Grupp 7"/>
          <p:cNvGrpSpPr/>
          <p:nvPr/>
        </p:nvGrpSpPr>
        <p:grpSpPr>
          <a:xfrm>
            <a:off x="5759116" y="1319935"/>
            <a:ext cx="6111595" cy="4879727"/>
            <a:chOff x="1921790" y="58976"/>
            <a:chExt cx="8468848" cy="6761846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21790" y="58976"/>
              <a:ext cx="8468848" cy="6761846"/>
            </a:xfrm>
            <a:prstGeom prst="rect">
              <a:avLst/>
            </a:prstGeom>
          </p:spPr>
        </p:pic>
        <p:sp>
          <p:nvSpPr>
            <p:cNvPr id="5" name="Rektangel 4"/>
            <p:cNvSpPr/>
            <p:nvPr/>
          </p:nvSpPr>
          <p:spPr>
            <a:xfrm>
              <a:off x="3992225" y="226172"/>
              <a:ext cx="718671" cy="429025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  <p:sp>
          <p:nvSpPr>
            <p:cNvPr id="6" name="Rektangel 5"/>
            <p:cNvSpPr/>
            <p:nvPr/>
          </p:nvSpPr>
          <p:spPr>
            <a:xfrm>
              <a:off x="9121739" y="1077612"/>
              <a:ext cx="1168155" cy="438672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  <p:sp>
          <p:nvSpPr>
            <p:cNvPr id="7" name="Rektangel 6"/>
            <p:cNvSpPr/>
            <p:nvPr/>
          </p:nvSpPr>
          <p:spPr>
            <a:xfrm>
              <a:off x="1991413" y="2913956"/>
              <a:ext cx="1901713" cy="688228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3716901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501455"/>
          </a:xfrm>
        </p:spPr>
        <p:txBody>
          <a:bodyPr>
            <a:normAutofit/>
          </a:bodyPr>
          <a:lstStyle/>
          <a:p>
            <a:r>
              <a:rPr lang="sv-SE" sz="2000" dirty="0"/>
              <a:t>Under fliken </a:t>
            </a:r>
            <a:r>
              <a:rPr lang="sv-SE" sz="2000" i="1" dirty="0"/>
              <a:t>Inställningar</a:t>
            </a:r>
            <a:r>
              <a:rPr lang="sv-SE" sz="2000" dirty="0"/>
              <a:t> finner du </a:t>
            </a:r>
            <a:r>
              <a:rPr lang="sv-SE" sz="2000" i="1" dirty="0"/>
              <a:t>Försäljningsställe</a:t>
            </a:r>
            <a:r>
              <a:rPr lang="sv-SE" sz="2000" dirty="0"/>
              <a:t>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Ändra försäljningsställe</a:t>
            </a:r>
          </a:p>
        </p:txBody>
      </p:sp>
      <p:grpSp>
        <p:nvGrpSpPr>
          <p:cNvPr id="7" name="Grupp 6"/>
          <p:cNvGrpSpPr/>
          <p:nvPr/>
        </p:nvGrpSpPr>
        <p:grpSpPr>
          <a:xfrm>
            <a:off x="1426242" y="1780674"/>
            <a:ext cx="8251548" cy="4770060"/>
            <a:chOff x="263470" y="110108"/>
            <a:chExt cx="11485257" cy="6639404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3470" y="110108"/>
              <a:ext cx="11485257" cy="6639404"/>
            </a:xfrm>
            <a:prstGeom prst="rect">
              <a:avLst/>
            </a:prstGeom>
          </p:spPr>
        </p:pic>
        <p:sp>
          <p:nvSpPr>
            <p:cNvPr id="5" name="Rektangel 4"/>
            <p:cNvSpPr/>
            <p:nvPr/>
          </p:nvSpPr>
          <p:spPr>
            <a:xfrm>
              <a:off x="4501512" y="404353"/>
              <a:ext cx="695522" cy="313278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  <p:sp>
          <p:nvSpPr>
            <p:cNvPr id="6" name="Rektangel 5"/>
            <p:cNvSpPr/>
            <p:nvPr/>
          </p:nvSpPr>
          <p:spPr>
            <a:xfrm>
              <a:off x="6052398" y="2674920"/>
              <a:ext cx="2813810" cy="473394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07889717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078970"/>
          </a:xfrm>
        </p:spPr>
        <p:txBody>
          <a:bodyPr>
            <a:normAutofit/>
          </a:bodyPr>
          <a:lstStyle/>
          <a:p>
            <a:r>
              <a:rPr lang="sv-SE" sz="2000" dirty="0"/>
              <a:t>Det är viktigt att </a:t>
            </a:r>
            <a:r>
              <a:rPr lang="sv-SE" sz="2000" b="1" dirty="0"/>
              <a:t>lägga till en kommentar </a:t>
            </a:r>
            <a:r>
              <a:rPr lang="sv-SE" sz="2000" dirty="0"/>
              <a:t>om återköpet. Här skriver du in information om vem som godkänt återköpet och krediteringen så att övriga kollegor kan ta del av vad som hänt. </a:t>
            </a:r>
          </a:p>
          <a:p>
            <a:r>
              <a:rPr lang="sv-SE" sz="2000" dirty="0"/>
              <a:t>När du skrivit klart klickar du på knappen </a:t>
            </a:r>
            <a:r>
              <a:rPr lang="sv-SE" sz="2000" i="1" dirty="0"/>
              <a:t>Stäng</a:t>
            </a:r>
            <a:r>
              <a:rPr lang="sv-SE" sz="2000" dirty="0"/>
              <a:t> och kommentaren sparas. 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Lägg en kommentar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831" y="2399378"/>
            <a:ext cx="5460521" cy="420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10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Om man ska göra ett återköp för att sedan boka om samma platser igen till kunden så kan man gå in på fliken inställningar och bocka i rutan </a:t>
            </a:r>
            <a:r>
              <a:rPr lang="sv-SE" sz="2000" i="1" dirty="0"/>
              <a:t>Visa blockeringsdialog </a:t>
            </a:r>
            <a:r>
              <a:rPr lang="sv-SE" sz="2000" dirty="0"/>
              <a:t>vid återköp och stolen blir då blockerad så att ingen annan kommer åt platserna. VIKTIGT att bocka ur den rutan när man är klar med återköpet. 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Blockera stolar</a:t>
            </a:r>
          </a:p>
        </p:txBody>
      </p:sp>
      <p:grpSp>
        <p:nvGrpSpPr>
          <p:cNvPr id="6" name="Grupp 5"/>
          <p:cNvGrpSpPr/>
          <p:nvPr/>
        </p:nvGrpSpPr>
        <p:grpSpPr>
          <a:xfrm>
            <a:off x="1475874" y="2586507"/>
            <a:ext cx="8006501" cy="3878462"/>
            <a:chOff x="449451" y="226756"/>
            <a:chExt cx="11326945" cy="5486932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 rotWithShape="1">
            <a:blip r:embed="rId2"/>
            <a:srcRect b="15812"/>
            <a:stretch/>
          </p:blipFill>
          <p:spPr>
            <a:xfrm>
              <a:off x="449451" y="226756"/>
              <a:ext cx="11326945" cy="5486932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 flipH="1" flipV="1">
              <a:off x="10771322" y="1131376"/>
              <a:ext cx="914400" cy="15499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6524718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143139"/>
          </a:xfrm>
        </p:spPr>
        <p:txBody>
          <a:bodyPr>
            <a:normAutofit/>
          </a:bodyPr>
          <a:lstStyle/>
          <a:p>
            <a:r>
              <a:rPr lang="sv-SE" sz="2000" dirty="0"/>
              <a:t>Markera rutan </a:t>
            </a:r>
            <a:r>
              <a:rPr lang="sv-SE" sz="2000" i="1" dirty="0"/>
              <a:t>Återköp serviceavgifter </a:t>
            </a:r>
            <a:r>
              <a:rPr lang="sv-SE" sz="2000" dirty="0"/>
              <a:t>om klienten/arrangören gett sitt tillstånd för detta. Det finns olika </a:t>
            </a:r>
            <a:r>
              <a:rPr lang="sv-SE" sz="2000" dirty="0" err="1"/>
              <a:t>policies</a:t>
            </a:r>
            <a:r>
              <a:rPr lang="sv-SE" sz="2000" dirty="0"/>
              <a:t> kring återköp hos de olika klienterna.</a:t>
            </a:r>
          </a:p>
          <a:p>
            <a:r>
              <a:rPr lang="sv-SE" sz="2000" dirty="0"/>
              <a:t>Tryck på knappen </a:t>
            </a:r>
            <a:r>
              <a:rPr lang="sv-SE" sz="2000" i="1" dirty="0"/>
              <a:t>Genomför återköp</a:t>
            </a:r>
            <a:r>
              <a:rPr lang="sv-SE" sz="2000" dirty="0"/>
              <a:t>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Återköp, fortsättning</a:t>
            </a:r>
          </a:p>
        </p:txBody>
      </p:sp>
      <p:grpSp>
        <p:nvGrpSpPr>
          <p:cNvPr id="6" name="Grupp 5"/>
          <p:cNvGrpSpPr/>
          <p:nvPr/>
        </p:nvGrpSpPr>
        <p:grpSpPr>
          <a:xfrm>
            <a:off x="1443789" y="2371843"/>
            <a:ext cx="7764380" cy="4247923"/>
            <a:chOff x="0" y="93854"/>
            <a:chExt cx="12192000" cy="6670292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93854"/>
              <a:ext cx="12192000" cy="6670292"/>
            </a:xfrm>
            <a:prstGeom prst="rect">
              <a:avLst/>
            </a:prstGeom>
          </p:spPr>
        </p:pic>
        <p:sp>
          <p:nvSpPr>
            <p:cNvPr id="5" name="Rektangel 4"/>
            <p:cNvSpPr/>
            <p:nvPr/>
          </p:nvSpPr>
          <p:spPr>
            <a:xfrm>
              <a:off x="7833360" y="5989320"/>
              <a:ext cx="4282440" cy="774826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48115537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9" y="1279219"/>
            <a:ext cx="3764030" cy="4672402"/>
          </a:xfrm>
        </p:spPr>
        <p:txBody>
          <a:bodyPr>
            <a:noAutofit/>
          </a:bodyPr>
          <a:lstStyle/>
          <a:p>
            <a:r>
              <a:rPr lang="sv-SE" sz="2000" dirty="0"/>
              <a:t>Ange </a:t>
            </a:r>
            <a:r>
              <a:rPr lang="sv-SE" sz="2000" b="1" dirty="0"/>
              <a:t>samma betalningssätt </a:t>
            </a:r>
            <a:r>
              <a:rPr lang="sv-SE" sz="2000" dirty="0"/>
              <a:t>som användes för den ursprungliga ordern. Det är mycket viktigt, annars måste du korrigera ditt misstag genom att skapa en matchande order att kvitta återköpet med.</a:t>
            </a:r>
          </a:p>
          <a:p>
            <a:r>
              <a:rPr lang="sv-SE" sz="2000" dirty="0"/>
              <a:t>Orderbeloppet visas. Tryck OK för att bekräfta.</a:t>
            </a:r>
          </a:p>
          <a:p>
            <a:r>
              <a:rPr lang="sv-SE" sz="2000" dirty="0"/>
              <a:t>Beloppet går att ändra om det är en delkreditering som ska göras. Eller om en del av beloppet ska betalas till kreditkort och resterande belopp i kontanter eller presentkort.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Ange betalningssätt</a:t>
            </a:r>
          </a:p>
        </p:txBody>
      </p:sp>
      <p:grpSp>
        <p:nvGrpSpPr>
          <p:cNvPr id="7" name="Grupp 6"/>
          <p:cNvGrpSpPr/>
          <p:nvPr/>
        </p:nvGrpSpPr>
        <p:grpSpPr>
          <a:xfrm>
            <a:off x="5374107" y="1292548"/>
            <a:ext cx="6346802" cy="4186112"/>
            <a:chOff x="1301858" y="158868"/>
            <a:chExt cx="9821192" cy="6699131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01858" y="158868"/>
              <a:ext cx="9821192" cy="6699131"/>
            </a:xfrm>
            <a:prstGeom prst="rect">
              <a:avLst/>
            </a:prstGeom>
          </p:spPr>
        </p:pic>
        <p:sp>
          <p:nvSpPr>
            <p:cNvPr id="5" name="Rektangel 4"/>
            <p:cNvSpPr/>
            <p:nvPr/>
          </p:nvSpPr>
          <p:spPr>
            <a:xfrm>
              <a:off x="5150250" y="530974"/>
              <a:ext cx="1541496" cy="397281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  <p:sp>
          <p:nvSpPr>
            <p:cNvPr id="6" name="Rektangel 5"/>
            <p:cNvSpPr/>
            <p:nvPr/>
          </p:nvSpPr>
          <p:spPr>
            <a:xfrm>
              <a:off x="6895922" y="3111153"/>
              <a:ext cx="807205" cy="33863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sv-SE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286819311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20"/>
            <a:ext cx="10120422" cy="485412"/>
          </a:xfrm>
        </p:spPr>
        <p:txBody>
          <a:bodyPr>
            <a:noAutofit/>
          </a:bodyPr>
          <a:lstStyle/>
          <a:p>
            <a:r>
              <a:rPr lang="sv-SE" sz="2000" dirty="0"/>
              <a:t>När beloppet visas trycker du på OK och återköpet är klart. </a:t>
            </a:r>
          </a:p>
          <a:p>
            <a:r>
              <a:rPr lang="sv-SE" sz="2000" dirty="0"/>
              <a:t>Sen återstår naturligtvis att betala tillbaka pengarna på kundens konto via </a:t>
            </a:r>
            <a:r>
              <a:rPr lang="sv-SE" sz="2000" dirty="0" err="1"/>
              <a:t>PayEx</a:t>
            </a:r>
            <a:r>
              <a:rPr lang="sv-SE" sz="2000" dirty="0"/>
              <a:t>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Ange betalningssätt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3"/>
          <a:srcRect l="38379" r="32029" b="3626"/>
          <a:stretch/>
        </p:blipFill>
        <p:spPr>
          <a:xfrm>
            <a:off x="1477041" y="2213810"/>
            <a:ext cx="2052222" cy="442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21710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095013"/>
          </a:xfrm>
        </p:spPr>
        <p:txBody>
          <a:bodyPr>
            <a:normAutofit/>
          </a:bodyPr>
          <a:lstStyle/>
          <a:p>
            <a:r>
              <a:rPr lang="sv-SE" sz="2000" dirty="0"/>
              <a:t>Du kan använda sökfunktionen i Transaktionsfliken för att titta på alla transaktioner som gjorts. I exemplet nedan ser du det aktuella återköpet. Grönt indikerar att det finns en kommentar för transaktionen. Kommentaren syns om du håller muspekaren över fältet. 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Titta på återköpet (den avbokade ordern)</a:t>
            </a:r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2007" y="2245894"/>
            <a:ext cx="7504889" cy="4331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60454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Presentkort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8865837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innehåll 4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982718"/>
          </a:xfrm>
        </p:spPr>
        <p:txBody>
          <a:bodyPr>
            <a:normAutofit/>
          </a:bodyPr>
          <a:lstStyle/>
          <a:p>
            <a:r>
              <a:rPr lang="sv-SE" sz="2000" dirty="0"/>
              <a:t>För att kontrollera vilket belopp som återstår på ett presentkort, tryck på </a:t>
            </a:r>
            <a:r>
              <a:rPr lang="sv-SE" sz="2000" i="1" dirty="0"/>
              <a:t>Kontrollera värdebevis</a:t>
            </a:r>
            <a:r>
              <a:rPr lang="sv-SE" sz="2000" dirty="0"/>
              <a:t>.</a:t>
            </a:r>
          </a:p>
        </p:txBody>
      </p:sp>
      <p:sp>
        <p:nvSpPr>
          <p:cNvPr id="4" name="Rubri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Presentkort</a:t>
            </a:r>
          </a:p>
        </p:txBody>
      </p:sp>
      <p:grpSp>
        <p:nvGrpSpPr>
          <p:cNvPr id="8" name="Grupp 7"/>
          <p:cNvGrpSpPr/>
          <p:nvPr/>
        </p:nvGrpSpPr>
        <p:grpSpPr>
          <a:xfrm>
            <a:off x="1469359" y="2014366"/>
            <a:ext cx="8069653" cy="4562897"/>
            <a:chOff x="325120" y="162885"/>
            <a:chExt cx="11571033" cy="6542714"/>
          </a:xfrm>
        </p:grpSpPr>
        <p:pic>
          <p:nvPicPr>
            <p:cNvPr id="6" name="Bildobjekt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5120" y="162885"/>
              <a:ext cx="11571033" cy="6542714"/>
            </a:xfrm>
            <a:prstGeom prst="rect">
              <a:avLst/>
            </a:prstGeom>
          </p:spPr>
        </p:pic>
        <p:cxnSp>
          <p:nvCxnSpPr>
            <p:cNvPr id="7" name="Rak pilkoppling 6"/>
            <p:cNvCxnSpPr/>
            <p:nvPr/>
          </p:nvCxnSpPr>
          <p:spPr>
            <a:xfrm flipH="1">
              <a:off x="11084560" y="3484880"/>
              <a:ext cx="518160" cy="32512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4434525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9859739" cy="2221970"/>
          </a:xfrm>
        </p:spPr>
        <p:txBody>
          <a:bodyPr>
            <a:normAutofit/>
          </a:bodyPr>
          <a:lstStyle/>
          <a:p>
            <a:r>
              <a:rPr lang="sv-SE" sz="2000" dirty="0"/>
              <a:t>Fyll i presentkorts koden och tryck på knappen kontrollera </a:t>
            </a:r>
          </a:p>
          <a:p>
            <a:r>
              <a:rPr lang="sv-SE" sz="2000" dirty="0"/>
              <a:t>Information om presentkortet visas </a:t>
            </a:r>
          </a:p>
          <a:p>
            <a:pPr lvl="1"/>
            <a:r>
              <a:rPr lang="sv-SE" sz="1600" dirty="0"/>
              <a:t>Vilken kund presentkortet är sålt till.</a:t>
            </a:r>
          </a:p>
          <a:p>
            <a:pPr lvl="1"/>
            <a:r>
              <a:rPr lang="sv-SE" sz="1600" dirty="0"/>
              <a:t>Vilket datum kund har köpt presentkortet.</a:t>
            </a:r>
          </a:p>
          <a:p>
            <a:pPr lvl="1"/>
            <a:r>
              <a:rPr lang="sv-SE" sz="1600" dirty="0"/>
              <a:t>Giltighetstid.</a:t>
            </a:r>
          </a:p>
          <a:p>
            <a:pPr lvl="1"/>
            <a:r>
              <a:rPr lang="sv-SE" sz="1600" dirty="0"/>
              <a:t>Beloppet på presentkortet när det köptes.</a:t>
            </a:r>
          </a:p>
          <a:p>
            <a:pPr lvl="1"/>
            <a:r>
              <a:rPr lang="sv-SE" sz="1600" dirty="0"/>
              <a:t>Hur mycket som återstår på presentkortet.</a:t>
            </a:r>
          </a:p>
          <a:p>
            <a:pPr marL="0" indent="0">
              <a:buNone/>
            </a:pPr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Presentkort</a:t>
            </a:r>
          </a:p>
        </p:txBody>
      </p:sp>
      <p:grpSp>
        <p:nvGrpSpPr>
          <p:cNvPr id="6" name="Grupp 5"/>
          <p:cNvGrpSpPr/>
          <p:nvPr/>
        </p:nvGrpSpPr>
        <p:grpSpPr>
          <a:xfrm>
            <a:off x="1852863" y="3501189"/>
            <a:ext cx="5743074" cy="3157547"/>
            <a:chOff x="2986087" y="1636712"/>
            <a:chExt cx="6704565" cy="3686175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86087" y="1636712"/>
              <a:ext cx="6219825" cy="3686175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 flipH="1">
              <a:off x="8975036" y="2117035"/>
              <a:ext cx="715616" cy="188843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3675737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159181"/>
          </a:xfrm>
        </p:spPr>
        <p:txBody>
          <a:bodyPr>
            <a:normAutofit/>
          </a:bodyPr>
          <a:lstStyle/>
          <a:p>
            <a:r>
              <a:rPr lang="sv-SE" sz="2000" dirty="0"/>
              <a:t>Om kunden inte vet koden för värdebeviset så kan man söka på kunden i Cash </a:t>
            </a:r>
            <a:r>
              <a:rPr lang="sv-SE" sz="2000" dirty="0" err="1"/>
              <a:t>Client</a:t>
            </a:r>
            <a:r>
              <a:rPr lang="sv-SE" sz="2000" dirty="0"/>
              <a:t> och leta upp presentkortet. Dubbelklicka på raden med presentkortet och kopiera sedan värdebeviskoden som visas i fältet </a:t>
            </a:r>
            <a:r>
              <a:rPr lang="sv-SE" sz="2000" i="1" dirty="0"/>
              <a:t>Streckkod</a:t>
            </a:r>
            <a:r>
              <a:rPr lang="sv-SE" sz="2000" dirty="0"/>
              <a:t>.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Presentkort</a:t>
            </a:r>
          </a:p>
        </p:txBody>
      </p:sp>
      <p:grpSp>
        <p:nvGrpSpPr>
          <p:cNvPr id="6" name="Grupp 5"/>
          <p:cNvGrpSpPr/>
          <p:nvPr/>
        </p:nvGrpSpPr>
        <p:grpSpPr>
          <a:xfrm>
            <a:off x="1459832" y="2591883"/>
            <a:ext cx="9396662" cy="2016367"/>
            <a:chOff x="584200" y="3164098"/>
            <a:chExt cx="11023600" cy="2365481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4200" y="3164098"/>
              <a:ext cx="11023600" cy="2365481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 flipH="1">
              <a:off x="8168640" y="4074160"/>
              <a:ext cx="1076960" cy="17272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1142150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/>
              <a:t>När man dubbelklickar på produkten så har den inget giltigt evenemang och entréstatus</a:t>
            </a:r>
          </a:p>
          <a:p>
            <a:r>
              <a:rPr lang="sv-SE" sz="2000" dirty="0"/>
              <a:t>Bokningen har ingen giltig status </a:t>
            </a:r>
          </a:p>
          <a:p>
            <a:r>
              <a:rPr lang="sv-SE" sz="2000" dirty="0"/>
              <a:t>Bokningen har ingen giltigt betalsätt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Hur ser en trasig bokning ut?</a:t>
            </a:r>
          </a:p>
        </p:txBody>
      </p:sp>
      <p:grpSp>
        <p:nvGrpSpPr>
          <p:cNvPr id="8" name="Grupp 7"/>
          <p:cNvGrpSpPr/>
          <p:nvPr/>
        </p:nvGrpSpPr>
        <p:grpSpPr>
          <a:xfrm>
            <a:off x="1479882" y="2607980"/>
            <a:ext cx="7276808" cy="3850644"/>
            <a:chOff x="350033" y="387457"/>
            <a:chExt cx="11609492" cy="6143356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50033" y="387457"/>
              <a:ext cx="11609492" cy="6143356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 flipH="1" flipV="1">
              <a:off x="5656881" y="5656881"/>
              <a:ext cx="1270861" cy="92990"/>
            </a:xfrm>
            <a:prstGeom prst="straightConnector1">
              <a:avLst/>
            </a:prstGeom>
            <a:ln w="571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ak pilkoppling 5"/>
            <p:cNvCxnSpPr/>
            <p:nvPr/>
          </p:nvCxnSpPr>
          <p:spPr>
            <a:xfrm flipH="1">
              <a:off x="7470183" y="914400"/>
              <a:ext cx="790414" cy="23247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ak pilkoppling 6"/>
            <p:cNvCxnSpPr/>
            <p:nvPr/>
          </p:nvCxnSpPr>
          <p:spPr>
            <a:xfrm flipV="1">
              <a:off x="8865031" y="1146875"/>
              <a:ext cx="0" cy="41845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3235624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/>
          <p:cNvSpPr>
            <a:spLocks noGrp="1"/>
          </p:cNvSpPr>
          <p:nvPr>
            <p:ph idx="1"/>
          </p:nvPr>
        </p:nvSpPr>
        <p:spPr>
          <a:xfrm>
            <a:off x="1233377" y="1279219"/>
            <a:ext cx="10120423" cy="1197193"/>
          </a:xfrm>
        </p:spPr>
        <p:txBody>
          <a:bodyPr>
            <a:normAutofit/>
          </a:bodyPr>
          <a:lstStyle/>
          <a:p>
            <a:r>
              <a:rPr lang="sv-SE" sz="2000" dirty="0"/>
              <a:t>Status betald och godkänd</a:t>
            </a:r>
          </a:p>
          <a:p>
            <a:r>
              <a:rPr lang="sv-SE" sz="2000" dirty="0"/>
              <a:t>Giltigt evenemang och entréstatus </a:t>
            </a:r>
          </a:p>
          <a:p>
            <a:r>
              <a:rPr lang="sv-SE" sz="2000" dirty="0"/>
              <a:t>Giltigt betalsätt </a:t>
            </a:r>
          </a:p>
          <a:p>
            <a:endParaRPr lang="sv-SE" sz="2000" dirty="0"/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Hur ser en korrekt bokning ut?</a:t>
            </a:r>
          </a:p>
        </p:txBody>
      </p:sp>
      <p:grpSp>
        <p:nvGrpSpPr>
          <p:cNvPr id="10" name="Grupp 9"/>
          <p:cNvGrpSpPr/>
          <p:nvPr/>
        </p:nvGrpSpPr>
        <p:grpSpPr>
          <a:xfrm>
            <a:off x="1444213" y="2476412"/>
            <a:ext cx="6833513" cy="4008609"/>
            <a:chOff x="526943" y="204043"/>
            <a:chExt cx="11264460" cy="6498973"/>
          </a:xfrm>
        </p:grpSpPr>
        <p:pic>
          <p:nvPicPr>
            <p:cNvPr id="4" name="Bildobjekt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6943" y="204043"/>
              <a:ext cx="11264460" cy="6498973"/>
            </a:xfrm>
            <a:prstGeom prst="rect">
              <a:avLst/>
            </a:prstGeom>
          </p:spPr>
        </p:pic>
        <p:cxnSp>
          <p:nvCxnSpPr>
            <p:cNvPr id="5" name="Rak pilkoppling 4"/>
            <p:cNvCxnSpPr/>
            <p:nvPr/>
          </p:nvCxnSpPr>
          <p:spPr>
            <a:xfrm flipH="1">
              <a:off x="7284203" y="604434"/>
              <a:ext cx="154983" cy="46494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Rak pilkoppling 5"/>
            <p:cNvCxnSpPr/>
            <p:nvPr/>
          </p:nvCxnSpPr>
          <p:spPr>
            <a:xfrm flipH="1">
              <a:off x="5346915" y="4773478"/>
              <a:ext cx="201478" cy="30996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Rak pilkoppling 6"/>
            <p:cNvCxnSpPr/>
            <p:nvPr/>
          </p:nvCxnSpPr>
          <p:spPr>
            <a:xfrm flipH="1">
              <a:off x="5548393" y="5656881"/>
              <a:ext cx="883404" cy="18598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Rak pilkoppling 7"/>
            <p:cNvCxnSpPr/>
            <p:nvPr/>
          </p:nvCxnSpPr>
          <p:spPr>
            <a:xfrm>
              <a:off x="8834034" y="743919"/>
              <a:ext cx="402956" cy="32546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Rak pilkoppling 8"/>
            <p:cNvCxnSpPr/>
            <p:nvPr/>
          </p:nvCxnSpPr>
          <p:spPr>
            <a:xfrm flipH="1" flipV="1">
              <a:off x="7284203" y="3301139"/>
              <a:ext cx="263471" cy="24538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22423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7932</TotalTime>
  <Words>3178</Words>
  <Application>Microsoft Office PowerPoint</Application>
  <PresentationFormat>Bredbild</PresentationFormat>
  <Paragraphs>362</Paragraphs>
  <Slides>97</Slides>
  <Notes>45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97</vt:i4>
      </vt:variant>
    </vt:vector>
  </HeadingPairs>
  <TitlesOfParts>
    <vt:vector size="102" baseType="lpstr">
      <vt:lpstr>Arial</vt:lpstr>
      <vt:lpstr>Calibri</vt:lpstr>
      <vt:lpstr>Calibri Bold</vt:lpstr>
      <vt:lpstr>Calibri Light</vt:lpstr>
      <vt:lpstr>Office Theme</vt:lpstr>
      <vt:lpstr>Utbildning i Transticket Cash Client</vt:lpstr>
      <vt:lpstr>PowerPoint-presentation</vt:lpstr>
      <vt:lpstr>PowerPoint-presentation</vt:lpstr>
      <vt:lpstr>Logga in</vt:lpstr>
      <vt:lpstr>Logga in</vt:lpstr>
      <vt:lpstr>Inställningar</vt:lpstr>
      <vt:lpstr>Att göra en reservation</vt:lpstr>
      <vt:lpstr>Göra en reservation – steg för steg</vt:lpstr>
      <vt:lpstr>Evenemang</vt:lpstr>
      <vt:lpstr>Information om evenemanget</vt:lpstr>
      <vt:lpstr>Välj evenemang</vt:lpstr>
      <vt:lpstr>Biljettyper</vt:lpstr>
      <vt:lpstr>Välj biljettyp</vt:lpstr>
      <vt:lpstr>Lägga till flera biljetter</vt:lpstr>
      <vt:lpstr>Paketbiljetter</vt:lpstr>
      <vt:lpstr>Platser</vt:lpstr>
      <vt:lpstr>Hämta bästa plats (SpeedSeat)</vt:lpstr>
      <vt:lpstr>Välj plats från arenavyn</vt:lpstr>
      <vt:lpstr>Välj plats från arenavyn</vt:lpstr>
      <vt:lpstr>Tillägg</vt:lpstr>
      <vt:lpstr>Tilläggsprodukter</vt:lpstr>
      <vt:lpstr>Tilläggsprodukter</vt:lpstr>
      <vt:lpstr>Rabatter</vt:lpstr>
      <vt:lpstr>Rabatter</vt:lpstr>
      <vt:lpstr>Rabatter</vt:lpstr>
      <vt:lpstr>Orderavslut</vt:lpstr>
      <vt:lpstr>Orderavslut – Skapa reservation</vt:lpstr>
      <vt:lpstr>Välj betalsätt</vt:lpstr>
      <vt:lpstr>Välj leveranssätt</vt:lpstr>
      <vt:lpstr>Ange kunduppgifter</vt:lpstr>
      <vt:lpstr>Acceptera eller ändra reservationstid</vt:lpstr>
      <vt:lpstr>Acceptera reservationen</vt:lpstr>
      <vt:lpstr>Orderbekräftelse</vt:lpstr>
      <vt:lpstr>Orderbekräftelse</vt:lpstr>
      <vt:lpstr>Exempel på en orderbekräftelse</vt:lpstr>
      <vt:lpstr>Sök efter en reservation/order</vt:lpstr>
      <vt:lpstr>Sök efter en reservation/order</vt:lpstr>
      <vt:lpstr>Sök efter en reservation/order</vt:lpstr>
      <vt:lpstr>Titta på detaljer om en reservationen/order</vt:lpstr>
      <vt:lpstr>Pottbiljetter</vt:lpstr>
      <vt:lpstr>Pottbiljetter</vt:lpstr>
      <vt:lpstr>Pottbiljetter</vt:lpstr>
      <vt:lpstr>Pottbiljetter på webben</vt:lpstr>
      <vt:lpstr>Pottbiljetter på webben</vt:lpstr>
      <vt:lpstr>Pottbiljetter på webben</vt:lpstr>
      <vt:lpstr>Pottbiljetter på webben</vt:lpstr>
      <vt:lpstr>Pottbiljetter på webben</vt:lpstr>
      <vt:lpstr>Pottbiljetter på webben</vt:lpstr>
      <vt:lpstr>Ändra en reservation</vt:lpstr>
      <vt:lpstr>Ändra reservation</vt:lpstr>
      <vt:lpstr>Ändra reservationstid</vt:lpstr>
      <vt:lpstr>Ändra reservationstid</vt:lpstr>
      <vt:lpstr>Ändra reservationstid</vt:lpstr>
      <vt:lpstr>Ändra biljettyp</vt:lpstr>
      <vt:lpstr>Ändra biljettyp</vt:lpstr>
      <vt:lpstr>Ändra biljettyp</vt:lpstr>
      <vt:lpstr>Ändra biljettyp</vt:lpstr>
      <vt:lpstr>Ändra biljettyp</vt:lpstr>
      <vt:lpstr>Lägg till en biljett i en reservation</vt:lpstr>
      <vt:lpstr>Lägg till en biljett i en reservation</vt:lpstr>
      <vt:lpstr>Ta bort en biljett i en reservation</vt:lpstr>
      <vt:lpstr>Ta bort en biljett i en reservation</vt:lpstr>
      <vt:lpstr>Ta hela reservationen</vt:lpstr>
      <vt:lpstr>Ta bort hela reservationen</vt:lpstr>
      <vt:lpstr>Hantera order efter betaLning</vt:lpstr>
      <vt:lpstr>Lämna ut reservation</vt:lpstr>
      <vt:lpstr>Byt plats</vt:lpstr>
      <vt:lpstr>Byt plats</vt:lpstr>
      <vt:lpstr>Byt plats</vt:lpstr>
      <vt:lpstr>Tillverka biljett</vt:lpstr>
      <vt:lpstr>Tillverka biljett</vt:lpstr>
      <vt:lpstr>Tillverka biljett</vt:lpstr>
      <vt:lpstr>Skicka biljett via Epost</vt:lpstr>
      <vt:lpstr>Byte av föreställning</vt:lpstr>
      <vt:lpstr>Byte av föreställning</vt:lpstr>
      <vt:lpstr>Byte av föreställning</vt:lpstr>
      <vt:lpstr>PowerPoint-presentation</vt:lpstr>
      <vt:lpstr>Byt namn på biljett</vt:lpstr>
      <vt:lpstr>Byt namn på biljett</vt:lpstr>
      <vt:lpstr>Byt namn på biljett</vt:lpstr>
      <vt:lpstr>Byt namn på biljett</vt:lpstr>
      <vt:lpstr>Byt namn på biljett</vt:lpstr>
      <vt:lpstr>Återköp</vt:lpstr>
      <vt:lpstr>Att göra ett återköp</vt:lpstr>
      <vt:lpstr>Ändra försäljningsställe</vt:lpstr>
      <vt:lpstr>Lägg en kommentar</vt:lpstr>
      <vt:lpstr>Blockera stolar</vt:lpstr>
      <vt:lpstr>Återköp, fortsättning</vt:lpstr>
      <vt:lpstr>Ange betalningssätt</vt:lpstr>
      <vt:lpstr>Ange betalningssätt</vt:lpstr>
      <vt:lpstr>Titta på återköpet (den avbokade ordern)</vt:lpstr>
      <vt:lpstr>Presentkort</vt:lpstr>
      <vt:lpstr>Presentkort</vt:lpstr>
      <vt:lpstr>Presentkort</vt:lpstr>
      <vt:lpstr>Presentkort</vt:lpstr>
      <vt:lpstr>Hur ser en trasig bokning ut?</vt:lpstr>
      <vt:lpstr>Hur ser en korrekt bokning ut?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AXS PRESENTATION</dc:title>
  <dc:creator>Susanne Westerberg</dc:creator>
  <cp:lastModifiedBy>Anna Brissman</cp:lastModifiedBy>
  <cp:revision>345</cp:revision>
  <cp:lastPrinted>2017-05-04T13:28:15Z</cp:lastPrinted>
  <dcterms:created xsi:type="dcterms:W3CDTF">2016-08-23T20:37:34Z</dcterms:created>
  <dcterms:modified xsi:type="dcterms:W3CDTF">2017-08-11T08:59:16Z</dcterms:modified>
  <cp:contentStatus/>
</cp:coreProperties>
</file>