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5" r:id="rId7"/>
    <p:sldId id="261" r:id="rId8"/>
    <p:sldId id="262" r:id="rId9"/>
    <p:sldId id="263" r:id="rId10"/>
    <p:sldId id="264"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311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184A53"/>
          </a:solidFill>
          <a:ln w="12700">
            <a:solidFill>
              <a:srgbClr val="184A53"/>
            </a:solidFill>
            <a:prstDash val="solid"/>
          </a:ln>
        </p:spPr>
        <p:txBody>
          <a:bodyPr/>
          <a:lstStyle/>
          <a:p>
            <a:endParaRPr lang="sv-SE"/>
          </a:p>
        </p:txBody>
      </p:sp>
      <p:sp>
        <p:nvSpPr>
          <p:cNvPr id="3" name="Text 1"/>
          <p:cNvSpPr/>
          <p:nvPr/>
        </p:nvSpPr>
        <p:spPr>
          <a:xfrm>
            <a:off x="475488" y="6565392"/>
            <a:ext cx="2011680" cy="164592"/>
          </a:xfrm>
          <a:prstGeom prst="rect">
            <a:avLst/>
          </a:prstGeom>
          <a:noFill/>
          <a:ln/>
        </p:spPr>
        <p:txBody>
          <a:bodyPr wrap="square" lIns="0" tIns="0" rIns="0" bIns="0" rtlCol="0" anchor="ctr"/>
          <a:lstStyle/>
          <a:p>
            <a:pPr marL="0" indent="0">
              <a:buNone/>
            </a:pPr>
            <a:r>
              <a:rPr lang="en-US" sz="750" b="1" kern="0" spc="110" dirty="0">
                <a:solidFill>
                  <a:srgbClr val="99A7AA"/>
                </a:solidFill>
                <a:latin typeface="Aptos" pitchFamily="34" charset="0"/>
                <a:ea typeface="Aptos" pitchFamily="34" charset="-122"/>
                <a:cs typeface="Aptos" pitchFamily="34" charset="-120"/>
              </a:rPr>
              <a:t>FÖRÄLDRAMÖTE 26/27</a:t>
            </a:r>
            <a:endParaRPr lang="en-US" sz="750" dirty="0"/>
          </a:p>
        </p:txBody>
      </p:sp>
      <p:sp>
        <p:nvSpPr>
          <p:cNvPr id="4" name="Text 2"/>
          <p:cNvSpPr/>
          <p:nvPr/>
        </p:nvSpPr>
        <p:spPr>
          <a:xfrm>
            <a:off x="10927080" y="6565392"/>
            <a:ext cx="786384" cy="164592"/>
          </a:xfrm>
          <a:prstGeom prst="rect">
            <a:avLst/>
          </a:prstGeom>
          <a:noFill/>
          <a:ln/>
        </p:spPr>
        <p:txBody>
          <a:bodyPr wrap="square" lIns="0" tIns="0" rIns="0" bIns="0" rtlCol="0" anchor="ctr"/>
          <a:lstStyle/>
          <a:p>
            <a:pPr marL="0" indent="0" algn="r">
              <a:buNone/>
            </a:pPr>
            <a:r>
              <a:rPr lang="en-US" sz="750" b="1" kern="0" spc="110" dirty="0">
                <a:solidFill>
                  <a:srgbClr val="99A7AA"/>
                </a:solidFill>
                <a:latin typeface="Aptos" pitchFamily="34" charset="0"/>
                <a:ea typeface="Aptos" pitchFamily="34" charset="-122"/>
                <a:cs typeface="Aptos" pitchFamily="34" charset="-120"/>
              </a:rPr>
              <a:t>SÄSONG 2026/27</a:t>
            </a:r>
            <a:endParaRPr lang="en-US" sz="750" dirty="0"/>
          </a:p>
        </p:txBody>
      </p:sp>
      <p:sp>
        <p:nvSpPr>
          <p:cNvPr id="25"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a:t>
            </a:fld>
            <a:endParaRPr lang="en-US"/>
          </a:p>
        </p:txBody>
      </p:sp>
      <p:sp>
        <p:nvSpPr>
          <p:cNvPr id="3" name="TextBox 2">
            <a:extLst>
              <a:ext uri="{FF2B5EF4-FFF2-40B4-BE49-F238E27FC236}">
                <a16:creationId xmlns:a16="http://schemas.microsoft.com/office/drawing/2014/main" id="{97A16989-79A4-942E-3F7F-F40997DA3745}"/>
              </a:ext>
            </a:extLst>
          </p:cNvPr>
          <p:cNvSpPr txBox="1"/>
          <p:nvPr userDrawn="1">
            <p:extLst>
              <p:ext uri="{1162E1C5-73C7-4A58-AE30-91384D911F3F}">
                <p184:classification xmlns:p184="http://schemas.microsoft.com/office/powerpoint/2018/4/main" val="hdr"/>
              </p:ext>
            </p:extLst>
          </p:nvPr>
        </p:nvSpPr>
        <p:spPr>
          <a:xfrm>
            <a:off x="63500" y="63500"/>
            <a:ext cx="57150" cy="121920"/>
          </a:xfrm>
          <a:prstGeom prst="rect">
            <a:avLst/>
          </a:prstGeom>
        </p:spPr>
        <p:txBody>
          <a:bodyPr horzOverflow="overflow" lIns="0" tIns="0" rIns="0" bIns="0">
            <a:spAutoFit/>
          </a:bodyPr>
          <a:lstStyle/>
          <a:p>
            <a:pPr algn="l"/>
            <a:r>
              <a:rPr lang="sv-SE" sz="800">
                <a:solidFill>
                  <a:srgbClr val="000000">
                    <a:alpha val="50000"/>
                  </a:srgbClr>
                </a:solidFill>
                <a:latin typeface="Arial" panose="020B0604020202020204" pitchFamily="34" charset="0"/>
                <a:cs typeface="Arial"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84A53"/>
        </a:solidFill>
        <a:effectLst/>
      </p:bgPr>
    </p:bg>
    <p:spTree>
      <p:nvGrpSpPr>
        <p:cNvPr id="1" name=""/>
        <p:cNvGrpSpPr/>
        <p:nvPr/>
      </p:nvGrpSpPr>
      <p:grpSpPr>
        <a:xfrm>
          <a:off x="0" y="0"/>
          <a:ext cx="0" cy="0"/>
          <a:chOff x="0" y="0"/>
          <a:chExt cx="0" cy="0"/>
        </a:xfrm>
      </p:grpSpPr>
      <p:sp>
        <p:nvSpPr>
          <p:cNvPr id="2" name="Text 0"/>
          <p:cNvSpPr/>
          <p:nvPr/>
        </p:nvSpPr>
        <p:spPr>
          <a:xfrm>
            <a:off x="603504" y="347472"/>
            <a:ext cx="4023360" cy="201168"/>
          </a:xfrm>
          <a:prstGeom prst="rect">
            <a:avLst/>
          </a:prstGeom>
          <a:noFill/>
          <a:ln/>
        </p:spPr>
        <p:txBody>
          <a:bodyPr wrap="square" lIns="0" tIns="0" rIns="0" bIns="0" rtlCol="0" anchor="ctr"/>
          <a:lstStyle/>
          <a:p>
            <a:pPr marL="0" indent="0">
              <a:buNone/>
            </a:pPr>
            <a:r>
              <a:rPr lang="en-US" sz="780" b="1" kern="0" spc="150" dirty="0">
                <a:solidFill>
                  <a:srgbClr val="B9D7D2"/>
                </a:solidFill>
              </a:rPr>
              <a:t>IBK HALLSTA P17 – 26/27</a:t>
            </a:r>
            <a:endParaRPr lang="en-US" sz="780" dirty="0"/>
          </a:p>
        </p:txBody>
      </p:sp>
      <p:sp>
        <p:nvSpPr>
          <p:cNvPr id="3" name="Text 1"/>
          <p:cNvSpPr/>
          <p:nvPr/>
        </p:nvSpPr>
        <p:spPr>
          <a:xfrm>
            <a:off x="603504" y="1508760"/>
            <a:ext cx="6583680" cy="1371600"/>
          </a:xfrm>
          <a:prstGeom prst="rect">
            <a:avLst/>
          </a:prstGeom>
          <a:noFill/>
          <a:ln/>
        </p:spPr>
        <p:txBody>
          <a:bodyPr wrap="square" lIns="0" tIns="0" rIns="0" bIns="0" rtlCol="0" anchor="ctr">
            <a:normAutofit/>
          </a:bodyPr>
          <a:lstStyle/>
          <a:p>
            <a:pPr marL="0" indent="0">
              <a:buNone/>
            </a:pPr>
            <a:r>
              <a:rPr lang="en-US" sz="2400" b="1" dirty="0">
                <a:solidFill>
                  <a:srgbClr val="FFFFFF"/>
                </a:solidFill>
              </a:rPr>
              <a:t>En tydlig säsong.</a:t>
            </a:r>
            <a:endParaRPr lang="en-US" sz="2400" dirty="0"/>
          </a:p>
          <a:p>
            <a:pPr marL="0" indent="0">
              <a:buNone/>
            </a:pPr>
            <a:r>
              <a:rPr lang="en-US" sz="2400" b="1" dirty="0">
                <a:solidFill>
                  <a:srgbClr val="FFFFFF"/>
                </a:solidFill>
              </a:rPr>
              <a:t>Ett tryggt lag.</a:t>
            </a:r>
            <a:endParaRPr lang="en-US" sz="2400" dirty="0"/>
          </a:p>
          <a:p>
            <a:pPr marL="0" indent="0">
              <a:buNone/>
            </a:pPr>
            <a:r>
              <a:rPr lang="en-US" sz="2400" b="1" dirty="0">
                <a:solidFill>
                  <a:srgbClr val="FFFFFF"/>
                </a:solidFill>
              </a:rPr>
              <a:t>En gemensam riktning.</a:t>
            </a:r>
            <a:endParaRPr lang="en-US" sz="2400" dirty="0"/>
          </a:p>
        </p:txBody>
      </p:sp>
      <p:sp>
        <p:nvSpPr>
          <p:cNvPr id="5" name="Shape 3"/>
          <p:cNvSpPr/>
          <p:nvPr/>
        </p:nvSpPr>
        <p:spPr>
          <a:xfrm>
            <a:off x="274320" y="3730752"/>
            <a:ext cx="1984248" cy="484632"/>
          </a:xfrm>
          <a:prstGeom prst="roundRect">
            <a:avLst/>
          </a:prstGeom>
          <a:solidFill>
            <a:srgbClr val="B7DDD5"/>
          </a:solidFill>
          <a:ln w="12700">
            <a:solidFill>
              <a:srgbClr val="B7DDD5"/>
            </a:solidFill>
            <a:prstDash val="solid"/>
          </a:ln>
        </p:spPr>
        <p:txBody>
          <a:bodyPr/>
          <a:lstStyle/>
          <a:p>
            <a:endParaRPr/>
          </a:p>
        </p:txBody>
      </p:sp>
      <p:sp>
        <p:nvSpPr>
          <p:cNvPr id="6" name="Text 4"/>
          <p:cNvSpPr/>
          <p:nvPr/>
        </p:nvSpPr>
        <p:spPr>
          <a:xfrm>
            <a:off x="274320" y="3886200"/>
            <a:ext cx="1984248" cy="137160"/>
          </a:xfrm>
          <a:prstGeom prst="rect">
            <a:avLst/>
          </a:prstGeom>
          <a:noFill/>
          <a:ln/>
        </p:spPr>
        <p:txBody>
          <a:bodyPr wrap="square" lIns="0" tIns="0" rIns="0" bIns="0" rtlCol="0" anchor="ctr"/>
          <a:lstStyle/>
          <a:p>
            <a:pPr marL="0" indent="0" algn="ctr">
              <a:buNone/>
            </a:pPr>
            <a:r>
              <a:rPr lang="en-US" sz="850" b="1" dirty="0">
                <a:solidFill>
                  <a:srgbClr val="184A53"/>
                </a:solidFill>
              </a:rPr>
              <a:t>FÖRVÄNTNINGAR</a:t>
            </a:r>
            <a:endParaRPr lang="en-US" sz="850" dirty="0"/>
          </a:p>
        </p:txBody>
      </p:sp>
      <p:sp>
        <p:nvSpPr>
          <p:cNvPr id="7" name="Shape 5"/>
          <p:cNvSpPr/>
          <p:nvPr/>
        </p:nvSpPr>
        <p:spPr>
          <a:xfrm>
            <a:off x="2404872" y="3730752"/>
            <a:ext cx="1984248" cy="484632"/>
          </a:xfrm>
          <a:prstGeom prst="roundRect">
            <a:avLst/>
          </a:prstGeom>
          <a:solidFill>
            <a:srgbClr val="FFFFFF"/>
          </a:solidFill>
          <a:ln w="12700">
            <a:solidFill>
              <a:srgbClr val="FFFFFF"/>
            </a:solidFill>
            <a:prstDash val="solid"/>
          </a:ln>
        </p:spPr>
        <p:txBody>
          <a:bodyPr/>
          <a:lstStyle/>
          <a:p>
            <a:endParaRPr/>
          </a:p>
        </p:txBody>
      </p:sp>
      <p:sp>
        <p:nvSpPr>
          <p:cNvPr id="8" name="Text 6"/>
          <p:cNvSpPr/>
          <p:nvPr/>
        </p:nvSpPr>
        <p:spPr>
          <a:xfrm>
            <a:off x="2404872" y="3886200"/>
            <a:ext cx="1984248" cy="137160"/>
          </a:xfrm>
          <a:prstGeom prst="rect">
            <a:avLst/>
          </a:prstGeom>
          <a:noFill/>
          <a:ln/>
        </p:spPr>
        <p:txBody>
          <a:bodyPr wrap="square" lIns="0" tIns="0" rIns="0" bIns="0" rtlCol="0" anchor="ctr"/>
          <a:lstStyle/>
          <a:p>
            <a:pPr marL="0" indent="0" algn="ctr">
              <a:buNone/>
            </a:pPr>
            <a:r>
              <a:rPr lang="en-US" sz="850" b="1" dirty="0">
                <a:solidFill>
                  <a:srgbClr val="184A53"/>
                </a:solidFill>
              </a:rPr>
              <a:t>MÅLBILD</a:t>
            </a:r>
            <a:endParaRPr lang="en-US" sz="850" dirty="0"/>
          </a:p>
        </p:txBody>
      </p:sp>
      <p:sp>
        <p:nvSpPr>
          <p:cNvPr id="9" name="Shape 7"/>
          <p:cNvSpPr/>
          <p:nvPr/>
        </p:nvSpPr>
        <p:spPr>
          <a:xfrm>
            <a:off x="4535424" y="3730752"/>
            <a:ext cx="1984248" cy="484632"/>
          </a:xfrm>
          <a:prstGeom prst="roundRect">
            <a:avLst/>
          </a:prstGeom>
          <a:solidFill>
            <a:srgbClr val="F5CC49"/>
          </a:solidFill>
          <a:ln w="12700">
            <a:solidFill>
              <a:srgbClr val="F5CC49"/>
            </a:solidFill>
            <a:prstDash val="solid"/>
          </a:ln>
        </p:spPr>
        <p:txBody>
          <a:bodyPr/>
          <a:lstStyle/>
          <a:p>
            <a:endParaRPr/>
          </a:p>
        </p:txBody>
      </p:sp>
      <p:sp>
        <p:nvSpPr>
          <p:cNvPr id="10" name="Text 8"/>
          <p:cNvSpPr/>
          <p:nvPr/>
        </p:nvSpPr>
        <p:spPr>
          <a:xfrm>
            <a:off x="4535424" y="3886200"/>
            <a:ext cx="1984248" cy="137160"/>
          </a:xfrm>
          <a:prstGeom prst="rect">
            <a:avLst/>
          </a:prstGeom>
          <a:noFill/>
          <a:ln/>
        </p:spPr>
        <p:txBody>
          <a:bodyPr wrap="square" lIns="0" tIns="0" rIns="0" bIns="0" rtlCol="0" anchor="ctr"/>
          <a:lstStyle/>
          <a:p>
            <a:pPr marL="0" indent="0" algn="ctr">
              <a:buNone/>
            </a:pPr>
            <a:r>
              <a:rPr lang="en-US" sz="850" b="1" dirty="0">
                <a:solidFill>
                  <a:srgbClr val="184A53"/>
                </a:solidFill>
              </a:rPr>
              <a:t>PLANERING</a:t>
            </a:r>
            <a:endParaRPr lang="en-US" sz="850" dirty="0"/>
          </a:p>
        </p:txBody>
      </p:sp>
      <p:sp>
        <p:nvSpPr>
          <p:cNvPr id="11" name="Shape 9"/>
          <p:cNvSpPr/>
          <p:nvPr/>
        </p:nvSpPr>
        <p:spPr>
          <a:xfrm>
            <a:off x="6665976" y="3730752"/>
            <a:ext cx="1984248" cy="484632"/>
          </a:xfrm>
          <a:prstGeom prst="roundRect">
            <a:avLst/>
          </a:prstGeom>
          <a:solidFill>
            <a:srgbClr val="E87A68"/>
          </a:solidFill>
          <a:ln w="12700">
            <a:solidFill>
              <a:srgbClr val="E87A68"/>
            </a:solidFill>
            <a:prstDash val="solid"/>
          </a:ln>
        </p:spPr>
        <p:txBody>
          <a:bodyPr/>
          <a:lstStyle/>
          <a:p>
            <a:endParaRPr/>
          </a:p>
        </p:txBody>
      </p:sp>
      <p:sp>
        <p:nvSpPr>
          <p:cNvPr id="12" name="Text 10"/>
          <p:cNvSpPr/>
          <p:nvPr/>
        </p:nvSpPr>
        <p:spPr>
          <a:xfrm>
            <a:off x="6665976" y="3886200"/>
            <a:ext cx="1984248" cy="137160"/>
          </a:xfrm>
          <a:prstGeom prst="rect">
            <a:avLst/>
          </a:prstGeom>
          <a:noFill/>
          <a:ln/>
        </p:spPr>
        <p:txBody>
          <a:bodyPr wrap="square" lIns="0" tIns="0" rIns="0" bIns="0" rtlCol="0" anchor="ctr"/>
          <a:lstStyle/>
          <a:p>
            <a:pPr marL="0" indent="0" algn="ctr">
              <a:buNone/>
            </a:pPr>
            <a:r>
              <a:rPr lang="en-US" sz="850" b="1" dirty="0">
                <a:solidFill>
                  <a:srgbClr val="FFFFFF"/>
                </a:solidFill>
              </a:rPr>
              <a:t>ALLMÄN INFO</a:t>
            </a:r>
            <a:endParaRPr lang="en-US" sz="850" dirty="0"/>
          </a:p>
        </p:txBody>
      </p:sp>
      <p:sp>
        <p:nvSpPr>
          <p:cNvPr id="13" name="Shape 11"/>
          <p:cNvSpPr/>
          <p:nvPr/>
        </p:nvSpPr>
        <p:spPr>
          <a:xfrm>
            <a:off x="8796528" y="3730752"/>
            <a:ext cx="1984248" cy="484632"/>
          </a:xfrm>
          <a:prstGeom prst="roundRect">
            <a:avLst/>
          </a:prstGeom>
          <a:solidFill>
            <a:schemeClr val="accent2">
              <a:lumMod val="60000"/>
              <a:lumOff val="40000"/>
            </a:schemeClr>
          </a:solidFill>
          <a:ln w="12700">
            <a:solidFill>
              <a:srgbClr val="F5CC49"/>
            </a:solidFill>
            <a:prstDash val="solid"/>
          </a:ln>
        </p:spPr>
        <p:txBody>
          <a:bodyPr/>
          <a:lstStyle/>
          <a:p>
            <a:endParaRPr/>
          </a:p>
        </p:txBody>
      </p:sp>
      <p:sp>
        <p:nvSpPr>
          <p:cNvPr id="14" name="Text 12"/>
          <p:cNvSpPr/>
          <p:nvPr/>
        </p:nvSpPr>
        <p:spPr>
          <a:xfrm>
            <a:off x="8796528" y="3886200"/>
            <a:ext cx="1984248" cy="137160"/>
          </a:xfrm>
          <a:prstGeom prst="rect">
            <a:avLst/>
          </a:prstGeom>
          <a:noFill/>
          <a:ln/>
        </p:spPr>
        <p:txBody>
          <a:bodyPr wrap="square" lIns="0" tIns="0" rIns="0" bIns="0" rtlCol="0" anchor="ctr"/>
          <a:lstStyle/>
          <a:p>
            <a:pPr marL="0" indent="0" algn="ctr">
              <a:buNone/>
            </a:pPr>
            <a:r>
              <a:rPr lang="en-US" sz="850" b="1" dirty="0">
                <a:solidFill>
                  <a:srgbClr val="184A53"/>
                </a:solidFill>
              </a:rPr>
              <a:t>PK8</a:t>
            </a:r>
            <a:endParaRPr lang="en-US" sz="850" dirty="0"/>
          </a:p>
        </p:txBody>
      </p:sp>
      <p:sp>
        <p:nvSpPr>
          <p:cNvPr id="15" name="Text 13"/>
          <p:cNvSpPr/>
          <p:nvPr/>
        </p:nvSpPr>
        <p:spPr>
          <a:xfrm>
            <a:off x="603504" y="6382512"/>
            <a:ext cx="1554480" cy="164592"/>
          </a:xfrm>
          <a:prstGeom prst="rect">
            <a:avLst/>
          </a:prstGeom>
          <a:noFill/>
          <a:ln/>
        </p:spPr>
        <p:txBody>
          <a:bodyPr wrap="square" lIns="0" tIns="0" rIns="0" bIns="0" rtlCol="0" anchor="ctr"/>
          <a:lstStyle/>
          <a:p>
            <a:pPr marL="0" indent="0">
              <a:buNone/>
            </a:pPr>
            <a:r>
              <a:rPr lang="en-US" sz="750" b="1" kern="0" spc="120" dirty="0">
                <a:solidFill>
                  <a:srgbClr val="B9D7D2"/>
                </a:solidFill>
              </a:rPr>
              <a:t>SÄSONG 2026/27</a:t>
            </a:r>
            <a:endParaRPr lang="en-US" sz="750" dirty="0"/>
          </a:p>
        </p:txBody>
      </p:sp>
      <p:sp>
        <p:nvSpPr>
          <p:cNvPr id="16" name="Text 14"/>
          <p:cNvSpPr/>
          <p:nvPr/>
        </p:nvSpPr>
        <p:spPr>
          <a:xfrm>
            <a:off x="475488" y="6656832"/>
            <a:ext cx="2011680" cy="146304"/>
          </a:xfrm>
          <a:prstGeom prst="rect">
            <a:avLst/>
          </a:prstGeom>
          <a:noFill/>
          <a:ln/>
        </p:spPr>
        <p:txBody>
          <a:bodyPr wrap="square" lIns="0" tIns="0" rIns="0" bIns="0" rtlCol="0" anchor="ctr"/>
          <a:lstStyle/>
          <a:p>
            <a:pPr marL="0" indent="0">
              <a:buNone/>
            </a:pPr>
            <a:r>
              <a:rPr lang="en-US" sz="720" b="1" kern="0" spc="100" dirty="0">
                <a:solidFill>
                  <a:srgbClr val="829A9E"/>
                </a:solidFill>
              </a:rPr>
              <a:t>FÖRÄLDRAMÖTE 26/27</a:t>
            </a:r>
            <a:endParaRPr lang="en-US" sz="720" dirty="0"/>
          </a:p>
        </p:txBody>
      </p:sp>
      <p:sp>
        <p:nvSpPr>
          <p:cNvPr id="17" name="Text 15"/>
          <p:cNvSpPr/>
          <p:nvPr/>
        </p:nvSpPr>
        <p:spPr>
          <a:xfrm>
            <a:off x="10936224" y="6656832"/>
            <a:ext cx="777240" cy="146304"/>
          </a:xfrm>
          <a:prstGeom prst="rect">
            <a:avLst/>
          </a:prstGeom>
          <a:noFill/>
          <a:ln/>
        </p:spPr>
        <p:txBody>
          <a:bodyPr wrap="square" lIns="0" tIns="0" rIns="0" bIns="0" rtlCol="0" anchor="ctr"/>
          <a:lstStyle/>
          <a:p>
            <a:pPr marL="0" indent="0" algn="r">
              <a:buNone/>
            </a:pPr>
            <a:r>
              <a:rPr lang="en-US" sz="720" b="1" kern="0" spc="100" dirty="0">
                <a:solidFill>
                  <a:srgbClr val="829A9E"/>
                </a:solidFill>
              </a:rPr>
              <a:t>SÄSONG 2026/27</a:t>
            </a:r>
            <a:endParaRPr lang="en-US" sz="72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DET HÄR GÄLLER OSS ALLA</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Förväntningar</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Tre saker vi behöver från spelare och föräldrar för att skapa bra träningar över tid.</a:t>
            </a:r>
            <a:endParaRPr lang="en-US" sz="1150" dirty="0"/>
          </a:p>
        </p:txBody>
      </p:sp>
      <p:sp>
        <p:nvSpPr>
          <p:cNvPr id="5" name="Shape 3"/>
          <p:cNvSpPr/>
          <p:nvPr/>
        </p:nvSpPr>
        <p:spPr>
          <a:xfrm>
            <a:off x="603504" y="1737360"/>
            <a:ext cx="3182112" cy="2578608"/>
          </a:xfrm>
          <a:prstGeom prst="roundRect">
            <a:avLst>
              <a:gd name="adj" fmla="val 2837"/>
            </a:avLst>
          </a:prstGeom>
          <a:solidFill>
            <a:srgbClr val="FFFFFF"/>
          </a:solidFill>
          <a:ln w="13970">
            <a:solidFill>
              <a:srgbClr val="DCE4E6"/>
            </a:solidFill>
            <a:prstDash val="solid"/>
          </a:ln>
        </p:spPr>
        <p:txBody>
          <a:bodyPr/>
          <a:lstStyle/>
          <a:p>
            <a:endParaRPr/>
          </a:p>
        </p:txBody>
      </p:sp>
      <p:sp>
        <p:nvSpPr>
          <p:cNvPr id="6" name="Shape 4"/>
          <p:cNvSpPr/>
          <p:nvPr/>
        </p:nvSpPr>
        <p:spPr>
          <a:xfrm>
            <a:off x="603504" y="1737360"/>
            <a:ext cx="45720" cy="2578608"/>
          </a:xfrm>
          <a:prstGeom prst="rect">
            <a:avLst/>
          </a:prstGeom>
          <a:solidFill>
            <a:srgbClr val="184A53"/>
          </a:solidFill>
          <a:ln w="12700">
            <a:solidFill>
              <a:srgbClr val="184A53"/>
            </a:solidFill>
            <a:prstDash val="solid"/>
          </a:ln>
        </p:spPr>
        <p:txBody>
          <a:bodyPr/>
          <a:lstStyle/>
          <a:p>
            <a:endParaRPr/>
          </a:p>
        </p:txBody>
      </p:sp>
      <p:sp>
        <p:nvSpPr>
          <p:cNvPr id="7" name="Shape 5"/>
          <p:cNvSpPr/>
          <p:nvPr/>
        </p:nvSpPr>
        <p:spPr>
          <a:xfrm>
            <a:off x="804672" y="1938528"/>
            <a:ext cx="228600" cy="228600"/>
          </a:xfrm>
          <a:prstGeom prst="ellipse">
            <a:avLst/>
          </a:prstGeom>
          <a:solidFill>
            <a:srgbClr val="184A53"/>
          </a:solidFill>
          <a:ln w="12700">
            <a:solidFill>
              <a:srgbClr val="184A53"/>
            </a:solidFill>
            <a:prstDash val="solid"/>
          </a:ln>
        </p:spPr>
        <p:txBody>
          <a:bodyPr/>
          <a:lstStyle/>
          <a:p>
            <a:endParaRPr/>
          </a:p>
        </p:txBody>
      </p:sp>
      <p:sp>
        <p:nvSpPr>
          <p:cNvPr id="8" name="Text 6"/>
          <p:cNvSpPr/>
          <p:nvPr/>
        </p:nvSpPr>
        <p:spPr>
          <a:xfrm>
            <a:off x="804672" y="1970532"/>
            <a:ext cx="228600" cy="118872"/>
          </a:xfrm>
          <a:prstGeom prst="rect">
            <a:avLst/>
          </a:prstGeom>
          <a:noFill/>
          <a:ln/>
        </p:spPr>
        <p:txBody>
          <a:bodyPr wrap="square" lIns="0" tIns="0" rIns="0" bIns="0" rtlCol="0" anchor="ctr"/>
          <a:lstStyle/>
          <a:p>
            <a:pPr marL="0" indent="0" algn="ctr">
              <a:buNone/>
            </a:pPr>
            <a:r>
              <a:rPr lang="en-US" sz="620" b="1" dirty="0">
                <a:solidFill>
                  <a:srgbClr val="FFFFFF"/>
                </a:solidFill>
              </a:rPr>
              <a:t>1</a:t>
            </a:r>
            <a:endParaRPr lang="en-US" sz="620" dirty="0"/>
          </a:p>
        </p:txBody>
      </p:sp>
      <p:sp>
        <p:nvSpPr>
          <p:cNvPr id="9" name="Text 7"/>
          <p:cNvSpPr/>
          <p:nvPr/>
        </p:nvSpPr>
        <p:spPr>
          <a:xfrm>
            <a:off x="1115568" y="1938528"/>
            <a:ext cx="2450592"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Närvaro</a:t>
            </a:r>
            <a:endParaRPr lang="en-US" sz="1500" dirty="0"/>
          </a:p>
        </p:txBody>
      </p:sp>
      <p:sp>
        <p:nvSpPr>
          <p:cNvPr id="10" name="Text 8"/>
          <p:cNvSpPr/>
          <p:nvPr/>
        </p:nvSpPr>
        <p:spPr>
          <a:xfrm>
            <a:off x="832104" y="2523744"/>
            <a:ext cx="2706624" cy="1664208"/>
          </a:xfrm>
          <a:prstGeom prst="rect">
            <a:avLst/>
          </a:prstGeom>
          <a:noFill/>
          <a:ln/>
        </p:spPr>
        <p:txBody>
          <a:bodyPr wrap="square" lIns="0" tIns="0" rIns="0" bIns="0" rtlCol="0" anchor="t">
            <a:normAutofit/>
          </a:bodyPr>
          <a:lstStyle/>
          <a:p>
            <a:pPr marL="0" indent="0">
              <a:buNone/>
            </a:pPr>
            <a:r>
              <a:rPr lang="en-US" sz="1120" dirty="0">
                <a:solidFill>
                  <a:srgbClr val="68787C"/>
                </a:solidFill>
              </a:rPr>
              <a:t>Vi vill fortsätta ha samma höga närvaro i gruppen. De som tränar hockeyn får också närvaro på innebandyn. Vi kommer att föra dialog med hockeyns ledare, alternativt med föräldrar som är där, för att säkerställa att de som inte kommer på innebandyn faktiskt är på hockeyn. På så sätt vill vi skapa kontinuitet och göra det möjligt för barnen att hålla på med båda sporterna – de ska inte behöva välja när de är 9 år.</a:t>
            </a:r>
            <a:endParaRPr lang="en-US" sz="1120" dirty="0"/>
          </a:p>
        </p:txBody>
      </p:sp>
      <p:sp>
        <p:nvSpPr>
          <p:cNvPr id="11" name="Shape 9"/>
          <p:cNvSpPr/>
          <p:nvPr/>
        </p:nvSpPr>
        <p:spPr>
          <a:xfrm>
            <a:off x="4050792" y="1737360"/>
            <a:ext cx="3182112" cy="2578608"/>
          </a:xfrm>
          <a:prstGeom prst="roundRect">
            <a:avLst>
              <a:gd name="adj" fmla="val 2837"/>
            </a:avLst>
          </a:prstGeom>
          <a:solidFill>
            <a:srgbClr val="FFFFFF"/>
          </a:solidFill>
          <a:ln w="13970">
            <a:solidFill>
              <a:srgbClr val="DCE4E6"/>
            </a:solidFill>
            <a:prstDash val="solid"/>
          </a:ln>
        </p:spPr>
        <p:txBody>
          <a:bodyPr/>
          <a:lstStyle/>
          <a:p>
            <a:endParaRPr/>
          </a:p>
        </p:txBody>
      </p:sp>
      <p:sp>
        <p:nvSpPr>
          <p:cNvPr id="12" name="Shape 10"/>
          <p:cNvSpPr/>
          <p:nvPr/>
        </p:nvSpPr>
        <p:spPr>
          <a:xfrm>
            <a:off x="4050792" y="1737360"/>
            <a:ext cx="45720" cy="2578608"/>
          </a:xfrm>
          <a:prstGeom prst="rect">
            <a:avLst/>
          </a:prstGeom>
          <a:solidFill>
            <a:srgbClr val="74B86E"/>
          </a:solidFill>
          <a:ln w="12700">
            <a:solidFill>
              <a:srgbClr val="74B86E"/>
            </a:solidFill>
            <a:prstDash val="solid"/>
          </a:ln>
        </p:spPr>
        <p:txBody>
          <a:bodyPr/>
          <a:lstStyle/>
          <a:p>
            <a:endParaRPr/>
          </a:p>
        </p:txBody>
      </p:sp>
      <p:sp>
        <p:nvSpPr>
          <p:cNvPr id="13" name="Shape 11"/>
          <p:cNvSpPr/>
          <p:nvPr/>
        </p:nvSpPr>
        <p:spPr>
          <a:xfrm>
            <a:off x="4251960" y="1938528"/>
            <a:ext cx="228600" cy="228600"/>
          </a:xfrm>
          <a:prstGeom prst="ellipse">
            <a:avLst/>
          </a:prstGeom>
          <a:solidFill>
            <a:srgbClr val="74B86E"/>
          </a:solidFill>
          <a:ln w="12700">
            <a:solidFill>
              <a:srgbClr val="74B86E"/>
            </a:solidFill>
            <a:prstDash val="solid"/>
          </a:ln>
        </p:spPr>
        <p:txBody>
          <a:bodyPr/>
          <a:lstStyle/>
          <a:p>
            <a:endParaRPr/>
          </a:p>
        </p:txBody>
      </p:sp>
      <p:sp>
        <p:nvSpPr>
          <p:cNvPr id="14" name="Text 12"/>
          <p:cNvSpPr/>
          <p:nvPr/>
        </p:nvSpPr>
        <p:spPr>
          <a:xfrm>
            <a:off x="4251960" y="1970532"/>
            <a:ext cx="228600" cy="118872"/>
          </a:xfrm>
          <a:prstGeom prst="rect">
            <a:avLst/>
          </a:prstGeom>
          <a:noFill/>
          <a:ln/>
        </p:spPr>
        <p:txBody>
          <a:bodyPr wrap="square" lIns="0" tIns="0" rIns="0" bIns="0" rtlCol="0" anchor="ctr"/>
          <a:lstStyle/>
          <a:p>
            <a:pPr marL="0" indent="0" algn="ctr">
              <a:buNone/>
            </a:pPr>
            <a:r>
              <a:rPr lang="en-US" sz="620" b="1" dirty="0">
                <a:solidFill>
                  <a:srgbClr val="FFFFFF"/>
                </a:solidFill>
              </a:rPr>
              <a:t>2</a:t>
            </a:r>
            <a:endParaRPr lang="en-US" sz="620" dirty="0"/>
          </a:p>
        </p:txBody>
      </p:sp>
      <p:sp>
        <p:nvSpPr>
          <p:cNvPr id="15" name="Text 13"/>
          <p:cNvSpPr/>
          <p:nvPr/>
        </p:nvSpPr>
        <p:spPr>
          <a:xfrm>
            <a:off x="4562856" y="1938528"/>
            <a:ext cx="2450592"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Engagemang</a:t>
            </a:r>
            <a:endParaRPr lang="en-US" sz="1500" dirty="0"/>
          </a:p>
        </p:txBody>
      </p:sp>
      <p:sp>
        <p:nvSpPr>
          <p:cNvPr id="16" name="Text 14"/>
          <p:cNvSpPr/>
          <p:nvPr/>
        </p:nvSpPr>
        <p:spPr>
          <a:xfrm>
            <a:off x="4279392" y="2523744"/>
            <a:ext cx="2706624" cy="1664208"/>
          </a:xfrm>
          <a:prstGeom prst="rect">
            <a:avLst/>
          </a:prstGeom>
          <a:noFill/>
          <a:ln/>
        </p:spPr>
        <p:txBody>
          <a:bodyPr wrap="square" lIns="0" tIns="0" rIns="0" bIns="0" rtlCol="0" anchor="t">
            <a:normAutofit/>
          </a:bodyPr>
          <a:lstStyle/>
          <a:p>
            <a:pPr marL="0" indent="0">
              <a:buNone/>
            </a:pPr>
            <a:r>
              <a:rPr lang="en-US" sz="1120" dirty="0">
                <a:solidFill>
                  <a:srgbClr val="68787C"/>
                </a:solidFill>
              </a:rPr>
              <a:t>Vi förväntar oss att barnen vill vara där: försöker, lyssnar, vågar och bidrar till gruppen.</a:t>
            </a:r>
            <a:endParaRPr lang="en-US" sz="1120" dirty="0"/>
          </a:p>
        </p:txBody>
      </p:sp>
      <p:sp>
        <p:nvSpPr>
          <p:cNvPr id="17" name="Shape 15"/>
          <p:cNvSpPr/>
          <p:nvPr/>
        </p:nvSpPr>
        <p:spPr>
          <a:xfrm>
            <a:off x="7498080" y="1737360"/>
            <a:ext cx="3182112" cy="2578608"/>
          </a:xfrm>
          <a:prstGeom prst="roundRect">
            <a:avLst>
              <a:gd name="adj" fmla="val 2837"/>
            </a:avLst>
          </a:prstGeom>
          <a:solidFill>
            <a:srgbClr val="FFFFFF"/>
          </a:solidFill>
          <a:ln w="13970">
            <a:solidFill>
              <a:srgbClr val="DCE4E6"/>
            </a:solidFill>
            <a:prstDash val="solid"/>
          </a:ln>
        </p:spPr>
        <p:txBody>
          <a:bodyPr/>
          <a:lstStyle/>
          <a:p>
            <a:endParaRPr/>
          </a:p>
        </p:txBody>
      </p:sp>
      <p:sp>
        <p:nvSpPr>
          <p:cNvPr id="18" name="Shape 16"/>
          <p:cNvSpPr/>
          <p:nvPr/>
        </p:nvSpPr>
        <p:spPr>
          <a:xfrm>
            <a:off x="7498080" y="1737360"/>
            <a:ext cx="45720" cy="2578608"/>
          </a:xfrm>
          <a:prstGeom prst="rect">
            <a:avLst/>
          </a:prstGeom>
          <a:solidFill>
            <a:srgbClr val="F5CC49"/>
          </a:solidFill>
          <a:ln w="12700">
            <a:solidFill>
              <a:srgbClr val="F5CC49"/>
            </a:solidFill>
            <a:prstDash val="solid"/>
          </a:ln>
        </p:spPr>
        <p:txBody>
          <a:bodyPr/>
          <a:lstStyle/>
          <a:p>
            <a:endParaRPr/>
          </a:p>
        </p:txBody>
      </p:sp>
      <p:sp>
        <p:nvSpPr>
          <p:cNvPr id="19" name="Shape 17"/>
          <p:cNvSpPr/>
          <p:nvPr/>
        </p:nvSpPr>
        <p:spPr>
          <a:xfrm>
            <a:off x="7699248" y="1938528"/>
            <a:ext cx="228600" cy="228600"/>
          </a:xfrm>
          <a:prstGeom prst="ellipse">
            <a:avLst/>
          </a:prstGeom>
          <a:solidFill>
            <a:srgbClr val="F5CC49"/>
          </a:solidFill>
          <a:ln w="12700">
            <a:solidFill>
              <a:srgbClr val="F5CC49"/>
            </a:solidFill>
            <a:prstDash val="solid"/>
          </a:ln>
        </p:spPr>
        <p:txBody>
          <a:bodyPr/>
          <a:lstStyle/>
          <a:p>
            <a:endParaRPr/>
          </a:p>
        </p:txBody>
      </p:sp>
      <p:sp>
        <p:nvSpPr>
          <p:cNvPr id="20" name="Text 18"/>
          <p:cNvSpPr/>
          <p:nvPr/>
        </p:nvSpPr>
        <p:spPr>
          <a:xfrm>
            <a:off x="7699248" y="1970532"/>
            <a:ext cx="228600" cy="118872"/>
          </a:xfrm>
          <a:prstGeom prst="rect">
            <a:avLst/>
          </a:prstGeom>
          <a:noFill/>
          <a:ln/>
        </p:spPr>
        <p:txBody>
          <a:bodyPr wrap="square" lIns="0" tIns="0" rIns="0" bIns="0" rtlCol="0" anchor="ctr"/>
          <a:lstStyle/>
          <a:p>
            <a:pPr marL="0" indent="0" algn="ctr">
              <a:buNone/>
            </a:pPr>
            <a:r>
              <a:rPr lang="en-US" sz="620" b="1" dirty="0">
                <a:solidFill>
                  <a:srgbClr val="FFFFFF"/>
                </a:solidFill>
              </a:rPr>
              <a:t>3</a:t>
            </a:r>
            <a:endParaRPr lang="en-US" sz="620" dirty="0"/>
          </a:p>
        </p:txBody>
      </p:sp>
      <p:sp>
        <p:nvSpPr>
          <p:cNvPr id="21" name="Text 19"/>
          <p:cNvSpPr/>
          <p:nvPr/>
        </p:nvSpPr>
        <p:spPr>
          <a:xfrm>
            <a:off x="8010144" y="1938528"/>
            <a:ext cx="2450592"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Disciplin</a:t>
            </a:r>
            <a:endParaRPr lang="en-US" sz="1500" dirty="0"/>
          </a:p>
        </p:txBody>
      </p:sp>
      <p:sp>
        <p:nvSpPr>
          <p:cNvPr id="22" name="Text 20"/>
          <p:cNvSpPr/>
          <p:nvPr/>
        </p:nvSpPr>
        <p:spPr>
          <a:xfrm>
            <a:off x="7726680" y="2523744"/>
            <a:ext cx="2706624" cy="1664208"/>
          </a:xfrm>
          <a:prstGeom prst="rect">
            <a:avLst/>
          </a:prstGeom>
          <a:noFill/>
          <a:ln/>
        </p:spPr>
        <p:txBody>
          <a:bodyPr wrap="square" lIns="0" tIns="0" rIns="0" bIns="0" rtlCol="0" anchor="t">
            <a:normAutofit/>
          </a:bodyPr>
          <a:lstStyle/>
          <a:p>
            <a:pPr marL="0" indent="0">
              <a:buNone/>
            </a:pPr>
            <a:r>
              <a:rPr lang="en-US" sz="1120" dirty="0">
                <a:solidFill>
                  <a:srgbClr val="68787C"/>
                </a:solidFill>
              </a:rPr>
              <a:t>Passa tider, ta instruktioner, respektera varandra och göra sitt bästa även när det känns svårt.</a:t>
            </a:r>
            <a:endParaRPr lang="en-US" sz="1120" dirty="0"/>
          </a:p>
        </p:txBody>
      </p:sp>
      <p:sp>
        <p:nvSpPr>
          <p:cNvPr id="23" name="Shape 21"/>
          <p:cNvSpPr/>
          <p:nvPr/>
        </p:nvSpPr>
        <p:spPr>
          <a:xfrm>
            <a:off x="603504" y="5504688"/>
            <a:ext cx="10652760" cy="457200"/>
          </a:xfrm>
          <a:prstGeom prst="roundRect">
            <a:avLst/>
          </a:prstGeom>
          <a:solidFill>
            <a:srgbClr val="184A53"/>
          </a:solidFill>
          <a:ln w="12700">
            <a:solidFill>
              <a:srgbClr val="184A53"/>
            </a:solidFill>
            <a:prstDash val="solid"/>
          </a:ln>
        </p:spPr>
        <p:txBody>
          <a:bodyPr/>
          <a:lstStyle/>
          <a:p>
            <a:endParaRPr/>
          </a:p>
        </p:txBody>
      </p:sp>
      <p:sp>
        <p:nvSpPr>
          <p:cNvPr id="24" name="Text 22"/>
          <p:cNvSpPr/>
          <p:nvPr/>
        </p:nvSpPr>
        <p:spPr>
          <a:xfrm>
            <a:off x="822960" y="5632704"/>
            <a:ext cx="10195560" cy="146304"/>
          </a:xfrm>
          <a:prstGeom prst="rect">
            <a:avLst/>
          </a:prstGeom>
          <a:noFill/>
          <a:ln/>
        </p:spPr>
        <p:txBody>
          <a:bodyPr wrap="square" lIns="0" tIns="0" rIns="0" bIns="0" rtlCol="0" anchor="ctr"/>
          <a:lstStyle/>
          <a:p>
            <a:pPr marL="0" indent="0" algn="ctr">
              <a:buNone/>
            </a:pPr>
            <a:r>
              <a:rPr lang="en-US" sz="1000" b="1" dirty="0">
                <a:solidFill>
                  <a:srgbClr val="FFFFFF"/>
                </a:solidFill>
              </a:rPr>
              <a:t>Närvaro + engagemang + disciplin = bättre träningar för alla</a:t>
            </a:r>
            <a:endParaRPr lang="en-US" sz="1000" dirty="0"/>
          </a:p>
        </p:txBody>
      </p:sp>
      <p:sp>
        <p:nvSpPr>
          <p:cNvPr id="25"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VART VI SKA</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Målbild</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Vi vill skapa en miljö där många barn vill vara kvar, utvecklas och trivas.</a:t>
            </a:r>
            <a:endParaRPr lang="en-US" sz="1150" dirty="0"/>
          </a:p>
        </p:txBody>
      </p:sp>
      <p:sp>
        <p:nvSpPr>
          <p:cNvPr id="5" name="Shape 3"/>
          <p:cNvSpPr/>
          <p:nvPr/>
        </p:nvSpPr>
        <p:spPr>
          <a:xfrm>
            <a:off x="603504" y="1737360"/>
            <a:ext cx="3182112" cy="2578608"/>
          </a:xfrm>
          <a:prstGeom prst="roundRect">
            <a:avLst>
              <a:gd name="adj" fmla="val 2837"/>
            </a:avLst>
          </a:prstGeom>
          <a:solidFill>
            <a:srgbClr val="FFFFFF"/>
          </a:solidFill>
          <a:ln w="13970">
            <a:solidFill>
              <a:srgbClr val="DCE4E6"/>
            </a:solidFill>
            <a:prstDash val="solid"/>
          </a:ln>
        </p:spPr>
        <p:txBody>
          <a:bodyPr/>
          <a:lstStyle/>
          <a:p>
            <a:endParaRPr/>
          </a:p>
        </p:txBody>
      </p:sp>
      <p:sp>
        <p:nvSpPr>
          <p:cNvPr id="6" name="Shape 4"/>
          <p:cNvSpPr/>
          <p:nvPr/>
        </p:nvSpPr>
        <p:spPr>
          <a:xfrm>
            <a:off x="603504" y="1737360"/>
            <a:ext cx="45720" cy="2578608"/>
          </a:xfrm>
          <a:prstGeom prst="rect">
            <a:avLst/>
          </a:prstGeom>
          <a:solidFill>
            <a:srgbClr val="184A53"/>
          </a:solidFill>
          <a:ln w="12700">
            <a:solidFill>
              <a:srgbClr val="184A53"/>
            </a:solidFill>
            <a:prstDash val="solid"/>
          </a:ln>
        </p:spPr>
        <p:txBody>
          <a:bodyPr/>
          <a:lstStyle/>
          <a:p>
            <a:endParaRPr/>
          </a:p>
        </p:txBody>
      </p:sp>
      <p:sp>
        <p:nvSpPr>
          <p:cNvPr id="7" name="Shape 5"/>
          <p:cNvSpPr/>
          <p:nvPr/>
        </p:nvSpPr>
        <p:spPr>
          <a:xfrm>
            <a:off x="804672" y="1938528"/>
            <a:ext cx="228600" cy="228600"/>
          </a:xfrm>
          <a:prstGeom prst="ellipse">
            <a:avLst/>
          </a:prstGeom>
          <a:solidFill>
            <a:srgbClr val="184A53"/>
          </a:solidFill>
          <a:ln w="12700">
            <a:solidFill>
              <a:srgbClr val="184A53"/>
            </a:solidFill>
            <a:prstDash val="solid"/>
          </a:ln>
        </p:spPr>
        <p:txBody>
          <a:bodyPr/>
          <a:lstStyle/>
          <a:p>
            <a:endParaRPr/>
          </a:p>
        </p:txBody>
      </p:sp>
      <p:sp>
        <p:nvSpPr>
          <p:cNvPr id="8" name="Text 6"/>
          <p:cNvSpPr/>
          <p:nvPr/>
        </p:nvSpPr>
        <p:spPr>
          <a:xfrm>
            <a:off x="804672" y="1970532"/>
            <a:ext cx="228600" cy="118872"/>
          </a:xfrm>
          <a:prstGeom prst="rect">
            <a:avLst/>
          </a:prstGeom>
          <a:noFill/>
          <a:ln/>
        </p:spPr>
        <p:txBody>
          <a:bodyPr wrap="square" lIns="0" tIns="0" rIns="0" bIns="0" rtlCol="0" anchor="ctr"/>
          <a:lstStyle/>
          <a:p>
            <a:pPr marL="0" indent="0" algn="ctr">
              <a:buNone/>
            </a:pPr>
            <a:r>
              <a:rPr lang="en-US" sz="620" b="1" dirty="0">
                <a:solidFill>
                  <a:srgbClr val="FFFFFF"/>
                </a:solidFill>
              </a:rPr>
              <a:t>1</a:t>
            </a:r>
            <a:endParaRPr lang="en-US" sz="620" dirty="0"/>
          </a:p>
        </p:txBody>
      </p:sp>
      <p:sp>
        <p:nvSpPr>
          <p:cNvPr id="9" name="Text 7"/>
          <p:cNvSpPr/>
          <p:nvPr/>
        </p:nvSpPr>
        <p:spPr>
          <a:xfrm>
            <a:off x="1115568" y="1938528"/>
            <a:ext cx="2450592"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Stor och stabil trupp</a:t>
            </a:r>
            <a:endParaRPr lang="en-US" sz="1500" dirty="0"/>
          </a:p>
        </p:txBody>
      </p:sp>
      <p:sp>
        <p:nvSpPr>
          <p:cNvPr id="10" name="Text 8"/>
          <p:cNvSpPr/>
          <p:nvPr/>
        </p:nvSpPr>
        <p:spPr>
          <a:xfrm>
            <a:off x="832104" y="2523744"/>
            <a:ext cx="2706624" cy="1664208"/>
          </a:xfrm>
          <a:prstGeom prst="rect">
            <a:avLst/>
          </a:prstGeom>
          <a:noFill/>
          <a:ln/>
        </p:spPr>
        <p:txBody>
          <a:bodyPr wrap="square" lIns="0" tIns="0" rIns="0" bIns="0" rtlCol="0" anchor="t">
            <a:normAutofit/>
          </a:bodyPr>
          <a:lstStyle/>
          <a:p>
            <a:pPr marL="0" indent="0">
              <a:buNone/>
            </a:pPr>
            <a:r>
              <a:rPr lang="en-US" sz="1120" dirty="0">
                <a:solidFill>
                  <a:srgbClr val="68787C"/>
                </a:solidFill>
              </a:rPr>
              <a:t>Fortsätta bygga en grupp med hög kontinuitet och en stark lagkänsla.</a:t>
            </a:r>
            <a:endParaRPr lang="en-US" sz="1120" dirty="0"/>
          </a:p>
        </p:txBody>
      </p:sp>
      <p:sp>
        <p:nvSpPr>
          <p:cNvPr id="11" name="Shape 9"/>
          <p:cNvSpPr/>
          <p:nvPr/>
        </p:nvSpPr>
        <p:spPr>
          <a:xfrm>
            <a:off x="4050792" y="1737360"/>
            <a:ext cx="3182112" cy="2578608"/>
          </a:xfrm>
          <a:prstGeom prst="roundRect">
            <a:avLst>
              <a:gd name="adj" fmla="val 2837"/>
            </a:avLst>
          </a:prstGeom>
          <a:solidFill>
            <a:srgbClr val="FFFFFF"/>
          </a:solidFill>
          <a:ln w="13970">
            <a:solidFill>
              <a:srgbClr val="DCE4E6"/>
            </a:solidFill>
            <a:prstDash val="solid"/>
          </a:ln>
        </p:spPr>
        <p:txBody>
          <a:bodyPr/>
          <a:lstStyle/>
          <a:p>
            <a:endParaRPr/>
          </a:p>
        </p:txBody>
      </p:sp>
      <p:sp>
        <p:nvSpPr>
          <p:cNvPr id="12" name="Shape 10"/>
          <p:cNvSpPr/>
          <p:nvPr/>
        </p:nvSpPr>
        <p:spPr>
          <a:xfrm>
            <a:off x="4050792" y="1737360"/>
            <a:ext cx="45720" cy="2578608"/>
          </a:xfrm>
          <a:prstGeom prst="rect">
            <a:avLst/>
          </a:prstGeom>
          <a:solidFill>
            <a:srgbClr val="74B86E"/>
          </a:solidFill>
          <a:ln w="12700">
            <a:solidFill>
              <a:srgbClr val="74B86E"/>
            </a:solidFill>
            <a:prstDash val="solid"/>
          </a:ln>
        </p:spPr>
        <p:txBody>
          <a:bodyPr/>
          <a:lstStyle/>
          <a:p>
            <a:endParaRPr/>
          </a:p>
        </p:txBody>
      </p:sp>
      <p:sp>
        <p:nvSpPr>
          <p:cNvPr id="13" name="Shape 11"/>
          <p:cNvSpPr/>
          <p:nvPr/>
        </p:nvSpPr>
        <p:spPr>
          <a:xfrm>
            <a:off x="4251960" y="1938528"/>
            <a:ext cx="228600" cy="228600"/>
          </a:xfrm>
          <a:prstGeom prst="ellipse">
            <a:avLst/>
          </a:prstGeom>
          <a:solidFill>
            <a:srgbClr val="74B86E"/>
          </a:solidFill>
          <a:ln w="12700">
            <a:solidFill>
              <a:srgbClr val="74B86E"/>
            </a:solidFill>
            <a:prstDash val="solid"/>
          </a:ln>
        </p:spPr>
        <p:txBody>
          <a:bodyPr/>
          <a:lstStyle/>
          <a:p>
            <a:endParaRPr/>
          </a:p>
        </p:txBody>
      </p:sp>
      <p:sp>
        <p:nvSpPr>
          <p:cNvPr id="14" name="Text 12"/>
          <p:cNvSpPr/>
          <p:nvPr/>
        </p:nvSpPr>
        <p:spPr>
          <a:xfrm>
            <a:off x="4251960" y="1970532"/>
            <a:ext cx="228600" cy="118872"/>
          </a:xfrm>
          <a:prstGeom prst="rect">
            <a:avLst/>
          </a:prstGeom>
          <a:noFill/>
          <a:ln/>
        </p:spPr>
        <p:txBody>
          <a:bodyPr wrap="square" lIns="0" tIns="0" rIns="0" bIns="0" rtlCol="0" anchor="ctr"/>
          <a:lstStyle/>
          <a:p>
            <a:pPr marL="0" indent="0" algn="ctr">
              <a:buNone/>
            </a:pPr>
            <a:r>
              <a:rPr lang="en-US" sz="620" b="1" dirty="0">
                <a:solidFill>
                  <a:srgbClr val="FFFFFF"/>
                </a:solidFill>
              </a:rPr>
              <a:t>2</a:t>
            </a:r>
            <a:endParaRPr lang="en-US" sz="620" dirty="0"/>
          </a:p>
        </p:txBody>
      </p:sp>
      <p:sp>
        <p:nvSpPr>
          <p:cNvPr id="15" name="Text 13"/>
          <p:cNvSpPr/>
          <p:nvPr/>
        </p:nvSpPr>
        <p:spPr>
          <a:xfrm>
            <a:off x="4562856" y="1938528"/>
            <a:ext cx="2450592"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Tydlig struktur</a:t>
            </a:r>
            <a:endParaRPr lang="en-US" sz="1500" dirty="0"/>
          </a:p>
        </p:txBody>
      </p:sp>
      <p:sp>
        <p:nvSpPr>
          <p:cNvPr id="16" name="Text 14"/>
          <p:cNvSpPr/>
          <p:nvPr/>
        </p:nvSpPr>
        <p:spPr>
          <a:xfrm>
            <a:off x="4279392" y="2523744"/>
            <a:ext cx="2706624" cy="1664208"/>
          </a:xfrm>
          <a:prstGeom prst="rect">
            <a:avLst/>
          </a:prstGeom>
          <a:noFill/>
          <a:ln/>
        </p:spPr>
        <p:txBody>
          <a:bodyPr wrap="square" lIns="0" tIns="0" rIns="0" bIns="0" rtlCol="0" anchor="t">
            <a:normAutofit/>
          </a:bodyPr>
          <a:lstStyle/>
          <a:p>
            <a:pPr marL="0" indent="0">
              <a:buNone/>
            </a:pPr>
            <a:r>
              <a:rPr lang="en-US" sz="1120" dirty="0">
                <a:solidFill>
                  <a:srgbClr val="68787C"/>
                </a:solidFill>
              </a:rPr>
              <a:t>Barnen ska känna igen träningens upplägg och förstå vad vi tränar – och varför.</a:t>
            </a:r>
            <a:endParaRPr lang="en-US" sz="1120" dirty="0"/>
          </a:p>
        </p:txBody>
      </p:sp>
      <p:sp>
        <p:nvSpPr>
          <p:cNvPr id="17" name="Shape 15"/>
          <p:cNvSpPr/>
          <p:nvPr/>
        </p:nvSpPr>
        <p:spPr>
          <a:xfrm>
            <a:off x="7498080" y="1737360"/>
            <a:ext cx="3182112" cy="2578608"/>
          </a:xfrm>
          <a:prstGeom prst="roundRect">
            <a:avLst>
              <a:gd name="adj" fmla="val 2837"/>
            </a:avLst>
          </a:prstGeom>
          <a:solidFill>
            <a:srgbClr val="FFFFFF"/>
          </a:solidFill>
          <a:ln w="13970">
            <a:solidFill>
              <a:srgbClr val="DCE4E6"/>
            </a:solidFill>
            <a:prstDash val="solid"/>
          </a:ln>
        </p:spPr>
        <p:txBody>
          <a:bodyPr/>
          <a:lstStyle/>
          <a:p>
            <a:endParaRPr/>
          </a:p>
        </p:txBody>
      </p:sp>
      <p:sp>
        <p:nvSpPr>
          <p:cNvPr id="18" name="Shape 16"/>
          <p:cNvSpPr/>
          <p:nvPr/>
        </p:nvSpPr>
        <p:spPr>
          <a:xfrm>
            <a:off x="7498080" y="1737360"/>
            <a:ext cx="45720" cy="2578608"/>
          </a:xfrm>
          <a:prstGeom prst="rect">
            <a:avLst/>
          </a:prstGeom>
          <a:solidFill>
            <a:srgbClr val="F5CC49"/>
          </a:solidFill>
          <a:ln w="12700">
            <a:solidFill>
              <a:srgbClr val="F5CC49"/>
            </a:solidFill>
            <a:prstDash val="solid"/>
          </a:ln>
        </p:spPr>
        <p:txBody>
          <a:bodyPr/>
          <a:lstStyle/>
          <a:p>
            <a:endParaRPr/>
          </a:p>
        </p:txBody>
      </p:sp>
      <p:sp>
        <p:nvSpPr>
          <p:cNvPr id="19" name="Shape 17"/>
          <p:cNvSpPr/>
          <p:nvPr/>
        </p:nvSpPr>
        <p:spPr>
          <a:xfrm>
            <a:off x="7699248" y="1938528"/>
            <a:ext cx="228600" cy="228600"/>
          </a:xfrm>
          <a:prstGeom prst="ellipse">
            <a:avLst/>
          </a:prstGeom>
          <a:solidFill>
            <a:srgbClr val="F5CC49"/>
          </a:solidFill>
          <a:ln w="12700">
            <a:solidFill>
              <a:srgbClr val="F5CC49"/>
            </a:solidFill>
            <a:prstDash val="solid"/>
          </a:ln>
        </p:spPr>
        <p:txBody>
          <a:bodyPr/>
          <a:lstStyle/>
          <a:p>
            <a:endParaRPr/>
          </a:p>
        </p:txBody>
      </p:sp>
      <p:sp>
        <p:nvSpPr>
          <p:cNvPr id="20" name="Text 18"/>
          <p:cNvSpPr/>
          <p:nvPr/>
        </p:nvSpPr>
        <p:spPr>
          <a:xfrm>
            <a:off x="7699248" y="1970532"/>
            <a:ext cx="228600" cy="118872"/>
          </a:xfrm>
          <a:prstGeom prst="rect">
            <a:avLst/>
          </a:prstGeom>
          <a:noFill/>
          <a:ln/>
        </p:spPr>
        <p:txBody>
          <a:bodyPr wrap="square" lIns="0" tIns="0" rIns="0" bIns="0" rtlCol="0" anchor="ctr"/>
          <a:lstStyle/>
          <a:p>
            <a:pPr marL="0" indent="0" algn="ctr">
              <a:buNone/>
            </a:pPr>
            <a:r>
              <a:rPr lang="en-US" sz="620" b="1" dirty="0">
                <a:solidFill>
                  <a:srgbClr val="FFFFFF"/>
                </a:solidFill>
              </a:rPr>
              <a:t>3</a:t>
            </a:r>
            <a:endParaRPr lang="en-US" sz="620" dirty="0"/>
          </a:p>
        </p:txBody>
      </p:sp>
      <p:sp>
        <p:nvSpPr>
          <p:cNvPr id="21" name="Text 19"/>
          <p:cNvSpPr/>
          <p:nvPr/>
        </p:nvSpPr>
        <p:spPr>
          <a:xfrm>
            <a:off x="8010144" y="1938528"/>
            <a:ext cx="2450592"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Utveckling över tid</a:t>
            </a:r>
            <a:endParaRPr lang="en-US" sz="1500" dirty="0"/>
          </a:p>
        </p:txBody>
      </p:sp>
      <p:sp>
        <p:nvSpPr>
          <p:cNvPr id="22" name="Text 20"/>
          <p:cNvSpPr/>
          <p:nvPr/>
        </p:nvSpPr>
        <p:spPr>
          <a:xfrm>
            <a:off x="7726680" y="2523744"/>
            <a:ext cx="2706624" cy="1664208"/>
          </a:xfrm>
          <a:prstGeom prst="rect">
            <a:avLst/>
          </a:prstGeom>
          <a:noFill/>
          <a:ln/>
        </p:spPr>
        <p:txBody>
          <a:bodyPr wrap="square" lIns="0" tIns="0" rIns="0" bIns="0" rtlCol="0" anchor="t">
            <a:normAutofit/>
          </a:bodyPr>
          <a:lstStyle/>
          <a:p>
            <a:pPr marL="0" indent="0">
              <a:buNone/>
            </a:pPr>
            <a:r>
              <a:rPr lang="en-US" sz="1120" dirty="0">
                <a:solidFill>
                  <a:srgbClr val="68787C"/>
                </a:solidFill>
              </a:rPr>
              <a:t>Fokusområden skiftar under säsongen, men bygger tillsammans mot bättre innebandy.</a:t>
            </a:r>
            <a:endParaRPr lang="en-US" sz="1120" dirty="0"/>
          </a:p>
        </p:txBody>
      </p:sp>
      <p:sp>
        <p:nvSpPr>
          <p:cNvPr id="23" name="Text 21"/>
          <p:cNvSpPr/>
          <p:nvPr/>
        </p:nvSpPr>
        <p:spPr>
          <a:xfrm>
            <a:off x="603504" y="4828032"/>
            <a:ext cx="2011680" cy="164592"/>
          </a:xfrm>
          <a:prstGeom prst="rect">
            <a:avLst/>
          </a:prstGeom>
          <a:noFill/>
          <a:ln/>
        </p:spPr>
        <p:txBody>
          <a:bodyPr wrap="square" lIns="0" tIns="0" rIns="0" bIns="0" rtlCol="0" anchor="ctr"/>
          <a:lstStyle/>
          <a:p>
            <a:pPr marL="0" indent="0">
              <a:buNone/>
            </a:pPr>
            <a:r>
              <a:rPr lang="en-US" sz="750" b="1" kern="0" spc="150" dirty="0">
                <a:solidFill>
                  <a:srgbClr val="71878C"/>
                </a:solidFill>
              </a:rPr>
              <a:t>MÅLBILDEN I VARDAGEN</a:t>
            </a:r>
            <a:endParaRPr lang="en-US" sz="750" dirty="0"/>
          </a:p>
        </p:txBody>
      </p:sp>
      <p:sp>
        <p:nvSpPr>
          <p:cNvPr id="24" name="Text 22"/>
          <p:cNvSpPr/>
          <p:nvPr/>
        </p:nvSpPr>
        <p:spPr>
          <a:xfrm>
            <a:off x="722376" y="5072505"/>
            <a:ext cx="3063240" cy="210312"/>
          </a:xfrm>
          <a:prstGeom prst="rect">
            <a:avLst/>
          </a:prstGeom>
          <a:noFill/>
          <a:ln/>
        </p:spPr>
        <p:txBody>
          <a:bodyPr wrap="square" lIns="0" tIns="0" rIns="0" bIns="0" rtlCol="0" anchor="ctr">
            <a:normAutofit/>
          </a:bodyPr>
          <a:lstStyle/>
          <a:p>
            <a:pPr marL="0" indent="0">
              <a:buNone/>
            </a:pPr>
            <a:r>
              <a:rPr lang="en-US" sz="1200" b="1" dirty="0">
                <a:solidFill>
                  <a:srgbClr val="184A53"/>
                </a:solidFill>
              </a:rPr>
              <a:t>Är vi många?</a:t>
            </a:r>
            <a:endParaRPr lang="en-US" sz="1200" dirty="0"/>
          </a:p>
        </p:txBody>
      </p:sp>
      <p:sp>
        <p:nvSpPr>
          <p:cNvPr id="25" name="Text 23"/>
          <p:cNvSpPr/>
          <p:nvPr/>
        </p:nvSpPr>
        <p:spPr>
          <a:xfrm>
            <a:off x="4177255" y="5072505"/>
            <a:ext cx="3063240" cy="210312"/>
          </a:xfrm>
          <a:prstGeom prst="rect">
            <a:avLst/>
          </a:prstGeom>
          <a:noFill/>
          <a:ln/>
        </p:spPr>
        <p:txBody>
          <a:bodyPr wrap="square" lIns="0" tIns="0" rIns="0" bIns="0" rtlCol="0" anchor="ctr">
            <a:normAutofit/>
          </a:bodyPr>
          <a:lstStyle/>
          <a:p>
            <a:pPr marL="0" indent="0">
              <a:buNone/>
            </a:pPr>
            <a:r>
              <a:rPr lang="en-US" sz="1200" b="1" dirty="0">
                <a:solidFill>
                  <a:srgbClr val="184A53"/>
                </a:solidFill>
              </a:rPr>
              <a:t>Vet vi vad vi tränar?</a:t>
            </a:r>
            <a:endParaRPr lang="en-US" sz="1200" dirty="0"/>
          </a:p>
        </p:txBody>
      </p:sp>
      <p:sp>
        <p:nvSpPr>
          <p:cNvPr id="26" name="Text 24"/>
          <p:cNvSpPr/>
          <p:nvPr/>
        </p:nvSpPr>
        <p:spPr>
          <a:xfrm>
            <a:off x="7726680" y="5072505"/>
            <a:ext cx="3063240" cy="210312"/>
          </a:xfrm>
          <a:prstGeom prst="rect">
            <a:avLst/>
          </a:prstGeom>
          <a:noFill/>
          <a:ln/>
        </p:spPr>
        <p:txBody>
          <a:bodyPr wrap="square" lIns="0" tIns="0" rIns="0" bIns="0" rtlCol="0" anchor="ctr">
            <a:normAutofit/>
          </a:bodyPr>
          <a:lstStyle/>
          <a:p>
            <a:pPr marL="0" indent="0">
              <a:buNone/>
            </a:pPr>
            <a:r>
              <a:rPr lang="en-US" sz="1200" b="1" dirty="0">
                <a:solidFill>
                  <a:srgbClr val="184A53"/>
                </a:solidFill>
              </a:rPr>
              <a:t>Har alla möjlighet att utvecklas?</a:t>
            </a:r>
            <a:endParaRPr lang="en-US" sz="1200" dirty="0"/>
          </a:p>
        </p:txBody>
      </p:sp>
      <p:sp>
        <p:nvSpPr>
          <p:cNvPr id="27"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SÅ BYGGER VI TRÄNINGARNA</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Planering</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En återkommande struktur gör det enkelt för barnen att förstå träningen – samtidigt som innehållet utvecklas.</a:t>
            </a:r>
            <a:endParaRPr lang="en-US" sz="1150" dirty="0"/>
          </a:p>
        </p:txBody>
      </p:sp>
      <p:sp>
        <p:nvSpPr>
          <p:cNvPr id="5" name="Shape 3"/>
          <p:cNvSpPr/>
          <p:nvPr/>
        </p:nvSpPr>
        <p:spPr>
          <a:xfrm>
            <a:off x="603504" y="1810512"/>
            <a:ext cx="1938528" cy="2834640"/>
          </a:xfrm>
          <a:prstGeom prst="roundRect">
            <a:avLst/>
          </a:prstGeom>
          <a:solidFill>
            <a:srgbClr val="FFFFFF"/>
          </a:solidFill>
          <a:ln w="13970">
            <a:solidFill>
              <a:srgbClr val="DCE4E6"/>
            </a:solidFill>
            <a:prstDash val="solid"/>
          </a:ln>
        </p:spPr>
        <p:txBody>
          <a:bodyPr/>
          <a:lstStyle/>
          <a:p>
            <a:endParaRPr/>
          </a:p>
        </p:txBody>
      </p:sp>
      <p:sp>
        <p:nvSpPr>
          <p:cNvPr id="6" name="Shape 4"/>
          <p:cNvSpPr/>
          <p:nvPr/>
        </p:nvSpPr>
        <p:spPr>
          <a:xfrm>
            <a:off x="786384" y="1993392"/>
            <a:ext cx="256032" cy="256032"/>
          </a:xfrm>
          <a:prstGeom prst="ellipse">
            <a:avLst/>
          </a:prstGeom>
          <a:solidFill>
            <a:srgbClr val="184A53"/>
          </a:solidFill>
          <a:ln w="12700">
            <a:solidFill>
              <a:srgbClr val="184A53"/>
            </a:solidFill>
            <a:prstDash val="solid"/>
          </a:ln>
        </p:spPr>
        <p:txBody>
          <a:bodyPr/>
          <a:lstStyle/>
          <a:p>
            <a:endParaRPr/>
          </a:p>
        </p:txBody>
      </p:sp>
      <p:sp>
        <p:nvSpPr>
          <p:cNvPr id="7" name="Text 5"/>
          <p:cNvSpPr/>
          <p:nvPr/>
        </p:nvSpPr>
        <p:spPr>
          <a:xfrm>
            <a:off x="777240" y="2057400"/>
            <a:ext cx="274320" cy="109728"/>
          </a:xfrm>
          <a:prstGeom prst="rect">
            <a:avLst/>
          </a:prstGeom>
          <a:noFill/>
          <a:ln/>
        </p:spPr>
        <p:txBody>
          <a:bodyPr wrap="square" lIns="0" tIns="0" rIns="0" bIns="0" rtlCol="0" anchor="ctr"/>
          <a:lstStyle/>
          <a:p>
            <a:pPr marL="0" indent="0" algn="ctr">
              <a:buNone/>
            </a:pPr>
            <a:r>
              <a:rPr lang="en-US" sz="620" b="1" dirty="0">
                <a:solidFill>
                  <a:srgbClr val="FFFFFF"/>
                </a:solidFill>
              </a:rPr>
              <a:t>01</a:t>
            </a:r>
            <a:endParaRPr lang="en-US" sz="620" dirty="0"/>
          </a:p>
        </p:txBody>
      </p:sp>
      <p:sp>
        <p:nvSpPr>
          <p:cNvPr id="8" name="Text 6"/>
          <p:cNvSpPr/>
          <p:nvPr/>
        </p:nvSpPr>
        <p:spPr>
          <a:xfrm>
            <a:off x="786384" y="2487168"/>
            <a:ext cx="1572768" cy="411480"/>
          </a:xfrm>
          <a:prstGeom prst="rect">
            <a:avLst/>
          </a:prstGeom>
          <a:noFill/>
          <a:ln/>
        </p:spPr>
        <p:txBody>
          <a:bodyPr wrap="square" lIns="0" tIns="0" rIns="0" bIns="0" rtlCol="0" anchor="ctr">
            <a:normAutofit/>
          </a:bodyPr>
          <a:lstStyle/>
          <a:p>
            <a:pPr marL="0" indent="0">
              <a:buNone/>
            </a:pPr>
            <a:r>
              <a:rPr lang="en-US" sz="1400" b="1" dirty="0">
                <a:solidFill>
                  <a:srgbClr val="184A53"/>
                </a:solidFill>
              </a:rPr>
              <a:t>Blockstruktur</a:t>
            </a:r>
            <a:endParaRPr lang="en-US" sz="1400" dirty="0"/>
          </a:p>
        </p:txBody>
      </p:sp>
      <p:sp>
        <p:nvSpPr>
          <p:cNvPr id="9" name="Text 7"/>
          <p:cNvSpPr/>
          <p:nvPr/>
        </p:nvSpPr>
        <p:spPr>
          <a:xfrm>
            <a:off x="786384" y="3273552"/>
            <a:ext cx="1554480" cy="841248"/>
          </a:xfrm>
          <a:prstGeom prst="rect">
            <a:avLst/>
          </a:prstGeom>
          <a:noFill/>
          <a:ln/>
        </p:spPr>
        <p:txBody>
          <a:bodyPr wrap="square" lIns="0" tIns="0" rIns="0" bIns="0" rtlCol="0" anchor="ctr">
            <a:normAutofit/>
          </a:bodyPr>
          <a:lstStyle/>
          <a:p>
            <a:pPr marL="0" indent="0">
              <a:buNone/>
            </a:pPr>
            <a:r>
              <a:rPr lang="en-US" sz="1030" dirty="0">
                <a:solidFill>
                  <a:srgbClr val="68787C"/>
                </a:solidFill>
              </a:rPr>
              <a:t>Fokusområden skiftar under säsongen, oftast månadsvis.</a:t>
            </a:r>
            <a:endParaRPr lang="en-US" sz="1030" dirty="0"/>
          </a:p>
        </p:txBody>
      </p:sp>
      <p:sp>
        <p:nvSpPr>
          <p:cNvPr id="10" name="Text 8"/>
          <p:cNvSpPr/>
          <p:nvPr/>
        </p:nvSpPr>
        <p:spPr>
          <a:xfrm>
            <a:off x="2587752" y="2999232"/>
            <a:ext cx="320040" cy="201168"/>
          </a:xfrm>
          <a:prstGeom prst="rect">
            <a:avLst/>
          </a:prstGeom>
          <a:noFill/>
          <a:ln/>
        </p:spPr>
        <p:txBody>
          <a:bodyPr wrap="square" lIns="0" tIns="0" rIns="0" bIns="0" rtlCol="0" anchor="ctr"/>
          <a:lstStyle/>
          <a:p>
            <a:pPr marL="0" indent="0" algn="ctr">
              <a:buNone/>
            </a:pPr>
            <a:r>
              <a:rPr lang="en-US" sz="2000" b="1" dirty="0">
                <a:solidFill>
                  <a:srgbClr val="AAB9BC"/>
                </a:solidFill>
              </a:rPr>
              <a:t>→</a:t>
            </a:r>
            <a:endParaRPr lang="en-US" sz="2000" dirty="0"/>
          </a:p>
        </p:txBody>
      </p:sp>
      <p:sp>
        <p:nvSpPr>
          <p:cNvPr id="11" name="Shape 9"/>
          <p:cNvSpPr/>
          <p:nvPr/>
        </p:nvSpPr>
        <p:spPr>
          <a:xfrm>
            <a:off x="2816352" y="1810512"/>
            <a:ext cx="1938528" cy="2834640"/>
          </a:xfrm>
          <a:prstGeom prst="roundRect">
            <a:avLst/>
          </a:prstGeom>
          <a:solidFill>
            <a:srgbClr val="FFFFFF"/>
          </a:solidFill>
          <a:ln w="13970">
            <a:solidFill>
              <a:srgbClr val="DCE4E6"/>
            </a:solidFill>
            <a:prstDash val="solid"/>
          </a:ln>
        </p:spPr>
        <p:txBody>
          <a:bodyPr/>
          <a:lstStyle/>
          <a:p>
            <a:endParaRPr/>
          </a:p>
        </p:txBody>
      </p:sp>
      <p:sp>
        <p:nvSpPr>
          <p:cNvPr id="12" name="Shape 10"/>
          <p:cNvSpPr/>
          <p:nvPr/>
        </p:nvSpPr>
        <p:spPr>
          <a:xfrm>
            <a:off x="2999232" y="1993392"/>
            <a:ext cx="256032" cy="256032"/>
          </a:xfrm>
          <a:prstGeom prst="ellipse">
            <a:avLst/>
          </a:prstGeom>
          <a:solidFill>
            <a:srgbClr val="74B86E"/>
          </a:solidFill>
          <a:ln w="12700">
            <a:solidFill>
              <a:srgbClr val="74B86E"/>
            </a:solidFill>
            <a:prstDash val="solid"/>
          </a:ln>
        </p:spPr>
        <p:txBody>
          <a:bodyPr/>
          <a:lstStyle/>
          <a:p>
            <a:endParaRPr/>
          </a:p>
        </p:txBody>
      </p:sp>
      <p:sp>
        <p:nvSpPr>
          <p:cNvPr id="13" name="Text 11"/>
          <p:cNvSpPr/>
          <p:nvPr/>
        </p:nvSpPr>
        <p:spPr>
          <a:xfrm>
            <a:off x="2990088" y="2057400"/>
            <a:ext cx="274320" cy="109728"/>
          </a:xfrm>
          <a:prstGeom prst="rect">
            <a:avLst/>
          </a:prstGeom>
          <a:noFill/>
          <a:ln/>
        </p:spPr>
        <p:txBody>
          <a:bodyPr wrap="square" lIns="0" tIns="0" rIns="0" bIns="0" rtlCol="0" anchor="ctr"/>
          <a:lstStyle/>
          <a:p>
            <a:pPr marL="0" indent="0" algn="ctr">
              <a:buNone/>
            </a:pPr>
            <a:r>
              <a:rPr lang="en-US" sz="620" b="1" dirty="0">
                <a:solidFill>
                  <a:srgbClr val="FFFFFF"/>
                </a:solidFill>
              </a:rPr>
              <a:t>02</a:t>
            </a:r>
            <a:endParaRPr lang="en-US" sz="620" dirty="0"/>
          </a:p>
        </p:txBody>
      </p:sp>
      <p:sp>
        <p:nvSpPr>
          <p:cNvPr id="14" name="Text 12"/>
          <p:cNvSpPr/>
          <p:nvPr/>
        </p:nvSpPr>
        <p:spPr>
          <a:xfrm>
            <a:off x="2999232" y="2487168"/>
            <a:ext cx="1572768" cy="411480"/>
          </a:xfrm>
          <a:prstGeom prst="rect">
            <a:avLst/>
          </a:prstGeom>
          <a:noFill/>
          <a:ln/>
        </p:spPr>
        <p:txBody>
          <a:bodyPr wrap="square" lIns="0" tIns="0" rIns="0" bIns="0" rtlCol="0" anchor="ctr">
            <a:normAutofit/>
          </a:bodyPr>
          <a:lstStyle/>
          <a:p>
            <a:pPr marL="0" indent="0">
              <a:buNone/>
            </a:pPr>
            <a:r>
              <a:rPr lang="en-US" sz="1400" b="1" dirty="0">
                <a:solidFill>
                  <a:srgbClr val="184A53"/>
                </a:solidFill>
              </a:rPr>
              <a:t>Stationsträningar</a:t>
            </a:r>
            <a:endParaRPr lang="en-US" sz="1400" dirty="0"/>
          </a:p>
        </p:txBody>
      </p:sp>
      <p:sp>
        <p:nvSpPr>
          <p:cNvPr id="15" name="Text 13"/>
          <p:cNvSpPr/>
          <p:nvPr/>
        </p:nvSpPr>
        <p:spPr>
          <a:xfrm>
            <a:off x="2999232" y="3273552"/>
            <a:ext cx="1554480" cy="841248"/>
          </a:xfrm>
          <a:prstGeom prst="rect">
            <a:avLst/>
          </a:prstGeom>
          <a:noFill/>
          <a:ln/>
        </p:spPr>
        <p:txBody>
          <a:bodyPr wrap="square" lIns="0" tIns="0" rIns="0" bIns="0" rtlCol="0" anchor="ctr">
            <a:normAutofit/>
          </a:bodyPr>
          <a:lstStyle/>
          <a:p>
            <a:pPr marL="0" indent="0">
              <a:buNone/>
            </a:pPr>
            <a:r>
              <a:rPr lang="en-US" sz="1030" dirty="0">
                <a:solidFill>
                  <a:srgbClr val="68787C"/>
                </a:solidFill>
              </a:rPr>
              <a:t>Flera stationer ger hög aktivitet och många repetitioner.</a:t>
            </a:r>
            <a:endParaRPr lang="en-US" sz="1030" dirty="0"/>
          </a:p>
        </p:txBody>
      </p:sp>
      <p:sp>
        <p:nvSpPr>
          <p:cNvPr id="16" name="Text 14"/>
          <p:cNvSpPr/>
          <p:nvPr/>
        </p:nvSpPr>
        <p:spPr>
          <a:xfrm>
            <a:off x="4800600" y="2999232"/>
            <a:ext cx="320040" cy="201168"/>
          </a:xfrm>
          <a:prstGeom prst="rect">
            <a:avLst/>
          </a:prstGeom>
          <a:noFill/>
          <a:ln/>
        </p:spPr>
        <p:txBody>
          <a:bodyPr wrap="square" lIns="0" tIns="0" rIns="0" bIns="0" rtlCol="0" anchor="ctr"/>
          <a:lstStyle/>
          <a:p>
            <a:pPr marL="0" indent="0" algn="ctr">
              <a:buNone/>
            </a:pPr>
            <a:r>
              <a:rPr lang="en-US" sz="2000" b="1" dirty="0">
                <a:solidFill>
                  <a:srgbClr val="AAB9BC"/>
                </a:solidFill>
              </a:rPr>
              <a:t>→</a:t>
            </a:r>
            <a:endParaRPr lang="en-US" sz="2000" dirty="0"/>
          </a:p>
        </p:txBody>
      </p:sp>
      <p:sp>
        <p:nvSpPr>
          <p:cNvPr id="17" name="Shape 15"/>
          <p:cNvSpPr/>
          <p:nvPr/>
        </p:nvSpPr>
        <p:spPr>
          <a:xfrm>
            <a:off x="5029200" y="1810512"/>
            <a:ext cx="1938528" cy="2834640"/>
          </a:xfrm>
          <a:prstGeom prst="roundRect">
            <a:avLst/>
          </a:prstGeom>
          <a:solidFill>
            <a:srgbClr val="FFFFFF"/>
          </a:solidFill>
          <a:ln w="13970">
            <a:solidFill>
              <a:srgbClr val="DCE4E6"/>
            </a:solidFill>
            <a:prstDash val="solid"/>
          </a:ln>
        </p:spPr>
        <p:txBody>
          <a:bodyPr/>
          <a:lstStyle/>
          <a:p>
            <a:endParaRPr/>
          </a:p>
        </p:txBody>
      </p:sp>
      <p:sp>
        <p:nvSpPr>
          <p:cNvPr id="18" name="Shape 16"/>
          <p:cNvSpPr/>
          <p:nvPr/>
        </p:nvSpPr>
        <p:spPr>
          <a:xfrm>
            <a:off x="5212080" y="1993392"/>
            <a:ext cx="256032" cy="256032"/>
          </a:xfrm>
          <a:prstGeom prst="ellipse">
            <a:avLst/>
          </a:prstGeom>
          <a:solidFill>
            <a:srgbClr val="F5CC49"/>
          </a:solidFill>
          <a:ln w="12700">
            <a:solidFill>
              <a:srgbClr val="F5CC49"/>
            </a:solidFill>
            <a:prstDash val="solid"/>
          </a:ln>
        </p:spPr>
        <p:txBody>
          <a:bodyPr/>
          <a:lstStyle/>
          <a:p>
            <a:endParaRPr/>
          </a:p>
        </p:txBody>
      </p:sp>
      <p:sp>
        <p:nvSpPr>
          <p:cNvPr id="19" name="Text 17"/>
          <p:cNvSpPr/>
          <p:nvPr/>
        </p:nvSpPr>
        <p:spPr>
          <a:xfrm>
            <a:off x="5202936" y="2057400"/>
            <a:ext cx="274320" cy="109728"/>
          </a:xfrm>
          <a:prstGeom prst="rect">
            <a:avLst/>
          </a:prstGeom>
          <a:noFill/>
          <a:ln/>
        </p:spPr>
        <p:txBody>
          <a:bodyPr wrap="square" lIns="0" tIns="0" rIns="0" bIns="0" rtlCol="0" anchor="ctr"/>
          <a:lstStyle/>
          <a:p>
            <a:pPr marL="0" indent="0" algn="ctr">
              <a:buNone/>
            </a:pPr>
            <a:r>
              <a:rPr lang="en-US" sz="620" b="1" dirty="0">
                <a:solidFill>
                  <a:srgbClr val="FFFFFF"/>
                </a:solidFill>
              </a:rPr>
              <a:t>03</a:t>
            </a:r>
            <a:endParaRPr lang="en-US" sz="620" dirty="0"/>
          </a:p>
        </p:txBody>
      </p:sp>
      <p:sp>
        <p:nvSpPr>
          <p:cNvPr id="20" name="Text 18"/>
          <p:cNvSpPr/>
          <p:nvPr/>
        </p:nvSpPr>
        <p:spPr>
          <a:xfrm>
            <a:off x="5212080" y="2487168"/>
            <a:ext cx="1572768" cy="411480"/>
          </a:xfrm>
          <a:prstGeom prst="rect">
            <a:avLst/>
          </a:prstGeom>
          <a:noFill/>
          <a:ln/>
        </p:spPr>
        <p:txBody>
          <a:bodyPr wrap="square" lIns="0" tIns="0" rIns="0" bIns="0" rtlCol="0" anchor="ctr">
            <a:normAutofit/>
          </a:bodyPr>
          <a:lstStyle/>
          <a:p>
            <a:pPr marL="0" indent="0">
              <a:buNone/>
            </a:pPr>
            <a:r>
              <a:rPr lang="en-US" sz="1400" b="1" dirty="0">
                <a:solidFill>
                  <a:srgbClr val="184A53"/>
                </a:solidFill>
              </a:rPr>
              <a:t>Målvakter</a:t>
            </a:r>
            <a:endParaRPr lang="en-US" sz="1400" dirty="0"/>
          </a:p>
        </p:txBody>
      </p:sp>
      <p:sp>
        <p:nvSpPr>
          <p:cNvPr id="21" name="Text 19"/>
          <p:cNvSpPr/>
          <p:nvPr/>
        </p:nvSpPr>
        <p:spPr>
          <a:xfrm>
            <a:off x="5212080" y="3273552"/>
            <a:ext cx="1554480" cy="841248"/>
          </a:xfrm>
          <a:prstGeom prst="rect">
            <a:avLst/>
          </a:prstGeom>
          <a:noFill/>
          <a:ln/>
        </p:spPr>
        <p:txBody>
          <a:bodyPr wrap="square" lIns="0" tIns="0" rIns="0" bIns="0" rtlCol="0" anchor="ctr">
            <a:normAutofit/>
          </a:bodyPr>
          <a:lstStyle/>
          <a:p>
            <a:pPr marL="0" indent="0">
              <a:buNone/>
            </a:pPr>
            <a:r>
              <a:rPr lang="en-US" sz="1030" dirty="0">
                <a:solidFill>
                  <a:srgbClr val="68787C"/>
                </a:solidFill>
              </a:rPr>
              <a:t>6 fasta målvakter – tre per träning och skifte.</a:t>
            </a:r>
            <a:endParaRPr lang="en-US" sz="1030" dirty="0"/>
          </a:p>
        </p:txBody>
      </p:sp>
      <p:sp>
        <p:nvSpPr>
          <p:cNvPr id="22" name="Text 20"/>
          <p:cNvSpPr/>
          <p:nvPr/>
        </p:nvSpPr>
        <p:spPr>
          <a:xfrm>
            <a:off x="7013448" y="2999232"/>
            <a:ext cx="320040" cy="201168"/>
          </a:xfrm>
          <a:prstGeom prst="rect">
            <a:avLst/>
          </a:prstGeom>
          <a:noFill/>
          <a:ln/>
        </p:spPr>
        <p:txBody>
          <a:bodyPr wrap="square" lIns="0" tIns="0" rIns="0" bIns="0" rtlCol="0" anchor="ctr"/>
          <a:lstStyle/>
          <a:p>
            <a:pPr marL="0" indent="0" algn="ctr">
              <a:buNone/>
            </a:pPr>
            <a:r>
              <a:rPr lang="en-US" sz="2000" b="1" dirty="0">
                <a:solidFill>
                  <a:srgbClr val="AAB9BC"/>
                </a:solidFill>
              </a:rPr>
              <a:t>→</a:t>
            </a:r>
            <a:endParaRPr lang="en-US" sz="2000" dirty="0"/>
          </a:p>
        </p:txBody>
      </p:sp>
      <p:sp>
        <p:nvSpPr>
          <p:cNvPr id="23" name="Shape 21"/>
          <p:cNvSpPr/>
          <p:nvPr/>
        </p:nvSpPr>
        <p:spPr>
          <a:xfrm>
            <a:off x="7242048" y="1810512"/>
            <a:ext cx="1938528" cy="2834640"/>
          </a:xfrm>
          <a:prstGeom prst="roundRect">
            <a:avLst/>
          </a:prstGeom>
          <a:solidFill>
            <a:srgbClr val="FFFFFF"/>
          </a:solidFill>
          <a:ln w="13970">
            <a:solidFill>
              <a:srgbClr val="DCE4E6"/>
            </a:solidFill>
            <a:prstDash val="solid"/>
          </a:ln>
        </p:spPr>
        <p:txBody>
          <a:bodyPr/>
          <a:lstStyle/>
          <a:p>
            <a:endParaRPr/>
          </a:p>
        </p:txBody>
      </p:sp>
      <p:sp>
        <p:nvSpPr>
          <p:cNvPr id="24" name="Shape 22"/>
          <p:cNvSpPr/>
          <p:nvPr/>
        </p:nvSpPr>
        <p:spPr>
          <a:xfrm>
            <a:off x="7424928" y="1993392"/>
            <a:ext cx="256032" cy="256032"/>
          </a:xfrm>
          <a:prstGeom prst="ellipse">
            <a:avLst/>
          </a:prstGeom>
          <a:solidFill>
            <a:srgbClr val="E87A68"/>
          </a:solidFill>
          <a:ln w="12700">
            <a:solidFill>
              <a:srgbClr val="E87A68"/>
            </a:solidFill>
            <a:prstDash val="solid"/>
          </a:ln>
        </p:spPr>
        <p:txBody>
          <a:bodyPr/>
          <a:lstStyle/>
          <a:p>
            <a:endParaRPr/>
          </a:p>
        </p:txBody>
      </p:sp>
      <p:sp>
        <p:nvSpPr>
          <p:cNvPr id="25" name="Text 23"/>
          <p:cNvSpPr/>
          <p:nvPr/>
        </p:nvSpPr>
        <p:spPr>
          <a:xfrm>
            <a:off x="7415784" y="2057400"/>
            <a:ext cx="274320" cy="109728"/>
          </a:xfrm>
          <a:prstGeom prst="rect">
            <a:avLst/>
          </a:prstGeom>
          <a:noFill/>
          <a:ln/>
        </p:spPr>
        <p:txBody>
          <a:bodyPr wrap="square" lIns="0" tIns="0" rIns="0" bIns="0" rtlCol="0" anchor="ctr"/>
          <a:lstStyle/>
          <a:p>
            <a:pPr marL="0" indent="0" algn="ctr">
              <a:buNone/>
            </a:pPr>
            <a:r>
              <a:rPr lang="en-US" sz="620" b="1" dirty="0">
                <a:solidFill>
                  <a:srgbClr val="FFFFFF"/>
                </a:solidFill>
              </a:rPr>
              <a:t>04</a:t>
            </a:r>
            <a:endParaRPr lang="en-US" sz="620" dirty="0"/>
          </a:p>
        </p:txBody>
      </p:sp>
      <p:sp>
        <p:nvSpPr>
          <p:cNvPr id="26" name="Text 24"/>
          <p:cNvSpPr/>
          <p:nvPr/>
        </p:nvSpPr>
        <p:spPr>
          <a:xfrm>
            <a:off x="7424928" y="2487168"/>
            <a:ext cx="1572768" cy="411480"/>
          </a:xfrm>
          <a:prstGeom prst="rect">
            <a:avLst/>
          </a:prstGeom>
          <a:noFill/>
          <a:ln/>
        </p:spPr>
        <p:txBody>
          <a:bodyPr wrap="square" lIns="0" tIns="0" rIns="0" bIns="0" rtlCol="0" anchor="ctr">
            <a:normAutofit/>
          </a:bodyPr>
          <a:lstStyle/>
          <a:p>
            <a:pPr marL="0" indent="0">
              <a:buNone/>
            </a:pPr>
            <a:r>
              <a:rPr lang="en-US" sz="1400" b="1" dirty="0">
                <a:solidFill>
                  <a:srgbClr val="184A53"/>
                </a:solidFill>
              </a:rPr>
              <a:t>Målvaktsträning</a:t>
            </a:r>
            <a:endParaRPr lang="en-US" sz="1400" dirty="0"/>
          </a:p>
        </p:txBody>
      </p:sp>
      <p:sp>
        <p:nvSpPr>
          <p:cNvPr id="27" name="Text 25"/>
          <p:cNvSpPr/>
          <p:nvPr/>
        </p:nvSpPr>
        <p:spPr>
          <a:xfrm>
            <a:off x="7424928" y="3273552"/>
            <a:ext cx="1554480" cy="841248"/>
          </a:xfrm>
          <a:prstGeom prst="rect">
            <a:avLst/>
          </a:prstGeom>
          <a:noFill/>
          <a:ln/>
        </p:spPr>
        <p:txBody>
          <a:bodyPr wrap="square" lIns="0" tIns="0" rIns="0" bIns="0" rtlCol="0" anchor="ctr">
            <a:normAutofit/>
          </a:bodyPr>
          <a:lstStyle/>
          <a:p>
            <a:pPr marL="0" indent="0">
              <a:buNone/>
            </a:pPr>
            <a:r>
              <a:rPr lang="en-US" sz="1030" dirty="0">
                <a:solidFill>
                  <a:srgbClr val="68787C"/>
                </a:solidFill>
              </a:rPr>
              <a:t>Egen utveckling för målvakterna integreras i planen.</a:t>
            </a:r>
            <a:endParaRPr lang="en-US" sz="1030" dirty="0"/>
          </a:p>
        </p:txBody>
      </p:sp>
      <p:sp>
        <p:nvSpPr>
          <p:cNvPr id="28" name="Text 26"/>
          <p:cNvSpPr/>
          <p:nvPr/>
        </p:nvSpPr>
        <p:spPr>
          <a:xfrm>
            <a:off x="9226296" y="2999232"/>
            <a:ext cx="320040" cy="201168"/>
          </a:xfrm>
          <a:prstGeom prst="rect">
            <a:avLst/>
          </a:prstGeom>
          <a:noFill/>
          <a:ln/>
        </p:spPr>
        <p:txBody>
          <a:bodyPr wrap="square" lIns="0" tIns="0" rIns="0" bIns="0" rtlCol="0" anchor="ctr"/>
          <a:lstStyle/>
          <a:p>
            <a:pPr marL="0" indent="0" algn="ctr">
              <a:buNone/>
            </a:pPr>
            <a:r>
              <a:rPr lang="en-US" sz="2000" b="1" dirty="0">
                <a:solidFill>
                  <a:srgbClr val="AAB9BC"/>
                </a:solidFill>
              </a:rPr>
              <a:t>→</a:t>
            </a:r>
            <a:endParaRPr lang="en-US" sz="2000" dirty="0"/>
          </a:p>
        </p:txBody>
      </p:sp>
      <p:sp>
        <p:nvSpPr>
          <p:cNvPr id="29" name="Shape 27"/>
          <p:cNvSpPr/>
          <p:nvPr/>
        </p:nvSpPr>
        <p:spPr>
          <a:xfrm>
            <a:off x="9454896" y="1810512"/>
            <a:ext cx="1938528" cy="2834640"/>
          </a:xfrm>
          <a:prstGeom prst="roundRect">
            <a:avLst/>
          </a:prstGeom>
          <a:solidFill>
            <a:srgbClr val="FFFFFF"/>
          </a:solidFill>
          <a:ln w="13970">
            <a:solidFill>
              <a:srgbClr val="DCE4E6"/>
            </a:solidFill>
            <a:prstDash val="solid"/>
          </a:ln>
        </p:spPr>
        <p:txBody>
          <a:bodyPr/>
          <a:lstStyle/>
          <a:p>
            <a:endParaRPr/>
          </a:p>
        </p:txBody>
      </p:sp>
      <p:sp>
        <p:nvSpPr>
          <p:cNvPr id="30" name="Shape 28"/>
          <p:cNvSpPr/>
          <p:nvPr/>
        </p:nvSpPr>
        <p:spPr>
          <a:xfrm>
            <a:off x="9637776" y="1993392"/>
            <a:ext cx="256032" cy="256032"/>
          </a:xfrm>
          <a:prstGeom prst="ellipse">
            <a:avLst/>
          </a:prstGeom>
          <a:solidFill>
            <a:srgbClr val="184A53"/>
          </a:solidFill>
          <a:ln w="12700">
            <a:solidFill>
              <a:srgbClr val="184A53"/>
            </a:solidFill>
            <a:prstDash val="solid"/>
          </a:ln>
        </p:spPr>
        <p:txBody>
          <a:bodyPr/>
          <a:lstStyle/>
          <a:p>
            <a:endParaRPr/>
          </a:p>
        </p:txBody>
      </p:sp>
      <p:sp>
        <p:nvSpPr>
          <p:cNvPr id="31" name="Text 29"/>
          <p:cNvSpPr/>
          <p:nvPr/>
        </p:nvSpPr>
        <p:spPr>
          <a:xfrm>
            <a:off x="9628632" y="2057400"/>
            <a:ext cx="274320" cy="109728"/>
          </a:xfrm>
          <a:prstGeom prst="rect">
            <a:avLst/>
          </a:prstGeom>
          <a:noFill/>
          <a:ln/>
        </p:spPr>
        <p:txBody>
          <a:bodyPr wrap="square" lIns="0" tIns="0" rIns="0" bIns="0" rtlCol="0" anchor="ctr"/>
          <a:lstStyle/>
          <a:p>
            <a:pPr marL="0" indent="0" algn="ctr">
              <a:buNone/>
            </a:pPr>
            <a:r>
              <a:rPr lang="en-US" sz="620" b="1" dirty="0">
                <a:solidFill>
                  <a:srgbClr val="FFFFFF"/>
                </a:solidFill>
              </a:rPr>
              <a:t>05</a:t>
            </a:r>
            <a:endParaRPr lang="en-US" sz="620" dirty="0"/>
          </a:p>
        </p:txBody>
      </p:sp>
      <p:sp>
        <p:nvSpPr>
          <p:cNvPr id="32" name="Text 30"/>
          <p:cNvSpPr/>
          <p:nvPr/>
        </p:nvSpPr>
        <p:spPr>
          <a:xfrm>
            <a:off x="9637776" y="2487168"/>
            <a:ext cx="1572768" cy="411480"/>
          </a:xfrm>
          <a:prstGeom prst="rect">
            <a:avLst/>
          </a:prstGeom>
          <a:noFill/>
          <a:ln/>
        </p:spPr>
        <p:txBody>
          <a:bodyPr wrap="square" lIns="0" tIns="0" rIns="0" bIns="0" rtlCol="0" anchor="ctr">
            <a:normAutofit/>
          </a:bodyPr>
          <a:lstStyle/>
          <a:p>
            <a:pPr marL="0" indent="0">
              <a:buNone/>
            </a:pPr>
            <a:r>
              <a:rPr lang="en-US" sz="1400" b="1" dirty="0">
                <a:solidFill>
                  <a:srgbClr val="184A53"/>
                </a:solidFill>
              </a:rPr>
              <a:t>Camp</a:t>
            </a:r>
            <a:endParaRPr lang="en-US" sz="1400" dirty="0"/>
          </a:p>
        </p:txBody>
      </p:sp>
      <p:sp>
        <p:nvSpPr>
          <p:cNvPr id="33" name="Text 31"/>
          <p:cNvSpPr/>
          <p:nvPr/>
        </p:nvSpPr>
        <p:spPr>
          <a:xfrm>
            <a:off x="9637776" y="3273552"/>
            <a:ext cx="1554480" cy="841248"/>
          </a:xfrm>
          <a:prstGeom prst="rect">
            <a:avLst/>
          </a:prstGeom>
          <a:noFill/>
          <a:ln/>
        </p:spPr>
        <p:txBody>
          <a:bodyPr wrap="square" lIns="0" tIns="0" rIns="0" bIns="0" rtlCol="0" anchor="ctr">
            <a:normAutofit/>
          </a:bodyPr>
          <a:lstStyle/>
          <a:p>
            <a:pPr marL="0" indent="0">
              <a:buNone/>
            </a:pPr>
            <a:r>
              <a:rPr lang="en-US" sz="1030" dirty="0">
                <a:solidFill>
                  <a:srgbClr val="68787C"/>
                </a:solidFill>
              </a:rPr>
              <a:t>Ett längre gemensamt tillfälle för utveckling och lagkänsla.</a:t>
            </a:r>
            <a:endParaRPr lang="en-US" sz="1030" dirty="0"/>
          </a:p>
        </p:txBody>
      </p:sp>
      <p:sp>
        <p:nvSpPr>
          <p:cNvPr id="34" name="Shape 32"/>
          <p:cNvSpPr/>
          <p:nvPr/>
        </p:nvSpPr>
        <p:spPr>
          <a:xfrm>
            <a:off x="603504" y="5029200"/>
            <a:ext cx="10652760" cy="393192"/>
          </a:xfrm>
          <a:prstGeom prst="rect">
            <a:avLst/>
          </a:prstGeom>
          <a:solidFill>
            <a:srgbClr val="E8EEF0"/>
          </a:solidFill>
          <a:ln w="12700">
            <a:solidFill>
              <a:srgbClr val="E8EEF0"/>
            </a:solidFill>
            <a:prstDash val="solid"/>
          </a:ln>
        </p:spPr>
        <p:txBody>
          <a:bodyPr/>
          <a:lstStyle/>
          <a:p>
            <a:endParaRPr/>
          </a:p>
        </p:txBody>
      </p:sp>
      <p:sp>
        <p:nvSpPr>
          <p:cNvPr id="35" name="Text 33"/>
          <p:cNvSpPr/>
          <p:nvPr/>
        </p:nvSpPr>
        <p:spPr>
          <a:xfrm>
            <a:off x="1005840" y="5138928"/>
            <a:ext cx="9829800" cy="146304"/>
          </a:xfrm>
          <a:prstGeom prst="rect">
            <a:avLst/>
          </a:prstGeom>
          <a:noFill/>
          <a:ln/>
        </p:spPr>
        <p:txBody>
          <a:bodyPr wrap="square" lIns="0" tIns="0" rIns="0" bIns="0" rtlCol="0" anchor="ctr"/>
          <a:lstStyle/>
          <a:p>
            <a:pPr marL="0" indent="0" algn="ctr">
              <a:buNone/>
            </a:pPr>
            <a:r>
              <a:rPr lang="en-US" sz="1000" b="1" dirty="0">
                <a:solidFill>
                  <a:srgbClr val="184A53"/>
                </a:solidFill>
              </a:rPr>
              <a:t>Målet är enkelhet: samma struktur återkommer – innehållet utvecklas.</a:t>
            </a:r>
            <a:endParaRPr lang="en-US" sz="1000" dirty="0"/>
          </a:p>
        </p:txBody>
      </p:sp>
      <p:sp>
        <p:nvSpPr>
          <p:cNvPr id="36"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PLANERING &amp; UTVECKLING</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Blockstruktur – säsongen 26/27</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Fokusområden skiftar under säsongen. Psykologin är genomgående och teknikdelarna bygger successivt vidare.</a:t>
            </a:r>
            <a:endParaRPr lang="en-US" sz="1150" dirty="0"/>
          </a:p>
        </p:txBody>
      </p:sp>
      <p:sp>
        <p:nvSpPr>
          <p:cNvPr id="5" name="Shape 3"/>
          <p:cNvSpPr/>
          <p:nvPr/>
        </p:nvSpPr>
        <p:spPr>
          <a:xfrm>
            <a:off x="603504" y="1664208"/>
            <a:ext cx="960120" cy="411480"/>
          </a:xfrm>
          <a:prstGeom prst="rect">
            <a:avLst/>
          </a:prstGeom>
          <a:solidFill>
            <a:srgbClr val="184A53"/>
          </a:solidFill>
          <a:ln w="12700">
            <a:solidFill>
              <a:srgbClr val="184A53"/>
            </a:solidFill>
            <a:prstDash val="solid"/>
          </a:ln>
        </p:spPr>
        <p:txBody>
          <a:bodyPr/>
          <a:lstStyle/>
          <a:p>
            <a:endParaRPr/>
          </a:p>
        </p:txBody>
      </p:sp>
      <p:sp>
        <p:nvSpPr>
          <p:cNvPr id="6" name="Text 4"/>
          <p:cNvSpPr/>
          <p:nvPr/>
        </p:nvSpPr>
        <p:spPr>
          <a:xfrm>
            <a:off x="713232" y="1783080"/>
            <a:ext cx="777240" cy="137160"/>
          </a:xfrm>
          <a:prstGeom prst="rect">
            <a:avLst/>
          </a:prstGeom>
          <a:noFill/>
          <a:ln/>
        </p:spPr>
        <p:txBody>
          <a:bodyPr wrap="square" lIns="0" tIns="0" rIns="0" bIns="0" rtlCol="0" anchor="ctr"/>
          <a:lstStyle/>
          <a:p>
            <a:pPr marL="0" indent="0">
              <a:buNone/>
            </a:pPr>
            <a:r>
              <a:rPr lang="en-US" sz="850" b="1" dirty="0">
                <a:solidFill>
                  <a:srgbClr val="FFFFFF"/>
                </a:solidFill>
              </a:rPr>
              <a:t>MÅNAD</a:t>
            </a:r>
            <a:endParaRPr lang="en-US" sz="850" dirty="0"/>
          </a:p>
        </p:txBody>
      </p:sp>
      <p:sp>
        <p:nvSpPr>
          <p:cNvPr id="7" name="Shape 5"/>
          <p:cNvSpPr/>
          <p:nvPr/>
        </p:nvSpPr>
        <p:spPr>
          <a:xfrm>
            <a:off x="1563624" y="1664208"/>
            <a:ext cx="2423160" cy="411480"/>
          </a:xfrm>
          <a:prstGeom prst="rect">
            <a:avLst/>
          </a:prstGeom>
          <a:solidFill>
            <a:srgbClr val="184A53"/>
          </a:solidFill>
          <a:ln w="12700">
            <a:solidFill>
              <a:srgbClr val="184A53"/>
            </a:solidFill>
            <a:prstDash val="solid"/>
          </a:ln>
        </p:spPr>
        <p:txBody>
          <a:bodyPr/>
          <a:lstStyle/>
          <a:p>
            <a:endParaRPr/>
          </a:p>
        </p:txBody>
      </p:sp>
      <p:sp>
        <p:nvSpPr>
          <p:cNvPr id="8" name="Text 6"/>
          <p:cNvSpPr/>
          <p:nvPr/>
        </p:nvSpPr>
        <p:spPr>
          <a:xfrm>
            <a:off x="1673352" y="1783080"/>
            <a:ext cx="2240280" cy="137160"/>
          </a:xfrm>
          <a:prstGeom prst="rect">
            <a:avLst/>
          </a:prstGeom>
          <a:noFill/>
          <a:ln/>
        </p:spPr>
        <p:txBody>
          <a:bodyPr wrap="square" lIns="0" tIns="0" rIns="0" bIns="0" rtlCol="0" anchor="ctr"/>
          <a:lstStyle/>
          <a:p>
            <a:pPr marL="0" indent="0">
              <a:buNone/>
            </a:pPr>
            <a:r>
              <a:rPr lang="en-US" sz="850" b="1" dirty="0">
                <a:solidFill>
                  <a:srgbClr val="FFFFFF"/>
                </a:solidFill>
              </a:rPr>
              <a:t>FYSIOLOGI</a:t>
            </a:r>
            <a:endParaRPr lang="en-US" sz="850" dirty="0"/>
          </a:p>
        </p:txBody>
      </p:sp>
      <p:sp>
        <p:nvSpPr>
          <p:cNvPr id="9" name="Shape 7"/>
          <p:cNvSpPr/>
          <p:nvPr/>
        </p:nvSpPr>
        <p:spPr>
          <a:xfrm>
            <a:off x="3986784" y="1664208"/>
            <a:ext cx="2788920" cy="411480"/>
          </a:xfrm>
          <a:prstGeom prst="rect">
            <a:avLst/>
          </a:prstGeom>
          <a:solidFill>
            <a:srgbClr val="184A53"/>
          </a:solidFill>
          <a:ln w="12700">
            <a:solidFill>
              <a:srgbClr val="184A53"/>
            </a:solidFill>
            <a:prstDash val="solid"/>
          </a:ln>
        </p:spPr>
        <p:txBody>
          <a:bodyPr/>
          <a:lstStyle/>
          <a:p>
            <a:endParaRPr/>
          </a:p>
        </p:txBody>
      </p:sp>
      <p:sp>
        <p:nvSpPr>
          <p:cNvPr id="10" name="Text 8"/>
          <p:cNvSpPr/>
          <p:nvPr/>
        </p:nvSpPr>
        <p:spPr>
          <a:xfrm>
            <a:off x="4096512" y="1783080"/>
            <a:ext cx="2606040" cy="137160"/>
          </a:xfrm>
          <a:prstGeom prst="rect">
            <a:avLst/>
          </a:prstGeom>
          <a:noFill/>
          <a:ln/>
        </p:spPr>
        <p:txBody>
          <a:bodyPr wrap="square" lIns="0" tIns="0" rIns="0" bIns="0" rtlCol="0" anchor="ctr"/>
          <a:lstStyle/>
          <a:p>
            <a:pPr marL="0" indent="0">
              <a:buNone/>
            </a:pPr>
            <a:r>
              <a:rPr lang="en-US" sz="850" b="1" dirty="0">
                <a:solidFill>
                  <a:srgbClr val="FFFFFF"/>
                </a:solidFill>
              </a:rPr>
              <a:t>PSYKOLOGI</a:t>
            </a:r>
            <a:endParaRPr lang="en-US" sz="850" dirty="0"/>
          </a:p>
        </p:txBody>
      </p:sp>
      <p:sp>
        <p:nvSpPr>
          <p:cNvPr id="11" name="Shape 9"/>
          <p:cNvSpPr/>
          <p:nvPr/>
        </p:nvSpPr>
        <p:spPr>
          <a:xfrm>
            <a:off x="6775704" y="1664208"/>
            <a:ext cx="2523744" cy="411480"/>
          </a:xfrm>
          <a:prstGeom prst="rect">
            <a:avLst/>
          </a:prstGeom>
          <a:solidFill>
            <a:srgbClr val="184A53"/>
          </a:solidFill>
          <a:ln w="12700">
            <a:solidFill>
              <a:srgbClr val="184A53"/>
            </a:solidFill>
            <a:prstDash val="solid"/>
          </a:ln>
        </p:spPr>
        <p:txBody>
          <a:bodyPr/>
          <a:lstStyle/>
          <a:p>
            <a:endParaRPr/>
          </a:p>
        </p:txBody>
      </p:sp>
      <p:sp>
        <p:nvSpPr>
          <p:cNvPr id="12" name="Text 10"/>
          <p:cNvSpPr/>
          <p:nvPr/>
        </p:nvSpPr>
        <p:spPr>
          <a:xfrm>
            <a:off x="6885432" y="1783080"/>
            <a:ext cx="2340864" cy="137160"/>
          </a:xfrm>
          <a:prstGeom prst="rect">
            <a:avLst/>
          </a:prstGeom>
          <a:noFill/>
          <a:ln/>
        </p:spPr>
        <p:txBody>
          <a:bodyPr wrap="square" lIns="0" tIns="0" rIns="0" bIns="0" rtlCol="0" anchor="ctr"/>
          <a:lstStyle/>
          <a:p>
            <a:pPr marL="0" indent="0">
              <a:buNone/>
            </a:pPr>
            <a:r>
              <a:rPr lang="en-US" sz="850" b="1" dirty="0">
                <a:solidFill>
                  <a:srgbClr val="FFFFFF"/>
                </a:solidFill>
              </a:rPr>
              <a:t>TEKNIK</a:t>
            </a:r>
            <a:endParaRPr lang="en-US" sz="850" dirty="0"/>
          </a:p>
        </p:txBody>
      </p:sp>
      <p:sp>
        <p:nvSpPr>
          <p:cNvPr id="13" name="Shape 11"/>
          <p:cNvSpPr/>
          <p:nvPr/>
        </p:nvSpPr>
        <p:spPr>
          <a:xfrm>
            <a:off x="9299448" y="1664208"/>
            <a:ext cx="1956816" cy="411480"/>
          </a:xfrm>
          <a:prstGeom prst="rect">
            <a:avLst/>
          </a:prstGeom>
          <a:solidFill>
            <a:srgbClr val="184A53"/>
          </a:solidFill>
          <a:ln w="12700">
            <a:solidFill>
              <a:srgbClr val="184A53"/>
            </a:solidFill>
            <a:prstDash val="solid"/>
          </a:ln>
        </p:spPr>
        <p:txBody>
          <a:bodyPr/>
          <a:lstStyle/>
          <a:p>
            <a:endParaRPr/>
          </a:p>
        </p:txBody>
      </p:sp>
      <p:sp>
        <p:nvSpPr>
          <p:cNvPr id="14" name="Text 12"/>
          <p:cNvSpPr/>
          <p:nvPr/>
        </p:nvSpPr>
        <p:spPr>
          <a:xfrm>
            <a:off x="9409176" y="1783080"/>
            <a:ext cx="1773936" cy="137160"/>
          </a:xfrm>
          <a:prstGeom prst="rect">
            <a:avLst/>
          </a:prstGeom>
          <a:noFill/>
          <a:ln/>
        </p:spPr>
        <p:txBody>
          <a:bodyPr wrap="square" lIns="0" tIns="0" rIns="0" bIns="0" rtlCol="0" anchor="ctr"/>
          <a:lstStyle/>
          <a:p>
            <a:pPr marL="0" indent="0">
              <a:buNone/>
            </a:pPr>
            <a:r>
              <a:rPr lang="en-US" sz="850" b="1" dirty="0">
                <a:solidFill>
                  <a:srgbClr val="FFFFFF"/>
                </a:solidFill>
              </a:rPr>
              <a:t>TEKNIK MV</a:t>
            </a:r>
            <a:endParaRPr lang="en-US" sz="850" dirty="0"/>
          </a:p>
        </p:txBody>
      </p:sp>
      <p:sp>
        <p:nvSpPr>
          <p:cNvPr id="15" name="Shape 13"/>
          <p:cNvSpPr/>
          <p:nvPr/>
        </p:nvSpPr>
        <p:spPr>
          <a:xfrm>
            <a:off x="603504" y="2075688"/>
            <a:ext cx="960120" cy="429768"/>
          </a:xfrm>
          <a:prstGeom prst="rect">
            <a:avLst/>
          </a:prstGeom>
          <a:solidFill>
            <a:srgbClr val="FFFFFF"/>
          </a:solidFill>
          <a:ln w="8890">
            <a:solidFill>
              <a:srgbClr val="DCE4E6"/>
            </a:solidFill>
            <a:prstDash val="solid"/>
          </a:ln>
        </p:spPr>
        <p:txBody>
          <a:bodyPr/>
          <a:lstStyle/>
          <a:p>
            <a:endParaRPr/>
          </a:p>
        </p:txBody>
      </p:sp>
      <p:sp>
        <p:nvSpPr>
          <p:cNvPr id="16" name="Shape 14"/>
          <p:cNvSpPr/>
          <p:nvPr/>
        </p:nvSpPr>
        <p:spPr>
          <a:xfrm>
            <a:off x="1563624" y="2075688"/>
            <a:ext cx="2423160" cy="429768"/>
          </a:xfrm>
          <a:prstGeom prst="rect">
            <a:avLst/>
          </a:prstGeom>
          <a:solidFill>
            <a:srgbClr val="FFFFFF"/>
          </a:solidFill>
          <a:ln w="8890">
            <a:solidFill>
              <a:srgbClr val="DCE4E6"/>
            </a:solidFill>
            <a:prstDash val="solid"/>
          </a:ln>
        </p:spPr>
        <p:txBody>
          <a:bodyPr/>
          <a:lstStyle/>
          <a:p>
            <a:endParaRPr/>
          </a:p>
        </p:txBody>
      </p:sp>
      <p:sp>
        <p:nvSpPr>
          <p:cNvPr id="17" name="Shape 15"/>
          <p:cNvSpPr/>
          <p:nvPr/>
        </p:nvSpPr>
        <p:spPr>
          <a:xfrm>
            <a:off x="6775704" y="2075688"/>
            <a:ext cx="2523744" cy="429768"/>
          </a:xfrm>
          <a:prstGeom prst="rect">
            <a:avLst/>
          </a:prstGeom>
          <a:solidFill>
            <a:srgbClr val="FFFFFF"/>
          </a:solidFill>
          <a:ln w="8890">
            <a:solidFill>
              <a:srgbClr val="DCE4E6"/>
            </a:solidFill>
            <a:prstDash val="solid"/>
          </a:ln>
        </p:spPr>
        <p:txBody>
          <a:bodyPr/>
          <a:lstStyle/>
          <a:p>
            <a:endParaRPr/>
          </a:p>
        </p:txBody>
      </p:sp>
      <p:sp>
        <p:nvSpPr>
          <p:cNvPr id="18" name="Shape 16"/>
          <p:cNvSpPr/>
          <p:nvPr/>
        </p:nvSpPr>
        <p:spPr>
          <a:xfrm>
            <a:off x="9299448" y="2075688"/>
            <a:ext cx="1956816" cy="429768"/>
          </a:xfrm>
          <a:prstGeom prst="rect">
            <a:avLst/>
          </a:prstGeom>
          <a:solidFill>
            <a:srgbClr val="FFFFFF"/>
          </a:solidFill>
          <a:ln w="8890">
            <a:solidFill>
              <a:srgbClr val="DCE4E6"/>
            </a:solidFill>
            <a:prstDash val="solid"/>
          </a:ln>
        </p:spPr>
        <p:txBody>
          <a:bodyPr/>
          <a:lstStyle/>
          <a:p>
            <a:endParaRPr/>
          </a:p>
        </p:txBody>
      </p:sp>
      <p:sp>
        <p:nvSpPr>
          <p:cNvPr id="19" name="Text 17"/>
          <p:cNvSpPr/>
          <p:nvPr/>
        </p:nvSpPr>
        <p:spPr>
          <a:xfrm>
            <a:off x="713232" y="2221992"/>
            <a:ext cx="795528" cy="128016"/>
          </a:xfrm>
          <a:prstGeom prst="rect">
            <a:avLst/>
          </a:prstGeom>
          <a:noFill/>
          <a:ln/>
        </p:spPr>
        <p:txBody>
          <a:bodyPr wrap="square" lIns="0" tIns="0" rIns="0" bIns="0" rtlCol="0" anchor="ctr"/>
          <a:lstStyle/>
          <a:p>
            <a:pPr marL="0" indent="0">
              <a:buNone/>
            </a:pPr>
            <a:r>
              <a:rPr lang="en-US" sz="720" b="1" dirty="0">
                <a:solidFill>
                  <a:srgbClr val="75898D"/>
                </a:solidFill>
              </a:rPr>
              <a:t>OKTOBER</a:t>
            </a:r>
            <a:endParaRPr lang="en-US" sz="720" dirty="0"/>
          </a:p>
        </p:txBody>
      </p:sp>
      <p:sp>
        <p:nvSpPr>
          <p:cNvPr id="20" name="Text 18"/>
          <p:cNvSpPr/>
          <p:nvPr/>
        </p:nvSpPr>
        <p:spPr>
          <a:xfrm>
            <a:off x="1673352" y="2194560"/>
            <a:ext cx="2258568"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Explosivitet / uthållighet</a:t>
            </a:r>
            <a:endParaRPr lang="en-US" sz="880" dirty="0"/>
          </a:p>
        </p:txBody>
      </p:sp>
      <p:sp>
        <p:nvSpPr>
          <p:cNvPr id="21" name="Text 19"/>
          <p:cNvSpPr/>
          <p:nvPr/>
        </p:nvSpPr>
        <p:spPr>
          <a:xfrm>
            <a:off x="6885432" y="2194560"/>
            <a:ext cx="2359152"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Skott + passning</a:t>
            </a:r>
            <a:endParaRPr lang="en-US" sz="880" dirty="0"/>
          </a:p>
        </p:txBody>
      </p:sp>
      <p:sp>
        <p:nvSpPr>
          <p:cNvPr id="22" name="Text 20"/>
          <p:cNvSpPr/>
          <p:nvPr/>
        </p:nvSpPr>
        <p:spPr>
          <a:xfrm>
            <a:off x="9409176" y="2194560"/>
            <a:ext cx="1792224"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Positionering</a:t>
            </a:r>
            <a:endParaRPr lang="en-US" sz="880" dirty="0"/>
          </a:p>
        </p:txBody>
      </p:sp>
      <p:sp>
        <p:nvSpPr>
          <p:cNvPr id="23" name="Shape 21"/>
          <p:cNvSpPr/>
          <p:nvPr/>
        </p:nvSpPr>
        <p:spPr>
          <a:xfrm>
            <a:off x="603504" y="2505456"/>
            <a:ext cx="960120" cy="429768"/>
          </a:xfrm>
          <a:prstGeom prst="rect">
            <a:avLst/>
          </a:prstGeom>
          <a:solidFill>
            <a:srgbClr val="F1F4F5"/>
          </a:solidFill>
          <a:ln w="8890">
            <a:solidFill>
              <a:srgbClr val="DCE4E6"/>
            </a:solidFill>
            <a:prstDash val="solid"/>
          </a:ln>
        </p:spPr>
        <p:txBody>
          <a:bodyPr/>
          <a:lstStyle/>
          <a:p>
            <a:endParaRPr/>
          </a:p>
        </p:txBody>
      </p:sp>
      <p:sp>
        <p:nvSpPr>
          <p:cNvPr id="24" name="Shape 22"/>
          <p:cNvSpPr/>
          <p:nvPr/>
        </p:nvSpPr>
        <p:spPr>
          <a:xfrm>
            <a:off x="1563624" y="2505456"/>
            <a:ext cx="2423160" cy="429768"/>
          </a:xfrm>
          <a:prstGeom prst="rect">
            <a:avLst/>
          </a:prstGeom>
          <a:solidFill>
            <a:srgbClr val="F1F4F5"/>
          </a:solidFill>
          <a:ln w="8890">
            <a:solidFill>
              <a:srgbClr val="DCE4E6"/>
            </a:solidFill>
            <a:prstDash val="solid"/>
          </a:ln>
        </p:spPr>
        <p:txBody>
          <a:bodyPr/>
          <a:lstStyle/>
          <a:p>
            <a:endParaRPr/>
          </a:p>
        </p:txBody>
      </p:sp>
      <p:sp>
        <p:nvSpPr>
          <p:cNvPr id="25" name="Shape 23"/>
          <p:cNvSpPr/>
          <p:nvPr/>
        </p:nvSpPr>
        <p:spPr>
          <a:xfrm>
            <a:off x="6775704" y="2505456"/>
            <a:ext cx="2523744" cy="429768"/>
          </a:xfrm>
          <a:prstGeom prst="rect">
            <a:avLst/>
          </a:prstGeom>
          <a:solidFill>
            <a:srgbClr val="F1F4F5"/>
          </a:solidFill>
          <a:ln w="8890">
            <a:solidFill>
              <a:srgbClr val="DCE4E6"/>
            </a:solidFill>
            <a:prstDash val="solid"/>
          </a:ln>
        </p:spPr>
        <p:txBody>
          <a:bodyPr/>
          <a:lstStyle/>
          <a:p>
            <a:endParaRPr/>
          </a:p>
        </p:txBody>
      </p:sp>
      <p:sp>
        <p:nvSpPr>
          <p:cNvPr id="26" name="Shape 24"/>
          <p:cNvSpPr/>
          <p:nvPr/>
        </p:nvSpPr>
        <p:spPr>
          <a:xfrm>
            <a:off x="9299448" y="2505456"/>
            <a:ext cx="1956816" cy="429768"/>
          </a:xfrm>
          <a:prstGeom prst="rect">
            <a:avLst/>
          </a:prstGeom>
          <a:solidFill>
            <a:srgbClr val="F1F4F5"/>
          </a:solidFill>
          <a:ln w="8890">
            <a:solidFill>
              <a:srgbClr val="DCE4E6"/>
            </a:solidFill>
            <a:prstDash val="solid"/>
          </a:ln>
        </p:spPr>
        <p:txBody>
          <a:bodyPr/>
          <a:lstStyle/>
          <a:p>
            <a:endParaRPr/>
          </a:p>
        </p:txBody>
      </p:sp>
      <p:sp>
        <p:nvSpPr>
          <p:cNvPr id="27" name="Text 25"/>
          <p:cNvSpPr/>
          <p:nvPr/>
        </p:nvSpPr>
        <p:spPr>
          <a:xfrm>
            <a:off x="713232" y="2651760"/>
            <a:ext cx="795528" cy="128016"/>
          </a:xfrm>
          <a:prstGeom prst="rect">
            <a:avLst/>
          </a:prstGeom>
          <a:noFill/>
          <a:ln/>
        </p:spPr>
        <p:txBody>
          <a:bodyPr wrap="square" lIns="0" tIns="0" rIns="0" bIns="0" rtlCol="0" anchor="ctr"/>
          <a:lstStyle/>
          <a:p>
            <a:pPr marL="0" indent="0">
              <a:buNone/>
            </a:pPr>
            <a:r>
              <a:rPr lang="en-US" sz="720" b="1" dirty="0">
                <a:solidFill>
                  <a:srgbClr val="75898D"/>
                </a:solidFill>
              </a:rPr>
              <a:t>NOVEMBER</a:t>
            </a:r>
            <a:endParaRPr lang="en-US" sz="720" dirty="0"/>
          </a:p>
        </p:txBody>
      </p:sp>
      <p:sp>
        <p:nvSpPr>
          <p:cNvPr id="28" name="Text 26"/>
          <p:cNvSpPr/>
          <p:nvPr/>
        </p:nvSpPr>
        <p:spPr>
          <a:xfrm>
            <a:off x="1673352" y="2624328"/>
            <a:ext cx="2258568"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Snabbhet</a:t>
            </a:r>
            <a:endParaRPr lang="en-US" sz="880" dirty="0"/>
          </a:p>
        </p:txBody>
      </p:sp>
      <p:sp>
        <p:nvSpPr>
          <p:cNvPr id="29" name="Text 27"/>
          <p:cNvSpPr/>
          <p:nvPr/>
        </p:nvSpPr>
        <p:spPr>
          <a:xfrm>
            <a:off x="6885432" y="2624328"/>
            <a:ext cx="2359152"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Löpning utan boll</a:t>
            </a:r>
            <a:endParaRPr lang="en-US" sz="880" dirty="0"/>
          </a:p>
        </p:txBody>
      </p:sp>
      <p:sp>
        <p:nvSpPr>
          <p:cNvPr id="30" name="Text 28"/>
          <p:cNvSpPr/>
          <p:nvPr/>
        </p:nvSpPr>
        <p:spPr>
          <a:xfrm>
            <a:off x="9409176" y="2624328"/>
            <a:ext cx="1792224"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Förflyttningar</a:t>
            </a:r>
            <a:endParaRPr lang="en-US" sz="880" dirty="0"/>
          </a:p>
        </p:txBody>
      </p:sp>
      <p:sp>
        <p:nvSpPr>
          <p:cNvPr id="31" name="Shape 29"/>
          <p:cNvSpPr/>
          <p:nvPr/>
        </p:nvSpPr>
        <p:spPr>
          <a:xfrm>
            <a:off x="603504" y="2935224"/>
            <a:ext cx="960120" cy="429768"/>
          </a:xfrm>
          <a:prstGeom prst="rect">
            <a:avLst/>
          </a:prstGeom>
          <a:solidFill>
            <a:srgbClr val="FFFFFF"/>
          </a:solidFill>
          <a:ln w="8890">
            <a:solidFill>
              <a:srgbClr val="DCE4E6"/>
            </a:solidFill>
            <a:prstDash val="solid"/>
          </a:ln>
        </p:spPr>
        <p:txBody>
          <a:bodyPr/>
          <a:lstStyle/>
          <a:p>
            <a:endParaRPr/>
          </a:p>
        </p:txBody>
      </p:sp>
      <p:sp>
        <p:nvSpPr>
          <p:cNvPr id="32" name="Shape 30"/>
          <p:cNvSpPr/>
          <p:nvPr/>
        </p:nvSpPr>
        <p:spPr>
          <a:xfrm>
            <a:off x="1563624" y="2935224"/>
            <a:ext cx="2423160" cy="429768"/>
          </a:xfrm>
          <a:prstGeom prst="rect">
            <a:avLst/>
          </a:prstGeom>
          <a:solidFill>
            <a:srgbClr val="FFFFFF"/>
          </a:solidFill>
          <a:ln w="8890">
            <a:solidFill>
              <a:srgbClr val="DCE4E6"/>
            </a:solidFill>
            <a:prstDash val="solid"/>
          </a:ln>
        </p:spPr>
        <p:txBody>
          <a:bodyPr/>
          <a:lstStyle/>
          <a:p>
            <a:endParaRPr/>
          </a:p>
        </p:txBody>
      </p:sp>
      <p:sp>
        <p:nvSpPr>
          <p:cNvPr id="33" name="Shape 31"/>
          <p:cNvSpPr/>
          <p:nvPr/>
        </p:nvSpPr>
        <p:spPr>
          <a:xfrm>
            <a:off x="6775704" y="2935224"/>
            <a:ext cx="2523744" cy="429768"/>
          </a:xfrm>
          <a:prstGeom prst="rect">
            <a:avLst/>
          </a:prstGeom>
          <a:solidFill>
            <a:srgbClr val="FFFFFF"/>
          </a:solidFill>
          <a:ln w="8890">
            <a:solidFill>
              <a:srgbClr val="DCE4E6"/>
            </a:solidFill>
            <a:prstDash val="solid"/>
          </a:ln>
        </p:spPr>
        <p:txBody>
          <a:bodyPr/>
          <a:lstStyle/>
          <a:p>
            <a:endParaRPr/>
          </a:p>
        </p:txBody>
      </p:sp>
      <p:sp>
        <p:nvSpPr>
          <p:cNvPr id="34" name="Shape 32"/>
          <p:cNvSpPr/>
          <p:nvPr/>
        </p:nvSpPr>
        <p:spPr>
          <a:xfrm>
            <a:off x="9299448" y="2935224"/>
            <a:ext cx="1956816" cy="429768"/>
          </a:xfrm>
          <a:prstGeom prst="rect">
            <a:avLst/>
          </a:prstGeom>
          <a:solidFill>
            <a:srgbClr val="FFFFFF"/>
          </a:solidFill>
          <a:ln w="8890">
            <a:solidFill>
              <a:srgbClr val="DCE4E6"/>
            </a:solidFill>
            <a:prstDash val="solid"/>
          </a:ln>
        </p:spPr>
        <p:txBody>
          <a:bodyPr/>
          <a:lstStyle/>
          <a:p>
            <a:endParaRPr/>
          </a:p>
        </p:txBody>
      </p:sp>
      <p:sp>
        <p:nvSpPr>
          <p:cNvPr id="35" name="Text 33"/>
          <p:cNvSpPr/>
          <p:nvPr/>
        </p:nvSpPr>
        <p:spPr>
          <a:xfrm>
            <a:off x="713232" y="3081528"/>
            <a:ext cx="795528" cy="128016"/>
          </a:xfrm>
          <a:prstGeom prst="rect">
            <a:avLst/>
          </a:prstGeom>
          <a:noFill/>
          <a:ln/>
        </p:spPr>
        <p:txBody>
          <a:bodyPr wrap="square" lIns="0" tIns="0" rIns="0" bIns="0" rtlCol="0" anchor="ctr"/>
          <a:lstStyle/>
          <a:p>
            <a:pPr marL="0" indent="0">
              <a:buNone/>
            </a:pPr>
            <a:r>
              <a:rPr lang="en-US" sz="720" b="1" dirty="0">
                <a:solidFill>
                  <a:srgbClr val="75898D"/>
                </a:solidFill>
              </a:rPr>
              <a:t>DECEMBER</a:t>
            </a:r>
            <a:endParaRPr lang="en-US" sz="720" dirty="0"/>
          </a:p>
        </p:txBody>
      </p:sp>
      <p:sp>
        <p:nvSpPr>
          <p:cNvPr id="36" name="Text 34"/>
          <p:cNvSpPr/>
          <p:nvPr/>
        </p:nvSpPr>
        <p:spPr>
          <a:xfrm>
            <a:off x="1673352" y="3054096"/>
            <a:ext cx="2258568"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Riktningsförändringar</a:t>
            </a:r>
            <a:endParaRPr lang="en-US" sz="880" dirty="0"/>
          </a:p>
        </p:txBody>
      </p:sp>
      <p:sp>
        <p:nvSpPr>
          <p:cNvPr id="37" name="Text 35"/>
          <p:cNvSpPr/>
          <p:nvPr/>
        </p:nvSpPr>
        <p:spPr>
          <a:xfrm>
            <a:off x="6885432" y="3054096"/>
            <a:ext cx="2359152"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Give and go</a:t>
            </a:r>
            <a:endParaRPr lang="en-US" sz="880" dirty="0"/>
          </a:p>
        </p:txBody>
      </p:sp>
      <p:sp>
        <p:nvSpPr>
          <p:cNvPr id="38" name="Text 36"/>
          <p:cNvSpPr/>
          <p:nvPr/>
        </p:nvSpPr>
        <p:spPr>
          <a:xfrm>
            <a:off x="9409176" y="3054096"/>
            <a:ext cx="1792224" cy="164592"/>
          </a:xfrm>
          <a:prstGeom prst="rect">
            <a:avLst/>
          </a:prstGeom>
          <a:noFill/>
          <a:ln/>
        </p:spPr>
        <p:txBody>
          <a:bodyPr wrap="square" lIns="0" tIns="0" rIns="0" bIns="0" rtlCol="0" anchor="ctr">
            <a:normAutofit/>
          </a:bodyPr>
          <a:lstStyle/>
          <a:p>
            <a:pPr marL="0" indent="0">
              <a:buNone/>
            </a:pPr>
            <a:r>
              <a:rPr lang="en-US" sz="880" b="1" dirty="0">
                <a:solidFill>
                  <a:srgbClr val="184A53"/>
                </a:solidFill>
              </a:rPr>
              <a:t>Utstart</a:t>
            </a:r>
            <a:endParaRPr lang="en-US" sz="880" dirty="0"/>
          </a:p>
        </p:txBody>
      </p:sp>
      <p:sp>
        <p:nvSpPr>
          <p:cNvPr id="39" name="Shape 37"/>
          <p:cNvSpPr/>
          <p:nvPr/>
        </p:nvSpPr>
        <p:spPr>
          <a:xfrm>
            <a:off x="603504" y="3364992"/>
            <a:ext cx="960120" cy="429768"/>
          </a:xfrm>
          <a:prstGeom prst="rect">
            <a:avLst/>
          </a:prstGeom>
          <a:solidFill>
            <a:srgbClr val="F1F4F5"/>
          </a:solidFill>
          <a:ln w="8890">
            <a:solidFill>
              <a:srgbClr val="DCE4E6"/>
            </a:solidFill>
            <a:prstDash val="solid"/>
          </a:ln>
        </p:spPr>
        <p:txBody>
          <a:bodyPr/>
          <a:lstStyle/>
          <a:p>
            <a:endParaRPr/>
          </a:p>
        </p:txBody>
      </p:sp>
      <p:sp>
        <p:nvSpPr>
          <p:cNvPr id="40" name="Shape 38"/>
          <p:cNvSpPr/>
          <p:nvPr/>
        </p:nvSpPr>
        <p:spPr>
          <a:xfrm>
            <a:off x="1563624" y="3364992"/>
            <a:ext cx="2423160" cy="429768"/>
          </a:xfrm>
          <a:prstGeom prst="rect">
            <a:avLst/>
          </a:prstGeom>
          <a:solidFill>
            <a:srgbClr val="F1F4F5"/>
          </a:solidFill>
          <a:ln w="8890">
            <a:solidFill>
              <a:srgbClr val="DCE4E6"/>
            </a:solidFill>
            <a:prstDash val="solid"/>
          </a:ln>
        </p:spPr>
        <p:txBody>
          <a:bodyPr/>
          <a:lstStyle/>
          <a:p>
            <a:endParaRPr/>
          </a:p>
        </p:txBody>
      </p:sp>
      <p:sp>
        <p:nvSpPr>
          <p:cNvPr id="41" name="Shape 39"/>
          <p:cNvSpPr/>
          <p:nvPr/>
        </p:nvSpPr>
        <p:spPr>
          <a:xfrm>
            <a:off x="6775704" y="3364992"/>
            <a:ext cx="2523744" cy="429768"/>
          </a:xfrm>
          <a:prstGeom prst="rect">
            <a:avLst/>
          </a:prstGeom>
          <a:solidFill>
            <a:srgbClr val="F1F4F5"/>
          </a:solidFill>
          <a:ln w="8890">
            <a:solidFill>
              <a:srgbClr val="DCE4E6"/>
            </a:solidFill>
            <a:prstDash val="solid"/>
          </a:ln>
        </p:spPr>
        <p:txBody>
          <a:bodyPr/>
          <a:lstStyle/>
          <a:p>
            <a:endParaRPr/>
          </a:p>
        </p:txBody>
      </p:sp>
      <p:sp>
        <p:nvSpPr>
          <p:cNvPr id="42" name="Shape 40"/>
          <p:cNvSpPr/>
          <p:nvPr/>
        </p:nvSpPr>
        <p:spPr>
          <a:xfrm>
            <a:off x="9299448" y="3364992"/>
            <a:ext cx="1956816" cy="429768"/>
          </a:xfrm>
          <a:prstGeom prst="rect">
            <a:avLst/>
          </a:prstGeom>
          <a:solidFill>
            <a:srgbClr val="F1F4F5"/>
          </a:solidFill>
          <a:ln w="8890">
            <a:solidFill>
              <a:srgbClr val="DCE4E6"/>
            </a:solidFill>
            <a:prstDash val="solid"/>
          </a:ln>
        </p:spPr>
        <p:txBody>
          <a:bodyPr/>
          <a:lstStyle/>
          <a:p>
            <a:endParaRPr/>
          </a:p>
        </p:txBody>
      </p:sp>
      <p:sp>
        <p:nvSpPr>
          <p:cNvPr id="43" name="Text 41"/>
          <p:cNvSpPr/>
          <p:nvPr/>
        </p:nvSpPr>
        <p:spPr>
          <a:xfrm>
            <a:off x="713232" y="3511296"/>
            <a:ext cx="795528" cy="128016"/>
          </a:xfrm>
          <a:prstGeom prst="rect">
            <a:avLst/>
          </a:prstGeom>
          <a:noFill/>
          <a:ln/>
        </p:spPr>
        <p:txBody>
          <a:bodyPr wrap="square" lIns="0" tIns="0" rIns="0" bIns="0" rtlCol="0" anchor="ctr"/>
          <a:lstStyle/>
          <a:p>
            <a:pPr marL="0" indent="0">
              <a:buNone/>
            </a:pPr>
            <a:r>
              <a:rPr lang="en-US" sz="720" b="1" dirty="0">
                <a:solidFill>
                  <a:srgbClr val="75898D"/>
                </a:solidFill>
              </a:rPr>
              <a:t>JANUARI</a:t>
            </a:r>
            <a:endParaRPr lang="en-US" sz="720" dirty="0"/>
          </a:p>
        </p:txBody>
      </p:sp>
      <p:sp>
        <p:nvSpPr>
          <p:cNvPr id="44" name="Text 42"/>
          <p:cNvSpPr/>
          <p:nvPr/>
        </p:nvSpPr>
        <p:spPr>
          <a:xfrm>
            <a:off x="1673352" y="3483864"/>
            <a:ext cx="2258568"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Balans &amp; kroppskontroll</a:t>
            </a:r>
            <a:endParaRPr lang="en-US" sz="880" dirty="0"/>
          </a:p>
        </p:txBody>
      </p:sp>
      <p:sp>
        <p:nvSpPr>
          <p:cNvPr id="45" name="Text 43"/>
          <p:cNvSpPr/>
          <p:nvPr/>
        </p:nvSpPr>
        <p:spPr>
          <a:xfrm>
            <a:off x="6885432" y="3483864"/>
            <a:ext cx="2359152"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46" name="Text 44"/>
          <p:cNvSpPr/>
          <p:nvPr/>
        </p:nvSpPr>
        <p:spPr>
          <a:xfrm>
            <a:off x="9409176" y="3483864"/>
            <a:ext cx="1792224"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47" name="Shape 45"/>
          <p:cNvSpPr/>
          <p:nvPr/>
        </p:nvSpPr>
        <p:spPr>
          <a:xfrm>
            <a:off x="603504" y="3794760"/>
            <a:ext cx="960120" cy="429768"/>
          </a:xfrm>
          <a:prstGeom prst="rect">
            <a:avLst/>
          </a:prstGeom>
          <a:solidFill>
            <a:srgbClr val="FFFFFF"/>
          </a:solidFill>
          <a:ln w="8890">
            <a:solidFill>
              <a:srgbClr val="DCE4E6"/>
            </a:solidFill>
            <a:prstDash val="solid"/>
          </a:ln>
        </p:spPr>
        <p:txBody>
          <a:bodyPr/>
          <a:lstStyle/>
          <a:p>
            <a:endParaRPr/>
          </a:p>
        </p:txBody>
      </p:sp>
      <p:sp>
        <p:nvSpPr>
          <p:cNvPr id="48" name="Shape 46"/>
          <p:cNvSpPr/>
          <p:nvPr/>
        </p:nvSpPr>
        <p:spPr>
          <a:xfrm>
            <a:off x="1563624" y="3794760"/>
            <a:ext cx="2423160" cy="429768"/>
          </a:xfrm>
          <a:prstGeom prst="rect">
            <a:avLst/>
          </a:prstGeom>
          <a:solidFill>
            <a:srgbClr val="FFFFFF"/>
          </a:solidFill>
          <a:ln w="8890">
            <a:solidFill>
              <a:srgbClr val="DCE4E6"/>
            </a:solidFill>
            <a:prstDash val="solid"/>
          </a:ln>
        </p:spPr>
        <p:txBody>
          <a:bodyPr/>
          <a:lstStyle/>
          <a:p>
            <a:endParaRPr/>
          </a:p>
        </p:txBody>
      </p:sp>
      <p:sp>
        <p:nvSpPr>
          <p:cNvPr id="49" name="Shape 47"/>
          <p:cNvSpPr/>
          <p:nvPr/>
        </p:nvSpPr>
        <p:spPr>
          <a:xfrm>
            <a:off x="6775704" y="3794760"/>
            <a:ext cx="2523744" cy="429768"/>
          </a:xfrm>
          <a:prstGeom prst="rect">
            <a:avLst/>
          </a:prstGeom>
          <a:solidFill>
            <a:srgbClr val="FFFFFF"/>
          </a:solidFill>
          <a:ln w="8890">
            <a:solidFill>
              <a:srgbClr val="DCE4E6"/>
            </a:solidFill>
            <a:prstDash val="solid"/>
          </a:ln>
        </p:spPr>
        <p:txBody>
          <a:bodyPr/>
          <a:lstStyle/>
          <a:p>
            <a:endParaRPr/>
          </a:p>
        </p:txBody>
      </p:sp>
      <p:sp>
        <p:nvSpPr>
          <p:cNvPr id="50" name="Shape 48"/>
          <p:cNvSpPr/>
          <p:nvPr/>
        </p:nvSpPr>
        <p:spPr>
          <a:xfrm>
            <a:off x="9299448" y="3794760"/>
            <a:ext cx="1956816" cy="429768"/>
          </a:xfrm>
          <a:prstGeom prst="rect">
            <a:avLst/>
          </a:prstGeom>
          <a:solidFill>
            <a:srgbClr val="FFFFFF"/>
          </a:solidFill>
          <a:ln w="8890">
            <a:solidFill>
              <a:srgbClr val="DCE4E6"/>
            </a:solidFill>
            <a:prstDash val="solid"/>
          </a:ln>
        </p:spPr>
        <p:txBody>
          <a:bodyPr/>
          <a:lstStyle/>
          <a:p>
            <a:endParaRPr/>
          </a:p>
        </p:txBody>
      </p:sp>
      <p:sp>
        <p:nvSpPr>
          <p:cNvPr id="51" name="Text 49"/>
          <p:cNvSpPr/>
          <p:nvPr/>
        </p:nvSpPr>
        <p:spPr>
          <a:xfrm>
            <a:off x="713232" y="3941064"/>
            <a:ext cx="795528" cy="128016"/>
          </a:xfrm>
          <a:prstGeom prst="rect">
            <a:avLst/>
          </a:prstGeom>
          <a:noFill/>
          <a:ln/>
        </p:spPr>
        <p:txBody>
          <a:bodyPr wrap="square" lIns="0" tIns="0" rIns="0" bIns="0" rtlCol="0" anchor="ctr"/>
          <a:lstStyle/>
          <a:p>
            <a:pPr marL="0" indent="0">
              <a:buNone/>
            </a:pPr>
            <a:r>
              <a:rPr lang="en-US" sz="720" b="1" dirty="0">
                <a:solidFill>
                  <a:srgbClr val="75898D"/>
                </a:solidFill>
              </a:rPr>
              <a:t>FEBRUARI</a:t>
            </a:r>
            <a:endParaRPr lang="en-US" sz="720" dirty="0"/>
          </a:p>
        </p:txBody>
      </p:sp>
      <p:sp>
        <p:nvSpPr>
          <p:cNvPr id="52" name="Text 50"/>
          <p:cNvSpPr/>
          <p:nvPr/>
        </p:nvSpPr>
        <p:spPr>
          <a:xfrm>
            <a:off x="1673352" y="3913632"/>
            <a:ext cx="2258568"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Koordination</a:t>
            </a:r>
            <a:endParaRPr lang="en-US" sz="880" dirty="0"/>
          </a:p>
        </p:txBody>
      </p:sp>
      <p:sp>
        <p:nvSpPr>
          <p:cNvPr id="53" name="Text 51"/>
          <p:cNvSpPr/>
          <p:nvPr/>
        </p:nvSpPr>
        <p:spPr>
          <a:xfrm>
            <a:off x="6885432" y="3913632"/>
            <a:ext cx="2359152"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54" name="Text 52"/>
          <p:cNvSpPr/>
          <p:nvPr/>
        </p:nvSpPr>
        <p:spPr>
          <a:xfrm>
            <a:off x="9409176" y="3913632"/>
            <a:ext cx="1792224"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55" name="Shape 53"/>
          <p:cNvSpPr/>
          <p:nvPr/>
        </p:nvSpPr>
        <p:spPr>
          <a:xfrm>
            <a:off x="603504" y="4224528"/>
            <a:ext cx="960120" cy="429768"/>
          </a:xfrm>
          <a:prstGeom prst="rect">
            <a:avLst/>
          </a:prstGeom>
          <a:solidFill>
            <a:srgbClr val="F1F4F5"/>
          </a:solidFill>
          <a:ln w="8890">
            <a:solidFill>
              <a:srgbClr val="DCE4E6"/>
            </a:solidFill>
            <a:prstDash val="solid"/>
          </a:ln>
        </p:spPr>
        <p:txBody>
          <a:bodyPr/>
          <a:lstStyle/>
          <a:p>
            <a:endParaRPr/>
          </a:p>
        </p:txBody>
      </p:sp>
      <p:sp>
        <p:nvSpPr>
          <p:cNvPr id="56" name="Shape 54"/>
          <p:cNvSpPr/>
          <p:nvPr/>
        </p:nvSpPr>
        <p:spPr>
          <a:xfrm>
            <a:off x="1563624" y="4224528"/>
            <a:ext cx="2423160" cy="429768"/>
          </a:xfrm>
          <a:prstGeom prst="rect">
            <a:avLst/>
          </a:prstGeom>
          <a:solidFill>
            <a:srgbClr val="F1F4F5"/>
          </a:solidFill>
          <a:ln w="8890">
            <a:solidFill>
              <a:srgbClr val="DCE4E6"/>
            </a:solidFill>
            <a:prstDash val="solid"/>
          </a:ln>
        </p:spPr>
        <p:txBody>
          <a:bodyPr/>
          <a:lstStyle/>
          <a:p>
            <a:endParaRPr/>
          </a:p>
        </p:txBody>
      </p:sp>
      <p:sp>
        <p:nvSpPr>
          <p:cNvPr id="57" name="Shape 55"/>
          <p:cNvSpPr/>
          <p:nvPr/>
        </p:nvSpPr>
        <p:spPr>
          <a:xfrm>
            <a:off x="6775704" y="4224528"/>
            <a:ext cx="2523744" cy="429768"/>
          </a:xfrm>
          <a:prstGeom prst="rect">
            <a:avLst/>
          </a:prstGeom>
          <a:solidFill>
            <a:srgbClr val="F1F4F5"/>
          </a:solidFill>
          <a:ln w="8890">
            <a:solidFill>
              <a:srgbClr val="DCE4E6"/>
            </a:solidFill>
            <a:prstDash val="solid"/>
          </a:ln>
        </p:spPr>
        <p:txBody>
          <a:bodyPr/>
          <a:lstStyle/>
          <a:p>
            <a:endParaRPr/>
          </a:p>
        </p:txBody>
      </p:sp>
      <p:sp>
        <p:nvSpPr>
          <p:cNvPr id="58" name="Shape 56"/>
          <p:cNvSpPr/>
          <p:nvPr/>
        </p:nvSpPr>
        <p:spPr>
          <a:xfrm>
            <a:off x="9299448" y="4224528"/>
            <a:ext cx="1956816" cy="429768"/>
          </a:xfrm>
          <a:prstGeom prst="rect">
            <a:avLst/>
          </a:prstGeom>
          <a:solidFill>
            <a:srgbClr val="F1F4F5"/>
          </a:solidFill>
          <a:ln w="8890">
            <a:solidFill>
              <a:srgbClr val="DCE4E6"/>
            </a:solidFill>
            <a:prstDash val="solid"/>
          </a:ln>
        </p:spPr>
        <p:txBody>
          <a:bodyPr/>
          <a:lstStyle/>
          <a:p>
            <a:endParaRPr/>
          </a:p>
        </p:txBody>
      </p:sp>
      <p:sp>
        <p:nvSpPr>
          <p:cNvPr id="59" name="Text 57"/>
          <p:cNvSpPr/>
          <p:nvPr/>
        </p:nvSpPr>
        <p:spPr>
          <a:xfrm>
            <a:off x="713232" y="4370832"/>
            <a:ext cx="795528" cy="128016"/>
          </a:xfrm>
          <a:prstGeom prst="rect">
            <a:avLst/>
          </a:prstGeom>
          <a:noFill/>
          <a:ln/>
        </p:spPr>
        <p:txBody>
          <a:bodyPr wrap="square" lIns="0" tIns="0" rIns="0" bIns="0" rtlCol="0" anchor="ctr"/>
          <a:lstStyle/>
          <a:p>
            <a:pPr marL="0" indent="0">
              <a:buNone/>
            </a:pPr>
            <a:r>
              <a:rPr lang="en-US" sz="720" b="1" dirty="0">
                <a:solidFill>
                  <a:srgbClr val="75898D"/>
                </a:solidFill>
              </a:rPr>
              <a:t>MARS</a:t>
            </a:r>
            <a:endParaRPr lang="en-US" sz="720" dirty="0"/>
          </a:p>
        </p:txBody>
      </p:sp>
      <p:sp>
        <p:nvSpPr>
          <p:cNvPr id="60" name="Text 58"/>
          <p:cNvSpPr/>
          <p:nvPr/>
        </p:nvSpPr>
        <p:spPr>
          <a:xfrm>
            <a:off x="1673352" y="4343400"/>
            <a:ext cx="2258568"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61" name="Text 59"/>
          <p:cNvSpPr/>
          <p:nvPr/>
        </p:nvSpPr>
        <p:spPr>
          <a:xfrm>
            <a:off x="6885432" y="4343400"/>
            <a:ext cx="2359152"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62" name="Text 60"/>
          <p:cNvSpPr/>
          <p:nvPr/>
        </p:nvSpPr>
        <p:spPr>
          <a:xfrm>
            <a:off x="9409176" y="4343400"/>
            <a:ext cx="1792224"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63" name="Shape 61"/>
          <p:cNvSpPr/>
          <p:nvPr/>
        </p:nvSpPr>
        <p:spPr>
          <a:xfrm>
            <a:off x="603504" y="4654296"/>
            <a:ext cx="960120" cy="429768"/>
          </a:xfrm>
          <a:prstGeom prst="rect">
            <a:avLst/>
          </a:prstGeom>
          <a:solidFill>
            <a:srgbClr val="FFFFFF"/>
          </a:solidFill>
          <a:ln w="8890">
            <a:solidFill>
              <a:srgbClr val="DCE4E6"/>
            </a:solidFill>
            <a:prstDash val="solid"/>
          </a:ln>
        </p:spPr>
        <p:txBody>
          <a:bodyPr/>
          <a:lstStyle/>
          <a:p>
            <a:endParaRPr/>
          </a:p>
        </p:txBody>
      </p:sp>
      <p:sp>
        <p:nvSpPr>
          <p:cNvPr id="64" name="Shape 62"/>
          <p:cNvSpPr/>
          <p:nvPr/>
        </p:nvSpPr>
        <p:spPr>
          <a:xfrm>
            <a:off x="1563624" y="4654296"/>
            <a:ext cx="2423160" cy="429768"/>
          </a:xfrm>
          <a:prstGeom prst="rect">
            <a:avLst/>
          </a:prstGeom>
          <a:solidFill>
            <a:srgbClr val="FFFFFF"/>
          </a:solidFill>
          <a:ln w="8890">
            <a:solidFill>
              <a:srgbClr val="DCE4E6"/>
            </a:solidFill>
            <a:prstDash val="solid"/>
          </a:ln>
        </p:spPr>
        <p:txBody>
          <a:bodyPr/>
          <a:lstStyle/>
          <a:p>
            <a:endParaRPr/>
          </a:p>
        </p:txBody>
      </p:sp>
      <p:sp>
        <p:nvSpPr>
          <p:cNvPr id="65" name="Shape 63"/>
          <p:cNvSpPr/>
          <p:nvPr/>
        </p:nvSpPr>
        <p:spPr>
          <a:xfrm>
            <a:off x="6775704" y="4654296"/>
            <a:ext cx="2523744" cy="429768"/>
          </a:xfrm>
          <a:prstGeom prst="rect">
            <a:avLst/>
          </a:prstGeom>
          <a:solidFill>
            <a:srgbClr val="FFFFFF"/>
          </a:solidFill>
          <a:ln w="8890">
            <a:solidFill>
              <a:srgbClr val="DCE4E6"/>
            </a:solidFill>
            <a:prstDash val="solid"/>
          </a:ln>
        </p:spPr>
        <p:txBody>
          <a:bodyPr/>
          <a:lstStyle/>
          <a:p>
            <a:endParaRPr/>
          </a:p>
        </p:txBody>
      </p:sp>
      <p:sp>
        <p:nvSpPr>
          <p:cNvPr id="66" name="Shape 64"/>
          <p:cNvSpPr/>
          <p:nvPr/>
        </p:nvSpPr>
        <p:spPr>
          <a:xfrm>
            <a:off x="9299448" y="4654296"/>
            <a:ext cx="1956816" cy="429768"/>
          </a:xfrm>
          <a:prstGeom prst="rect">
            <a:avLst/>
          </a:prstGeom>
          <a:solidFill>
            <a:srgbClr val="FFFFFF"/>
          </a:solidFill>
          <a:ln w="8890">
            <a:solidFill>
              <a:srgbClr val="DCE4E6"/>
            </a:solidFill>
            <a:prstDash val="solid"/>
          </a:ln>
        </p:spPr>
        <p:txBody>
          <a:bodyPr/>
          <a:lstStyle/>
          <a:p>
            <a:endParaRPr/>
          </a:p>
        </p:txBody>
      </p:sp>
      <p:sp>
        <p:nvSpPr>
          <p:cNvPr id="67" name="Text 65"/>
          <p:cNvSpPr/>
          <p:nvPr/>
        </p:nvSpPr>
        <p:spPr>
          <a:xfrm>
            <a:off x="713232" y="4800600"/>
            <a:ext cx="795528" cy="128016"/>
          </a:xfrm>
          <a:prstGeom prst="rect">
            <a:avLst/>
          </a:prstGeom>
          <a:noFill/>
          <a:ln/>
        </p:spPr>
        <p:txBody>
          <a:bodyPr wrap="square" lIns="0" tIns="0" rIns="0" bIns="0" rtlCol="0" anchor="ctr"/>
          <a:lstStyle/>
          <a:p>
            <a:pPr marL="0" indent="0">
              <a:buNone/>
            </a:pPr>
            <a:r>
              <a:rPr lang="en-US" sz="720" b="1" dirty="0">
                <a:solidFill>
                  <a:srgbClr val="75898D"/>
                </a:solidFill>
              </a:rPr>
              <a:t>APRIL</a:t>
            </a:r>
            <a:endParaRPr lang="en-US" sz="720" dirty="0"/>
          </a:p>
        </p:txBody>
      </p:sp>
      <p:sp>
        <p:nvSpPr>
          <p:cNvPr id="68" name="Text 66"/>
          <p:cNvSpPr/>
          <p:nvPr/>
        </p:nvSpPr>
        <p:spPr>
          <a:xfrm>
            <a:off x="1673352" y="4773168"/>
            <a:ext cx="2258568"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69" name="Text 67"/>
          <p:cNvSpPr/>
          <p:nvPr/>
        </p:nvSpPr>
        <p:spPr>
          <a:xfrm>
            <a:off x="6885432" y="4773168"/>
            <a:ext cx="2359152"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70" name="Text 68"/>
          <p:cNvSpPr/>
          <p:nvPr/>
        </p:nvSpPr>
        <p:spPr>
          <a:xfrm>
            <a:off x="9409176" y="4773168"/>
            <a:ext cx="1792224" cy="164592"/>
          </a:xfrm>
          <a:prstGeom prst="rect">
            <a:avLst/>
          </a:prstGeom>
          <a:noFill/>
          <a:ln/>
        </p:spPr>
        <p:txBody>
          <a:bodyPr wrap="square" lIns="0" tIns="0" rIns="0" bIns="0" rtlCol="0" anchor="ctr">
            <a:normAutofit/>
          </a:bodyPr>
          <a:lstStyle/>
          <a:p>
            <a:pPr marL="0" indent="0">
              <a:buNone/>
            </a:pPr>
            <a:r>
              <a:rPr lang="en-US" sz="880" dirty="0">
                <a:solidFill>
                  <a:srgbClr val="68787C"/>
                </a:solidFill>
              </a:rPr>
              <a:t>—</a:t>
            </a:r>
            <a:endParaRPr lang="en-US" sz="880" dirty="0"/>
          </a:p>
        </p:txBody>
      </p:sp>
      <p:sp>
        <p:nvSpPr>
          <p:cNvPr id="71" name="Shape 69"/>
          <p:cNvSpPr/>
          <p:nvPr/>
        </p:nvSpPr>
        <p:spPr>
          <a:xfrm>
            <a:off x="3986784" y="2075688"/>
            <a:ext cx="2788920" cy="3008376"/>
          </a:xfrm>
          <a:prstGeom prst="rect">
            <a:avLst/>
          </a:prstGeom>
          <a:solidFill>
            <a:srgbClr val="FFFFFF"/>
          </a:solidFill>
          <a:ln w="8890">
            <a:solidFill>
              <a:srgbClr val="DCE4E6"/>
            </a:solidFill>
            <a:prstDash val="solid"/>
          </a:ln>
        </p:spPr>
        <p:txBody>
          <a:bodyPr/>
          <a:lstStyle/>
          <a:p>
            <a:endParaRPr/>
          </a:p>
        </p:txBody>
      </p:sp>
      <p:sp>
        <p:nvSpPr>
          <p:cNvPr id="72" name="Shape 70"/>
          <p:cNvSpPr/>
          <p:nvPr/>
        </p:nvSpPr>
        <p:spPr>
          <a:xfrm>
            <a:off x="3986784" y="2075688"/>
            <a:ext cx="54864" cy="3008376"/>
          </a:xfrm>
          <a:prstGeom prst="rect">
            <a:avLst/>
          </a:prstGeom>
          <a:solidFill>
            <a:srgbClr val="74B86E"/>
          </a:solidFill>
          <a:ln w="12700">
            <a:solidFill>
              <a:srgbClr val="74B86E"/>
            </a:solidFill>
            <a:prstDash val="solid"/>
          </a:ln>
        </p:spPr>
        <p:txBody>
          <a:bodyPr/>
          <a:lstStyle/>
          <a:p>
            <a:endParaRPr/>
          </a:p>
        </p:txBody>
      </p:sp>
      <p:sp>
        <p:nvSpPr>
          <p:cNvPr id="73" name="Text 71"/>
          <p:cNvSpPr/>
          <p:nvPr/>
        </p:nvSpPr>
        <p:spPr>
          <a:xfrm>
            <a:off x="4224528" y="2414016"/>
            <a:ext cx="2240280" cy="320040"/>
          </a:xfrm>
          <a:prstGeom prst="rect">
            <a:avLst/>
          </a:prstGeom>
          <a:noFill/>
          <a:ln/>
        </p:spPr>
        <p:txBody>
          <a:bodyPr wrap="square" lIns="0" tIns="0" rIns="0" bIns="0" rtlCol="0" anchor="ctr">
            <a:normAutofit/>
          </a:bodyPr>
          <a:lstStyle/>
          <a:p>
            <a:pPr marL="0" indent="0">
              <a:buNone/>
            </a:pPr>
            <a:r>
              <a:rPr lang="en-US" sz="1000" b="1" dirty="0">
                <a:solidFill>
                  <a:srgbClr val="184A53"/>
                </a:solidFill>
              </a:rPr>
              <a:t>Genomgående hela säsongen</a:t>
            </a:r>
            <a:endParaRPr lang="en-US" sz="1000" dirty="0"/>
          </a:p>
        </p:txBody>
      </p:sp>
      <p:sp>
        <p:nvSpPr>
          <p:cNvPr id="74" name="Text 72"/>
          <p:cNvSpPr/>
          <p:nvPr/>
        </p:nvSpPr>
        <p:spPr>
          <a:xfrm>
            <a:off x="4224528" y="3035808"/>
            <a:ext cx="2148840" cy="777240"/>
          </a:xfrm>
          <a:prstGeom prst="rect">
            <a:avLst/>
          </a:prstGeom>
          <a:noFill/>
          <a:ln/>
        </p:spPr>
        <p:txBody>
          <a:bodyPr wrap="square" lIns="0" tIns="0" rIns="0" bIns="0" rtlCol="0" anchor="ctr">
            <a:normAutofit/>
          </a:bodyPr>
          <a:lstStyle/>
          <a:p>
            <a:pPr marL="0" indent="0">
              <a:buNone/>
            </a:pPr>
            <a:r>
              <a:rPr lang="en-US" sz="1600" b="1" dirty="0">
                <a:solidFill>
                  <a:srgbClr val="184A53"/>
                </a:solidFill>
              </a:rPr>
              <a:t>Skapa en trygg</a:t>
            </a:r>
            <a:endParaRPr lang="en-US" sz="1600" dirty="0"/>
          </a:p>
          <a:p>
            <a:pPr marL="0" indent="0">
              <a:buNone/>
            </a:pPr>
            <a:r>
              <a:rPr lang="en-US" sz="1600" b="1" dirty="0">
                <a:solidFill>
                  <a:srgbClr val="184A53"/>
                </a:solidFill>
              </a:rPr>
              <a:t>utbildningsmiljö</a:t>
            </a:r>
            <a:endParaRPr lang="en-US" sz="1600" dirty="0"/>
          </a:p>
          <a:p>
            <a:pPr marL="0" indent="0">
              <a:buNone/>
            </a:pPr>
            <a:r>
              <a:rPr lang="en-US" sz="1600" b="1" dirty="0">
                <a:solidFill>
                  <a:srgbClr val="184A53"/>
                </a:solidFill>
              </a:rPr>
              <a:t>och lagkänsla</a:t>
            </a:r>
            <a:endParaRPr lang="en-US" sz="1600" dirty="0"/>
          </a:p>
        </p:txBody>
      </p:sp>
      <p:sp>
        <p:nvSpPr>
          <p:cNvPr id="75" name="Text 73"/>
          <p:cNvSpPr/>
          <p:nvPr/>
        </p:nvSpPr>
        <p:spPr>
          <a:xfrm>
            <a:off x="4224528" y="4407408"/>
            <a:ext cx="2286000" cy="320040"/>
          </a:xfrm>
          <a:prstGeom prst="rect">
            <a:avLst/>
          </a:prstGeom>
          <a:noFill/>
          <a:ln/>
        </p:spPr>
        <p:txBody>
          <a:bodyPr wrap="square" lIns="0" tIns="0" rIns="0" bIns="0" rtlCol="0" anchor="ctr">
            <a:normAutofit/>
          </a:bodyPr>
          <a:lstStyle/>
          <a:p>
            <a:pPr marL="0" indent="0">
              <a:buNone/>
            </a:pPr>
            <a:r>
              <a:rPr lang="en-US" sz="920" dirty="0">
                <a:solidFill>
                  <a:srgbClr val="68787C"/>
                </a:solidFill>
              </a:rPr>
              <a:t>Trygghet • lyssna • våga • samarbeta</a:t>
            </a:r>
            <a:endParaRPr lang="en-US" sz="920" dirty="0"/>
          </a:p>
        </p:txBody>
      </p:sp>
      <p:sp>
        <p:nvSpPr>
          <p:cNvPr id="76"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TextBox 1"/>
          <p:cNvSpPr txBox="1"/>
          <p:nvPr/>
        </p:nvSpPr>
        <p:spPr>
          <a:xfrm>
            <a:off x="603504" y="411480"/>
            <a:ext cx="4114800" cy="164592"/>
          </a:xfrm>
          <a:prstGeom prst="rect">
            <a:avLst/>
          </a:prstGeom>
          <a:noFill/>
        </p:spPr>
        <p:txBody>
          <a:bodyPr wrap="none" lIns="0" tIns="0" rIns="0" bIns="0" anchor="ctr">
            <a:spAutoFit/>
          </a:bodyPr>
          <a:lstStyle/>
          <a:p>
            <a:pPr algn="l"/>
            <a:r>
              <a:rPr sz="750" b="1">
                <a:solidFill>
                  <a:srgbClr val="71878C"/>
                </a:solidFill>
              </a:rPr>
              <a:t>PLANERING &amp; UTVECKLING</a:t>
            </a:r>
          </a:p>
        </p:txBody>
      </p:sp>
      <p:sp>
        <p:nvSpPr>
          <p:cNvPr id="3" name="TextBox 2"/>
          <p:cNvSpPr txBox="1"/>
          <p:nvPr/>
        </p:nvSpPr>
        <p:spPr>
          <a:xfrm>
            <a:off x="603504" y="768096"/>
            <a:ext cx="6858000" cy="502920"/>
          </a:xfrm>
          <a:prstGeom prst="rect">
            <a:avLst/>
          </a:prstGeom>
          <a:noFill/>
        </p:spPr>
        <p:txBody>
          <a:bodyPr wrap="none" lIns="0" tIns="0" rIns="0" bIns="0" anchor="ctr">
            <a:spAutoFit/>
          </a:bodyPr>
          <a:lstStyle/>
          <a:p>
            <a:pPr algn="l"/>
            <a:r>
              <a:rPr sz="2500" b="1">
                <a:solidFill>
                  <a:srgbClr val="184A53"/>
                </a:solidFill>
              </a:rPr>
              <a:t>Fokusområden 26/27</a:t>
            </a:r>
          </a:p>
        </p:txBody>
      </p:sp>
      <p:sp>
        <p:nvSpPr>
          <p:cNvPr id="4" name="TextBox 3"/>
          <p:cNvSpPr txBox="1"/>
          <p:nvPr/>
        </p:nvSpPr>
        <p:spPr>
          <a:xfrm>
            <a:off x="603504" y="1298448"/>
            <a:ext cx="9784080" cy="274320"/>
          </a:xfrm>
          <a:prstGeom prst="rect">
            <a:avLst/>
          </a:prstGeom>
          <a:noFill/>
        </p:spPr>
        <p:txBody>
          <a:bodyPr wrap="none" lIns="0" tIns="0" rIns="0" bIns="0" anchor="ctr">
            <a:spAutoFit/>
          </a:bodyPr>
          <a:lstStyle/>
          <a:p>
            <a:pPr algn="l"/>
            <a:r>
              <a:rPr sz="1150" b="0">
                <a:solidFill>
                  <a:srgbClr val="68787C"/>
                </a:solidFill>
              </a:rPr>
              <a:t>Vi bygger en gemensam riktning i både försvar och anfall under säsongen.</a:t>
            </a:r>
          </a:p>
        </p:txBody>
      </p:sp>
      <p:sp>
        <p:nvSpPr>
          <p:cNvPr id="5" name="Rounded Rectangle 4"/>
          <p:cNvSpPr/>
          <p:nvPr/>
        </p:nvSpPr>
        <p:spPr>
          <a:xfrm>
            <a:off x="603504" y="1965960"/>
            <a:ext cx="5303520" cy="3429000"/>
          </a:xfrm>
          <a:prstGeom prst="roundRect">
            <a:avLst/>
          </a:prstGeom>
          <a:solidFill>
            <a:srgbClr val="FFFFFF"/>
          </a:solidFill>
          <a:ln w="12700">
            <a:solidFill>
              <a:srgbClr val="E0E7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03504" y="1965960"/>
            <a:ext cx="91440" cy="3429000"/>
          </a:xfrm>
          <a:prstGeom prst="rect">
            <a:avLst/>
          </a:prstGeom>
          <a:solidFill>
            <a:srgbClr val="6EB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96112" y="2240280"/>
            <a:ext cx="4389120" cy="347472"/>
          </a:xfrm>
          <a:prstGeom prst="rect">
            <a:avLst/>
          </a:prstGeom>
          <a:noFill/>
        </p:spPr>
        <p:txBody>
          <a:bodyPr wrap="none" lIns="0" tIns="0" rIns="0" bIns="0" anchor="ctr">
            <a:spAutoFit/>
          </a:bodyPr>
          <a:lstStyle/>
          <a:p>
            <a:pPr algn="l"/>
            <a:r>
              <a:rPr sz="1600" b="1">
                <a:solidFill>
                  <a:srgbClr val="184A53"/>
                </a:solidFill>
              </a:rPr>
              <a:t>FÖRSVAR</a:t>
            </a:r>
          </a:p>
        </p:txBody>
      </p:sp>
      <p:sp>
        <p:nvSpPr>
          <p:cNvPr id="8" name="Oval 7"/>
          <p:cNvSpPr/>
          <p:nvPr/>
        </p:nvSpPr>
        <p:spPr>
          <a:xfrm>
            <a:off x="923544" y="2926080"/>
            <a:ext cx="164592" cy="164592"/>
          </a:xfrm>
          <a:prstGeom prst="ellipse">
            <a:avLst/>
          </a:prstGeom>
          <a:solidFill>
            <a:srgbClr val="6EB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225296" y="2834640"/>
            <a:ext cx="4297680" cy="310896"/>
          </a:xfrm>
          <a:prstGeom prst="rect">
            <a:avLst/>
          </a:prstGeom>
          <a:noFill/>
        </p:spPr>
        <p:txBody>
          <a:bodyPr wrap="none" lIns="0" tIns="0" rIns="0" bIns="0" anchor="ctr">
            <a:spAutoFit/>
          </a:bodyPr>
          <a:lstStyle/>
          <a:p>
            <a:pPr algn="l"/>
            <a:r>
              <a:rPr sz="1400" b="1">
                <a:solidFill>
                  <a:srgbClr val="184A53"/>
                </a:solidFill>
              </a:rPr>
              <a:t>Positionering</a:t>
            </a:r>
          </a:p>
        </p:txBody>
      </p:sp>
      <p:sp>
        <p:nvSpPr>
          <p:cNvPr id="10" name="Oval 9"/>
          <p:cNvSpPr/>
          <p:nvPr/>
        </p:nvSpPr>
        <p:spPr>
          <a:xfrm>
            <a:off x="923544" y="3493008"/>
            <a:ext cx="164592" cy="164592"/>
          </a:xfrm>
          <a:prstGeom prst="ellipse">
            <a:avLst/>
          </a:prstGeom>
          <a:solidFill>
            <a:srgbClr val="6EB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225296" y="3401568"/>
            <a:ext cx="4297680" cy="310896"/>
          </a:xfrm>
          <a:prstGeom prst="rect">
            <a:avLst/>
          </a:prstGeom>
          <a:noFill/>
        </p:spPr>
        <p:txBody>
          <a:bodyPr wrap="none" lIns="0" tIns="0" rIns="0" bIns="0" anchor="ctr">
            <a:spAutoFit/>
          </a:bodyPr>
          <a:lstStyle/>
          <a:p>
            <a:pPr algn="l"/>
            <a:r>
              <a:rPr sz="1400" b="1">
                <a:solidFill>
                  <a:srgbClr val="184A53"/>
                </a:solidFill>
              </a:rPr>
              <a:t>Försvarsspel</a:t>
            </a:r>
          </a:p>
        </p:txBody>
      </p:sp>
      <p:sp>
        <p:nvSpPr>
          <p:cNvPr id="12" name="Oval 11"/>
          <p:cNvSpPr/>
          <p:nvPr/>
        </p:nvSpPr>
        <p:spPr>
          <a:xfrm>
            <a:off x="923544" y="4059935"/>
            <a:ext cx="164592" cy="164592"/>
          </a:xfrm>
          <a:prstGeom prst="ellipse">
            <a:avLst/>
          </a:prstGeom>
          <a:solidFill>
            <a:srgbClr val="6EB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225296" y="3968496"/>
            <a:ext cx="4297680" cy="310896"/>
          </a:xfrm>
          <a:prstGeom prst="rect">
            <a:avLst/>
          </a:prstGeom>
          <a:noFill/>
        </p:spPr>
        <p:txBody>
          <a:bodyPr wrap="none" lIns="0" tIns="0" rIns="0" bIns="0" anchor="ctr">
            <a:spAutoFit/>
          </a:bodyPr>
          <a:lstStyle/>
          <a:p>
            <a:pPr algn="l"/>
            <a:r>
              <a:rPr sz="1400" b="1">
                <a:solidFill>
                  <a:srgbClr val="184A53"/>
                </a:solidFill>
              </a:rPr>
              <a:t>Spelsystem</a:t>
            </a:r>
          </a:p>
        </p:txBody>
      </p:sp>
      <p:sp>
        <p:nvSpPr>
          <p:cNvPr id="14" name="TextBox 13"/>
          <p:cNvSpPr txBox="1"/>
          <p:nvPr/>
        </p:nvSpPr>
        <p:spPr>
          <a:xfrm>
            <a:off x="896112" y="4800600"/>
            <a:ext cx="4663440" cy="256032"/>
          </a:xfrm>
          <a:prstGeom prst="rect">
            <a:avLst/>
          </a:prstGeom>
          <a:noFill/>
        </p:spPr>
        <p:txBody>
          <a:bodyPr wrap="none" lIns="0" tIns="0" rIns="0" bIns="0" anchor="ctr">
            <a:spAutoFit/>
          </a:bodyPr>
          <a:lstStyle/>
          <a:p>
            <a:pPr algn="l"/>
            <a:r>
              <a:rPr sz="1050" b="0">
                <a:solidFill>
                  <a:srgbClr val="68787C"/>
                </a:solidFill>
              </a:rPr>
              <a:t>Gemensam förståelse • tydliga beteenden • repetition</a:t>
            </a:r>
          </a:p>
        </p:txBody>
      </p:sp>
      <p:sp>
        <p:nvSpPr>
          <p:cNvPr id="15" name="Rounded Rectangle 14"/>
          <p:cNvSpPr/>
          <p:nvPr/>
        </p:nvSpPr>
        <p:spPr>
          <a:xfrm>
            <a:off x="6272784" y="1965960"/>
            <a:ext cx="5303520" cy="3429000"/>
          </a:xfrm>
          <a:prstGeom prst="roundRect">
            <a:avLst/>
          </a:prstGeom>
          <a:solidFill>
            <a:srgbClr val="FFFFFF"/>
          </a:solidFill>
          <a:ln w="12700">
            <a:solidFill>
              <a:srgbClr val="E0E7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272784" y="1965960"/>
            <a:ext cx="91440" cy="3429000"/>
          </a:xfrm>
          <a:prstGeom prst="rect">
            <a:avLst/>
          </a:prstGeom>
          <a:solidFill>
            <a:srgbClr val="F8C9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565392" y="2240280"/>
            <a:ext cx="4389120" cy="347472"/>
          </a:xfrm>
          <a:prstGeom prst="rect">
            <a:avLst/>
          </a:prstGeom>
          <a:noFill/>
        </p:spPr>
        <p:txBody>
          <a:bodyPr wrap="none" lIns="0" tIns="0" rIns="0" bIns="0" anchor="ctr">
            <a:spAutoFit/>
          </a:bodyPr>
          <a:lstStyle/>
          <a:p>
            <a:pPr algn="l"/>
            <a:r>
              <a:rPr sz="1600" b="1">
                <a:solidFill>
                  <a:srgbClr val="184A53"/>
                </a:solidFill>
              </a:rPr>
              <a:t>ANFALL</a:t>
            </a:r>
          </a:p>
        </p:txBody>
      </p:sp>
      <p:sp>
        <p:nvSpPr>
          <p:cNvPr id="18" name="Oval 17"/>
          <p:cNvSpPr/>
          <p:nvPr/>
        </p:nvSpPr>
        <p:spPr>
          <a:xfrm>
            <a:off x="6592824" y="2926080"/>
            <a:ext cx="164592" cy="164592"/>
          </a:xfrm>
          <a:prstGeom prst="ellipse">
            <a:avLst/>
          </a:prstGeom>
          <a:solidFill>
            <a:srgbClr val="F8C9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894576" y="2834640"/>
            <a:ext cx="4297680" cy="310896"/>
          </a:xfrm>
          <a:prstGeom prst="rect">
            <a:avLst/>
          </a:prstGeom>
          <a:noFill/>
        </p:spPr>
        <p:txBody>
          <a:bodyPr wrap="none" lIns="0" tIns="0" rIns="0" bIns="0" anchor="ctr">
            <a:spAutoFit/>
          </a:bodyPr>
          <a:lstStyle/>
          <a:p>
            <a:pPr algn="l"/>
            <a:r>
              <a:rPr sz="1400" b="1">
                <a:solidFill>
                  <a:srgbClr val="184A53"/>
                </a:solidFill>
              </a:rPr>
              <a:t>Speluppbyggnad</a:t>
            </a:r>
          </a:p>
        </p:txBody>
      </p:sp>
      <p:sp>
        <p:nvSpPr>
          <p:cNvPr id="20" name="Oval 19"/>
          <p:cNvSpPr/>
          <p:nvPr/>
        </p:nvSpPr>
        <p:spPr>
          <a:xfrm>
            <a:off x="6592824" y="3493008"/>
            <a:ext cx="164592" cy="164592"/>
          </a:xfrm>
          <a:prstGeom prst="ellipse">
            <a:avLst/>
          </a:prstGeom>
          <a:solidFill>
            <a:srgbClr val="F8C9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894576" y="3401568"/>
            <a:ext cx="4297680" cy="310896"/>
          </a:xfrm>
          <a:prstGeom prst="rect">
            <a:avLst/>
          </a:prstGeom>
          <a:noFill/>
        </p:spPr>
        <p:txBody>
          <a:bodyPr wrap="none" lIns="0" tIns="0" rIns="0" bIns="0" anchor="ctr">
            <a:spAutoFit/>
          </a:bodyPr>
          <a:lstStyle/>
          <a:p>
            <a:pPr algn="l"/>
            <a:r>
              <a:rPr sz="1400" b="1">
                <a:solidFill>
                  <a:srgbClr val="184A53"/>
                </a:solidFill>
              </a:rPr>
              <a:t>Give and go</a:t>
            </a:r>
          </a:p>
        </p:txBody>
      </p:sp>
      <p:sp>
        <p:nvSpPr>
          <p:cNvPr id="22" name="TextBox 21"/>
          <p:cNvSpPr txBox="1"/>
          <p:nvPr/>
        </p:nvSpPr>
        <p:spPr>
          <a:xfrm>
            <a:off x="6565392" y="4800600"/>
            <a:ext cx="4663440" cy="256032"/>
          </a:xfrm>
          <a:prstGeom prst="rect">
            <a:avLst/>
          </a:prstGeom>
          <a:noFill/>
        </p:spPr>
        <p:txBody>
          <a:bodyPr wrap="none" lIns="0" tIns="0" rIns="0" bIns="0" anchor="ctr">
            <a:spAutoFit/>
          </a:bodyPr>
          <a:lstStyle/>
          <a:p>
            <a:pPr algn="l"/>
            <a:r>
              <a:rPr sz="1050" b="0">
                <a:solidFill>
                  <a:srgbClr val="68787C"/>
                </a:solidFill>
              </a:rPr>
              <a:t>Gemensam förståelse • tydliga beteenden • repetition</a:t>
            </a:r>
          </a:p>
        </p:txBody>
      </p:sp>
      <p:sp>
        <p:nvSpPr>
          <p:cNvPr id="23" name="TextBox 22"/>
          <p:cNvSpPr txBox="1"/>
          <p:nvPr/>
        </p:nvSpPr>
        <p:spPr>
          <a:xfrm>
            <a:off x="603504" y="5870448"/>
            <a:ext cx="7772400" cy="256032"/>
          </a:xfrm>
          <a:prstGeom prst="rect">
            <a:avLst/>
          </a:prstGeom>
          <a:noFill/>
        </p:spPr>
        <p:txBody>
          <a:bodyPr wrap="none" lIns="0" tIns="0" rIns="0" bIns="0" anchor="ctr">
            <a:spAutoFit/>
          </a:bodyPr>
          <a:lstStyle/>
          <a:p>
            <a:pPr algn="l"/>
            <a:r>
              <a:rPr sz="1100" b="1">
                <a:solidFill>
                  <a:srgbClr val="184A53"/>
                </a:solidFill>
              </a:rPr>
              <a:t>Fokus som återkommer i träningarna – steg för steg under säsongen.</a:t>
            </a:r>
          </a:p>
        </p:txBody>
      </p:sp>
      <p:sp>
        <p:nvSpPr>
          <p:cNvPr id="24" name="TextBox 23"/>
          <p:cNvSpPr txBox="1"/>
          <p:nvPr/>
        </p:nvSpPr>
        <p:spPr>
          <a:xfrm>
            <a:off x="11228832" y="6355080"/>
            <a:ext cx="320040" cy="164592"/>
          </a:xfrm>
          <a:prstGeom prst="rect">
            <a:avLst/>
          </a:prstGeom>
          <a:noFill/>
        </p:spPr>
        <p:txBody>
          <a:bodyPr wrap="none" lIns="0" tIns="0" rIns="0" bIns="0" anchor="ctr">
            <a:spAutoFit/>
          </a:bodyPr>
          <a:lstStyle/>
          <a:p>
            <a:pPr algn="r"/>
            <a:r>
              <a:rPr sz="750" b="1">
                <a:solidFill>
                  <a:srgbClr val="71878C"/>
                </a:solidFill>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MATCH &amp; ANSVAR</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Allmän info</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Praktiska saker inför matcher och kring lagets gemensamma ansvar.</a:t>
            </a:r>
            <a:endParaRPr lang="en-US" sz="1150" dirty="0"/>
          </a:p>
        </p:txBody>
      </p:sp>
      <p:sp>
        <p:nvSpPr>
          <p:cNvPr id="5" name="Text 3"/>
          <p:cNvSpPr/>
          <p:nvPr/>
        </p:nvSpPr>
        <p:spPr>
          <a:xfrm>
            <a:off x="603504" y="1673352"/>
            <a:ext cx="1097280" cy="164592"/>
          </a:xfrm>
          <a:prstGeom prst="rect">
            <a:avLst/>
          </a:prstGeom>
          <a:noFill/>
          <a:ln/>
        </p:spPr>
        <p:txBody>
          <a:bodyPr wrap="square" lIns="0" tIns="0" rIns="0" bIns="0" rtlCol="0" anchor="ctr"/>
          <a:lstStyle/>
          <a:p>
            <a:pPr marL="0" indent="0">
              <a:buNone/>
            </a:pPr>
            <a:r>
              <a:rPr lang="en-US" sz="750" b="1" kern="0" spc="150" dirty="0">
                <a:solidFill>
                  <a:srgbClr val="71878C"/>
                </a:solidFill>
              </a:rPr>
              <a:t>MATCHER</a:t>
            </a:r>
            <a:endParaRPr lang="en-US" sz="750" dirty="0"/>
          </a:p>
        </p:txBody>
      </p:sp>
      <p:sp>
        <p:nvSpPr>
          <p:cNvPr id="6" name="Shape 4"/>
          <p:cNvSpPr/>
          <p:nvPr/>
        </p:nvSpPr>
        <p:spPr>
          <a:xfrm>
            <a:off x="603504" y="1874520"/>
            <a:ext cx="4407408" cy="2304288"/>
          </a:xfrm>
          <a:prstGeom prst="roundRect">
            <a:avLst>
              <a:gd name="adj" fmla="val 3175"/>
            </a:avLst>
          </a:prstGeom>
          <a:solidFill>
            <a:srgbClr val="FFFFFF"/>
          </a:solidFill>
          <a:ln w="13970">
            <a:solidFill>
              <a:srgbClr val="DCE4E6"/>
            </a:solidFill>
            <a:prstDash val="solid"/>
          </a:ln>
        </p:spPr>
        <p:txBody>
          <a:bodyPr/>
          <a:lstStyle/>
          <a:p>
            <a:endParaRPr/>
          </a:p>
        </p:txBody>
      </p:sp>
      <p:sp>
        <p:nvSpPr>
          <p:cNvPr id="7" name="Shape 5"/>
          <p:cNvSpPr/>
          <p:nvPr/>
        </p:nvSpPr>
        <p:spPr>
          <a:xfrm>
            <a:off x="603504" y="1874520"/>
            <a:ext cx="45720" cy="2304288"/>
          </a:xfrm>
          <a:prstGeom prst="rect">
            <a:avLst/>
          </a:prstGeom>
          <a:solidFill>
            <a:srgbClr val="184A53"/>
          </a:solidFill>
          <a:ln w="12700">
            <a:solidFill>
              <a:srgbClr val="184A53"/>
            </a:solidFill>
            <a:prstDash val="solid"/>
          </a:ln>
        </p:spPr>
        <p:txBody>
          <a:bodyPr/>
          <a:lstStyle/>
          <a:p>
            <a:endParaRPr/>
          </a:p>
        </p:txBody>
      </p:sp>
      <p:sp>
        <p:nvSpPr>
          <p:cNvPr id="8" name="Text 6"/>
          <p:cNvSpPr/>
          <p:nvPr/>
        </p:nvSpPr>
        <p:spPr>
          <a:xfrm>
            <a:off x="1115568" y="2075688"/>
            <a:ext cx="3675888" cy="274320"/>
          </a:xfrm>
          <a:prstGeom prst="rect">
            <a:avLst/>
          </a:prstGeom>
          <a:noFill/>
          <a:ln/>
        </p:spPr>
        <p:txBody>
          <a:bodyPr wrap="square" lIns="0" tIns="0" rIns="0" bIns="0" rtlCol="0" anchor="ctr">
            <a:normAutofit/>
          </a:bodyPr>
          <a:lstStyle/>
          <a:p>
            <a:pPr marL="0" indent="0">
              <a:buNone/>
            </a:pPr>
            <a:r>
              <a:rPr lang="en-US" sz="1600" b="1" dirty="0">
                <a:solidFill>
                  <a:srgbClr val="184A53"/>
                </a:solidFill>
              </a:rPr>
              <a:t>Två lag – inte låsta</a:t>
            </a:r>
            <a:endParaRPr lang="en-US" sz="1600" dirty="0"/>
          </a:p>
        </p:txBody>
      </p:sp>
      <p:sp>
        <p:nvSpPr>
          <p:cNvPr id="9" name="Text 7"/>
          <p:cNvSpPr/>
          <p:nvPr/>
        </p:nvSpPr>
        <p:spPr>
          <a:xfrm>
            <a:off x="832104" y="2660904"/>
            <a:ext cx="3931920" cy="1389888"/>
          </a:xfrm>
          <a:prstGeom prst="rect">
            <a:avLst/>
          </a:prstGeom>
          <a:noFill/>
          <a:ln/>
        </p:spPr>
        <p:txBody>
          <a:bodyPr wrap="square" lIns="0" tIns="0" rIns="0" bIns="0" rtlCol="0" anchor="t">
            <a:normAutofit/>
          </a:bodyPr>
          <a:lstStyle/>
          <a:p>
            <a:pPr marL="0" indent="0">
              <a:buNone/>
            </a:pPr>
            <a:r>
              <a:rPr lang="en-US" sz="1060" dirty="0">
                <a:solidFill>
                  <a:srgbClr val="68787C"/>
                </a:solidFill>
              </a:rPr>
              <a:t>Lagen sätts utifrån behov, närvaro och matchbild.</a:t>
            </a:r>
            <a:endParaRPr lang="en-US" sz="1060" dirty="0"/>
          </a:p>
          <a:p>
            <a:pPr marL="0" indent="0">
              <a:buNone/>
            </a:pPr>
            <a:endParaRPr lang="en-US" sz="1060" dirty="0"/>
          </a:p>
          <a:p>
            <a:pPr marL="0" indent="0">
              <a:buNone/>
            </a:pPr>
            <a:r>
              <a:rPr lang="en-US" sz="1060" dirty="0">
                <a:solidFill>
                  <a:srgbClr val="68787C"/>
                </a:solidFill>
              </a:rPr>
              <a:t>13 spelare initialt på matcher.</a:t>
            </a:r>
            <a:endParaRPr lang="en-US" sz="1060" dirty="0"/>
          </a:p>
          <a:p>
            <a:pPr marL="0" indent="0">
              <a:buNone/>
            </a:pPr>
            <a:endParaRPr lang="en-US" sz="1060" dirty="0"/>
          </a:p>
          <a:p>
            <a:pPr marL="0" indent="0">
              <a:buNone/>
            </a:pPr>
            <a:r>
              <a:rPr lang="en-US" sz="1060" dirty="0">
                <a:solidFill>
                  <a:srgbClr val="68787C"/>
                </a:solidFill>
              </a:rPr>
              <a:t>Målet är en flexibel och trygg matchmiljö.</a:t>
            </a:r>
            <a:endParaRPr lang="en-US" sz="1060" dirty="0"/>
          </a:p>
        </p:txBody>
      </p:sp>
      <p:sp>
        <p:nvSpPr>
          <p:cNvPr id="10" name="Text 8"/>
          <p:cNvSpPr/>
          <p:nvPr/>
        </p:nvSpPr>
        <p:spPr>
          <a:xfrm>
            <a:off x="5303520" y="1673352"/>
            <a:ext cx="2103120" cy="164592"/>
          </a:xfrm>
          <a:prstGeom prst="rect">
            <a:avLst/>
          </a:prstGeom>
          <a:noFill/>
          <a:ln/>
        </p:spPr>
        <p:txBody>
          <a:bodyPr wrap="square" lIns="0" tIns="0" rIns="0" bIns="0" rtlCol="0" anchor="ctr"/>
          <a:lstStyle/>
          <a:p>
            <a:pPr marL="0" indent="0">
              <a:buNone/>
            </a:pPr>
            <a:r>
              <a:rPr lang="en-US" sz="750" b="1" kern="0" spc="150" dirty="0">
                <a:solidFill>
                  <a:srgbClr val="71878C"/>
                </a:solidFill>
              </a:rPr>
              <a:t>ROLLFÖRDELNING FÖRÄLDRAR</a:t>
            </a:r>
            <a:endParaRPr lang="en-US" sz="750" dirty="0"/>
          </a:p>
        </p:txBody>
      </p:sp>
      <p:sp>
        <p:nvSpPr>
          <p:cNvPr id="11" name="Shape 9"/>
          <p:cNvSpPr/>
          <p:nvPr/>
        </p:nvSpPr>
        <p:spPr>
          <a:xfrm>
            <a:off x="5303520" y="1874520"/>
            <a:ext cx="2423160" cy="2304288"/>
          </a:xfrm>
          <a:prstGeom prst="roundRect">
            <a:avLst>
              <a:gd name="adj" fmla="val 3175"/>
            </a:avLst>
          </a:prstGeom>
          <a:solidFill>
            <a:srgbClr val="FFFFFF"/>
          </a:solidFill>
          <a:ln w="13970">
            <a:solidFill>
              <a:srgbClr val="DCE4E6"/>
            </a:solidFill>
            <a:prstDash val="solid"/>
          </a:ln>
        </p:spPr>
        <p:txBody>
          <a:bodyPr/>
          <a:lstStyle/>
          <a:p>
            <a:endParaRPr/>
          </a:p>
        </p:txBody>
      </p:sp>
      <p:sp>
        <p:nvSpPr>
          <p:cNvPr id="12" name="Shape 10"/>
          <p:cNvSpPr/>
          <p:nvPr/>
        </p:nvSpPr>
        <p:spPr>
          <a:xfrm>
            <a:off x="5303520" y="1874520"/>
            <a:ext cx="45720" cy="2304288"/>
          </a:xfrm>
          <a:prstGeom prst="rect">
            <a:avLst/>
          </a:prstGeom>
          <a:solidFill>
            <a:srgbClr val="74B86E"/>
          </a:solidFill>
          <a:ln w="12700">
            <a:solidFill>
              <a:srgbClr val="74B86E"/>
            </a:solidFill>
            <a:prstDash val="solid"/>
          </a:ln>
        </p:spPr>
        <p:txBody>
          <a:bodyPr/>
          <a:lstStyle/>
          <a:p>
            <a:endParaRPr/>
          </a:p>
        </p:txBody>
      </p:sp>
      <p:sp>
        <p:nvSpPr>
          <p:cNvPr id="13" name="Text 11"/>
          <p:cNvSpPr/>
          <p:nvPr/>
        </p:nvSpPr>
        <p:spPr>
          <a:xfrm>
            <a:off x="5815584" y="2075688"/>
            <a:ext cx="1691640"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Försäljning</a:t>
            </a:r>
            <a:endParaRPr lang="en-US" sz="1500" dirty="0"/>
          </a:p>
        </p:txBody>
      </p:sp>
      <p:sp>
        <p:nvSpPr>
          <p:cNvPr id="14" name="Text 12"/>
          <p:cNvSpPr/>
          <p:nvPr/>
        </p:nvSpPr>
        <p:spPr>
          <a:xfrm>
            <a:off x="5532120" y="2660904"/>
            <a:ext cx="1947672" cy="1389888"/>
          </a:xfrm>
          <a:prstGeom prst="rect">
            <a:avLst/>
          </a:prstGeom>
          <a:noFill/>
          <a:ln/>
        </p:spPr>
        <p:txBody>
          <a:bodyPr wrap="square" lIns="0" tIns="0" rIns="0" bIns="0" rtlCol="0" anchor="t">
            <a:normAutofit/>
          </a:bodyPr>
          <a:lstStyle/>
          <a:p>
            <a:pPr marL="0" indent="0">
              <a:buNone/>
            </a:pPr>
            <a:r>
              <a:rPr lang="en-US" sz="1070" dirty="0">
                <a:solidFill>
                  <a:srgbClr val="68787C"/>
                </a:solidFill>
              </a:rPr>
              <a:t>En ansvarig håller ihop försäljning och information.</a:t>
            </a:r>
            <a:endParaRPr lang="en-US" sz="1070" dirty="0"/>
          </a:p>
        </p:txBody>
      </p:sp>
      <p:sp>
        <p:nvSpPr>
          <p:cNvPr id="15" name="Shape 13"/>
          <p:cNvSpPr/>
          <p:nvPr/>
        </p:nvSpPr>
        <p:spPr>
          <a:xfrm>
            <a:off x="7955280" y="1874520"/>
            <a:ext cx="2423160" cy="2304288"/>
          </a:xfrm>
          <a:prstGeom prst="roundRect">
            <a:avLst>
              <a:gd name="adj" fmla="val 3175"/>
            </a:avLst>
          </a:prstGeom>
          <a:solidFill>
            <a:srgbClr val="FFFFFF"/>
          </a:solidFill>
          <a:ln w="13970">
            <a:solidFill>
              <a:srgbClr val="DCE4E6"/>
            </a:solidFill>
            <a:prstDash val="solid"/>
          </a:ln>
        </p:spPr>
        <p:txBody>
          <a:bodyPr/>
          <a:lstStyle/>
          <a:p>
            <a:endParaRPr/>
          </a:p>
        </p:txBody>
      </p:sp>
      <p:sp>
        <p:nvSpPr>
          <p:cNvPr id="16" name="Shape 14"/>
          <p:cNvSpPr/>
          <p:nvPr/>
        </p:nvSpPr>
        <p:spPr>
          <a:xfrm>
            <a:off x="7955280" y="1874520"/>
            <a:ext cx="45720" cy="2304288"/>
          </a:xfrm>
          <a:prstGeom prst="rect">
            <a:avLst/>
          </a:prstGeom>
          <a:solidFill>
            <a:srgbClr val="F5CC49"/>
          </a:solidFill>
          <a:ln w="12700">
            <a:solidFill>
              <a:srgbClr val="F5CC49"/>
            </a:solidFill>
            <a:prstDash val="solid"/>
          </a:ln>
        </p:spPr>
        <p:txBody>
          <a:bodyPr/>
          <a:lstStyle/>
          <a:p>
            <a:endParaRPr/>
          </a:p>
        </p:txBody>
      </p:sp>
      <p:sp>
        <p:nvSpPr>
          <p:cNvPr id="17" name="Text 15"/>
          <p:cNvSpPr/>
          <p:nvPr/>
        </p:nvSpPr>
        <p:spPr>
          <a:xfrm>
            <a:off x="8467344" y="2075688"/>
            <a:ext cx="1691640" cy="274320"/>
          </a:xfrm>
          <a:prstGeom prst="rect">
            <a:avLst/>
          </a:prstGeom>
          <a:noFill/>
          <a:ln/>
        </p:spPr>
        <p:txBody>
          <a:bodyPr wrap="square" lIns="0" tIns="0" rIns="0" bIns="0" rtlCol="0" anchor="ctr">
            <a:normAutofit/>
          </a:bodyPr>
          <a:lstStyle/>
          <a:p>
            <a:pPr marL="0" indent="0">
              <a:buNone/>
            </a:pPr>
            <a:r>
              <a:rPr lang="en-US" sz="1500" b="1" dirty="0">
                <a:solidFill>
                  <a:srgbClr val="184A53"/>
                </a:solidFill>
              </a:rPr>
              <a:t>Kiosk</a:t>
            </a:r>
            <a:endParaRPr lang="en-US" sz="1500" dirty="0"/>
          </a:p>
        </p:txBody>
      </p:sp>
      <p:sp>
        <p:nvSpPr>
          <p:cNvPr id="18" name="Text 16"/>
          <p:cNvSpPr/>
          <p:nvPr/>
        </p:nvSpPr>
        <p:spPr>
          <a:xfrm>
            <a:off x="8183880" y="2660904"/>
            <a:ext cx="1947672" cy="1389888"/>
          </a:xfrm>
          <a:prstGeom prst="rect">
            <a:avLst/>
          </a:prstGeom>
          <a:noFill/>
          <a:ln/>
        </p:spPr>
        <p:txBody>
          <a:bodyPr wrap="square" lIns="0" tIns="0" rIns="0" bIns="0" rtlCol="0" anchor="t">
            <a:normAutofit/>
          </a:bodyPr>
          <a:lstStyle/>
          <a:p>
            <a:pPr marL="0" indent="0">
              <a:buNone/>
            </a:pPr>
            <a:r>
              <a:rPr lang="en-US" sz="1070" dirty="0">
                <a:solidFill>
                  <a:srgbClr val="68787C"/>
                </a:solidFill>
              </a:rPr>
              <a:t>En ansvarig håller ihop kiosken kring hemmamatcher.</a:t>
            </a:r>
            <a:endParaRPr lang="en-US" sz="1070" dirty="0"/>
          </a:p>
        </p:txBody>
      </p:sp>
      <p:sp>
        <p:nvSpPr>
          <p:cNvPr id="19" name="Text 17"/>
          <p:cNvSpPr/>
          <p:nvPr/>
        </p:nvSpPr>
        <p:spPr>
          <a:xfrm>
            <a:off x="603504" y="4572000"/>
            <a:ext cx="1097280" cy="164592"/>
          </a:xfrm>
          <a:prstGeom prst="rect">
            <a:avLst/>
          </a:prstGeom>
          <a:noFill/>
          <a:ln/>
        </p:spPr>
        <p:txBody>
          <a:bodyPr wrap="square" lIns="0" tIns="0" rIns="0" bIns="0" rtlCol="0" anchor="ctr"/>
          <a:lstStyle/>
          <a:p>
            <a:pPr marL="0" indent="0">
              <a:buNone/>
            </a:pPr>
            <a:r>
              <a:rPr lang="en-US" sz="750" b="1" kern="0" spc="150" dirty="0">
                <a:solidFill>
                  <a:srgbClr val="71878C"/>
                </a:solidFill>
              </a:rPr>
              <a:t>PRAKTISKT</a:t>
            </a:r>
            <a:endParaRPr lang="en-US" sz="750" dirty="0"/>
          </a:p>
        </p:txBody>
      </p:sp>
      <p:sp>
        <p:nvSpPr>
          <p:cNvPr id="20" name="Shape 18"/>
          <p:cNvSpPr/>
          <p:nvPr/>
        </p:nvSpPr>
        <p:spPr>
          <a:xfrm>
            <a:off x="603504" y="4818888"/>
            <a:ext cx="10652760" cy="685800"/>
          </a:xfrm>
          <a:prstGeom prst="roundRect">
            <a:avLst/>
          </a:prstGeom>
          <a:solidFill>
            <a:srgbClr val="184A53"/>
          </a:solidFill>
          <a:ln w="12700">
            <a:solidFill>
              <a:srgbClr val="184A53"/>
            </a:solidFill>
            <a:prstDash val="solid"/>
          </a:ln>
        </p:spPr>
        <p:txBody>
          <a:bodyPr/>
          <a:lstStyle/>
          <a:p>
            <a:endParaRPr/>
          </a:p>
        </p:txBody>
      </p:sp>
      <p:sp>
        <p:nvSpPr>
          <p:cNvPr id="21" name="Text 19"/>
          <p:cNvSpPr/>
          <p:nvPr/>
        </p:nvSpPr>
        <p:spPr>
          <a:xfrm>
            <a:off x="850392" y="5020056"/>
            <a:ext cx="2743200" cy="182880"/>
          </a:xfrm>
          <a:prstGeom prst="rect">
            <a:avLst/>
          </a:prstGeom>
          <a:noFill/>
          <a:ln/>
        </p:spPr>
        <p:txBody>
          <a:bodyPr wrap="square" lIns="0" tIns="0" rIns="0" bIns="0" rtlCol="0" anchor="ctr"/>
          <a:lstStyle/>
          <a:p>
            <a:pPr marL="0" indent="0">
              <a:buNone/>
            </a:pPr>
            <a:r>
              <a:rPr lang="en-US" sz="1400" b="1" dirty="0">
                <a:solidFill>
                  <a:srgbClr val="FFFFFF"/>
                </a:solidFill>
              </a:rPr>
              <a:t>Sargbygget i Nibblehallen</a:t>
            </a:r>
            <a:endParaRPr lang="en-US" sz="1400" dirty="0"/>
          </a:p>
        </p:txBody>
      </p:sp>
      <p:sp>
        <p:nvSpPr>
          <p:cNvPr id="22" name="Text 20"/>
          <p:cNvSpPr/>
          <p:nvPr/>
        </p:nvSpPr>
        <p:spPr>
          <a:xfrm>
            <a:off x="4206240" y="5047488"/>
            <a:ext cx="6400800" cy="164592"/>
          </a:xfrm>
          <a:prstGeom prst="rect">
            <a:avLst/>
          </a:prstGeom>
          <a:noFill/>
          <a:ln/>
        </p:spPr>
        <p:txBody>
          <a:bodyPr wrap="square" lIns="0" tIns="0" rIns="0" bIns="0" rtlCol="0" anchor="ctr">
            <a:normAutofit/>
          </a:bodyPr>
          <a:lstStyle/>
          <a:p>
            <a:pPr marL="0" indent="0">
              <a:buNone/>
            </a:pPr>
            <a:r>
              <a:rPr lang="en-US" sz="1050" dirty="0">
                <a:solidFill>
                  <a:srgbClr val="D4E2E4"/>
                </a:solidFill>
              </a:rPr>
              <a:t>Vi behöver ha en tydlig rutin och fördelning kring sargbygget.</a:t>
            </a:r>
            <a:endParaRPr lang="en-US" sz="1050" dirty="0"/>
          </a:p>
        </p:txBody>
      </p:sp>
      <p:sp>
        <p:nvSpPr>
          <p:cNvPr id="25"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KLÄDER, CUPER &amp; PRISER</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Allmän info</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Matchkläder, cuper och hur vi uppmärksammar barnens prestationer och utveckling.</a:t>
            </a:r>
            <a:endParaRPr lang="en-US" sz="1150" dirty="0"/>
          </a:p>
        </p:txBody>
      </p:sp>
      <p:sp>
        <p:nvSpPr>
          <p:cNvPr id="5" name="Shape 3"/>
          <p:cNvSpPr/>
          <p:nvPr/>
        </p:nvSpPr>
        <p:spPr>
          <a:xfrm>
            <a:off x="603504" y="1783080"/>
            <a:ext cx="4736592" cy="3931920"/>
          </a:xfrm>
          <a:prstGeom prst="roundRect">
            <a:avLst/>
          </a:prstGeom>
          <a:solidFill>
            <a:srgbClr val="FFFFFF"/>
          </a:solidFill>
          <a:ln w="13970">
            <a:solidFill>
              <a:srgbClr val="DCE4E6"/>
            </a:solidFill>
            <a:prstDash val="solid"/>
          </a:ln>
        </p:spPr>
        <p:txBody>
          <a:bodyPr/>
          <a:lstStyle/>
          <a:p>
            <a:endParaRPr/>
          </a:p>
        </p:txBody>
      </p:sp>
      <p:sp>
        <p:nvSpPr>
          <p:cNvPr id="6" name="Text 4"/>
          <p:cNvSpPr/>
          <p:nvPr/>
        </p:nvSpPr>
        <p:spPr>
          <a:xfrm>
            <a:off x="850392" y="2048256"/>
            <a:ext cx="1188720" cy="164592"/>
          </a:xfrm>
          <a:prstGeom prst="rect">
            <a:avLst/>
          </a:prstGeom>
          <a:noFill/>
          <a:ln/>
        </p:spPr>
        <p:txBody>
          <a:bodyPr wrap="square" lIns="0" tIns="0" rIns="0" bIns="0" rtlCol="0" anchor="ctr"/>
          <a:lstStyle/>
          <a:p>
            <a:pPr marL="0" indent="0">
              <a:buNone/>
            </a:pPr>
            <a:r>
              <a:rPr lang="en-US" sz="750" b="1" kern="0" spc="150" dirty="0">
                <a:solidFill>
                  <a:srgbClr val="71878C"/>
                </a:solidFill>
              </a:rPr>
              <a:t>MATCHKLÄDER</a:t>
            </a:r>
            <a:endParaRPr lang="en-US" sz="750" dirty="0"/>
          </a:p>
        </p:txBody>
      </p:sp>
      <p:sp>
        <p:nvSpPr>
          <p:cNvPr id="7" name="Text 5"/>
          <p:cNvSpPr/>
          <p:nvPr/>
        </p:nvSpPr>
        <p:spPr>
          <a:xfrm>
            <a:off x="850392" y="2395728"/>
            <a:ext cx="3383280" cy="274320"/>
          </a:xfrm>
          <a:prstGeom prst="rect">
            <a:avLst/>
          </a:prstGeom>
          <a:noFill/>
          <a:ln/>
        </p:spPr>
        <p:txBody>
          <a:bodyPr wrap="square" lIns="0" tIns="0" rIns="0" bIns="0" rtlCol="0" anchor="ctr"/>
          <a:lstStyle/>
          <a:p>
            <a:pPr marL="0" indent="0">
              <a:buNone/>
            </a:pPr>
            <a:r>
              <a:rPr lang="en-US" sz="1600" b="1" dirty="0">
                <a:solidFill>
                  <a:srgbClr val="184A53"/>
                </a:solidFill>
              </a:rPr>
              <a:t>Nya träningströjor</a:t>
            </a:r>
            <a:endParaRPr lang="en-US" sz="1600" dirty="0"/>
          </a:p>
        </p:txBody>
      </p:sp>
      <p:sp>
        <p:nvSpPr>
          <p:cNvPr id="8" name="Text 6"/>
          <p:cNvSpPr/>
          <p:nvPr/>
        </p:nvSpPr>
        <p:spPr>
          <a:xfrm>
            <a:off x="850392" y="2880360"/>
            <a:ext cx="3977640" cy="822960"/>
          </a:xfrm>
          <a:prstGeom prst="rect">
            <a:avLst/>
          </a:prstGeom>
          <a:noFill/>
          <a:ln/>
        </p:spPr>
        <p:txBody>
          <a:bodyPr wrap="square" lIns="0" tIns="0" rIns="0" bIns="0" rtlCol="0" anchor="ctr">
            <a:normAutofit/>
          </a:bodyPr>
          <a:lstStyle/>
          <a:p>
            <a:pPr marL="0" indent="0">
              <a:buNone/>
            </a:pPr>
            <a:r>
              <a:rPr lang="en-US" sz="1110" dirty="0">
                <a:solidFill>
                  <a:srgbClr val="68787C"/>
                </a:solidFill>
              </a:rPr>
              <a:t>Träningströjan blir även bortaställ.</a:t>
            </a:r>
            <a:endParaRPr lang="en-US" sz="1110" dirty="0"/>
          </a:p>
          <a:p>
            <a:pPr marL="0" indent="0">
              <a:buNone/>
            </a:pPr>
            <a:endParaRPr lang="en-US" sz="1110" dirty="0"/>
          </a:p>
          <a:p>
            <a:pPr marL="0" indent="0">
              <a:buNone/>
            </a:pPr>
            <a:r>
              <a:rPr lang="en-US" sz="1110" dirty="0">
                <a:solidFill>
                  <a:srgbClr val="68787C"/>
                </a:solidFill>
              </a:rPr>
              <a:t>De som behöver nya vita får dem utan namn.</a:t>
            </a:r>
            <a:endParaRPr lang="en-US" sz="1110" dirty="0"/>
          </a:p>
        </p:txBody>
      </p:sp>
      <p:sp>
        <p:nvSpPr>
          <p:cNvPr id="9" name="Text 7"/>
          <p:cNvSpPr/>
          <p:nvPr/>
        </p:nvSpPr>
        <p:spPr>
          <a:xfrm>
            <a:off x="850392" y="4315968"/>
            <a:ext cx="914400" cy="164592"/>
          </a:xfrm>
          <a:prstGeom prst="rect">
            <a:avLst/>
          </a:prstGeom>
          <a:noFill/>
          <a:ln/>
        </p:spPr>
        <p:txBody>
          <a:bodyPr wrap="square" lIns="0" tIns="0" rIns="0" bIns="0" rtlCol="0" anchor="ctr"/>
          <a:lstStyle/>
          <a:p>
            <a:pPr marL="0" indent="0">
              <a:buNone/>
            </a:pPr>
            <a:r>
              <a:rPr lang="en-US" sz="750" b="1" kern="0" spc="150" dirty="0">
                <a:solidFill>
                  <a:srgbClr val="71878C"/>
                </a:solidFill>
              </a:rPr>
              <a:t>ÖVRIGT</a:t>
            </a:r>
            <a:endParaRPr lang="en-US" sz="750" dirty="0"/>
          </a:p>
        </p:txBody>
      </p:sp>
      <p:sp>
        <p:nvSpPr>
          <p:cNvPr id="10" name="Text 8"/>
          <p:cNvSpPr/>
          <p:nvPr/>
        </p:nvSpPr>
        <p:spPr>
          <a:xfrm>
            <a:off x="850392" y="4663440"/>
            <a:ext cx="3474720" cy="274320"/>
          </a:xfrm>
          <a:prstGeom prst="rect">
            <a:avLst/>
          </a:prstGeom>
          <a:noFill/>
          <a:ln/>
        </p:spPr>
        <p:txBody>
          <a:bodyPr wrap="square" lIns="0" tIns="0" rIns="0" bIns="0" rtlCol="0" anchor="ctr"/>
          <a:lstStyle/>
          <a:p>
            <a:pPr marL="0" indent="0">
              <a:buNone/>
            </a:pPr>
            <a:r>
              <a:rPr lang="en-US" sz="1500" b="1" dirty="0">
                <a:solidFill>
                  <a:srgbClr val="184A53"/>
                </a:solidFill>
              </a:rPr>
              <a:t>Träningsoveraller</a:t>
            </a:r>
            <a:endParaRPr lang="en-US" sz="1500" dirty="0"/>
          </a:p>
        </p:txBody>
      </p:sp>
      <p:sp>
        <p:nvSpPr>
          <p:cNvPr id="11" name="Text 9"/>
          <p:cNvSpPr/>
          <p:nvPr/>
        </p:nvSpPr>
        <p:spPr>
          <a:xfrm>
            <a:off x="850392" y="5056632"/>
            <a:ext cx="3977640" cy="274320"/>
          </a:xfrm>
          <a:prstGeom prst="rect">
            <a:avLst/>
          </a:prstGeom>
          <a:noFill/>
          <a:ln/>
        </p:spPr>
        <p:txBody>
          <a:bodyPr wrap="square" lIns="0" tIns="0" rIns="0" bIns="0" rtlCol="0" anchor="ctr">
            <a:normAutofit/>
          </a:bodyPr>
          <a:lstStyle/>
          <a:p>
            <a:pPr marL="0" indent="0">
              <a:buNone/>
            </a:pPr>
            <a:r>
              <a:rPr lang="en-US" sz="1060" dirty="0">
                <a:solidFill>
                  <a:srgbClr val="68787C"/>
                </a:solidFill>
              </a:rPr>
              <a:t>Information om beställning och storlekar kommer separat.</a:t>
            </a:r>
            <a:endParaRPr lang="en-US" sz="1060" dirty="0"/>
          </a:p>
        </p:txBody>
      </p:sp>
      <p:sp>
        <p:nvSpPr>
          <p:cNvPr id="12" name="Shape 10"/>
          <p:cNvSpPr/>
          <p:nvPr/>
        </p:nvSpPr>
        <p:spPr>
          <a:xfrm>
            <a:off x="5614416" y="1783080"/>
            <a:ext cx="2761488" cy="1847088"/>
          </a:xfrm>
          <a:prstGeom prst="roundRect">
            <a:avLst/>
          </a:prstGeom>
          <a:solidFill>
            <a:srgbClr val="FFFFFF"/>
          </a:solidFill>
          <a:ln w="13970">
            <a:solidFill>
              <a:srgbClr val="DCE4E6"/>
            </a:solidFill>
            <a:prstDash val="solid"/>
          </a:ln>
        </p:spPr>
        <p:txBody>
          <a:bodyPr/>
          <a:lstStyle/>
          <a:p>
            <a:endParaRPr/>
          </a:p>
        </p:txBody>
      </p:sp>
      <p:sp>
        <p:nvSpPr>
          <p:cNvPr id="13" name="Text 11"/>
          <p:cNvSpPr/>
          <p:nvPr/>
        </p:nvSpPr>
        <p:spPr>
          <a:xfrm>
            <a:off x="5852160" y="2048256"/>
            <a:ext cx="731520" cy="164592"/>
          </a:xfrm>
          <a:prstGeom prst="rect">
            <a:avLst/>
          </a:prstGeom>
          <a:noFill/>
          <a:ln/>
        </p:spPr>
        <p:txBody>
          <a:bodyPr wrap="square" lIns="0" tIns="0" rIns="0" bIns="0" rtlCol="0" anchor="ctr"/>
          <a:lstStyle/>
          <a:p>
            <a:pPr marL="0" indent="0">
              <a:buNone/>
            </a:pPr>
            <a:r>
              <a:rPr lang="en-US" sz="750" b="1" kern="0" spc="150" dirty="0">
                <a:solidFill>
                  <a:srgbClr val="71878C"/>
                </a:solidFill>
              </a:rPr>
              <a:t>CUPER</a:t>
            </a:r>
            <a:endParaRPr lang="en-US" sz="750" dirty="0"/>
          </a:p>
        </p:txBody>
      </p:sp>
      <p:sp>
        <p:nvSpPr>
          <p:cNvPr id="14" name="Text 12"/>
          <p:cNvSpPr/>
          <p:nvPr/>
        </p:nvSpPr>
        <p:spPr>
          <a:xfrm>
            <a:off x="5852160" y="2441448"/>
            <a:ext cx="1645920" cy="201168"/>
          </a:xfrm>
          <a:prstGeom prst="rect">
            <a:avLst/>
          </a:prstGeom>
          <a:noFill/>
          <a:ln/>
        </p:spPr>
        <p:txBody>
          <a:bodyPr wrap="square" lIns="0" tIns="0" rIns="0" bIns="0" rtlCol="0" anchor="ctr"/>
          <a:lstStyle/>
          <a:p>
            <a:pPr marL="0" indent="0">
              <a:buNone/>
            </a:pPr>
            <a:r>
              <a:rPr lang="en-US" sz="1200" b="1" dirty="0">
                <a:solidFill>
                  <a:srgbClr val="184A53"/>
                </a:solidFill>
              </a:rPr>
              <a:t>Scorpions Cup</a:t>
            </a:r>
            <a:endParaRPr lang="en-US" sz="1200" dirty="0"/>
          </a:p>
        </p:txBody>
      </p:sp>
      <p:sp>
        <p:nvSpPr>
          <p:cNvPr id="15" name="Shape 13"/>
          <p:cNvSpPr/>
          <p:nvPr/>
        </p:nvSpPr>
        <p:spPr>
          <a:xfrm>
            <a:off x="7223760" y="2359152"/>
            <a:ext cx="868680" cy="301752"/>
          </a:xfrm>
          <a:prstGeom prst="roundRect">
            <a:avLst/>
          </a:prstGeom>
          <a:solidFill>
            <a:srgbClr val="184A53"/>
          </a:solidFill>
          <a:ln w="12700">
            <a:solidFill>
              <a:srgbClr val="184A53"/>
            </a:solidFill>
            <a:prstDash val="solid"/>
          </a:ln>
        </p:spPr>
        <p:txBody>
          <a:bodyPr/>
          <a:lstStyle/>
          <a:p>
            <a:endParaRPr/>
          </a:p>
        </p:txBody>
      </p:sp>
      <p:sp>
        <p:nvSpPr>
          <p:cNvPr id="16" name="Text 14"/>
          <p:cNvSpPr/>
          <p:nvPr/>
        </p:nvSpPr>
        <p:spPr>
          <a:xfrm>
            <a:off x="7251192" y="2459736"/>
            <a:ext cx="813816" cy="91440"/>
          </a:xfrm>
          <a:prstGeom prst="rect">
            <a:avLst/>
          </a:prstGeom>
          <a:noFill/>
          <a:ln/>
        </p:spPr>
        <p:txBody>
          <a:bodyPr wrap="square" lIns="0" tIns="0" rIns="0" bIns="0" rtlCol="0" anchor="ctr"/>
          <a:lstStyle/>
          <a:p>
            <a:pPr marL="0" indent="0" algn="ctr">
              <a:buNone/>
            </a:pPr>
            <a:r>
              <a:rPr lang="en-US" sz="670" b="1" dirty="0">
                <a:solidFill>
                  <a:srgbClr val="FFFFFF"/>
                </a:solidFill>
              </a:rPr>
              <a:t>25–26 OKT</a:t>
            </a:r>
            <a:endParaRPr lang="en-US" sz="670" dirty="0"/>
          </a:p>
        </p:txBody>
      </p:sp>
      <p:sp>
        <p:nvSpPr>
          <p:cNvPr id="17" name="Text 15"/>
          <p:cNvSpPr/>
          <p:nvPr/>
        </p:nvSpPr>
        <p:spPr>
          <a:xfrm>
            <a:off x="5852160" y="2990088"/>
            <a:ext cx="1645920" cy="201168"/>
          </a:xfrm>
          <a:prstGeom prst="rect">
            <a:avLst/>
          </a:prstGeom>
          <a:noFill/>
          <a:ln/>
        </p:spPr>
        <p:txBody>
          <a:bodyPr wrap="square" lIns="0" tIns="0" rIns="0" bIns="0" rtlCol="0" anchor="ctr"/>
          <a:lstStyle/>
          <a:p>
            <a:pPr marL="0" indent="0">
              <a:buNone/>
            </a:pPr>
            <a:r>
              <a:rPr lang="en-US" sz="1200" b="1" dirty="0">
                <a:solidFill>
                  <a:srgbClr val="184A53"/>
                </a:solidFill>
              </a:rPr>
              <a:t>Mälarenergi Cup</a:t>
            </a:r>
            <a:endParaRPr lang="en-US" sz="1200" dirty="0"/>
          </a:p>
        </p:txBody>
      </p:sp>
      <p:sp>
        <p:nvSpPr>
          <p:cNvPr id="18" name="Shape 16"/>
          <p:cNvSpPr/>
          <p:nvPr/>
        </p:nvSpPr>
        <p:spPr>
          <a:xfrm>
            <a:off x="7223760" y="2907792"/>
            <a:ext cx="868680" cy="301752"/>
          </a:xfrm>
          <a:prstGeom prst="roundRect">
            <a:avLst/>
          </a:prstGeom>
          <a:solidFill>
            <a:srgbClr val="74B86E"/>
          </a:solidFill>
          <a:ln w="12700">
            <a:solidFill>
              <a:srgbClr val="74B86E"/>
            </a:solidFill>
            <a:prstDash val="solid"/>
          </a:ln>
        </p:spPr>
        <p:txBody>
          <a:bodyPr/>
          <a:lstStyle/>
          <a:p>
            <a:endParaRPr/>
          </a:p>
        </p:txBody>
      </p:sp>
      <p:sp>
        <p:nvSpPr>
          <p:cNvPr id="19" name="Text 17"/>
          <p:cNvSpPr/>
          <p:nvPr/>
        </p:nvSpPr>
        <p:spPr>
          <a:xfrm>
            <a:off x="7251192" y="3008376"/>
            <a:ext cx="813816" cy="91440"/>
          </a:xfrm>
          <a:prstGeom prst="rect">
            <a:avLst/>
          </a:prstGeom>
          <a:noFill/>
          <a:ln/>
        </p:spPr>
        <p:txBody>
          <a:bodyPr wrap="square" lIns="0" tIns="0" rIns="0" bIns="0" rtlCol="0" anchor="ctr"/>
          <a:lstStyle/>
          <a:p>
            <a:pPr marL="0" indent="0" algn="ctr">
              <a:buNone/>
            </a:pPr>
            <a:r>
              <a:rPr lang="en-US" sz="670" b="1" dirty="0">
                <a:solidFill>
                  <a:srgbClr val="FFFFFF"/>
                </a:solidFill>
              </a:rPr>
              <a:t>APRIL</a:t>
            </a:r>
            <a:endParaRPr lang="en-US" sz="670" dirty="0"/>
          </a:p>
        </p:txBody>
      </p:sp>
      <p:sp>
        <p:nvSpPr>
          <p:cNvPr id="20" name="Shape 18"/>
          <p:cNvSpPr/>
          <p:nvPr/>
        </p:nvSpPr>
        <p:spPr>
          <a:xfrm>
            <a:off x="8595360" y="1783080"/>
            <a:ext cx="2651760" cy="3931920"/>
          </a:xfrm>
          <a:prstGeom prst="roundRect">
            <a:avLst/>
          </a:prstGeom>
          <a:solidFill>
            <a:srgbClr val="FFFFFF"/>
          </a:solidFill>
          <a:ln w="13970">
            <a:solidFill>
              <a:srgbClr val="DCE4E6"/>
            </a:solidFill>
            <a:prstDash val="solid"/>
          </a:ln>
        </p:spPr>
        <p:txBody>
          <a:bodyPr/>
          <a:lstStyle/>
          <a:p>
            <a:endParaRPr/>
          </a:p>
        </p:txBody>
      </p:sp>
      <p:sp>
        <p:nvSpPr>
          <p:cNvPr id="21" name="Text 19"/>
          <p:cNvSpPr/>
          <p:nvPr/>
        </p:nvSpPr>
        <p:spPr>
          <a:xfrm>
            <a:off x="8833104" y="2048256"/>
            <a:ext cx="1645920" cy="164592"/>
          </a:xfrm>
          <a:prstGeom prst="rect">
            <a:avLst/>
          </a:prstGeom>
          <a:noFill/>
          <a:ln/>
        </p:spPr>
        <p:txBody>
          <a:bodyPr wrap="square" lIns="0" tIns="0" rIns="0" bIns="0" rtlCol="0" anchor="ctr"/>
          <a:lstStyle/>
          <a:p>
            <a:pPr marL="0" indent="0">
              <a:buNone/>
            </a:pPr>
            <a:r>
              <a:rPr lang="en-US" sz="750" b="1" kern="0" spc="150" dirty="0">
                <a:solidFill>
                  <a:srgbClr val="71878C"/>
                </a:solidFill>
              </a:rPr>
              <a:t>PRISER TILL BARNEN</a:t>
            </a:r>
            <a:endParaRPr lang="en-US" sz="750" dirty="0"/>
          </a:p>
        </p:txBody>
      </p:sp>
      <p:sp>
        <p:nvSpPr>
          <p:cNvPr id="22" name="Shape 20"/>
          <p:cNvSpPr/>
          <p:nvPr/>
        </p:nvSpPr>
        <p:spPr>
          <a:xfrm>
            <a:off x="8833104" y="2423160"/>
            <a:ext cx="2103120" cy="274320"/>
          </a:xfrm>
          <a:prstGeom prst="roundRect">
            <a:avLst/>
          </a:prstGeom>
          <a:solidFill>
            <a:srgbClr val="184A53"/>
          </a:solidFill>
          <a:ln w="12700">
            <a:solidFill>
              <a:srgbClr val="184A53"/>
            </a:solidFill>
            <a:prstDash val="solid"/>
          </a:ln>
        </p:spPr>
        <p:txBody>
          <a:bodyPr/>
          <a:lstStyle/>
          <a:p>
            <a:endParaRPr/>
          </a:p>
        </p:txBody>
      </p:sp>
      <p:sp>
        <p:nvSpPr>
          <p:cNvPr id="23" name="Text 21"/>
          <p:cNvSpPr/>
          <p:nvPr/>
        </p:nvSpPr>
        <p:spPr>
          <a:xfrm>
            <a:off x="8833104" y="2514600"/>
            <a:ext cx="2103120" cy="91440"/>
          </a:xfrm>
          <a:prstGeom prst="rect">
            <a:avLst/>
          </a:prstGeom>
          <a:noFill/>
          <a:ln/>
        </p:spPr>
        <p:txBody>
          <a:bodyPr wrap="square" lIns="0" tIns="0" rIns="0" bIns="0" rtlCol="0" anchor="ctr"/>
          <a:lstStyle/>
          <a:p>
            <a:pPr marL="0" indent="0" algn="ctr">
              <a:buNone/>
            </a:pPr>
            <a:r>
              <a:rPr lang="en-US" sz="660" b="1" dirty="0">
                <a:solidFill>
                  <a:srgbClr val="FFFFFF"/>
                </a:solidFill>
              </a:rPr>
              <a:t>POÄNG</a:t>
            </a:r>
            <a:endParaRPr lang="en-US" sz="660" dirty="0"/>
          </a:p>
        </p:txBody>
      </p:sp>
      <p:sp>
        <p:nvSpPr>
          <p:cNvPr id="24" name="Shape 22"/>
          <p:cNvSpPr/>
          <p:nvPr/>
        </p:nvSpPr>
        <p:spPr>
          <a:xfrm>
            <a:off x="8833104" y="3063240"/>
            <a:ext cx="2103120" cy="274320"/>
          </a:xfrm>
          <a:prstGeom prst="roundRect">
            <a:avLst/>
          </a:prstGeom>
          <a:solidFill>
            <a:srgbClr val="F5CC49"/>
          </a:solidFill>
          <a:ln w="12700">
            <a:solidFill>
              <a:srgbClr val="F5CC49"/>
            </a:solidFill>
            <a:prstDash val="solid"/>
          </a:ln>
        </p:spPr>
        <p:txBody>
          <a:bodyPr/>
          <a:lstStyle/>
          <a:p>
            <a:endParaRPr/>
          </a:p>
        </p:txBody>
      </p:sp>
      <p:sp>
        <p:nvSpPr>
          <p:cNvPr id="25" name="Text 23"/>
          <p:cNvSpPr/>
          <p:nvPr/>
        </p:nvSpPr>
        <p:spPr>
          <a:xfrm>
            <a:off x="8833104" y="3154680"/>
            <a:ext cx="2103120" cy="91440"/>
          </a:xfrm>
          <a:prstGeom prst="rect">
            <a:avLst/>
          </a:prstGeom>
          <a:noFill/>
          <a:ln/>
        </p:spPr>
        <p:txBody>
          <a:bodyPr wrap="square" lIns="0" tIns="0" rIns="0" bIns="0" rtlCol="0" anchor="ctr"/>
          <a:lstStyle/>
          <a:p>
            <a:pPr marL="0" indent="0" algn="ctr">
              <a:buNone/>
            </a:pPr>
            <a:r>
              <a:rPr lang="en-US" sz="660" b="1" dirty="0">
                <a:solidFill>
                  <a:srgbClr val="184A53"/>
                </a:solidFill>
              </a:rPr>
              <a:t>MÅL</a:t>
            </a:r>
            <a:endParaRPr lang="en-US" sz="660" dirty="0"/>
          </a:p>
        </p:txBody>
      </p:sp>
      <p:sp>
        <p:nvSpPr>
          <p:cNvPr id="26" name="Shape 24"/>
          <p:cNvSpPr/>
          <p:nvPr/>
        </p:nvSpPr>
        <p:spPr>
          <a:xfrm>
            <a:off x="8833104" y="3703320"/>
            <a:ext cx="2103120" cy="274320"/>
          </a:xfrm>
          <a:prstGeom prst="roundRect">
            <a:avLst/>
          </a:prstGeom>
          <a:solidFill>
            <a:srgbClr val="74B86E"/>
          </a:solidFill>
          <a:ln w="12700">
            <a:solidFill>
              <a:srgbClr val="74B86E"/>
            </a:solidFill>
            <a:prstDash val="solid"/>
          </a:ln>
        </p:spPr>
        <p:txBody>
          <a:bodyPr/>
          <a:lstStyle/>
          <a:p>
            <a:endParaRPr/>
          </a:p>
        </p:txBody>
      </p:sp>
      <p:sp>
        <p:nvSpPr>
          <p:cNvPr id="27" name="Text 25"/>
          <p:cNvSpPr/>
          <p:nvPr/>
        </p:nvSpPr>
        <p:spPr>
          <a:xfrm>
            <a:off x="8833104" y="3794760"/>
            <a:ext cx="2103120" cy="91440"/>
          </a:xfrm>
          <a:prstGeom prst="rect">
            <a:avLst/>
          </a:prstGeom>
          <a:noFill/>
          <a:ln/>
        </p:spPr>
        <p:txBody>
          <a:bodyPr wrap="square" lIns="0" tIns="0" rIns="0" bIns="0" rtlCol="0" anchor="ctr"/>
          <a:lstStyle/>
          <a:p>
            <a:pPr marL="0" indent="0" algn="ctr">
              <a:buNone/>
            </a:pPr>
            <a:r>
              <a:rPr lang="en-US" sz="660" b="1" dirty="0">
                <a:solidFill>
                  <a:srgbClr val="FFFFFF"/>
                </a:solidFill>
              </a:rPr>
              <a:t>FAIR PLAY</a:t>
            </a:r>
            <a:endParaRPr lang="en-US" sz="660" dirty="0"/>
          </a:p>
        </p:txBody>
      </p:sp>
      <p:sp>
        <p:nvSpPr>
          <p:cNvPr id="28" name="Shape 26"/>
          <p:cNvSpPr/>
          <p:nvPr/>
        </p:nvSpPr>
        <p:spPr>
          <a:xfrm>
            <a:off x="8833104" y="4343400"/>
            <a:ext cx="2103120" cy="274320"/>
          </a:xfrm>
          <a:prstGeom prst="roundRect">
            <a:avLst/>
          </a:prstGeom>
          <a:solidFill>
            <a:srgbClr val="E87A68"/>
          </a:solidFill>
          <a:ln w="12700">
            <a:solidFill>
              <a:srgbClr val="E87A68"/>
            </a:solidFill>
            <a:prstDash val="solid"/>
          </a:ln>
        </p:spPr>
        <p:txBody>
          <a:bodyPr/>
          <a:lstStyle/>
          <a:p>
            <a:endParaRPr/>
          </a:p>
        </p:txBody>
      </p:sp>
      <p:sp>
        <p:nvSpPr>
          <p:cNvPr id="29" name="Text 27"/>
          <p:cNvSpPr/>
          <p:nvPr/>
        </p:nvSpPr>
        <p:spPr>
          <a:xfrm>
            <a:off x="8833104" y="4434840"/>
            <a:ext cx="2103120" cy="91440"/>
          </a:xfrm>
          <a:prstGeom prst="rect">
            <a:avLst/>
          </a:prstGeom>
          <a:noFill/>
          <a:ln/>
        </p:spPr>
        <p:txBody>
          <a:bodyPr wrap="square" lIns="0" tIns="0" rIns="0" bIns="0" rtlCol="0" anchor="ctr"/>
          <a:lstStyle/>
          <a:p>
            <a:pPr marL="0" indent="0" algn="ctr">
              <a:buNone/>
            </a:pPr>
            <a:r>
              <a:rPr lang="en-US" sz="660" b="1" dirty="0">
                <a:solidFill>
                  <a:srgbClr val="FFFFFF"/>
                </a:solidFill>
              </a:rPr>
              <a:t>MEST UTVECKLANDE</a:t>
            </a:r>
            <a:endParaRPr lang="en-US" sz="660" dirty="0"/>
          </a:p>
        </p:txBody>
      </p:sp>
      <p:sp>
        <p:nvSpPr>
          <p:cNvPr id="30" name="Text 28"/>
          <p:cNvSpPr/>
          <p:nvPr/>
        </p:nvSpPr>
        <p:spPr>
          <a:xfrm>
            <a:off x="8833104" y="5394960"/>
            <a:ext cx="2057400" cy="338328"/>
          </a:xfrm>
          <a:prstGeom prst="rect">
            <a:avLst/>
          </a:prstGeom>
          <a:noFill/>
          <a:ln/>
        </p:spPr>
        <p:txBody>
          <a:bodyPr wrap="square" lIns="0" tIns="0" rIns="0" bIns="0" rtlCol="0" anchor="ctr">
            <a:normAutofit/>
          </a:bodyPr>
          <a:lstStyle/>
          <a:p>
            <a:pPr marL="0" indent="0">
              <a:buNone/>
            </a:pPr>
            <a:r>
              <a:rPr lang="en-US" sz="940" dirty="0">
                <a:solidFill>
                  <a:srgbClr val="68787C"/>
                </a:solidFill>
              </a:rPr>
              <a:t>Vi lyfter både prestation, beteende och utveckling.</a:t>
            </a:r>
            <a:endParaRPr lang="en-US" sz="940" dirty="0"/>
          </a:p>
        </p:txBody>
      </p:sp>
      <p:sp>
        <p:nvSpPr>
          <p:cNvPr id="31"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MATCHER</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Tävling på Blå-Nivå (PK8)</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Så här ser matchformatet ut under säsongen.</a:t>
            </a:r>
            <a:endParaRPr lang="en-US" sz="1150" dirty="0"/>
          </a:p>
        </p:txBody>
      </p:sp>
      <p:sp>
        <p:nvSpPr>
          <p:cNvPr id="5" name="Text 3"/>
          <p:cNvSpPr/>
          <p:nvPr/>
        </p:nvSpPr>
        <p:spPr>
          <a:xfrm>
            <a:off x="768096" y="1664208"/>
            <a:ext cx="1280160" cy="164592"/>
          </a:xfrm>
          <a:prstGeom prst="rect">
            <a:avLst/>
          </a:prstGeom>
          <a:noFill/>
          <a:ln/>
        </p:spPr>
        <p:txBody>
          <a:bodyPr wrap="square" lIns="0" tIns="0" rIns="0" bIns="0" rtlCol="0" anchor="ctr"/>
          <a:lstStyle/>
          <a:p>
            <a:pPr marL="0" indent="0">
              <a:buNone/>
            </a:pPr>
            <a:r>
              <a:rPr lang="en-US" sz="750" b="1" kern="0" spc="150" dirty="0">
                <a:solidFill>
                  <a:srgbClr val="2F6B74"/>
                </a:solidFill>
              </a:rPr>
              <a:t>MATCHFORMAT</a:t>
            </a:r>
            <a:endParaRPr lang="en-US" sz="750" dirty="0"/>
          </a:p>
        </p:txBody>
      </p:sp>
      <p:sp>
        <p:nvSpPr>
          <p:cNvPr id="6" name="Shape 4"/>
          <p:cNvSpPr/>
          <p:nvPr/>
        </p:nvSpPr>
        <p:spPr>
          <a:xfrm>
            <a:off x="749808" y="1993392"/>
            <a:ext cx="137160" cy="137160"/>
          </a:xfrm>
          <a:prstGeom prst="ellipse">
            <a:avLst/>
          </a:prstGeom>
          <a:solidFill>
            <a:srgbClr val="184A53"/>
          </a:solidFill>
          <a:ln w="12700">
            <a:solidFill>
              <a:srgbClr val="184A53"/>
            </a:solidFill>
            <a:prstDash val="solid"/>
          </a:ln>
        </p:spPr>
        <p:txBody>
          <a:bodyPr/>
          <a:lstStyle/>
          <a:p>
            <a:endParaRPr/>
          </a:p>
        </p:txBody>
      </p:sp>
      <p:sp>
        <p:nvSpPr>
          <p:cNvPr id="7" name="Text 5"/>
          <p:cNvSpPr/>
          <p:nvPr/>
        </p:nvSpPr>
        <p:spPr>
          <a:xfrm>
            <a:off x="987552" y="1938528"/>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Speltid</a:t>
            </a:r>
            <a:endParaRPr lang="en-US" sz="1000" dirty="0"/>
          </a:p>
        </p:txBody>
      </p:sp>
      <p:sp>
        <p:nvSpPr>
          <p:cNvPr id="8" name="Text 6"/>
          <p:cNvSpPr/>
          <p:nvPr/>
        </p:nvSpPr>
        <p:spPr>
          <a:xfrm>
            <a:off x="2066544" y="1938528"/>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3 × 15 minuter, rullande tid. Effektiv speltid de sista tre minuterna i sista perioden. 5 minuters vila mellan perioderna.</a:t>
            </a:r>
            <a:endParaRPr lang="en-US" sz="960" dirty="0"/>
          </a:p>
        </p:txBody>
      </p:sp>
      <p:sp>
        <p:nvSpPr>
          <p:cNvPr id="9" name="Shape 7"/>
          <p:cNvSpPr/>
          <p:nvPr/>
        </p:nvSpPr>
        <p:spPr>
          <a:xfrm>
            <a:off x="749808" y="2706624"/>
            <a:ext cx="137160" cy="137160"/>
          </a:xfrm>
          <a:prstGeom prst="ellipse">
            <a:avLst/>
          </a:prstGeom>
          <a:solidFill>
            <a:srgbClr val="74B86E"/>
          </a:solidFill>
          <a:ln w="12700">
            <a:solidFill>
              <a:srgbClr val="74B86E"/>
            </a:solidFill>
            <a:prstDash val="solid"/>
          </a:ln>
        </p:spPr>
        <p:txBody>
          <a:bodyPr/>
          <a:lstStyle/>
          <a:p>
            <a:endParaRPr/>
          </a:p>
        </p:txBody>
      </p:sp>
      <p:sp>
        <p:nvSpPr>
          <p:cNvPr id="10" name="Text 8"/>
          <p:cNvSpPr/>
          <p:nvPr/>
        </p:nvSpPr>
        <p:spPr>
          <a:xfrm>
            <a:off x="987552" y="2651760"/>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Spelform</a:t>
            </a:r>
            <a:endParaRPr lang="en-US" sz="1000" dirty="0"/>
          </a:p>
        </p:txBody>
      </p:sp>
      <p:sp>
        <p:nvSpPr>
          <p:cNvPr id="11" name="Text 9"/>
          <p:cNvSpPr/>
          <p:nvPr/>
        </p:nvSpPr>
        <p:spPr>
          <a:xfrm>
            <a:off x="2066544" y="2651760"/>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4 utespelare + målvakt.</a:t>
            </a:r>
            <a:endParaRPr lang="en-US" sz="960" dirty="0"/>
          </a:p>
        </p:txBody>
      </p:sp>
      <p:sp>
        <p:nvSpPr>
          <p:cNvPr id="12" name="Shape 10"/>
          <p:cNvSpPr/>
          <p:nvPr/>
        </p:nvSpPr>
        <p:spPr>
          <a:xfrm>
            <a:off x="749808" y="3273552"/>
            <a:ext cx="137160" cy="137160"/>
          </a:xfrm>
          <a:prstGeom prst="ellipse">
            <a:avLst/>
          </a:prstGeom>
          <a:solidFill>
            <a:srgbClr val="F5CC49"/>
          </a:solidFill>
          <a:ln w="12700">
            <a:solidFill>
              <a:srgbClr val="F5CC49"/>
            </a:solidFill>
            <a:prstDash val="solid"/>
          </a:ln>
        </p:spPr>
        <p:txBody>
          <a:bodyPr/>
          <a:lstStyle/>
          <a:p>
            <a:endParaRPr/>
          </a:p>
        </p:txBody>
      </p:sp>
      <p:sp>
        <p:nvSpPr>
          <p:cNvPr id="13" name="Text 11"/>
          <p:cNvSpPr/>
          <p:nvPr/>
        </p:nvSpPr>
        <p:spPr>
          <a:xfrm>
            <a:off x="987552" y="3218688"/>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Plan</a:t>
            </a:r>
            <a:endParaRPr lang="en-US" sz="1000" dirty="0"/>
          </a:p>
        </p:txBody>
      </p:sp>
      <p:sp>
        <p:nvSpPr>
          <p:cNvPr id="14" name="Text 12"/>
          <p:cNvSpPr/>
          <p:nvPr/>
        </p:nvSpPr>
        <p:spPr>
          <a:xfrm>
            <a:off x="2066544" y="3218688"/>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30 × 15 meter.</a:t>
            </a:r>
            <a:endParaRPr lang="en-US" sz="960" dirty="0"/>
          </a:p>
        </p:txBody>
      </p:sp>
      <p:sp>
        <p:nvSpPr>
          <p:cNvPr id="15" name="Shape 13"/>
          <p:cNvSpPr/>
          <p:nvPr/>
        </p:nvSpPr>
        <p:spPr>
          <a:xfrm>
            <a:off x="749808" y="3840480"/>
            <a:ext cx="137160" cy="137160"/>
          </a:xfrm>
          <a:prstGeom prst="ellipse">
            <a:avLst/>
          </a:prstGeom>
          <a:solidFill>
            <a:srgbClr val="E87A68"/>
          </a:solidFill>
          <a:ln w="12700">
            <a:solidFill>
              <a:srgbClr val="E87A68"/>
            </a:solidFill>
            <a:prstDash val="solid"/>
          </a:ln>
        </p:spPr>
        <p:txBody>
          <a:bodyPr/>
          <a:lstStyle/>
          <a:p>
            <a:endParaRPr/>
          </a:p>
        </p:txBody>
      </p:sp>
      <p:sp>
        <p:nvSpPr>
          <p:cNvPr id="16" name="Text 14"/>
          <p:cNvSpPr/>
          <p:nvPr/>
        </p:nvSpPr>
        <p:spPr>
          <a:xfrm>
            <a:off x="987552" y="3785616"/>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Mål</a:t>
            </a:r>
            <a:endParaRPr lang="en-US" sz="1000" dirty="0"/>
          </a:p>
        </p:txBody>
      </p:sp>
      <p:sp>
        <p:nvSpPr>
          <p:cNvPr id="17" name="Text 15"/>
          <p:cNvSpPr/>
          <p:nvPr/>
        </p:nvSpPr>
        <p:spPr>
          <a:xfrm>
            <a:off x="2066544" y="3785616"/>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Juniormål 90 × 120 cm används.</a:t>
            </a:r>
            <a:endParaRPr lang="en-US" sz="960" dirty="0"/>
          </a:p>
        </p:txBody>
      </p:sp>
      <p:sp>
        <p:nvSpPr>
          <p:cNvPr id="18" name="Shape 16"/>
          <p:cNvSpPr/>
          <p:nvPr/>
        </p:nvSpPr>
        <p:spPr>
          <a:xfrm>
            <a:off x="749808" y="4407408"/>
            <a:ext cx="137160" cy="137160"/>
          </a:xfrm>
          <a:prstGeom prst="ellipse">
            <a:avLst/>
          </a:prstGeom>
          <a:solidFill>
            <a:srgbClr val="184A53"/>
          </a:solidFill>
          <a:ln w="12700">
            <a:solidFill>
              <a:srgbClr val="184A53"/>
            </a:solidFill>
            <a:prstDash val="solid"/>
          </a:ln>
        </p:spPr>
        <p:txBody>
          <a:bodyPr/>
          <a:lstStyle/>
          <a:p>
            <a:endParaRPr/>
          </a:p>
        </p:txBody>
      </p:sp>
      <p:sp>
        <p:nvSpPr>
          <p:cNvPr id="19" name="Text 17"/>
          <p:cNvSpPr/>
          <p:nvPr/>
        </p:nvSpPr>
        <p:spPr>
          <a:xfrm>
            <a:off x="987552" y="4352544"/>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IBIS</a:t>
            </a:r>
            <a:endParaRPr lang="en-US" sz="1000" dirty="0"/>
          </a:p>
        </p:txBody>
      </p:sp>
      <p:sp>
        <p:nvSpPr>
          <p:cNvPr id="20" name="Text 18"/>
          <p:cNvSpPr/>
          <p:nvPr/>
        </p:nvSpPr>
        <p:spPr>
          <a:xfrm>
            <a:off x="2066544" y="4352544"/>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Ingen löpande händelse- eller resultatrapportering. Resultatet rapporteras efter matchen för nivåanpassning av serierna över tid.</a:t>
            </a:r>
            <a:endParaRPr lang="en-US" sz="960" dirty="0"/>
          </a:p>
        </p:txBody>
      </p:sp>
      <p:sp>
        <p:nvSpPr>
          <p:cNvPr id="21" name="Shape 19"/>
          <p:cNvSpPr/>
          <p:nvPr/>
        </p:nvSpPr>
        <p:spPr>
          <a:xfrm>
            <a:off x="749808" y="4974336"/>
            <a:ext cx="137160" cy="137160"/>
          </a:xfrm>
          <a:prstGeom prst="ellipse">
            <a:avLst/>
          </a:prstGeom>
          <a:solidFill>
            <a:srgbClr val="74B86E"/>
          </a:solidFill>
          <a:ln w="12700">
            <a:solidFill>
              <a:srgbClr val="74B86E"/>
            </a:solidFill>
            <a:prstDash val="solid"/>
          </a:ln>
        </p:spPr>
        <p:txBody>
          <a:bodyPr/>
          <a:lstStyle/>
          <a:p>
            <a:endParaRPr/>
          </a:p>
        </p:txBody>
      </p:sp>
      <p:sp>
        <p:nvSpPr>
          <p:cNvPr id="22" name="Text 20"/>
          <p:cNvSpPr/>
          <p:nvPr/>
        </p:nvSpPr>
        <p:spPr>
          <a:xfrm>
            <a:off x="987552" y="4919472"/>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Utvisning</a:t>
            </a:r>
            <a:endParaRPr lang="en-US" sz="1000" dirty="0"/>
          </a:p>
        </p:txBody>
      </p:sp>
      <p:sp>
        <p:nvSpPr>
          <p:cNvPr id="23" name="Text 21"/>
          <p:cNvSpPr/>
          <p:nvPr/>
        </p:nvSpPr>
        <p:spPr>
          <a:xfrm>
            <a:off x="2066544" y="4919472"/>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2 minuter. Spelaren sitter med lagkamraterna – inte på någon utvisningsbänk.</a:t>
            </a:r>
            <a:endParaRPr lang="en-US" sz="960" dirty="0"/>
          </a:p>
        </p:txBody>
      </p:sp>
      <p:sp>
        <p:nvSpPr>
          <p:cNvPr id="24" name="Shape 22"/>
          <p:cNvSpPr/>
          <p:nvPr/>
        </p:nvSpPr>
        <p:spPr>
          <a:xfrm>
            <a:off x="749808" y="5541264"/>
            <a:ext cx="137160" cy="137160"/>
          </a:xfrm>
          <a:prstGeom prst="ellipse">
            <a:avLst/>
          </a:prstGeom>
          <a:solidFill>
            <a:srgbClr val="F5CC49"/>
          </a:solidFill>
          <a:ln w="12700">
            <a:solidFill>
              <a:srgbClr val="F5CC49"/>
            </a:solidFill>
            <a:prstDash val="solid"/>
          </a:ln>
        </p:spPr>
        <p:txBody>
          <a:bodyPr/>
          <a:lstStyle/>
          <a:p>
            <a:endParaRPr/>
          </a:p>
        </p:txBody>
      </p:sp>
      <p:sp>
        <p:nvSpPr>
          <p:cNvPr id="25" name="Text 23"/>
          <p:cNvSpPr/>
          <p:nvPr/>
        </p:nvSpPr>
        <p:spPr>
          <a:xfrm>
            <a:off x="987552" y="5486400"/>
            <a:ext cx="1051560" cy="228600"/>
          </a:xfrm>
          <a:prstGeom prst="rect">
            <a:avLst/>
          </a:prstGeom>
          <a:noFill/>
          <a:ln/>
        </p:spPr>
        <p:txBody>
          <a:bodyPr wrap="square" lIns="0" tIns="0" rIns="0" bIns="0" rtlCol="0" anchor="ctr"/>
          <a:lstStyle/>
          <a:p>
            <a:pPr marL="0" indent="0">
              <a:buNone/>
            </a:pPr>
            <a:r>
              <a:rPr lang="en-US" sz="1000" b="1" dirty="0">
                <a:solidFill>
                  <a:srgbClr val="184A53"/>
                </a:solidFill>
              </a:rPr>
              <a:t>Domare</a:t>
            </a:r>
            <a:endParaRPr lang="en-US" sz="1000" dirty="0"/>
          </a:p>
        </p:txBody>
      </p:sp>
      <p:sp>
        <p:nvSpPr>
          <p:cNvPr id="26" name="Text 24"/>
          <p:cNvSpPr/>
          <p:nvPr/>
        </p:nvSpPr>
        <p:spPr>
          <a:xfrm>
            <a:off x="2066544" y="5486400"/>
            <a:ext cx="5074920" cy="411480"/>
          </a:xfrm>
          <a:prstGeom prst="rect">
            <a:avLst/>
          </a:prstGeom>
          <a:noFill/>
          <a:ln/>
        </p:spPr>
        <p:txBody>
          <a:bodyPr wrap="square" lIns="0" tIns="0" rIns="0" bIns="0" rtlCol="0" anchor="ctr">
            <a:normAutofit/>
          </a:bodyPr>
          <a:lstStyle/>
          <a:p>
            <a:pPr marL="0" indent="0">
              <a:buNone/>
            </a:pPr>
            <a:r>
              <a:rPr lang="en-US" sz="960" dirty="0">
                <a:solidFill>
                  <a:srgbClr val="68787C"/>
                </a:solidFill>
              </a:rPr>
              <a:t>Föreningsdomare dömer matcherna.</a:t>
            </a:r>
            <a:endParaRPr lang="en-US" sz="960" dirty="0"/>
          </a:p>
        </p:txBody>
      </p:sp>
      <p:sp>
        <p:nvSpPr>
          <p:cNvPr id="27" name="Shape 25"/>
          <p:cNvSpPr/>
          <p:nvPr/>
        </p:nvSpPr>
        <p:spPr>
          <a:xfrm>
            <a:off x="7754112" y="1664208"/>
            <a:ext cx="3611880" cy="1847088"/>
          </a:xfrm>
          <a:prstGeom prst="roundRect">
            <a:avLst/>
          </a:prstGeom>
          <a:solidFill>
            <a:srgbClr val="FFFFFF"/>
          </a:solidFill>
          <a:ln w="13970">
            <a:solidFill>
              <a:srgbClr val="DCE4E6"/>
            </a:solidFill>
            <a:prstDash val="solid"/>
          </a:ln>
        </p:spPr>
        <p:txBody>
          <a:bodyPr/>
          <a:lstStyle/>
          <a:p>
            <a:endParaRPr/>
          </a:p>
        </p:txBody>
      </p:sp>
      <p:sp>
        <p:nvSpPr>
          <p:cNvPr id="28" name="Shape 26"/>
          <p:cNvSpPr/>
          <p:nvPr/>
        </p:nvSpPr>
        <p:spPr>
          <a:xfrm>
            <a:off x="7754112" y="1664208"/>
            <a:ext cx="45720" cy="1847088"/>
          </a:xfrm>
          <a:prstGeom prst="rect">
            <a:avLst/>
          </a:prstGeom>
          <a:solidFill>
            <a:srgbClr val="B7DDD5"/>
          </a:solidFill>
          <a:ln w="12700">
            <a:solidFill>
              <a:srgbClr val="B7DDD5"/>
            </a:solidFill>
            <a:prstDash val="solid"/>
          </a:ln>
        </p:spPr>
        <p:txBody>
          <a:bodyPr/>
          <a:lstStyle/>
          <a:p>
            <a:endParaRPr/>
          </a:p>
        </p:txBody>
      </p:sp>
      <p:sp>
        <p:nvSpPr>
          <p:cNvPr id="29" name="Shape 27"/>
          <p:cNvSpPr/>
          <p:nvPr/>
        </p:nvSpPr>
        <p:spPr>
          <a:xfrm>
            <a:off x="7973568" y="1828800"/>
            <a:ext cx="256032" cy="256032"/>
          </a:xfrm>
          <a:prstGeom prst="rect">
            <a:avLst/>
          </a:prstGeom>
          <a:solidFill>
            <a:srgbClr val="184A53"/>
          </a:solidFill>
          <a:ln w="12700">
            <a:solidFill>
              <a:srgbClr val="184A53"/>
            </a:solidFill>
            <a:prstDash val="solid"/>
          </a:ln>
        </p:spPr>
        <p:txBody>
          <a:bodyPr/>
          <a:lstStyle/>
          <a:p>
            <a:endParaRPr/>
          </a:p>
        </p:txBody>
      </p:sp>
      <p:sp>
        <p:nvSpPr>
          <p:cNvPr id="30" name="Text 28"/>
          <p:cNvSpPr/>
          <p:nvPr/>
        </p:nvSpPr>
        <p:spPr>
          <a:xfrm>
            <a:off x="7973568" y="1911096"/>
            <a:ext cx="256032" cy="91440"/>
          </a:xfrm>
          <a:prstGeom prst="rect">
            <a:avLst/>
          </a:prstGeom>
          <a:noFill/>
          <a:ln/>
        </p:spPr>
        <p:txBody>
          <a:bodyPr wrap="square" lIns="0" tIns="0" rIns="0" bIns="0" rtlCol="0" anchor="ctr"/>
          <a:lstStyle/>
          <a:p>
            <a:pPr marL="0" indent="0" algn="ctr">
              <a:buNone/>
            </a:pPr>
            <a:r>
              <a:rPr lang="en-US" sz="700" b="1" dirty="0">
                <a:solidFill>
                  <a:srgbClr val="FFFFFF"/>
                </a:solidFill>
              </a:rPr>
              <a:t>1</a:t>
            </a:r>
            <a:endParaRPr lang="en-US" sz="700" dirty="0"/>
          </a:p>
        </p:txBody>
      </p:sp>
      <p:sp>
        <p:nvSpPr>
          <p:cNvPr id="31" name="Text 29"/>
          <p:cNvSpPr/>
          <p:nvPr/>
        </p:nvSpPr>
        <p:spPr>
          <a:xfrm>
            <a:off x="8321040" y="1911096"/>
            <a:ext cx="2194560" cy="219456"/>
          </a:xfrm>
          <a:prstGeom prst="rect">
            <a:avLst/>
          </a:prstGeom>
          <a:noFill/>
          <a:ln/>
        </p:spPr>
        <p:txBody>
          <a:bodyPr wrap="square" lIns="0" tIns="0" rIns="0" bIns="0" rtlCol="0" anchor="ctr"/>
          <a:lstStyle/>
          <a:p>
            <a:pPr marL="0" indent="0">
              <a:buNone/>
            </a:pPr>
            <a:r>
              <a:rPr lang="en-US" sz="1300" b="1" dirty="0">
                <a:solidFill>
                  <a:srgbClr val="184A53"/>
                </a:solidFill>
              </a:rPr>
              <a:t>Åldersanpassat</a:t>
            </a:r>
            <a:endParaRPr lang="en-US" sz="1300" dirty="0"/>
          </a:p>
        </p:txBody>
      </p:sp>
      <p:sp>
        <p:nvSpPr>
          <p:cNvPr id="32" name="Text 30"/>
          <p:cNvSpPr/>
          <p:nvPr/>
        </p:nvSpPr>
        <p:spPr>
          <a:xfrm>
            <a:off x="7973568" y="2286000"/>
            <a:ext cx="3017520" cy="502920"/>
          </a:xfrm>
          <a:prstGeom prst="rect">
            <a:avLst/>
          </a:prstGeom>
          <a:noFill/>
          <a:ln/>
        </p:spPr>
        <p:txBody>
          <a:bodyPr wrap="square" lIns="0" tIns="0" rIns="0" bIns="0" rtlCol="0" anchor="ctr">
            <a:normAutofit/>
          </a:bodyPr>
          <a:lstStyle/>
          <a:p>
            <a:pPr marL="0" indent="0">
              <a:buNone/>
            </a:pPr>
            <a:r>
              <a:rPr lang="en-US" sz="1000" dirty="0">
                <a:solidFill>
                  <a:srgbClr val="68787C"/>
                </a:solidFill>
              </a:rPr>
              <a:t>Fokus ligger på att barnen ska få mycket spel, många situationer och möjlighet att utvecklas.</a:t>
            </a:r>
            <a:endParaRPr lang="en-US" sz="1000" dirty="0"/>
          </a:p>
        </p:txBody>
      </p:sp>
      <p:sp>
        <p:nvSpPr>
          <p:cNvPr id="33" name="Shape 31"/>
          <p:cNvSpPr/>
          <p:nvPr/>
        </p:nvSpPr>
        <p:spPr>
          <a:xfrm>
            <a:off x="7754112" y="3703320"/>
            <a:ext cx="3611880" cy="1847088"/>
          </a:xfrm>
          <a:prstGeom prst="roundRect">
            <a:avLst/>
          </a:prstGeom>
          <a:solidFill>
            <a:srgbClr val="FFFFFF"/>
          </a:solidFill>
          <a:ln w="13970">
            <a:solidFill>
              <a:srgbClr val="DCE4E6"/>
            </a:solidFill>
            <a:prstDash val="solid"/>
          </a:ln>
        </p:spPr>
        <p:txBody>
          <a:bodyPr/>
          <a:lstStyle/>
          <a:p>
            <a:endParaRPr/>
          </a:p>
        </p:txBody>
      </p:sp>
      <p:sp>
        <p:nvSpPr>
          <p:cNvPr id="34" name="Shape 32"/>
          <p:cNvSpPr/>
          <p:nvPr/>
        </p:nvSpPr>
        <p:spPr>
          <a:xfrm>
            <a:off x="7754112" y="3703320"/>
            <a:ext cx="45720" cy="1847088"/>
          </a:xfrm>
          <a:prstGeom prst="rect">
            <a:avLst/>
          </a:prstGeom>
          <a:solidFill>
            <a:srgbClr val="F5CC49"/>
          </a:solidFill>
          <a:ln w="12700">
            <a:solidFill>
              <a:srgbClr val="F5CC49"/>
            </a:solidFill>
            <a:prstDash val="solid"/>
          </a:ln>
        </p:spPr>
        <p:txBody>
          <a:bodyPr/>
          <a:lstStyle/>
          <a:p>
            <a:endParaRPr/>
          </a:p>
        </p:txBody>
      </p:sp>
      <p:sp>
        <p:nvSpPr>
          <p:cNvPr id="35" name="Shape 33"/>
          <p:cNvSpPr/>
          <p:nvPr/>
        </p:nvSpPr>
        <p:spPr>
          <a:xfrm>
            <a:off x="7973568" y="3867912"/>
            <a:ext cx="256032" cy="256032"/>
          </a:xfrm>
          <a:prstGeom prst="rect">
            <a:avLst/>
          </a:prstGeom>
          <a:solidFill>
            <a:srgbClr val="2F6B74"/>
          </a:solidFill>
          <a:ln w="12700">
            <a:solidFill>
              <a:srgbClr val="2F6B74"/>
            </a:solidFill>
            <a:prstDash val="solid"/>
          </a:ln>
        </p:spPr>
        <p:txBody>
          <a:bodyPr/>
          <a:lstStyle/>
          <a:p>
            <a:endParaRPr/>
          </a:p>
        </p:txBody>
      </p:sp>
      <p:sp>
        <p:nvSpPr>
          <p:cNvPr id="36" name="Text 34"/>
          <p:cNvSpPr/>
          <p:nvPr/>
        </p:nvSpPr>
        <p:spPr>
          <a:xfrm>
            <a:off x="7973568" y="3950208"/>
            <a:ext cx="256032" cy="91440"/>
          </a:xfrm>
          <a:prstGeom prst="rect">
            <a:avLst/>
          </a:prstGeom>
          <a:noFill/>
          <a:ln/>
        </p:spPr>
        <p:txBody>
          <a:bodyPr wrap="square" lIns="0" tIns="0" rIns="0" bIns="0" rtlCol="0" anchor="ctr"/>
          <a:lstStyle/>
          <a:p>
            <a:pPr marL="0" indent="0" algn="ctr">
              <a:buNone/>
            </a:pPr>
            <a:r>
              <a:rPr lang="en-US" sz="700" b="1" dirty="0">
                <a:solidFill>
                  <a:srgbClr val="FFFFFF"/>
                </a:solidFill>
              </a:rPr>
              <a:t>2</a:t>
            </a:r>
            <a:endParaRPr lang="en-US" sz="700" dirty="0"/>
          </a:p>
        </p:txBody>
      </p:sp>
      <p:sp>
        <p:nvSpPr>
          <p:cNvPr id="37" name="Text 35"/>
          <p:cNvSpPr/>
          <p:nvPr/>
        </p:nvSpPr>
        <p:spPr>
          <a:xfrm>
            <a:off x="8321040" y="3950208"/>
            <a:ext cx="2286000" cy="219456"/>
          </a:xfrm>
          <a:prstGeom prst="rect">
            <a:avLst/>
          </a:prstGeom>
          <a:noFill/>
          <a:ln/>
        </p:spPr>
        <p:txBody>
          <a:bodyPr wrap="square" lIns="0" tIns="0" rIns="0" bIns="0" rtlCol="0" anchor="ctr"/>
          <a:lstStyle/>
          <a:p>
            <a:pPr marL="0" indent="0">
              <a:buNone/>
            </a:pPr>
            <a:r>
              <a:rPr lang="en-US" sz="1300" b="1" dirty="0">
                <a:solidFill>
                  <a:srgbClr val="184A53"/>
                </a:solidFill>
              </a:rPr>
              <a:t>Nivåanpassning</a:t>
            </a:r>
            <a:endParaRPr lang="en-US" sz="1300" dirty="0"/>
          </a:p>
        </p:txBody>
      </p:sp>
      <p:sp>
        <p:nvSpPr>
          <p:cNvPr id="38" name="Text 36"/>
          <p:cNvSpPr/>
          <p:nvPr/>
        </p:nvSpPr>
        <p:spPr>
          <a:xfrm>
            <a:off x="7973568" y="4325112"/>
            <a:ext cx="3017520" cy="502920"/>
          </a:xfrm>
          <a:prstGeom prst="rect">
            <a:avLst/>
          </a:prstGeom>
          <a:noFill/>
          <a:ln/>
        </p:spPr>
        <p:txBody>
          <a:bodyPr wrap="square" lIns="0" tIns="0" rIns="0" bIns="0" rtlCol="0" anchor="ctr">
            <a:normAutofit/>
          </a:bodyPr>
          <a:lstStyle/>
          <a:p>
            <a:pPr marL="0" indent="0">
              <a:buNone/>
            </a:pPr>
            <a:r>
              <a:rPr lang="en-US" sz="1000" dirty="0">
                <a:solidFill>
                  <a:srgbClr val="68787C"/>
                </a:solidFill>
              </a:rPr>
              <a:t>Resultat efter match används som underlag för att nivåanpassa serierna över tid.</a:t>
            </a:r>
            <a:endParaRPr lang="en-US" sz="1000" dirty="0"/>
          </a:p>
        </p:txBody>
      </p:sp>
      <p:sp>
        <p:nvSpPr>
          <p:cNvPr id="39" name="Shape 37"/>
          <p:cNvSpPr/>
          <p:nvPr/>
        </p:nvSpPr>
        <p:spPr>
          <a:xfrm>
            <a:off x="603504" y="5504688"/>
            <a:ext cx="10652760" cy="457200"/>
          </a:xfrm>
          <a:prstGeom prst="roundRect">
            <a:avLst/>
          </a:prstGeom>
          <a:solidFill>
            <a:srgbClr val="184A53"/>
          </a:solidFill>
          <a:ln w="12700">
            <a:solidFill>
              <a:srgbClr val="184A53"/>
            </a:solidFill>
            <a:prstDash val="solid"/>
          </a:ln>
        </p:spPr>
        <p:txBody>
          <a:bodyPr/>
          <a:lstStyle/>
          <a:p>
            <a:endParaRPr/>
          </a:p>
        </p:txBody>
      </p:sp>
      <p:sp>
        <p:nvSpPr>
          <p:cNvPr id="40" name="Text 38"/>
          <p:cNvSpPr/>
          <p:nvPr/>
        </p:nvSpPr>
        <p:spPr>
          <a:xfrm>
            <a:off x="822960" y="5632704"/>
            <a:ext cx="10195560" cy="146304"/>
          </a:xfrm>
          <a:prstGeom prst="rect">
            <a:avLst/>
          </a:prstGeom>
          <a:noFill/>
          <a:ln/>
        </p:spPr>
        <p:txBody>
          <a:bodyPr wrap="square" lIns="0" tIns="0" rIns="0" bIns="0" rtlCol="0" anchor="ctr"/>
          <a:lstStyle/>
          <a:p>
            <a:pPr marL="0" indent="0" algn="ctr">
              <a:buNone/>
            </a:pPr>
            <a:r>
              <a:rPr lang="en-US" sz="1000" b="1" dirty="0">
                <a:solidFill>
                  <a:srgbClr val="FFFFFF"/>
                </a:solidFill>
              </a:rPr>
              <a:t>Målet: trygghet • aktivitet • utveckling</a:t>
            </a:r>
            <a:endParaRPr lang="en-US" sz="1000" dirty="0"/>
          </a:p>
        </p:txBody>
      </p:sp>
      <p:sp>
        <p:nvSpPr>
          <p:cNvPr id="41"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03504" y="411480"/>
            <a:ext cx="3383280" cy="164592"/>
          </a:xfrm>
          <a:prstGeom prst="rect">
            <a:avLst/>
          </a:prstGeom>
          <a:noFill/>
          <a:ln/>
        </p:spPr>
        <p:txBody>
          <a:bodyPr wrap="square" lIns="0" tIns="0" rIns="0" bIns="0" rtlCol="0" anchor="ctr"/>
          <a:lstStyle/>
          <a:p>
            <a:pPr marL="0" indent="0">
              <a:buNone/>
            </a:pPr>
            <a:r>
              <a:rPr lang="en-US" sz="750" b="1" kern="0" spc="160" dirty="0">
                <a:solidFill>
                  <a:srgbClr val="71878C"/>
                </a:solidFill>
              </a:rPr>
              <a:t>MATCHER</a:t>
            </a:r>
            <a:endParaRPr lang="en-US" sz="750" dirty="0"/>
          </a:p>
        </p:txBody>
      </p:sp>
      <p:sp>
        <p:nvSpPr>
          <p:cNvPr id="3" name="Text 1"/>
          <p:cNvSpPr/>
          <p:nvPr/>
        </p:nvSpPr>
        <p:spPr>
          <a:xfrm>
            <a:off x="603504" y="768096"/>
            <a:ext cx="9601200" cy="502920"/>
          </a:xfrm>
          <a:prstGeom prst="rect">
            <a:avLst/>
          </a:prstGeom>
          <a:noFill/>
          <a:ln/>
        </p:spPr>
        <p:txBody>
          <a:bodyPr wrap="square" lIns="0" tIns="0" rIns="0" bIns="0" rtlCol="0" anchor="ctr">
            <a:normAutofit/>
          </a:bodyPr>
          <a:lstStyle/>
          <a:p>
            <a:pPr marL="0" indent="0">
              <a:buNone/>
            </a:pPr>
            <a:r>
              <a:rPr lang="en-US" sz="2500" b="1" dirty="0">
                <a:solidFill>
                  <a:srgbClr val="184A53"/>
                </a:solidFill>
              </a:rPr>
              <a:t>Vår serie – anmälda lag</a:t>
            </a:r>
            <a:endParaRPr lang="en-US" sz="2500" dirty="0"/>
          </a:p>
        </p:txBody>
      </p:sp>
      <p:sp>
        <p:nvSpPr>
          <p:cNvPr id="4" name="Text 2"/>
          <p:cNvSpPr/>
          <p:nvPr/>
        </p:nvSpPr>
        <p:spPr>
          <a:xfrm>
            <a:off x="603504" y="1298448"/>
            <a:ext cx="10515600" cy="256032"/>
          </a:xfrm>
          <a:prstGeom prst="rect">
            <a:avLst/>
          </a:prstGeom>
          <a:noFill/>
          <a:ln/>
        </p:spPr>
        <p:txBody>
          <a:bodyPr wrap="square" lIns="0" tIns="0" rIns="0" bIns="0" rtlCol="0" anchor="ctr">
            <a:normAutofit/>
          </a:bodyPr>
          <a:lstStyle/>
          <a:p>
            <a:pPr marL="0" indent="0">
              <a:buNone/>
            </a:pPr>
            <a:r>
              <a:rPr lang="en-US" sz="1150" dirty="0">
                <a:solidFill>
                  <a:srgbClr val="68787C"/>
                </a:solidFill>
              </a:rPr>
              <a:t>PK8 – 2017 Västmanland</a:t>
            </a:r>
            <a:endParaRPr lang="en-US" sz="1150" dirty="0"/>
          </a:p>
        </p:txBody>
      </p:sp>
      <p:sp>
        <p:nvSpPr>
          <p:cNvPr id="5" name="Shape 3"/>
          <p:cNvSpPr/>
          <p:nvPr/>
        </p:nvSpPr>
        <p:spPr>
          <a:xfrm>
            <a:off x="603504" y="1353312"/>
            <a:ext cx="2907792" cy="484632"/>
          </a:xfrm>
          <a:prstGeom prst="roundRect">
            <a:avLst/>
          </a:prstGeom>
          <a:solidFill>
            <a:srgbClr val="184A53"/>
          </a:solidFill>
          <a:ln w="12700">
            <a:solidFill>
              <a:srgbClr val="184A53"/>
            </a:solidFill>
            <a:prstDash val="solid"/>
          </a:ln>
        </p:spPr>
        <p:txBody>
          <a:bodyPr/>
          <a:lstStyle/>
          <a:p>
            <a:endParaRPr/>
          </a:p>
        </p:txBody>
      </p:sp>
      <p:sp>
        <p:nvSpPr>
          <p:cNvPr id="6" name="Text 4"/>
          <p:cNvSpPr/>
          <p:nvPr/>
        </p:nvSpPr>
        <p:spPr>
          <a:xfrm>
            <a:off x="804672" y="1517904"/>
            <a:ext cx="2514600" cy="146304"/>
          </a:xfrm>
          <a:prstGeom prst="rect">
            <a:avLst/>
          </a:prstGeom>
          <a:noFill/>
          <a:ln/>
        </p:spPr>
        <p:txBody>
          <a:bodyPr wrap="square" lIns="0" tIns="0" rIns="0" bIns="0" rtlCol="0" anchor="ctr"/>
          <a:lstStyle/>
          <a:p>
            <a:pPr marL="0" indent="0" algn="ctr">
              <a:buNone/>
            </a:pPr>
            <a:r>
              <a:rPr lang="en-US" sz="950" b="1" dirty="0">
                <a:solidFill>
                  <a:srgbClr val="FFFFFF"/>
                </a:solidFill>
              </a:rPr>
              <a:t>PK8 – 2017 Västmanland</a:t>
            </a:r>
            <a:endParaRPr lang="en-US" sz="950" dirty="0"/>
          </a:p>
        </p:txBody>
      </p:sp>
      <p:sp>
        <p:nvSpPr>
          <p:cNvPr id="7" name="Shape 5"/>
          <p:cNvSpPr/>
          <p:nvPr/>
        </p:nvSpPr>
        <p:spPr>
          <a:xfrm>
            <a:off x="603504" y="1965960"/>
            <a:ext cx="3017520" cy="4087368"/>
          </a:xfrm>
          <a:prstGeom prst="roundRect">
            <a:avLst/>
          </a:prstGeom>
          <a:solidFill>
            <a:srgbClr val="FFFFFF"/>
          </a:solidFill>
          <a:ln w="13970">
            <a:solidFill>
              <a:srgbClr val="DCE4E6"/>
            </a:solidFill>
            <a:prstDash val="solid"/>
          </a:ln>
        </p:spPr>
        <p:txBody>
          <a:bodyPr/>
          <a:lstStyle/>
          <a:p>
            <a:endParaRPr/>
          </a:p>
        </p:txBody>
      </p:sp>
      <p:sp>
        <p:nvSpPr>
          <p:cNvPr id="8" name="Text 6"/>
          <p:cNvSpPr/>
          <p:nvPr/>
        </p:nvSpPr>
        <p:spPr>
          <a:xfrm>
            <a:off x="950976" y="228600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Per-Ols IBF 2016/2017</a:t>
            </a:r>
            <a:endParaRPr lang="en-US" sz="940" dirty="0"/>
          </a:p>
        </p:txBody>
      </p:sp>
      <p:sp>
        <p:nvSpPr>
          <p:cNvPr id="9" name="Text 7"/>
          <p:cNvSpPr/>
          <p:nvPr/>
        </p:nvSpPr>
        <p:spPr>
          <a:xfrm>
            <a:off x="950976" y="278892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IBK Köping 2017</a:t>
            </a:r>
            <a:endParaRPr lang="en-US" sz="940" dirty="0"/>
          </a:p>
        </p:txBody>
      </p:sp>
      <p:sp>
        <p:nvSpPr>
          <p:cNvPr id="10" name="Text 8"/>
          <p:cNvSpPr/>
          <p:nvPr/>
        </p:nvSpPr>
        <p:spPr>
          <a:xfrm>
            <a:off x="950976" y="329184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Skiljebo SK 2017 Svart</a:t>
            </a:r>
            <a:endParaRPr lang="en-US" sz="940" dirty="0"/>
          </a:p>
        </p:txBody>
      </p:sp>
      <p:sp>
        <p:nvSpPr>
          <p:cNvPr id="11" name="Text 9"/>
          <p:cNvSpPr/>
          <p:nvPr/>
        </p:nvSpPr>
        <p:spPr>
          <a:xfrm>
            <a:off x="950976" y="379476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Skiljebo SK 2017 Gul</a:t>
            </a:r>
            <a:endParaRPr lang="en-US" sz="940" dirty="0"/>
          </a:p>
        </p:txBody>
      </p:sp>
      <p:sp>
        <p:nvSpPr>
          <p:cNvPr id="12" name="Text 10"/>
          <p:cNvSpPr/>
          <p:nvPr/>
        </p:nvSpPr>
        <p:spPr>
          <a:xfrm>
            <a:off x="950976" y="429768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IBK Sala 2016</a:t>
            </a:r>
            <a:endParaRPr lang="en-US" sz="940" dirty="0"/>
          </a:p>
        </p:txBody>
      </p:sp>
      <p:sp>
        <p:nvSpPr>
          <p:cNvPr id="13" name="Text 11"/>
          <p:cNvSpPr/>
          <p:nvPr/>
        </p:nvSpPr>
        <p:spPr>
          <a:xfrm>
            <a:off x="950976" y="480060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Skogsgymnastikens IBS 2017/2018</a:t>
            </a:r>
            <a:endParaRPr lang="en-US" sz="940" dirty="0"/>
          </a:p>
        </p:txBody>
      </p:sp>
      <p:sp>
        <p:nvSpPr>
          <p:cNvPr id="14" name="Text 12"/>
          <p:cNvSpPr/>
          <p:nvPr/>
        </p:nvSpPr>
        <p:spPr>
          <a:xfrm>
            <a:off x="950976" y="530352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Ullvi SK 2016/2017 Svart</a:t>
            </a:r>
            <a:endParaRPr lang="en-US" sz="940" dirty="0"/>
          </a:p>
        </p:txBody>
      </p:sp>
      <p:sp>
        <p:nvSpPr>
          <p:cNvPr id="15" name="Shape 13"/>
          <p:cNvSpPr/>
          <p:nvPr/>
        </p:nvSpPr>
        <p:spPr>
          <a:xfrm>
            <a:off x="4224528" y="1965960"/>
            <a:ext cx="3017520" cy="4087368"/>
          </a:xfrm>
          <a:prstGeom prst="roundRect">
            <a:avLst/>
          </a:prstGeom>
          <a:solidFill>
            <a:srgbClr val="FFFFFF"/>
          </a:solidFill>
          <a:ln w="13970">
            <a:solidFill>
              <a:srgbClr val="DCE4E6"/>
            </a:solidFill>
            <a:prstDash val="solid"/>
          </a:ln>
        </p:spPr>
        <p:txBody>
          <a:bodyPr/>
          <a:lstStyle/>
          <a:p>
            <a:endParaRPr/>
          </a:p>
        </p:txBody>
      </p:sp>
      <p:sp>
        <p:nvSpPr>
          <p:cNvPr id="16" name="Text 14"/>
          <p:cNvSpPr/>
          <p:nvPr/>
        </p:nvSpPr>
        <p:spPr>
          <a:xfrm>
            <a:off x="4572000" y="228600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Västerås IBS Ung 2017</a:t>
            </a:r>
            <a:endParaRPr lang="en-US" sz="940" dirty="0"/>
          </a:p>
        </p:txBody>
      </p:sp>
      <p:sp>
        <p:nvSpPr>
          <p:cNvPr id="17" name="Text 15"/>
          <p:cNvSpPr/>
          <p:nvPr/>
        </p:nvSpPr>
        <p:spPr>
          <a:xfrm>
            <a:off x="4572000" y="278892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IFK Arboga IBK 2017</a:t>
            </a:r>
            <a:endParaRPr lang="en-US" sz="940" dirty="0"/>
          </a:p>
        </p:txBody>
      </p:sp>
      <p:sp>
        <p:nvSpPr>
          <p:cNvPr id="18" name="Text 16"/>
          <p:cNvSpPr/>
          <p:nvPr/>
        </p:nvSpPr>
        <p:spPr>
          <a:xfrm>
            <a:off x="4572000" y="329184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Surahammars IBF 2017 Svart</a:t>
            </a:r>
            <a:endParaRPr lang="en-US" sz="940" dirty="0"/>
          </a:p>
        </p:txBody>
      </p:sp>
      <p:sp>
        <p:nvSpPr>
          <p:cNvPr id="19" name="Text 17"/>
          <p:cNvSpPr/>
          <p:nvPr/>
        </p:nvSpPr>
        <p:spPr>
          <a:xfrm>
            <a:off x="4572000" y="379476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Surahammars IBF 2017 Gul</a:t>
            </a:r>
            <a:endParaRPr lang="en-US" sz="940" dirty="0"/>
          </a:p>
        </p:txBody>
      </p:sp>
      <p:sp>
        <p:nvSpPr>
          <p:cNvPr id="20" name="Text 18"/>
          <p:cNvSpPr/>
          <p:nvPr/>
        </p:nvSpPr>
        <p:spPr>
          <a:xfrm>
            <a:off x="4572000" y="429768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Rönnby IBK Ung Svart 2017</a:t>
            </a:r>
            <a:endParaRPr lang="en-US" sz="940" dirty="0"/>
          </a:p>
        </p:txBody>
      </p:sp>
      <p:sp>
        <p:nvSpPr>
          <p:cNvPr id="21" name="Text 19"/>
          <p:cNvSpPr/>
          <p:nvPr/>
        </p:nvSpPr>
        <p:spPr>
          <a:xfrm>
            <a:off x="4572000" y="480060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Rönnby IBK Ung Orange 2017</a:t>
            </a:r>
            <a:endParaRPr lang="en-US" sz="940" dirty="0"/>
          </a:p>
        </p:txBody>
      </p:sp>
      <p:sp>
        <p:nvSpPr>
          <p:cNvPr id="22" name="Text 20"/>
          <p:cNvSpPr/>
          <p:nvPr/>
        </p:nvSpPr>
        <p:spPr>
          <a:xfrm>
            <a:off x="4572000" y="530352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IBK Hallsta 2016</a:t>
            </a:r>
            <a:endParaRPr lang="en-US" sz="940" dirty="0"/>
          </a:p>
        </p:txBody>
      </p:sp>
      <p:sp>
        <p:nvSpPr>
          <p:cNvPr id="23" name="Shape 21"/>
          <p:cNvSpPr/>
          <p:nvPr/>
        </p:nvSpPr>
        <p:spPr>
          <a:xfrm>
            <a:off x="7836408" y="1965960"/>
            <a:ext cx="3017520" cy="4087368"/>
          </a:xfrm>
          <a:prstGeom prst="roundRect">
            <a:avLst/>
          </a:prstGeom>
          <a:solidFill>
            <a:srgbClr val="FFFFFF"/>
          </a:solidFill>
          <a:ln w="13970">
            <a:solidFill>
              <a:srgbClr val="DCE4E6"/>
            </a:solidFill>
            <a:prstDash val="solid"/>
          </a:ln>
        </p:spPr>
        <p:txBody>
          <a:bodyPr/>
          <a:lstStyle/>
          <a:p>
            <a:endParaRPr/>
          </a:p>
        </p:txBody>
      </p:sp>
      <p:sp>
        <p:nvSpPr>
          <p:cNvPr id="24" name="Text 22"/>
          <p:cNvSpPr/>
          <p:nvPr/>
        </p:nvSpPr>
        <p:spPr>
          <a:xfrm>
            <a:off x="8183880" y="228600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IBK Hallsta Svart 2017</a:t>
            </a:r>
            <a:endParaRPr lang="en-US" sz="940" dirty="0"/>
          </a:p>
        </p:txBody>
      </p:sp>
      <p:sp>
        <p:nvSpPr>
          <p:cNvPr id="25" name="Text 23"/>
          <p:cNvSpPr/>
          <p:nvPr/>
        </p:nvSpPr>
        <p:spPr>
          <a:xfrm>
            <a:off x="8183880" y="278892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IBK Hallsta Vit 2017</a:t>
            </a:r>
            <a:endParaRPr lang="en-US" sz="940" dirty="0"/>
          </a:p>
        </p:txBody>
      </p:sp>
      <p:sp>
        <p:nvSpPr>
          <p:cNvPr id="26" name="Text 24"/>
          <p:cNvSpPr/>
          <p:nvPr/>
        </p:nvSpPr>
        <p:spPr>
          <a:xfrm>
            <a:off x="8183880" y="329184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Tillberga IK Ung 2016/2017</a:t>
            </a:r>
            <a:endParaRPr lang="en-US" sz="940" dirty="0"/>
          </a:p>
        </p:txBody>
      </p:sp>
      <p:sp>
        <p:nvSpPr>
          <p:cNvPr id="27" name="Text 25"/>
          <p:cNvSpPr/>
          <p:nvPr/>
        </p:nvSpPr>
        <p:spPr>
          <a:xfrm>
            <a:off x="8183880" y="379476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Tillberga IK Ung 2018</a:t>
            </a:r>
            <a:endParaRPr lang="en-US" sz="940" dirty="0"/>
          </a:p>
        </p:txBody>
      </p:sp>
      <p:sp>
        <p:nvSpPr>
          <p:cNvPr id="28" name="Text 26"/>
          <p:cNvSpPr/>
          <p:nvPr/>
        </p:nvSpPr>
        <p:spPr>
          <a:xfrm>
            <a:off x="8183880" y="429768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Kungsörs IBK 2016/2017</a:t>
            </a:r>
            <a:endParaRPr lang="en-US" sz="940" dirty="0"/>
          </a:p>
        </p:txBody>
      </p:sp>
      <p:sp>
        <p:nvSpPr>
          <p:cNvPr id="29" name="Text 27"/>
          <p:cNvSpPr/>
          <p:nvPr/>
        </p:nvSpPr>
        <p:spPr>
          <a:xfrm>
            <a:off x="8183880" y="4800600"/>
            <a:ext cx="2331720" cy="201168"/>
          </a:xfrm>
          <a:prstGeom prst="rect">
            <a:avLst/>
          </a:prstGeom>
          <a:noFill/>
          <a:ln/>
        </p:spPr>
        <p:txBody>
          <a:bodyPr wrap="square" lIns="0" tIns="0" rIns="0" bIns="0" rtlCol="0" anchor="ctr">
            <a:normAutofit/>
          </a:bodyPr>
          <a:lstStyle/>
          <a:p>
            <a:pPr marL="0" indent="0">
              <a:buNone/>
            </a:pPr>
            <a:r>
              <a:rPr lang="en-US" sz="940" dirty="0">
                <a:solidFill>
                  <a:srgbClr val="23434A"/>
                </a:solidFill>
              </a:rPr>
              <a:t>Ullvi SK 2016/2017 Vit</a:t>
            </a:r>
            <a:endParaRPr lang="en-US" sz="940" dirty="0"/>
          </a:p>
        </p:txBody>
      </p:sp>
      <p:sp>
        <p:nvSpPr>
          <p:cNvPr id="30" name="Text 28"/>
          <p:cNvSpPr/>
          <p:nvPr/>
        </p:nvSpPr>
        <p:spPr>
          <a:xfrm>
            <a:off x="10222992" y="6181344"/>
            <a:ext cx="1143000" cy="182880"/>
          </a:xfrm>
          <a:prstGeom prst="rect">
            <a:avLst/>
          </a:prstGeom>
          <a:noFill/>
          <a:ln/>
        </p:spPr>
        <p:txBody>
          <a:bodyPr wrap="square" lIns="0" tIns="0" rIns="0" bIns="0" rtlCol="0" anchor="ctr"/>
          <a:lstStyle/>
          <a:p>
            <a:pPr marL="0" indent="0" algn="r">
              <a:buNone/>
            </a:pPr>
            <a:r>
              <a:rPr lang="en-US" sz="1150" b="1" dirty="0">
                <a:solidFill>
                  <a:srgbClr val="184A53"/>
                </a:solidFill>
              </a:rPr>
              <a:t>20 lag i serien</a:t>
            </a:r>
            <a:endParaRPr lang="en-US" sz="1150" dirty="0"/>
          </a:p>
        </p:txBody>
      </p:sp>
      <p:sp>
        <p:nvSpPr>
          <p:cNvPr id="31" name="Slide Number Placeholder 0"/>
          <p:cNvSpPr>
            <a:spLocks noGrp="1"/>
          </p:cNvSpPr>
          <p:nvPr>
            <p:ph type="sldNum" sz="quarter" idx="4294967295"/>
          </p:nvPr>
        </p:nvSpPr>
        <p:spPr>
          <a:xfrm>
            <a:off x="11777472"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99A7AA"/>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5b21038-f9e1-4e7d-8ce4-653ce59968ea}" enabled="1" method="Privileged" siteId="{b9fec68c-c92d-461e-9a97-3d03a0f18b82}" contentBits="1" removed="0"/>
</clbl:labelList>
</file>

<file path=docProps/app.xml><?xml version="1.0" encoding="utf-8"?>
<Properties xmlns="http://schemas.openxmlformats.org/officeDocument/2006/extended-properties" xmlns:vt="http://schemas.openxmlformats.org/officeDocument/2006/docPropsVTypes">
  <TotalTime>3</TotalTime>
  <Words>904</Words>
  <Application>Microsoft Office PowerPoint</Application>
  <PresentationFormat>Widescreen</PresentationFormat>
  <Paragraphs>226</Paragraphs>
  <Slides>10</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IBK Hallsta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26/27</dc:title>
  <dc:subject>Föräldramöte IBK Hallsta P17 26/27</dc:subject>
  <dc:creator>OpenAI</dc:creator>
  <cp:lastModifiedBy>Åhfeldt, Joakim</cp:lastModifiedBy>
  <cp:revision>3</cp:revision>
  <dcterms:created xsi:type="dcterms:W3CDTF">2026-09-02T11:18:42Z</dcterms:created>
  <dcterms:modified xsi:type="dcterms:W3CDTF">2026-09-02T11:32:01Z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Office Theme:3</vt:lpwstr>
  </property>
  <property fmtid="{D5CDD505-2E9C-101B-9397-08002B2CF9AE}" pid="3" name="ClassificationContentMarkingHeaderText">
    <vt:lpwstr> </vt:lpwstr>
  </property>
</Properties>
</file>