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35" r:id="rId2"/>
    <p:sldMasterId id="2147483744" r:id="rId3"/>
  </p:sldMasterIdLst>
  <p:notesMasterIdLst>
    <p:notesMasterId r:id="rId17"/>
  </p:notesMasterIdLst>
  <p:handoutMasterIdLst>
    <p:handoutMasterId r:id="rId18"/>
  </p:handoutMasterIdLst>
  <p:sldIdLst>
    <p:sldId id="265" r:id="rId4"/>
    <p:sldId id="271" r:id="rId5"/>
    <p:sldId id="288" r:id="rId6"/>
    <p:sldId id="293" r:id="rId7"/>
    <p:sldId id="287" r:id="rId8"/>
    <p:sldId id="294" r:id="rId9"/>
    <p:sldId id="299" r:id="rId10"/>
    <p:sldId id="285" r:id="rId11"/>
    <p:sldId id="295" r:id="rId12"/>
    <p:sldId id="296" r:id="rId13"/>
    <p:sldId id="297" r:id="rId14"/>
    <p:sldId id="291" r:id="rId15"/>
    <p:sldId id="267" r:id="rId16"/>
  </p:sldIdLst>
  <p:sldSz cx="12192000" cy="6858000"/>
  <p:notesSz cx="6858000" cy="9144000"/>
  <p:custDataLst>
    <p:tags r:id="rId19"/>
  </p:custDataLst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E1AD2B-E49B-F5B4-D13D-E36FDF4D116A}" name="Mattias Israelsson" initials="MI" userId="18ace0918cf75d91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1B5EAA"/>
    <a:srgbClr val="E6E6E6"/>
    <a:srgbClr val="D2E4F8"/>
    <a:srgbClr val="A5C8F1"/>
    <a:srgbClr val="78ADEA"/>
    <a:srgbClr val="4B92E2"/>
    <a:srgbClr val="2277D7"/>
    <a:srgbClr val="277CDD"/>
    <a:srgbClr val="5D9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4651" autoAdjust="0"/>
  </p:normalViewPr>
  <p:slideViewPr>
    <p:cSldViewPr snapToGrid="0" snapToObjects="1">
      <p:cViewPr varScale="1">
        <p:scale>
          <a:sx n="74" d="100"/>
          <a:sy n="74" d="100"/>
        </p:scale>
        <p:origin x="1026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microsoft.com/office/2018/10/relationships/authors" Target="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F4CBD-EE30-D347-98DD-3398E74C703D}" type="datetimeFigureOut">
              <a:rPr lang="es-ES_tradnl" smtClean="0"/>
              <a:t>20/06/2023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5453F-2C1C-574A-ACFF-51127D15D092}" type="slidenum">
              <a:rPr lang="es-ES_tradnl" smtClean="0"/>
              <a:t>‹#›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83070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9D9BF-57E2-7C48-9339-3BF463077239}" type="datetimeFigureOut">
              <a:rPr lang="es-ES_tradnl" smtClean="0"/>
              <a:t>20/06/2023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026DF-987C-FF4E-A663-02E99B3EBF03}" type="slidenum">
              <a:rPr lang="es-ES_tradnl" smtClean="0"/>
              <a:t>‹#›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4176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alviksik.se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info.alviksik.se/" TargetMode="Externa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info.alviksik.se/" TargetMode="Externa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AlviksIK/" TargetMode="External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youtube.com/results?search_query=alviks+ik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://info.alviksik.se/" TargetMode="External"/><Relationship Id="rId9" Type="http://schemas.openxmlformats.org/officeDocument/2006/relationships/hyperlink" Target="http://www.alviksik.se/" TargetMode="Externa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4" name="textruta 3"/>
          <p:cNvSpPr txBox="1"/>
          <p:nvPr userDrawn="1"/>
        </p:nvSpPr>
        <p:spPr>
          <a:xfrm>
            <a:off x="312420" y="827314"/>
            <a:ext cx="11530938" cy="55299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>
                <a:solidFill>
                  <a:srgbClr val="FF0000"/>
                </a:solidFill>
              </a:rPr>
              <a:t>Ta bort denna instruktionssida när du är färdig med presentationen!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>
                <a:solidFill>
                  <a:srgbClr val="53565A"/>
                </a:solidFill>
              </a:rPr>
              <a:t>Tänk på att innehållet du presenterar ska följa föreningens värderingar.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olidFill>
                <a:srgbClr val="53565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Färgkoderna i rutorna på vänster sida om bilden är de färger som skall användas för att representera föreningen.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Vid </a:t>
            </a:r>
            <a:r>
              <a:rPr lang="sv-SE" noProof="0" dirty="0">
                <a:solidFill>
                  <a:srgbClr val="53565A"/>
                </a:solidFill>
              </a:rPr>
              <a:t>skapande</a:t>
            </a:r>
            <a:r>
              <a:rPr lang="sv-SE" dirty="0">
                <a:solidFill>
                  <a:srgbClr val="53565A"/>
                </a:solidFill>
              </a:rPr>
              <a:t> av nya sidor, vänsterklicka på sidan och klicka på ”Layout” för att välja en de förskapade layouterna.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Vid frågor kontakta </a:t>
            </a:r>
            <a:r>
              <a:rPr lang="sv-SE" dirty="0">
                <a:solidFill>
                  <a:srgbClr val="53565A"/>
                </a:solidFill>
                <a:hlinkClick r:id="rId2"/>
              </a:rPr>
              <a:t>info@alviksik.se</a:t>
            </a:r>
            <a:r>
              <a:rPr lang="sv-SE" dirty="0">
                <a:solidFill>
                  <a:srgbClr val="53565A"/>
                </a:solidFill>
              </a:rPr>
              <a:t> 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dirty="0">
              <a:solidFill>
                <a:srgbClr val="53565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olidFill>
                <a:srgbClr val="53565A"/>
              </a:solidFill>
            </a:endParaRPr>
          </a:p>
        </p:txBody>
      </p:sp>
      <p:sp>
        <p:nvSpPr>
          <p:cNvPr id="7" name="textruta 6"/>
          <p:cNvSpPr txBox="1"/>
          <p:nvPr userDrawn="1"/>
        </p:nvSpPr>
        <p:spPr>
          <a:xfrm>
            <a:off x="312408" y="1"/>
            <a:ext cx="9745991" cy="60584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sv-SE" sz="2400" noProof="0" dirty="0">
                <a:solidFill>
                  <a:schemeClr val="bg1"/>
                </a:solidFill>
                <a:latin typeface="+mj-lt"/>
              </a:rPr>
              <a:t>Instruktioner</a:t>
            </a:r>
          </a:p>
        </p:txBody>
      </p:sp>
    </p:spTree>
    <p:extLst>
      <p:ext uri="{BB962C8B-B14F-4D97-AF65-F5344CB8AC3E}">
        <p14:creationId xmlns:p14="http://schemas.microsoft.com/office/powerpoint/2010/main" val="1320236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- 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endParaRPr lang="sv-SE" dirty="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C4FA881D-88B6-4125-8E3A-B5CB5FEA0D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1650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FC77D4BD-331D-4448-9E19-B637EAE4F3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6051" y="486896"/>
            <a:ext cx="5294393" cy="1734781"/>
          </a:xfrm>
        </p:spPr>
        <p:txBody>
          <a:bodyPr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algn="l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title</a:t>
            </a:r>
            <a:endParaRPr lang="sv-SE" dirty="0">
              <a:solidFill>
                <a:schemeClr val="bg1"/>
              </a:solidFill>
              <a:latin typeface="Rockwell" panose="02060603020205020403" pitchFamily="18" charset="77"/>
            </a:endParaRPr>
          </a:p>
        </p:txBody>
      </p:sp>
      <p:sp>
        <p:nvSpPr>
          <p:cNvPr id="17" name="Platshållare för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2339454" y="5385572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enter</a:t>
            </a:r>
            <a:r>
              <a:rPr lang="sv-SE" dirty="0"/>
              <a:t>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18" name="Platshållare för text 4"/>
          <p:cNvSpPr>
            <a:spLocks noGrp="1"/>
          </p:cNvSpPr>
          <p:nvPr>
            <p:ph type="body" sz="quarter" idx="12" hasCustomPrompt="1"/>
          </p:nvPr>
        </p:nvSpPr>
        <p:spPr>
          <a:xfrm>
            <a:off x="5266050" y="2221677"/>
            <a:ext cx="5294394" cy="48895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subtitle</a:t>
            </a:r>
            <a:endParaRPr lang="sv-SE" dirty="0"/>
          </a:p>
        </p:txBody>
      </p:sp>
      <p:sp>
        <p:nvSpPr>
          <p:cNvPr id="19" name="Platshållare för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2339454" y="5793571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edit</a:t>
            </a:r>
            <a:r>
              <a:rPr lang="sv-SE" dirty="0"/>
              <a:t> date</a:t>
            </a:r>
          </a:p>
        </p:txBody>
      </p:sp>
      <p:pic>
        <p:nvPicPr>
          <p:cNvPr id="21" name="Bildobjekt 20" descr="En bild som visar utomhus, tecken, stolpe, sitter&#10;&#10;Automatiskt genererad beskrivning">
            <a:extLst>
              <a:ext uri="{FF2B5EF4-FFF2-40B4-BE49-F238E27FC236}">
                <a16:creationId xmlns:a16="http://schemas.microsoft.com/office/drawing/2014/main" id="{380A09D8-2CF7-468B-9DBA-949823B865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1329" y="5253571"/>
            <a:ext cx="1080000" cy="1080000"/>
          </a:xfrm>
          <a:prstGeom prst="rect">
            <a:avLst/>
          </a:prstGeom>
        </p:spPr>
      </p:pic>
      <p:sp>
        <p:nvSpPr>
          <p:cNvPr id="10" name="Ellips 9">
            <a:hlinkClick r:id="rId4"/>
            <a:extLst>
              <a:ext uri="{FF2B5EF4-FFF2-40B4-BE49-F238E27FC236}">
                <a16:creationId xmlns:a16="http://schemas.microsoft.com/office/drawing/2014/main" id="{39CAC867-01FA-4CE5-933B-C4F8F7902DD6}"/>
              </a:ext>
            </a:extLst>
          </p:cNvPr>
          <p:cNvSpPr/>
          <p:nvPr userDrawn="1"/>
        </p:nvSpPr>
        <p:spPr>
          <a:xfrm>
            <a:off x="1021329" y="5253571"/>
            <a:ext cx="1080000" cy="108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052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ruta 22">
            <a:extLst>
              <a:ext uri="{FF2B5EF4-FFF2-40B4-BE49-F238E27FC236}">
                <a16:creationId xmlns:a16="http://schemas.microsoft.com/office/drawing/2014/main" id="{0A8519F0-36C1-47BA-B052-EA0C8D4F446F}"/>
              </a:ext>
            </a:extLst>
          </p:cNvPr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endParaRPr lang="sv-SE" dirty="0"/>
          </a:p>
        </p:txBody>
      </p:sp>
      <p:pic>
        <p:nvPicPr>
          <p:cNvPr id="24" name="Bildobjekt 23">
            <a:extLst>
              <a:ext uri="{FF2B5EF4-FFF2-40B4-BE49-F238E27FC236}">
                <a16:creationId xmlns:a16="http://schemas.microsoft.com/office/drawing/2014/main" id="{D4F73B7C-CF6D-460E-8A8B-519AC383B7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175"/>
            <a:ext cx="12192000" cy="6851650"/>
          </a:xfrm>
          <a:prstGeom prst="rect">
            <a:avLst/>
          </a:prstGeom>
        </p:spPr>
      </p:pic>
      <p:sp>
        <p:nvSpPr>
          <p:cNvPr id="25" name="Rubrik 1">
            <a:extLst>
              <a:ext uri="{FF2B5EF4-FFF2-40B4-BE49-F238E27FC236}">
                <a16:creationId xmlns:a16="http://schemas.microsoft.com/office/drawing/2014/main" id="{EEBBE084-4804-4076-8BD4-37C6C595FE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6051" y="486896"/>
            <a:ext cx="5294393" cy="1734781"/>
          </a:xfrm>
        </p:spPr>
        <p:txBody>
          <a:bodyPr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algn="l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title</a:t>
            </a:r>
            <a:endParaRPr lang="sv-SE" dirty="0">
              <a:solidFill>
                <a:schemeClr val="bg1"/>
              </a:solidFill>
              <a:latin typeface="Rockwell" panose="02060603020205020403" pitchFamily="18" charset="77"/>
            </a:endParaRPr>
          </a:p>
        </p:txBody>
      </p:sp>
      <p:sp>
        <p:nvSpPr>
          <p:cNvPr id="26" name="Platshållare för text 4">
            <a:extLst>
              <a:ext uri="{FF2B5EF4-FFF2-40B4-BE49-F238E27FC236}">
                <a16:creationId xmlns:a16="http://schemas.microsoft.com/office/drawing/2014/main" id="{FE5A32ED-2E13-4E5B-A341-08EB6FEED6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39454" y="5385572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enter</a:t>
            </a:r>
            <a:r>
              <a:rPr lang="sv-SE" dirty="0"/>
              <a:t>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699B9167-9A4A-4D1B-ACF6-B133E60F4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39454" y="5793571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edit</a:t>
            </a:r>
            <a:r>
              <a:rPr lang="sv-SE" dirty="0"/>
              <a:t> date</a:t>
            </a:r>
          </a:p>
        </p:txBody>
      </p:sp>
      <p:pic>
        <p:nvPicPr>
          <p:cNvPr id="30" name="Bildobjekt 29" descr="En bild som visar utomhus, tecken, stolpe, sitter&#10;&#10;Automatiskt genererad beskrivning">
            <a:extLst>
              <a:ext uri="{FF2B5EF4-FFF2-40B4-BE49-F238E27FC236}">
                <a16:creationId xmlns:a16="http://schemas.microsoft.com/office/drawing/2014/main" id="{1087CC25-75C0-42F1-A435-1413D9F64C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1329" y="5253571"/>
            <a:ext cx="1080000" cy="1080000"/>
          </a:xfrm>
          <a:prstGeom prst="rect">
            <a:avLst/>
          </a:prstGeom>
        </p:spPr>
      </p:pic>
      <p:sp>
        <p:nvSpPr>
          <p:cNvPr id="9" name="Ellips 8">
            <a:hlinkClick r:id="rId4"/>
            <a:extLst>
              <a:ext uri="{FF2B5EF4-FFF2-40B4-BE49-F238E27FC236}">
                <a16:creationId xmlns:a16="http://schemas.microsoft.com/office/drawing/2014/main" id="{E087287C-36B7-481C-9CE7-025C9FE442EE}"/>
              </a:ext>
            </a:extLst>
          </p:cNvPr>
          <p:cNvSpPr/>
          <p:nvPr userDrawn="1"/>
        </p:nvSpPr>
        <p:spPr>
          <a:xfrm>
            <a:off x="1021329" y="5264642"/>
            <a:ext cx="1080000" cy="108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638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11567160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571690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10CE7F-BB09-4862-B064-629426304DD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2675" y="874329"/>
            <a:ext cx="572247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01152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4464" y="1409725"/>
            <a:ext cx="5695337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409725"/>
            <a:ext cx="5675671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324463" y="781741"/>
            <a:ext cx="11523407" cy="464629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4464" y="862628"/>
            <a:ext cx="5673113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4464" y="1814053"/>
            <a:ext cx="5673113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862628"/>
            <a:ext cx="569533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1814053"/>
            <a:ext cx="5695336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463" y="987426"/>
            <a:ext cx="4447563" cy="1069974"/>
          </a:xfrm>
        </p:spPr>
        <p:txBody>
          <a:bodyPr anchor="ctr">
            <a:normAutofit/>
          </a:bodyPr>
          <a:lstStyle>
            <a:lvl1pPr>
              <a:defRPr sz="22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06297" y="987426"/>
            <a:ext cx="6961239" cy="5146735"/>
          </a:xfrm>
        </p:spPr>
        <p:txBody>
          <a:bodyPr/>
          <a:lstStyle>
            <a:lvl1pPr>
              <a:buClr>
                <a:srgbClr val="52565A"/>
              </a:buClr>
              <a:defRPr sz="1800"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 sz="1600"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 sz="1400"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24463" y="2160638"/>
            <a:ext cx="4447563" cy="3973523"/>
          </a:xfrm>
        </p:spPr>
        <p:txBody>
          <a:bodyPr/>
          <a:lstStyle>
            <a:lvl1pPr marL="0" indent="0">
              <a:buNone/>
              <a:defRPr sz="1600">
                <a:solidFill>
                  <a:srgbClr val="53565A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11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3" y="1"/>
            <a:ext cx="9733938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8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41832" y="1"/>
            <a:ext cx="9716569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7B6A5CFE-7583-5598-9D96-2276D212CFD9}"/>
              </a:ext>
            </a:extLst>
          </p:cNvPr>
          <p:cNvGrpSpPr/>
          <p:nvPr userDrawn="1"/>
        </p:nvGrpSpPr>
        <p:grpSpPr>
          <a:xfrm>
            <a:off x="1208191" y="849453"/>
            <a:ext cx="10145524" cy="5413266"/>
            <a:chOff x="1208191" y="799545"/>
            <a:chExt cx="10145524" cy="546317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5F4E3F4-2D8A-8BD4-2A76-05C340AC643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208191" y="799545"/>
              <a:ext cx="10144369" cy="5452795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2080">
                  <a:srgbClr val="C6DFED"/>
                </a:gs>
                <a:gs pos="55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sv-SE" dirty="0"/>
            </a:p>
          </p:txBody>
        </p:sp>
        <p:sp>
          <p:nvSpPr>
            <p:cNvPr id="4" name="Arc 7">
              <a:extLst>
                <a:ext uri="{FF2B5EF4-FFF2-40B4-BE49-F238E27FC236}">
                  <a16:creationId xmlns:a16="http://schemas.microsoft.com/office/drawing/2014/main" id="{96E16B7A-4751-3627-464C-9AFCC9C983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57424" y="799546"/>
              <a:ext cx="9096291" cy="475353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95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5" y="21599"/>
                  </a:moveTo>
                  <a:cubicBezTo>
                    <a:pt x="9667" y="21597"/>
                    <a:pt x="0" y="11927"/>
                    <a:pt x="0" y="0"/>
                  </a:cubicBezTo>
                </a:path>
                <a:path w="21600" h="21600" stroke="0" extrusionOk="0">
                  <a:moveTo>
                    <a:pt x="21595" y="21599"/>
                  </a:moveTo>
                  <a:cubicBezTo>
                    <a:pt x="9667" y="21597"/>
                    <a:pt x="0" y="11927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sv-SE" dirty="0"/>
            </a:p>
          </p:txBody>
        </p:sp>
        <p:sp>
          <p:nvSpPr>
            <p:cNvPr id="6" name="Arc 8">
              <a:extLst>
                <a:ext uri="{FF2B5EF4-FFF2-40B4-BE49-F238E27FC236}">
                  <a16:creationId xmlns:a16="http://schemas.microsoft.com/office/drawing/2014/main" id="{C58D43E4-0ACD-8E2E-187E-0DEB8A4FE3F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86450" y="849453"/>
              <a:ext cx="5400591" cy="284740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sv-SE" dirty="0"/>
            </a:p>
          </p:txBody>
        </p:sp>
        <p:cxnSp>
          <p:nvCxnSpPr>
            <p:cNvPr id="7" name="Rak koppling 6">
              <a:extLst>
                <a:ext uri="{FF2B5EF4-FFF2-40B4-BE49-F238E27FC236}">
                  <a16:creationId xmlns:a16="http://schemas.microsoft.com/office/drawing/2014/main" id="{4F807207-2A33-EE52-FEE4-9D1C5CDDBA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86600" y="1406525"/>
              <a:ext cx="3975100" cy="4856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koppling 7">
              <a:extLst>
                <a:ext uri="{FF2B5EF4-FFF2-40B4-BE49-F238E27FC236}">
                  <a16:creationId xmlns:a16="http://schemas.microsoft.com/office/drawing/2014/main" id="{3343AC26-5247-F302-36B3-B2560EF789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2886" y="1238250"/>
              <a:ext cx="8198589" cy="50140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ak koppling 9">
              <a:extLst>
                <a:ext uri="{FF2B5EF4-FFF2-40B4-BE49-F238E27FC236}">
                  <a16:creationId xmlns:a16="http://schemas.microsoft.com/office/drawing/2014/main" id="{713F62AD-35AB-A037-73FD-9A81970DDCCE}"/>
                </a:ext>
              </a:extLst>
            </p:cNvPr>
            <p:cNvCxnSpPr>
              <a:cxnSpLocks/>
              <a:endCxn id="3" idx="1"/>
            </p:cNvCxnSpPr>
            <p:nvPr/>
          </p:nvCxnSpPr>
          <p:spPr>
            <a:xfrm flipH="1">
              <a:off x="1208191" y="1035050"/>
              <a:ext cx="9072459" cy="24908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Arc 8">
              <a:extLst>
                <a:ext uri="{FF2B5EF4-FFF2-40B4-BE49-F238E27FC236}">
                  <a16:creationId xmlns:a16="http://schemas.microsoft.com/office/drawing/2014/main" id="{8A3C20EC-9DD7-DAC4-2653-877E400451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00537" y="809926"/>
              <a:ext cx="1153178" cy="6080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sv-SE" dirty="0"/>
            </a:p>
          </p:txBody>
        </p:sp>
      </p:grpSp>
      <p:sp>
        <p:nvSpPr>
          <p:cNvPr id="12" name="Rectangle 9">
            <a:extLst>
              <a:ext uri="{FF2B5EF4-FFF2-40B4-BE49-F238E27FC236}">
                <a16:creationId xmlns:a16="http://schemas.microsoft.com/office/drawing/2014/main" id="{FDED680A-B643-2277-54E2-1E265EB3BC52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16200000">
            <a:off x="416303" y="1913475"/>
            <a:ext cx="1346928" cy="27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5850" tIns="15850" rIns="15850" bIns="15850">
            <a:spAutoFit/>
          </a:bodyPr>
          <a:lstStyle/>
          <a:p>
            <a:pPr algn="ctr" defTabSz="1144588">
              <a:spcBef>
                <a:spcPct val="0"/>
              </a:spcBef>
              <a:defRPr/>
            </a:pPr>
            <a:r>
              <a:rPr lang="sv-SE" sz="1600" b="1" dirty="0"/>
              <a:t>Kategori</a:t>
            </a: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DF7ED5E9-D955-9B57-FBFC-97860D1A9498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16200000">
            <a:off x="364742" y="4556812"/>
            <a:ext cx="1455393" cy="27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5850" tIns="15850" rIns="15850" bIns="15850">
            <a:spAutoFit/>
          </a:bodyPr>
          <a:lstStyle/>
          <a:p>
            <a:pPr algn="ctr" defTabSz="1144588">
              <a:spcBef>
                <a:spcPct val="0"/>
              </a:spcBef>
              <a:defRPr/>
            </a:pPr>
            <a:r>
              <a:rPr lang="sv-SE" sz="1600" b="1" dirty="0"/>
              <a:t>Kategori</a:t>
            </a: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361019B7-A01A-96A9-9F13-D153362AA0C5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281405" y="6290440"/>
            <a:ext cx="2271836" cy="27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5850" tIns="15850" rIns="15850" bIns="15850">
            <a:spAutoFit/>
          </a:bodyPr>
          <a:lstStyle/>
          <a:p>
            <a:pPr algn="ctr" defTabSz="1144588">
              <a:spcBef>
                <a:spcPct val="0"/>
              </a:spcBef>
              <a:defRPr/>
            </a:pPr>
            <a:r>
              <a:rPr lang="sv-SE" sz="1600" b="1" dirty="0"/>
              <a:t>Kategori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508E57-B0A9-6CE1-558B-A0222BB8FBBC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692" y="5865909"/>
            <a:ext cx="1167636" cy="634187"/>
          </a:xfrm>
          <a:prstGeom prst="rect">
            <a:avLst/>
          </a:prstGeom>
          <a:solidFill>
            <a:srgbClr val="1B5EA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4493" tIns="36454" rIns="74493" bIns="36454" anchor="ctr"/>
          <a:lstStyle/>
          <a:p>
            <a:pPr algn="ctr" defTabSz="1144588">
              <a:lnSpc>
                <a:spcPct val="90000"/>
              </a:lnSpc>
              <a:defRPr/>
            </a:pPr>
            <a:r>
              <a:rPr lang="sv-SE" sz="2000" b="1" dirty="0">
                <a:solidFill>
                  <a:schemeClr val="bg1"/>
                </a:solidFill>
              </a:rPr>
              <a:t>Nuläge</a:t>
            </a:r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B78F56E4-6151-026A-3CE6-C365B5F1FFDC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924568" y="590454"/>
            <a:ext cx="1759509" cy="306988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91294" tIns="45647" rIns="91294" bIns="45647" anchor="ctr">
            <a:spAutoFit/>
          </a:bodyPr>
          <a:lstStyle/>
          <a:p>
            <a:pPr algn="ctr" defTabSz="912813">
              <a:lnSpc>
                <a:spcPct val="87000"/>
              </a:lnSpc>
              <a:spcBef>
                <a:spcPct val="0"/>
              </a:spcBef>
              <a:tabLst>
                <a:tab pos="6453188" algn="r"/>
              </a:tabLst>
              <a:defRPr/>
            </a:pPr>
            <a:r>
              <a:rPr lang="sv-SE" sz="1600" b="1" dirty="0"/>
              <a:t>1 år</a:t>
            </a:r>
          </a:p>
        </p:txBody>
      </p:sp>
      <p:sp>
        <p:nvSpPr>
          <p:cNvPr id="17" name="Text Box 17">
            <a:extLst>
              <a:ext uri="{FF2B5EF4-FFF2-40B4-BE49-F238E27FC236}">
                <a16:creationId xmlns:a16="http://schemas.microsoft.com/office/drawing/2014/main" id="{B5A44A46-147E-C74B-B040-D788A30C3F1F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3162403" y="583420"/>
            <a:ext cx="1576922" cy="306988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91294" tIns="45647" rIns="91294" bIns="45647" anchor="ctr">
            <a:spAutoFit/>
          </a:bodyPr>
          <a:lstStyle/>
          <a:p>
            <a:pPr algn="ctr" defTabSz="912813">
              <a:lnSpc>
                <a:spcPct val="87000"/>
              </a:lnSpc>
              <a:spcBef>
                <a:spcPct val="0"/>
              </a:spcBef>
              <a:tabLst>
                <a:tab pos="6453188" algn="r"/>
              </a:tabLst>
              <a:defRPr/>
            </a:pPr>
            <a:r>
              <a:rPr lang="sv-SE" sz="1600" b="1" dirty="0"/>
              <a:t>2 år</a:t>
            </a:r>
          </a:p>
        </p:txBody>
      </p:sp>
      <p:sp>
        <p:nvSpPr>
          <p:cNvPr id="18" name="Text Box 18">
            <a:extLst>
              <a:ext uri="{FF2B5EF4-FFF2-40B4-BE49-F238E27FC236}">
                <a16:creationId xmlns:a16="http://schemas.microsoft.com/office/drawing/2014/main" id="{9CB1E739-9463-795F-365E-1722296359A5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6802953" y="592259"/>
            <a:ext cx="1705448" cy="306988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91294" tIns="45647" rIns="91294" bIns="45647" anchor="ctr">
            <a:spAutoFit/>
          </a:bodyPr>
          <a:lstStyle/>
          <a:p>
            <a:pPr algn="ctr" defTabSz="912813">
              <a:lnSpc>
                <a:spcPct val="87000"/>
              </a:lnSpc>
              <a:spcBef>
                <a:spcPct val="0"/>
              </a:spcBef>
              <a:tabLst>
                <a:tab pos="6453188" algn="r"/>
              </a:tabLst>
              <a:defRPr/>
            </a:pPr>
            <a:r>
              <a:rPr lang="sv-SE" sz="1600" b="1" dirty="0"/>
              <a:t>3 år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FE25B0B8-5CF8-4BB8-C902-DF8D12678472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573825" y="6296718"/>
            <a:ext cx="2271836" cy="27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5850" tIns="15850" rIns="15850" bIns="15850">
            <a:spAutoFit/>
          </a:bodyPr>
          <a:lstStyle/>
          <a:p>
            <a:pPr algn="ctr" defTabSz="1144588">
              <a:spcBef>
                <a:spcPct val="0"/>
              </a:spcBef>
              <a:defRPr/>
            </a:pPr>
            <a:r>
              <a:rPr lang="sv-SE" sz="1600" b="1" dirty="0"/>
              <a:t>Kategori</a:t>
            </a:r>
          </a:p>
        </p:txBody>
      </p:sp>
      <p:sp>
        <p:nvSpPr>
          <p:cNvPr id="20" name="Rectangle 24">
            <a:extLst>
              <a:ext uri="{FF2B5EF4-FFF2-40B4-BE49-F238E27FC236}">
                <a16:creationId xmlns:a16="http://schemas.microsoft.com/office/drawing/2014/main" id="{C86D730B-788C-7AF5-E67A-80EC6969B0BA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20288492">
            <a:off x="2326400" y="3914797"/>
            <a:ext cx="1795830" cy="276999"/>
          </a:xfrm>
          <a:prstGeom prst="rect">
            <a:avLst/>
          </a:prstGeom>
          <a:solidFill>
            <a:srgbClr val="92D050"/>
          </a:solidFill>
          <a:ln w="12699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sv-SE" sz="1200" dirty="0"/>
              <a:t>Slutfört</a:t>
            </a:r>
          </a:p>
        </p:txBody>
      </p:sp>
      <p:sp>
        <p:nvSpPr>
          <p:cNvPr id="21" name="Rectangle 24">
            <a:extLst>
              <a:ext uri="{FF2B5EF4-FFF2-40B4-BE49-F238E27FC236}">
                <a16:creationId xmlns:a16="http://schemas.microsoft.com/office/drawing/2014/main" id="{39AA95B1-61DA-85FB-6E7D-1509D286C714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20028794">
            <a:off x="2738949" y="4480744"/>
            <a:ext cx="1669751" cy="276999"/>
          </a:xfrm>
          <a:prstGeom prst="rect">
            <a:avLst/>
          </a:prstGeom>
          <a:solidFill>
            <a:srgbClr val="FFC000"/>
          </a:solidFill>
          <a:ln w="12699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sv-SE" sz="1200" dirty="0"/>
              <a:t>Påbörjat</a:t>
            </a:r>
          </a:p>
        </p:txBody>
      </p:sp>
      <p:sp>
        <p:nvSpPr>
          <p:cNvPr id="23" name="Cloud">
            <a:extLst>
              <a:ext uri="{FF2B5EF4-FFF2-40B4-BE49-F238E27FC236}">
                <a16:creationId xmlns:a16="http://schemas.microsoft.com/office/drawing/2014/main" id="{A5DFC0B7-34FF-7BE4-ECE5-5CE3D02D3A19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 rot="1780">
            <a:off x="9731494" y="26905"/>
            <a:ext cx="2490649" cy="166201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1B5EA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endParaRPr lang="sv-SE" sz="2000" b="1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defRPr/>
            </a:pPr>
            <a:r>
              <a:rPr lang="sv-SE" sz="2000" b="1" dirty="0">
                <a:solidFill>
                  <a:schemeClr val="bg1"/>
                </a:solidFill>
              </a:rPr>
              <a:t>Mål</a:t>
            </a:r>
            <a:endParaRPr lang="sv-SE" sz="1600" b="1" dirty="0">
              <a:solidFill>
                <a:schemeClr val="bg1"/>
              </a:solidFill>
            </a:endParaRPr>
          </a:p>
        </p:txBody>
      </p:sp>
      <p:grpSp>
        <p:nvGrpSpPr>
          <p:cNvPr id="26" name="Grupp 25">
            <a:extLst>
              <a:ext uri="{FF2B5EF4-FFF2-40B4-BE49-F238E27FC236}">
                <a16:creationId xmlns:a16="http://schemas.microsoft.com/office/drawing/2014/main" id="{747E3C17-1B53-6E6F-D601-7567C765F39F}"/>
              </a:ext>
            </a:extLst>
          </p:cNvPr>
          <p:cNvGrpSpPr/>
          <p:nvPr userDrawn="1"/>
        </p:nvGrpSpPr>
        <p:grpSpPr>
          <a:xfrm>
            <a:off x="138968" y="2949146"/>
            <a:ext cx="1045898" cy="1268220"/>
            <a:chOff x="138968" y="2949146"/>
            <a:chExt cx="1045898" cy="1268220"/>
          </a:xfrm>
        </p:grpSpPr>
        <p:sp>
          <p:nvSpPr>
            <p:cNvPr id="27" name="Flödesschema: Koppling 26">
              <a:extLst>
                <a:ext uri="{FF2B5EF4-FFF2-40B4-BE49-F238E27FC236}">
                  <a16:creationId xmlns:a16="http://schemas.microsoft.com/office/drawing/2014/main" id="{056AD7E4-4700-9416-86D3-EEE536AE5715}"/>
                </a:ext>
              </a:extLst>
            </p:cNvPr>
            <p:cNvSpPr/>
            <p:nvPr/>
          </p:nvSpPr>
          <p:spPr>
            <a:xfrm>
              <a:off x="138968" y="3871415"/>
              <a:ext cx="181882" cy="181882"/>
            </a:xfrm>
            <a:prstGeom prst="flowChartConnecto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28" name="textruta 27">
              <a:extLst>
                <a:ext uri="{FF2B5EF4-FFF2-40B4-BE49-F238E27FC236}">
                  <a16:creationId xmlns:a16="http://schemas.microsoft.com/office/drawing/2014/main" id="{9BCFF8F1-9EE6-CE05-965F-4707B3431658}"/>
                </a:ext>
              </a:extLst>
            </p:cNvPr>
            <p:cNvSpPr txBox="1"/>
            <p:nvPr/>
          </p:nvSpPr>
          <p:spPr>
            <a:xfrm>
              <a:off x="320850" y="2949146"/>
              <a:ext cx="864016" cy="126822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/>
            <a:p>
              <a:endParaRPr lang="sv-SE" sz="900" dirty="0"/>
            </a:p>
            <a:p>
              <a:r>
                <a:rPr lang="sv-SE" sz="900" dirty="0"/>
                <a:t>Planerade aktivitetsmål</a:t>
              </a:r>
            </a:p>
            <a:p>
              <a:endParaRPr lang="sv-SE" sz="900" dirty="0"/>
            </a:p>
            <a:p>
              <a:r>
                <a:rPr lang="sv-SE" sz="900" dirty="0"/>
                <a:t>Snart slutförda mål</a:t>
              </a:r>
            </a:p>
            <a:p>
              <a:endParaRPr lang="sv-SE" sz="900" dirty="0"/>
            </a:p>
            <a:p>
              <a:r>
                <a:rPr lang="sv-SE" sz="900" dirty="0"/>
                <a:t>Slutförda mål</a:t>
              </a:r>
            </a:p>
          </p:txBody>
        </p:sp>
        <p:sp>
          <p:nvSpPr>
            <p:cNvPr id="29" name="Flödesschema: Koppling 28">
              <a:extLst>
                <a:ext uri="{FF2B5EF4-FFF2-40B4-BE49-F238E27FC236}">
                  <a16:creationId xmlns:a16="http://schemas.microsoft.com/office/drawing/2014/main" id="{19A4E90C-A18A-FA6F-3089-3FB2CA35B1D5}"/>
                </a:ext>
              </a:extLst>
            </p:cNvPr>
            <p:cNvSpPr/>
            <p:nvPr/>
          </p:nvSpPr>
          <p:spPr>
            <a:xfrm>
              <a:off x="142209" y="3519719"/>
              <a:ext cx="181882" cy="181882"/>
            </a:xfrm>
            <a:prstGeom prst="flowChartConnector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30" name="Flödesschema: Koppling 29">
              <a:extLst>
                <a:ext uri="{FF2B5EF4-FFF2-40B4-BE49-F238E27FC236}">
                  <a16:creationId xmlns:a16="http://schemas.microsoft.com/office/drawing/2014/main" id="{17B37C95-553D-09BF-2696-E6EE44FCF82D}"/>
                </a:ext>
              </a:extLst>
            </p:cNvPr>
            <p:cNvSpPr/>
            <p:nvPr/>
          </p:nvSpPr>
          <p:spPr>
            <a:xfrm>
              <a:off x="138968" y="3102201"/>
              <a:ext cx="181882" cy="181882"/>
            </a:xfrm>
            <a:prstGeom prst="flowChartConnector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</p:grpSp>
      <p:sp>
        <p:nvSpPr>
          <p:cNvPr id="32" name="Rectangle 24">
            <a:extLst>
              <a:ext uri="{FF2B5EF4-FFF2-40B4-BE49-F238E27FC236}">
                <a16:creationId xmlns:a16="http://schemas.microsoft.com/office/drawing/2014/main" id="{BAC82844-E85D-B63A-AE48-0C26AD918508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20540706">
            <a:off x="2051293" y="3536275"/>
            <a:ext cx="1471051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12699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sv-SE" sz="1200" dirty="0"/>
              <a:t>Planerat</a:t>
            </a:r>
          </a:p>
        </p:txBody>
      </p:sp>
    </p:spTree>
    <p:extLst>
      <p:ext uri="{BB962C8B-B14F-4D97-AF65-F5344CB8AC3E}">
        <p14:creationId xmlns:p14="http://schemas.microsoft.com/office/powerpoint/2010/main" val="69506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9" grpId="0"/>
      <p:bldP spid="20" grpId="0" animBg="1"/>
      <p:bldP spid="21" grpId="0" animBg="1"/>
      <p:bldP spid="32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41832" y="1"/>
            <a:ext cx="9716569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 userDrawn="1"/>
        </p:nvSpPr>
        <p:spPr>
          <a:xfrm>
            <a:off x="4631710" y="4161009"/>
            <a:ext cx="2928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0" i="0" kern="1200" dirty="0">
                <a:solidFill>
                  <a:srgbClr val="1B5EAA"/>
                </a:solidFill>
                <a:latin typeface="Rockwell" panose="02060603020205020403" pitchFamily="18" charset="0"/>
                <a:ea typeface="Calibri Light" charset="0"/>
                <a:cs typeface="Calibri Light" charset="0"/>
                <a:sym typeface="Gill Sans" charset="0"/>
              </a:rPr>
              <a:t>www.alviksik.se</a:t>
            </a:r>
          </a:p>
        </p:txBody>
      </p:sp>
      <p:cxnSp>
        <p:nvCxnSpPr>
          <p:cNvPr id="6" name="Conector recto 5"/>
          <p:cNvCxnSpPr/>
          <p:nvPr userDrawn="1"/>
        </p:nvCxnSpPr>
        <p:spPr bwMode="auto">
          <a:xfrm>
            <a:off x="3365957" y="4163015"/>
            <a:ext cx="5760640" cy="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 cap="flat" cmpd="sng" algn="ctr">
            <a:solidFill>
              <a:srgbClr val="20416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" name="CuadroTexto 6"/>
          <p:cNvSpPr txBox="1"/>
          <p:nvPr userDrawn="1"/>
        </p:nvSpPr>
        <p:spPr>
          <a:xfrm>
            <a:off x="-116551" y="6396798"/>
            <a:ext cx="2928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0" i="0" dirty="0">
                <a:solidFill>
                  <a:srgbClr val="1B5EAA"/>
                </a:solidFill>
                <a:latin typeface="Rockwell" panose="02060603020205020403" pitchFamily="18" charset="0"/>
                <a:ea typeface="Calibri Light" charset="0"/>
                <a:cs typeface="Calibri Light" charset="0"/>
              </a:rPr>
              <a:t>© Alviks IK 2023</a:t>
            </a:r>
          </a:p>
        </p:txBody>
      </p:sp>
      <p:pic>
        <p:nvPicPr>
          <p:cNvPr id="8" name="Imagen 7">
            <a:hlinkClick r:id="rId4"/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999" y="1260233"/>
            <a:ext cx="2520000" cy="2520000"/>
          </a:xfrm>
          <a:prstGeom prst="rect">
            <a:avLst/>
          </a:prstGeom>
        </p:spPr>
      </p:pic>
      <p:sp>
        <p:nvSpPr>
          <p:cNvPr id="2" name="CuadroTexto 1"/>
          <p:cNvSpPr txBox="1"/>
          <p:nvPr userDrawn="1"/>
        </p:nvSpPr>
        <p:spPr>
          <a:xfrm>
            <a:off x="2812028" y="3784974"/>
            <a:ext cx="6715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800" dirty="0"/>
              <a:t>Så många som möjligt så länge som möjligt.</a:t>
            </a:r>
          </a:p>
        </p:txBody>
      </p:sp>
      <p:sp>
        <p:nvSpPr>
          <p:cNvPr id="12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3906277" y="5952605"/>
            <a:ext cx="7973303" cy="3548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2000">
                <a:solidFill>
                  <a:srgbClr val="53565A"/>
                </a:solidFill>
                <a:latin typeface="+mj-lt"/>
              </a:defRPr>
            </a:lvl1pPr>
          </a:lstStyle>
          <a:p>
            <a:r>
              <a:rPr lang="en-US" noProof="0" dirty="0"/>
              <a:t>Click to edit subtitle</a:t>
            </a: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906277" y="5500904"/>
            <a:ext cx="7973303" cy="3973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lang="en-US" sz="2400" b="0" i="0" u="none" baseline="0" noProof="0" dirty="0">
                <a:solidFill>
                  <a:srgbClr val="53565A"/>
                </a:solidFill>
                <a:ea typeface="+mj-ea"/>
                <a:cs typeface="+mj-cs"/>
              </a:defRPr>
            </a:lvl1pPr>
          </a:lstStyle>
          <a:p>
            <a:pPr marL="144000" lvl="0" indent="-144000" algn="r">
              <a:spcBef>
                <a:spcPct val="0"/>
              </a:spcBef>
            </a:pPr>
            <a:r>
              <a:rPr lang="en-US" noProof="0" dirty="0"/>
              <a:t>Click to edit title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4A5C85E-998E-4714-BF24-8E5D719C06BF}"/>
              </a:ext>
            </a:extLst>
          </p:cNvPr>
          <p:cNvGrpSpPr/>
          <p:nvPr userDrawn="1"/>
        </p:nvGrpSpPr>
        <p:grpSpPr>
          <a:xfrm>
            <a:off x="486435" y="5673395"/>
            <a:ext cx="1730375" cy="451631"/>
            <a:chOff x="891926" y="5527652"/>
            <a:chExt cx="1730375" cy="451631"/>
          </a:xfrm>
        </p:grpSpPr>
        <p:grpSp>
          <p:nvGrpSpPr>
            <p:cNvPr id="31" name="Grupo 30">
              <a:extLst>
                <a:ext uri="{FF2B5EF4-FFF2-40B4-BE49-F238E27FC236}">
                  <a16:creationId xmlns:a16="http://schemas.microsoft.com/office/drawing/2014/main" id="{D3B5F647-DA6C-4BD2-8344-08C51614DB7A}"/>
                </a:ext>
              </a:extLst>
            </p:cNvPr>
            <p:cNvGrpSpPr/>
            <p:nvPr userDrawn="1"/>
          </p:nvGrpSpPr>
          <p:grpSpPr>
            <a:xfrm>
              <a:off x="891926" y="5531729"/>
              <a:ext cx="725038" cy="440582"/>
              <a:chOff x="5543201" y="4425898"/>
              <a:chExt cx="725038" cy="440582"/>
            </a:xfrm>
          </p:grpSpPr>
          <p:sp>
            <p:nvSpPr>
              <p:cNvPr id="58" name="Oval 7">
                <a:extLst>
                  <a:ext uri="{FF2B5EF4-FFF2-40B4-BE49-F238E27FC236}">
                    <a16:creationId xmlns:a16="http://schemas.microsoft.com/office/drawing/2014/main" id="{96D7C768-C429-405E-B2A6-377092EA5A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97471" y="4425898"/>
                <a:ext cx="434918" cy="440582"/>
              </a:xfrm>
              <a:prstGeom prst="ellipse">
                <a:avLst/>
              </a:prstGeom>
              <a:solidFill>
                <a:srgbClr val="1B5E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7" name="Elipse 56">
                <a:hlinkClick r:id="rId4"/>
                <a:extLst>
                  <a:ext uri="{FF2B5EF4-FFF2-40B4-BE49-F238E27FC236}">
                    <a16:creationId xmlns:a16="http://schemas.microsoft.com/office/drawing/2014/main" id="{AD06C0E1-CE20-4A4E-AF9F-87B47ACBEFFB}"/>
                  </a:ext>
                </a:extLst>
              </p:cNvPr>
              <p:cNvSpPr/>
              <p:nvPr userDrawn="1"/>
            </p:nvSpPr>
            <p:spPr>
              <a:xfrm>
                <a:off x="5543201" y="4431695"/>
                <a:ext cx="725038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b="1" dirty="0"/>
                  <a:t>WWW</a:t>
                </a:r>
                <a:endParaRPr lang="en-US" sz="2000" b="1" dirty="0"/>
              </a:p>
            </p:txBody>
          </p:sp>
        </p:grp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29ADE148-4A4F-45FC-B201-5B4A1F5F7A43}"/>
                </a:ext>
              </a:extLst>
            </p:cNvPr>
            <p:cNvGrpSpPr/>
            <p:nvPr/>
          </p:nvGrpSpPr>
          <p:grpSpPr>
            <a:xfrm>
              <a:off x="2181648" y="5532904"/>
              <a:ext cx="440653" cy="446379"/>
              <a:chOff x="6833858" y="4425898"/>
              <a:chExt cx="440653" cy="446379"/>
            </a:xfrm>
          </p:grpSpPr>
          <p:sp>
            <p:nvSpPr>
              <p:cNvPr id="49" name="Elipse 48">
                <a:hlinkClick r:id="rId6"/>
                <a:extLst>
                  <a:ext uri="{FF2B5EF4-FFF2-40B4-BE49-F238E27FC236}">
                    <a16:creationId xmlns:a16="http://schemas.microsoft.com/office/drawing/2014/main" id="{1433406F-C367-4304-89B6-C1FD752E7E29}"/>
                  </a:ext>
                </a:extLst>
              </p:cNvPr>
              <p:cNvSpPr/>
              <p:nvPr/>
            </p:nvSpPr>
            <p:spPr>
              <a:xfrm>
                <a:off x="6842666" y="4440432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8" name="Grupo 47">
                <a:extLst>
                  <a:ext uri="{FF2B5EF4-FFF2-40B4-BE49-F238E27FC236}">
                    <a16:creationId xmlns:a16="http://schemas.microsoft.com/office/drawing/2014/main" id="{79CCCEEA-94FF-437A-89D3-8AA3EFB24C93}"/>
                  </a:ext>
                </a:extLst>
              </p:cNvPr>
              <p:cNvGrpSpPr/>
              <p:nvPr/>
            </p:nvGrpSpPr>
            <p:grpSpPr>
              <a:xfrm>
                <a:off x="6833858" y="4425898"/>
                <a:ext cx="433659" cy="440582"/>
                <a:chOff x="4027488" y="2995614"/>
                <a:chExt cx="1093788" cy="1111250"/>
              </a:xfrm>
            </p:grpSpPr>
            <p:sp>
              <p:nvSpPr>
                <p:cNvPr id="50" name="Oval 16">
                  <a:extLst>
                    <a:ext uri="{FF2B5EF4-FFF2-40B4-BE49-F238E27FC236}">
                      <a16:creationId xmlns:a16="http://schemas.microsoft.com/office/drawing/2014/main" id="{D9992045-0853-4C52-8093-0292F133C7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27488" y="2995614"/>
                  <a:ext cx="1093788" cy="1111250"/>
                </a:xfrm>
                <a:prstGeom prst="ellipse">
                  <a:avLst/>
                </a:prstGeom>
                <a:solidFill>
                  <a:srgbClr val="1B5E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Freeform 17">
                  <a:extLst>
                    <a:ext uri="{FF2B5EF4-FFF2-40B4-BE49-F238E27FC236}">
                      <a16:creationId xmlns:a16="http://schemas.microsoft.com/office/drawing/2014/main" id="{E3DBA617-E8DD-4280-BD1E-07B45911CD5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91013" y="3217864"/>
                  <a:ext cx="566738" cy="661988"/>
                </a:xfrm>
                <a:custGeom>
                  <a:avLst/>
                  <a:gdLst>
                    <a:gd name="T0" fmla="*/ 42 w 134"/>
                    <a:gd name="T1" fmla="*/ 60 h 154"/>
                    <a:gd name="T2" fmla="*/ 54 w 134"/>
                    <a:gd name="T3" fmla="*/ 0 h 154"/>
                    <a:gd name="T4" fmla="*/ 37 w 134"/>
                    <a:gd name="T5" fmla="*/ 21 h 154"/>
                    <a:gd name="T6" fmla="*/ 20 w 134"/>
                    <a:gd name="T7" fmla="*/ 0 h 154"/>
                    <a:gd name="T8" fmla="*/ 33 w 134"/>
                    <a:gd name="T9" fmla="*/ 60 h 154"/>
                    <a:gd name="T10" fmla="*/ 65 w 134"/>
                    <a:gd name="T11" fmla="*/ 53 h 154"/>
                    <a:gd name="T12" fmla="*/ 69 w 134"/>
                    <a:gd name="T13" fmla="*/ 27 h 154"/>
                    <a:gd name="T14" fmla="*/ 61 w 134"/>
                    <a:gd name="T15" fmla="*/ 27 h 154"/>
                    <a:gd name="T16" fmla="*/ 53 w 134"/>
                    <a:gd name="T17" fmla="*/ 32 h 154"/>
                    <a:gd name="T18" fmla="*/ 58 w 134"/>
                    <a:gd name="T19" fmla="*/ 17 h 154"/>
                    <a:gd name="T20" fmla="*/ 71 w 134"/>
                    <a:gd name="T21" fmla="*/ 17 h 154"/>
                    <a:gd name="T22" fmla="*/ 77 w 134"/>
                    <a:gd name="T23" fmla="*/ 24 h 154"/>
                    <a:gd name="T24" fmla="*/ 78 w 134"/>
                    <a:gd name="T25" fmla="*/ 42 h 154"/>
                    <a:gd name="T26" fmla="*/ 75 w 134"/>
                    <a:gd name="T27" fmla="*/ 56 h 154"/>
                    <a:gd name="T28" fmla="*/ 65 w 134"/>
                    <a:gd name="T29" fmla="*/ 61 h 154"/>
                    <a:gd name="T30" fmla="*/ 56 w 134"/>
                    <a:gd name="T31" fmla="*/ 57 h 154"/>
                    <a:gd name="T32" fmla="*/ 53 w 134"/>
                    <a:gd name="T33" fmla="*/ 44 h 154"/>
                    <a:gd name="T34" fmla="*/ 84 w 134"/>
                    <a:gd name="T35" fmla="*/ 56 h 154"/>
                    <a:gd name="T36" fmla="*/ 90 w 134"/>
                    <a:gd name="T37" fmla="*/ 60 h 154"/>
                    <a:gd name="T38" fmla="*/ 97 w 134"/>
                    <a:gd name="T39" fmla="*/ 56 h 154"/>
                    <a:gd name="T40" fmla="*/ 107 w 134"/>
                    <a:gd name="T41" fmla="*/ 59 h 154"/>
                    <a:gd name="T42" fmla="*/ 99 w 134"/>
                    <a:gd name="T43" fmla="*/ 17 h 154"/>
                    <a:gd name="T44" fmla="*/ 95 w 134"/>
                    <a:gd name="T45" fmla="*/ 53 h 154"/>
                    <a:gd name="T46" fmla="*/ 92 w 134"/>
                    <a:gd name="T47" fmla="*/ 17 h 154"/>
                    <a:gd name="T48" fmla="*/ 83 w 134"/>
                    <a:gd name="T49" fmla="*/ 45 h 154"/>
                    <a:gd name="T50" fmla="*/ 84 w 134"/>
                    <a:gd name="T51" fmla="*/ 56 h 154"/>
                    <a:gd name="T52" fmla="*/ 113 w 134"/>
                    <a:gd name="T53" fmla="*/ 125 h 154"/>
                    <a:gd name="T54" fmla="*/ 113 w 134"/>
                    <a:gd name="T55" fmla="*/ 130 h 154"/>
                    <a:gd name="T56" fmla="*/ 108 w 134"/>
                    <a:gd name="T57" fmla="*/ 133 h 154"/>
                    <a:gd name="T58" fmla="*/ 104 w 134"/>
                    <a:gd name="T59" fmla="*/ 120 h 154"/>
                    <a:gd name="T60" fmla="*/ 120 w 134"/>
                    <a:gd name="T61" fmla="*/ 114 h 154"/>
                    <a:gd name="T62" fmla="*/ 102 w 134"/>
                    <a:gd name="T63" fmla="*/ 98 h 154"/>
                    <a:gd name="T64" fmla="*/ 97 w 134"/>
                    <a:gd name="T65" fmla="*/ 112 h 154"/>
                    <a:gd name="T66" fmla="*/ 120 w 134"/>
                    <a:gd name="T67" fmla="*/ 125 h 154"/>
                    <a:gd name="T68" fmla="*/ 91 w 134"/>
                    <a:gd name="T69" fmla="*/ 107 h 154"/>
                    <a:gd name="T70" fmla="*/ 76 w 134"/>
                    <a:gd name="T71" fmla="*/ 84 h 154"/>
                    <a:gd name="T72" fmla="*/ 67 w 134"/>
                    <a:gd name="T73" fmla="*/ 139 h 154"/>
                    <a:gd name="T74" fmla="*/ 75 w 134"/>
                    <a:gd name="T75" fmla="*/ 135 h 154"/>
                    <a:gd name="T76" fmla="*/ 61 w 134"/>
                    <a:gd name="T77" fmla="*/ 99 h 154"/>
                    <a:gd name="T78" fmla="*/ 52 w 134"/>
                    <a:gd name="T79" fmla="*/ 124 h 154"/>
                    <a:gd name="T80" fmla="*/ 47 w 134"/>
                    <a:gd name="T81" fmla="*/ 131 h 154"/>
                    <a:gd name="T82" fmla="*/ 47 w 134"/>
                    <a:gd name="T83" fmla="*/ 99 h 154"/>
                    <a:gd name="T84" fmla="*/ 38 w 134"/>
                    <a:gd name="T85" fmla="*/ 124 h 154"/>
                    <a:gd name="T86" fmla="*/ 40 w 134"/>
                    <a:gd name="T87" fmla="*/ 139 h 154"/>
                    <a:gd name="T88" fmla="*/ 54 w 134"/>
                    <a:gd name="T89" fmla="*/ 139 h 154"/>
                    <a:gd name="T90" fmla="*/ 61 w 134"/>
                    <a:gd name="T91" fmla="*/ 99 h 154"/>
                    <a:gd name="T92" fmla="*/ 28 w 134"/>
                    <a:gd name="T93" fmla="*/ 91 h 154"/>
                    <a:gd name="T94" fmla="*/ 39 w 134"/>
                    <a:gd name="T95" fmla="*/ 84 h 154"/>
                    <a:gd name="T96" fmla="*/ 10 w 134"/>
                    <a:gd name="T97" fmla="*/ 91 h 154"/>
                    <a:gd name="T98" fmla="*/ 19 w 134"/>
                    <a:gd name="T99" fmla="*/ 139 h 154"/>
                    <a:gd name="T100" fmla="*/ 134 w 134"/>
                    <a:gd name="T101" fmla="*/ 89 h 154"/>
                    <a:gd name="T102" fmla="*/ 112 w 134"/>
                    <a:gd name="T103" fmla="*/ 154 h 154"/>
                    <a:gd name="T104" fmla="*/ 0 w 134"/>
                    <a:gd name="T105" fmla="*/ 134 h 154"/>
                    <a:gd name="T106" fmla="*/ 22 w 134"/>
                    <a:gd name="T107" fmla="*/ 69 h 154"/>
                    <a:gd name="T108" fmla="*/ 134 w 134"/>
                    <a:gd name="T109" fmla="*/ 89 h 154"/>
                    <a:gd name="T110" fmla="*/ 76 w 134"/>
                    <a:gd name="T111" fmla="*/ 106 h 154"/>
                    <a:gd name="T112" fmla="*/ 80 w 134"/>
                    <a:gd name="T113" fmla="*/ 133 h 154"/>
                    <a:gd name="T114" fmla="*/ 84 w 134"/>
                    <a:gd name="T115" fmla="*/ 106 h 154"/>
                    <a:gd name="T116" fmla="*/ 113 w 134"/>
                    <a:gd name="T117" fmla="*/ 113 h 154"/>
                    <a:gd name="T118" fmla="*/ 104 w 134"/>
                    <a:gd name="T119" fmla="*/ 108 h 154"/>
                    <a:gd name="T120" fmla="*/ 109 w 134"/>
                    <a:gd name="T121" fmla="*/ 104 h 154"/>
                    <a:gd name="T122" fmla="*/ 113 w 134"/>
                    <a:gd name="T123" fmla="*/ 113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4" h="154">
                      <a:moveTo>
                        <a:pt x="33" y="60"/>
                      </a:moveTo>
                      <a:cubicBezTo>
                        <a:pt x="42" y="60"/>
                        <a:pt x="42" y="60"/>
                        <a:pt x="42" y="60"/>
                      </a:cubicBezTo>
                      <a:cubicBezTo>
                        <a:pt x="42" y="28"/>
                        <a:pt x="42" y="28"/>
                        <a:pt x="42" y="28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37" y="21"/>
                        <a:pt x="37" y="21"/>
                        <a:pt x="37" y="2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33" y="28"/>
                        <a:pt x="33" y="28"/>
                        <a:pt x="33" y="28"/>
                      </a:cubicBezTo>
                      <a:lnTo>
                        <a:pt x="33" y="60"/>
                      </a:lnTo>
                      <a:close/>
                      <a:moveTo>
                        <a:pt x="61" y="49"/>
                      </a:moveTo>
                      <a:cubicBezTo>
                        <a:pt x="61" y="52"/>
                        <a:pt x="63" y="53"/>
                        <a:pt x="65" y="53"/>
                      </a:cubicBezTo>
                      <a:cubicBezTo>
                        <a:pt x="68" y="53"/>
                        <a:pt x="69" y="52"/>
                        <a:pt x="69" y="49"/>
                      </a:cubicBezTo>
                      <a:cubicBezTo>
                        <a:pt x="69" y="27"/>
                        <a:pt x="69" y="27"/>
                        <a:pt x="69" y="27"/>
                      </a:cubicBezTo>
                      <a:cubicBezTo>
                        <a:pt x="69" y="24"/>
                        <a:pt x="68" y="22"/>
                        <a:pt x="65" y="22"/>
                      </a:cubicBezTo>
                      <a:cubicBezTo>
                        <a:pt x="63" y="22"/>
                        <a:pt x="61" y="24"/>
                        <a:pt x="61" y="27"/>
                      </a:cubicBezTo>
                      <a:lnTo>
                        <a:pt x="61" y="49"/>
                      </a:lnTo>
                      <a:close/>
                      <a:moveTo>
                        <a:pt x="53" y="32"/>
                      </a:moveTo>
                      <a:cubicBezTo>
                        <a:pt x="53" y="28"/>
                        <a:pt x="54" y="25"/>
                        <a:pt x="54" y="23"/>
                      </a:cubicBezTo>
                      <a:cubicBezTo>
                        <a:pt x="55" y="21"/>
                        <a:pt x="56" y="19"/>
                        <a:pt x="58" y="17"/>
                      </a:cubicBezTo>
                      <a:cubicBezTo>
                        <a:pt x="60" y="16"/>
                        <a:pt x="62" y="15"/>
                        <a:pt x="65" y="15"/>
                      </a:cubicBezTo>
                      <a:cubicBezTo>
                        <a:pt x="67" y="15"/>
                        <a:pt x="69" y="16"/>
                        <a:pt x="71" y="17"/>
                      </a:cubicBezTo>
                      <a:cubicBezTo>
                        <a:pt x="73" y="17"/>
                        <a:pt x="74" y="19"/>
                        <a:pt x="75" y="20"/>
                      </a:cubicBezTo>
                      <a:cubicBezTo>
                        <a:pt x="76" y="21"/>
                        <a:pt x="77" y="23"/>
                        <a:pt x="77" y="24"/>
                      </a:cubicBezTo>
                      <a:cubicBezTo>
                        <a:pt x="77" y="26"/>
                        <a:pt x="78" y="28"/>
                        <a:pt x="78" y="31"/>
                      </a:cubicBezTo>
                      <a:cubicBezTo>
                        <a:pt x="78" y="42"/>
                        <a:pt x="78" y="42"/>
                        <a:pt x="78" y="42"/>
                      </a:cubicBezTo>
                      <a:cubicBezTo>
                        <a:pt x="78" y="46"/>
                        <a:pt x="77" y="49"/>
                        <a:pt x="77" y="51"/>
                      </a:cubicBezTo>
                      <a:cubicBezTo>
                        <a:pt x="77" y="53"/>
                        <a:pt x="76" y="54"/>
                        <a:pt x="75" y="56"/>
                      </a:cubicBezTo>
                      <a:cubicBezTo>
                        <a:pt x="74" y="57"/>
                        <a:pt x="73" y="59"/>
                        <a:pt x="71" y="59"/>
                      </a:cubicBezTo>
                      <a:cubicBezTo>
                        <a:pt x="69" y="60"/>
                        <a:pt x="68" y="61"/>
                        <a:pt x="65" y="61"/>
                      </a:cubicBezTo>
                      <a:cubicBezTo>
                        <a:pt x="63" y="61"/>
                        <a:pt x="61" y="60"/>
                        <a:pt x="60" y="60"/>
                      </a:cubicBezTo>
                      <a:cubicBezTo>
                        <a:pt x="58" y="59"/>
                        <a:pt x="57" y="58"/>
                        <a:pt x="56" y="57"/>
                      </a:cubicBezTo>
                      <a:cubicBezTo>
                        <a:pt x="55" y="55"/>
                        <a:pt x="54" y="54"/>
                        <a:pt x="54" y="52"/>
                      </a:cubicBezTo>
                      <a:cubicBezTo>
                        <a:pt x="53" y="50"/>
                        <a:pt x="53" y="47"/>
                        <a:pt x="53" y="44"/>
                      </a:cubicBezTo>
                      <a:lnTo>
                        <a:pt x="53" y="32"/>
                      </a:lnTo>
                      <a:close/>
                      <a:moveTo>
                        <a:pt x="84" y="56"/>
                      </a:moveTo>
                      <a:cubicBezTo>
                        <a:pt x="85" y="57"/>
                        <a:pt x="86" y="58"/>
                        <a:pt x="87" y="59"/>
                      </a:cubicBezTo>
                      <a:cubicBezTo>
                        <a:pt x="88" y="60"/>
                        <a:pt x="89" y="60"/>
                        <a:pt x="90" y="60"/>
                      </a:cubicBezTo>
                      <a:cubicBezTo>
                        <a:pt x="92" y="60"/>
                        <a:pt x="93" y="60"/>
                        <a:pt x="94" y="59"/>
                      </a:cubicBezTo>
                      <a:cubicBezTo>
                        <a:pt x="95" y="58"/>
                        <a:pt x="96" y="57"/>
                        <a:pt x="97" y="56"/>
                      </a:cubicBezTo>
                      <a:cubicBezTo>
                        <a:pt x="96" y="59"/>
                        <a:pt x="96" y="59"/>
                        <a:pt x="96" y="59"/>
                      </a:cubicBezTo>
                      <a:cubicBezTo>
                        <a:pt x="107" y="59"/>
                        <a:pt x="107" y="59"/>
                        <a:pt x="107" y="59"/>
                      </a:cubicBezTo>
                      <a:cubicBezTo>
                        <a:pt x="107" y="17"/>
                        <a:pt x="107" y="17"/>
                        <a:pt x="107" y="17"/>
                      </a:cubicBezTo>
                      <a:cubicBezTo>
                        <a:pt x="99" y="17"/>
                        <a:pt x="99" y="17"/>
                        <a:pt x="99" y="17"/>
                      </a:cubicBezTo>
                      <a:cubicBezTo>
                        <a:pt x="99" y="50"/>
                        <a:pt x="99" y="50"/>
                        <a:pt x="99" y="50"/>
                      </a:cubicBezTo>
                      <a:cubicBezTo>
                        <a:pt x="99" y="52"/>
                        <a:pt x="97" y="53"/>
                        <a:pt x="95" y="53"/>
                      </a:cubicBezTo>
                      <a:cubicBezTo>
                        <a:pt x="93" y="53"/>
                        <a:pt x="92" y="52"/>
                        <a:pt x="92" y="50"/>
                      </a:cubicBezTo>
                      <a:cubicBezTo>
                        <a:pt x="92" y="17"/>
                        <a:pt x="92" y="17"/>
                        <a:pt x="92" y="17"/>
                      </a:cubicBezTo>
                      <a:cubicBezTo>
                        <a:pt x="83" y="17"/>
                        <a:pt x="83" y="17"/>
                        <a:pt x="83" y="17"/>
                      </a:cubicBezTo>
                      <a:cubicBezTo>
                        <a:pt x="83" y="45"/>
                        <a:pt x="83" y="45"/>
                        <a:pt x="83" y="45"/>
                      </a:cubicBezTo>
                      <a:cubicBezTo>
                        <a:pt x="83" y="49"/>
                        <a:pt x="83" y="51"/>
                        <a:pt x="84" y="53"/>
                      </a:cubicBezTo>
                      <a:cubicBezTo>
                        <a:pt x="84" y="54"/>
                        <a:pt x="84" y="55"/>
                        <a:pt x="84" y="56"/>
                      </a:cubicBezTo>
                      <a:moveTo>
                        <a:pt x="120" y="125"/>
                      </a:moveTo>
                      <a:cubicBezTo>
                        <a:pt x="113" y="125"/>
                        <a:pt x="113" y="125"/>
                        <a:pt x="113" y="125"/>
                      </a:cubicBezTo>
                      <a:cubicBezTo>
                        <a:pt x="113" y="125"/>
                        <a:pt x="113" y="126"/>
                        <a:pt x="113" y="126"/>
                      </a:cubicBezTo>
                      <a:cubicBezTo>
                        <a:pt x="113" y="130"/>
                        <a:pt x="113" y="130"/>
                        <a:pt x="113" y="130"/>
                      </a:cubicBezTo>
                      <a:cubicBezTo>
                        <a:pt x="113" y="132"/>
                        <a:pt x="111" y="133"/>
                        <a:pt x="109" y="133"/>
                      </a:cubicBezTo>
                      <a:cubicBezTo>
                        <a:pt x="108" y="133"/>
                        <a:pt x="108" y="133"/>
                        <a:pt x="108" y="133"/>
                      </a:cubicBezTo>
                      <a:cubicBezTo>
                        <a:pt x="106" y="133"/>
                        <a:pt x="104" y="132"/>
                        <a:pt x="104" y="130"/>
                      </a:cubicBezTo>
                      <a:cubicBezTo>
                        <a:pt x="104" y="120"/>
                        <a:pt x="104" y="120"/>
                        <a:pt x="104" y="120"/>
                      </a:cubicBezTo>
                      <a:cubicBezTo>
                        <a:pt x="120" y="120"/>
                        <a:pt x="120" y="120"/>
                        <a:pt x="120" y="120"/>
                      </a:cubicBezTo>
                      <a:cubicBezTo>
                        <a:pt x="120" y="114"/>
                        <a:pt x="120" y="114"/>
                        <a:pt x="120" y="114"/>
                      </a:cubicBezTo>
                      <a:cubicBezTo>
                        <a:pt x="120" y="110"/>
                        <a:pt x="120" y="106"/>
                        <a:pt x="120" y="103"/>
                      </a:cubicBezTo>
                      <a:cubicBezTo>
                        <a:pt x="118" y="96"/>
                        <a:pt x="107" y="94"/>
                        <a:pt x="102" y="98"/>
                      </a:cubicBezTo>
                      <a:cubicBezTo>
                        <a:pt x="100" y="100"/>
                        <a:pt x="99" y="101"/>
                        <a:pt x="98" y="103"/>
                      </a:cubicBezTo>
                      <a:cubicBezTo>
                        <a:pt x="97" y="106"/>
                        <a:pt x="97" y="109"/>
                        <a:pt x="97" y="112"/>
                      </a:cubicBezTo>
                      <a:cubicBezTo>
                        <a:pt x="97" y="125"/>
                        <a:pt x="97" y="125"/>
                        <a:pt x="97" y="125"/>
                      </a:cubicBezTo>
                      <a:cubicBezTo>
                        <a:pt x="97" y="146"/>
                        <a:pt x="123" y="143"/>
                        <a:pt x="120" y="125"/>
                      </a:cubicBezTo>
                      <a:moveTo>
                        <a:pt x="91" y="128"/>
                      </a:moveTo>
                      <a:cubicBezTo>
                        <a:pt x="91" y="107"/>
                        <a:pt x="91" y="107"/>
                        <a:pt x="91" y="107"/>
                      </a:cubicBezTo>
                      <a:cubicBezTo>
                        <a:pt x="91" y="98"/>
                        <a:pt x="85" y="94"/>
                        <a:pt x="76" y="100"/>
                      </a:cubicBezTo>
                      <a:cubicBezTo>
                        <a:pt x="76" y="84"/>
                        <a:pt x="76" y="84"/>
                        <a:pt x="76" y="84"/>
                      </a:cubicBezTo>
                      <a:cubicBezTo>
                        <a:pt x="67" y="84"/>
                        <a:pt x="67" y="84"/>
                        <a:pt x="67" y="84"/>
                      </a:cubicBezTo>
                      <a:cubicBezTo>
                        <a:pt x="67" y="139"/>
                        <a:pt x="67" y="139"/>
                        <a:pt x="67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75" y="135"/>
                        <a:pt x="75" y="135"/>
                        <a:pt x="75" y="135"/>
                      </a:cubicBezTo>
                      <a:cubicBezTo>
                        <a:pt x="85" y="144"/>
                        <a:pt x="91" y="138"/>
                        <a:pt x="91" y="128"/>
                      </a:cubicBezTo>
                      <a:moveTo>
                        <a:pt x="61" y="99"/>
                      </a:moveTo>
                      <a:cubicBezTo>
                        <a:pt x="52" y="99"/>
                        <a:pt x="52" y="99"/>
                        <a:pt x="52" y="99"/>
                      </a:cubicBezTo>
                      <a:cubicBezTo>
                        <a:pt x="52" y="124"/>
                        <a:pt x="52" y="124"/>
                        <a:pt x="52" y="124"/>
                      </a:cubicBezTo>
                      <a:cubicBezTo>
                        <a:pt x="52" y="128"/>
                        <a:pt x="52" y="130"/>
                        <a:pt x="52" y="130"/>
                      </a:cubicBezTo>
                      <a:cubicBezTo>
                        <a:pt x="51" y="132"/>
                        <a:pt x="48" y="134"/>
                        <a:pt x="47" y="131"/>
                      </a:cubicBezTo>
                      <a:cubicBezTo>
                        <a:pt x="47" y="130"/>
                        <a:pt x="47" y="128"/>
                        <a:pt x="47" y="124"/>
                      </a:cubicBezTo>
                      <a:cubicBezTo>
                        <a:pt x="47" y="99"/>
                        <a:pt x="47" y="99"/>
                        <a:pt x="47" y="99"/>
                      </a:cubicBezTo>
                      <a:cubicBezTo>
                        <a:pt x="37" y="99"/>
                        <a:pt x="37" y="99"/>
                        <a:pt x="37" y="99"/>
                      </a:cubicBezTo>
                      <a:cubicBezTo>
                        <a:pt x="38" y="124"/>
                        <a:pt x="38" y="124"/>
                        <a:pt x="38" y="124"/>
                      </a:cubicBezTo>
                      <a:cubicBezTo>
                        <a:pt x="38" y="128"/>
                        <a:pt x="37" y="131"/>
                        <a:pt x="38" y="132"/>
                      </a:cubicBezTo>
                      <a:cubicBezTo>
                        <a:pt x="38" y="134"/>
                        <a:pt x="38" y="137"/>
                        <a:pt x="40" y="139"/>
                      </a:cubicBezTo>
                      <a:cubicBezTo>
                        <a:pt x="44" y="141"/>
                        <a:pt x="52" y="138"/>
                        <a:pt x="54" y="134"/>
                      </a:cubicBezTo>
                      <a:cubicBezTo>
                        <a:pt x="54" y="139"/>
                        <a:pt x="54" y="139"/>
                        <a:pt x="54" y="139"/>
                      </a:cubicBezTo>
                      <a:cubicBezTo>
                        <a:pt x="61" y="139"/>
                        <a:pt x="61" y="139"/>
                        <a:pt x="61" y="139"/>
                      </a:cubicBezTo>
                      <a:cubicBezTo>
                        <a:pt x="61" y="99"/>
                        <a:pt x="61" y="99"/>
                        <a:pt x="61" y="99"/>
                      </a:cubicBezTo>
                      <a:close/>
                      <a:moveTo>
                        <a:pt x="28" y="139"/>
                      </a:move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39" y="91"/>
                        <a:pt x="39" y="91"/>
                        <a:pt x="39" y="91"/>
                      </a:cubicBezTo>
                      <a:cubicBezTo>
                        <a:pt x="39" y="84"/>
                        <a:pt x="39" y="84"/>
                        <a:pt x="39" y="84"/>
                      </a:cubicBezTo>
                      <a:cubicBezTo>
                        <a:pt x="10" y="84"/>
                        <a:pt x="10" y="84"/>
                        <a:pt x="10" y="84"/>
                      </a:cubicBezTo>
                      <a:cubicBezTo>
                        <a:pt x="10" y="91"/>
                        <a:pt x="10" y="91"/>
                        <a:pt x="10" y="91"/>
                      </a:cubicBezTo>
                      <a:cubicBezTo>
                        <a:pt x="19" y="91"/>
                        <a:pt x="19" y="91"/>
                        <a:pt x="19" y="91"/>
                      </a:cubicBezTo>
                      <a:cubicBezTo>
                        <a:pt x="19" y="139"/>
                        <a:pt x="19" y="139"/>
                        <a:pt x="19" y="139"/>
                      </a:cubicBezTo>
                      <a:lnTo>
                        <a:pt x="28" y="139"/>
                      </a:lnTo>
                      <a:close/>
                      <a:moveTo>
                        <a:pt x="134" y="89"/>
                      </a:moveTo>
                      <a:cubicBezTo>
                        <a:pt x="134" y="134"/>
                        <a:pt x="134" y="134"/>
                        <a:pt x="134" y="134"/>
                      </a:cubicBezTo>
                      <a:cubicBezTo>
                        <a:pt x="134" y="145"/>
                        <a:pt x="124" y="154"/>
                        <a:pt x="112" y="154"/>
                      </a:cubicBezTo>
                      <a:cubicBezTo>
                        <a:pt x="22" y="154"/>
                        <a:pt x="22" y="154"/>
                        <a:pt x="22" y="154"/>
                      </a:cubicBezTo>
                      <a:cubicBezTo>
                        <a:pt x="10" y="154"/>
                        <a:pt x="0" y="145"/>
                        <a:pt x="0" y="134"/>
                      </a:cubicBezTo>
                      <a:cubicBezTo>
                        <a:pt x="0" y="89"/>
                        <a:pt x="0" y="89"/>
                        <a:pt x="0" y="89"/>
                      </a:cubicBezTo>
                      <a:cubicBezTo>
                        <a:pt x="0" y="78"/>
                        <a:pt x="10" y="69"/>
                        <a:pt x="22" y="69"/>
                      </a:cubicBezTo>
                      <a:cubicBezTo>
                        <a:pt x="112" y="69"/>
                        <a:pt x="112" y="69"/>
                        <a:pt x="112" y="69"/>
                      </a:cubicBezTo>
                      <a:cubicBezTo>
                        <a:pt x="124" y="69"/>
                        <a:pt x="134" y="78"/>
                        <a:pt x="134" y="89"/>
                      </a:cubicBezTo>
                      <a:moveTo>
                        <a:pt x="80" y="102"/>
                      </a:moveTo>
                      <a:cubicBezTo>
                        <a:pt x="78" y="102"/>
                        <a:pt x="76" y="104"/>
                        <a:pt x="76" y="106"/>
                      </a:cubicBezTo>
                      <a:cubicBezTo>
                        <a:pt x="76" y="129"/>
                        <a:pt x="76" y="129"/>
                        <a:pt x="76" y="129"/>
                      </a:cubicBezTo>
                      <a:cubicBezTo>
                        <a:pt x="76" y="131"/>
                        <a:pt x="78" y="133"/>
                        <a:pt x="80" y="133"/>
                      </a:cubicBezTo>
                      <a:cubicBezTo>
                        <a:pt x="82" y="133"/>
                        <a:pt x="84" y="131"/>
                        <a:pt x="84" y="129"/>
                      </a:cubicBezTo>
                      <a:cubicBezTo>
                        <a:pt x="84" y="106"/>
                        <a:pt x="84" y="106"/>
                        <a:pt x="84" y="106"/>
                      </a:cubicBezTo>
                      <a:cubicBezTo>
                        <a:pt x="84" y="104"/>
                        <a:pt x="82" y="102"/>
                        <a:pt x="80" y="102"/>
                      </a:cubicBezTo>
                      <a:moveTo>
                        <a:pt x="113" y="113"/>
                      </a:moveTo>
                      <a:cubicBezTo>
                        <a:pt x="104" y="113"/>
                        <a:pt x="104" y="113"/>
                        <a:pt x="104" y="113"/>
                      </a:cubicBezTo>
                      <a:cubicBezTo>
                        <a:pt x="104" y="108"/>
                        <a:pt x="104" y="108"/>
                        <a:pt x="104" y="108"/>
                      </a:cubicBezTo>
                      <a:cubicBezTo>
                        <a:pt x="104" y="106"/>
                        <a:pt x="106" y="104"/>
                        <a:pt x="108" y="104"/>
                      </a:cubicBezTo>
                      <a:cubicBezTo>
                        <a:pt x="109" y="104"/>
                        <a:pt x="109" y="104"/>
                        <a:pt x="109" y="104"/>
                      </a:cubicBezTo>
                      <a:cubicBezTo>
                        <a:pt x="111" y="104"/>
                        <a:pt x="113" y="106"/>
                        <a:pt x="113" y="108"/>
                      </a:cubicBezTo>
                      <a:lnTo>
                        <a:pt x="113" y="1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id="{AF414D85-4934-4429-8CE0-D53316411175}"/>
                </a:ext>
              </a:extLst>
            </p:cNvPr>
            <p:cNvGrpSpPr/>
            <p:nvPr/>
          </p:nvGrpSpPr>
          <p:grpSpPr>
            <a:xfrm>
              <a:off x="1613922" y="5527652"/>
              <a:ext cx="999540" cy="446386"/>
              <a:chOff x="6266549" y="4440629"/>
              <a:chExt cx="999540" cy="446386"/>
            </a:xfrm>
          </p:grpSpPr>
          <p:sp>
            <p:nvSpPr>
              <p:cNvPr id="42" name="Oval 5">
                <a:extLst>
                  <a:ext uri="{FF2B5EF4-FFF2-40B4-BE49-F238E27FC236}">
                    <a16:creationId xmlns:a16="http://schemas.microsoft.com/office/drawing/2014/main" id="{846A73C7-FBDD-4906-8609-1CE34FC6C4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6549" y="4446433"/>
                <a:ext cx="434918" cy="440582"/>
              </a:xfrm>
              <a:prstGeom prst="ellipse">
                <a:avLst/>
              </a:prstGeom>
              <a:solidFill>
                <a:srgbClr val="1B5E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3" name="Imagen 42">
                <a:extLst>
                  <a:ext uri="{FF2B5EF4-FFF2-40B4-BE49-F238E27FC236}">
                    <a16:creationId xmlns:a16="http://schemas.microsoft.com/office/drawing/2014/main" id="{425EE24C-E0B0-46F9-8C2E-750EE5176C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829" t="19831" r="26807" b="16295"/>
              <a:stretch/>
            </p:blipFill>
            <p:spPr>
              <a:xfrm>
                <a:off x="6333047" y="4496465"/>
                <a:ext cx="281856" cy="364701"/>
              </a:xfrm>
              <a:prstGeom prst="rect">
                <a:avLst/>
              </a:prstGeom>
            </p:spPr>
          </p:pic>
          <p:sp>
            <p:nvSpPr>
              <p:cNvPr id="44" name="Elipse 43">
                <a:hlinkClick r:id="rId8"/>
                <a:extLst>
                  <a:ext uri="{FF2B5EF4-FFF2-40B4-BE49-F238E27FC236}">
                    <a16:creationId xmlns:a16="http://schemas.microsoft.com/office/drawing/2014/main" id="{4F94FE79-8FAB-4A30-AFBC-89497CBA22F0}"/>
                  </a:ext>
                </a:extLst>
              </p:cNvPr>
              <p:cNvSpPr/>
              <p:nvPr/>
            </p:nvSpPr>
            <p:spPr>
              <a:xfrm>
                <a:off x="6269591" y="4440629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Elipse 43">
                <a:hlinkClick r:id="rId6"/>
                <a:extLst>
                  <a:ext uri="{FF2B5EF4-FFF2-40B4-BE49-F238E27FC236}">
                    <a16:creationId xmlns:a16="http://schemas.microsoft.com/office/drawing/2014/main" id="{4F94FE79-8FAB-4A30-AFBC-89497CBA22F0}"/>
                  </a:ext>
                </a:extLst>
              </p:cNvPr>
              <p:cNvSpPr/>
              <p:nvPr userDrawn="1"/>
            </p:nvSpPr>
            <p:spPr>
              <a:xfrm>
                <a:off x="6834244" y="4440629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6" name="Elipse 56">
            <a:hlinkClick r:id="rId9"/>
            <a:extLst>
              <a:ext uri="{FF2B5EF4-FFF2-40B4-BE49-F238E27FC236}">
                <a16:creationId xmlns:a16="http://schemas.microsoft.com/office/drawing/2014/main" id="{AD06C0E1-CE20-4A4E-AF9F-87B47ACBEFFB}"/>
              </a:ext>
            </a:extLst>
          </p:cNvPr>
          <p:cNvSpPr/>
          <p:nvPr userDrawn="1"/>
        </p:nvSpPr>
        <p:spPr>
          <a:xfrm>
            <a:off x="5153025" y="4211422"/>
            <a:ext cx="1857375" cy="318919"/>
          </a:xfrm>
          <a:prstGeom prst="ellipse">
            <a:avLst/>
          </a:prstGeom>
          <a:solidFill>
            <a:srgbClr val="597B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849598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4464" y="1409725"/>
            <a:ext cx="5695337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409725"/>
            <a:ext cx="5675671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324463" y="781741"/>
            <a:ext cx="11523407" cy="464629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140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11567160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653951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571690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10CE7F-BB09-4862-B064-629426304DD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2675" y="874329"/>
            <a:ext cx="572247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16201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4464" y="1409725"/>
            <a:ext cx="5695337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409725"/>
            <a:ext cx="5675671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324463" y="781741"/>
            <a:ext cx="11523407" cy="464629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440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4464" y="862628"/>
            <a:ext cx="5673113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4464" y="1814053"/>
            <a:ext cx="5673113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862628"/>
            <a:ext cx="569533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1814053"/>
            <a:ext cx="5695336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094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463" y="987426"/>
            <a:ext cx="4447563" cy="1069974"/>
          </a:xfrm>
        </p:spPr>
        <p:txBody>
          <a:bodyPr anchor="ctr">
            <a:normAutofit/>
          </a:bodyPr>
          <a:lstStyle>
            <a:lvl1pPr>
              <a:defRPr sz="22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06297" y="987426"/>
            <a:ext cx="6961239" cy="5146735"/>
          </a:xfrm>
        </p:spPr>
        <p:txBody>
          <a:bodyPr/>
          <a:lstStyle>
            <a:lvl1pPr>
              <a:buClr>
                <a:srgbClr val="52565A"/>
              </a:buClr>
              <a:defRPr sz="1800"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 sz="1600"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 sz="1400"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24463" y="2160638"/>
            <a:ext cx="4447563" cy="3973523"/>
          </a:xfrm>
        </p:spPr>
        <p:txBody>
          <a:bodyPr/>
          <a:lstStyle>
            <a:lvl1pPr marL="0" indent="0">
              <a:buNone/>
              <a:defRPr sz="1600">
                <a:solidFill>
                  <a:srgbClr val="53565A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11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3" y="1"/>
            <a:ext cx="9733938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8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534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41832" y="1"/>
            <a:ext cx="9716569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427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11567160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874961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571690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10CE7F-BB09-4862-B064-629426304DD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2675" y="874329"/>
            <a:ext cx="572247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2115494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4464" y="1409725"/>
            <a:ext cx="5695337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409725"/>
            <a:ext cx="5675671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324463" y="781741"/>
            <a:ext cx="11523407" cy="464629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711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4464" y="862628"/>
            <a:ext cx="5673113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4464" y="1814053"/>
            <a:ext cx="5673113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862628"/>
            <a:ext cx="569533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1814053"/>
            <a:ext cx="5695336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4926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463" y="987426"/>
            <a:ext cx="4447563" cy="1069974"/>
          </a:xfrm>
        </p:spPr>
        <p:txBody>
          <a:bodyPr anchor="ctr">
            <a:normAutofit/>
          </a:bodyPr>
          <a:lstStyle>
            <a:lvl1pPr>
              <a:defRPr sz="22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06297" y="987426"/>
            <a:ext cx="6961239" cy="5146735"/>
          </a:xfrm>
        </p:spPr>
        <p:txBody>
          <a:bodyPr/>
          <a:lstStyle>
            <a:lvl1pPr>
              <a:buClr>
                <a:srgbClr val="52565A"/>
              </a:buClr>
              <a:defRPr sz="1800"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 sz="1600"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 sz="1400"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24463" y="2160638"/>
            <a:ext cx="4447563" cy="3973523"/>
          </a:xfrm>
        </p:spPr>
        <p:txBody>
          <a:bodyPr/>
          <a:lstStyle>
            <a:lvl1pPr marL="0" indent="0">
              <a:buNone/>
              <a:defRPr sz="1600">
                <a:solidFill>
                  <a:srgbClr val="53565A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11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3" y="1"/>
            <a:ext cx="9733938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8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9050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41832" y="1"/>
            <a:ext cx="9716569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795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>
            <a:spLocks/>
          </p:cNvSpPr>
          <p:nvPr userDrawn="1"/>
        </p:nvSpPr>
        <p:spPr bwMode="auto">
          <a:xfrm>
            <a:off x="0" y="-2448"/>
            <a:ext cx="12192000" cy="618068"/>
          </a:xfrm>
          <a:prstGeom prst="rect">
            <a:avLst/>
          </a:prstGeom>
          <a:solidFill>
            <a:srgbClr val="1B5EAA"/>
          </a:solidFill>
          <a:ln w="25400">
            <a:solidFill>
              <a:srgbClr val="3B5982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3100" b="0" i="0" u="none" strike="noStrike" kern="0" cap="none" spc="0" normalizeH="0" baseline="0" noProof="0" dirty="0">
              <a:ln>
                <a:noFill/>
              </a:ln>
              <a:solidFill>
                <a:srgbClr val="3B5982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9580" y="36586"/>
            <a:ext cx="540000" cy="540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" y="723720"/>
            <a:ext cx="11567160" cy="57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420" y="1408196"/>
            <a:ext cx="11567160" cy="4768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7" name="Line 8"/>
          <p:cNvSpPr>
            <a:spLocks noChangeShapeType="1"/>
          </p:cNvSpPr>
          <p:nvPr userDrawn="1"/>
        </p:nvSpPr>
        <p:spPr bwMode="auto">
          <a:xfrm>
            <a:off x="312420" y="6562230"/>
            <a:ext cx="11567160" cy="9354"/>
          </a:xfrm>
          <a:prstGeom prst="line">
            <a:avLst/>
          </a:prstGeom>
          <a:noFill/>
          <a:ln w="19050">
            <a:solidFill>
              <a:srgbClr val="1B5EA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3100" dirty="0"/>
          </a:p>
        </p:txBody>
      </p:sp>
      <p:sp>
        <p:nvSpPr>
          <p:cNvPr id="18" name="CuadroTexto 17"/>
          <p:cNvSpPr txBox="1"/>
          <p:nvPr userDrawn="1"/>
        </p:nvSpPr>
        <p:spPr>
          <a:xfrm>
            <a:off x="175659" y="6587842"/>
            <a:ext cx="24384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000" b="0" i="0" kern="1200" dirty="0">
                <a:solidFill>
                  <a:srgbClr val="1B5EAA"/>
                </a:solidFill>
                <a:latin typeface="Rockwell" panose="02060603020205020403" pitchFamily="18" charset="0"/>
                <a:ea typeface="Calibri" charset="0"/>
                <a:cs typeface="Calibri" charset="0"/>
              </a:rPr>
              <a:t>© </a:t>
            </a:r>
            <a:r>
              <a:rPr lang="es-ES_tradnl" sz="1000" b="0" dirty="0">
                <a:solidFill>
                  <a:srgbClr val="1B5EAA"/>
                </a:solidFill>
                <a:latin typeface="Rockwell" panose="02060603020205020403" pitchFamily="18" charset="0"/>
              </a:rPr>
              <a:t>Alviks IK 2023</a:t>
            </a:r>
          </a:p>
        </p:txBody>
      </p:sp>
      <p:sp>
        <p:nvSpPr>
          <p:cNvPr id="20" name="Platshållare för bildnummer 19"/>
          <p:cNvSpPr>
            <a:spLocks noGrp="1"/>
          </p:cNvSpPr>
          <p:nvPr>
            <p:ph type="sldNum" sz="quarter" idx="4"/>
          </p:nvPr>
        </p:nvSpPr>
        <p:spPr>
          <a:xfrm>
            <a:off x="10528663" y="6587842"/>
            <a:ext cx="1350917" cy="25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9A1A0-B8F8-42A8-81D8-A0525B41A0C1}" type="slidenum">
              <a:rPr lang="sv-SE" smtClean="0"/>
              <a:t>‹#›</a:t>
            </a:fld>
            <a:endParaRPr lang="sv-SE"/>
          </a:p>
        </p:txBody>
      </p:sp>
      <p:sp>
        <p:nvSpPr>
          <p:cNvPr id="36" name="Rectángulo 6">
            <a:extLst>
              <a:ext uri="{FF2B5EF4-FFF2-40B4-BE49-F238E27FC236}">
                <a16:creationId xmlns:a16="http://schemas.microsoft.com/office/drawing/2014/main" id="{5587AA6E-C1D2-4AB6-A5F5-3198C9BCA896}"/>
              </a:ext>
            </a:extLst>
          </p:cNvPr>
          <p:cNvSpPr/>
          <p:nvPr userDrawn="1"/>
        </p:nvSpPr>
        <p:spPr bwMode="auto">
          <a:xfrm>
            <a:off x="-842652" y="1572736"/>
            <a:ext cx="720000" cy="576000"/>
          </a:xfrm>
          <a:prstGeom prst="rect">
            <a:avLst/>
          </a:prstGeom>
          <a:solidFill>
            <a:srgbClr val="1B5EA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27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94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170</a:t>
            </a:r>
          </a:p>
        </p:txBody>
      </p:sp>
      <p:sp>
        <p:nvSpPr>
          <p:cNvPr id="37" name="Rectángulo 7">
            <a:extLst>
              <a:ext uri="{FF2B5EF4-FFF2-40B4-BE49-F238E27FC236}">
                <a16:creationId xmlns:a16="http://schemas.microsoft.com/office/drawing/2014/main" id="{589144EA-5330-4899-B552-EA40F80B3EB7}"/>
              </a:ext>
            </a:extLst>
          </p:cNvPr>
          <p:cNvSpPr/>
          <p:nvPr userDrawn="1"/>
        </p:nvSpPr>
        <p:spPr bwMode="auto">
          <a:xfrm>
            <a:off x="-842652" y="2336331"/>
            <a:ext cx="720000" cy="576064"/>
          </a:xfrm>
          <a:prstGeom prst="rect">
            <a:avLst/>
          </a:prstGeom>
          <a:solidFill>
            <a:srgbClr val="2277D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34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119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215</a:t>
            </a:r>
          </a:p>
        </p:txBody>
      </p:sp>
      <p:sp>
        <p:nvSpPr>
          <p:cNvPr id="38" name="Rectángulo 8">
            <a:extLst>
              <a:ext uri="{FF2B5EF4-FFF2-40B4-BE49-F238E27FC236}">
                <a16:creationId xmlns:a16="http://schemas.microsoft.com/office/drawing/2014/main" id="{E39C73D2-B00D-4BC2-9165-07C7FC4A5ECA}"/>
              </a:ext>
            </a:extLst>
          </p:cNvPr>
          <p:cNvSpPr/>
          <p:nvPr userDrawn="1"/>
        </p:nvSpPr>
        <p:spPr bwMode="auto">
          <a:xfrm>
            <a:off x="-842652" y="3099990"/>
            <a:ext cx="720000" cy="576064"/>
          </a:xfrm>
          <a:prstGeom prst="rect">
            <a:avLst/>
          </a:prstGeom>
          <a:solidFill>
            <a:srgbClr val="4B92E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75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146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226</a:t>
            </a:r>
          </a:p>
        </p:txBody>
      </p:sp>
      <p:sp>
        <p:nvSpPr>
          <p:cNvPr id="39" name="Rectángulo 9">
            <a:extLst>
              <a:ext uri="{FF2B5EF4-FFF2-40B4-BE49-F238E27FC236}">
                <a16:creationId xmlns:a16="http://schemas.microsoft.com/office/drawing/2014/main" id="{3300BD02-60C0-48B3-AF3F-930447348C66}"/>
              </a:ext>
            </a:extLst>
          </p:cNvPr>
          <p:cNvSpPr/>
          <p:nvPr userDrawn="1"/>
        </p:nvSpPr>
        <p:spPr bwMode="auto">
          <a:xfrm>
            <a:off x="-842652" y="3863649"/>
            <a:ext cx="720000" cy="576064"/>
          </a:xfrm>
          <a:prstGeom prst="rect">
            <a:avLst/>
          </a:prstGeom>
          <a:solidFill>
            <a:srgbClr val="78ADE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234</a:t>
            </a:r>
          </a:p>
        </p:txBody>
      </p:sp>
      <p:sp>
        <p:nvSpPr>
          <p:cNvPr id="40" name="Rectángulo 10">
            <a:extLst>
              <a:ext uri="{FF2B5EF4-FFF2-40B4-BE49-F238E27FC236}">
                <a16:creationId xmlns:a16="http://schemas.microsoft.com/office/drawing/2014/main" id="{29A23102-84E9-443C-941C-17C9103FD563}"/>
              </a:ext>
            </a:extLst>
          </p:cNvPr>
          <p:cNvSpPr/>
          <p:nvPr userDrawn="1"/>
        </p:nvSpPr>
        <p:spPr bwMode="auto">
          <a:xfrm>
            <a:off x="-842652" y="4627308"/>
            <a:ext cx="720000" cy="576064"/>
          </a:xfrm>
          <a:prstGeom prst="rect">
            <a:avLst/>
          </a:prstGeom>
          <a:solidFill>
            <a:srgbClr val="A5C8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165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200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241</a:t>
            </a:r>
          </a:p>
        </p:txBody>
      </p:sp>
      <p:sp>
        <p:nvSpPr>
          <p:cNvPr id="41" name="Rectángulo 11">
            <a:extLst>
              <a:ext uri="{FF2B5EF4-FFF2-40B4-BE49-F238E27FC236}">
                <a16:creationId xmlns:a16="http://schemas.microsoft.com/office/drawing/2014/main" id="{FE76B1BF-AD2E-41FA-A0F5-5BB5CBA86F7F}"/>
              </a:ext>
            </a:extLst>
          </p:cNvPr>
          <p:cNvSpPr/>
          <p:nvPr userDrawn="1"/>
        </p:nvSpPr>
        <p:spPr bwMode="auto">
          <a:xfrm>
            <a:off x="-842652" y="5390967"/>
            <a:ext cx="720000" cy="576064"/>
          </a:xfrm>
          <a:prstGeom prst="rect">
            <a:avLst/>
          </a:prstGeom>
          <a:solidFill>
            <a:srgbClr val="D2E4F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248</a:t>
            </a:r>
          </a:p>
        </p:txBody>
      </p:sp>
      <p:sp>
        <p:nvSpPr>
          <p:cNvPr id="42" name="Rectángulo 6">
            <a:extLst>
              <a:ext uri="{FF2B5EF4-FFF2-40B4-BE49-F238E27FC236}">
                <a16:creationId xmlns:a16="http://schemas.microsoft.com/office/drawing/2014/main" id="{8883947B-EDD8-4D15-A85B-57FBA0598DAF}"/>
              </a:ext>
            </a:extLst>
          </p:cNvPr>
          <p:cNvSpPr/>
          <p:nvPr userDrawn="1"/>
        </p:nvSpPr>
        <p:spPr bwMode="auto">
          <a:xfrm>
            <a:off x="-1666998" y="1572736"/>
            <a:ext cx="720000" cy="576000"/>
          </a:xfrm>
          <a:prstGeom prst="rect">
            <a:avLst/>
          </a:prstGeom>
          <a:solidFill>
            <a:srgbClr val="41414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43" name="Rectángulo 7">
            <a:extLst>
              <a:ext uri="{FF2B5EF4-FFF2-40B4-BE49-F238E27FC236}">
                <a16:creationId xmlns:a16="http://schemas.microsoft.com/office/drawing/2014/main" id="{442EC2DE-8DE1-4772-AF38-9E673700FB9F}"/>
              </a:ext>
            </a:extLst>
          </p:cNvPr>
          <p:cNvSpPr/>
          <p:nvPr userDrawn="1"/>
        </p:nvSpPr>
        <p:spPr bwMode="auto">
          <a:xfrm>
            <a:off x="-1666998" y="2336331"/>
            <a:ext cx="720000" cy="576064"/>
          </a:xfrm>
          <a:prstGeom prst="rect">
            <a:avLst/>
          </a:prstGeom>
          <a:solidFill>
            <a:srgbClr val="54535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</p:txBody>
      </p:sp>
      <p:sp>
        <p:nvSpPr>
          <p:cNvPr id="44" name="Rectángulo 8">
            <a:extLst>
              <a:ext uri="{FF2B5EF4-FFF2-40B4-BE49-F238E27FC236}">
                <a16:creationId xmlns:a16="http://schemas.microsoft.com/office/drawing/2014/main" id="{BB71F7E6-95EE-4939-A40A-84F2CFBBC257}"/>
              </a:ext>
            </a:extLst>
          </p:cNvPr>
          <p:cNvSpPr/>
          <p:nvPr userDrawn="1"/>
        </p:nvSpPr>
        <p:spPr bwMode="auto">
          <a:xfrm>
            <a:off x="-1666998" y="3099990"/>
            <a:ext cx="720000" cy="576064"/>
          </a:xfrm>
          <a:prstGeom prst="rect">
            <a:avLst/>
          </a:prstGeom>
          <a:solidFill>
            <a:srgbClr val="81808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</p:txBody>
      </p:sp>
      <p:sp>
        <p:nvSpPr>
          <p:cNvPr id="45" name="Rectángulo 9">
            <a:extLst>
              <a:ext uri="{FF2B5EF4-FFF2-40B4-BE49-F238E27FC236}">
                <a16:creationId xmlns:a16="http://schemas.microsoft.com/office/drawing/2014/main" id="{7670D358-D8AA-4B02-8B69-75E2C1475992}"/>
              </a:ext>
            </a:extLst>
          </p:cNvPr>
          <p:cNvSpPr/>
          <p:nvPr userDrawn="1"/>
        </p:nvSpPr>
        <p:spPr bwMode="auto">
          <a:xfrm>
            <a:off x="-1666998" y="3863649"/>
            <a:ext cx="720000" cy="576064"/>
          </a:xfrm>
          <a:prstGeom prst="rect">
            <a:avLst/>
          </a:prstGeom>
          <a:solidFill>
            <a:srgbClr val="A8A8A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167</a:t>
            </a:r>
          </a:p>
        </p:txBody>
      </p:sp>
      <p:sp>
        <p:nvSpPr>
          <p:cNvPr id="46" name="Rectángulo 10">
            <a:extLst>
              <a:ext uri="{FF2B5EF4-FFF2-40B4-BE49-F238E27FC236}">
                <a16:creationId xmlns:a16="http://schemas.microsoft.com/office/drawing/2014/main" id="{25350F15-2198-43B8-84CC-E86C69852D2D}"/>
              </a:ext>
            </a:extLst>
          </p:cNvPr>
          <p:cNvSpPr/>
          <p:nvPr userDrawn="1"/>
        </p:nvSpPr>
        <p:spPr bwMode="auto">
          <a:xfrm>
            <a:off x="-1666998" y="4627308"/>
            <a:ext cx="720000" cy="576064"/>
          </a:xfrm>
          <a:prstGeom prst="rect">
            <a:avLst/>
          </a:prstGeom>
          <a:solidFill>
            <a:srgbClr val="CCCCC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</p:txBody>
      </p:sp>
      <p:sp>
        <p:nvSpPr>
          <p:cNvPr id="47" name="Rectángulo 11">
            <a:extLst>
              <a:ext uri="{FF2B5EF4-FFF2-40B4-BE49-F238E27FC236}">
                <a16:creationId xmlns:a16="http://schemas.microsoft.com/office/drawing/2014/main" id="{A21C10D8-64F6-429D-B672-3B7AABC160E6}"/>
              </a:ext>
            </a:extLst>
          </p:cNvPr>
          <p:cNvSpPr/>
          <p:nvPr userDrawn="1"/>
        </p:nvSpPr>
        <p:spPr bwMode="auto">
          <a:xfrm>
            <a:off x="-1666998" y="5390967"/>
            <a:ext cx="720000" cy="576064"/>
          </a:xfrm>
          <a:prstGeom prst="rect">
            <a:avLst/>
          </a:prstGeom>
          <a:solidFill>
            <a:srgbClr val="EEEDED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</p:txBody>
      </p:sp>
    </p:spTree>
    <p:extLst>
      <p:ext uri="{BB962C8B-B14F-4D97-AF65-F5344CB8AC3E}">
        <p14:creationId xmlns:p14="http://schemas.microsoft.com/office/powerpoint/2010/main" val="1385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9" r:id="rId2"/>
    <p:sldLayoutId id="2147483720" r:id="rId3"/>
    <p:sldLayoutId id="2147483674" r:id="rId4"/>
    <p:sldLayoutId id="2147483723" r:id="rId5"/>
    <p:sldLayoutId id="2147483664" r:id="rId6"/>
    <p:sldLayoutId id="2147483665" r:id="rId7"/>
    <p:sldLayoutId id="2147483668" r:id="rId8"/>
    <p:sldLayoutId id="2147483743" r:id="rId9"/>
    <p:sldLayoutId id="2147483666" r:id="rId10"/>
    <p:sldLayoutId id="2147483717" r:id="rId11"/>
    <p:sldLayoutId id="2147483751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0" i="0" u="none" kern="1200">
          <a:solidFill>
            <a:srgbClr val="00426A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90000"/>
        </a:lnSpc>
        <a:spcBef>
          <a:spcPts val="1000"/>
        </a:spcBef>
        <a:buClr>
          <a:srgbClr val="52565A"/>
        </a:buClr>
        <a:buFont typeface="Arial" charset="0"/>
        <a:buChar char="•"/>
        <a:defRPr sz="1800" kern="1200">
          <a:solidFill>
            <a:srgbClr val="53565A"/>
          </a:solidFill>
          <a:latin typeface="+mj-lt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charset="0"/>
        <a:buChar char="•"/>
        <a:defRPr sz="1600" kern="1200">
          <a:solidFill>
            <a:srgbClr val="52565A"/>
          </a:solidFill>
          <a:latin typeface="+mj-lt"/>
          <a:ea typeface="+mn-ea"/>
          <a:cs typeface="+mn-cs"/>
        </a:defRPr>
      </a:lvl2pPr>
      <a:lvl3pPr marL="432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400" kern="1200">
          <a:solidFill>
            <a:srgbClr val="52565A"/>
          </a:solidFill>
          <a:latin typeface="+mj-lt"/>
          <a:ea typeface="+mn-ea"/>
          <a:cs typeface="+mn-cs"/>
        </a:defRPr>
      </a:lvl3pPr>
      <a:lvl4pPr marL="576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200" kern="1200">
          <a:solidFill>
            <a:srgbClr val="52565A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>
          <a:solidFill>
            <a:srgbClr val="52565A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A0F4B375-4D52-BC12-61FB-01B982853A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alphaModFix amt="20000"/>
          </a:blip>
          <a:srcRect t="19895" r="25510"/>
          <a:stretch/>
        </p:blipFill>
        <p:spPr>
          <a:xfrm>
            <a:off x="9724292" y="-1"/>
            <a:ext cx="2467708" cy="2653707"/>
          </a:xfrm>
          <a:prstGeom prst="rect">
            <a:avLst/>
          </a:prstGeom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" y="723720"/>
            <a:ext cx="11567160" cy="57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420" y="1408196"/>
            <a:ext cx="11567160" cy="4768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20" name="Platshållare för bildnummer 19"/>
          <p:cNvSpPr>
            <a:spLocks noGrp="1"/>
          </p:cNvSpPr>
          <p:nvPr>
            <p:ph type="sldNum" sz="quarter" idx="4"/>
          </p:nvPr>
        </p:nvSpPr>
        <p:spPr>
          <a:xfrm>
            <a:off x="10528663" y="6587842"/>
            <a:ext cx="1350917" cy="25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9A1A0-B8F8-42A8-81D8-A0525B41A0C1}" type="slidenum">
              <a:rPr lang="sv-SE" smtClean="0"/>
              <a:t>‹#›</a:t>
            </a:fld>
            <a:endParaRPr lang="sv-SE"/>
          </a:p>
        </p:txBody>
      </p:sp>
      <p:sp>
        <p:nvSpPr>
          <p:cNvPr id="36" name="Rectángulo 6">
            <a:extLst>
              <a:ext uri="{FF2B5EF4-FFF2-40B4-BE49-F238E27FC236}">
                <a16:creationId xmlns:a16="http://schemas.microsoft.com/office/drawing/2014/main" id="{5587AA6E-C1D2-4AB6-A5F5-3198C9BCA896}"/>
              </a:ext>
            </a:extLst>
          </p:cNvPr>
          <p:cNvSpPr/>
          <p:nvPr userDrawn="1"/>
        </p:nvSpPr>
        <p:spPr bwMode="auto">
          <a:xfrm>
            <a:off x="-842652" y="1572736"/>
            <a:ext cx="720000" cy="576000"/>
          </a:xfrm>
          <a:prstGeom prst="rect">
            <a:avLst/>
          </a:prstGeom>
          <a:solidFill>
            <a:srgbClr val="1B5EA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27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94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170</a:t>
            </a:r>
          </a:p>
        </p:txBody>
      </p:sp>
      <p:sp>
        <p:nvSpPr>
          <p:cNvPr id="37" name="Rectángulo 7">
            <a:extLst>
              <a:ext uri="{FF2B5EF4-FFF2-40B4-BE49-F238E27FC236}">
                <a16:creationId xmlns:a16="http://schemas.microsoft.com/office/drawing/2014/main" id="{589144EA-5330-4899-B552-EA40F80B3EB7}"/>
              </a:ext>
            </a:extLst>
          </p:cNvPr>
          <p:cNvSpPr/>
          <p:nvPr userDrawn="1"/>
        </p:nvSpPr>
        <p:spPr bwMode="auto">
          <a:xfrm>
            <a:off x="-842652" y="2336331"/>
            <a:ext cx="720000" cy="576064"/>
          </a:xfrm>
          <a:prstGeom prst="rect">
            <a:avLst/>
          </a:prstGeom>
          <a:solidFill>
            <a:srgbClr val="2277D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34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119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215</a:t>
            </a:r>
          </a:p>
        </p:txBody>
      </p:sp>
      <p:sp>
        <p:nvSpPr>
          <p:cNvPr id="38" name="Rectángulo 8">
            <a:extLst>
              <a:ext uri="{FF2B5EF4-FFF2-40B4-BE49-F238E27FC236}">
                <a16:creationId xmlns:a16="http://schemas.microsoft.com/office/drawing/2014/main" id="{E39C73D2-B00D-4BC2-9165-07C7FC4A5ECA}"/>
              </a:ext>
            </a:extLst>
          </p:cNvPr>
          <p:cNvSpPr/>
          <p:nvPr userDrawn="1"/>
        </p:nvSpPr>
        <p:spPr bwMode="auto">
          <a:xfrm>
            <a:off x="-842652" y="3099990"/>
            <a:ext cx="720000" cy="576064"/>
          </a:xfrm>
          <a:prstGeom prst="rect">
            <a:avLst/>
          </a:prstGeom>
          <a:solidFill>
            <a:srgbClr val="4B92E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75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146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226</a:t>
            </a:r>
          </a:p>
        </p:txBody>
      </p:sp>
      <p:sp>
        <p:nvSpPr>
          <p:cNvPr id="39" name="Rectángulo 9">
            <a:extLst>
              <a:ext uri="{FF2B5EF4-FFF2-40B4-BE49-F238E27FC236}">
                <a16:creationId xmlns:a16="http://schemas.microsoft.com/office/drawing/2014/main" id="{3300BD02-60C0-48B3-AF3F-930447348C66}"/>
              </a:ext>
            </a:extLst>
          </p:cNvPr>
          <p:cNvSpPr/>
          <p:nvPr userDrawn="1"/>
        </p:nvSpPr>
        <p:spPr bwMode="auto">
          <a:xfrm>
            <a:off x="-842652" y="3863649"/>
            <a:ext cx="720000" cy="576064"/>
          </a:xfrm>
          <a:prstGeom prst="rect">
            <a:avLst/>
          </a:prstGeom>
          <a:solidFill>
            <a:srgbClr val="78ADE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234</a:t>
            </a:r>
          </a:p>
        </p:txBody>
      </p:sp>
      <p:sp>
        <p:nvSpPr>
          <p:cNvPr id="40" name="Rectángulo 10">
            <a:extLst>
              <a:ext uri="{FF2B5EF4-FFF2-40B4-BE49-F238E27FC236}">
                <a16:creationId xmlns:a16="http://schemas.microsoft.com/office/drawing/2014/main" id="{29A23102-84E9-443C-941C-17C9103FD563}"/>
              </a:ext>
            </a:extLst>
          </p:cNvPr>
          <p:cNvSpPr/>
          <p:nvPr userDrawn="1"/>
        </p:nvSpPr>
        <p:spPr bwMode="auto">
          <a:xfrm>
            <a:off x="-842652" y="4627308"/>
            <a:ext cx="720000" cy="576064"/>
          </a:xfrm>
          <a:prstGeom prst="rect">
            <a:avLst/>
          </a:prstGeom>
          <a:solidFill>
            <a:srgbClr val="A5C8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165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200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241</a:t>
            </a:r>
          </a:p>
        </p:txBody>
      </p:sp>
      <p:sp>
        <p:nvSpPr>
          <p:cNvPr id="41" name="Rectángulo 11">
            <a:extLst>
              <a:ext uri="{FF2B5EF4-FFF2-40B4-BE49-F238E27FC236}">
                <a16:creationId xmlns:a16="http://schemas.microsoft.com/office/drawing/2014/main" id="{FE76B1BF-AD2E-41FA-A0F5-5BB5CBA86F7F}"/>
              </a:ext>
            </a:extLst>
          </p:cNvPr>
          <p:cNvSpPr/>
          <p:nvPr userDrawn="1"/>
        </p:nvSpPr>
        <p:spPr bwMode="auto">
          <a:xfrm>
            <a:off x="-842652" y="5390967"/>
            <a:ext cx="720000" cy="576064"/>
          </a:xfrm>
          <a:prstGeom prst="rect">
            <a:avLst/>
          </a:prstGeom>
          <a:solidFill>
            <a:srgbClr val="D2E4F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248</a:t>
            </a:r>
          </a:p>
        </p:txBody>
      </p:sp>
      <p:sp>
        <p:nvSpPr>
          <p:cNvPr id="42" name="Rectángulo 6">
            <a:extLst>
              <a:ext uri="{FF2B5EF4-FFF2-40B4-BE49-F238E27FC236}">
                <a16:creationId xmlns:a16="http://schemas.microsoft.com/office/drawing/2014/main" id="{8883947B-EDD8-4D15-A85B-57FBA0598DAF}"/>
              </a:ext>
            </a:extLst>
          </p:cNvPr>
          <p:cNvSpPr/>
          <p:nvPr userDrawn="1"/>
        </p:nvSpPr>
        <p:spPr bwMode="auto">
          <a:xfrm>
            <a:off x="-1666998" y="1572736"/>
            <a:ext cx="720000" cy="576000"/>
          </a:xfrm>
          <a:prstGeom prst="rect">
            <a:avLst/>
          </a:prstGeom>
          <a:solidFill>
            <a:srgbClr val="41414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43" name="Rectángulo 7">
            <a:extLst>
              <a:ext uri="{FF2B5EF4-FFF2-40B4-BE49-F238E27FC236}">
                <a16:creationId xmlns:a16="http://schemas.microsoft.com/office/drawing/2014/main" id="{442EC2DE-8DE1-4772-AF38-9E673700FB9F}"/>
              </a:ext>
            </a:extLst>
          </p:cNvPr>
          <p:cNvSpPr/>
          <p:nvPr userDrawn="1"/>
        </p:nvSpPr>
        <p:spPr bwMode="auto">
          <a:xfrm>
            <a:off x="-1666998" y="2336331"/>
            <a:ext cx="720000" cy="576064"/>
          </a:xfrm>
          <a:prstGeom prst="rect">
            <a:avLst/>
          </a:prstGeom>
          <a:solidFill>
            <a:srgbClr val="54535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</p:txBody>
      </p:sp>
      <p:sp>
        <p:nvSpPr>
          <p:cNvPr id="44" name="Rectángulo 8">
            <a:extLst>
              <a:ext uri="{FF2B5EF4-FFF2-40B4-BE49-F238E27FC236}">
                <a16:creationId xmlns:a16="http://schemas.microsoft.com/office/drawing/2014/main" id="{BB71F7E6-95EE-4939-A40A-84F2CFBBC257}"/>
              </a:ext>
            </a:extLst>
          </p:cNvPr>
          <p:cNvSpPr/>
          <p:nvPr userDrawn="1"/>
        </p:nvSpPr>
        <p:spPr bwMode="auto">
          <a:xfrm>
            <a:off x="-1666998" y="3099990"/>
            <a:ext cx="720000" cy="576064"/>
          </a:xfrm>
          <a:prstGeom prst="rect">
            <a:avLst/>
          </a:prstGeom>
          <a:solidFill>
            <a:srgbClr val="81808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</p:txBody>
      </p:sp>
      <p:sp>
        <p:nvSpPr>
          <p:cNvPr id="45" name="Rectángulo 9">
            <a:extLst>
              <a:ext uri="{FF2B5EF4-FFF2-40B4-BE49-F238E27FC236}">
                <a16:creationId xmlns:a16="http://schemas.microsoft.com/office/drawing/2014/main" id="{7670D358-D8AA-4B02-8B69-75E2C1475992}"/>
              </a:ext>
            </a:extLst>
          </p:cNvPr>
          <p:cNvSpPr/>
          <p:nvPr userDrawn="1"/>
        </p:nvSpPr>
        <p:spPr bwMode="auto">
          <a:xfrm>
            <a:off x="-1666998" y="3863649"/>
            <a:ext cx="720000" cy="576064"/>
          </a:xfrm>
          <a:prstGeom prst="rect">
            <a:avLst/>
          </a:prstGeom>
          <a:solidFill>
            <a:srgbClr val="A8A8A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167</a:t>
            </a:r>
          </a:p>
        </p:txBody>
      </p:sp>
      <p:sp>
        <p:nvSpPr>
          <p:cNvPr id="46" name="Rectángulo 10">
            <a:extLst>
              <a:ext uri="{FF2B5EF4-FFF2-40B4-BE49-F238E27FC236}">
                <a16:creationId xmlns:a16="http://schemas.microsoft.com/office/drawing/2014/main" id="{25350F15-2198-43B8-84CC-E86C69852D2D}"/>
              </a:ext>
            </a:extLst>
          </p:cNvPr>
          <p:cNvSpPr/>
          <p:nvPr userDrawn="1"/>
        </p:nvSpPr>
        <p:spPr bwMode="auto">
          <a:xfrm>
            <a:off x="-1666998" y="4627308"/>
            <a:ext cx="720000" cy="576064"/>
          </a:xfrm>
          <a:prstGeom prst="rect">
            <a:avLst/>
          </a:prstGeom>
          <a:solidFill>
            <a:srgbClr val="CCCCC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</p:txBody>
      </p:sp>
      <p:sp>
        <p:nvSpPr>
          <p:cNvPr id="47" name="Rectángulo 11">
            <a:extLst>
              <a:ext uri="{FF2B5EF4-FFF2-40B4-BE49-F238E27FC236}">
                <a16:creationId xmlns:a16="http://schemas.microsoft.com/office/drawing/2014/main" id="{A21C10D8-64F6-429D-B672-3B7AABC160E6}"/>
              </a:ext>
            </a:extLst>
          </p:cNvPr>
          <p:cNvSpPr/>
          <p:nvPr userDrawn="1"/>
        </p:nvSpPr>
        <p:spPr bwMode="auto">
          <a:xfrm>
            <a:off x="-1666998" y="5390967"/>
            <a:ext cx="720000" cy="576064"/>
          </a:xfrm>
          <a:prstGeom prst="rect">
            <a:avLst/>
          </a:prstGeom>
          <a:solidFill>
            <a:srgbClr val="EEEDED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</p:txBody>
      </p:sp>
    </p:spTree>
    <p:extLst>
      <p:ext uri="{BB962C8B-B14F-4D97-AF65-F5344CB8AC3E}">
        <p14:creationId xmlns:p14="http://schemas.microsoft.com/office/powerpoint/2010/main" val="355818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0" i="0" u="none" kern="1200">
          <a:solidFill>
            <a:srgbClr val="00426A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90000"/>
        </a:lnSpc>
        <a:spcBef>
          <a:spcPts val="1000"/>
        </a:spcBef>
        <a:buClr>
          <a:srgbClr val="52565A"/>
        </a:buClr>
        <a:buFont typeface="Arial" charset="0"/>
        <a:buChar char="•"/>
        <a:defRPr sz="1800" kern="1200">
          <a:solidFill>
            <a:srgbClr val="53565A"/>
          </a:solidFill>
          <a:latin typeface="+mj-lt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charset="0"/>
        <a:buChar char="•"/>
        <a:defRPr sz="1600" kern="1200">
          <a:solidFill>
            <a:srgbClr val="52565A"/>
          </a:solidFill>
          <a:latin typeface="+mj-lt"/>
          <a:ea typeface="+mn-ea"/>
          <a:cs typeface="+mn-cs"/>
        </a:defRPr>
      </a:lvl2pPr>
      <a:lvl3pPr marL="432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400" kern="1200">
          <a:solidFill>
            <a:srgbClr val="52565A"/>
          </a:solidFill>
          <a:latin typeface="+mj-lt"/>
          <a:ea typeface="+mn-ea"/>
          <a:cs typeface="+mn-cs"/>
        </a:defRPr>
      </a:lvl3pPr>
      <a:lvl4pPr marL="576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200" kern="1200">
          <a:solidFill>
            <a:srgbClr val="52565A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>
          <a:solidFill>
            <a:srgbClr val="52565A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" y="723720"/>
            <a:ext cx="11567160" cy="57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420" y="1408196"/>
            <a:ext cx="11567160" cy="4768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36" name="Rectángulo 6">
            <a:extLst>
              <a:ext uri="{FF2B5EF4-FFF2-40B4-BE49-F238E27FC236}">
                <a16:creationId xmlns:a16="http://schemas.microsoft.com/office/drawing/2014/main" id="{5587AA6E-C1D2-4AB6-A5F5-3198C9BCA896}"/>
              </a:ext>
            </a:extLst>
          </p:cNvPr>
          <p:cNvSpPr/>
          <p:nvPr userDrawn="1"/>
        </p:nvSpPr>
        <p:spPr bwMode="auto">
          <a:xfrm>
            <a:off x="-842652" y="1572736"/>
            <a:ext cx="720000" cy="576000"/>
          </a:xfrm>
          <a:prstGeom prst="rect">
            <a:avLst/>
          </a:prstGeom>
          <a:solidFill>
            <a:srgbClr val="1B5EA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27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94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170</a:t>
            </a:r>
          </a:p>
        </p:txBody>
      </p:sp>
      <p:sp>
        <p:nvSpPr>
          <p:cNvPr id="37" name="Rectángulo 7">
            <a:extLst>
              <a:ext uri="{FF2B5EF4-FFF2-40B4-BE49-F238E27FC236}">
                <a16:creationId xmlns:a16="http://schemas.microsoft.com/office/drawing/2014/main" id="{589144EA-5330-4899-B552-EA40F80B3EB7}"/>
              </a:ext>
            </a:extLst>
          </p:cNvPr>
          <p:cNvSpPr/>
          <p:nvPr userDrawn="1"/>
        </p:nvSpPr>
        <p:spPr bwMode="auto">
          <a:xfrm>
            <a:off x="-842652" y="2336331"/>
            <a:ext cx="720000" cy="576064"/>
          </a:xfrm>
          <a:prstGeom prst="rect">
            <a:avLst/>
          </a:prstGeom>
          <a:solidFill>
            <a:srgbClr val="2277D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34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119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215</a:t>
            </a:r>
          </a:p>
        </p:txBody>
      </p:sp>
      <p:sp>
        <p:nvSpPr>
          <p:cNvPr id="38" name="Rectángulo 8">
            <a:extLst>
              <a:ext uri="{FF2B5EF4-FFF2-40B4-BE49-F238E27FC236}">
                <a16:creationId xmlns:a16="http://schemas.microsoft.com/office/drawing/2014/main" id="{E39C73D2-B00D-4BC2-9165-07C7FC4A5ECA}"/>
              </a:ext>
            </a:extLst>
          </p:cNvPr>
          <p:cNvSpPr/>
          <p:nvPr userDrawn="1"/>
        </p:nvSpPr>
        <p:spPr bwMode="auto">
          <a:xfrm>
            <a:off x="-842652" y="3099990"/>
            <a:ext cx="720000" cy="576064"/>
          </a:xfrm>
          <a:prstGeom prst="rect">
            <a:avLst/>
          </a:prstGeom>
          <a:solidFill>
            <a:srgbClr val="4B92E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75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146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226</a:t>
            </a:r>
          </a:p>
        </p:txBody>
      </p:sp>
      <p:sp>
        <p:nvSpPr>
          <p:cNvPr id="39" name="Rectángulo 9">
            <a:extLst>
              <a:ext uri="{FF2B5EF4-FFF2-40B4-BE49-F238E27FC236}">
                <a16:creationId xmlns:a16="http://schemas.microsoft.com/office/drawing/2014/main" id="{3300BD02-60C0-48B3-AF3F-930447348C66}"/>
              </a:ext>
            </a:extLst>
          </p:cNvPr>
          <p:cNvSpPr/>
          <p:nvPr userDrawn="1"/>
        </p:nvSpPr>
        <p:spPr bwMode="auto">
          <a:xfrm>
            <a:off x="-842652" y="3863649"/>
            <a:ext cx="720000" cy="576064"/>
          </a:xfrm>
          <a:prstGeom prst="rect">
            <a:avLst/>
          </a:prstGeom>
          <a:solidFill>
            <a:srgbClr val="78ADE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234</a:t>
            </a:r>
          </a:p>
        </p:txBody>
      </p:sp>
      <p:sp>
        <p:nvSpPr>
          <p:cNvPr id="40" name="Rectángulo 10">
            <a:extLst>
              <a:ext uri="{FF2B5EF4-FFF2-40B4-BE49-F238E27FC236}">
                <a16:creationId xmlns:a16="http://schemas.microsoft.com/office/drawing/2014/main" id="{29A23102-84E9-443C-941C-17C9103FD563}"/>
              </a:ext>
            </a:extLst>
          </p:cNvPr>
          <p:cNvSpPr/>
          <p:nvPr userDrawn="1"/>
        </p:nvSpPr>
        <p:spPr bwMode="auto">
          <a:xfrm>
            <a:off x="-842652" y="4627308"/>
            <a:ext cx="720000" cy="576064"/>
          </a:xfrm>
          <a:prstGeom prst="rect">
            <a:avLst/>
          </a:prstGeom>
          <a:solidFill>
            <a:srgbClr val="A5C8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165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200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241</a:t>
            </a:r>
          </a:p>
        </p:txBody>
      </p:sp>
      <p:sp>
        <p:nvSpPr>
          <p:cNvPr id="41" name="Rectángulo 11">
            <a:extLst>
              <a:ext uri="{FF2B5EF4-FFF2-40B4-BE49-F238E27FC236}">
                <a16:creationId xmlns:a16="http://schemas.microsoft.com/office/drawing/2014/main" id="{FE76B1BF-AD2E-41FA-A0F5-5BB5CBA86F7F}"/>
              </a:ext>
            </a:extLst>
          </p:cNvPr>
          <p:cNvSpPr/>
          <p:nvPr userDrawn="1"/>
        </p:nvSpPr>
        <p:spPr bwMode="auto">
          <a:xfrm>
            <a:off x="-842652" y="5390967"/>
            <a:ext cx="720000" cy="576064"/>
          </a:xfrm>
          <a:prstGeom prst="rect">
            <a:avLst/>
          </a:prstGeom>
          <a:solidFill>
            <a:srgbClr val="D2E4F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248</a:t>
            </a:r>
          </a:p>
        </p:txBody>
      </p:sp>
      <p:sp>
        <p:nvSpPr>
          <p:cNvPr id="42" name="Rectángulo 6">
            <a:extLst>
              <a:ext uri="{FF2B5EF4-FFF2-40B4-BE49-F238E27FC236}">
                <a16:creationId xmlns:a16="http://schemas.microsoft.com/office/drawing/2014/main" id="{8883947B-EDD8-4D15-A85B-57FBA0598DAF}"/>
              </a:ext>
            </a:extLst>
          </p:cNvPr>
          <p:cNvSpPr/>
          <p:nvPr userDrawn="1"/>
        </p:nvSpPr>
        <p:spPr bwMode="auto">
          <a:xfrm>
            <a:off x="-1666998" y="1572736"/>
            <a:ext cx="720000" cy="576000"/>
          </a:xfrm>
          <a:prstGeom prst="rect">
            <a:avLst/>
          </a:prstGeom>
          <a:solidFill>
            <a:srgbClr val="41414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43" name="Rectángulo 7">
            <a:extLst>
              <a:ext uri="{FF2B5EF4-FFF2-40B4-BE49-F238E27FC236}">
                <a16:creationId xmlns:a16="http://schemas.microsoft.com/office/drawing/2014/main" id="{442EC2DE-8DE1-4772-AF38-9E673700FB9F}"/>
              </a:ext>
            </a:extLst>
          </p:cNvPr>
          <p:cNvSpPr/>
          <p:nvPr userDrawn="1"/>
        </p:nvSpPr>
        <p:spPr bwMode="auto">
          <a:xfrm>
            <a:off x="-1666998" y="2336331"/>
            <a:ext cx="720000" cy="576064"/>
          </a:xfrm>
          <a:prstGeom prst="rect">
            <a:avLst/>
          </a:prstGeom>
          <a:solidFill>
            <a:srgbClr val="54535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</p:txBody>
      </p:sp>
      <p:sp>
        <p:nvSpPr>
          <p:cNvPr id="44" name="Rectángulo 8">
            <a:extLst>
              <a:ext uri="{FF2B5EF4-FFF2-40B4-BE49-F238E27FC236}">
                <a16:creationId xmlns:a16="http://schemas.microsoft.com/office/drawing/2014/main" id="{BB71F7E6-95EE-4939-A40A-84F2CFBBC257}"/>
              </a:ext>
            </a:extLst>
          </p:cNvPr>
          <p:cNvSpPr/>
          <p:nvPr userDrawn="1"/>
        </p:nvSpPr>
        <p:spPr bwMode="auto">
          <a:xfrm>
            <a:off x="-1666998" y="3099990"/>
            <a:ext cx="720000" cy="576064"/>
          </a:xfrm>
          <a:prstGeom prst="rect">
            <a:avLst/>
          </a:prstGeom>
          <a:solidFill>
            <a:srgbClr val="81808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</p:txBody>
      </p:sp>
      <p:sp>
        <p:nvSpPr>
          <p:cNvPr id="45" name="Rectángulo 9">
            <a:extLst>
              <a:ext uri="{FF2B5EF4-FFF2-40B4-BE49-F238E27FC236}">
                <a16:creationId xmlns:a16="http://schemas.microsoft.com/office/drawing/2014/main" id="{7670D358-D8AA-4B02-8B69-75E2C1475992}"/>
              </a:ext>
            </a:extLst>
          </p:cNvPr>
          <p:cNvSpPr/>
          <p:nvPr userDrawn="1"/>
        </p:nvSpPr>
        <p:spPr bwMode="auto">
          <a:xfrm>
            <a:off x="-1666998" y="3863649"/>
            <a:ext cx="720000" cy="576064"/>
          </a:xfrm>
          <a:prstGeom prst="rect">
            <a:avLst/>
          </a:prstGeom>
          <a:solidFill>
            <a:srgbClr val="A8A8A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167</a:t>
            </a:r>
          </a:p>
        </p:txBody>
      </p:sp>
      <p:sp>
        <p:nvSpPr>
          <p:cNvPr id="46" name="Rectángulo 10">
            <a:extLst>
              <a:ext uri="{FF2B5EF4-FFF2-40B4-BE49-F238E27FC236}">
                <a16:creationId xmlns:a16="http://schemas.microsoft.com/office/drawing/2014/main" id="{25350F15-2198-43B8-84CC-E86C69852D2D}"/>
              </a:ext>
            </a:extLst>
          </p:cNvPr>
          <p:cNvSpPr/>
          <p:nvPr userDrawn="1"/>
        </p:nvSpPr>
        <p:spPr bwMode="auto">
          <a:xfrm>
            <a:off x="-1666998" y="4627308"/>
            <a:ext cx="720000" cy="576064"/>
          </a:xfrm>
          <a:prstGeom prst="rect">
            <a:avLst/>
          </a:prstGeom>
          <a:solidFill>
            <a:srgbClr val="CCCCC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</p:txBody>
      </p:sp>
      <p:sp>
        <p:nvSpPr>
          <p:cNvPr id="47" name="Rectángulo 11">
            <a:extLst>
              <a:ext uri="{FF2B5EF4-FFF2-40B4-BE49-F238E27FC236}">
                <a16:creationId xmlns:a16="http://schemas.microsoft.com/office/drawing/2014/main" id="{A21C10D8-64F6-429D-B672-3B7AABC160E6}"/>
              </a:ext>
            </a:extLst>
          </p:cNvPr>
          <p:cNvSpPr/>
          <p:nvPr userDrawn="1"/>
        </p:nvSpPr>
        <p:spPr bwMode="auto">
          <a:xfrm>
            <a:off x="-1666998" y="5390967"/>
            <a:ext cx="720000" cy="576064"/>
          </a:xfrm>
          <a:prstGeom prst="rect">
            <a:avLst/>
          </a:prstGeom>
          <a:solidFill>
            <a:srgbClr val="EEEDED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</p:txBody>
      </p:sp>
    </p:spTree>
    <p:extLst>
      <p:ext uri="{BB962C8B-B14F-4D97-AF65-F5344CB8AC3E}">
        <p14:creationId xmlns:p14="http://schemas.microsoft.com/office/powerpoint/2010/main" val="58752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0" i="0" u="none" kern="1200">
          <a:solidFill>
            <a:srgbClr val="00426A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90000"/>
        </a:lnSpc>
        <a:spcBef>
          <a:spcPts val="1000"/>
        </a:spcBef>
        <a:buClr>
          <a:srgbClr val="52565A"/>
        </a:buClr>
        <a:buFont typeface="Arial" charset="0"/>
        <a:buChar char="•"/>
        <a:defRPr sz="1800" kern="1200">
          <a:solidFill>
            <a:srgbClr val="53565A"/>
          </a:solidFill>
          <a:latin typeface="+mj-lt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charset="0"/>
        <a:buChar char="•"/>
        <a:defRPr sz="1600" kern="1200">
          <a:solidFill>
            <a:srgbClr val="52565A"/>
          </a:solidFill>
          <a:latin typeface="+mj-lt"/>
          <a:ea typeface="+mn-ea"/>
          <a:cs typeface="+mn-cs"/>
        </a:defRPr>
      </a:lvl2pPr>
      <a:lvl3pPr marL="432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400" kern="1200">
          <a:solidFill>
            <a:srgbClr val="52565A"/>
          </a:solidFill>
          <a:latin typeface="+mj-lt"/>
          <a:ea typeface="+mn-ea"/>
          <a:cs typeface="+mn-cs"/>
        </a:defRPr>
      </a:lvl3pPr>
      <a:lvl4pPr marL="576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200" kern="1200">
          <a:solidFill>
            <a:srgbClr val="52565A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>
          <a:solidFill>
            <a:srgbClr val="52565A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alviksik.se/dokument/?ID=277342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alviksik.se/dokument/?ID=277342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hyperlink" Target="https://cdn1.svenskaspel.net/images/grassroots-shared/banners/grasrotenbanner_300x250.gif?ver=2" TargetMode="Externa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B4583028-35A8-5FD3-6441-5512F5D94A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Föräldramöte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EC3BD719-D4D3-DCDD-03E6-4DF14969E1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Pojkar 2016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02D40ED7-CC2E-AC34-F1D9-693F9B0D55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sv-SE" dirty="0"/>
              <a:t>2023-06-20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7945144C-8BD9-4ECE-B97C-B2430AE430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9793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F592DF4B-7598-443A-959C-4D7186A55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420" y="878541"/>
            <a:ext cx="11567160" cy="5530648"/>
          </a:xfrm>
        </p:spPr>
        <p:txBody>
          <a:bodyPr>
            <a:normAutofit/>
          </a:bodyPr>
          <a:lstStyle/>
          <a:p>
            <a:r>
              <a:rPr lang="sv-SE" dirty="0"/>
              <a:t>Föreningen</a:t>
            </a:r>
          </a:p>
          <a:p>
            <a:pPr lvl="1"/>
            <a:r>
              <a:rPr lang="sv-SE" dirty="0"/>
              <a:t>Kontakt</a:t>
            </a:r>
          </a:p>
          <a:p>
            <a:pPr lvl="1"/>
            <a:r>
              <a:rPr lang="sv-SE" dirty="0"/>
              <a:t>Nyheter/Ekonomi och avgifter</a:t>
            </a:r>
          </a:p>
          <a:p>
            <a:r>
              <a:rPr lang="sv-SE" dirty="0"/>
              <a:t>Riktlinjer</a:t>
            </a:r>
          </a:p>
          <a:p>
            <a:r>
              <a:rPr lang="sv-SE" dirty="0"/>
              <a:t>Utrustning</a:t>
            </a:r>
          </a:p>
          <a:p>
            <a:pPr lvl="1"/>
            <a:r>
              <a:rPr lang="sv-SE" dirty="0"/>
              <a:t>Föreningsprofil</a:t>
            </a:r>
          </a:p>
          <a:p>
            <a:pPr lvl="1"/>
            <a:r>
              <a:rPr lang="sv-SE" dirty="0"/>
              <a:t>Supporterkläder</a:t>
            </a:r>
          </a:p>
          <a:p>
            <a:r>
              <a:rPr lang="sv-SE" dirty="0"/>
              <a:t>Träningar/matcher</a:t>
            </a:r>
          </a:p>
          <a:p>
            <a:r>
              <a:rPr lang="sv-SE" dirty="0"/>
              <a:t>Ledarbehov</a:t>
            </a:r>
          </a:p>
          <a:p>
            <a:r>
              <a:rPr lang="sv-SE" dirty="0"/>
              <a:t>Övrigt</a:t>
            </a:r>
          </a:p>
          <a:p>
            <a:r>
              <a:rPr lang="sv-SE" dirty="0"/>
              <a:t>ICA Sörbyhallen Alviks IK taggen &amp; Svenska spel Gräsroten</a:t>
            </a:r>
          </a:p>
          <a:p>
            <a:pPr lvl="1"/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3F0FF23-0787-4914-95C0-ACDB87B12C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987869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innehåll 2">
            <a:extLst>
              <a:ext uri="{FF2B5EF4-FFF2-40B4-BE49-F238E27FC236}">
                <a16:creationId xmlns:a16="http://schemas.microsoft.com/office/drawing/2014/main" id="{EEE952F6-6FC4-4B9B-93B3-23056420A96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2800" y="2952709"/>
            <a:ext cx="5400000" cy="3474217"/>
          </a:xfrm>
          <a:ln>
            <a:solidFill>
              <a:schemeClr val="tx1"/>
            </a:solidFill>
          </a:ln>
        </p:spPr>
      </p:pic>
      <p:sp>
        <p:nvSpPr>
          <p:cNvPr id="7" name="Platshållare för text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Kontaktuppgifter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D8828816-80CC-49DD-99C4-4BA1F446A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392" y="2461892"/>
            <a:ext cx="5400000" cy="34016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626A0D51-CEC0-463F-BDF6-6F7B16F5C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609" y="2027519"/>
            <a:ext cx="5400000" cy="35388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Platshållare för innehåll 5">
            <a:extLst>
              <a:ext uri="{FF2B5EF4-FFF2-40B4-BE49-F238E27FC236}">
                <a16:creationId xmlns:a16="http://schemas.microsoft.com/office/drawing/2014/main" id="{ACA6075F-1C41-4330-A803-F0933875014D}"/>
              </a:ext>
            </a:extLst>
          </p:cNvPr>
          <p:cNvSpPr txBox="1">
            <a:spLocks/>
          </p:cNvSpPr>
          <p:nvPr/>
        </p:nvSpPr>
        <p:spPr>
          <a:xfrm>
            <a:off x="324464" y="792481"/>
            <a:ext cx="5695337" cy="5634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Kontaktuppgifter till föreningsorganisationen (kansli, styrelse, ledare, planbokningsgrupp) finns på hemsidan under kontakter.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D12EF0F8-5363-4D10-A56C-09CA457D518D}"/>
              </a:ext>
            </a:extLst>
          </p:cNvPr>
          <p:cNvSpPr/>
          <p:nvPr/>
        </p:nvSpPr>
        <p:spPr>
          <a:xfrm>
            <a:off x="481966" y="3796937"/>
            <a:ext cx="763360" cy="1654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DF4ED4E-1482-48FF-8C62-115E1633266B}"/>
              </a:ext>
            </a:extLst>
          </p:cNvPr>
          <p:cNvSpPr/>
          <p:nvPr/>
        </p:nvSpPr>
        <p:spPr>
          <a:xfrm>
            <a:off x="200442" y="3997235"/>
            <a:ext cx="1327242" cy="1654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EEA47E81-AD55-4161-84CD-ACB85882902E}"/>
              </a:ext>
            </a:extLst>
          </p:cNvPr>
          <p:cNvSpPr/>
          <p:nvPr/>
        </p:nvSpPr>
        <p:spPr>
          <a:xfrm>
            <a:off x="3769630" y="3499665"/>
            <a:ext cx="374061" cy="1654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77C99BFC-A902-4858-9876-4F1EDAF1E32D}"/>
              </a:ext>
            </a:extLst>
          </p:cNvPr>
          <p:cNvSpPr/>
          <p:nvPr/>
        </p:nvSpPr>
        <p:spPr>
          <a:xfrm>
            <a:off x="6544055" y="3083176"/>
            <a:ext cx="727610" cy="1654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6607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Kontaktuppgifter, kommunikation</a:t>
            </a:r>
          </a:p>
        </p:txBody>
      </p:sp>
      <p:sp>
        <p:nvSpPr>
          <p:cNvPr id="13" name="Platshållare för innehåll 5">
            <a:extLst>
              <a:ext uri="{FF2B5EF4-FFF2-40B4-BE49-F238E27FC236}">
                <a16:creationId xmlns:a16="http://schemas.microsoft.com/office/drawing/2014/main" id="{ACA6075F-1C41-4330-A803-F0933875014D}"/>
              </a:ext>
            </a:extLst>
          </p:cNvPr>
          <p:cNvSpPr txBox="1">
            <a:spLocks/>
          </p:cNvSpPr>
          <p:nvPr/>
        </p:nvSpPr>
        <p:spPr>
          <a:xfrm>
            <a:off x="324464" y="792481"/>
            <a:ext cx="5695337" cy="1184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Kontaktuppgifter till lagets spelare &amp; föräldrar i respektive lag finns i </a:t>
            </a:r>
            <a:r>
              <a:rPr lang="sv-SE" dirty="0" err="1"/>
              <a:t>Sportadmins</a:t>
            </a:r>
            <a:r>
              <a:rPr lang="sv-SE" dirty="0"/>
              <a:t> </a:t>
            </a:r>
            <a:r>
              <a:rPr lang="sv-SE" dirty="0" err="1"/>
              <a:t>medlemsapp</a:t>
            </a:r>
            <a:r>
              <a:rPr lang="sv-SE" dirty="0"/>
              <a:t>. Kommunikation i föräldragruppen sker via sms-grupp, </a:t>
            </a:r>
            <a:r>
              <a:rPr lang="sv-SE" dirty="0" err="1"/>
              <a:t>medlemar</a:t>
            </a:r>
            <a:r>
              <a:rPr lang="sv-SE" dirty="0"/>
              <a:t> i sms-gruppen hanteras via </a:t>
            </a:r>
            <a:r>
              <a:rPr lang="sv-SE" dirty="0" err="1"/>
              <a:t>sportadmin</a:t>
            </a:r>
            <a:r>
              <a:rPr lang="sv-SE" dirty="0"/>
              <a:t>.</a:t>
            </a:r>
          </a:p>
        </p:txBody>
      </p:sp>
      <p:grpSp>
        <p:nvGrpSpPr>
          <p:cNvPr id="23" name="Grupp 22">
            <a:extLst>
              <a:ext uri="{FF2B5EF4-FFF2-40B4-BE49-F238E27FC236}">
                <a16:creationId xmlns:a16="http://schemas.microsoft.com/office/drawing/2014/main" id="{665EC465-B6EA-4E84-8174-D165C609F0FD}"/>
              </a:ext>
            </a:extLst>
          </p:cNvPr>
          <p:cNvGrpSpPr/>
          <p:nvPr/>
        </p:nvGrpSpPr>
        <p:grpSpPr>
          <a:xfrm>
            <a:off x="377943" y="2470575"/>
            <a:ext cx="2046243" cy="3600000"/>
            <a:chOff x="344458" y="2760587"/>
            <a:chExt cx="2046243" cy="3600000"/>
          </a:xfrm>
        </p:grpSpPr>
        <p:pic>
          <p:nvPicPr>
            <p:cNvPr id="6" name="Bildobjekt 5">
              <a:extLst>
                <a:ext uri="{FF2B5EF4-FFF2-40B4-BE49-F238E27FC236}">
                  <a16:creationId xmlns:a16="http://schemas.microsoft.com/office/drawing/2014/main" id="{5EB82BFC-1F81-4A74-9BAE-3FB6F6BEB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4458" y="2760587"/>
              <a:ext cx="2046243" cy="360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3F279192-2EA7-4862-9F8D-905748C3C5AD}"/>
                </a:ext>
              </a:extLst>
            </p:cNvPr>
            <p:cNvSpPr/>
            <p:nvPr/>
          </p:nvSpPr>
          <p:spPr>
            <a:xfrm>
              <a:off x="344458" y="2760587"/>
              <a:ext cx="339123" cy="3377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4" name="Grupp 23">
            <a:extLst>
              <a:ext uri="{FF2B5EF4-FFF2-40B4-BE49-F238E27FC236}">
                <a16:creationId xmlns:a16="http://schemas.microsoft.com/office/drawing/2014/main" id="{8750B5F4-E22A-4CB7-A4EE-85EC640321EB}"/>
              </a:ext>
            </a:extLst>
          </p:cNvPr>
          <p:cNvGrpSpPr/>
          <p:nvPr/>
        </p:nvGrpSpPr>
        <p:grpSpPr>
          <a:xfrm>
            <a:off x="2713963" y="2470575"/>
            <a:ext cx="2038132" cy="3600000"/>
            <a:chOff x="2504162" y="2760587"/>
            <a:chExt cx="2038132" cy="3600000"/>
          </a:xfrm>
        </p:grpSpPr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D012256B-8341-4823-886A-7F0A51876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04162" y="2760587"/>
              <a:ext cx="2038132" cy="360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8C97DB3C-99A5-402D-BAF8-6146C2ADEB11}"/>
                </a:ext>
              </a:extLst>
            </p:cNvPr>
            <p:cNvSpPr/>
            <p:nvPr/>
          </p:nvSpPr>
          <p:spPr>
            <a:xfrm>
              <a:off x="2505006" y="4998690"/>
              <a:ext cx="1561897" cy="3377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5" name="Grupp 24">
            <a:extLst>
              <a:ext uri="{FF2B5EF4-FFF2-40B4-BE49-F238E27FC236}">
                <a16:creationId xmlns:a16="http://schemas.microsoft.com/office/drawing/2014/main" id="{13FD9E78-8A67-43AD-9E4F-9CE4BA59B92B}"/>
              </a:ext>
            </a:extLst>
          </p:cNvPr>
          <p:cNvGrpSpPr/>
          <p:nvPr/>
        </p:nvGrpSpPr>
        <p:grpSpPr>
          <a:xfrm>
            <a:off x="4988463" y="2465519"/>
            <a:ext cx="2048155" cy="3600000"/>
            <a:chOff x="4710399" y="2760587"/>
            <a:chExt cx="2048155" cy="3600000"/>
          </a:xfrm>
        </p:grpSpPr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477413-F758-436B-8D04-390CD1029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10399" y="2760587"/>
              <a:ext cx="2048155" cy="360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179E61FE-08F1-419B-9868-D5678A345FDC}"/>
                </a:ext>
              </a:extLst>
            </p:cNvPr>
            <p:cNvSpPr/>
            <p:nvPr/>
          </p:nvSpPr>
          <p:spPr>
            <a:xfrm>
              <a:off x="4888096" y="3089103"/>
              <a:ext cx="740230" cy="3377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26" name="Grupp 25">
            <a:extLst>
              <a:ext uri="{FF2B5EF4-FFF2-40B4-BE49-F238E27FC236}">
                <a16:creationId xmlns:a16="http://schemas.microsoft.com/office/drawing/2014/main" id="{80F77EED-00F7-402C-AA10-F4F39FAFC1D9}"/>
              </a:ext>
            </a:extLst>
          </p:cNvPr>
          <p:cNvGrpSpPr/>
          <p:nvPr/>
        </p:nvGrpSpPr>
        <p:grpSpPr>
          <a:xfrm>
            <a:off x="7214315" y="2470575"/>
            <a:ext cx="2036293" cy="3600000"/>
            <a:chOff x="6926659" y="2760587"/>
            <a:chExt cx="2036293" cy="3600000"/>
          </a:xfrm>
        </p:grpSpPr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9E1DAAC3-7CD7-4A62-BE6C-E2F31D863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26659" y="2760587"/>
              <a:ext cx="2036293" cy="360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4CC41FBF-6861-4F2C-807B-8B8C8D130920}"/>
                </a:ext>
              </a:extLst>
            </p:cNvPr>
            <p:cNvSpPr/>
            <p:nvPr/>
          </p:nvSpPr>
          <p:spPr>
            <a:xfrm>
              <a:off x="7944805" y="3091280"/>
              <a:ext cx="740230" cy="33772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9" name="Platshållare för innehåll 5">
            <a:extLst>
              <a:ext uri="{FF2B5EF4-FFF2-40B4-BE49-F238E27FC236}">
                <a16:creationId xmlns:a16="http://schemas.microsoft.com/office/drawing/2014/main" id="{2543EA1A-8758-4A02-83D0-DC0DE44BAE4E}"/>
              </a:ext>
            </a:extLst>
          </p:cNvPr>
          <p:cNvSpPr txBox="1">
            <a:spLocks/>
          </p:cNvSpPr>
          <p:nvPr/>
        </p:nvSpPr>
        <p:spPr>
          <a:xfrm>
            <a:off x="1804507" y="1982989"/>
            <a:ext cx="2957117" cy="31889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dirty="0" err="1"/>
              <a:t>Sportadmins</a:t>
            </a:r>
            <a:r>
              <a:rPr lang="sv-SE" dirty="0"/>
              <a:t> </a:t>
            </a:r>
            <a:r>
              <a:rPr lang="sv-SE" dirty="0" err="1"/>
              <a:t>medlemsapp</a:t>
            </a:r>
            <a:endParaRPr lang="sv-SE" dirty="0"/>
          </a:p>
        </p:txBody>
      </p:sp>
      <p:sp>
        <p:nvSpPr>
          <p:cNvPr id="40" name="Platshållare för innehåll 5">
            <a:extLst>
              <a:ext uri="{FF2B5EF4-FFF2-40B4-BE49-F238E27FC236}">
                <a16:creationId xmlns:a16="http://schemas.microsoft.com/office/drawing/2014/main" id="{C896759C-2803-4B30-88D2-0D5B1AA0C7A0}"/>
              </a:ext>
            </a:extLst>
          </p:cNvPr>
          <p:cNvSpPr txBox="1">
            <a:spLocks/>
          </p:cNvSpPr>
          <p:nvPr/>
        </p:nvSpPr>
        <p:spPr>
          <a:xfrm>
            <a:off x="9139589" y="2465519"/>
            <a:ext cx="2957117" cy="8314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dirty="0"/>
              <a:t>Önskemål är att gå in går in i inställningar och gör kontaktuppgifterna synliga. </a:t>
            </a:r>
          </a:p>
        </p:txBody>
      </p:sp>
    </p:spTree>
    <p:extLst>
      <p:ext uri="{BB962C8B-B14F-4D97-AF65-F5344CB8AC3E}">
        <p14:creationId xmlns:p14="http://schemas.microsoft.com/office/powerpoint/2010/main" val="410839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>
          <a:xfrm>
            <a:off x="377706" y="949911"/>
            <a:ext cx="7251530" cy="53769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/>
              <a:t>Ekonomi</a:t>
            </a:r>
          </a:p>
          <a:p>
            <a:r>
              <a:rPr lang="sv-SE" sz="1600" dirty="0"/>
              <a:t>Kiosken Liko arena</a:t>
            </a:r>
          </a:p>
          <a:p>
            <a:pPr lvl="1"/>
            <a:r>
              <a:rPr lang="sv-SE" sz="1400" dirty="0"/>
              <a:t>Kiosken har öppet ca v20 – 37, P16 kioskvecka avklarad för denna säsong.</a:t>
            </a:r>
          </a:p>
          <a:p>
            <a:pPr lvl="1"/>
            <a:r>
              <a:rPr lang="sv-SE" sz="1400" dirty="0"/>
              <a:t>Kioskansvariga för veckan som Damlaget har hemmamatcher ställer i ordning mål på planen innan match samt tar rollen som matchvärd, </a:t>
            </a:r>
            <a:r>
              <a:rPr lang="sv-SE" sz="1400" b="1" dirty="0"/>
              <a:t>inträde och lotter</a:t>
            </a:r>
            <a:r>
              <a:rPr lang="sv-SE" sz="1400" dirty="0"/>
              <a:t>.</a:t>
            </a:r>
          </a:p>
          <a:p>
            <a:pPr lvl="1"/>
            <a:r>
              <a:rPr lang="sv-SE" sz="1400" dirty="0"/>
              <a:t>Nytt för i år ”Varma mackor”</a:t>
            </a:r>
          </a:p>
          <a:p>
            <a:pPr lvl="1"/>
            <a:r>
              <a:rPr lang="sv-SE" sz="1400" dirty="0"/>
              <a:t>Instruktion för kiosken är uppdaterad och upplagd på hemsidan.</a:t>
            </a:r>
          </a:p>
          <a:p>
            <a:pPr lvl="1"/>
            <a:r>
              <a:rPr lang="sv-SE" dirty="0" err="1"/>
              <a:t>Teampay</a:t>
            </a:r>
            <a:endParaRPr lang="sv-SE" dirty="0"/>
          </a:p>
          <a:p>
            <a:pPr lvl="2"/>
            <a:r>
              <a:rPr lang="sv-SE" dirty="0"/>
              <a:t>Vi kommer använda systemet </a:t>
            </a:r>
            <a:r>
              <a:rPr lang="sv-SE" dirty="0" err="1"/>
              <a:t>Teampay</a:t>
            </a:r>
            <a:r>
              <a:rPr lang="sv-SE" dirty="0"/>
              <a:t> som kassasystem som är utvecklat för föreningar. Instruktion om detta finns i kioskinstruktionen.</a:t>
            </a:r>
          </a:p>
          <a:p>
            <a:r>
              <a:rPr lang="sv-SE" sz="1600" dirty="0"/>
              <a:t>Försäljning</a:t>
            </a:r>
          </a:p>
          <a:p>
            <a:pPr lvl="1"/>
            <a:r>
              <a:rPr lang="sv-SE" sz="1400" dirty="0"/>
              <a:t>Försäljning 10st balar toalett- /hushållspapper per spelare, max 15st</a:t>
            </a:r>
            <a:endParaRPr lang="sv-SE" sz="1400" b="1" dirty="0"/>
          </a:p>
          <a:p>
            <a:pPr lvl="1"/>
            <a:r>
              <a:rPr lang="sv-SE" sz="1400" b="1" dirty="0"/>
              <a:t>Ni som ej hämtat ut kan göra det ikväll efter träningen/mötet.</a:t>
            </a:r>
          </a:p>
          <a:p>
            <a:pPr lvl="1"/>
            <a:r>
              <a:rPr lang="sv-SE" sz="1400" dirty="0"/>
              <a:t>Supporterprodukter finns till försäljning på kansliet (bilder se föreningens Facebooksida)</a:t>
            </a:r>
          </a:p>
          <a:p>
            <a:pPr marL="0" lvl="1" indent="0">
              <a:spcBef>
                <a:spcPts val="1000"/>
              </a:spcBef>
              <a:buNone/>
            </a:pPr>
            <a:endParaRPr lang="sv-SE" dirty="0">
              <a:solidFill>
                <a:srgbClr val="53565A"/>
              </a:solidFill>
            </a:endParaRPr>
          </a:p>
          <a:p>
            <a:pPr marL="144000" lvl="1" indent="0">
              <a:buNone/>
            </a:pPr>
            <a:endParaRPr lang="sv-SE" dirty="0"/>
          </a:p>
          <a:p>
            <a:pPr lvl="1"/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2" name="Platshållare för tex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Föreningsinformation Nyheter/Ekonomi</a:t>
            </a:r>
          </a:p>
        </p:txBody>
      </p:sp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8470A128-A849-4A5F-AC20-BE1CCF2DC9F0}"/>
              </a:ext>
            </a:extLst>
          </p:cNvPr>
          <p:cNvSpPr txBox="1">
            <a:spLocks/>
          </p:cNvSpPr>
          <p:nvPr/>
        </p:nvSpPr>
        <p:spPr>
          <a:xfrm>
            <a:off x="9127836" y="2891561"/>
            <a:ext cx="5695337" cy="5634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600" dirty="0"/>
              <a:t>Medlemsavgift</a:t>
            </a:r>
            <a:endParaRPr lang="sv-SE" sz="1400" dirty="0"/>
          </a:p>
          <a:p>
            <a:pPr lvl="1"/>
            <a:r>
              <a:rPr lang="sv-SE" sz="1400" dirty="0"/>
              <a:t>Stödmedlem 100:-</a:t>
            </a:r>
          </a:p>
          <a:p>
            <a:pPr lvl="1"/>
            <a:r>
              <a:rPr lang="sv-SE" sz="1400" dirty="0"/>
              <a:t>Enskild 300:-</a:t>
            </a:r>
          </a:p>
          <a:p>
            <a:pPr lvl="1"/>
            <a:r>
              <a:rPr lang="sv-SE" sz="1400" dirty="0"/>
              <a:t>Familj 600:-</a:t>
            </a:r>
          </a:p>
          <a:p>
            <a:pPr lvl="1"/>
            <a:endParaRPr lang="sv-SE" sz="1400" dirty="0"/>
          </a:p>
          <a:p>
            <a:r>
              <a:rPr lang="sv-SE" sz="1600" dirty="0"/>
              <a:t>Deltagaravgifter</a:t>
            </a:r>
            <a:endParaRPr lang="sv-SE" sz="1400" dirty="0"/>
          </a:p>
          <a:p>
            <a:pPr lvl="1"/>
            <a:r>
              <a:rPr lang="sv-SE" sz="1400" dirty="0"/>
              <a:t>Födda 2016: 300 kr</a:t>
            </a:r>
          </a:p>
          <a:p>
            <a:pPr marL="0" indent="0">
              <a:buFont typeface="Arial" charset="0"/>
              <a:buNone/>
            </a:pP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3964061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27EBBC4E-3CB6-4657-932F-96FAABFDC7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Riktlinjer</a:t>
            </a:r>
          </a:p>
        </p:txBody>
      </p:sp>
      <p:pic>
        <p:nvPicPr>
          <p:cNvPr id="7" name="Platshållare för innehåll 6">
            <a:hlinkClick r:id="rId2"/>
            <a:extLst>
              <a:ext uri="{FF2B5EF4-FFF2-40B4-BE49-F238E27FC236}">
                <a16:creationId xmlns:a16="http://schemas.microsoft.com/office/drawing/2014/main" id="{8107CD36-D111-45C8-9944-D339BD9A69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0094" t="24237" r="46470" b="16338"/>
          <a:stretch/>
        </p:blipFill>
        <p:spPr>
          <a:xfrm>
            <a:off x="5881766" y="853439"/>
            <a:ext cx="3825240" cy="5455921"/>
          </a:xfrm>
          <a:prstGeom prst="rect">
            <a:avLst/>
          </a:prstGeom>
        </p:spPr>
      </p:pic>
      <p:sp>
        <p:nvSpPr>
          <p:cNvPr id="16" name="Platshållare för innehåll 5">
            <a:extLst>
              <a:ext uri="{FF2B5EF4-FFF2-40B4-BE49-F238E27FC236}">
                <a16:creationId xmlns:a16="http://schemas.microsoft.com/office/drawing/2014/main" id="{329ED254-0807-46EF-9CE7-5EB88C78F8CF}"/>
              </a:ext>
            </a:extLst>
          </p:cNvPr>
          <p:cNvSpPr txBox="1">
            <a:spLocks/>
          </p:cNvSpPr>
          <p:nvPr/>
        </p:nvSpPr>
        <p:spPr>
          <a:xfrm>
            <a:off x="312419" y="878541"/>
            <a:ext cx="4368637" cy="5298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sv-SE" b="1" dirty="0"/>
              <a:t>RIL</a:t>
            </a:r>
          </a:p>
          <a:p>
            <a:pPr lvl="1"/>
            <a:r>
              <a:rPr lang="sv-SE" dirty="0"/>
              <a:t>Riktlinjer finns på: Alviksik.se/dokument/ungdomssektionen</a:t>
            </a:r>
          </a:p>
          <a:p>
            <a:pPr lvl="1"/>
            <a:r>
              <a:rPr lang="sv-SE" dirty="0"/>
              <a:t>Bra stöd för föräldrar och ledare.</a:t>
            </a:r>
          </a:p>
          <a:p>
            <a:pPr lvl="1"/>
            <a:r>
              <a:rPr lang="sv-SE" dirty="0"/>
              <a:t>Läs!</a:t>
            </a:r>
          </a:p>
        </p:txBody>
      </p:sp>
    </p:spTree>
    <p:extLst>
      <p:ext uri="{BB962C8B-B14F-4D97-AF65-F5344CB8AC3E}">
        <p14:creationId xmlns:p14="http://schemas.microsoft.com/office/powerpoint/2010/main" val="2994596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27EBBC4E-3CB6-4657-932F-96FAABFDC7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Föreningskläder</a:t>
            </a:r>
          </a:p>
        </p:txBody>
      </p:sp>
      <p:sp>
        <p:nvSpPr>
          <p:cNvPr id="16" name="Platshållare för innehåll 5">
            <a:extLst>
              <a:ext uri="{FF2B5EF4-FFF2-40B4-BE49-F238E27FC236}">
                <a16:creationId xmlns:a16="http://schemas.microsoft.com/office/drawing/2014/main" id="{329ED254-0807-46EF-9CE7-5EB88C78F8CF}"/>
              </a:ext>
            </a:extLst>
          </p:cNvPr>
          <p:cNvSpPr txBox="1">
            <a:spLocks/>
          </p:cNvSpPr>
          <p:nvPr/>
        </p:nvSpPr>
        <p:spPr>
          <a:xfrm>
            <a:off x="312419" y="878541"/>
            <a:ext cx="4368637" cy="5298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sv-SE" dirty="0"/>
              <a:t>Finns att beställa via Alviks hemsida</a:t>
            </a:r>
          </a:p>
        </p:txBody>
      </p:sp>
      <p:pic>
        <p:nvPicPr>
          <p:cNvPr id="5" name="Platshållare för innehåll 4" descr="En bild som visar text, skärmbild, Webbplats, Webbsida&#10;&#10;Automatiskt genererad beskrivning">
            <a:extLst>
              <a:ext uri="{FF2B5EF4-FFF2-40B4-BE49-F238E27FC236}">
                <a16:creationId xmlns:a16="http://schemas.microsoft.com/office/drawing/2014/main" id="{5F668D27-932D-90FD-B19F-D761C4CD8A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1056" y="878541"/>
            <a:ext cx="7461239" cy="5299075"/>
          </a:xfrm>
        </p:spPr>
      </p:pic>
    </p:spTree>
    <p:extLst>
      <p:ext uri="{BB962C8B-B14F-4D97-AF65-F5344CB8AC3E}">
        <p14:creationId xmlns:p14="http://schemas.microsoft.com/office/powerpoint/2010/main" val="3730354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27EBBC4E-3CB6-4657-932F-96FAABFDC7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Träningar/matcher</a:t>
            </a:r>
          </a:p>
        </p:txBody>
      </p:sp>
      <p:sp>
        <p:nvSpPr>
          <p:cNvPr id="16" name="Platshållare för innehåll 5">
            <a:extLst>
              <a:ext uri="{FF2B5EF4-FFF2-40B4-BE49-F238E27FC236}">
                <a16:creationId xmlns:a16="http://schemas.microsoft.com/office/drawing/2014/main" id="{329ED254-0807-46EF-9CE7-5EB88C78F8CF}"/>
              </a:ext>
            </a:extLst>
          </p:cNvPr>
          <p:cNvSpPr txBox="1">
            <a:spLocks/>
          </p:cNvSpPr>
          <p:nvPr/>
        </p:nvSpPr>
        <p:spPr>
          <a:xfrm>
            <a:off x="312420" y="878541"/>
            <a:ext cx="4980797" cy="52984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/>
              <a:t>Träningsupplägg</a:t>
            </a:r>
            <a:r>
              <a:rPr lang="sv-SE" dirty="0"/>
              <a:t> (vad ska vi fokusera på i år)</a:t>
            </a:r>
          </a:p>
          <a:p>
            <a:pPr lvl="1"/>
            <a:r>
              <a:rPr lang="sv-SE" dirty="0"/>
              <a:t>Att barnen ska ha roligt</a:t>
            </a:r>
          </a:p>
          <a:p>
            <a:pPr lvl="1"/>
            <a:r>
              <a:rPr lang="sv-SE" dirty="0"/>
              <a:t>Man ska alltid vara en bra kompis mot alla i laget, även motståndarna.</a:t>
            </a:r>
          </a:p>
          <a:p>
            <a:pPr lvl="1"/>
            <a:r>
              <a:rPr lang="sv-SE" dirty="0"/>
              <a:t>Mycket bollkontakt i olika former</a:t>
            </a:r>
          </a:p>
          <a:p>
            <a:pPr lvl="1"/>
            <a:r>
              <a:rPr lang="sv-SE" dirty="0"/>
              <a:t>Positiv feedback och uppmuntran, detta gäller givetvis även föräldrar som närvarar på och utanför fotbollsplanen.</a:t>
            </a:r>
          </a:p>
          <a:p>
            <a:pPr lvl="1"/>
            <a:r>
              <a:rPr lang="sv-SE" dirty="0"/>
              <a:t>Viktigt att barnen leds av tränarna.</a:t>
            </a:r>
          </a:p>
          <a:p>
            <a:pPr marL="0" indent="0">
              <a:buNone/>
            </a:pPr>
            <a:endParaRPr lang="sv-SE" b="1" dirty="0"/>
          </a:p>
          <a:p>
            <a:pPr lvl="1"/>
            <a:r>
              <a:rPr lang="sv-SE" dirty="0"/>
              <a:t>2 träningar / vecka, tisdagar och torsdagar 17:30-18:00</a:t>
            </a:r>
          </a:p>
          <a:p>
            <a:pPr lvl="1"/>
            <a:r>
              <a:rPr lang="sv-SE" dirty="0"/>
              <a:t>Vi valde att ha två träningstillfällen i år så man kan välja att komma på någon utav dessa. </a:t>
            </a:r>
          </a:p>
          <a:p>
            <a:pPr lvl="1"/>
            <a:r>
              <a:rPr lang="sv-SE" dirty="0"/>
              <a:t>Kallelser skickas ut så vi tränare kan göra ett så bra upplägg för barnen som möjligt.</a:t>
            </a:r>
          </a:p>
          <a:p>
            <a:pPr marL="144000" lvl="1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Matcher (sammandrag)</a:t>
            </a:r>
            <a:endParaRPr lang="sv-SE" dirty="0"/>
          </a:p>
          <a:p>
            <a:pPr lvl="1"/>
            <a:r>
              <a:rPr lang="sv-SE" dirty="0"/>
              <a:t>Planen är att spela 2-3 sammandrag i år.</a:t>
            </a:r>
          </a:p>
          <a:p>
            <a:pPr lvl="1"/>
            <a:r>
              <a:rPr lang="sv-SE" dirty="0"/>
              <a:t>Skulle vara roligt om Alvik P16 kunde anordna ett under hösten.</a:t>
            </a:r>
          </a:p>
          <a:p>
            <a:pPr marL="144000" lvl="1" indent="0">
              <a:buNone/>
            </a:pPr>
            <a:endParaRPr lang="sv-SE" dirty="0"/>
          </a:p>
          <a:p>
            <a:pPr lvl="1"/>
            <a:endParaRPr lang="sv-SE" dirty="0"/>
          </a:p>
          <a:p>
            <a:pPr marL="0" indent="0">
              <a:buNone/>
            </a:pPr>
            <a:endParaRPr lang="sv-SE" dirty="0"/>
          </a:p>
          <a:p>
            <a:pPr lvl="1"/>
            <a:endParaRPr lang="sv-SE" dirty="0"/>
          </a:p>
        </p:txBody>
      </p:sp>
      <p:pic>
        <p:nvPicPr>
          <p:cNvPr id="4" name="Bildobjekt 3">
            <a:hlinkClick r:id="rId2"/>
            <a:extLst>
              <a:ext uri="{FF2B5EF4-FFF2-40B4-BE49-F238E27FC236}">
                <a16:creationId xmlns:a16="http://schemas.microsoft.com/office/drawing/2014/main" id="{921D5878-7E02-4F5E-89D8-F784B9C575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38" t="15046" r="17500" b="18533"/>
          <a:stretch/>
        </p:blipFill>
        <p:spPr>
          <a:xfrm>
            <a:off x="5521235" y="1573117"/>
            <a:ext cx="5980841" cy="33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96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27EBBC4E-3CB6-4657-932F-96FAABFDC7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Ledarbehov</a:t>
            </a:r>
          </a:p>
        </p:txBody>
      </p:sp>
      <p:sp>
        <p:nvSpPr>
          <p:cNvPr id="16" name="Platshållare för innehåll 5">
            <a:extLst>
              <a:ext uri="{FF2B5EF4-FFF2-40B4-BE49-F238E27FC236}">
                <a16:creationId xmlns:a16="http://schemas.microsoft.com/office/drawing/2014/main" id="{329ED254-0807-46EF-9CE7-5EB88C78F8CF}"/>
              </a:ext>
            </a:extLst>
          </p:cNvPr>
          <p:cNvSpPr txBox="1">
            <a:spLocks/>
          </p:cNvSpPr>
          <p:nvPr/>
        </p:nvSpPr>
        <p:spPr>
          <a:xfrm>
            <a:off x="312420" y="878541"/>
            <a:ext cx="4980797" cy="5298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lvl="1" indent="0">
              <a:buNone/>
            </a:pPr>
            <a:endParaRPr lang="sv-SE" dirty="0"/>
          </a:p>
          <a:p>
            <a:pPr lvl="1"/>
            <a:endParaRPr lang="sv-SE" dirty="0"/>
          </a:p>
          <a:p>
            <a:pPr marL="0" indent="0">
              <a:buNone/>
            </a:pPr>
            <a:endParaRPr lang="sv-SE" dirty="0"/>
          </a:p>
          <a:p>
            <a:pPr lvl="1"/>
            <a:endParaRPr lang="sv-SE" dirty="0"/>
          </a:p>
        </p:txBody>
      </p:sp>
      <p:pic>
        <p:nvPicPr>
          <p:cNvPr id="3" name="Bildobjekt 2" descr="En bild som visar text, skärmbild, Teckensnitt, dokument&#10;&#10;Automatiskt genererad beskrivning">
            <a:extLst>
              <a:ext uri="{FF2B5EF4-FFF2-40B4-BE49-F238E27FC236}">
                <a16:creationId xmlns:a16="http://schemas.microsoft.com/office/drawing/2014/main" id="{43125936-8913-E973-63CD-442C4E0E7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" y="797578"/>
            <a:ext cx="7980680" cy="3500617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CA0DFC00-265A-342C-9031-C09BE4E974B5}"/>
              </a:ext>
            </a:extLst>
          </p:cNvPr>
          <p:cNvSpPr txBox="1"/>
          <p:nvPr/>
        </p:nvSpPr>
        <p:spPr>
          <a:xfrm>
            <a:off x="1193800" y="4927600"/>
            <a:ext cx="38735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A552357-454D-03F5-396A-63290A78788B}"/>
              </a:ext>
            </a:extLst>
          </p:cNvPr>
          <p:cNvSpPr txBox="1">
            <a:spLocks/>
          </p:cNvSpPr>
          <p:nvPr/>
        </p:nvSpPr>
        <p:spPr>
          <a:xfrm>
            <a:off x="403787" y="4507617"/>
            <a:ext cx="7980680" cy="3500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4000" indent="-144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2565A"/>
              </a:buClr>
              <a:buFont typeface="Arial" charset="0"/>
              <a:buChar char="•"/>
              <a:defRPr sz="1800" kern="1200">
                <a:solidFill>
                  <a:srgbClr val="53565A"/>
                </a:solidFill>
                <a:latin typeface="+mj-lt"/>
                <a:ea typeface="+mn-ea"/>
                <a:cs typeface="+mn-cs"/>
              </a:defRPr>
            </a:lvl1pPr>
            <a:lvl2pPr marL="288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charset="0"/>
              <a:buChar char="•"/>
              <a:defRPr sz="16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2pPr>
            <a:lvl3pPr marL="432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4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3pPr>
            <a:lvl4pPr marL="576000" indent="-14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2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rgbClr val="52565A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sv-SE" b="1" dirty="0"/>
              <a:t>Övrigt</a:t>
            </a:r>
          </a:p>
          <a:p>
            <a:pPr lvl="1"/>
            <a:r>
              <a:rPr lang="sv-SE" dirty="0"/>
              <a:t>Önskemål att få in 1-2 tränare utöver befintliga.</a:t>
            </a:r>
          </a:p>
          <a:p>
            <a:pPr lvl="1"/>
            <a:r>
              <a:rPr lang="sv-SE" dirty="0"/>
              <a:t>Föräldragrupp (2st) som hjälper lagledaren med vissa uppgifter. </a:t>
            </a:r>
          </a:p>
          <a:p>
            <a:pPr marL="144000" lvl="1" indent="0">
              <a:buNone/>
            </a:pP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800562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>
          <a:xfrm>
            <a:off x="312420" y="948179"/>
            <a:ext cx="5150534" cy="5079134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sv-SE" sz="2400" b="1" dirty="0"/>
              <a:t>Lagkassa?</a:t>
            </a:r>
          </a:p>
          <a:p>
            <a:pPr>
              <a:buFontTx/>
              <a:buChar char="-"/>
            </a:pPr>
            <a:r>
              <a:rPr lang="sv-SE" sz="2400" b="1" dirty="0"/>
              <a:t>Övriga frågor?</a:t>
            </a:r>
          </a:p>
          <a:p>
            <a:pPr>
              <a:buFontTx/>
              <a:buChar char="-"/>
            </a:pPr>
            <a:endParaRPr lang="sv-SE" b="1" dirty="0"/>
          </a:p>
          <a:p>
            <a:pPr>
              <a:lnSpc>
                <a:spcPct val="150000"/>
              </a:lnSpc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Övrigt</a:t>
            </a:r>
          </a:p>
        </p:txBody>
      </p:sp>
    </p:spTree>
    <p:extLst>
      <p:ext uri="{BB962C8B-B14F-4D97-AF65-F5344CB8AC3E}">
        <p14:creationId xmlns:p14="http://schemas.microsoft.com/office/powerpoint/2010/main" val="1824237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66"/>
          <a:stretch/>
        </p:blipFill>
        <p:spPr>
          <a:xfrm>
            <a:off x="587494" y="916959"/>
            <a:ext cx="5058677" cy="1620000"/>
          </a:xfrm>
          <a:prstGeom prst="rect">
            <a:avLst/>
          </a:prstGeom>
        </p:spPr>
      </p:pic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753890" y="4154737"/>
            <a:ext cx="1800000" cy="2132793"/>
          </a:xfrm>
        </p:spPr>
      </p:pic>
      <p:sp>
        <p:nvSpPr>
          <p:cNvPr id="2" name="Platshållare för tex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ICA Sörbyhallen och Svenska spel Gräsroten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" b="1043"/>
          <a:stretch/>
        </p:blipFill>
        <p:spPr>
          <a:xfrm>
            <a:off x="3264027" y="4321132"/>
            <a:ext cx="2336610" cy="18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ruta 7"/>
          <p:cNvSpPr txBox="1"/>
          <p:nvPr/>
        </p:nvSpPr>
        <p:spPr>
          <a:xfrm>
            <a:off x="207567" y="2418355"/>
            <a:ext cx="5888434" cy="180159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srgbClr val="52555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Säg</a:t>
            </a: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rgbClr val="52555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”ALVIKS TAGGEN” </a:t>
            </a: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srgbClr val="52555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i kassan.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srgbClr val="52555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Ger 1% av ditt totala inköp.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800" dirty="0">
                <a:solidFill>
                  <a:srgbClr val="52555A"/>
                </a:solidFill>
                <a:latin typeface="Calibri Light"/>
              </a:rPr>
              <a:t>Finns även i självscanningskassan</a:t>
            </a:r>
            <a:endParaRPr kumimoji="0" lang="sv-SE" sz="2800" b="0" i="0" u="none" strike="noStrike" kern="1200" cap="none" spc="0" normalizeH="0" baseline="0" noProof="0" dirty="0">
              <a:ln>
                <a:noFill/>
              </a:ln>
              <a:solidFill>
                <a:srgbClr val="52555A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9" name="Bildobjekt 8">
            <a:hlinkClick r:id="rId5"/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39"/>
          <a:stretch/>
        </p:blipFill>
        <p:spPr>
          <a:xfrm>
            <a:off x="7441883" y="1035173"/>
            <a:ext cx="2744704" cy="3876625"/>
          </a:xfrm>
          <a:prstGeom prst="rect">
            <a:avLst/>
          </a:prstGeom>
        </p:spPr>
      </p:pic>
      <p:sp>
        <p:nvSpPr>
          <p:cNvPr id="10" name="textruta 9"/>
          <p:cNvSpPr txBox="1"/>
          <p:nvPr/>
        </p:nvSpPr>
        <p:spPr>
          <a:xfrm>
            <a:off x="6309003" y="4972526"/>
            <a:ext cx="5324380" cy="12414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rgbClr val="52555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Gräsroten Alviks IK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srgbClr val="52555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När ni spelar på Svenska spel, välj att stödja Alviks IK via Gräsroten.</a:t>
            </a:r>
            <a:endParaRPr kumimoji="0" lang="sv-SE" sz="3200" b="0" i="0" u="none" strike="noStrike" kern="1200" cap="none" spc="0" normalizeH="0" baseline="0" noProof="0" dirty="0">
              <a:ln>
                <a:noFill/>
              </a:ln>
              <a:solidFill>
                <a:srgbClr val="52555A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4054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sz="half" idx="1"/>
          </p:nvPr>
        </p:nvSpPr>
        <p:spPr>
          <a:xfrm>
            <a:off x="3248331" y="2954839"/>
            <a:ext cx="5695337" cy="12856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6000" dirty="0"/>
              <a:t>Övriga frågor</a:t>
            </a:r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Ungdomsledarmöte</a:t>
            </a:r>
          </a:p>
        </p:txBody>
      </p:sp>
    </p:spTree>
    <p:extLst>
      <p:ext uri="{BB962C8B-B14F-4D97-AF65-F5344CB8AC3E}">
        <p14:creationId xmlns:p14="http://schemas.microsoft.com/office/powerpoint/2010/main" val="2460644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derrubrik 5">
            <a:extLst>
              <a:ext uri="{FF2B5EF4-FFF2-40B4-BE49-F238E27FC236}">
                <a16:creationId xmlns:a16="http://schemas.microsoft.com/office/drawing/2014/main" id="{E07BF6C5-A605-7A96-81A9-6610B2EB33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D32444E-4955-BA6D-E7BF-B6DEA21618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34078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Diapositiva 1&quot;/&gt;&lt;property id=&quot;20307&quot; value=&quot;256&quot;/&gt;&lt;/object&gt;&lt;object type=&quot;3&quot; unique_id=&quot;12571&quot;&gt;&lt;property id=&quot;20148&quot; value=&quot;5&quot;/&gt;&lt;property id=&quot;20300&quot; value=&quot;Diapositiva 2&quot;/&gt;&lt;property id=&quot;20307&quot; value=&quot;260&quot;/&gt;&lt;/object&gt;&lt;object type=&quot;3&quot; unique_id=&quot;12572&quot;&gt;&lt;property id=&quot;20148&quot; value=&quot;5&quot;/&gt;&lt;property id=&quot;20300&quot; value=&quot;Diapositiva 3&quot;/&gt;&lt;property id=&quot;20307&quot; value=&quot;262&quot;/&gt;&lt;/object&gt;&lt;object type=&quot;3&quot; unique_id=&quot;12573&quot;&gt;&lt;property id=&quot;20148&quot; value=&quot;5&quot;/&gt;&lt;property id=&quot;20300&quot; value=&quot;Diapositiva 4&quot;/&gt;&lt;property id=&quot;20307&quot; value=&quot;258&quot;/&gt;&lt;/object&gt;&lt;/object&gt;&lt;object type=&quot;8&quot; unique_id=&quot;1000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 Master">
  <a:themeElements>
    <a:clrScheme name="Alviks IK">
      <a:dk1>
        <a:sysClr val="windowText" lastClr="000000"/>
      </a:dk1>
      <a:lt1>
        <a:sysClr val="window" lastClr="FFFFFF"/>
      </a:lt1>
      <a:dk2>
        <a:srgbClr val="1B5EAA"/>
      </a:dk2>
      <a:lt2>
        <a:srgbClr val="E7E6E6"/>
      </a:lt2>
      <a:accent1>
        <a:srgbClr val="1B5EAA"/>
      </a:accent1>
      <a:accent2>
        <a:srgbClr val="2277D7"/>
      </a:accent2>
      <a:accent3>
        <a:srgbClr val="4B92E2"/>
      </a:accent3>
      <a:accent4>
        <a:srgbClr val="78ADEA"/>
      </a:accent4>
      <a:accent5>
        <a:srgbClr val="A5C8F1"/>
      </a:accent5>
      <a:accent6>
        <a:srgbClr val="D2E4F8"/>
      </a:accent6>
      <a:hlink>
        <a:srgbClr val="78ADEA"/>
      </a:hlink>
      <a:folHlink>
        <a:srgbClr val="78ADEA"/>
      </a:folHlink>
    </a:clrScheme>
    <a:fontScheme name="Alviks IK Typsnit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lantilla_Light.pptx" id="{A2DEA3E6-3054-4EF3-B5DE-8401C11B5E6B}" vid="{4E565785-1D7F-4638-9FA1-31AABA8B2294}"/>
    </a:ext>
  </a:extLst>
</a:theme>
</file>

<file path=ppt/theme/theme2.xml><?xml version="1.0" encoding="utf-8"?>
<a:theme xmlns:a="http://schemas.openxmlformats.org/drawingml/2006/main" name="2 Master">
  <a:themeElements>
    <a:clrScheme name="Alviks IK">
      <a:dk1>
        <a:sysClr val="windowText" lastClr="000000"/>
      </a:dk1>
      <a:lt1>
        <a:sysClr val="window" lastClr="FFFFFF"/>
      </a:lt1>
      <a:dk2>
        <a:srgbClr val="1B5EAA"/>
      </a:dk2>
      <a:lt2>
        <a:srgbClr val="E7E6E6"/>
      </a:lt2>
      <a:accent1>
        <a:srgbClr val="1B5EAA"/>
      </a:accent1>
      <a:accent2>
        <a:srgbClr val="2277D7"/>
      </a:accent2>
      <a:accent3>
        <a:srgbClr val="4B92E2"/>
      </a:accent3>
      <a:accent4>
        <a:srgbClr val="78ADEA"/>
      </a:accent4>
      <a:accent5>
        <a:srgbClr val="A5C8F1"/>
      </a:accent5>
      <a:accent6>
        <a:srgbClr val="D2E4F8"/>
      </a:accent6>
      <a:hlink>
        <a:srgbClr val="78ADEA"/>
      </a:hlink>
      <a:folHlink>
        <a:srgbClr val="78ADEA"/>
      </a:folHlink>
    </a:clrScheme>
    <a:fontScheme name="Alviks IK Typsnit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lantilla_Light.pptx" id="{A2DEA3E6-3054-4EF3-B5DE-8401C11B5E6B}" vid="{4E565785-1D7F-4638-9FA1-31AABA8B2294}"/>
    </a:ext>
  </a:extLst>
</a:theme>
</file>

<file path=ppt/theme/theme3.xml><?xml version="1.0" encoding="utf-8"?>
<a:theme xmlns:a="http://schemas.openxmlformats.org/drawingml/2006/main" name="3 Master">
  <a:themeElements>
    <a:clrScheme name="Alviks IK">
      <a:dk1>
        <a:sysClr val="windowText" lastClr="000000"/>
      </a:dk1>
      <a:lt1>
        <a:sysClr val="window" lastClr="FFFFFF"/>
      </a:lt1>
      <a:dk2>
        <a:srgbClr val="1B5EAA"/>
      </a:dk2>
      <a:lt2>
        <a:srgbClr val="E7E6E6"/>
      </a:lt2>
      <a:accent1>
        <a:srgbClr val="1B5EAA"/>
      </a:accent1>
      <a:accent2>
        <a:srgbClr val="2277D7"/>
      </a:accent2>
      <a:accent3>
        <a:srgbClr val="4B92E2"/>
      </a:accent3>
      <a:accent4>
        <a:srgbClr val="78ADEA"/>
      </a:accent4>
      <a:accent5>
        <a:srgbClr val="A5C8F1"/>
      </a:accent5>
      <a:accent6>
        <a:srgbClr val="D2E4F8"/>
      </a:accent6>
      <a:hlink>
        <a:srgbClr val="78ADEA"/>
      </a:hlink>
      <a:folHlink>
        <a:srgbClr val="78ADEA"/>
      </a:folHlink>
    </a:clrScheme>
    <a:fontScheme name="Alviks IK Typsnit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lantilla_Light.pptx" id="{A2DEA3E6-3054-4EF3-B5DE-8401C11B5E6B}" vid="{4E565785-1D7F-4638-9FA1-31AABA8B2294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4276</TotalTime>
  <Words>473</Words>
  <Application>Microsoft Office PowerPoint</Application>
  <PresentationFormat>Bredbild</PresentationFormat>
  <Paragraphs>85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Rockwell</vt:lpstr>
      <vt:lpstr>Times New Roman</vt:lpstr>
      <vt:lpstr>1 Master</vt:lpstr>
      <vt:lpstr>2 Master</vt:lpstr>
      <vt:lpstr>3 Master</vt:lpstr>
      <vt:lpstr>Föräldramöte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mattias.israelsson@freno.se</dc:creator>
  <cp:lastModifiedBy>Daniel Lövgren</cp:lastModifiedBy>
  <cp:revision>100</cp:revision>
  <dcterms:created xsi:type="dcterms:W3CDTF">2017-03-14T08:05:00Z</dcterms:created>
  <dcterms:modified xsi:type="dcterms:W3CDTF">2023-06-20T07:00:11Z</dcterms:modified>
</cp:coreProperties>
</file>