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63" r:id="rId8"/>
    <p:sldId id="265" r:id="rId9"/>
    <p:sldId id="266" r:id="rId10"/>
    <p:sldId id="264"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2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DB9C8-042E-4252-9C4F-C3FF90C27B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2824DE8B-9CC0-4756-AF55-9441083289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181928D3-D779-41EE-8A3E-844322D76AA1}"/>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5" name="Footer Placeholder 4">
            <a:extLst>
              <a:ext uri="{FF2B5EF4-FFF2-40B4-BE49-F238E27FC236}">
                <a16:creationId xmlns:a16="http://schemas.microsoft.com/office/drawing/2014/main" id="{8DC3D43E-9AB6-44C6-92EB-5CA1569FA2F4}"/>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861615E-83A5-4D06-A3F6-528976E87256}"/>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3876388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C5B56-CFDC-4678-943D-3F78AA1F6B84}"/>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3899CBB3-8EF8-43B1-9676-555BAE31D3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D743CC10-F2A6-42E8-BE2F-3EA0F374DBC5}"/>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5" name="Footer Placeholder 4">
            <a:extLst>
              <a:ext uri="{FF2B5EF4-FFF2-40B4-BE49-F238E27FC236}">
                <a16:creationId xmlns:a16="http://schemas.microsoft.com/office/drawing/2014/main" id="{D0EAF564-9BB5-45D9-805D-233CC441C8D3}"/>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A6F9472E-00B9-4CF8-94CE-8C622D572572}"/>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320229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B7E9-AB2B-4EB8-ACFD-56D0D94218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3337D19B-A55A-48B5-A155-4398B86971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6BEDB7-432B-413F-A13C-C62F637A6866}"/>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5" name="Footer Placeholder 4">
            <a:extLst>
              <a:ext uri="{FF2B5EF4-FFF2-40B4-BE49-F238E27FC236}">
                <a16:creationId xmlns:a16="http://schemas.microsoft.com/office/drawing/2014/main" id="{7948FC77-392E-4628-BEF9-150B21FF14C9}"/>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3E4C50BA-1112-4C1D-837C-373522366941}"/>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375662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9AD18-BBA5-40EA-9E0A-4EFA70FB0735}"/>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AF8FFE79-4E84-4DBA-B2EF-41989E1A1B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BC341EFC-DC13-4BD9-AF93-69C44F949E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019AB549-CCF8-44C3-BDC6-085FD8B25E21}"/>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6" name="Footer Placeholder 5">
            <a:extLst>
              <a:ext uri="{FF2B5EF4-FFF2-40B4-BE49-F238E27FC236}">
                <a16:creationId xmlns:a16="http://schemas.microsoft.com/office/drawing/2014/main" id="{6F120692-5422-4EC8-A43E-58EB2C5E786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61E0BB39-44A6-4DF8-BA79-FE0A63289387}"/>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2177469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99CF2-0E23-4641-BF5B-819C44904CDB}"/>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14B53415-0247-4958-ADBB-1C1627F90D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05A5EF-A6E5-4951-B52F-2144B339C7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F1457631-EF36-49CD-8461-E002A8A732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C9AB56-E7CC-4C55-A080-FAA908FE90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402FD7B7-0A56-467B-8602-FD6D4BB7AC50}"/>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8" name="Footer Placeholder 7">
            <a:extLst>
              <a:ext uri="{FF2B5EF4-FFF2-40B4-BE49-F238E27FC236}">
                <a16:creationId xmlns:a16="http://schemas.microsoft.com/office/drawing/2014/main" id="{DC80A740-BFCE-4AF3-BB03-04C7A6ED3634}"/>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B7BA7007-B6B5-4C36-8782-A5F53A40C360}"/>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299902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2028D-C860-4977-8592-3AA5DB547BB1}"/>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0D44B7D9-9164-4037-9C9A-0B690BA12654}"/>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4" name="Footer Placeholder 3">
            <a:extLst>
              <a:ext uri="{FF2B5EF4-FFF2-40B4-BE49-F238E27FC236}">
                <a16:creationId xmlns:a16="http://schemas.microsoft.com/office/drawing/2014/main" id="{11FA4E9D-CD63-4C65-AAE3-A566F40129F4}"/>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C32611DB-584C-4624-945F-2CCE7A44B55F}"/>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733203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DE319-0ACD-4608-A407-D89FF99D6C33}"/>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3" name="Footer Placeholder 2">
            <a:extLst>
              <a:ext uri="{FF2B5EF4-FFF2-40B4-BE49-F238E27FC236}">
                <a16:creationId xmlns:a16="http://schemas.microsoft.com/office/drawing/2014/main" id="{0FE70F20-4829-4E2D-9E75-5E5447F7289F}"/>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E5025283-B856-45E7-ABEC-56D3BD9727E1}"/>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137941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B73C-F546-43D1-96BD-BA2DAAD2F5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94B68445-0294-4A01-8FFD-6E5269AE03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40CC8F51-F578-4F3A-9229-AA4FD2D602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4B36FC-4119-4E2E-9B77-87167FDE5DB5}"/>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6" name="Footer Placeholder 5">
            <a:extLst>
              <a:ext uri="{FF2B5EF4-FFF2-40B4-BE49-F238E27FC236}">
                <a16:creationId xmlns:a16="http://schemas.microsoft.com/office/drawing/2014/main" id="{97A1CD2E-C5B8-4773-9278-28FBD2A5F8BC}"/>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A5B5AF36-5CE7-43A0-A00A-AABBD0FE3800}"/>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1561336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6A6D2-719B-471F-B996-FEA7591E6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B27D8032-DC6E-4166-8E5C-ECF8FC3543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74FFA880-1D54-4136-8286-9A140D887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AF6A33-C41A-47B2-A8EB-A9A1DE09BECA}"/>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6" name="Footer Placeholder 5">
            <a:extLst>
              <a:ext uri="{FF2B5EF4-FFF2-40B4-BE49-F238E27FC236}">
                <a16:creationId xmlns:a16="http://schemas.microsoft.com/office/drawing/2014/main" id="{E64422F4-823E-4B4B-B848-946D443F6136}"/>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4C29945A-1C28-40E8-B054-DED82E17EB8F}"/>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148981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C56F-4898-4E28-987D-07270C8D7AF2}"/>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D6E4E995-3A4D-47B3-84DE-9817314BA3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F77346AE-B5BB-40BF-B105-E6882646FBE5}"/>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5" name="Footer Placeholder 4">
            <a:extLst>
              <a:ext uri="{FF2B5EF4-FFF2-40B4-BE49-F238E27FC236}">
                <a16:creationId xmlns:a16="http://schemas.microsoft.com/office/drawing/2014/main" id="{E67DD4CA-91DC-428D-9BAD-94AF6A7F2257}"/>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3B2EC5AE-055F-49DE-B804-212AE8CCEA8A}"/>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3648603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E5F464-DCE1-4782-BB8B-BE6FA15999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A76D378B-BCF7-4D1C-9198-AB3D1EA0C2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FF795BE2-050C-41BC-BD80-BADDCFE49F23}"/>
              </a:ext>
            </a:extLst>
          </p:cNvPr>
          <p:cNvSpPr>
            <a:spLocks noGrp="1"/>
          </p:cNvSpPr>
          <p:nvPr>
            <p:ph type="dt" sz="half" idx="10"/>
          </p:nvPr>
        </p:nvSpPr>
        <p:spPr/>
        <p:txBody>
          <a:bodyPr/>
          <a:lstStyle/>
          <a:p>
            <a:fld id="{99B7DBC3-9EF3-405E-9742-05AFD688608A}" type="datetimeFigureOut">
              <a:rPr lang="sv-SE" smtClean="0"/>
              <a:t>2019-11-20</a:t>
            </a:fld>
            <a:endParaRPr lang="sv-SE"/>
          </a:p>
        </p:txBody>
      </p:sp>
      <p:sp>
        <p:nvSpPr>
          <p:cNvPr id="5" name="Footer Placeholder 4">
            <a:extLst>
              <a:ext uri="{FF2B5EF4-FFF2-40B4-BE49-F238E27FC236}">
                <a16:creationId xmlns:a16="http://schemas.microsoft.com/office/drawing/2014/main" id="{4F4827AB-099C-4EE1-A1CF-C886C5D09270}"/>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894C751E-DCDC-4231-BF40-920A9F1A945F}"/>
              </a:ext>
            </a:extLst>
          </p:cNvPr>
          <p:cNvSpPr>
            <a:spLocks noGrp="1"/>
          </p:cNvSpPr>
          <p:nvPr>
            <p:ph type="sldNum" sz="quarter" idx="12"/>
          </p:nvPr>
        </p:nvSpPr>
        <p:spPr/>
        <p:txBody>
          <a:bodyPr/>
          <a:lstStyle/>
          <a:p>
            <a:fld id="{08B80345-4D8D-4F5E-8DFE-49FC490C557D}" type="slidenum">
              <a:rPr lang="sv-SE" smtClean="0"/>
              <a:t>‹#›</a:t>
            </a:fld>
            <a:endParaRPr lang="sv-SE"/>
          </a:p>
        </p:txBody>
      </p:sp>
    </p:spTree>
    <p:extLst>
      <p:ext uri="{BB962C8B-B14F-4D97-AF65-F5344CB8AC3E}">
        <p14:creationId xmlns:p14="http://schemas.microsoft.com/office/powerpoint/2010/main" val="768036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BB6A3B-0DD9-4898-8794-1F6ED29BA9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F3A629A0-4C99-471A-BFCF-26D8A8F162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B52B5FE4-A631-4534-B98D-DB47AB3205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7DBC3-9EF3-405E-9742-05AFD688608A}" type="datetimeFigureOut">
              <a:rPr lang="sv-SE" smtClean="0"/>
              <a:t>2019-11-20</a:t>
            </a:fld>
            <a:endParaRPr lang="sv-SE"/>
          </a:p>
        </p:txBody>
      </p:sp>
      <p:sp>
        <p:nvSpPr>
          <p:cNvPr id="5" name="Footer Placeholder 4">
            <a:extLst>
              <a:ext uri="{FF2B5EF4-FFF2-40B4-BE49-F238E27FC236}">
                <a16:creationId xmlns:a16="http://schemas.microsoft.com/office/drawing/2014/main" id="{BAAD02DE-A73F-4CF1-A346-474FAB73D4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38027220-22E0-4A61-BBC9-A2DCB52761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80345-4D8D-4F5E-8DFE-49FC490C557D}" type="slidenum">
              <a:rPr lang="sv-SE" smtClean="0"/>
              <a:t>‹#›</a:t>
            </a:fld>
            <a:endParaRPr lang="sv-SE"/>
          </a:p>
        </p:txBody>
      </p:sp>
    </p:spTree>
    <p:extLst>
      <p:ext uri="{BB962C8B-B14F-4D97-AF65-F5344CB8AC3E}">
        <p14:creationId xmlns:p14="http://schemas.microsoft.com/office/powerpoint/2010/main" val="3038885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CmUnCfczk2w"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3EcOkbsujro"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youtube.com/watch?v=CmUnCfczk2w"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12"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4"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3" name="Subtitle 2">
            <a:extLst>
              <a:ext uri="{FF2B5EF4-FFF2-40B4-BE49-F238E27FC236}">
                <a16:creationId xmlns:a16="http://schemas.microsoft.com/office/drawing/2014/main" id="{412B5806-5BCA-4DDF-A859-D0B57B55CF31}"/>
              </a:ext>
            </a:extLst>
          </p:cNvPr>
          <p:cNvSpPr>
            <a:spLocks noGrp="1"/>
          </p:cNvSpPr>
          <p:nvPr>
            <p:ph type="subTitle" idx="1"/>
          </p:nvPr>
        </p:nvSpPr>
        <p:spPr>
          <a:xfrm>
            <a:off x="1524000" y="4495800"/>
            <a:ext cx="9144000" cy="762000"/>
          </a:xfrm>
        </p:spPr>
        <p:txBody>
          <a:bodyPr>
            <a:normAutofit/>
          </a:bodyPr>
          <a:lstStyle/>
          <a:p>
            <a:r>
              <a:rPr lang="sv-SE" sz="2800" b="1"/>
              <a:t>Arlanda IBK och SK Wigör</a:t>
            </a:r>
          </a:p>
        </p:txBody>
      </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C4BC546-48BA-44BD-BBBA-A12A2B3AA0BB}"/>
              </a:ext>
            </a:extLst>
          </p:cNvPr>
          <p:cNvSpPr>
            <a:spLocks noGrp="1"/>
          </p:cNvSpPr>
          <p:nvPr>
            <p:ph type="ctrTitle"/>
          </p:nvPr>
        </p:nvSpPr>
        <p:spPr>
          <a:xfrm>
            <a:off x="1524000" y="2776538"/>
            <a:ext cx="9144000" cy="1381188"/>
          </a:xfrm>
        </p:spPr>
        <p:txBody>
          <a:bodyPr anchor="ctr">
            <a:normAutofit/>
          </a:bodyPr>
          <a:lstStyle/>
          <a:p>
            <a:r>
              <a:rPr lang="sv-SE" sz="4000">
                <a:solidFill>
                  <a:schemeClr val="bg2"/>
                </a:solidFill>
              </a:rPr>
              <a:t>Trygg idrott för alla</a:t>
            </a:r>
          </a:p>
        </p:txBody>
      </p:sp>
      <p:pic>
        <p:nvPicPr>
          <p:cNvPr id="4" name="Picture 3">
            <a:extLst>
              <a:ext uri="{FF2B5EF4-FFF2-40B4-BE49-F238E27FC236}">
                <a16:creationId xmlns:a16="http://schemas.microsoft.com/office/drawing/2014/main" id="{6A47A8D1-7EE1-4F74-946A-764590B26E20}"/>
              </a:ext>
            </a:extLst>
          </p:cNvPr>
          <p:cNvPicPr>
            <a:picLocks noChangeAspect="1"/>
          </p:cNvPicPr>
          <p:nvPr/>
        </p:nvPicPr>
        <p:blipFill>
          <a:blip r:embed="rId2"/>
          <a:stretch>
            <a:fillRect/>
          </a:stretch>
        </p:blipFill>
        <p:spPr>
          <a:xfrm>
            <a:off x="8127492" y="5737320"/>
            <a:ext cx="3765744" cy="622332"/>
          </a:xfrm>
          <a:prstGeom prst="rect">
            <a:avLst/>
          </a:prstGeom>
        </p:spPr>
      </p:pic>
      <p:pic>
        <p:nvPicPr>
          <p:cNvPr id="5" name="Picture 4">
            <a:extLst>
              <a:ext uri="{FF2B5EF4-FFF2-40B4-BE49-F238E27FC236}">
                <a16:creationId xmlns:a16="http://schemas.microsoft.com/office/drawing/2014/main" id="{A18963BE-6F79-430F-9D5B-98236241F420}"/>
              </a:ext>
            </a:extLst>
          </p:cNvPr>
          <p:cNvPicPr>
            <a:picLocks noChangeAspect="1"/>
          </p:cNvPicPr>
          <p:nvPr/>
        </p:nvPicPr>
        <p:blipFill>
          <a:blip r:embed="rId3"/>
          <a:stretch>
            <a:fillRect/>
          </a:stretch>
        </p:blipFill>
        <p:spPr>
          <a:xfrm>
            <a:off x="463423" y="315403"/>
            <a:ext cx="1416123" cy="952549"/>
          </a:xfrm>
          <a:prstGeom prst="rect">
            <a:avLst/>
          </a:prstGeom>
        </p:spPr>
      </p:pic>
      <p:pic>
        <p:nvPicPr>
          <p:cNvPr id="6" name="Picture 5">
            <a:extLst>
              <a:ext uri="{FF2B5EF4-FFF2-40B4-BE49-F238E27FC236}">
                <a16:creationId xmlns:a16="http://schemas.microsoft.com/office/drawing/2014/main" id="{13C5659E-9967-443A-8B68-41773FFCA267}"/>
              </a:ext>
            </a:extLst>
          </p:cNvPr>
          <p:cNvPicPr>
            <a:picLocks noChangeAspect="1"/>
          </p:cNvPicPr>
          <p:nvPr/>
        </p:nvPicPr>
        <p:blipFill>
          <a:blip r:embed="rId4"/>
          <a:stretch>
            <a:fillRect/>
          </a:stretch>
        </p:blipFill>
        <p:spPr>
          <a:xfrm>
            <a:off x="10668000" y="269735"/>
            <a:ext cx="1238314" cy="1206562"/>
          </a:xfrm>
          <a:prstGeom prst="rect">
            <a:avLst/>
          </a:prstGeom>
        </p:spPr>
      </p:pic>
      <p:pic>
        <p:nvPicPr>
          <p:cNvPr id="7" name="Picture 6">
            <a:extLst>
              <a:ext uri="{FF2B5EF4-FFF2-40B4-BE49-F238E27FC236}">
                <a16:creationId xmlns:a16="http://schemas.microsoft.com/office/drawing/2014/main" id="{DF724F97-DFAA-4812-B4C6-6E709AB9969F}"/>
              </a:ext>
            </a:extLst>
          </p:cNvPr>
          <p:cNvPicPr>
            <a:picLocks noChangeAspect="1"/>
          </p:cNvPicPr>
          <p:nvPr/>
        </p:nvPicPr>
        <p:blipFill>
          <a:blip r:embed="rId5"/>
          <a:stretch>
            <a:fillRect/>
          </a:stretch>
        </p:blipFill>
        <p:spPr>
          <a:xfrm>
            <a:off x="435308" y="4818097"/>
            <a:ext cx="1619333" cy="1803493"/>
          </a:xfrm>
          <a:prstGeom prst="rect">
            <a:avLst/>
          </a:prstGeom>
        </p:spPr>
      </p:pic>
    </p:spTree>
    <p:extLst>
      <p:ext uri="{BB962C8B-B14F-4D97-AF65-F5344CB8AC3E}">
        <p14:creationId xmlns:p14="http://schemas.microsoft.com/office/powerpoint/2010/main" val="207395521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69001F-E2E1-4376-B79C-4E260C2BB9AC}"/>
              </a:ext>
            </a:extLst>
          </p:cNvPr>
          <p:cNvSpPr>
            <a:spLocks noGrp="1"/>
          </p:cNvSpPr>
          <p:nvPr>
            <p:ph type="title"/>
          </p:nvPr>
        </p:nvSpPr>
        <p:spPr>
          <a:xfrm>
            <a:off x="1179226" y="826680"/>
            <a:ext cx="9833548" cy="1325563"/>
          </a:xfrm>
        </p:spPr>
        <p:txBody>
          <a:bodyPr>
            <a:normAutofit/>
          </a:bodyPr>
          <a:lstStyle/>
          <a:p>
            <a:pPr algn="ctr"/>
            <a:r>
              <a:rPr lang="sv-SE" sz="4000" dirty="0">
                <a:solidFill>
                  <a:srgbClr val="FFFFFF"/>
                </a:solidFill>
              </a:rPr>
              <a:t>Om Trygg Idrott för alla </a:t>
            </a:r>
          </a:p>
        </p:txBody>
      </p:sp>
      <p:sp>
        <p:nvSpPr>
          <p:cNvPr id="3" name="Content Placeholder 2">
            <a:extLst>
              <a:ext uri="{FF2B5EF4-FFF2-40B4-BE49-F238E27FC236}">
                <a16:creationId xmlns:a16="http://schemas.microsoft.com/office/drawing/2014/main" id="{7DBA4613-FED7-4758-8388-F070E18488B6}"/>
              </a:ext>
            </a:extLst>
          </p:cNvPr>
          <p:cNvSpPr>
            <a:spLocks noGrp="1"/>
          </p:cNvSpPr>
          <p:nvPr>
            <p:ph idx="1"/>
          </p:nvPr>
        </p:nvSpPr>
        <p:spPr>
          <a:xfrm>
            <a:off x="1179226" y="3092970"/>
            <a:ext cx="9833548" cy="2693976"/>
          </a:xfrm>
        </p:spPr>
        <p:txBody>
          <a:bodyPr>
            <a:normAutofit/>
          </a:bodyPr>
          <a:lstStyle/>
          <a:p>
            <a:r>
              <a:rPr lang="sv-SE" sz="2000" dirty="0">
                <a:solidFill>
                  <a:srgbClr val="000000"/>
                </a:solidFill>
              </a:rPr>
              <a:t>Ett samarbete mellan Sigtuna Kommun, Rädda Barnen, SISU och Upplands Idrottsförbund för att motverka och förebygga mobbing, kränkningar, diskrimineringar och sexuella trakasserier där flera klubbar inom Sigtuna Kommun fått hjälp att ta fram en handlingsplan.</a:t>
            </a:r>
          </a:p>
          <a:p>
            <a:r>
              <a:rPr lang="sv-SE" sz="2000" dirty="0">
                <a:solidFill>
                  <a:srgbClr val="000000"/>
                </a:solidFill>
              </a:rPr>
              <a:t>Handlingsplanen har granskats och godkänts. </a:t>
            </a:r>
          </a:p>
          <a:p>
            <a:pPr marL="0" indent="0">
              <a:buNone/>
            </a:pPr>
            <a:endParaRPr lang="sv-SE" sz="2000" dirty="0">
              <a:solidFill>
                <a:srgbClr val="000000"/>
              </a:solidFill>
              <a:hlinkClick r:id="rId3"/>
            </a:endParaRPr>
          </a:p>
        </p:txBody>
      </p:sp>
    </p:spTree>
    <p:extLst>
      <p:ext uri="{BB962C8B-B14F-4D97-AF65-F5344CB8AC3E}">
        <p14:creationId xmlns:p14="http://schemas.microsoft.com/office/powerpoint/2010/main" val="147185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69001F-E2E1-4376-B79C-4E260C2BB9AC}"/>
              </a:ext>
            </a:extLst>
          </p:cNvPr>
          <p:cNvSpPr>
            <a:spLocks noGrp="1"/>
          </p:cNvSpPr>
          <p:nvPr>
            <p:ph type="title"/>
          </p:nvPr>
        </p:nvSpPr>
        <p:spPr>
          <a:xfrm>
            <a:off x="640079" y="2053641"/>
            <a:ext cx="4419601" cy="2760098"/>
          </a:xfrm>
        </p:spPr>
        <p:txBody>
          <a:bodyPr>
            <a:normAutofit/>
          </a:bodyPr>
          <a:lstStyle/>
          <a:p>
            <a:r>
              <a:rPr lang="sv-SE" dirty="0">
                <a:solidFill>
                  <a:srgbClr val="FFFFFF"/>
                </a:solidFill>
              </a:rPr>
              <a:t>Varför har vi certifierat oss i Trygg Idrott för alla </a:t>
            </a:r>
          </a:p>
        </p:txBody>
      </p:sp>
      <p:sp>
        <p:nvSpPr>
          <p:cNvPr id="3" name="Content Placeholder 2">
            <a:extLst>
              <a:ext uri="{FF2B5EF4-FFF2-40B4-BE49-F238E27FC236}">
                <a16:creationId xmlns:a16="http://schemas.microsoft.com/office/drawing/2014/main" id="{7DBA4613-FED7-4758-8388-F070E18488B6}"/>
              </a:ext>
            </a:extLst>
          </p:cNvPr>
          <p:cNvSpPr>
            <a:spLocks noGrp="1"/>
          </p:cNvSpPr>
          <p:nvPr>
            <p:ph idx="1"/>
          </p:nvPr>
        </p:nvSpPr>
        <p:spPr>
          <a:xfrm>
            <a:off x="5914164" y="-129489"/>
            <a:ext cx="6082110" cy="4366260"/>
          </a:xfrm>
        </p:spPr>
        <p:txBody>
          <a:bodyPr anchor="ctr">
            <a:normAutofit/>
          </a:bodyPr>
          <a:lstStyle/>
          <a:p>
            <a:r>
              <a:rPr lang="sv-SE" sz="2400" dirty="0">
                <a:solidFill>
                  <a:srgbClr val="000000"/>
                </a:solidFill>
                <a:hlinkClick r:id="rId3"/>
              </a:rPr>
              <a:t>https://www.youtube.com/watch?v=3EcOkbsujro</a:t>
            </a:r>
            <a:endParaRPr lang="sv-SE" sz="2400" dirty="0">
              <a:solidFill>
                <a:srgbClr val="000000"/>
              </a:solidFill>
            </a:endParaRPr>
          </a:p>
          <a:p>
            <a:r>
              <a:rPr lang="sv-SE" sz="2400" dirty="0">
                <a:solidFill>
                  <a:srgbClr val="000000"/>
                </a:solidFill>
                <a:hlinkClick r:id="rId4"/>
              </a:rPr>
              <a:t>https://www.youtube.com/watch?v=CmUnCfczk2w</a:t>
            </a:r>
            <a:endParaRPr lang="sv-SE" sz="2400" dirty="0">
              <a:solidFill>
                <a:srgbClr val="000000"/>
              </a:solidFill>
            </a:endParaRPr>
          </a:p>
          <a:p>
            <a:pPr marL="0" indent="0">
              <a:buNone/>
            </a:pPr>
            <a:endParaRPr lang="sv-SE" sz="2400" dirty="0">
              <a:solidFill>
                <a:srgbClr val="000000"/>
              </a:solidFill>
            </a:endParaRPr>
          </a:p>
        </p:txBody>
      </p:sp>
      <p:pic>
        <p:nvPicPr>
          <p:cNvPr id="4" name="Picture 3">
            <a:extLst>
              <a:ext uri="{FF2B5EF4-FFF2-40B4-BE49-F238E27FC236}">
                <a16:creationId xmlns:a16="http://schemas.microsoft.com/office/drawing/2014/main" id="{106C7228-EE9B-47CB-A33D-767012526B60}"/>
              </a:ext>
            </a:extLst>
          </p:cNvPr>
          <p:cNvPicPr>
            <a:picLocks noChangeAspect="1"/>
          </p:cNvPicPr>
          <p:nvPr/>
        </p:nvPicPr>
        <p:blipFill>
          <a:blip r:embed="rId5"/>
          <a:stretch>
            <a:fillRect/>
          </a:stretch>
        </p:blipFill>
        <p:spPr>
          <a:xfrm>
            <a:off x="5750821" y="3413760"/>
            <a:ext cx="6408795" cy="3288040"/>
          </a:xfrm>
          <a:prstGeom prst="rect">
            <a:avLst/>
          </a:prstGeom>
        </p:spPr>
      </p:pic>
    </p:spTree>
    <p:extLst>
      <p:ext uri="{BB962C8B-B14F-4D97-AF65-F5344CB8AC3E}">
        <p14:creationId xmlns:p14="http://schemas.microsoft.com/office/powerpoint/2010/main" val="216683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69001F-E2E1-4376-B79C-4E260C2BB9AC}"/>
              </a:ext>
            </a:extLst>
          </p:cNvPr>
          <p:cNvSpPr>
            <a:spLocks noGrp="1"/>
          </p:cNvSpPr>
          <p:nvPr>
            <p:ph type="title"/>
          </p:nvPr>
        </p:nvSpPr>
        <p:spPr>
          <a:xfrm>
            <a:off x="640079" y="2053641"/>
            <a:ext cx="4419601" cy="2760098"/>
          </a:xfrm>
        </p:spPr>
        <p:txBody>
          <a:bodyPr>
            <a:normAutofit/>
          </a:bodyPr>
          <a:lstStyle/>
          <a:p>
            <a:r>
              <a:rPr lang="sv-SE" dirty="0">
                <a:solidFill>
                  <a:srgbClr val="FFFFFF"/>
                </a:solidFill>
              </a:rPr>
              <a:t>Värderingar</a:t>
            </a:r>
          </a:p>
        </p:txBody>
      </p:sp>
      <p:sp>
        <p:nvSpPr>
          <p:cNvPr id="3" name="Content Placeholder 2">
            <a:extLst>
              <a:ext uri="{FF2B5EF4-FFF2-40B4-BE49-F238E27FC236}">
                <a16:creationId xmlns:a16="http://schemas.microsoft.com/office/drawing/2014/main" id="{7DBA4613-FED7-4758-8388-F070E18488B6}"/>
              </a:ext>
            </a:extLst>
          </p:cNvPr>
          <p:cNvSpPr>
            <a:spLocks noGrp="1"/>
          </p:cNvSpPr>
          <p:nvPr>
            <p:ph idx="1"/>
          </p:nvPr>
        </p:nvSpPr>
        <p:spPr>
          <a:xfrm>
            <a:off x="6090574" y="801866"/>
            <a:ext cx="5306084" cy="5230634"/>
          </a:xfrm>
        </p:spPr>
        <p:txBody>
          <a:bodyPr anchor="ctr">
            <a:normAutofit/>
          </a:bodyPr>
          <a:lstStyle/>
          <a:p>
            <a:r>
              <a:rPr lang="sv-SE" sz="2400" dirty="0">
                <a:solidFill>
                  <a:srgbClr val="000000"/>
                </a:solidFill>
              </a:rPr>
              <a:t>För Arlanda IBK och SK </a:t>
            </a:r>
            <a:r>
              <a:rPr lang="sv-SE" sz="2400" dirty="0" err="1">
                <a:solidFill>
                  <a:srgbClr val="000000"/>
                </a:solidFill>
              </a:rPr>
              <a:t>Wigör</a:t>
            </a:r>
            <a:r>
              <a:rPr lang="sv-SE" sz="2400" dirty="0">
                <a:solidFill>
                  <a:srgbClr val="000000"/>
                </a:solidFill>
              </a:rPr>
              <a:t> är det högst prioriterat att alla aktiva ska känna sig trygga och veta vad klubbarna står för.</a:t>
            </a:r>
          </a:p>
          <a:p>
            <a:r>
              <a:rPr lang="sv-SE" sz="2400" dirty="0">
                <a:solidFill>
                  <a:srgbClr val="000000"/>
                </a:solidFill>
              </a:rPr>
              <a:t>Tydliga ramar</a:t>
            </a:r>
          </a:p>
          <a:p>
            <a:r>
              <a:rPr lang="sv-SE" sz="2400" dirty="0">
                <a:solidFill>
                  <a:srgbClr val="000000"/>
                </a:solidFill>
              </a:rPr>
              <a:t>Gemenskap</a:t>
            </a:r>
          </a:p>
          <a:p>
            <a:r>
              <a:rPr lang="sv-SE" sz="2400" dirty="0">
                <a:solidFill>
                  <a:srgbClr val="000000"/>
                </a:solidFill>
              </a:rPr>
              <a:t>Förutsättningar för alla som vill delta</a:t>
            </a:r>
          </a:p>
          <a:p>
            <a:r>
              <a:rPr lang="sv-SE" sz="2400" dirty="0">
                <a:solidFill>
                  <a:srgbClr val="000000"/>
                </a:solidFill>
              </a:rPr>
              <a:t>Alla ska veta vem eller var man ska vända sig till</a:t>
            </a:r>
          </a:p>
          <a:p>
            <a:endParaRPr lang="sv-SE" sz="2400" dirty="0">
              <a:solidFill>
                <a:srgbClr val="000000"/>
              </a:solidFill>
            </a:endParaRPr>
          </a:p>
          <a:p>
            <a:endParaRPr lang="sv-SE" sz="2400" dirty="0">
              <a:solidFill>
                <a:srgbClr val="000000"/>
              </a:solidFill>
            </a:endParaRPr>
          </a:p>
          <a:p>
            <a:endParaRPr lang="sv-SE" sz="2400" dirty="0">
              <a:solidFill>
                <a:srgbClr val="000000"/>
              </a:solidFill>
            </a:endParaRPr>
          </a:p>
        </p:txBody>
      </p:sp>
    </p:spTree>
    <p:extLst>
      <p:ext uri="{BB962C8B-B14F-4D97-AF65-F5344CB8AC3E}">
        <p14:creationId xmlns:p14="http://schemas.microsoft.com/office/powerpoint/2010/main" val="355860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D578-1B62-450F-9240-04B5C194A237}"/>
              </a:ext>
            </a:extLst>
          </p:cNvPr>
          <p:cNvSpPr>
            <a:spLocks noGrp="1"/>
          </p:cNvSpPr>
          <p:nvPr>
            <p:ph type="title"/>
          </p:nvPr>
        </p:nvSpPr>
        <p:spPr>
          <a:xfrm>
            <a:off x="801098" y="1396289"/>
            <a:ext cx="5277333" cy="1325563"/>
          </a:xfrm>
        </p:spPr>
        <p:txBody>
          <a:bodyPr>
            <a:normAutofit/>
          </a:bodyPr>
          <a:lstStyle/>
          <a:p>
            <a:r>
              <a:rPr lang="sv-SE" dirty="0"/>
              <a:t>Exempel </a:t>
            </a:r>
          </a:p>
        </p:txBody>
      </p:sp>
      <p:sp>
        <p:nvSpPr>
          <p:cNvPr id="10" name="Content Placeholder 9">
            <a:extLst>
              <a:ext uri="{FF2B5EF4-FFF2-40B4-BE49-F238E27FC236}">
                <a16:creationId xmlns:a16="http://schemas.microsoft.com/office/drawing/2014/main" id="{8317EEB6-A859-4325-BB61-E2DDB57F389C}"/>
              </a:ext>
            </a:extLst>
          </p:cNvPr>
          <p:cNvSpPr>
            <a:spLocks noGrp="1"/>
          </p:cNvSpPr>
          <p:nvPr>
            <p:ph idx="1"/>
          </p:nvPr>
        </p:nvSpPr>
        <p:spPr>
          <a:xfrm>
            <a:off x="805543" y="2871982"/>
            <a:ext cx="4558309" cy="3181684"/>
          </a:xfrm>
        </p:spPr>
        <p:txBody>
          <a:bodyPr anchor="t">
            <a:normAutofit/>
          </a:bodyPr>
          <a:lstStyle/>
          <a:p>
            <a:pPr marL="0" indent="0">
              <a:buNone/>
            </a:pPr>
            <a:r>
              <a:rPr lang="en-US" sz="1800" dirty="0" err="1"/>
              <a:t>Punkter</a:t>
            </a:r>
            <a:r>
              <a:rPr lang="en-US" sz="1800" dirty="0"/>
              <a:t> </a:t>
            </a:r>
            <a:r>
              <a:rPr lang="en-US" sz="1800" dirty="0" err="1"/>
              <a:t>som</a:t>
            </a:r>
            <a:r>
              <a:rPr lang="en-US" sz="1800" dirty="0"/>
              <a:t> Arlanda IBK </a:t>
            </a:r>
            <a:r>
              <a:rPr lang="en-US" sz="1800" dirty="0" err="1"/>
              <a:t>och</a:t>
            </a:r>
            <a:r>
              <a:rPr lang="en-US" sz="1800" dirty="0"/>
              <a:t> SK </a:t>
            </a:r>
            <a:r>
              <a:rPr lang="en-US" sz="1800" dirty="0" err="1"/>
              <a:t>Wigör</a:t>
            </a:r>
            <a:r>
              <a:rPr lang="en-US" sz="1800" dirty="0"/>
              <a:t> </a:t>
            </a:r>
            <a:r>
              <a:rPr lang="en-US" sz="1800" dirty="0" err="1"/>
              <a:t>kommer</a:t>
            </a:r>
            <a:r>
              <a:rPr lang="en-US" sz="1800" dirty="0"/>
              <a:t> </a:t>
            </a:r>
            <a:r>
              <a:rPr lang="en-US" sz="1800" dirty="0" err="1"/>
              <a:t>arbeta</a:t>
            </a:r>
            <a:r>
              <a:rPr lang="en-US" sz="1800" dirty="0"/>
              <a:t> </a:t>
            </a:r>
            <a:r>
              <a:rPr lang="en-US" sz="1800" dirty="0" err="1"/>
              <a:t>aktivt</a:t>
            </a:r>
            <a:r>
              <a:rPr lang="en-US" sz="1800" dirty="0"/>
              <a:t> mot</a:t>
            </a:r>
          </a:p>
        </p:txBody>
      </p:sp>
      <p:sp>
        <p:nvSpPr>
          <p:cNvPr id="13" name="Oval 12">
            <a:extLst>
              <a:ext uri="{FF2B5EF4-FFF2-40B4-BE49-F238E27FC236}">
                <a16:creationId xmlns:a16="http://schemas.microsoft.com/office/drawing/2014/main" id="{C99A8FB7-A79B-4BC9-9D56-B79587F6AA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5005" y="2650637"/>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B6114379-CEF2-4927-BEAC-763037C09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9597" y="2815229"/>
            <a:ext cx="2788920" cy="27889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B23893E2-3349-46D7-A7AA-B9E447957F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96859" y="0"/>
            <a:ext cx="4198060" cy="3650200"/>
          </a:xfrm>
          <a:custGeom>
            <a:avLst/>
            <a:gdLst>
              <a:gd name="connsiteX0" fmla="*/ 262846 w 4198060"/>
              <a:gd name="connsiteY0" fmla="*/ 0 h 3650200"/>
              <a:gd name="connsiteX1" fmla="*/ 4198060 w 4198060"/>
              <a:gd name="connsiteY1" fmla="*/ 0 h 3650200"/>
              <a:gd name="connsiteX2" fmla="*/ 4198060 w 4198060"/>
              <a:gd name="connsiteY2" fmla="*/ 3021648 h 3650200"/>
              <a:gd name="connsiteX3" fmla="*/ 4142653 w 4198060"/>
              <a:gd name="connsiteY3" fmla="*/ 3072005 h 3650200"/>
              <a:gd name="connsiteX4" fmla="*/ 2532040 w 4198060"/>
              <a:gd name="connsiteY4" fmla="*/ 3650200 h 3650200"/>
              <a:gd name="connsiteX5" fmla="*/ 0 w 4198060"/>
              <a:gd name="connsiteY5" fmla="*/ 1118160 h 3650200"/>
              <a:gd name="connsiteX6" fmla="*/ 198981 w 4198060"/>
              <a:gd name="connsiteY6" fmla="*/ 132576 h 36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060" h="365020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8ED247F7-4FB8-4F2E-835D-4B6080CC155D}"/>
              </a:ext>
            </a:extLst>
          </p:cNvPr>
          <p:cNvPicPr>
            <a:picLocks noChangeAspect="1"/>
          </p:cNvPicPr>
          <p:nvPr/>
        </p:nvPicPr>
        <p:blipFill>
          <a:blip r:embed="rId2"/>
          <a:stretch>
            <a:fillRect/>
          </a:stretch>
        </p:blipFill>
        <p:spPr>
          <a:xfrm>
            <a:off x="6008139" y="3525097"/>
            <a:ext cx="2462093" cy="1298753"/>
          </a:xfrm>
          <a:prstGeom prst="rect">
            <a:avLst/>
          </a:prstGeom>
        </p:spPr>
      </p:pic>
      <p:sp>
        <p:nvSpPr>
          <p:cNvPr id="19" name="Freeform: Shape 18">
            <a:extLst>
              <a:ext uri="{FF2B5EF4-FFF2-40B4-BE49-F238E27FC236}">
                <a16:creationId xmlns:a16="http://schemas.microsoft.com/office/drawing/2014/main" id="{C14C23C8-0D86-4D9E-A9C7-76291675C4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0603" y="1"/>
            <a:ext cx="4034316" cy="3486455"/>
          </a:xfrm>
          <a:custGeom>
            <a:avLst/>
            <a:gdLst>
              <a:gd name="connsiteX0" fmla="*/ 280681 w 4034316"/>
              <a:gd name="connsiteY0" fmla="*/ 0 h 3486455"/>
              <a:gd name="connsiteX1" fmla="*/ 4034316 w 4034316"/>
              <a:gd name="connsiteY1" fmla="*/ 0 h 3486455"/>
              <a:gd name="connsiteX2" fmla="*/ 4034316 w 4034316"/>
              <a:gd name="connsiteY2" fmla="*/ 2800630 h 3486455"/>
              <a:gd name="connsiteX3" fmla="*/ 3874752 w 4034316"/>
              <a:gd name="connsiteY3" fmla="*/ 2945652 h 3486455"/>
              <a:gd name="connsiteX4" fmla="*/ 2368296 w 4034316"/>
              <a:gd name="connsiteY4" fmla="*/ 3486455 h 3486455"/>
              <a:gd name="connsiteX5" fmla="*/ 0 w 4034316"/>
              <a:gd name="connsiteY5" fmla="*/ 1118159 h 3486455"/>
              <a:gd name="connsiteX6" fmla="*/ 186113 w 4034316"/>
              <a:gd name="connsiteY6" fmla="*/ 196311 h 348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BBE43BD-9DE4-4319-AAD5-7E2A26A4FCCA}"/>
              </a:ext>
            </a:extLst>
          </p:cNvPr>
          <p:cNvPicPr>
            <a:picLocks noChangeAspect="1"/>
          </p:cNvPicPr>
          <p:nvPr/>
        </p:nvPicPr>
        <p:blipFill>
          <a:blip r:embed="rId3"/>
          <a:stretch>
            <a:fillRect/>
          </a:stretch>
        </p:blipFill>
        <p:spPr>
          <a:xfrm>
            <a:off x="8850774" y="682748"/>
            <a:ext cx="3028386" cy="1582331"/>
          </a:xfrm>
          <a:prstGeom prst="rect">
            <a:avLst/>
          </a:prstGeom>
        </p:spPr>
      </p:pic>
      <p:sp>
        <p:nvSpPr>
          <p:cNvPr id="21" name="Freeform: Shape 20">
            <a:extLst>
              <a:ext uri="{FF2B5EF4-FFF2-40B4-BE49-F238E27FC236}">
                <a16:creationId xmlns:a16="http://schemas.microsoft.com/office/drawing/2014/main" id="{2B7592FE-10D1-4664-B623-353F47C8DF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8132" y="4032250"/>
            <a:ext cx="3303868" cy="2825750"/>
          </a:xfrm>
          <a:custGeom>
            <a:avLst/>
            <a:gdLst>
              <a:gd name="connsiteX0" fmla="*/ 1888600 w 3303868"/>
              <a:gd name="connsiteY0" fmla="*/ 0 h 2825750"/>
              <a:gd name="connsiteX1" fmla="*/ 3224042 w 3303868"/>
              <a:gd name="connsiteY1" fmla="*/ 553158 h 2825750"/>
              <a:gd name="connsiteX2" fmla="*/ 3303868 w 3303868"/>
              <a:gd name="connsiteY2" fmla="*/ 640989 h 2825750"/>
              <a:gd name="connsiteX3" fmla="*/ 3303868 w 3303868"/>
              <a:gd name="connsiteY3" fmla="*/ 2825750 h 2825750"/>
              <a:gd name="connsiteX4" fmla="*/ 250380 w 3303868"/>
              <a:gd name="connsiteY4" fmla="*/ 2825750 h 2825750"/>
              <a:gd name="connsiteX5" fmla="*/ 227944 w 3303868"/>
              <a:gd name="connsiteY5" fmla="*/ 2788819 h 2825750"/>
              <a:gd name="connsiteX6" fmla="*/ 0 w 3303868"/>
              <a:gd name="connsiteY6" fmla="*/ 1888600 h 2825750"/>
              <a:gd name="connsiteX7" fmla="*/ 1888600 w 3303868"/>
              <a:gd name="connsiteY7" fmla="*/ 0 h 28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3868" h="2825750">
                <a:moveTo>
                  <a:pt x="1888600" y="0"/>
                </a:moveTo>
                <a:cubicBezTo>
                  <a:pt x="2410123" y="0"/>
                  <a:pt x="2882273" y="211389"/>
                  <a:pt x="3224042" y="553158"/>
                </a:cubicBezTo>
                <a:lnTo>
                  <a:pt x="3303868" y="640989"/>
                </a:lnTo>
                <a:lnTo>
                  <a:pt x="3303868"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32248578-C6EF-47FB-8B88-AD65C27452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3088" y="4197206"/>
            <a:ext cx="3138912" cy="2660795"/>
          </a:xfrm>
          <a:custGeom>
            <a:avLst/>
            <a:gdLst>
              <a:gd name="connsiteX0" fmla="*/ 1723644 w 3138912"/>
              <a:gd name="connsiteY0" fmla="*/ 0 h 2660795"/>
              <a:gd name="connsiteX1" fmla="*/ 3053691 w 3138912"/>
              <a:gd name="connsiteY1" fmla="*/ 627247 h 2660795"/>
              <a:gd name="connsiteX2" fmla="*/ 3138912 w 3138912"/>
              <a:gd name="connsiteY2" fmla="*/ 741211 h 2660795"/>
              <a:gd name="connsiteX3" fmla="*/ 3138912 w 3138912"/>
              <a:gd name="connsiteY3" fmla="*/ 2660795 h 2660795"/>
              <a:gd name="connsiteX4" fmla="*/ 278239 w 3138912"/>
              <a:gd name="connsiteY4" fmla="*/ 2660795 h 2660795"/>
              <a:gd name="connsiteX5" fmla="*/ 208035 w 3138912"/>
              <a:gd name="connsiteY5" fmla="*/ 2545235 h 2660795"/>
              <a:gd name="connsiteX6" fmla="*/ 0 w 3138912"/>
              <a:gd name="connsiteY6" fmla="*/ 1723644 h 2660795"/>
              <a:gd name="connsiteX7" fmla="*/ 1723644 w 3138912"/>
              <a:gd name="connsiteY7" fmla="*/ 0 h 26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8912" h="2660795">
                <a:moveTo>
                  <a:pt x="1723644" y="0"/>
                </a:moveTo>
                <a:cubicBezTo>
                  <a:pt x="2259111" y="0"/>
                  <a:pt x="2737550" y="244172"/>
                  <a:pt x="3053691" y="627247"/>
                </a:cubicBezTo>
                <a:lnTo>
                  <a:pt x="3138912" y="741211"/>
                </a:lnTo>
                <a:lnTo>
                  <a:pt x="3138912" y="2660795"/>
                </a:lnTo>
                <a:lnTo>
                  <a:pt x="278239" y="2660795"/>
                </a:lnTo>
                <a:lnTo>
                  <a:pt x="208035" y="2545235"/>
                </a:lnTo>
                <a:cubicBezTo>
                  <a:pt x="75362" y="2301006"/>
                  <a:pt x="0" y="2021126"/>
                  <a:pt x="0" y="1723644"/>
                </a:cubicBezTo>
                <a:cubicBezTo>
                  <a:pt x="0" y="771702"/>
                  <a:pt x="771702" y="0"/>
                  <a:pt x="172364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116D908-F775-4F7C-ABDB-23C158904DF5}"/>
              </a:ext>
            </a:extLst>
          </p:cNvPr>
          <p:cNvPicPr>
            <a:picLocks noChangeAspect="1"/>
          </p:cNvPicPr>
          <p:nvPr/>
        </p:nvPicPr>
        <p:blipFill>
          <a:blip r:embed="rId4"/>
          <a:stretch>
            <a:fillRect/>
          </a:stretch>
        </p:blipFill>
        <p:spPr>
          <a:xfrm>
            <a:off x="9412658" y="5119927"/>
            <a:ext cx="2634780" cy="1297628"/>
          </a:xfrm>
          <a:prstGeom prst="rect">
            <a:avLst/>
          </a:prstGeom>
        </p:spPr>
      </p:pic>
    </p:spTree>
    <p:extLst>
      <p:ext uri="{BB962C8B-B14F-4D97-AF65-F5344CB8AC3E}">
        <p14:creationId xmlns:p14="http://schemas.microsoft.com/office/powerpoint/2010/main" val="58162418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32507-6BDD-4192-AFD2-8BD9D6CBD77F}"/>
              </a:ext>
            </a:extLst>
          </p:cNvPr>
          <p:cNvSpPr>
            <a:spLocks noGrp="1"/>
          </p:cNvSpPr>
          <p:nvPr>
            <p:ph type="title"/>
          </p:nvPr>
        </p:nvSpPr>
        <p:spPr>
          <a:xfrm>
            <a:off x="762001" y="803325"/>
            <a:ext cx="5314536" cy="1325563"/>
          </a:xfrm>
        </p:spPr>
        <p:txBody>
          <a:bodyPr>
            <a:normAutofit/>
          </a:bodyPr>
          <a:lstStyle/>
          <a:p>
            <a:r>
              <a:rPr lang="sv-SE" dirty="0"/>
              <a:t>Hur kommer vi arbeta</a:t>
            </a:r>
          </a:p>
        </p:txBody>
      </p:sp>
      <p:sp>
        <p:nvSpPr>
          <p:cNvPr id="3" name="Content Placeholder 2">
            <a:extLst>
              <a:ext uri="{FF2B5EF4-FFF2-40B4-BE49-F238E27FC236}">
                <a16:creationId xmlns:a16="http://schemas.microsoft.com/office/drawing/2014/main" id="{62144EB9-7813-4753-A6E8-04CE42B42B9F}"/>
              </a:ext>
            </a:extLst>
          </p:cNvPr>
          <p:cNvSpPr>
            <a:spLocks noGrp="1"/>
          </p:cNvSpPr>
          <p:nvPr>
            <p:ph idx="1"/>
          </p:nvPr>
        </p:nvSpPr>
        <p:spPr>
          <a:xfrm>
            <a:off x="762000" y="2279018"/>
            <a:ext cx="5314543" cy="3375920"/>
          </a:xfrm>
        </p:spPr>
        <p:txBody>
          <a:bodyPr anchor="t">
            <a:normAutofit/>
          </a:bodyPr>
          <a:lstStyle/>
          <a:p>
            <a:r>
              <a:rPr lang="sv-SE" sz="1800" dirty="0"/>
              <a:t>Sprida informationen till ledare, föräldrar och barn (därför vi står här idag)</a:t>
            </a:r>
          </a:p>
          <a:p>
            <a:r>
              <a:rPr lang="sv-SE" sz="1800" dirty="0"/>
              <a:t>Handlingsplanen är ett levande dokument och kommer att uppdateras årligen och oftare vid behov</a:t>
            </a:r>
          </a:p>
          <a:p>
            <a:r>
              <a:rPr lang="sv-SE" sz="1800" dirty="0"/>
              <a:t>Åtgärdstrappor</a:t>
            </a:r>
          </a:p>
          <a:p>
            <a:r>
              <a:rPr lang="sv-SE" sz="1800" dirty="0"/>
              <a:t>Ungdomsråd</a:t>
            </a:r>
          </a:p>
          <a:p>
            <a:endParaRPr lang="sv-SE" sz="1800" dirty="0"/>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Group of People">
            <a:extLst>
              <a:ext uri="{FF2B5EF4-FFF2-40B4-BE49-F238E27FC236}">
                <a16:creationId xmlns:a16="http://schemas.microsoft.com/office/drawing/2014/main" id="{B2142172-724D-4DDF-AFED-B8C1CA2DC8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4057" y="643002"/>
            <a:ext cx="3796790" cy="3796790"/>
          </a:xfrm>
          <a:prstGeom prst="rect">
            <a:avLst/>
          </a:prstGeom>
        </p:spPr>
      </p:pic>
    </p:spTree>
    <p:extLst>
      <p:ext uri="{BB962C8B-B14F-4D97-AF65-F5344CB8AC3E}">
        <p14:creationId xmlns:p14="http://schemas.microsoft.com/office/powerpoint/2010/main" val="142393164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69001F-E2E1-4376-B79C-4E260C2BB9AC}"/>
              </a:ext>
            </a:extLst>
          </p:cNvPr>
          <p:cNvSpPr>
            <a:spLocks noGrp="1"/>
          </p:cNvSpPr>
          <p:nvPr>
            <p:ph type="title"/>
          </p:nvPr>
        </p:nvSpPr>
        <p:spPr>
          <a:xfrm>
            <a:off x="725804" y="2048951"/>
            <a:ext cx="4419601" cy="2760098"/>
          </a:xfrm>
        </p:spPr>
        <p:txBody>
          <a:bodyPr>
            <a:normAutofit/>
          </a:bodyPr>
          <a:lstStyle/>
          <a:p>
            <a:r>
              <a:rPr lang="sv-SE" dirty="0">
                <a:solidFill>
                  <a:srgbClr val="FFFFFF"/>
                </a:solidFill>
              </a:rPr>
              <a:t>Åtgärdstrappa</a:t>
            </a:r>
          </a:p>
        </p:txBody>
      </p:sp>
      <p:pic>
        <p:nvPicPr>
          <p:cNvPr id="9" name="Content Placeholder 3">
            <a:extLst>
              <a:ext uri="{FF2B5EF4-FFF2-40B4-BE49-F238E27FC236}">
                <a16:creationId xmlns:a16="http://schemas.microsoft.com/office/drawing/2014/main" id="{AC826748-CD6A-4990-A422-5169D876756D}"/>
              </a:ext>
            </a:extLst>
          </p:cNvPr>
          <p:cNvPicPr>
            <a:picLocks noChangeAspect="1"/>
          </p:cNvPicPr>
          <p:nvPr/>
        </p:nvPicPr>
        <p:blipFill>
          <a:blip r:embed="rId3"/>
          <a:stretch>
            <a:fillRect/>
          </a:stretch>
        </p:blipFill>
        <p:spPr>
          <a:xfrm>
            <a:off x="6475230" y="492573"/>
            <a:ext cx="3910729" cy="5880796"/>
          </a:xfrm>
          <a:prstGeom prst="rect">
            <a:avLst/>
          </a:prstGeom>
        </p:spPr>
      </p:pic>
    </p:spTree>
    <p:extLst>
      <p:ext uri="{BB962C8B-B14F-4D97-AF65-F5344CB8AC3E}">
        <p14:creationId xmlns:p14="http://schemas.microsoft.com/office/powerpoint/2010/main" val="248477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19" name="Picture 18">
            <a:extLst>
              <a:ext uri="{FF2B5EF4-FFF2-40B4-BE49-F238E27FC236}">
                <a16:creationId xmlns:a16="http://schemas.microsoft.com/office/drawing/2014/main"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69001F-E2E1-4376-B79C-4E260C2BB9AC}"/>
              </a:ext>
            </a:extLst>
          </p:cNvPr>
          <p:cNvSpPr>
            <a:spLocks noGrp="1"/>
          </p:cNvSpPr>
          <p:nvPr>
            <p:ph type="title"/>
          </p:nvPr>
        </p:nvSpPr>
        <p:spPr>
          <a:xfrm>
            <a:off x="1179226" y="826680"/>
            <a:ext cx="9833548" cy="1325563"/>
          </a:xfrm>
        </p:spPr>
        <p:txBody>
          <a:bodyPr>
            <a:normAutofit/>
          </a:bodyPr>
          <a:lstStyle/>
          <a:p>
            <a:pPr algn="ctr"/>
            <a:r>
              <a:rPr lang="sv-SE" sz="4000" dirty="0">
                <a:solidFill>
                  <a:srgbClr val="FFFFFF"/>
                </a:solidFill>
              </a:rPr>
              <a:t>Styrelsen SK Wigör</a:t>
            </a:r>
          </a:p>
        </p:txBody>
      </p:sp>
      <p:sp>
        <p:nvSpPr>
          <p:cNvPr id="4" name="Platshållare för innehåll 3"/>
          <p:cNvSpPr>
            <a:spLocks noGrp="1"/>
          </p:cNvSpPr>
          <p:nvPr>
            <p:ph idx="1"/>
          </p:nvPr>
        </p:nvSpPr>
        <p:spPr>
          <a:xfrm>
            <a:off x="1043940" y="2753936"/>
            <a:ext cx="10515600" cy="3226435"/>
          </a:xfrm>
        </p:spPr>
        <p:txBody>
          <a:bodyPr/>
          <a:lstStyle/>
          <a:p>
            <a:pPr marL="0" indent="0" algn="ctr">
              <a:buNone/>
            </a:pPr>
            <a:r>
              <a:rPr lang="sv-SE" dirty="0"/>
              <a:t>Marianne Isoz Henriksson, ordförande</a:t>
            </a:r>
          </a:p>
          <a:p>
            <a:pPr marL="0" indent="0" algn="ctr">
              <a:buNone/>
            </a:pPr>
            <a:r>
              <a:rPr lang="sv-SE" dirty="0"/>
              <a:t>Ann Nyhem, kassör</a:t>
            </a:r>
          </a:p>
          <a:p>
            <a:pPr marL="0" indent="0" algn="ctr">
              <a:buNone/>
            </a:pPr>
            <a:r>
              <a:rPr lang="sv-SE" dirty="0"/>
              <a:t>Kristin Hörnell, sekreterare</a:t>
            </a:r>
          </a:p>
          <a:p>
            <a:pPr marL="0" indent="0" algn="ctr">
              <a:buNone/>
            </a:pPr>
            <a:r>
              <a:rPr lang="sv-SE" dirty="0"/>
              <a:t>Jerry Ljungkvist</a:t>
            </a:r>
          </a:p>
          <a:p>
            <a:pPr marL="0" indent="0" algn="ctr">
              <a:buNone/>
            </a:pPr>
            <a:r>
              <a:rPr lang="sv-SE" dirty="0"/>
              <a:t>Ronnie Broberg</a:t>
            </a:r>
          </a:p>
          <a:p>
            <a:pPr marL="0" indent="0" algn="ctr">
              <a:buNone/>
            </a:pPr>
            <a:r>
              <a:rPr lang="sv-SE" dirty="0"/>
              <a:t>Madelene Hed-Levelin</a:t>
            </a:r>
          </a:p>
        </p:txBody>
      </p:sp>
    </p:spTree>
    <p:extLst>
      <p:ext uri="{BB962C8B-B14F-4D97-AF65-F5344CB8AC3E}">
        <p14:creationId xmlns:p14="http://schemas.microsoft.com/office/powerpoint/2010/main" val="967261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19" name="Picture 18">
            <a:extLst>
              <a:ext uri="{FF2B5EF4-FFF2-40B4-BE49-F238E27FC236}">
                <a16:creationId xmlns:a16="http://schemas.microsoft.com/office/drawing/2014/main"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69001F-E2E1-4376-B79C-4E260C2BB9AC}"/>
              </a:ext>
            </a:extLst>
          </p:cNvPr>
          <p:cNvSpPr>
            <a:spLocks noGrp="1"/>
          </p:cNvSpPr>
          <p:nvPr>
            <p:ph type="title"/>
          </p:nvPr>
        </p:nvSpPr>
        <p:spPr>
          <a:xfrm>
            <a:off x="1179226" y="826680"/>
            <a:ext cx="9833548" cy="1325563"/>
          </a:xfrm>
        </p:spPr>
        <p:txBody>
          <a:bodyPr>
            <a:normAutofit/>
          </a:bodyPr>
          <a:lstStyle/>
          <a:p>
            <a:pPr algn="ctr"/>
            <a:r>
              <a:rPr lang="sv-SE" sz="4000" dirty="0">
                <a:solidFill>
                  <a:srgbClr val="FFFFFF"/>
                </a:solidFill>
              </a:rPr>
              <a:t>Styrelsen Arlanda IBK</a:t>
            </a:r>
          </a:p>
        </p:txBody>
      </p:sp>
      <p:sp>
        <p:nvSpPr>
          <p:cNvPr id="4" name="Platshållare för innehåll 3"/>
          <p:cNvSpPr>
            <a:spLocks noGrp="1"/>
          </p:cNvSpPr>
          <p:nvPr>
            <p:ph idx="1"/>
          </p:nvPr>
        </p:nvSpPr>
        <p:spPr>
          <a:xfrm>
            <a:off x="1043940" y="2753936"/>
            <a:ext cx="10515600" cy="3226435"/>
          </a:xfrm>
        </p:spPr>
        <p:txBody>
          <a:bodyPr>
            <a:normAutofit fontScale="92500" lnSpcReduction="10000"/>
          </a:bodyPr>
          <a:lstStyle/>
          <a:p>
            <a:pPr marL="0" indent="0" algn="ctr">
              <a:buNone/>
            </a:pPr>
            <a:r>
              <a:rPr lang="sv-SE" dirty="0"/>
              <a:t>Marianne Isoz Henriksson, ordförande</a:t>
            </a:r>
          </a:p>
          <a:p>
            <a:pPr marL="0" indent="0" algn="ctr">
              <a:buNone/>
            </a:pPr>
            <a:r>
              <a:rPr lang="sv-SE" dirty="0"/>
              <a:t>Marianne Ahl</a:t>
            </a:r>
          </a:p>
          <a:p>
            <a:pPr marL="0" indent="0" algn="ctr">
              <a:buNone/>
            </a:pPr>
            <a:r>
              <a:rPr lang="sv-SE" dirty="0"/>
              <a:t>Jerry Ljungkvist</a:t>
            </a:r>
          </a:p>
          <a:p>
            <a:pPr marL="0" indent="0" algn="ctr">
              <a:buNone/>
            </a:pPr>
            <a:r>
              <a:rPr lang="sv-SE" dirty="0"/>
              <a:t>Björn </a:t>
            </a:r>
            <a:r>
              <a:rPr lang="sv-SE" dirty="0" err="1"/>
              <a:t>Ahlzén</a:t>
            </a:r>
            <a:endParaRPr lang="sv-SE" dirty="0"/>
          </a:p>
          <a:p>
            <a:pPr marL="0" indent="0" algn="ctr">
              <a:buNone/>
            </a:pPr>
            <a:r>
              <a:rPr lang="sv-SE" dirty="0"/>
              <a:t>Anders Ekerot</a:t>
            </a:r>
          </a:p>
          <a:p>
            <a:pPr marL="0" indent="0" algn="ctr">
              <a:buNone/>
            </a:pPr>
            <a:r>
              <a:rPr lang="sv-SE" dirty="0"/>
              <a:t>Robin Johansson</a:t>
            </a:r>
          </a:p>
          <a:p>
            <a:pPr marL="0" indent="0" algn="ctr">
              <a:buNone/>
            </a:pPr>
            <a:r>
              <a:rPr lang="sv-SE" dirty="0"/>
              <a:t>Tomas Averyd</a:t>
            </a:r>
          </a:p>
        </p:txBody>
      </p:sp>
    </p:spTree>
    <p:extLst>
      <p:ext uri="{BB962C8B-B14F-4D97-AF65-F5344CB8AC3E}">
        <p14:creationId xmlns:p14="http://schemas.microsoft.com/office/powerpoint/2010/main" val="331386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0"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3" name="Content Placeholder 2">
            <a:extLst>
              <a:ext uri="{FF2B5EF4-FFF2-40B4-BE49-F238E27FC236}">
                <a16:creationId xmlns:a16="http://schemas.microsoft.com/office/drawing/2014/main" id="{4BE13E5E-2E93-4056-AAEF-036E9ABB1A52}"/>
              </a:ext>
            </a:extLst>
          </p:cNvPr>
          <p:cNvSpPr>
            <a:spLocks noGrp="1"/>
          </p:cNvSpPr>
          <p:nvPr>
            <p:ph idx="1"/>
          </p:nvPr>
        </p:nvSpPr>
        <p:spPr>
          <a:xfrm>
            <a:off x="1524000" y="4495800"/>
            <a:ext cx="9144000" cy="762000"/>
          </a:xfrm>
        </p:spPr>
        <p:txBody>
          <a:bodyPr vert="horz" lIns="91440" tIns="45720" rIns="91440" bIns="45720" rtlCol="0">
            <a:normAutofit/>
          </a:bodyPr>
          <a:lstStyle/>
          <a:p>
            <a:pPr marL="0" indent="0" algn="ctr">
              <a:buNone/>
            </a:pPr>
            <a:r>
              <a:rPr lang="en-US" sz="1800" kern="1200" dirty="0" err="1">
                <a:solidFill>
                  <a:schemeClr val="tx1"/>
                </a:solidFill>
                <a:latin typeface="+mn-lt"/>
                <a:ea typeface="+mn-ea"/>
                <a:cs typeface="+mn-cs"/>
              </a:rPr>
              <a:t>För</a:t>
            </a:r>
            <a:r>
              <a:rPr lang="en-US" sz="1800" kern="1200" dirty="0">
                <a:solidFill>
                  <a:schemeClr val="tx1"/>
                </a:solidFill>
                <a:latin typeface="+mn-lt"/>
                <a:ea typeface="+mn-ea"/>
                <a:cs typeface="+mn-cs"/>
              </a:rPr>
              <a:t> </a:t>
            </a:r>
            <a:r>
              <a:rPr lang="en-US" sz="1800" kern="1200" dirty="0" err="1">
                <a:solidFill>
                  <a:schemeClr val="tx1"/>
                </a:solidFill>
                <a:latin typeface="+mn-lt"/>
                <a:ea typeface="+mn-ea"/>
                <a:cs typeface="+mn-cs"/>
              </a:rPr>
              <a:t>att</a:t>
            </a:r>
            <a:r>
              <a:rPr lang="en-US" sz="1800" kern="1200" dirty="0">
                <a:solidFill>
                  <a:schemeClr val="tx1"/>
                </a:solidFill>
                <a:latin typeface="+mn-lt"/>
                <a:ea typeface="+mn-ea"/>
                <a:cs typeface="+mn-cs"/>
              </a:rPr>
              <a:t> </a:t>
            </a:r>
            <a:r>
              <a:rPr lang="en-US" sz="1800" kern="1200" dirty="0" err="1">
                <a:solidFill>
                  <a:schemeClr val="tx1"/>
                </a:solidFill>
                <a:latin typeface="+mn-lt"/>
                <a:ea typeface="+mn-ea"/>
                <a:cs typeface="+mn-cs"/>
              </a:rPr>
              <a:t>ni</a:t>
            </a:r>
            <a:r>
              <a:rPr lang="en-US" sz="1800" dirty="0"/>
              <a:t> tog </a:t>
            </a:r>
            <a:r>
              <a:rPr lang="en-US" sz="1800" dirty="0" err="1"/>
              <a:t>er</a:t>
            </a:r>
            <a:r>
              <a:rPr lang="en-US" sz="1800" dirty="0"/>
              <a:t> </a:t>
            </a:r>
            <a:r>
              <a:rPr lang="en-US" sz="1800" dirty="0" err="1"/>
              <a:t>tid</a:t>
            </a:r>
            <a:r>
              <a:rPr lang="en-US" sz="1800" dirty="0"/>
              <a:t> </a:t>
            </a:r>
            <a:r>
              <a:rPr lang="en-US" sz="1800" dirty="0" err="1"/>
              <a:t>att</a:t>
            </a:r>
            <a:r>
              <a:rPr lang="en-US" sz="1800" dirty="0"/>
              <a:t> </a:t>
            </a:r>
            <a:r>
              <a:rPr lang="en-US" sz="1800" dirty="0" err="1"/>
              <a:t>komma</a:t>
            </a:r>
            <a:r>
              <a:rPr lang="en-US" sz="1800" dirty="0"/>
              <a:t> </a:t>
            </a:r>
            <a:r>
              <a:rPr lang="en-US" sz="1800" dirty="0" err="1"/>
              <a:t>och</a:t>
            </a:r>
            <a:r>
              <a:rPr lang="en-US" sz="1800" dirty="0"/>
              <a:t> </a:t>
            </a:r>
            <a:r>
              <a:rPr lang="en-US" sz="1800" dirty="0" err="1"/>
              <a:t>lyssna</a:t>
            </a:r>
            <a:r>
              <a:rPr lang="en-US" sz="1800" dirty="0"/>
              <a:t>!!</a:t>
            </a:r>
            <a:endParaRPr lang="en-US" sz="1800" kern="1200" dirty="0">
              <a:solidFill>
                <a:schemeClr val="tx1"/>
              </a:solidFill>
              <a:latin typeface="+mn-lt"/>
              <a:ea typeface="+mn-ea"/>
              <a:cs typeface="+mn-cs"/>
            </a:endParaRPr>
          </a:p>
        </p:txBody>
      </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CFE41E9-2B29-48BE-9AEE-596DAF0BF7DF}"/>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dirty="0">
                <a:solidFill>
                  <a:schemeClr val="bg2"/>
                </a:solidFill>
                <a:latin typeface="+mj-lt"/>
                <a:ea typeface="+mj-ea"/>
                <a:cs typeface="+mj-cs"/>
              </a:rPr>
              <a:t>STORT TACK </a:t>
            </a:r>
          </a:p>
        </p:txBody>
      </p:sp>
    </p:spTree>
    <p:extLst>
      <p:ext uri="{BB962C8B-B14F-4D97-AF65-F5344CB8AC3E}">
        <p14:creationId xmlns:p14="http://schemas.microsoft.com/office/powerpoint/2010/main" val="232212330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224</Words>
  <Application>Microsoft Office PowerPoint</Application>
  <PresentationFormat>Bredbild</PresentationFormat>
  <Paragraphs>40</Paragraphs>
  <Slides>10</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10</vt:i4>
      </vt:variant>
    </vt:vector>
  </HeadingPairs>
  <TitlesOfParts>
    <vt:vector size="14" baseType="lpstr">
      <vt:lpstr>Arial</vt:lpstr>
      <vt:lpstr>Calibri</vt:lpstr>
      <vt:lpstr>Calibri Light</vt:lpstr>
      <vt:lpstr>Office Theme</vt:lpstr>
      <vt:lpstr>Trygg idrott för alla</vt:lpstr>
      <vt:lpstr>Om Trygg Idrott för alla </vt:lpstr>
      <vt:lpstr>Varför har vi certifierat oss i Trygg Idrott för alla </vt:lpstr>
      <vt:lpstr>Värderingar</vt:lpstr>
      <vt:lpstr>Exempel </vt:lpstr>
      <vt:lpstr>Hur kommer vi arbeta</vt:lpstr>
      <vt:lpstr>Åtgärdstrappa</vt:lpstr>
      <vt:lpstr>Styrelsen SK Wigör</vt:lpstr>
      <vt:lpstr>Styrelsen Arlanda IBK</vt:lpstr>
      <vt:lpstr>STORT TACK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Trygg idrott för alla</dc:title>
  <dc:creator>Malin Bonsted</dc:creator>
  <cp:lastModifiedBy>Marianne Isoz Henriksson</cp:lastModifiedBy>
  <cp:revision>3</cp:revision>
  <dcterms:created xsi:type="dcterms:W3CDTF">2019-11-19T17:35:32Z</dcterms:created>
  <dcterms:modified xsi:type="dcterms:W3CDTF">2019-11-20T20:38:17Z</dcterms:modified>
</cp:coreProperties>
</file>