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0353043376014663"/>
          <c:y val="0.5054991539763112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Årshjul SK Wigör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C3F-4519-9EC3-86B11E0BE485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C3F-4519-9EC3-86B11E0BE485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CC3F-4519-9EC3-86B11E0BE485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CC3F-4519-9EC3-86B11E0BE485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CC3F-4519-9EC3-86B11E0BE485}"/>
              </c:ext>
            </c:extLst>
          </c:dPt>
          <c:dPt>
            <c:idx val="5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CC3F-4519-9EC3-86B11E0BE485}"/>
              </c:ext>
            </c:extLst>
          </c:dPt>
          <c:dPt>
            <c:idx val="6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CC3F-4519-9EC3-86B11E0BE485}"/>
              </c:ext>
            </c:extLst>
          </c:dPt>
          <c:dPt>
            <c:idx val="7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CC3F-4519-9EC3-86B11E0BE485}"/>
              </c:ext>
            </c:extLst>
          </c:dPt>
          <c:dPt>
            <c:idx val="8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CC3F-4519-9EC3-86B11E0BE485}"/>
              </c:ext>
            </c:extLst>
          </c:dPt>
          <c:dPt>
            <c:idx val="9"/>
            <c:bubble3D val="0"/>
            <c:spPr>
              <a:solidFill>
                <a:schemeClr val="accent1">
                  <a:lumMod val="8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70BE-49A1-9A68-E6CE9D080305}"/>
              </c:ext>
            </c:extLst>
          </c:dPt>
          <c:dPt>
            <c:idx val="10"/>
            <c:bubble3D val="0"/>
            <c:spPr>
              <a:solidFill>
                <a:schemeClr val="accent3">
                  <a:lumMod val="8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0BE-49A1-9A68-E6CE9D080305}"/>
              </c:ext>
            </c:extLst>
          </c:dPt>
          <c:dPt>
            <c:idx val="11"/>
            <c:bubble3D val="0"/>
            <c:spPr>
              <a:solidFill>
                <a:schemeClr val="accent5">
                  <a:lumMod val="8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CC3F-4519-9EC3-86B11E0BE485}"/>
              </c:ext>
            </c:extLst>
          </c:dPt>
          <c:dLbls>
            <c:dLbl>
              <c:idx val="10"/>
              <c:layout>
                <c:manualLayout>
                  <c:x val="8.9446973425196849E-2"/>
                  <c:y val="7.718983285003484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0BE-49A1-9A68-E6CE9D0803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in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Blad1!$A$2:$A$13</c:f>
              <c:strCache>
                <c:ptCount val="12"/>
                <c:pt idx="0">
                  <c:v>Januari</c:v>
                </c:pt>
                <c:pt idx="1">
                  <c:v>Februari</c:v>
                </c:pt>
                <c:pt idx="2">
                  <c:v>Mars</c:v>
                </c:pt>
                <c:pt idx="3">
                  <c:v>April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Augusti</c:v>
                </c:pt>
                <c:pt idx="8">
                  <c:v>September</c:v>
                </c:pt>
                <c:pt idx="9">
                  <c:v>Oktober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Blad1!$B$2:$B$13</c:f>
              <c:numCache>
                <c:formatCode>General</c:formatCode>
                <c:ptCount val="12"/>
                <c:pt idx="0">
                  <c:v>8</c:v>
                </c:pt>
                <c:pt idx="1">
                  <c:v>8</c:v>
                </c:pt>
                <c:pt idx="2">
                  <c:v>8</c:v>
                </c:pt>
                <c:pt idx="3">
                  <c:v>8</c:v>
                </c:pt>
                <c:pt idx="4">
                  <c:v>8</c:v>
                </c:pt>
                <c:pt idx="5">
                  <c:v>8</c:v>
                </c:pt>
                <c:pt idx="6">
                  <c:v>8</c:v>
                </c:pt>
                <c:pt idx="7">
                  <c:v>8</c:v>
                </c:pt>
                <c:pt idx="8">
                  <c:v>8</c:v>
                </c:pt>
                <c:pt idx="9">
                  <c:v>8</c:v>
                </c:pt>
                <c:pt idx="10">
                  <c:v>8</c:v>
                </c:pt>
                <c:pt idx="1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BE-49A1-9A68-E6CE9D080305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sv-SE"/>
    </a:p>
  </c:txPr>
  <c:userShapes r:id="rId3"/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0.45366</cdr:x>
      <cdr:y>0.42386</cdr:y>
    </cdr:from>
    <cdr:to>
      <cdr:x>0.54634</cdr:x>
      <cdr:y>0.57614</cdr:y>
    </cdr:to>
    <cdr:sp macro="" textlink="">
      <cdr:nvSpPr>
        <cdr:cNvPr id="2" name="textruta 1">
          <a:extLst xmlns:a="http://schemas.openxmlformats.org/drawingml/2006/main">
            <a:ext uri="{FF2B5EF4-FFF2-40B4-BE49-F238E27FC236}">
              <a16:creationId xmlns:a16="http://schemas.microsoft.com/office/drawing/2014/main" id="{1CC2933D-9564-4897-AF23-E5C0F9AC3446}"/>
            </a:ext>
          </a:extLst>
        </cdr:cNvPr>
        <cdr:cNvSpPr txBox="1"/>
      </cdr:nvSpPr>
      <cdr:spPr>
        <a:xfrm xmlns:a="http://schemas.openxmlformats.org/drawingml/2006/main">
          <a:off x="4475480" y="254508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sv-SE" sz="1100" dirty="0"/>
        </a:p>
      </cdr:txBody>
    </cdr:sp>
  </cdr:relSizeAnchor>
  <cdr:relSizeAnchor xmlns:cdr="http://schemas.openxmlformats.org/drawingml/2006/chartDrawing">
    <cdr:from>
      <cdr:x>0.71357</cdr:x>
      <cdr:y>0.14969</cdr:y>
    </cdr:from>
    <cdr:to>
      <cdr:x>1</cdr:x>
      <cdr:y>0.36881</cdr:y>
    </cdr:to>
    <cdr:sp macro="" textlink="">
      <cdr:nvSpPr>
        <cdr:cNvPr id="3" name="textruta 2">
          <a:extLst xmlns:a="http://schemas.openxmlformats.org/drawingml/2006/main">
            <a:ext uri="{FF2B5EF4-FFF2-40B4-BE49-F238E27FC236}">
              <a16:creationId xmlns:a16="http://schemas.microsoft.com/office/drawing/2014/main" id="{5706EEA8-3465-4D72-AB39-4DC3A59ECAF0}"/>
            </a:ext>
          </a:extLst>
        </cdr:cNvPr>
        <cdr:cNvSpPr txBox="1"/>
      </cdr:nvSpPr>
      <cdr:spPr>
        <a:xfrm xmlns:a="http://schemas.openxmlformats.org/drawingml/2006/main">
          <a:off x="7039625" y="898823"/>
          <a:ext cx="2825735" cy="13157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sv-SE" sz="1100" b="1" dirty="0"/>
            <a:t>Februari</a:t>
          </a:r>
          <a:r>
            <a:rPr lang="sv-SE" sz="1100" dirty="0"/>
            <a:t> – Ansök LOK-stöd </a:t>
          </a:r>
        </a:p>
        <a:p xmlns:a="http://schemas.openxmlformats.org/drawingml/2006/main">
          <a:r>
            <a:rPr lang="sv-SE" sz="1100" dirty="0"/>
            <a:t>Ny period SportAdmin</a:t>
          </a:r>
        </a:p>
        <a:p xmlns:a="http://schemas.openxmlformats.org/drawingml/2006/main">
          <a:r>
            <a:rPr lang="sv-SE" dirty="0"/>
            <a:t>Genomgång profil med Stadium, meddela förbundet när vi har </a:t>
          </a:r>
          <a:r>
            <a:rPr lang="sv-SE" dirty="0" err="1"/>
            <a:t>Wigördag</a:t>
          </a:r>
          <a:r>
            <a:rPr lang="sv-SE" dirty="0"/>
            <a:t> och avslutning samt önska hemmamatcher dessa datum</a:t>
          </a:r>
        </a:p>
        <a:p xmlns:a="http://schemas.openxmlformats.org/drawingml/2006/main">
          <a:endParaRPr lang="sv-SE" sz="1100" dirty="0"/>
        </a:p>
      </cdr:txBody>
    </cdr:sp>
  </cdr:relSizeAnchor>
  <cdr:relSizeAnchor xmlns:cdr="http://schemas.openxmlformats.org/drawingml/2006/chartDrawing">
    <cdr:from>
      <cdr:x>0.2789</cdr:x>
      <cdr:y>0.02754</cdr:y>
    </cdr:from>
    <cdr:to>
      <cdr:x>0.58593</cdr:x>
      <cdr:y>0.1288</cdr:y>
    </cdr:to>
    <cdr:sp macro="" textlink="">
      <cdr:nvSpPr>
        <cdr:cNvPr id="4" name="textruta 3">
          <a:extLst xmlns:a="http://schemas.openxmlformats.org/drawingml/2006/main">
            <a:ext uri="{FF2B5EF4-FFF2-40B4-BE49-F238E27FC236}">
              <a16:creationId xmlns:a16="http://schemas.microsoft.com/office/drawing/2014/main" id="{FAEC19B7-D86A-49A8-B889-0105F1BE2668}"/>
            </a:ext>
          </a:extLst>
        </cdr:cNvPr>
        <cdr:cNvSpPr txBox="1"/>
      </cdr:nvSpPr>
      <cdr:spPr>
        <a:xfrm xmlns:a="http://schemas.openxmlformats.org/drawingml/2006/main">
          <a:off x="2751444" y="165348"/>
          <a:ext cx="3028961" cy="6080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sv-SE" sz="1100" b="1" dirty="0"/>
            <a:t>December</a:t>
          </a:r>
          <a:r>
            <a:rPr lang="sv-SE" sz="1100" dirty="0"/>
            <a:t> – Ny budget, träningsschema konstgräs, affischer för att få in fler spelare</a:t>
          </a:r>
        </a:p>
      </cdr:txBody>
    </cdr:sp>
  </cdr:relSizeAnchor>
  <cdr:relSizeAnchor xmlns:cdr="http://schemas.openxmlformats.org/drawingml/2006/chartDrawing">
    <cdr:from>
      <cdr:x>0.77117</cdr:x>
      <cdr:y>0.34805</cdr:y>
    </cdr:from>
    <cdr:to>
      <cdr:x>1</cdr:x>
      <cdr:y>0.56715</cdr:y>
    </cdr:to>
    <cdr:sp macro="" textlink="">
      <cdr:nvSpPr>
        <cdr:cNvPr id="5" name="textruta 4">
          <a:extLst xmlns:a="http://schemas.openxmlformats.org/drawingml/2006/main">
            <a:ext uri="{FF2B5EF4-FFF2-40B4-BE49-F238E27FC236}">
              <a16:creationId xmlns:a16="http://schemas.microsoft.com/office/drawing/2014/main" id="{862B72E7-C9D2-456B-AA50-D5EC353629B6}"/>
            </a:ext>
          </a:extLst>
        </cdr:cNvPr>
        <cdr:cNvSpPr txBox="1"/>
      </cdr:nvSpPr>
      <cdr:spPr>
        <a:xfrm xmlns:a="http://schemas.openxmlformats.org/drawingml/2006/main">
          <a:off x="7607870" y="2089901"/>
          <a:ext cx="2257490" cy="13156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sv-SE" sz="1100" b="1" dirty="0"/>
            <a:t>Mars</a:t>
          </a:r>
          <a:r>
            <a:rPr lang="sv-SE" sz="1100" dirty="0"/>
            <a:t> – </a:t>
          </a:r>
          <a:r>
            <a:rPr lang="sv-SE" dirty="0"/>
            <a:t>Städschema, Caféschema, Fotoschema, </a:t>
          </a:r>
          <a:r>
            <a:rPr lang="sv-SE" sz="1100" dirty="0"/>
            <a:t>Årsmöte </a:t>
          </a:r>
          <a:r>
            <a:rPr lang="sv-SE" dirty="0"/>
            <a:t>9</a:t>
          </a:r>
          <a:r>
            <a:rPr lang="sv-SE" sz="1100" dirty="0"/>
            <a:t> mars</a:t>
          </a:r>
        </a:p>
        <a:p xmlns:a="http://schemas.openxmlformats.org/drawingml/2006/main">
          <a:r>
            <a:rPr lang="sv-SE" dirty="0"/>
            <a:t>Planering träningstider Odensala IP, </a:t>
          </a:r>
        </a:p>
        <a:p xmlns:a="http://schemas.openxmlformats.org/drawingml/2006/main">
          <a:r>
            <a:rPr lang="sv-SE" sz="1100" dirty="0"/>
            <a:t>Materialinventering, </a:t>
          </a:r>
        </a:p>
        <a:p xmlns:a="http://schemas.openxmlformats.org/drawingml/2006/main">
          <a:r>
            <a:rPr lang="sv-SE" dirty="0"/>
            <a:t>inventering matchställ, Planera matchtider samt lägg in matchtider i </a:t>
          </a:r>
          <a:r>
            <a:rPr lang="sv-SE" dirty="0" err="1"/>
            <a:t>fogis</a:t>
          </a:r>
          <a:r>
            <a:rPr lang="sv-SE" dirty="0"/>
            <a:t>, </a:t>
          </a:r>
          <a:endParaRPr lang="sv-SE" sz="1100" dirty="0"/>
        </a:p>
      </cdr:txBody>
    </cdr:sp>
  </cdr:relSizeAnchor>
  <cdr:relSizeAnchor xmlns:cdr="http://schemas.openxmlformats.org/drawingml/2006/chartDrawing">
    <cdr:from>
      <cdr:x>0.75309</cdr:x>
      <cdr:y>0.56266</cdr:y>
    </cdr:from>
    <cdr:to>
      <cdr:x>1</cdr:x>
      <cdr:y>0.69702</cdr:y>
    </cdr:to>
    <cdr:sp macro="" textlink="">
      <cdr:nvSpPr>
        <cdr:cNvPr id="6" name="textruta 5">
          <a:extLst xmlns:a="http://schemas.openxmlformats.org/drawingml/2006/main">
            <a:ext uri="{FF2B5EF4-FFF2-40B4-BE49-F238E27FC236}">
              <a16:creationId xmlns:a16="http://schemas.microsoft.com/office/drawing/2014/main" id="{3A73BFA7-DBDF-4491-9DEB-1AABB87A0FEC}"/>
            </a:ext>
          </a:extLst>
        </cdr:cNvPr>
        <cdr:cNvSpPr txBox="1"/>
      </cdr:nvSpPr>
      <cdr:spPr>
        <a:xfrm xmlns:a="http://schemas.openxmlformats.org/drawingml/2006/main">
          <a:off x="7790180" y="3378518"/>
          <a:ext cx="2435860" cy="8067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sv-SE" sz="1100" dirty="0"/>
        </a:p>
      </cdr:txBody>
    </cdr:sp>
  </cdr:relSizeAnchor>
  <cdr:relSizeAnchor xmlns:cdr="http://schemas.openxmlformats.org/drawingml/2006/chartDrawing">
    <cdr:from>
      <cdr:x>0.73268</cdr:x>
      <cdr:y>0.80668</cdr:y>
    </cdr:from>
    <cdr:to>
      <cdr:x>0.97985</cdr:x>
      <cdr:y>0.96848</cdr:y>
    </cdr:to>
    <cdr:sp macro="" textlink="">
      <cdr:nvSpPr>
        <cdr:cNvPr id="7" name="textruta 6">
          <a:extLst xmlns:a="http://schemas.openxmlformats.org/drawingml/2006/main">
            <a:ext uri="{FF2B5EF4-FFF2-40B4-BE49-F238E27FC236}">
              <a16:creationId xmlns:a16="http://schemas.microsoft.com/office/drawing/2014/main" id="{5C83E6DB-0A62-47E7-BB20-B20A446937FF}"/>
            </a:ext>
          </a:extLst>
        </cdr:cNvPr>
        <cdr:cNvSpPr txBox="1"/>
      </cdr:nvSpPr>
      <cdr:spPr>
        <a:xfrm xmlns:a="http://schemas.openxmlformats.org/drawingml/2006/main">
          <a:off x="7228157" y="4843763"/>
          <a:ext cx="2438421" cy="9715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sv-SE" sz="1100" b="1" dirty="0"/>
            <a:t>Maj</a:t>
          </a:r>
          <a:r>
            <a:rPr lang="sv-SE" sz="1100" dirty="0"/>
            <a:t> – </a:t>
          </a:r>
          <a:r>
            <a:rPr lang="sv-SE" sz="1100" dirty="0" err="1"/>
            <a:t>Uppsatart</a:t>
          </a:r>
          <a:r>
            <a:rPr lang="sv-SE" sz="1100" dirty="0"/>
            <a:t> Odensala IP v18, café </a:t>
          </a:r>
          <a:r>
            <a:rPr lang="sv-SE" sz="1100" dirty="0" err="1"/>
            <a:t>Wiggan</a:t>
          </a:r>
          <a:r>
            <a:rPr lang="sv-SE" sz="1100" dirty="0"/>
            <a:t> öppnar, </a:t>
          </a:r>
          <a:endParaRPr lang="sv-SE" dirty="0"/>
        </a:p>
        <a:p xmlns:a="http://schemas.openxmlformats.org/drawingml/2006/main">
          <a:r>
            <a:rPr lang="sv-SE" sz="1100" dirty="0"/>
            <a:t>Ledarmöte, föräldramöten, inskrivning/start fotbollsskolan v 19</a:t>
          </a:r>
        </a:p>
        <a:p xmlns:a="http://schemas.openxmlformats.org/drawingml/2006/main">
          <a:r>
            <a:rPr lang="sv-SE" dirty="0"/>
            <a:t>Avisera medlems + spelaravgifterna ungdom</a:t>
          </a:r>
          <a:endParaRPr lang="sv-SE" sz="1100" dirty="0"/>
        </a:p>
      </cdr:txBody>
    </cdr:sp>
  </cdr:relSizeAnchor>
  <cdr:relSizeAnchor xmlns:cdr="http://schemas.openxmlformats.org/drawingml/2006/chartDrawing">
    <cdr:from>
      <cdr:x>0.12828</cdr:x>
      <cdr:y>0.82285</cdr:y>
    </cdr:from>
    <cdr:to>
      <cdr:x>0.31076</cdr:x>
      <cdr:y>0.98752</cdr:y>
    </cdr:to>
    <cdr:sp macro="" textlink="">
      <cdr:nvSpPr>
        <cdr:cNvPr id="9" name="textruta 1"/>
        <cdr:cNvSpPr txBox="1"/>
      </cdr:nvSpPr>
      <cdr:spPr>
        <a:xfrm xmlns:a="http://schemas.openxmlformats.org/drawingml/2006/main">
          <a:off x="1265528" y="4940852"/>
          <a:ext cx="1800252" cy="9887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sv-SE" sz="1100" b="1" dirty="0"/>
            <a:t>Augusti</a:t>
          </a:r>
          <a:r>
            <a:rPr lang="sv-SE" sz="1100" dirty="0"/>
            <a:t> - </a:t>
          </a:r>
          <a:r>
            <a:rPr lang="sv-SE" dirty="0"/>
            <a:t>Café </a:t>
          </a:r>
          <a:r>
            <a:rPr lang="sv-SE" dirty="0" err="1"/>
            <a:t>Wiggan</a:t>
          </a:r>
          <a:r>
            <a:rPr lang="sv-SE" dirty="0"/>
            <a:t> öppnar v 32, Ledarmöte, Påminn ledare om närvaron för våren, ansök LOK-stöd </a:t>
          </a:r>
        </a:p>
        <a:p xmlns:a="http://schemas.openxmlformats.org/drawingml/2006/main">
          <a:pPr algn="l"/>
          <a:r>
            <a:rPr lang="sv-SE" sz="1100" dirty="0" err="1"/>
            <a:t>Wigördagen</a:t>
          </a:r>
          <a:endParaRPr lang="sv-SE" sz="1100" dirty="0"/>
        </a:p>
      </cdr:txBody>
    </cdr:sp>
  </cdr:relSizeAnchor>
  <cdr:relSizeAnchor xmlns:cdr="http://schemas.openxmlformats.org/drawingml/2006/chartDrawing">
    <cdr:from>
      <cdr:x>0.5818</cdr:x>
      <cdr:y>0.93721</cdr:y>
    </cdr:from>
    <cdr:to>
      <cdr:x>0.7462</cdr:x>
      <cdr:y>1</cdr:y>
    </cdr:to>
    <cdr:sp macro="" textlink="">
      <cdr:nvSpPr>
        <cdr:cNvPr id="11" name="textruta 1"/>
        <cdr:cNvSpPr txBox="1"/>
      </cdr:nvSpPr>
      <cdr:spPr>
        <a:xfrm xmlns:a="http://schemas.openxmlformats.org/drawingml/2006/main">
          <a:off x="5739680" y="5627528"/>
          <a:ext cx="1621875" cy="377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sv-SE" sz="1100" b="1" dirty="0"/>
            <a:t>Juni</a:t>
          </a:r>
          <a:r>
            <a:rPr lang="sv-SE" sz="1100" dirty="0"/>
            <a:t>– </a:t>
          </a:r>
          <a:r>
            <a:rPr lang="sv-SE" dirty="0"/>
            <a:t>Café </a:t>
          </a:r>
          <a:r>
            <a:rPr lang="sv-SE" dirty="0" err="1"/>
            <a:t>Wiggan</a:t>
          </a:r>
          <a:r>
            <a:rPr lang="sv-SE" dirty="0"/>
            <a:t> sommarstängt från v26</a:t>
          </a:r>
          <a:endParaRPr lang="sv-SE" sz="11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2719546-22AD-42E8-A6B1-14CD1A687A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2209C57-5636-4109-8755-273C9C6B78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A69091F-B0C5-4AB9-A5A2-60120CF4B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4F83E-FCE8-462A-A6EF-948EE107DBA1}" type="datetimeFigureOut">
              <a:rPr lang="sv-SE" smtClean="0"/>
              <a:t>2022-02-21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8DD9C0E-BC67-4FE4-ACDC-D9F5D7077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5F2A707-C0F6-4000-820A-53C61DF7F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864C-E765-4C68-A495-BCB6DADDAA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83449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65D99E6-679F-4110-AF48-5AFA4E977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2C00757-26E7-4E7C-8F97-746B26CF43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79915AA-BAE3-4DFE-8986-4A5AAFEFB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4F83E-FCE8-462A-A6EF-948EE107DBA1}" type="datetimeFigureOut">
              <a:rPr lang="sv-SE" smtClean="0"/>
              <a:t>2022-02-21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EAAC0DE-0A18-4310-87C9-CCFE1FD8A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615213D-6E32-4FD4-8817-CDE24C59C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864C-E765-4C68-A495-BCB6DADDAA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9613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8C635B2-D4C4-454B-A1E9-A3EBDE375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887277F-D210-4904-81AC-0D9CA62155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216C6BA-3A52-423D-A838-53D2895CD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4F83E-FCE8-462A-A6EF-948EE107DBA1}" type="datetimeFigureOut">
              <a:rPr lang="sv-SE" smtClean="0"/>
              <a:t>2022-02-21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EE7DF0B-0E3C-47ED-B62D-D0D0A24B5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556FE82-7F67-4E2A-B90C-4B38BDFF5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864C-E765-4C68-A495-BCB6DADDAA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05047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5B94231-50AF-4950-8A6B-4B4D2F469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F77AC6C-493C-44BD-8E64-7D277C5149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766AA93-1E9B-4EDB-A2F4-1856464A2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16E2C68-DB38-4BE2-A0B9-D25FBB697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4F83E-FCE8-462A-A6EF-948EE107DBA1}" type="datetimeFigureOut">
              <a:rPr lang="sv-SE" smtClean="0"/>
              <a:t>2022-02-21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9706FF9-5154-4430-A774-3C710BDC6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21BF8AA-C2B3-45D1-ADF4-B654BA00F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864C-E765-4C68-A495-BCB6DADDAA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39495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D52BB64-B792-4E4B-AE62-1D5A7154C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CF8BDF6-B8E3-4315-BB7E-C3043DBB17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0D3D4DE3-4743-4FAB-BB84-5CE9A58A48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5330FFAF-B45B-4F3C-B5F1-5C265DB170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D365891E-5832-4756-BD7C-09235E6A64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4B6075B0-15AE-467E-BC4D-08A940D81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4F83E-FCE8-462A-A6EF-948EE107DBA1}" type="datetimeFigureOut">
              <a:rPr lang="sv-SE" smtClean="0"/>
              <a:t>2022-02-21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41C5CFC8-7719-40C7-9C96-64759BB79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C4CF4341-74A2-449A-8FE2-1B2B343EB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864C-E765-4C68-A495-BCB6DADDAA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3906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6E788DE-C356-4B1C-B046-7245C3DA4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022D63F6-660D-4F0B-832C-A1784E4FE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4F83E-FCE8-462A-A6EF-948EE107DBA1}" type="datetimeFigureOut">
              <a:rPr lang="sv-SE" smtClean="0"/>
              <a:t>2022-02-21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7C524C50-9AD8-48FF-BC44-0C8D0D635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711FCD9-5F6E-4FAA-8616-1F54C7F6F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864C-E765-4C68-A495-BCB6DADDAA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56766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AD14455F-7B8D-4060-B302-F4805E7A7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4F83E-FCE8-462A-A6EF-948EE107DBA1}" type="datetimeFigureOut">
              <a:rPr lang="sv-SE" smtClean="0"/>
              <a:t>2022-02-21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0306C19D-E272-420F-B3DC-236A87EA4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844B350-011E-4AA0-BB66-E6EFE8415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864C-E765-4C68-A495-BCB6DADDAA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36545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FF1D0A4-513F-45F8-BF41-C0295B773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02FEE3B-B7FC-4FDF-8A24-82F2BAE06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FB46016-8646-4395-BD4F-0720707F83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86FC1F9-0575-4330-A3F6-CFFF0A309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4F83E-FCE8-462A-A6EF-948EE107DBA1}" type="datetimeFigureOut">
              <a:rPr lang="sv-SE" smtClean="0"/>
              <a:t>2022-02-21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A1EE9EA8-6696-4B19-8BD7-79F42CA25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73C50AA-FD4D-4531-9B96-C2757824C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864C-E765-4C68-A495-BCB6DADDAA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3034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B170D4A-5C9A-4DB2-AA68-53CEFEC4D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BDA282B-F81D-44A2-9C4B-F529670A90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D0E8F4D-3677-41DC-A7D6-150DF9A8E4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3C1AA76-E34C-454D-A430-89D53C62C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4F83E-FCE8-462A-A6EF-948EE107DBA1}" type="datetimeFigureOut">
              <a:rPr lang="sv-SE" smtClean="0"/>
              <a:t>2022-02-21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354D150-A0FC-4FBE-9EDB-DB7CC6C71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E900066-4710-4D5B-8324-AC1F601BE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864C-E765-4C68-A495-BCB6DADDAA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07115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3944CCF-4568-4EA5-9C4D-CF78789A6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E220B42E-2AA1-4D88-8522-6FF370A1F8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CD22294-4E5A-4761-8B67-83ED51636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4F83E-FCE8-462A-A6EF-948EE107DBA1}" type="datetimeFigureOut">
              <a:rPr lang="sv-SE" smtClean="0"/>
              <a:t>2022-02-21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ABD4B01-8748-47A6-B54F-49479FF45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8AFE54F-61D8-4CB3-B46A-84234D553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864C-E765-4C68-A495-BCB6DADDAA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87980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498DCDC6-1CA8-4902-865D-97F44AEA2B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A628C7E8-53B2-4066-BABC-40BAB0BF5F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095BE6A-7924-4204-B424-650F083AD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4F83E-FCE8-462A-A6EF-948EE107DBA1}" type="datetimeFigureOut">
              <a:rPr lang="sv-SE" smtClean="0"/>
              <a:t>2022-02-21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ED009E2-A1BB-4550-BC29-C098E2F3B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1F027FA-F702-451A-92DA-BF0A20C35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864C-E765-4C68-A495-BCB6DADDAA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66884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0B970009-D8FD-4298-ADCD-490D192B0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3181B5F-6819-4FB0-A97F-F959786807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39726D3-B33B-4EF7-B392-1D65C0FBD6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4F83E-FCE8-462A-A6EF-948EE107DBA1}" type="datetimeFigureOut">
              <a:rPr lang="sv-SE" smtClean="0"/>
              <a:t>2022-02-21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4D3472C-E72D-43BF-AD90-D14B46EBDC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37AB9DE-7C8F-4931-8190-AC7C2622D2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4864C-E765-4C68-A495-BCB6DADDAA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44280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9AF8CBB3-598E-4B51-9B24-56100F12D1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4364117"/>
              </p:ext>
            </p:extLst>
          </p:nvPr>
        </p:nvGraphicFramePr>
        <p:xfrm>
          <a:off x="1190625" y="76200"/>
          <a:ext cx="10515600" cy="6634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ruta 6">
            <a:extLst>
              <a:ext uri="{FF2B5EF4-FFF2-40B4-BE49-F238E27FC236}">
                <a16:creationId xmlns:a16="http://schemas.microsoft.com/office/drawing/2014/main" id="{9F02F50A-B95B-48C9-AA65-2621D032D805}"/>
              </a:ext>
            </a:extLst>
          </p:cNvPr>
          <p:cNvSpPr txBox="1"/>
          <p:nvPr/>
        </p:nvSpPr>
        <p:spPr>
          <a:xfrm>
            <a:off x="7162799" y="147320"/>
            <a:ext cx="45434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b="1" dirty="0"/>
              <a:t>Januari</a:t>
            </a:r>
            <a:r>
              <a:rPr lang="sv-SE" sz="1100" dirty="0"/>
              <a:t> – Årsbokslut och revision, anmäl till skatteverket vilka domare vi betalat arvode till (använd </a:t>
            </a:r>
            <a:r>
              <a:rPr lang="sv-SE" sz="1100" dirty="0" err="1"/>
              <a:t>fogis</a:t>
            </a:r>
            <a:r>
              <a:rPr lang="sv-SE" sz="1100" dirty="0"/>
              <a:t> och </a:t>
            </a:r>
            <a:r>
              <a:rPr lang="sv-SE" sz="1100" dirty="0" err="1"/>
              <a:t>cleverservice</a:t>
            </a:r>
            <a:r>
              <a:rPr lang="sv-SE" sz="1100" dirty="0"/>
              <a:t> </a:t>
            </a:r>
          </a:p>
          <a:p>
            <a:r>
              <a:rPr lang="sv-SE" sz="1100" dirty="0"/>
              <a:t>Verksamhetsberättelse/ Verksamhetsplan, budget</a:t>
            </a:r>
          </a:p>
          <a:p>
            <a:r>
              <a:rPr lang="sv-SE" sz="1100" dirty="0"/>
              <a:t>Serieanmälan till UFF</a:t>
            </a:r>
          </a:p>
          <a:p>
            <a:r>
              <a:rPr lang="sv-SE" sz="1100" dirty="0"/>
              <a:t>Påminn om närvarorapportering hösten, planera säsongens viktiga datum </a:t>
            </a:r>
          </a:p>
          <a:p>
            <a:endParaRPr lang="sv-SE" sz="1100" dirty="0"/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A1F10352-3AF9-46AE-AD4E-D9F899BB8D7E}"/>
              </a:ext>
            </a:extLst>
          </p:cNvPr>
          <p:cNvSpPr txBox="1"/>
          <p:nvPr/>
        </p:nvSpPr>
        <p:spPr>
          <a:xfrm>
            <a:off x="9372600" y="3690981"/>
            <a:ext cx="252952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b="1" dirty="0"/>
              <a:t>April</a:t>
            </a:r>
            <a:r>
              <a:rPr lang="sv-SE" sz="1100" dirty="0"/>
              <a:t> – Ledarmöte 25 april</a:t>
            </a:r>
          </a:p>
          <a:p>
            <a:r>
              <a:rPr lang="sv-SE" sz="1100" dirty="0"/>
              <a:t>Städdag Odensala IP 23-24 april</a:t>
            </a:r>
          </a:p>
          <a:p>
            <a:r>
              <a:rPr lang="sv-SE" sz="1100" dirty="0"/>
              <a:t>Kontakt RIK SIF </a:t>
            </a:r>
            <a:r>
              <a:rPr lang="sv-SE" sz="1100" dirty="0" err="1"/>
              <a:t>ang</a:t>
            </a:r>
            <a:r>
              <a:rPr lang="sv-SE" sz="1100" dirty="0"/>
              <a:t> domare</a:t>
            </a:r>
          </a:p>
          <a:p>
            <a:r>
              <a:rPr lang="sv-SE" sz="1100" dirty="0"/>
              <a:t>Ledarutbildning, boka tränings- och matchtider IP hos kommunen, avisera medlems + spelaravgifterna senior, möten knatteligan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FA6D3672-F6BB-42E3-8217-8CD46CCC74A8}"/>
              </a:ext>
            </a:extLst>
          </p:cNvPr>
          <p:cNvSpPr txBox="1"/>
          <p:nvPr/>
        </p:nvSpPr>
        <p:spPr>
          <a:xfrm>
            <a:off x="2247900" y="955234"/>
            <a:ext cx="23431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b="1" dirty="0"/>
              <a:t>November</a:t>
            </a:r>
            <a:r>
              <a:rPr lang="sv-SE" sz="1100" dirty="0"/>
              <a:t>- ansök konstgrästider från januari-april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FD208457-D64A-4373-A4DC-DE0392D30793}"/>
              </a:ext>
            </a:extLst>
          </p:cNvPr>
          <p:cNvSpPr txBox="1"/>
          <p:nvPr/>
        </p:nvSpPr>
        <p:spPr>
          <a:xfrm>
            <a:off x="1325243" y="2361847"/>
            <a:ext cx="233235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b="1" dirty="0"/>
              <a:t>Oktober</a:t>
            </a:r>
            <a:r>
              <a:rPr lang="sv-SE" sz="1100" dirty="0"/>
              <a:t>- Stänga Odensala IP</a:t>
            </a:r>
          </a:p>
          <a:p>
            <a:r>
              <a:rPr lang="sv-SE" sz="1100" dirty="0"/>
              <a:t>Avslutningsmiddag ledare 15 oktober, träningsschema inomhustider, ansök kommunalt aktivitetsstöd</a:t>
            </a:r>
          </a:p>
          <a:p>
            <a:endParaRPr lang="sv-SE" sz="1100" dirty="0"/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BC3B48A4-7AA0-47CB-9AD1-1EF7447F7554}"/>
              </a:ext>
            </a:extLst>
          </p:cNvPr>
          <p:cNvSpPr txBox="1"/>
          <p:nvPr/>
        </p:nvSpPr>
        <p:spPr>
          <a:xfrm>
            <a:off x="1386520" y="3775620"/>
            <a:ext cx="22710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b="1" dirty="0"/>
              <a:t>September</a:t>
            </a:r>
            <a:r>
              <a:rPr lang="sv-SE" sz="1100" dirty="0"/>
              <a:t>- Avslutning lagvis samt gemensam föreningsavslutning v 39</a:t>
            </a:r>
          </a:p>
          <a:p>
            <a:r>
              <a:rPr lang="sv-SE" sz="1100" dirty="0"/>
              <a:t>Ledarmöte, Café </a:t>
            </a:r>
            <a:r>
              <a:rPr lang="sv-SE" sz="1100" dirty="0" err="1"/>
              <a:t>Wiggan</a:t>
            </a:r>
            <a:r>
              <a:rPr lang="sv-SE" sz="1100" dirty="0"/>
              <a:t> stänger under v 39, ansök inomhustider</a:t>
            </a:r>
          </a:p>
        </p:txBody>
      </p:sp>
    </p:spTree>
    <p:extLst>
      <p:ext uri="{BB962C8B-B14F-4D97-AF65-F5344CB8AC3E}">
        <p14:creationId xmlns:p14="http://schemas.microsoft.com/office/powerpoint/2010/main" val="3861873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265C7FF-E139-43B4-81E7-D4C601E78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b="1" dirty="0"/>
              <a:t>Styrelsemöten 2021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1BD43BA-9C65-4F1A-8A2B-756AC5EF0C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sv-SE" dirty="0"/>
              <a:t>11 februari – förberedelse årsmöte</a:t>
            </a:r>
          </a:p>
          <a:p>
            <a:pPr marL="0" indent="0">
              <a:buNone/>
            </a:pPr>
            <a:r>
              <a:rPr lang="sv-SE" dirty="0"/>
              <a:t>24 mars – årsmöte, styrelsen konstituering efter</a:t>
            </a:r>
          </a:p>
          <a:p>
            <a:pPr marL="0" indent="0">
              <a:buNone/>
            </a:pPr>
            <a:r>
              <a:rPr lang="sv-SE" dirty="0"/>
              <a:t>7 </a:t>
            </a:r>
            <a:r>
              <a:rPr lang="sv-SE"/>
              <a:t>april –</a:t>
            </a:r>
          </a:p>
          <a:p>
            <a:pPr marL="0" indent="0">
              <a:buNone/>
            </a:pPr>
            <a:r>
              <a:rPr lang="sv-SE"/>
              <a:t>25 </a:t>
            </a:r>
            <a:r>
              <a:rPr lang="sv-SE" dirty="0"/>
              <a:t>april – Städ och </a:t>
            </a:r>
            <a:r>
              <a:rPr lang="sv-SE" dirty="0" err="1"/>
              <a:t>fixdag</a:t>
            </a:r>
            <a:r>
              <a:rPr lang="sv-SE" dirty="0"/>
              <a:t> Odensala IP </a:t>
            </a:r>
            <a:r>
              <a:rPr lang="sv-SE" dirty="0" err="1"/>
              <a:t>kl</a:t>
            </a:r>
            <a:r>
              <a:rPr lang="sv-SE" dirty="0"/>
              <a:t> 10-12 eller </a:t>
            </a:r>
            <a:r>
              <a:rPr lang="sv-SE" dirty="0" err="1"/>
              <a:t>kl</a:t>
            </a:r>
            <a:r>
              <a:rPr lang="sv-SE" dirty="0"/>
              <a:t> 13-15 samt ledarmöte </a:t>
            </a:r>
          </a:p>
          <a:p>
            <a:pPr marL="0" indent="0">
              <a:buNone/>
            </a:pPr>
            <a:r>
              <a:rPr lang="sv-SE" dirty="0"/>
              <a:t>18 maj – </a:t>
            </a:r>
          </a:p>
          <a:p>
            <a:pPr marL="0" indent="0">
              <a:buNone/>
            </a:pPr>
            <a:r>
              <a:rPr lang="sv-SE" dirty="0"/>
              <a:t>15 juni –</a:t>
            </a:r>
          </a:p>
          <a:p>
            <a:pPr marL="0" indent="0">
              <a:buNone/>
            </a:pPr>
            <a:r>
              <a:rPr lang="sv-SE" dirty="0"/>
              <a:t>18 augusti –</a:t>
            </a:r>
          </a:p>
          <a:p>
            <a:pPr marL="0" indent="0">
              <a:buNone/>
            </a:pPr>
            <a:r>
              <a:rPr lang="sv-SE" dirty="0"/>
              <a:t>13 september – </a:t>
            </a:r>
          </a:p>
          <a:p>
            <a:pPr marL="0" indent="0">
              <a:buNone/>
            </a:pPr>
            <a:r>
              <a:rPr lang="sv-SE" dirty="0"/>
              <a:t>15 november – Planera för 2022</a:t>
            </a:r>
          </a:p>
        </p:txBody>
      </p:sp>
    </p:spTree>
    <p:extLst>
      <p:ext uri="{BB962C8B-B14F-4D97-AF65-F5344CB8AC3E}">
        <p14:creationId xmlns:p14="http://schemas.microsoft.com/office/powerpoint/2010/main" val="17300703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287</Words>
  <Application>Microsoft Office PowerPoint</Application>
  <PresentationFormat>Bredbild</PresentationFormat>
  <Paragraphs>39</Paragraphs>
  <Slides>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PowerPoint-presentation</vt:lpstr>
      <vt:lpstr>Styrelsemöten 2021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Josefine Jardenäs</dc:creator>
  <cp:lastModifiedBy>Josefine Jardenäs</cp:lastModifiedBy>
  <cp:revision>15</cp:revision>
  <dcterms:created xsi:type="dcterms:W3CDTF">2021-02-08T20:26:22Z</dcterms:created>
  <dcterms:modified xsi:type="dcterms:W3CDTF">2022-02-21T16:44:15Z</dcterms:modified>
</cp:coreProperties>
</file>