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327" r:id="rId5"/>
    <p:sldId id="329" r:id="rId6"/>
    <p:sldId id="264" r:id="rId7"/>
    <p:sldId id="265" r:id="rId8"/>
    <p:sldId id="266" r:id="rId9"/>
    <p:sldId id="269" r:id="rId10"/>
    <p:sldId id="270" r:id="rId11"/>
    <p:sldId id="271" r:id="rId12"/>
    <p:sldId id="277" r:id="rId13"/>
    <p:sldId id="282" r:id="rId14"/>
    <p:sldId id="285" r:id="rId15"/>
    <p:sldId id="286" r:id="rId16"/>
    <p:sldId id="287" r:id="rId17"/>
    <p:sldId id="288" r:id="rId18"/>
    <p:sldId id="289" r:id="rId19"/>
    <p:sldId id="290" r:id="rId20"/>
    <p:sldId id="291" r:id="rId21"/>
    <p:sldId id="292" r:id="rId22"/>
    <p:sldId id="296" r:id="rId23"/>
    <p:sldId id="293" r:id="rId24"/>
    <p:sldId id="294" r:id="rId25"/>
    <p:sldId id="297" r:id="rId26"/>
    <p:sldId id="298" r:id="rId27"/>
    <p:sldId id="299" r:id="rId28"/>
    <p:sldId id="300" r:id="rId29"/>
    <p:sldId id="301" r:id="rId30"/>
    <p:sldId id="326" r:id="rId31"/>
    <p:sldId id="302" r:id="rId32"/>
    <p:sldId id="303" r:id="rId33"/>
    <p:sldId id="304" r:id="rId34"/>
    <p:sldId id="305" r:id="rId35"/>
    <p:sldId id="306" r:id="rId36"/>
    <p:sldId id="307" r:id="rId37"/>
    <p:sldId id="308" r:id="rId38"/>
    <p:sldId id="309" r:id="rId39"/>
    <p:sldId id="310" r:id="rId40"/>
    <p:sldId id="311" r:id="rId41"/>
    <p:sldId id="312" r:id="rId42"/>
    <p:sldId id="313" r:id="rId43"/>
    <p:sldId id="314" r:id="rId44"/>
    <p:sldId id="315" r:id="rId45"/>
    <p:sldId id="316" r:id="rId46"/>
    <p:sldId id="317" r:id="rId47"/>
    <p:sldId id="318" r:id="rId48"/>
    <p:sldId id="319" r:id="rId49"/>
    <p:sldId id="330" r:id="rId5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nda Marmberg" initials="LM" lastIdx="1" clrIdx="0">
    <p:extLst>
      <p:ext uri="{19B8F6BF-5375-455C-9EA6-DF929625EA0E}">
        <p15:presenceInfo xmlns:p15="http://schemas.microsoft.com/office/powerpoint/2012/main" userId="Linda Marmber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commentAuthors" Target="commentAuthors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da Marmberg" userId="36f5cbee-e0db-421e-8280-ead16c8ca0b7" providerId="ADAL" clId="{97254D94-34F5-4AE4-8435-4D3C281DA2D9}"/>
    <pc:docChg chg="undo custSel mod addSld modSld">
      <pc:chgData name="Linda Marmberg" userId="36f5cbee-e0db-421e-8280-ead16c8ca0b7" providerId="ADAL" clId="{97254D94-34F5-4AE4-8435-4D3C281DA2D9}" dt="2020-10-14T16:31:59.552" v="29" actId="1076"/>
      <pc:docMkLst>
        <pc:docMk/>
      </pc:docMkLst>
      <pc:sldChg chg="modSp">
        <pc:chgData name="Linda Marmberg" userId="36f5cbee-e0db-421e-8280-ead16c8ca0b7" providerId="ADAL" clId="{97254D94-34F5-4AE4-8435-4D3C281DA2D9}" dt="2020-10-14T16:26:17.422" v="2" actId="27636"/>
        <pc:sldMkLst>
          <pc:docMk/>
          <pc:sldMk cId="2292620090" sldId="319"/>
        </pc:sldMkLst>
        <pc:spChg chg="mod">
          <ac:chgData name="Linda Marmberg" userId="36f5cbee-e0db-421e-8280-ead16c8ca0b7" providerId="ADAL" clId="{97254D94-34F5-4AE4-8435-4D3C281DA2D9}" dt="2020-10-14T16:26:17.418" v="1" actId="27636"/>
          <ac:spMkLst>
            <pc:docMk/>
            <pc:sldMk cId="2292620090" sldId="319"/>
            <ac:spMk id="4" creationId="{758D32CA-2BBB-42B9-87D7-2F6B1EBE4DA8}"/>
          </ac:spMkLst>
        </pc:spChg>
        <pc:spChg chg="mod">
          <ac:chgData name="Linda Marmberg" userId="36f5cbee-e0db-421e-8280-ead16c8ca0b7" providerId="ADAL" clId="{97254D94-34F5-4AE4-8435-4D3C281DA2D9}" dt="2020-10-14T16:26:17.422" v="2" actId="27636"/>
          <ac:spMkLst>
            <pc:docMk/>
            <pc:sldMk cId="2292620090" sldId="319"/>
            <ac:spMk id="5" creationId="{A13BC0D3-64DA-4A15-B48E-BF1DE2A2AD29}"/>
          </ac:spMkLst>
        </pc:spChg>
      </pc:sldChg>
      <pc:sldChg chg="addSp modSp">
        <pc:chgData name="Linda Marmberg" userId="36f5cbee-e0db-421e-8280-ead16c8ca0b7" providerId="ADAL" clId="{97254D94-34F5-4AE4-8435-4D3C281DA2D9}" dt="2020-10-14T16:31:59.552" v="29" actId="1076"/>
        <pc:sldMkLst>
          <pc:docMk/>
          <pc:sldMk cId="2335479785" sldId="327"/>
        </pc:sldMkLst>
        <pc:picChg chg="add mod">
          <ac:chgData name="Linda Marmberg" userId="36f5cbee-e0db-421e-8280-ead16c8ca0b7" providerId="ADAL" clId="{97254D94-34F5-4AE4-8435-4D3C281DA2D9}" dt="2020-10-14T16:31:59.552" v="29" actId="1076"/>
          <ac:picMkLst>
            <pc:docMk/>
            <pc:sldMk cId="2335479785" sldId="327"/>
            <ac:picMk id="5" creationId="{1AED787A-F929-4DB5-A0AB-9F939948B161}"/>
          </ac:picMkLst>
        </pc:picChg>
      </pc:sldChg>
      <pc:sldChg chg="addSp modSp add addCm">
        <pc:chgData name="Linda Marmberg" userId="36f5cbee-e0db-421e-8280-ead16c8ca0b7" providerId="ADAL" clId="{97254D94-34F5-4AE4-8435-4D3C281DA2D9}" dt="2020-10-14T16:28:17.111" v="13" actId="1076"/>
        <pc:sldMkLst>
          <pc:docMk/>
          <pc:sldMk cId="2087809085" sldId="331"/>
        </pc:sldMkLst>
        <pc:picChg chg="add mod">
          <ac:chgData name="Linda Marmberg" userId="36f5cbee-e0db-421e-8280-ead16c8ca0b7" providerId="ADAL" clId="{97254D94-34F5-4AE4-8435-4D3C281DA2D9}" dt="2020-10-14T16:28:17.111" v="13" actId="1076"/>
          <ac:picMkLst>
            <pc:docMk/>
            <pc:sldMk cId="2087809085" sldId="331"/>
            <ac:picMk id="2" creationId="{90C03BED-168D-45EF-9976-DE1C5C79ABE6}"/>
          </ac:picMkLst>
        </pc:picChg>
      </pc:sldChg>
      <pc:sldChg chg="addSp delSp modSp add mod setBg">
        <pc:chgData name="Linda Marmberg" userId="36f5cbee-e0db-421e-8280-ead16c8ca0b7" providerId="ADAL" clId="{97254D94-34F5-4AE4-8435-4D3C281DA2D9}" dt="2020-10-14T16:30:41.899" v="26" actId="1076"/>
        <pc:sldMkLst>
          <pc:docMk/>
          <pc:sldMk cId="2756810508" sldId="332"/>
        </pc:sldMkLst>
        <pc:spChg chg="add del">
          <ac:chgData name="Linda Marmberg" userId="36f5cbee-e0db-421e-8280-ead16c8ca0b7" providerId="ADAL" clId="{97254D94-34F5-4AE4-8435-4D3C281DA2D9}" dt="2020-10-14T16:29:24.277" v="19" actId="26606"/>
          <ac:spMkLst>
            <pc:docMk/>
            <pc:sldMk cId="2756810508" sldId="332"/>
            <ac:spMk id="7" creationId="{3BD28B09-C850-4EA4-8888-67416520F395}"/>
          </ac:spMkLst>
        </pc:spChg>
        <pc:spChg chg="add del">
          <ac:chgData name="Linda Marmberg" userId="36f5cbee-e0db-421e-8280-ead16c8ca0b7" providerId="ADAL" clId="{97254D94-34F5-4AE4-8435-4D3C281DA2D9}" dt="2020-10-14T16:29:24.277" v="19" actId="26606"/>
          <ac:spMkLst>
            <pc:docMk/>
            <pc:sldMk cId="2756810508" sldId="332"/>
            <ac:spMk id="9" creationId="{8DE9D5BA-83AA-4459-83D3-20EC090C22CE}"/>
          </ac:spMkLst>
        </pc:spChg>
        <pc:spChg chg="add del">
          <ac:chgData name="Linda Marmberg" userId="36f5cbee-e0db-421e-8280-ead16c8ca0b7" providerId="ADAL" clId="{97254D94-34F5-4AE4-8435-4D3C281DA2D9}" dt="2020-10-14T16:29:27.744" v="21" actId="26606"/>
          <ac:spMkLst>
            <pc:docMk/>
            <pc:sldMk cId="2756810508" sldId="332"/>
            <ac:spMk id="11" creationId="{E3FF0025-03AB-4126-9E23-1B4F2D4B1748}"/>
          </ac:spMkLst>
        </pc:spChg>
        <pc:spChg chg="add del">
          <ac:chgData name="Linda Marmberg" userId="36f5cbee-e0db-421e-8280-ead16c8ca0b7" providerId="ADAL" clId="{97254D94-34F5-4AE4-8435-4D3C281DA2D9}" dt="2020-10-14T16:29:27.744" v="21" actId="26606"/>
          <ac:spMkLst>
            <pc:docMk/>
            <pc:sldMk cId="2756810508" sldId="332"/>
            <ac:spMk id="12" creationId="{4C149C42-FAD2-4559-80A1-B6E921D049AC}"/>
          </ac:spMkLst>
        </pc:spChg>
        <pc:picChg chg="add mod">
          <ac:chgData name="Linda Marmberg" userId="36f5cbee-e0db-421e-8280-ead16c8ca0b7" providerId="ADAL" clId="{97254D94-34F5-4AE4-8435-4D3C281DA2D9}" dt="2020-10-14T16:30:41.899" v="26" actId="1076"/>
          <ac:picMkLst>
            <pc:docMk/>
            <pc:sldMk cId="2756810508" sldId="332"/>
            <ac:picMk id="2" creationId="{53236ED4-321F-4314-A719-447718B08566}"/>
          </ac:picMkLst>
        </pc:picChg>
      </pc:sldChg>
    </pc:docChg>
  </pc:docChgLst>
  <pc:docChgLst>
    <pc:chgData name="Linda Marmberg" userId="36f5cbee-e0db-421e-8280-ead16c8ca0b7" providerId="ADAL" clId="{DB13D3FC-091D-4325-B5BF-4AF1779B471C}"/>
    <pc:docChg chg="delSld modSld">
      <pc:chgData name="Linda Marmberg" userId="36f5cbee-e0db-421e-8280-ead16c8ca0b7" providerId="ADAL" clId="{DB13D3FC-091D-4325-B5BF-4AF1779B471C}" dt="2021-09-30T19:44:29.900" v="6"/>
      <pc:docMkLst>
        <pc:docMk/>
      </pc:docMkLst>
      <pc:sldChg chg="addSp delSp modSp">
        <pc:chgData name="Linda Marmberg" userId="36f5cbee-e0db-421e-8280-ead16c8ca0b7" providerId="ADAL" clId="{DB13D3FC-091D-4325-B5BF-4AF1779B471C}" dt="2021-09-30T19:44:29.900" v="6"/>
        <pc:sldMkLst>
          <pc:docMk/>
          <pc:sldMk cId="2292620090" sldId="319"/>
        </pc:sldMkLst>
        <pc:spChg chg="del">
          <ac:chgData name="Linda Marmberg" userId="36f5cbee-e0db-421e-8280-ead16c8ca0b7" providerId="ADAL" clId="{DB13D3FC-091D-4325-B5BF-4AF1779B471C}" dt="2021-09-30T19:44:29.900" v="6"/>
          <ac:spMkLst>
            <pc:docMk/>
            <pc:sldMk cId="2292620090" sldId="319"/>
            <ac:spMk id="4" creationId="{758D32CA-2BBB-42B9-87D7-2F6B1EBE4DA8}"/>
          </ac:spMkLst>
        </pc:spChg>
        <pc:picChg chg="add mod">
          <ac:chgData name="Linda Marmberg" userId="36f5cbee-e0db-421e-8280-ead16c8ca0b7" providerId="ADAL" clId="{DB13D3FC-091D-4325-B5BF-4AF1779B471C}" dt="2021-09-30T19:44:29.900" v="6"/>
          <ac:picMkLst>
            <pc:docMk/>
            <pc:sldMk cId="2292620090" sldId="319"/>
            <ac:picMk id="3" creationId="{E4D9A06A-4EF1-45FE-8B77-69C9043D72D0}"/>
          </ac:picMkLst>
        </pc:picChg>
      </pc:sldChg>
      <pc:sldChg chg="del">
        <pc:chgData name="Linda Marmberg" userId="36f5cbee-e0db-421e-8280-ead16c8ca0b7" providerId="ADAL" clId="{DB13D3FC-091D-4325-B5BF-4AF1779B471C}" dt="2021-09-30T19:43:09.541" v="5" actId="2696"/>
        <pc:sldMkLst>
          <pc:docMk/>
          <pc:sldMk cId="3733457654" sldId="320"/>
        </pc:sldMkLst>
      </pc:sldChg>
      <pc:sldChg chg="del">
        <pc:chgData name="Linda Marmberg" userId="36f5cbee-e0db-421e-8280-ead16c8ca0b7" providerId="ADAL" clId="{DB13D3FC-091D-4325-B5BF-4AF1779B471C}" dt="2021-09-30T19:43:06.813" v="4" actId="2696"/>
        <pc:sldMkLst>
          <pc:docMk/>
          <pc:sldMk cId="741813632" sldId="321"/>
        </pc:sldMkLst>
      </pc:sldChg>
      <pc:sldChg chg="del">
        <pc:chgData name="Linda Marmberg" userId="36f5cbee-e0db-421e-8280-ead16c8ca0b7" providerId="ADAL" clId="{DB13D3FC-091D-4325-B5BF-4AF1779B471C}" dt="2021-09-30T19:43:03.521" v="3" actId="2696"/>
        <pc:sldMkLst>
          <pc:docMk/>
          <pc:sldMk cId="3262999837" sldId="323"/>
        </pc:sldMkLst>
      </pc:sldChg>
      <pc:sldChg chg="del">
        <pc:chgData name="Linda Marmberg" userId="36f5cbee-e0db-421e-8280-ead16c8ca0b7" providerId="ADAL" clId="{DB13D3FC-091D-4325-B5BF-4AF1779B471C}" dt="2021-09-30T19:42:57.393" v="2" actId="2696"/>
        <pc:sldMkLst>
          <pc:docMk/>
          <pc:sldMk cId="3957839931" sldId="324"/>
        </pc:sldMkLst>
      </pc:sldChg>
      <pc:sldChg chg="del">
        <pc:chgData name="Linda Marmberg" userId="36f5cbee-e0db-421e-8280-ead16c8ca0b7" providerId="ADAL" clId="{DB13D3FC-091D-4325-B5BF-4AF1779B471C}" dt="2021-09-30T19:42:55.151" v="1" actId="2696"/>
        <pc:sldMkLst>
          <pc:docMk/>
          <pc:sldMk cId="3587597309" sldId="325"/>
        </pc:sldMkLst>
      </pc:sldChg>
      <pc:sldChg chg="del">
        <pc:chgData name="Linda Marmberg" userId="36f5cbee-e0db-421e-8280-ead16c8ca0b7" providerId="ADAL" clId="{DB13D3FC-091D-4325-B5BF-4AF1779B471C}" dt="2021-09-30T19:42:52.620" v="0" actId="2696"/>
        <pc:sldMkLst>
          <pc:docMk/>
          <pc:sldMk cId="2087809085" sldId="331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10-20T06:02:12.606"/>
    </inkml:context>
    <inkml:brush xml:id="br0">
      <inkml:brushProperty name="width" value="0.10583" units="cm"/>
      <inkml:brushProperty name="height" value="0.10583" units="cm"/>
      <inkml:brushProperty name="color" value="#3165BB"/>
      <inkml:brushProperty name="ignorePressure" value="1"/>
    </inkml:brush>
  </inkml:definitions>
  <inkml:trace contextRef="#ctx0" brushRef="#br0">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10-20T06:02:18.137"/>
    </inkml:context>
    <inkml:brush xml:id="br0">
      <inkml:brushProperty name="width" value="0.10583" units="cm"/>
      <inkml:brushProperty name="height" value="0.10583" units="cm"/>
      <inkml:brushProperty name="color" value="#3165BB"/>
      <inkml:brushProperty name="ignorePressure" value="1"/>
    </inkml:brush>
  </inkml:definitions>
  <inkml:trace contextRef="#ctx0" brushRef="#br0">1 0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t>8/29/2022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8974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346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1162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690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8/29/2022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013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8/29/2022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664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8/29/2022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375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710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460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432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140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8/29/2022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589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Malbas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Red_Silhouette_-_Man_in_Office.sv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reativecommons.org/licenses/by-sa/3.0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nc/3.0/" TargetMode="External"/><Relationship Id="rId2" Type="http://schemas.openxmlformats.org/officeDocument/2006/relationships/hyperlink" Target="http://www.sclera.be/nl/picto/detail/21146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nc/3.0/" TargetMode="External"/><Relationship Id="rId2" Type="http://schemas.openxmlformats.org/officeDocument/2006/relationships/hyperlink" Target="http://www.sclera.be/nl/picto/detail/21146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customXml" Target="../ink/ink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Klocka_transparent.png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3.0/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Klocka_transparent.png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3.0/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>
            <a:extLst>
              <a:ext uri="{FF2B5EF4-FFF2-40B4-BE49-F238E27FC236}">
                <a16:creationId xmlns:a16="http://schemas.microsoft.com/office/drawing/2014/main" id="{AF184E2F-4CC0-49A1-B79F-23F6A579A69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2025748" y="4930789"/>
            <a:ext cx="8767763" cy="1387475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sv-SE" sz="4000" b="1" u="sng" dirty="0"/>
              <a:t>Välkommen till sekretariatsutbildning</a:t>
            </a:r>
          </a:p>
          <a:p>
            <a:pPr marL="45720" indent="0" algn="ctr">
              <a:buNone/>
            </a:pPr>
            <a:r>
              <a:rPr lang="sv-SE" sz="3200" b="1" dirty="0"/>
              <a:t>Grunderna att sköta ett sekretariat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7F0253AE-F246-4128-B64C-028765082F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822930" y="450528"/>
            <a:ext cx="4818115" cy="4139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345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BB225692-A047-443A-AA06-7D325E51A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Innehåll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19F73900-C3E4-4229-B3B2-A11590607C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3000" y="1742606"/>
            <a:ext cx="4754880" cy="4448332"/>
          </a:xfrm>
        </p:spPr>
        <p:txBody>
          <a:bodyPr>
            <a:normAutofit fontScale="62500" lnSpcReduction="20000"/>
          </a:bodyPr>
          <a:lstStyle/>
          <a:p>
            <a:r>
              <a:rPr lang="sv-SE" sz="4000" b="1" dirty="0">
                <a:solidFill>
                  <a:schemeClr val="tx1"/>
                </a:solidFill>
              </a:rPr>
              <a:t>Utrusning</a:t>
            </a:r>
          </a:p>
          <a:p>
            <a:r>
              <a:rPr lang="sv-SE" sz="4000" b="1" dirty="0">
                <a:solidFill>
                  <a:schemeClr val="tx1"/>
                </a:solidFill>
              </a:rPr>
              <a:t>Tidtagaren</a:t>
            </a:r>
          </a:p>
          <a:p>
            <a:pPr marL="45720" indent="0">
              <a:buNone/>
            </a:pPr>
            <a:r>
              <a:rPr lang="sv-SE" sz="4000" dirty="0">
                <a:solidFill>
                  <a:schemeClr val="tx1"/>
                </a:solidFill>
              </a:rPr>
              <a:t>    - Speltid</a:t>
            </a:r>
          </a:p>
          <a:p>
            <a:pPr marL="45720" indent="0">
              <a:buNone/>
            </a:pPr>
            <a:r>
              <a:rPr lang="sv-SE" sz="4000" dirty="0">
                <a:solidFill>
                  <a:schemeClr val="tx1"/>
                </a:solidFill>
              </a:rPr>
              <a:t>    - Matchklocka</a:t>
            </a:r>
          </a:p>
          <a:p>
            <a:r>
              <a:rPr lang="sv-SE" sz="4000" b="1" dirty="0">
                <a:solidFill>
                  <a:schemeClr val="tx1"/>
                </a:solidFill>
              </a:rPr>
              <a:t>Sekreteraren</a:t>
            </a:r>
          </a:p>
          <a:p>
            <a:pPr marL="45720" indent="0">
              <a:buNone/>
            </a:pPr>
            <a:r>
              <a:rPr lang="sv-SE" sz="4000" dirty="0">
                <a:solidFill>
                  <a:schemeClr val="tx1"/>
                </a:solidFill>
              </a:rPr>
              <a:t>    - Matchprotokoll</a:t>
            </a:r>
          </a:p>
          <a:p>
            <a:pPr marL="45720" indent="0">
              <a:buNone/>
            </a:pPr>
            <a:r>
              <a:rPr lang="sv-SE" sz="4000" dirty="0">
                <a:solidFill>
                  <a:schemeClr val="tx1"/>
                </a:solidFill>
              </a:rPr>
              <a:t>    - Foul, </a:t>
            </a:r>
            <a:r>
              <a:rPr lang="sv-SE" sz="4000" dirty="0" err="1">
                <a:solidFill>
                  <a:schemeClr val="tx1"/>
                </a:solidFill>
              </a:rPr>
              <a:t>lagfoul</a:t>
            </a:r>
            <a:endParaRPr lang="sv-SE" sz="4000" dirty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sv-SE" sz="4000" dirty="0">
                <a:solidFill>
                  <a:schemeClr val="tx1"/>
                </a:solidFill>
              </a:rPr>
              <a:t>    - Time-out</a:t>
            </a:r>
          </a:p>
          <a:p>
            <a:pPr marL="45720" indent="0">
              <a:buNone/>
            </a:pPr>
            <a:r>
              <a:rPr lang="sv-SE" sz="4000" dirty="0">
                <a:solidFill>
                  <a:schemeClr val="tx1"/>
                </a:solidFill>
              </a:rPr>
              <a:t>    - Spelarbyten</a:t>
            </a:r>
          </a:p>
          <a:p>
            <a:pPr marL="45720" indent="0">
              <a:buNone/>
            </a:pPr>
            <a:r>
              <a:rPr lang="sv-SE" sz="4000" dirty="0">
                <a:solidFill>
                  <a:schemeClr val="tx1"/>
                </a:solidFill>
              </a:rPr>
              <a:t>    - Uppkastsituation</a:t>
            </a:r>
          </a:p>
          <a:p>
            <a:pPr marL="45720" indent="0">
              <a:buNone/>
            </a:pPr>
            <a:endParaRPr lang="sv-SE" dirty="0"/>
          </a:p>
        </p:txBody>
      </p:sp>
      <p:pic>
        <p:nvPicPr>
          <p:cNvPr id="3" name="Platshållare för innehåll 2">
            <a:extLst>
              <a:ext uri="{FF2B5EF4-FFF2-40B4-BE49-F238E27FC236}">
                <a16:creationId xmlns:a16="http://schemas.microsoft.com/office/drawing/2014/main" id="{79B5AEE6-6C85-4364-A7F4-25CA39AA46D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633369" y="2057400"/>
            <a:ext cx="4022725" cy="4022725"/>
          </a:xfr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D4DABE65-DFD3-4705-B27F-5781E4DF02AB}"/>
              </a:ext>
            </a:extLst>
          </p:cNvPr>
          <p:cNvSpPr txBox="1"/>
          <p:nvPr/>
        </p:nvSpPr>
        <p:spPr>
          <a:xfrm>
            <a:off x="6633369" y="6080125"/>
            <a:ext cx="40227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00">
                <a:hlinkClick r:id="rId3" tooltip="https://commons.wikimedia.org/wiki/File:Red_Silhouette_-_Man_in_Office.svg"/>
              </a:rPr>
              <a:t>Det här fotot</a:t>
            </a:r>
            <a:r>
              <a:rPr lang="sv-SE" sz="900"/>
              <a:t> av Okänd författare licensieras enligt </a:t>
            </a:r>
            <a:r>
              <a:rPr lang="sv-SE" sz="900">
                <a:hlinkClick r:id="rId4" tooltip="https://creativecommons.org/licenses/by-sa/3.0/"/>
              </a:rPr>
              <a:t>CC BY-SA</a:t>
            </a:r>
            <a:endParaRPr lang="sv-SE" sz="900"/>
          </a:p>
        </p:txBody>
      </p:sp>
    </p:spTree>
    <p:extLst>
      <p:ext uri="{BB962C8B-B14F-4D97-AF65-F5344CB8AC3E}">
        <p14:creationId xmlns:p14="http://schemas.microsoft.com/office/powerpoint/2010/main" val="2138561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E2603DB-2074-494A-8ADB-7EB32EB4D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b="1" u="sng" dirty="0"/>
              <a:t>Utrustning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7FACB06-7717-401D-8027-0F63100E2A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sv-SE" sz="2800" b="1" u="sng" dirty="0">
                <a:solidFill>
                  <a:schemeClr val="tx1"/>
                </a:solidFill>
              </a:rPr>
              <a:t>Klockor</a:t>
            </a:r>
            <a:r>
              <a:rPr lang="sv-SE" sz="2800" dirty="0">
                <a:solidFill>
                  <a:schemeClr val="tx1"/>
                </a:solidFill>
              </a:rPr>
              <a:t>			</a:t>
            </a:r>
            <a:r>
              <a:rPr lang="sv-SE" sz="2800" b="1" u="sng" dirty="0">
                <a:solidFill>
                  <a:schemeClr val="tx1"/>
                </a:solidFill>
              </a:rPr>
              <a:t>Signaler</a:t>
            </a:r>
            <a:r>
              <a:rPr lang="sv-SE" sz="2800" dirty="0">
                <a:solidFill>
                  <a:schemeClr val="tx1"/>
                </a:solidFill>
              </a:rPr>
              <a:t>			</a:t>
            </a:r>
            <a:r>
              <a:rPr lang="sv-SE" sz="2800" b="1" u="sng" dirty="0">
                <a:solidFill>
                  <a:schemeClr val="tx1"/>
                </a:solidFill>
              </a:rPr>
              <a:t>Resultat</a:t>
            </a:r>
          </a:p>
          <a:p>
            <a:pPr marL="45720" indent="0">
              <a:buNone/>
            </a:pPr>
            <a:r>
              <a:rPr lang="sv-SE" sz="2800" dirty="0">
                <a:solidFill>
                  <a:schemeClr val="tx1"/>
                </a:solidFill>
              </a:rPr>
              <a:t>Matchklocka		Periodsignal			Resultattavla</a:t>
            </a:r>
          </a:p>
          <a:p>
            <a:pPr marL="45720" indent="0">
              <a:buNone/>
            </a:pPr>
            <a:r>
              <a:rPr lang="sv-SE" sz="2800" dirty="0">
                <a:solidFill>
                  <a:schemeClr val="tx1"/>
                </a:solidFill>
              </a:rPr>
              <a:t>Timeoutklocka		Timeoutsignal		Protokoll</a:t>
            </a:r>
          </a:p>
          <a:p>
            <a:pPr marL="45720" indent="0">
              <a:buNone/>
            </a:pPr>
            <a:r>
              <a:rPr lang="sv-SE" sz="2800" dirty="0">
                <a:solidFill>
                  <a:schemeClr val="tx1"/>
                </a:solidFill>
              </a:rPr>
              <a:t>								Blå &amp; röd penna</a:t>
            </a:r>
          </a:p>
          <a:p>
            <a:pPr marL="45720" indent="0">
              <a:buNone/>
            </a:pPr>
            <a:r>
              <a:rPr lang="sv-SE" sz="2800" b="1" u="sng" dirty="0">
                <a:solidFill>
                  <a:schemeClr val="tx1"/>
                </a:solidFill>
              </a:rPr>
              <a:t>Foul</a:t>
            </a:r>
            <a:r>
              <a:rPr lang="sv-SE" sz="2800" dirty="0">
                <a:solidFill>
                  <a:schemeClr val="tx1"/>
                </a:solidFill>
              </a:rPr>
              <a:t>					</a:t>
            </a:r>
            <a:r>
              <a:rPr lang="sv-SE" sz="2800" b="1" u="sng" dirty="0">
                <a:solidFill>
                  <a:schemeClr val="tx1"/>
                </a:solidFill>
              </a:rPr>
              <a:t>Övrigt</a:t>
            </a:r>
          </a:p>
          <a:p>
            <a:pPr marL="45720" indent="0">
              <a:buNone/>
            </a:pPr>
            <a:r>
              <a:rPr lang="sv-SE" sz="2800" dirty="0">
                <a:solidFill>
                  <a:schemeClr val="tx1"/>
                </a:solidFill>
              </a:rPr>
              <a:t>Spelarskyltar (1-5)			</a:t>
            </a:r>
            <a:r>
              <a:rPr lang="sv-SE" sz="2800" dirty="0" err="1">
                <a:solidFill>
                  <a:schemeClr val="tx1"/>
                </a:solidFill>
              </a:rPr>
              <a:t>Bollinnehavspil</a:t>
            </a:r>
            <a:endParaRPr lang="sv-SE" sz="2800" dirty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sv-SE" sz="2800" dirty="0">
                <a:solidFill>
                  <a:schemeClr val="tx1"/>
                </a:solidFill>
              </a:rPr>
              <a:t>Lagfoulsmarkering (1-5)		Bytesstolar</a:t>
            </a:r>
          </a:p>
          <a:p>
            <a:pPr marL="4572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4559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78A6F7A-687E-43F9-8D87-26943B111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Uppkastsituation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8B072AB-1FD0-4F48-ADA6-EDDE41FDAC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sv-SE" dirty="0">
                <a:solidFill>
                  <a:schemeClr val="tx1"/>
                </a:solidFill>
              </a:rPr>
              <a:t>Start av perioder</a:t>
            </a:r>
          </a:p>
          <a:p>
            <a:endParaRPr lang="sv-SE" dirty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sv-SE" dirty="0">
                <a:solidFill>
                  <a:schemeClr val="tx1"/>
                </a:solidFill>
              </a:rPr>
              <a:t>Period			Startar med</a:t>
            </a:r>
          </a:p>
          <a:p>
            <a:pPr marL="45720" indent="0">
              <a:buNone/>
            </a:pPr>
            <a:r>
              <a:rPr lang="sv-SE" dirty="0">
                <a:solidFill>
                  <a:schemeClr val="tx1"/>
                </a:solidFill>
              </a:rPr>
              <a:t>1			Uppkast</a:t>
            </a:r>
          </a:p>
          <a:p>
            <a:pPr marL="45720" indent="0">
              <a:buNone/>
            </a:pPr>
            <a:r>
              <a:rPr lang="sv-SE" dirty="0"/>
              <a:t>	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82CFE128-2B33-4ED4-8F11-8C9E662E16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9255" y="2735742"/>
            <a:ext cx="2767824" cy="3724979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1AED787A-F929-4DB5-A0AB-9F939948B1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8628" y="3429000"/>
            <a:ext cx="1810669" cy="252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479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78A6F7A-687E-43F9-8D87-26943B111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Uppkastsituation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8B072AB-1FD0-4F48-ADA6-EDDE41FDAC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" indent="0">
              <a:buNone/>
            </a:pPr>
            <a:r>
              <a:rPr lang="sv-SE" dirty="0">
                <a:solidFill>
                  <a:schemeClr val="tx1"/>
                </a:solidFill>
              </a:rPr>
              <a:t>Start av perioder</a:t>
            </a:r>
          </a:p>
          <a:p>
            <a:endParaRPr lang="sv-SE" dirty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sv-SE" dirty="0">
                <a:solidFill>
                  <a:schemeClr val="tx1"/>
                </a:solidFill>
              </a:rPr>
              <a:t>Period			Startar med</a:t>
            </a:r>
          </a:p>
          <a:p>
            <a:pPr marL="45720" indent="0">
              <a:buNone/>
            </a:pPr>
            <a:r>
              <a:rPr lang="sv-SE" dirty="0">
                <a:solidFill>
                  <a:schemeClr val="tx1"/>
                </a:solidFill>
              </a:rPr>
              <a:t>1			Uppkast</a:t>
            </a:r>
          </a:p>
          <a:p>
            <a:pPr marL="45720" indent="0">
              <a:buNone/>
            </a:pPr>
            <a:r>
              <a:rPr lang="sv-SE" dirty="0">
                <a:solidFill>
                  <a:schemeClr val="tx1"/>
                </a:solidFill>
              </a:rPr>
              <a:t>2			Inkast (bollinnehavspilen)</a:t>
            </a:r>
          </a:p>
          <a:p>
            <a:pPr marL="45720" indent="0">
              <a:buNone/>
            </a:pPr>
            <a:r>
              <a:rPr lang="sv-SE" dirty="0">
                <a:solidFill>
                  <a:schemeClr val="tx1"/>
                </a:solidFill>
              </a:rPr>
              <a:t>3			Inkast (bollinnehavspilen)</a:t>
            </a:r>
          </a:p>
          <a:p>
            <a:pPr marL="45720" indent="0">
              <a:buNone/>
            </a:pPr>
            <a:r>
              <a:rPr lang="sv-SE" dirty="0">
                <a:solidFill>
                  <a:schemeClr val="tx1"/>
                </a:solidFill>
              </a:rPr>
              <a:t>4			Inkast (bollinnehavspilen</a:t>
            </a:r>
          </a:p>
          <a:p>
            <a:pPr marL="45720" indent="0">
              <a:buNone/>
            </a:pPr>
            <a:endParaRPr lang="sv-SE" dirty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sv-SE" dirty="0">
                <a:solidFill>
                  <a:schemeClr val="tx1"/>
                </a:solidFill>
              </a:rPr>
              <a:t>Förlängning		Inkast (bollinnehavspilen)</a:t>
            </a:r>
          </a:p>
          <a:p>
            <a:pPr marL="45720" indent="0">
              <a:buNone/>
            </a:pPr>
            <a:r>
              <a:rPr lang="sv-SE" dirty="0"/>
              <a:t>	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82CFE128-2B33-4ED4-8F11-8C9E662E16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9255" y="2735742"/>
            <a:ext cx="2767824" cy="3724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308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1E0CB82-C975-440C-BF9D-A44CD7B8F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b="1" dirty="0"/>
              <a:t>Uppkastsituation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85320B7-4CA5-4D49-A980-F8FB75DD49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sv-SE" sz="3200" b="1" dirty="0"/>
              <a:t>Vilket lag får inkastet vid </a:t>
            </a:r>
            <a:r>
              <a:rPr lang="sv-SE" sz="3200" b="1" i="1" u="sng" dirty="0">
                <a:solidFill>
                  <a:schemeClr val="tx1"/>
                </a:solidFill>
              </a:rPr>
              <a:t>första</a:t>
            </a:r>
            <a:r>
              <a:rPr lang="sv-SE" sz="3200" b="1" dirty="0"/>
              <a:t> US?</a:t>
            </a:r>
          </a:p>
          <a:p>
            <a:pPr marL="45720" indent="0" algn="ctr">
              <a:buNone/>
            </a:pPr>
            <a:r>
              <a:rPr lang="sv-SE" sz="3200" dirty="0"/>
              <a:t>Laget som inte fick bollkontroll vid uppkastet.</a:t>
            </a:r>
          </a:p>
          <a:p>
            <a:pPr marL="45720" indent="0" algn="ctr">
              <a:buNone/>
            </a:pPr>
            <a:endParaRPr lang="sv-SE" sz="2400" dirty="0"/>
          </a:p>
          <a:p>
            <a:pPr marL="45720" indent="0" algn="ctr">
              <a:buNone/>
            </a:pPr>
            <a:r>
              <a:rPr lang="sv-SE" sz="3200" b="1" dirty="0"/>
              <a:t>Vilket lag får inkastet vid en US?</a:t>
            </a:r>
          </a:p>
          <a:p>
            <a:pPr marL="45720" indent="0" algn="ctr">
              <a:buNone/>
            </a:pPr>
            <a:r>
              <a:rPr lang="sv-SE" sz="3200" dirty="0"/>
              <a:t>Lagen får inkast varannan gång enligt bollinnehavspilen.</a:t>
            </a:r>
          </a:p>
          <a:p>
            <a:pPr marL="45720" indent="0" algn="ctr">
              <a:buNone/>
            </a:pPr>
            <a:endParaRPr lang="sv-SE" sz="3200" dirty="0"/>
          </a:p>
          <a:p>
            <a:pPr marL="45720" indent="0" algn="ctr">
              <a:buNone/>
            </a:pPr>
            <a:endParaRPr lang="sv-SE" sz="3200" dirty="0"/>
          </a:p>
          <a:p>
            <a:pPr marL="45720" indent="0" algn="ctr">
              <a:buNone/>
            </a:pPr>
            <a:endParaRPr lang="sv-SE" sz="3200" dirty="0"/>
          </a:p>
          <a:p>
            <a:pPr marL="45720" indent="0" algn="ctr">
              <a:buNone/>
            </a:pPr>
            <a:endParaRPr lang="sv-SE" sz="3200" dirty="0"/>
          </a:p>
          <a:p>
            <a:pPr marL="45720" indent="0" algn="ctr">
              <a:buNone/>
            </a:pPr>
            <a:endParaRPr lang="sv-SE" sz="3200" dirty="0"/>
          </a:p>
          <a:p>
            <a:pPr marL="45720" indent="0" algn="ctr">
              <a:buNone/>
            </a:pPr>
            <a:endParaRPr lang="sv-SE" sz="3200" dirty="0"/>
          </a:p>
          <a:p>
            <a:pPr marL="45720" indent="0" algn="ctr">
              <a:buNone/>
            </a:pPr>
            <a:endParaRPr lang="sv-SE" sz="3200" dirty="0"/>
          </a:p>
        </p:txBody>
      </p:sp>
    </p:spTree>
    <p:extLst>
      <p:ext uri="{BB962C8B-B14F-4D97-AF65-F5344CB8AC3E}">
        <p14:creationId xmlns:p14="http://schemas.microsoft.com/office/powerpoint/2010/main" val="1742937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1E0CB82-C975-440C-BF9D-A44CD7B8F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b="1" dirty="0"/>
              <a:t>Uppkastsituation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85320B7-4CA5-4D49-A980-F8FB75DD49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sv-SE" sz="3200" b="1" dirty="0"/>
              <a:t>Åt vilket håll ska bollinnehavspilen peka?</a:t>
            </a:r>
          </a:p>
          <a:p>
            <a:pPr marL="45720" indent="0" algn="ctr">
              <a:buNone/>
            </a:pPr>
            <a:r>
              <a:rPr lang="sv-SE" sz="3200" dirty="0"/>
              <a:t>I spelriktningen för det lag som ska få nästa inkast vid US.</a:t>
            </a:r>
          </a:p>
          <a:p>
            <a:pPr marL="45720" indent="0" algn="ctr">
              <a:buNone/>
            </a:pPr>
            <a:endParaRPr lang="sv-SE" sz="3200" dirty="0"/>
          </a:p>
          <a:p>
            <a:pPr marL="45720" indent="0" algn="ctr">
              <a:buNone/>
            </a:pPr>
            <a:endParaRPr lang="sv-SE" sz="3200" dirty="0"/>
          </a:p>
          <a:p>
            <a:pPr marL="45720" indent="0">
              <a:buNone/>
            </a:pPr>
            <a:r>
              <a:rPr lang="sv-SE" sz="3200" dirty="0"/>
              <a:t> Bortalag    						              Malbas</a:t>
            </a:r>
          </a:p>
          <a:p>
            <a:pPr marL="45720" indent="0" algn="ctr">
              <a:buNone/>
            </a:pPr>
            <a:endParaRPr lang="sv-SE" sz="3200" dirty="0"/>
          </a:p>
          <a:p>
            <a:pPr marL="45720" indent="0" algn="ctr">
              <a:buNone/>
            </a:pPr>
            <a:endParaRPr lang="sv-SE" sz="3200" dirty="0"/>
          </a:p>
          <a:p>
            <a:pPr marL="45720" indent="0" algn="ctr">
              <a:buNone/>
            </a:pPr>
            <a:endParaRPr lang="sv-SE" sz="3200" dirty="0"/>
          </a:p>
          <a:p>
            <a:pPr marL="45720" indent="0" algn="ctr">
              <a:buNone/>
            </a:pPr>
            <a:endParaRPr lang="sv-SE" sz="3200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DD6C4788-13B3-4D1D-99B8-266C971328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1623" y="3237875"/>
            <a:ext cx="5395428" cy="308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684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1E0CB82-C975-440C-BF9D-A44CD7B8F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b="1" dirty="0"/>
              <a:t>Uppkastsituation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85320B7-4CA5-4D49-A980-F8FB75DD49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sv-SE" sz="3200" b="1" dirty="0"/>
              <a:t>När ska bollinnehavspilen vändas?</a:t>
            </a:r>
          </a:p>
          <a:p>
            <a:pPr marL="45720" indent="0" algn="ctr">
              <a:buNone/>
            </a:pPr>
            <a:r>
              <a:rPr lang="sv-SE" sz="2800" dirty="0"/>
              <a:t>I samband med inkast för en US: </a:t>
            </a:r>
          </a:p>
          <a:p>
            <a:pPr marL="45720" indent="0" algn="ctr">
              <a:buNone/>
            </a:pPr>
            <a:endParaRPr lang="sv-SE" sz="2800" dirty="0"/>
          </a:p>
          <a:p>
            <a:pPr algn="ctr">
              <a:buFontTx/>
              <a:buChar char="-"/>
            </a:pPr>
            <a:r>
              <a:rPr lang="sv-SE" sz="3200" b="1" dirty="0"/>
              <a:t>Spelare</a:t>
            </a:r>
            <a:r>
              <a:rPr lang="sv-SE" sz="3200" dirty="0"/>
              <a:t> inne på plan rör bollen </a:t>
            </a:r>
          </a:p>
          <a:p>
            <a:pPr algn="ctr">
              <a:buFontTx/>
              <a:buChar char="-"/>
            </a:pPr>
            <a:r>
              <a:rPr lang="sv-SE" sz="3200" b="1" dirty="0"/>
              <a:t>inkastande</a:t>
            </a:r>
            <a:r>
              <a:rPr lang="sv-SE" sz="3200" dirty="0"/>
              <a:t> lag gör en överträdelse</a:t>
            </a:r>
          </a:p>
          <a:p>
            <a:pPr algn="ctr">
              <a:buFontTx/>
              <a:buChar char="-"/>
            </a:pPr>
            <a:r>
              <a:rPr lang="sv-SE" sz="3200" b="1" dirty="0"/>
              <a:t>direkt</a:t>
            </a:r>
            <a:r>
              <a:rPr lang="sv-SE" sz="3200" dirty="0"/>
              <a:t> när 1:a halvlek är slut. </a:t>
            </a:r>
          </a:p>
          <a:p>
            <a:pPr marL="45720" indent="0" algn="ctr">
              <a:buNone/>
            </a:pPr>
            <a:endParaRPr lang="sv-SE" sz="3200" dirty="0"/>
          </a:p>
          <a:p>
            <a:pPr marL="45720" indent="0" algn="ctr">
              <a:buNone/>
            </a:pPr>
            <a:endParaRPr lang="sv-SE" sz="3200" dirty="0"/>
          </a:p>
          <a:p>
            <a:pPr marL="45720" indent="0" algn="ctr">
              <a:buNone/>
            </a:pPr>
            <a:endParaRPr lang="sv-SE" sz="3200" dirty="0"/>
          </a:p>
          <a:p>
            <a:pPr marL="45720" indent="0" algn="ctr">
              <a:buNone/>
            </a:pPr>
            <a:endParaRPr lang="sv-SE" sz="3200" dirty="0"/>
          </a:p>
          <a:p>
            <a:pPr marL="45720" indent="0" algn="ctr">
              <a:buNone/>
            </a:pPr>
            <a:endParaRPr lang="sv-SE" sz="3200" dirty="0"/>
          </a:p>
          <a:p>
            <a:pPr marL="45720" indent="0" algn="ctr">
              <a:buNone/>
            </a:pPr>
            <a:endParaRPr lang="sv-SE" sz="3200" dirty="0"/>
          </a:p>
        </p:txBody>
      </p:sp>
    </p:spTree>
    <p:extLst>
      <p:ext uri="{BB962C8B-B14F-4D97-AF65-F5344CB8AC3E}">
        <p14:creationId xmlns:p14="http://schemas.microsoft.com/office/powerpoint/2010/main" val="41518269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5A683AF-80F6-405B-9C5A-A0712AEAC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Timeout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2A236CB6-2802-4A32-80C3-C5C124CBAF3B}"/>
              </a:ext>
            </a:extLst>
          </p:cNvPr>
          <p:cNvSpPr txBox="1"/>
          <p:nvPr/>
        </p:nvSpPr>
        <p:spPr>
          <a:xfrm>
            <a:off x="8269926" y="3005153"/>
            <a:ext cx="34771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00" dirty="0">
                <a:hlinkClick r:id="rId2" tooltip="http://www.sclera.be/nl/picto/detail/21146"/>
              </a:rPr>
              <a:t>Det här fotot</a:t>
            </a:r>
            <a:r>
              <a:rPr lang="sv-SE" sz="900" dirty="0"/>
              <a:t> av Okänd författare licensieras enligt </a:t>
            </a:r>
            <a:r>
              <a:rPr lang="sv-SE" sz="900" dirty="0">
                <a:hlinkClick r:id="rId3" tooltip="https://creativecommons.org/licenses/by-nc/3.0/"/>
              </a:rPr>
              <a:t>CC BY-NC</a:t>
            </a:r>
            <a:endParaRPr lang="sv-SE" sz="900" dirty="0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39FA31B2-1A85-43A5-A21B-65E1299677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sv-SE" sz="2400" b="1" dirty="0"/>
              <a:t>Antal Timeouter</a:t>
            </a:r>
          </a:p>
          <a:p>
            <a:r>
              <a:rPr lang="sv-SE" sz="2400" dirty="0"/>
              <a:t>1:a halvlek – 2 per lag</a:t>
            </a:r>
          </a:p>
          <a:p>
            <a:r>
              <a:rPr lang="sv-SE" sz="2400" dirty="0"/>
              <a:t>2:a halvlek – 3 per lag</a:t>
            </a:r>
          </a:p>
          <a:p>
            <a:r>
              <a:rPr lang="sv-SE" sz="2400" dirty="0"/>
              <a:t>Förlängning – 1 per lag</a:t>
            </a:r>
          </a:p>
          <a:p>
            <a:endParaRPr lang="sv-SE" dirty="0"/>
          </a:p>
          <a:p>
            <a:r>
              <a:rPr lang="sv-SE" sz="3200" dirty="0"/>
              <a:t>Bara coach &amp; Ass coach får begära timeout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DACA7797-E58D-49F2-AFB2-E0DEEADC4B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0065" y="720612"/>
            <a:ext cx="3346994" cy="352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2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5A683AF-80F6-405B-9C5A-A0712AEAC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Timeout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2A236CB6-2802-4A32-80C3-C5C124CBAF3B}"/>
              </a:ext>
            </a:extLst>
          </p:cNvPr>
          <p:cNvSpPr txBox="1"/>
          <p:nvPr/>
        </p:nvSpPr>
        <p:spPr>
          <a:xfrm>
            <a:off x="8283178" y="3866545"/>
            <a:ext cx="34771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00">
                <a:hlinkClick r:id="rId2" tooltip="http://www.sclera.be/nl/picto/detail/21146"/>
              </a:rPr>
              <a:t>Det här fotot</a:t>
            </a:r>
            <a:r>
              <a:rPr lang="sv-SE" sz="900"/>
              <a:t> av Okänd författare licensieras enligt </a:t>
            </a:r>
            <a:r>
              <a:rPr lang="sv-SE" sz="900">
                <a:hlinkClick r:id="rId3" tooltip="https://creativecommons.org/licenses/by-nc/3.0/"/>
              </a:rPr>
              <a:t>CC BY-NC</a:t>
            </a:r>
            <a:endParaRPr lang="sv-SE" sz="900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39FA31B2-1A85-43A5-A21B-65E1299677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sv-SE" sz="2400" b="1" dirty="0"/>
              <a:t>Antal Timeouter</a:t>
            </a:r>
          </a:p>
          <a:p>
            <a:r>
              <a:rPr lang="sv-SE" sz="2400" dirty="0"/>
              <a:t>1:a halvlek – 2 per lag</a:t>
            </a:r>
          </a:p>
          <a:p>
            <a:r>
              <a:rPr lang="sv-SE" sz="2400" dirty="0"/>
              <a:t>2:a halvlek – 3 per lag</a:t>
            </a:r>
          </a:p>
          <a:p>
            <a:r>
              <a:rPr lang="sv-SE" sz="2400" dirty="0"/>
              <a:t>Förlängning – 1 per lag</a:t>
            </a:r>
            <a:endParaRPr lang="sv-SE" dirty="0"/>
          </a:p>
          <a:p>
            <a:r>
              <a:rPr lang="sv-SE" sz="2400" dirty="0"/>
              <a:t>Bara coach &amp; Ass coach får begära timeout</a:t>
            </a:r>
          </a:p>
          <a:p>
            <a:pPr marL="45720" indent="0">
              <a:buNone/>
            </a:pPr>
            <a:r>
              <a:rPr lang="sv-SE" sz="3200" dirty="0"/>
              <a:t>Matchprotokollet</a:t>
            </a:r>
          </a:p>
          <a:p>
            <a:pPr marL="45720" indent="0">
              <a:buNone/>
            </a:pPr>
            <a:r>
              <a:rPr lang="sv-SE" sz="3200" dirty="0"/>
              <a:t>- Skriver in matchminuten</a:t>
            </a:r>
          </a:p>
          <a:p>
            <a:pPr marL="45720" indent="0">
              <a:buNone/>
            </a:pPr>
            <a:r>
              <a:rPr lang="sv-SE" sz="3200" dirty="0"/>
              <a:t>- Oanvända: spärra (=)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F1062338-39E2-40C8-9356-4700980D7C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9193" y="3957985"/>
            <a:ext cx="3347399" cy="2510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516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E7FB7DE-28D0-48CA-95A5-779901748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b="1" dirty="0"/>
              <a:t>Timeouttillfälle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2A2025D-BCC2-4561-A031-F5F719B035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3200" b="1" dirty="0"/>
              <a:t>Båda lagen </a:t>
            </a:r>
            <a:r>
              <a:rPr lang="sv-SE" sz="3200" dirty="0"/>
              <a:t>kan begära timeout när:</a:t>
            </a:r>
          </a:p>
        </p:txBody>
      </p:sp>
    </p:spTree>
    <p:extLst>
      <p:ext uri="{BB962C8B-B14F-4D97-AF65-F5344CB8AC3E}">
        <p14:creationId xmlns:p14="http://schemas.microsoft.com/office/powerpoint/2010/main" val="3482029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E7FB7DE-28D0-48CA-95A5-779901748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b="1" dirty="0"/>
              <a:t>Timeouttillfälle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2A2025D-BCC2-4561-A031-F5F719B035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000" b="1" dirty="0"/>
              <a:t>Man kan begära timeout när:</a:t>
            </a:r>
          </a:p>
          <a:p>
            <a:r>
              <a:rPr lang="sv-SE" sz="2000" dirty="0"/>
              <a:t>Domaren har blåst samt avslutat eventuell fouladministration till sekretariatet. </a:t>
            </a:r>
          </a:p>
          <a:p>
            <a:r>
              <a:rPr lang="sv-SE" sz="2000" dirty="0"/>
              <a:t>Sista/enda straffkastet som går i korgen.</a:t>
            </a:r>
          </a:p>
          <a:p>
            <a:r>
              <a:rPr lang="sv-SE" sz="2000" dirty="0"/>
              <a:t>Mellan sista straffkastet och inkastet vid  (U-, T-, D-, C- och B-foul)</a:t>
            </a:r>
          </a:p>
          <a:p>
            <a:r>
              <a:rPr lang="sv-SE" sz="2000" b="1" dirty="0"/>
              <a:t>Försvarande lag</a:t>
            </a:r>
            <a:r>
              <a:rPr lang="sv-SE" sz="2000" dirty="0"/>
              <a:t>: spelmål görs</a:t>
            </a:r>
          </a:p>
          <a:p>
            <a:pPr marL="45720" indent="0">
              <a:buNone/>
            </a:pPr>
            <a:endParaRPr lang="sv-SE" sz="2000" dirty="0"/>
          </a:p>
          <a:p>
            <a:r>
              <a:rPr lang="sv-SE" sz="2000" b="1" dirty="0"/>
              <a:t>Man kan inte begära timeout:</a:t>
            </a:r>
          </a:p>
          <a:p>
            <a:r>
              <a:rPr lang="sv-SE" sz="2000" b="1" dirty="0"/>
              <a:t>Straffkast: </a:t>
            </a:r>
            <a:r>
              <a:rPr lang="sv-SE" sz="2000" dirty="0"/>
              <a:t>skytten har fått bollen inför straffkast</a:t>
            </a:r>
          </a:p>
          <a:p>
            <a:r>
              <a:rPr lang="sv-SE" sz="2000" b="1" dirty="0"/>
              <a:t>Inkast</a:t>
            </a:r>
            <a:r>
              <a:rPr lang="sv-SE" sz="2000" dirty="0"/>
              <a:t>: inkastaren har fått bollen</a:t>
            </a:r>
          </a:p>
        </p:txBody>
      </p:sp>
    </p:spTree>
    <p:extLst>
      <p:ext uri="{BB962C8B-B14F-4D97-AF65-F5344CB8AC3E}">
        <p14:creationId xmlns:p14="http://schemas.microsoft.com/office/powerpoint/2010/main" val="27562476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4E4F820-7A4F-4F22-88AB-D8EDA1CCB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Spelarbyte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0BFC50C-A1F4-47C8-9D68-2228CA80D0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3200" dirty="0"/>
              <a:t>Hur gör man ett spelarbyte?</a:t>
            </a:r>
          </a:p>
          <a:p>
            <a:pPr marL="502920" indent="-457200">
              <a:buAutoNum type="arabicPeriod"/>
            </a:pPr>
            <a:r>
              <a:rPr lang="sv-SE" sz="2400" dirty="0"/>
              <a:t>Avbytaren går fram till sekretariatsbordet.</a:t>
            </a:r>
          </a:p>
          <a:p>
            <a:pPr marL="502920" indent="-457200">
              <a:buAutoNum type="arabicPeriod" startAt="2"/>
            </a:pPr>
            <a:r>
              <a:rPr lang="sv-SE" sz="2400" dirty="0"/>
              <a:t>Avbytaren (Ej coachen) begär byte genom att sätta sig på stolen och säga till      sekretariatet. </a:t>
            </a:r>
          </a:p>
          <a:p>
            <a:pPr marL="502920" indent="-457200">
              <a:buAutoNum type="arabicPeriod" startAt="3"/>
            </a:pPr>
            <a:r>
              <a:rPr lang="sv-SE" sz="2400" dirty="0"/>
              <a:t>Avbytaren skall vara spelklar, inga träningsoveraller</a:t>
            </a:r>
          </a:p>
          <a:p>
            <a:pPr marL="45720" indent="0">
              <a:buNone/>
            </a:pPr>
            <a:r>
              <a:rPr lang="sv-SE" sz="2400" dirty="0"/>
              <a:t>4. Tidtagaren signalerar och visar tecknet för byte.</a:t>
            </a:r>
          </a:p>
          <a:p>
            <a:pPr marL="45720" indent="0">
              <a:buNone/>
            </a:pPr>
            <a:endParaRPr lang="sv-SE" sz="3200" dirty="0"/>
          </a:p>
          <a:p>
            <a:pPr marL="45720" indent="0">
              <a:buNone/>
            </a:pPr>
            <a:endParaRPr lang="sv-SE" sz="3200" dirty="0"/>
          </a:p>
        </p:txBody>
      </p:sp>
    </p:spTree>
    <p:extLst>
      <p:ext uri="{BB962C8B-B14F-4D97-AF65-F5344CB8AC3E}">
        <p14:creationId xmlns:p14="http://schemas.microsoft.com/office/powerpoint/2010/main" val="24503323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4E4F820-7A4F-4F22-88AB-D8EDA1CCB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Spelarbyte – forts.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0BFC50C-A1F4-47C8-9D68-2228CA80D0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sv-SE" sz="3200" dirty="0"/>
              <a:t>5. Domaren visslar, visar bytestecknet. </a:t>
            </a:r>
          </a:p>
          <a:p>
            <a:pPr marL="45720" indent="0">
              <a:buNone/>
            </a:pPr>
            <a:r>
              <a:rPr lang="sv-SE" sz="3200" dirty="0"/>
              <a:t>     Utbytt spelare kan lämna planen var som helst.</a:t>
            </a:r>
          </a:p>
          <a:p>
            <a:pPr marL="45720" indent="0">
              <a:buNone/>
            </a:pPr>
            <a:endParaRPr lang="sv-SE" sz="2000" dirty="0"/>
          </a:p>
          <a:p>
            <a:pPr marL="45720" indent="0">
              <a:buNone/>
            </a:pPr>
            <a:endParaRPr lang="sv-SE" sz="2000" dirty="0"/>
          </a:p>
          <a:p>
            <a:pPr marL="45720" indent="0">
              <a:buNone/>
            </a:pPr>
            <a:endParaRPr lang="sv-SE" sz="3200" dirty="0"/>
          </a:p>
          <a:p>
            <a:pPr marL="45720" indent="0">
              <a:buNone/>
            </a:pPr>
            <a:endParaRPr lang="sv-SE" sz="3200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9A89D4B5-7CDC-4D85-848C-F7988FF777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8652" y="3260035"/>
            <a:ext cx="2335933" cy="334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2290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4E4F820-7A4F-4F22-88AB-D8EDA1CCB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Spelarbyte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0BFC50C-A1F4-47C8-9D68-2228CA80D0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9357" y="1965960"/>
            <a:ext cx="9872871" cy="4038600"/>
          </a:xfrm>
        </p:spPr>
        <p:txBody>
          <a:bodyPr>
            <a:normAutofit/>
          </a:bodyPr>
          <a:lstStyle/>
          <a:p>
            <a:r>
              <a:rPr lang="sv-SE" sz="3200" dirty="0"/>
              <a:t>Hur gör man ett spelarbyte?</a:t>
            </a:r>
          </a:p>
          <a:p>
            <a:pPr marL="45720" indent="0">
              <a:buNone/>
            </a:pPr>
            <a:r>
              <a:rPr lang="sv-SE" sz="2000" dirty="0"/>
              <a:t>5. Domaren visslar, visar bytestecknet. </a:t>
            </a:r>
          </a:p>
          <a:p>
            <a:pPr marL="45720" indent="0">
              <a:buNone/>
            </a:pPr>
            <a:r>
              <a:rPr lang="sv-SE" sz="2000" dirty="0"/>
              <a:t>     Utbytt spelare kan lämna planen var som helst.</a:t>
            </a:r>
          </a:p>
          <a:p>
            <a:pPr marL="45720" indent="0">
              <a:buNone/>
            </a:pPr>
            <a:endParaRPr lang="sv-SE" sz="2000" dirty="0"/>
          </a:p>
          <a:p>
            <a:pPr marL="45720" indent="0">
              <a:buNone/>
            </a:pPr>
            <a:r>
              <a:rPr lang="sv-SE" sz="3200" dirty="0"/>
              <a:t>Sekreteraren kontrollerar att spelaren är i inskriven i protokollet samt att spelaren inte är </a:t>
            </a:r>
            <a:r>
              <a:rPr lang="sv-SE" sz="3200" dirty="0" err="1"/>
              <a:t>utfoulad</a:t>
            </a:r>
            <a:r>
              <a:rPr lang="sv-SE" sz="3200" dirty="0"/>
              <a:t>, sekreteraren skriver även ett ”X” i rätt ruta om det är första gången spelaren är inne på planen. </a:t>
            </a:r>
          </a:p>
          <a:p>
            <a:pPr marL="45720" indent="0">
              <a:buNone/>
            </a:pPr>
            <a:endParaRPr lang="sv-SE" sz="2000" dirty="0"/>
          </a:p>
          <a:p>
            <a:pPr marL="45720" indent="0">
              <a:buNone/>
            </a:pPr>
            <a:endParaRPr lang="sv-SE" sz="3200" dirty="0"/>
          </a:p>
          <a:p>
            <a:pPr marL="45720" indent="0">
              <a:buNone/>
            </a:pPr>
            <a:endParaRPr lang="sv-SE" sz="3200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E894B9A0-F47C-493C-A683-640A94B407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3685" y="406598"/>
            <a:ext cx="2234142" cy="319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6080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62EC1BCF-F8A1-4A65-A261-2FF0B3FC83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7739" y="926852"/>
            <a:ext cx="5511930" cy="4989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4271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24A0D79-2D31-4B7A-A367-4ACDF2D04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872" y="579620"/>
            <a:ext cx="9875520" cy="1356360"/>
          </a:xfrm>
        </p:spPr>
        <p:txBody>
          <a:bodyPr/>
          <a:lstStyle/>
          <a:p>
            <a:r>
              <a:rPr lang="sv-SE" b="1" dirty="0"/>
              <a:t>När kan man byta?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AEA340C-6FE4-4942-B006-F5E5C181D2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3200" dirty="0"/>
              <a:t>Samma regler som vid timeout gäller för byte </a:t>
            </a:r>
          </a:p>
          <a:p>
            <a:pPr marL="45720" indent="0">
              <a:buNone/>
            </a:pPr>
            <a:r>
              <a:rPr lang="sv-SE" sz="3200" dirty="0"/>
              <a:t>  med tillägg:</a:t>
            </a:r>
          </a:p>
        </p:txBody>
      </p:sp>
    </p:spTree>
    <p:extLst>
      <p:ext uri="{BB962C8B-B14F-4D97-AF65-F5344CB8AC3E}">
        <p14:creationId xmlns:p14="http://schemas.microsoft.com/office/powerpoint/2010/main" val="21165452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24A0D79-2D31-4B7A-A367-4ACDF2D04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När kan man byta?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AEA340C-6FE4-4942-B006-F5E5C181D2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3200" dirty="0"/>
              <a:t>Samma regler som vid timeout gäller för byte </a:t>
            </a:r>
          </a:p>
          <a:p>
            <a:pPr marL="45720" indent="0">
              <a:buNone/>
            </a:pPr>
            <a:r>
              <a:rPr lang="sv-SE" sz="3200" dirty="0"/>
              <a:t>  med tillägg:</a:t>
            </a:r>
          </a:p>
          <a:p>
            <a:pPr marL="45720" indent="0">
              <a:buNone/>
            </a:pPr>
            <a:endParaRPr lang="sv-SE" sz="3200" dirty="0"/>
          </a:p>
          <a:p>
            <a:pPr marL="45720" indent="0">
              <a:buNone/>
            </a:pPr>
            <a:r>
              <a:rPr lang="sv-SE" sz="3200" dirty="0"/>
              <a:t>- Byte kan ske under de sista 2 minuterna i 4:e perioden          när spelmål görs oavsett vilket lag. </a:t>
            </a:r>
          </a:p>
        </p:txBody>
      </p:sp>
    </p:spTree>
    <p:extLst>
      <p:ext uri="{BB962C8B-B14F-4D97-AF65-F5344CB8AC3E}">
        <p14:creationId xmlns:p14="http://schemas.microsoft.com/office/powerpoint/2010/main" val="6756718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B72FDF3-44BC-4EEE-BE08-2EF5AE8FB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Foul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7496CA0-2A83-4478-961D-4E97739792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3200" dirty="0"/>
              <a:t>Personlig foul (P) 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F68A61B8-DB6B-4BC4-A841-4DBE2CA36B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8628" y="3026998"/>
            <a:ext cx="8124842" cy="3293855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248EF091-CCC1-4824-8B45-322C857964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7899" y="889182"/>
            <a:ext cx="3362325" cy="13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620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B72FDF3-44BC-4EEE-BE08-2EF5AE8FB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Foul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7496CA0-2A83-4478-961D-4E97739792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000" dirty="0"/>
              <a:t>Personlig foul (P)</a:t>
            </a:r>
          </a:p>
          <a:p>
            <a:pPr marL="45720" indent="0">
              <a:buNone/>
            </a:pPr>
            <a:endParaRPr lang="sv-SE" sz="2000" dirty="0"/>
          </a:p>
          <a:p>
            <a:r>
              <a:rPr lang="sv-SE" sz="3200" dirty="0"/>
              <a:t>Osportslig foul (U)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F6BDC727-61A8-44A9-8255-26B041316B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0171" y="807386"/>
            <a:ext cx="2896146" cy="5288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669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B72FDF3-44BC-4EEE-BE08-2EF5AE8FB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Foul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7496CA0-2A83-4478-961D-4E97739792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000" dirty="0"/>
              <a:t>Personlig foul (P)</a:t>
            </a:r>
          </a:p>
          <a:p>
            <a:r>
              <a:rPr lang="sv-SE" sz="2000" dirty="0"/>
              <a:t>Osportslig foul (U)</a:t>
            </a:r>
          </a:p>
          <a:p>
            <a:pPr marL="45720" indent="0">
              <a:buNone/>
            </a:pPr>
            <a:endParaRPr lang="sv-SE" sz="2000" dirty="0"/>
          </a:p>
          <a:p>
            <a:r>
              <a:rPr lang="sv-SE" sz="3200" dirty="0"/>
              <a:t>T-, B- eller C-teknisk</a:t>
            </a:r>
          </a:p>
          <a:p>
            <a:pPr marL="45720" indent="0">
              <a:buNone/>
            </a:pPr>
            <a:r>
              <a:rPr lang="sv-SE" sz="3200" dirty="0"/>
              <a:t>   Domaren informerar muntligt</a:t>
            </a:r>
          </a:p>
          <a:p>
            <a:pPr marL="45720" indent="0">
              <a:buNone/>
            </a:pPr>
            <a:r>
              <a:rPr lang="sv-SE" sz="3200" dirty="0"/>
              <a:t>   (tecknet är samma)</a:t>
            </a:r>
          </a:p>
          <a:p>
            <a:endParaRPr lang="sv-SE" sz="2000" dirty="0"/>
          </a:p>
          <a:p>
            <a:endParaRPr lang="sv-SE" sz="2000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DFA28E44-2E36-418B-A190-089740E6F8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4826" y="1287780"/>
            <a:ext cx="2846414" cy="5018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4290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B72FDF3-44BC-4EEE-BE08-2EF5AE8FB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Foul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7496CA0-2A83-4478-961D-4E97739792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000" dirty="0"/>
              <a:t>Personlig foul (P)</a:t>
            </a:r>
          </a:p>
          <a:p>
            <a:r>
              <a:rPr lang="sv-SE" sz="2000" dirty="0"/>
              <a:t>Osportslig foul (U)</a:t>
            </a:r>
          </a:p>
          <a:p>
            <a:r>
              <a:rPr lang="sv-SE" sz="2000" dirty="0"/>
              <a:t>T-, B- eller C-teknisk </a:t>
            </a:r>
          </a:p>
          <a:p>
            <a:pPr marL="45720" indent="0">
              <a:buNone/>
            </a:pPr>
            <a:endParaRPr lang="sv-SE" sz="2000" dirty="0"/>
          </a:p>
          <a:p>
            <a:r>
              <a:rPr lang="sv-SE" sz="3200" dirty="0"/>
              <a:t>Diskvalificerande foul (D)</a:t>
            </a:r>
          </a:p>
          <a:p>
            <a:r>
              <a:rPr lang="sv-SE" sz="3200" dirty="0"/>
              <a:t>Fighting (F)</a:t>
            </a:r>
          </a:p>
          <a:p>
            <a:endParaRPr lang="sv-SE" sz="2000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889F351C-017B-4CFA-BF2E-17FD75DB8E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4178" y="1006707"/>
            <a:ext cx="2859698" cy="5089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4444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B72FDF3-44BC-4EEE-BE08-2EF5AE8FB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Foul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7496CA0-2A83-4478-961D-4E97739792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000" dirty="0"/>
              <a:t>Personlig foul </a:t>
            </a:r>
          </a:p>
          <a:p>
            <a:r>
              <a:rPr lang="sv-SE" sz="2000" dirty="0"/>
              <a:t>Osportslig foul (U)</a:t>
            </a:r>
          </a:p>
          <a:p>
            <a:r>
              <a:rPr lang="sv-SE" sz="2000" dirty="0"/>
              <a:t>T-, B- eller C-teknisk</a:t>
            </a:r>
          </a:p>
          <a:p>
            <a:pPr marL="45720" indent="0">
              <a:buNone/>
            </a:pPr>
            <a:endParaRPr lang="sv-SE" sz="2000" dirty="0"/>
          </a:p>
          <a:p>
            <a:r>
              <a:rPr lang="sv-SE" sz="3200" dirty="0"/>
              <a:t>Fem foul eller upprepade U-, T-, B- eller C-foul:</a:t>
            </a:r>
          </a:p>
          <a:p>
            <a:pPr marL="45720" indent="0">
              <a:buNone/>
            </a:pPr>
            <a:r>
              <a:rPr lang="sv-SE" sz="3200" dirty="0"/>
              <a:t>  Meddela domaren</a:t>
            </a:r>
          </a:p>
          <a:p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19554089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5141A6F-358D-41A4-8A6E-8885EBC0A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Foul i protokollet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5" name="Pennanteckning 14">
                <a:extLst>
                  <a:ext uri="{FF2B5EF4-FFF2-40B4-BE49-F238E27FC236}">
                    <a16:creationId xmlns:a16="http://schemas.microsoft.com/office/drawing/2014/main" id="{D0F04FA3-68F5-4832-9B3E-AF8A4E8E547D}"/>
                  </a:ext>
                </a:extLst>
              </p14:cNvPr>
              <p14:cNvContentPartPr/>
              <p14:nvPr/>
            </p14:nvContentPartPr>
            <p14:xfrm>
              <a:off x="7494763" y="3042968"/>
              <a:ext cx="360" cy="360"/>
            </p14:xfrm>
          </p:contentPart>
        </mc:Choice>
        <mc:Fallback xmlns="">
          <p:pic>
            <p:nvPicPr>
              <p:cNvPr id="15" name="Pennanteckning 14">
                <a:extLst>
                  <a:ext uri="{FF2B5EF4-FFF2-40B4-BE49-F238E27FC236}">
                    <a16:creationId xmlns:a16="http://schemas.microsoft.com/office/drawing/2014/main" id="{D0F04FA3-68F5-4832-9B3E-AF8A4E8E547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475683" y="3023888"/>
                <a:ext cx="38160" cy="3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6" name="Pennanteckning 15">
                <a:extLst>
                  <a:ext uri="{FF2B5EF4-FFF2-40B4-BE49-F238E27FC236}">
                    <a16:creationId xmlns:a16="http://schemas.microsoft.com/office/drawing/2014/main" id="{1C9A9FF2-CB39-446B-A1B7-5716EC2A2515}"/>
                  </a:ext>
                </a:extLst>
              </p14:cNvPr>
              <p14:cNvContentPartPr/>
              <p14:nvPr/>
            </p14:nvContentPartPr>
            <p14:xfrm>
              <a:off x="4931563" y="1363928"/>
              <a:ext cx="360" cy="360"/>
            </p14:xfrm>
          </p:contentPart>
        </mc:Choice>
        <mc:Fallback xmlns="">
          <p:pic>
            <p:nvPicPr>
              <p:cNvPr id="16" name="Pennanteckning 15">
                <a:extLst>
                  <a:ext uri="{FF2B5EF4-FFF2-40B4-BE49-F238E27FC236}">
                    <a16:creationId xmlns:a16="http://schemas.microsoft.com/office/drawing/2014/main" id="{1C9A9FF2-CB39-446B-A1B7-5716EC2A251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12483" y="1344848"/>
                <a:ext cx="38160" cy="38160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Platshållare för innehåll 20">
            <a:extLst>
              <a:ext uri="{FF2B5EF4-FFF2-40B4-BE49-F238E27FC236}">
                <a16:creationId xmlns:a16="http://schemas.microsoft.com/office/drawing/2014/main" id="{CA3A46C9-DEFC-4118-B480-CFD1CE6DC5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3200" dirty="0"/>
              <a:t>Spärra foulrutor efter period 1, 2 och 3</a:t>
            </a:r>
          </a:p>
          <a:p>
            <a:pPr marL="45720" indent="0">
              <a:buNone/>
            </a:pPr>
            <a:r>
              <a:rPr lang="sv-SE" sz="3200" dirty="0"/>
              <a:t>  Behöver ej upprepa om ingen foul i perioden</a:t>
            </a:r>
          </a:p>
          <a:p>
            <a:pPr marL="45720" indent="0">
              <a:buNone/>
            </a:pPr>
            <a:endParaRPr lang="sv-SE" sz="3200" dirty="0"/>
          </a:p>
        </p:txBody>
      </p:sp>
      <p:pic>
        <p:nvPicPr>
          <p:cNvPr id="30" name="Bildobjekt 29">
            <a:extLst>
              <a:ext uri="{FF2B5EF4-FFF2-40B4-BE49-F238E27FC236}">
                <a16:creationId xmlns:a16="http://schemas.microsoft.com/office/drawing/2014/main" id="{A8FA6D13-FCB7-4EA3-B8A2-EDC3DAF3E0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50193" y="2264899"/>
            <a:ext cx="2350701" cy="4168520"/>
          </a:xfrm>
          <a:prstGeom prst="rect">
            <a:avLst/>
          </a:prstGeom>
        </p:spPr>
      </p:pic>
      <p:pic>
        <p:nvPicPr>
          <p:cNvPr id="31" name="Bildobjekt 30">
            <a:extLst>
              <a:ext uri="{FF2B5EF4-FFF2-40B4-BE49-F238E27FC236}">
                <a16:creationId xmlns:a16="http://schemas.microsoft.com/office/drawing/2014/main" id="{4C87EA34-3252-4AC8-91A8-437E837914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3278" y="3846517"/>
            <a:ext cx="4372662" cy="1766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6475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50B421C-BA79-4931-BCB4-E0D7AFC76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 err="1"/>
              <a:t>Lagfoul</a:t>
            </a:r>
            <a:endParaRPr lang="sv-SE" b="1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2F5B39E-5EE9-4427-AC9B-C3A328EE6B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3200" dirty="0" err="1"/>
              <a:t>Lagfoul</a:t>
            </a:r>
            <a:r>
              <a:rPr lang="sv-SE" sz="3200" dirty="0"/>
              <a:t>: P-, U-, T- och D-foul på spelare</a:t>
            </a:r>
          </a:p>
          <a:p>
            <a:r>
              <a:rPr lang="sv-SE" sz="3200" dirty="0"/>
              <a:t>Markera i protokollet med ett kryss (X)</a:t>
            </a:r>
          </a:p>
          <a:p>
            <a:r>
              <a:rPr lang="sv-SE" sz="3200" dirty="0"/>
              <a:t>Två straffkast efter den 4:e foulen</a:t>
            </a:r>
          </a:p>
          <a:p>
            <a:r>
              <a:rPr lang="sv-SE" sz="3200" dirty="0"/>
              <a:t>Spärra i matchprotokollet</a:t>
            </a:r>
          </a:p>
          <a:p>
            <a:pPr marL="45720" indent="0">
              <a:buNone/>
            </a:pPr>
            <a:endParaRPr lang="sv-SE" sz="3200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CF414450-625D-40C3-A87F-D196CEC2A0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5649" y="4527036"/>
            <a:ext cx="5850222" cy="1849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9679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B17EE1B-68D3-4209-9F5F-143158EFB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Domarens tecken till sekretariatet vid foul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0E2F429-0CAB-455B-96A8-4E47F93715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sv-SE" sz="3200" dirty="0"/>
              <a:t>1. Godkänner/underkänner poäng </a:t>
            </a:r>
            <a:r>
              <a:rPr lang="sv-SE" sz="2800" dirty="0"/>
              <a:t>(om bollen gått i korgen)</a:t>
            </a:r>
          </a:p>
          <a:p>
            <a:pPr marL="45720" indent="0">
              <a:buNone/>
            </a:pPr>
            <a:endParaRPr lang="sv-SE" sz="3200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1D833776-31F5-4C59-ABCE-C1160039D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8132" y="3061252"/>
            <a:ext cx="6922605" cy="290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9217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B17EE1B-68D3-4209-9F5F-143158EFB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Domarens tecken till sekretariatet vid foul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0E2F429-0CAB-455B-96A8-4E47F93715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sv-SE" sz="2400" dirty="0"/>
              <a:t>1. Godkänner/underkänner poäng (om bollen gått i korgen)</a:t>
            </a:r>
          </a:p>
          <a:p>
            <a:pPr marL="45720" indent="0">
              <a:buNone/>
            </a:pPr>
            <a:endParaRPr lang="sv-SE" sz="2400" dirty="0"/>
          </a:p>
          <a:p>
            <a:pPr marL="45720" indent="0">
              <a:buNone/>
            </a:pPr>
            <a:endParaRPr lang="sv-SE" sz="2400" dirty="0"/>
          </a:p>
          <a:p>
            <a:pPr marL="45720" indent="0">
              <a:buNone/>
            </a:pPr>
            <a:r>
              <a:rPr lang="sv-SE" sz="3200" dirty="0"/>
              <a:t>2.Spelarens nummer </a:t>
            </a:r>
          </a:p>
          <a:p>
            <a:endParaRPr lang="sv-SE" sz="2800" dirty="0"/>
          </a:p>
          <a:p>
            <a:pPr marL="45720" indent="0">
              <a:buNone/>
            </a:pPr>
            <a:endParaRPr lang="sv-SE" sz="3200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463070DB-3DBE-4F62-B330-A098BC69B3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184" y="3003785"/>
            <a:ext cx="5135576" cy="30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8947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B17EE1B-68D3-4209-9F5F-143158EFB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Domarens tecken till sekretariatet vid foul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0E2F429-0CAB-455B-96A8-4E47F93715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sv-SE" sz="2400" dirty="0"/>
              <a:t>1. Godkänner/underkänner poäng (om bollen gått i korgen)</a:t>
            </a:r>
          </a:p>
          <a:p>
            <a:pPr marL="45720" indent="0">
              <a:buNone/>
            </a:pPr>
            <a:r>
              <a:rPr lang="sv-SE" sz="2400" dirty="0"/>
              <a:t>2.Spelarens nummer </a:t>
            </a:r>
          </a:p>
          <a:p>
            <a:pPr marL="45720" indent="0">
              <a:buNone/>
            </a:pPr>
            <a:endParaRPr lang="sv-SE" sz="1200" dirty="0"/>
          </a:p>
          <a:p>
            <a:pPr marL="45720" indent="0">
              <a:buNone/>
            </a:pPr>
            <a:endParaRPr lang="sv-SE" sz="1200" dirty="0"/>
          </a:p>
          <a:p>
            <a:pPr marL="45720" indent="0">
              <a:buNone/>
            </a:pPr>
            <a:r>
              <a:rPr lang="sv-SE" sz="3200" dirty="0"/>
              <a:t>3. </a:t>
            </a:r>
            <a:r>
              <a:rPr lang="sv-SE" sz="3200" dirty="0" err="1"/>
              <a:t>Foultyp</a:t>
            </a:r>
            <a:r>
              <a:rPr lang="sv-SE" sz="3200" dirty="0"/>
              <a:t> (knuff, fasthållning … osportslig, teknisk)</a:t>
            </a:r>
          </a:p>
          <a:p>
            <a:endParaRPr lang="sv-SE" sz="2800" dirty="0"/>
          </a:p>
          <a:p>
            <a:pPr marL="45720" indent="0">
              <a:buNone/>
            </a:pPr>
            <a:endParaRPr lang="sv-SE" sz="3200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8673229C-972D-46CC-B6DC-FE03E8BD85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55" y="4531353"/>
            <a:ext cx="5240819" cy="2064565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94C5E770-A389-4A27-AF60-2947664361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3567" y="4586143"/>
            <a:ext cx="4752975" cy="200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6024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B17EE1B-68D3-4209-9F5F-143158EFB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Domarens tecken till sekretariatet vid foul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0E2F429-0CAB-455B-96A8-4E47F93715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sv-SE" sz="2400" dirty="0"/>
              <a:t>1. Godkänner/underkänner poäng (om bollen gått i korgen)</a:t>
            </a:r>
          </a:p>
          <a:p>
            <a:pPr marL="45720" indent="0">
              <a:buNone/>
            </a:pPr>
            <a:r>
              <a:rPr lang="sv-SE" sz="2400" dirty="0"/>
              <a:t>2.Spelarens nummer </a:t>
            </a:r>
          </a:p>
          <a:p>
            <a:pPr marL="45720" indent="0">
              <a:buNone/>
            </a:pPr>
            <a:r>
              <a:rPr lang="sv-SE" sz="2400" dirty="0"/>
              <a:t>3. </a:t>
            </a:r>
            <a:r>
              <a:rPr lang="sv-SE" sz="2400" dirty="0" err="1"/>
              <a:t>Foultyp</a:t>
            </a:r>
            <a:r>
              <a:rPr lang="sv-SE" sz="2400" dirty="0"/>
              <a:t> (knuff, fasthållning … osportslig, teknisk)</a:t>
            </a:r>
          </a:p>
          <a:p>
            <a:pPr marL="45720" indent="0">
              <a:buNone/>
            </a:pPr>
            <a:endParaRPr lang="sv-SE" sz="2400" dirty="0"/>
          </a:p>
          <a:p>
            <a:pPr marL="45720" indent="0">
              <a:buNone/>
            </a:pPr>
            <a:endParaRPr lang="sv-SE" sz="2400" dirty="0"/>
          </a:p>
          <a:p>
            <a:pPr marL="45720" indent="0">
              <a:buNone/>
            </a:pPr>
            <a:r>
              <a:rPr lang="sv-SE" sz="3200" dirty="0"/>
              <a:t>4. Antal straffkast </a:t>
            </a:r>
            <a:endParaRPr lang="sv-SE" sz="2800" dirty="0"/>
          </a:p>
          <a:p>
            <a:pPr marL="45720" indent="0">
              <a:buNone/>
            </a:pPr>
            <a:endParaRPr lang="sv-SE" sz="3200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F069078C-1884-4D76-9ABC-CF88645FFE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1024" y="3563669"/>
            <a:ext cx="4889263" cy="276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6138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B17EE1B-68D3-4209-9F5F-143158EFB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Domarens tecken till sekretariatet vid foul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0E2F429-0CAB-455B-96A8-4E47F93715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sv-SE" sz="2400" dirty="0"/>
              <a:t>1. Godkänner/underkänner poäng (om bollen gått i korgen)</a:t>
            </a:r>
          </a:p>
          <a:p>
            <a:pPr marL="45720" indent="0">
              <a:buNone/>
            </a:pPr>
            <a:r>
              <a:rPr lang="sv-SE" sz="2400" dirty="0"/>
              <a:t>2.Spelarens nummer </a:t>
            </a:r>
          </a:p>
          <a:p>
            <a:pPr marL="45720" indent="0">
              <a:buNone/>
            </a:pPr>
            <a:r>
              <a:rPr lang="sv-SE" sz="2400" dirty="0"/>
              <a:t>3. </a:t>
            </a:r>
            <a:r>
              <a:rPr lang="sv-SE" sz="2400" dirty="0" err="1"/>
              <a:t>Foultyp</a:t>
            </a:r>
            <a:r>
              <a:rPr lang="sv-SE" sz="2400" dirty="0"/>
              <a:t> (knuff, fasthållning … osportslig, teknisk)</a:t>
            </a:r>
          </a:p>
          <a:p>
            <a:pPr marL="45720" indent="0">
              <a:buNone/>
            </a:pPr>
            <a:r>
              <a:rPr lang="sv-SE" sz="2400" dirty="0"/>
              <a:t>4. Antal straffkast </a:t>
            </a:r>
          </a:p>
          <a:p>
            <a:pPr marL="45720" indent="0">
              <a:buNone/>
            </a:pPr>
            <a:endParaRPr lang="sv-SE" sz="2400" dirty="0"/>
          </a:p>
          <a:p>
            <a:pPr marL="45720" indent="0">
              <a:buNone/>
            </a:pPr>
            <a:r>
              <a:rPr lang="sv-SE" sz="3200" dirty="0"/>
              <a:t>5. Spelriktningen</a:t>
            </a:r>
          </a:p>
          <a:p>
            <a:pPr marL="45720" indent="0">
              <a:buNone/>
            </a:pPr>
            <a:endParaRPr lang="sv-SE" sz="3200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0B71CC94-26F8-4BC7-BB83-DC0141697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4984" y="2973411"/>
            <a:ext cx="2307981" cy="333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4138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B17EE1B-68D3-4209-9F5F-143158EFB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Domarens tecken till sekretariatet vid foul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0E2F429-0CAB-455B-96A8-4E47F93715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sv-SE" sz="2400" dirty="0"/>
              <a:t>1. Godkänner/underkänner poäng (om bollen gått i korgen)</a:t>
            </a:r>
          </a:p>
          <a:p>
            <a:pPr marL="45720" indent="0">
              <a:buNone/>
            </a:pPr>
            <a:r>
              <a:rPr lang="sv-SE" sz="2400" dirty="0"/>
              <a:t>2.Spelarens nummer </a:t>
            </a:r>
          </a:p>
          <a:p>
            <a:pPr marL="45720" indent="0">
              <a:buNone/>
            </a:pPr>
            <a:r>
              <a:rPr lang="sv-SE" sz="2400" dirty="0"/>
              <a:t>3. </a:t>
            </a:r>
            <a:r>
              <a:rPr lang="sv-SE" sz="2400" dirty="0" err="1"/>
              <a:t>Foultyp</a:t>
            </a:r>
            <a:r>
              <a:rPr lang="sv-SE" sz="2400" dirty="0"/>
              <a:t> (knuff, fasthållning … osportslig, teknisk)</a:t>
            </a:r>
          </a:p>
          <a:p>
            <a:pPr marL="45720" indent="0">
              <a:buNone/>
            </a:pPr>
            <a:r>
              <a:rPr lang="sv-SE" sz="2400" dirty="0"/>
              <a:t>4. Antal straffkast </a:t>
            </a:r>
          </a:p>
          <a:p>
            <a:pPr marL="45720" indent="0">
              <a:buNone/>
            </a:pPr>
            <a:r>
              <a:rPr lang="sv-SE" sz="2400" dirty="0"/>
              <a:t>5. Spelriktningen</a:t>
            </a:r>
          </a:p>
          <a:p>
            <a:pPr marL="45720" indent="0">
              <a:buNone/>
            </a:pPr>
            <a:endParaRPr lang="sv-SE" sz="2400" dirty="0"/>
          </a:p>
          <a:p>
            <a:pPr marL="45720" indent="0" algn="ctr">
              <a:buNone/>
            </a:pPr>
            <a:r>
              <a:rPr lang="sv-SE" sz="3200" dirty="0"/>
              <a:t>* Pekar ej på bänken (90% av fouls </a:t>
            </a:r>
            <a:r>
              <a:rPr lang="sv-SE" sz="3200"/>
              <a:t>är försvarsfoul)</a:t>
            </a:r>
            <a:endParaRPr lang="sv-SE" sz="3200" dirty="0"/>
          </a:p>
          <a:p>
            <a:pPr marL="45720" indent="0">
              <a:buNone/>
            </a:pPr>
            <a:endParaRPr lang="sv-SE" sz="3200" dirty="0"/>
          </a:p>
        </p:txBody>
      </p:sp>
    </p:spTree>
    <p:extLst>
      <p:ext uri="{BB962C8B-B14F-4D97-AF65-F5344CB8AC3E}">
        <p14:creationId xmlns:p14="http://schemas.microsoft.com/office/powerpoint/2010/main" val="40029711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AC91971-5582-4FCF-B33D-7558025C9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Speltid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35F8156-A91C-4F40-BD62-A7B0D6A114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sv-SE" sz="3200" b="1" dirty="0"/>
              <a:t>Ordinarie speltid</a:t>
            </a:r>
          </a:p>
          <a:p>
            <a:r>
              <a:rPr lang="sv-SE" sz="3200" dirty="0"/>
              <a:t>Speltid: 4x10 min (4x7) effektivtid</a:t>
            </a:r>
          </a:p>
          <a:p>
            <a:r>
              <a:rPr lang="sv-SE" sz="3200" dirty="0"/>
              <a:t>Periodpaus: 2 min</a:t>
            </a:r>
          </a:p>
          <a:p>
            <a:r>
              <a:rPr lang="sv-SE" sz="3200" dirty="0"/>
              <a:t>Halvtidspaus: 10 min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726D7758-678A-45DC-B66F-A0469C9471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117058" y="1004668"/>
            <a:ext cx="3048000" cy="3048000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019E1D72-B47F-48B2-8A36-E707EA462CE2}"/>
              </a:ext>
            </a:extLst>
          </p:cNvPr>
          <p:cNvSpPr txBox="1"/>
          <p:nvPr/>
        </p:nvSpPr>
        <p:spPr>
          <a:xfrm>
            <a:off x="8117058" y="4052668"/>
            <a:ext cx="3048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00">
                <a:hlinkClick r:id="rId3" tooltip="https://commons.wikimedia.org/wiki/File:Klocka_transparent.png"/>
              </a:rPr>
              <a:t>Det här fotot</a:t>
            </a:r>
            <a:r>
              <a:rPr lang="sv-SE" sz="900"/>
              <a:t> av Okänd författare licensieras enligt </a:t>
            </a:r>
            <a:r>
              <a:rPr lang="sv-SE" sz="900">
                <a:hlinkClick r:id="rId4" tooltip="https://creativecommons.org/licenses/by-sa/3.0/"/>
              </a:rPr>
              <a:t>CC BY-SA</a:t>
            </a:r>
            <a:endParaRPr lang="sv-SE" sz="900"/>
          </a:p>
        </p:txBody>
      </p:sp>
    </p:spTree>
    <p:extLst>
      <p:ext uri="{BB962C8B-B14F-4D97-AF65-F5344CB8AC3E}">
        <p14:creationId xmlns:p14="http://schemas.microsoft.com/office/powerpoint/2010/main" val="26304187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AC91971-5582-4FCF-B33D-7558025C9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Speltid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35F8156-A91C-4F40-BD62-A7B0D6A114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45720" indent="0">
              <a:buNone/>
            </a:pPr>
            <a:r>
              <a:rPr lang="sv-SE" sz="1400" b="1" dirty="0"/>
              <a:t>Ordinarie speltid</a:t>
            </a:r>
          </a:p>
          <a:p>
            <a:r>
              <a:rPr lang="sv-SE" sz="1400" dirty="0"/>
              <a:t>Speltid: 4x10 min (4x7) effektivtid</a:t>
            </a:r>
          </a:p>
          <a:p>
            <a:r>
              <a:rPr lang="sv-SE" sz="1400" dirty="0"/>
              <a:t>Periodpaus: 2 min</a:t>
            </a:r>
          </a:p>
          <a:p>
            <a:r>
              <a:rPr lang="sv-SE" sz="1400" dirty="0"/>
              <a:t>Halvtidspaus: 10 min</a:t>
            </a:r>
          </a:p>
          <a:p>
            <a:endParaRPr lang="sv-SE" sz="2000" dirty="0"/>
          </a:p>
          <a:p>
            <a:pPr marL="45720" indent="0">
              <a:buNone/>
            </a:pPr>
            <a:r>
              <a:rPr lang="sv-SE" sz="3000" b="1" dirty="0"/>
              <a:t>Förlängning</a:t>
            </a:r>
          </a:p>
          <a:p>
            <a:r>
              <a:rPr lang="sv-SE" sz="3000" dirty="0"/>
              <a:t>Speltid: 5 min</a:t>
            </a:r>
          </a:p>
          <a:p>
            <a:r>
              <a:rPr lang="sv-SE" sz="3000" dirty="0"/>
              <a:t>Periodpaus: 2 min</a:t>
            </a:r>
          </a:p>
          <a:p>
            <a:r>
              <a:rPr lang="sv-SE" sz="3000" dirty="0" err="1"/>
              <a:t>Lagfoul</a:t>
            </a:r>
            <a:r>
              <a:rPr lang="sv-SE" sz="3000" dirty="0"/>
              <a:t>: fortsätter från period 4</a:t>
            </a:r>
          </a:p>
          <a:p>
            <a:r>
              <a:rPr lang="sv-SE" sz="3000" dirty="0"/>
              <a:t>Timeout: en per lag per </a:t>
            </a:r>
            <a:r>
              <a:rPr lang="sv-SE" sz="3000" dirty="0" err="1"/>
              <a:t>förlängsperiod</a:t>
            </a:r>
            <a:endParaRPr lang="sv-SE" sz="3000" dirty="0"/>
          </a:p>
          <a:p>
            <a:r>
              <a:rPr lang="sv-SE" sz="3000" dirty="0"/>
              <a:t>Spelriktning: samma som period 4. 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726D7758-678A-45DC-B66F-A0469C9471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117058" y="1004668"/>
            <a:ext cx="3048000" cy="3048000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019E1D72-B47F-48B2-8A36-E707EA462CE2}"/>
              </a:ext>
            </a:extLst>
          </p:cNvPr>
          <p:cNvSpPr txBox="1"/>
          <p:nvPr/>
        </p:nvSpPr>
        <p:spPr>
          <a:xfrm>
            <a:off x="8117058" y="4052668"/>
            <a:ext cx="3048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00">
                <a:hlinkClick r:id="rId3" tooltip="https://commons.wikimedia.org/wiki/File:Klocka_transparent.png"/>
              </a:rPr>
              <a:t>Det här fotot</a:t>
            </a:r>
            <a:r>
              <a:rPr lang="sv-SE" sz="900"/>
              <a:t> av Okänd författare licensieras enligt </a:t>
            </a:r>
            <a:r>
              <a:rPr lang="sv-SE" sz="900">
                <a:hlinkClick r:id="rId4" tooltip="https://creativecommons.org/licenses/by-sa/3.0/"/>
              </a:rPr>
              <a:t>CC BY-SA</a:t>
            </a:r>
            <a:endParaRPr lang="sv-SE" sz="900"/>
          </a:p>
        </p:txBody>
      </p:sp>
    </p:spTree>
    <p:extLst>
      <p:ext uri="{BB962C8B-B14F-4D97-AF65-F5344CB8AC3E}">
        <p14:creationId xmlns:p14="http://schemas.microsoft.com/office/powerpoint/2010/main" val="11883854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FB1FDF0-AA69-44C4-8830-468362D7C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Matchklockan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6E7D017-E8FF-4636-BED8-4D5C1D51BC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sv-SE" sz="3200" b="1" dirty="0"/>
              <a:t>Startas</a:t>
            </a:r>
          </a:p>
          <a:p>
            <a:r>
              <a:rPr lang="sv-SE" sz="2800" dirty="0"/>
              <a:t>Uppkast: en av hopparna berör bollen</a:t>
            </a:r>
          </a:p>
          <a:p>
            <a:r>
              <a:rPr lang="sv-SE" sz="2800" dirty="0"/>
              <a:t>Missat straffkast: spelare inne på plan berör bollen.</a:t>
            </a:r>
          </a:p>
          <a:p>
            <a:r>
              <a:rPr lang="sv-SE" sz="2800" dirty="0"/>
              <a:t>Inkast: spelare inne på planen berör bollen. 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02351604-B14E-4E65-9FC2-909AE1B08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1361" y="2726066"/>
            <a:ext cx="2195951" cy="377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5017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5DED7AD-9823-4994-877D-55BC84DAA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Matchklockan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B5EB142-92E0-43EB-927E-BA949A4AA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sv-SE" sz="3200" b="1" dirty="0"/>
              <a:t>Stoppas</a:t>
            </a:r>
          </a:p>
          <a:p>
            <a:r>
              <a:rPr lang="sv-SE" sz="2800" dirty="0"/>
              <a:t>Domarens avblåsning</a:t>
            </a:r>
          </a:p>
          <a:p>
            <a:r>
              <a:rPr lang="sv-SE" sz="2800" dirty="0"/>
              <a:t>Spelmål mot lag som begärt timeout</a:t>
            </a:r>
          </a:p>
          <a:p>
            <a:r>
              <a:rPr lang="sv-SE" sz="2800" dirty="0"/>
              <a:t>Spelmål under de sista 2 min i period 4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A7EBE743-C90C-4B67-882A-D28A546F1C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8231" y="3011935"/>
            <a:ext cx="4097242" cy="337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1809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35BA886-0333-4702-805D-2D81910D7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Matchklockan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9C8B151-0405-4224-8651-94E946DE8D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965960"/>
            <a:ext cx="9872871" cy="4038600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endParaRPr lang="sv-SE" dirty="0"/>
          </a:p>
          <a:p>
            <a:endParaRPr lang="sv-SE" dirty="0"/>
          </a:p>
          <a:p>
            <a:pPr marL="45720" indent="0">
              <a:buNone/>
            </a:pPr>
            <a:endParaRPr lang="sv-SE" dirty="0"/>
          </a:p>
          <a:p>
            <a:endParaRPr lang="sv-SE" dirty="0"/>
          </a:p>
          <a:p>
            <a:r>
              <a:rPr lang="sv-SE" dirty="0"/>
              <a:t>Matchklockan före matchen</a:t>
            </a:r>
          </a:p>
          <a:p>
            <a:pPr marL="45720" indent="0">
              <a:buNone/>
            </a:pPr>
            <a:r>
              <a:rPr lang="sv-SE" dirty="0"/>
              <a:t>   Senast 20 min före: matchklockan räknar ner till matchstart.</a:t>
            </a:r>
          </a:p>
          <a:p>
            <a:pPr marL="45720" indent="0">
              <a:buNone/>
            </a:pPr>
            <a:r>
              <a:rPr lang="sv-SE" dirty="0"/>
              <a:t>   3 min före: Signal – domaren blåser 3 min</a:t>
            </a:r>
          </a:p>
          <a:p>
            <a:r>
              <a:rPr lang="sv-SE" dirty="0"/>
              <a:t>Matchklockan under paus</a:t>
            </a:r>
          </a:p>
          <a:p>
            <a:pPr marL="45720" indent="0">
              <a:buNone/>
            </a:pPr>
            <a:r>
              <a:rPr lang="sv-SE" dirty="0"/>
              <a:t>   Matchklockan räknar ner tiden till periodstart</a:t>
            </a:r>
          </a:p>
          <a:p>
            <a:pPr marL="45720" indent="0">
              <a:buNone/>
            </a:pPr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68F455B4-B19A-4B92-B410-31C8E4C1F7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5569055"/>
              </p:ext>
            </p:extLst>
          </p:nvPr>
        </p:nvGraphicFramePr>
        <p:xfrm>
          <a:off x="1306445" y="1965960"/>
          <a:ext cx="6012069" cy="147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4023">
                  <a:extLst>
                    <a:ext uri="{9D8B030D-6E8A-4147-A177-3AD203B41FA5}">
                      <a16:colId xmlns:a16="http://schemas.microsoft.com/office/drawing/2014/main" val="3477135485"/>
                    </a:ext>
                  </a:extLst>
                </a:gridCol>
                <a:gridCol w="2004023">
                  <a:extLst>
                    <a:ext uri="{9D8B030D-6E8A-4147-A177-3AD203B41FA5}">
                      <a16:colId xmlns:a16="http://schemas.microsoft.com/office/drawing/2014/main" val="2354969381"/>
                    </a:ext>
                  </a:extLst>
                </a:gridCol>
                <a:gridCol w="2004023">
                  <a:extLst>
                    <a:ext uri="{9D8B030D-6E8A-4147-A177-3AD203B41FA5}">
                      <a16:colId xmlns:a16="http://schemas.microsoft.com/office/drawing/2014/main" val="16184711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Matchklocka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Räkning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Spelminut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19940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sv-SE" dirty="0"/>
                        <a:t>09:50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662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02:30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223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00:20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6695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09401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CDFF705-8A8F-4984-9CBD-1A2B87634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Matchprotokollet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A938A046-4C2D-49E0-8D80-3F5D0753856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095804" y="2057400"/>
            <a:ext cx="2848955" cy="4022725"/>
          </a:xfrm>
          <a:prstGeom prst="rect">
            <a:avLst/>
          </a:prstGeom>
        </p:spPr>
      </p:pic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E37EA29-AAD9-446A-B70D-5366CB8A3C4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2400" dirty="0"/>
              <a:t>Vitt – original</a:t>
            </a:r>
          </a:p>
          <a:p>
            <a:pPr algn="ctr"/>
            <a:r>
              <a:rPr lang="sv-SE" sz="2400" dirty="0"/>
              <a:t>Rosa – vinnande lag</a:t>
            </a:r>
          </a:p>
          <a:p>
            <a:pPr algn="ctr"/>
            <a:r>
              <a:rPr lang="sv-SE" sz="2400" dirty="0"/>
              <a:t>Gul – förlorande lag</a:t>
            </a:r>
          </a:p>
          <a:p>
            <a:pPr algn="ctr"/>
            <a:endParaRPr lang="sv-SE" sz="1600" dirty="0"/>
          </a:p>
          <a:p>
            <a:pPr marL="45720" indent="0" algn="ctr">
              <a:buNone/>
            </a:pPr>
            <a:r>
              <a:rPr lang="sv-SE" sz="2400" b="1" u="sng" dirty="0"/>
              <a:t>Hur protokollet skrivs</a:t>
            </a:r>
          </a:p>
          <a:p>
            <a:pPr algn="ctr"/>
            <a:r>
              <a:rPr lang="sv-SE" sz="2400" dirty="0"/>
              <a:t>Endast sekreteraren fyller i</a:t>
            </a:r>
          </a:p>
          <a:p>
            <a:pPr algn="ctr"/>
            <a:r>
              <a:rPr lang="sv-SE" sz="2400" dirty="0"/>
              <a:t>Pennfärg – blå och röd</a:t>
            </a:r>
          </a:p>
          <a:p>
            <a:pPr algn="ctr"/>
            <a:r>
              <a:rPr lang="sv-SE" sz="2400" dirty="0"/>
              <a:t>Text: Allt skrivs med VERSALER</a:t>
            </a:r>
          </a:p>
        </p:txBody>
      </p:sp>
    </p:spTree>
    <p:extLst>
      <p:ext uri="{BB962C8B-B14F-4D97-AF65-F5344CB8AC3E}">
        <p14:creationId xmlns:p14="http://schemas.microsoft.com/office/powerpoint/2010/main" val="1016761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62EBADE-A1BA-4D21-A8CC-058C659DA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Matchprotokollet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8D70F59-EBBC-4732-B445-0ED5AA791B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sv-SE" sz="3200" b="1" dirty="0"/>
              <a:t>20 minuter före matchstart</a:t>
            </a:r>
          </a:p>
          <a:p>
            <a:r>
              <a:rPr lang="sv-SE" sz="2400" b="1" dirty="0"/>
              <a:t>Protokollhuvudet: </a:t>
            </a:r>
            <a:r>
              <a:rPr lang="sv-SE" sz="2400" dirty="0"/>
              <a:t>matchnummer, lagen, tävling, datum, klockslag, plats, domarna. 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7AFA3DD3-CFCF-4D72-A295-3C2081793D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3008" y="3678421"/>
            <a:ext cx="9237385" cy="2215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5338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62EBADE-A1BA-4D21-A8CC-058C659DA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Matchprotokollet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8D70F59-EBBC-4732-B445-0ED5AA791B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sv-SE" sz="3200" b="1" dirty="0"/>
              <a:t>20 minuter före matchstart</a:t>
            </a:r>
          </a:p>
          <a:p>
            <a:r>
              <a:rPr lang="sv-SE" sz="2000" b="1" dirty="0"/>
              <a:t>Protokollhuvudet: </a:t>
            </a:r>
            <a:r>
              <a:rPr lang="sv-SE" sz="2000" dirty="0"/>
              <a:t>matchnummer, lagen, tävling, datum, klockslag, plats, domarna. </a:t>
            </a:r>
          </a:p>
          <a:p>
            <a:endParaRPr lang="sv-SE" sz="2000" b="1" dirty="0"/>
          </a:p>
          <a:p>
            <a:r>
              <a:rPr lang="sv-SE" sz="2400" b="1" dirty="0"/>
              <a:t>Lagen: </a:t>
            </a:r>
            <a:r>
              <a:rPr lang="sv-SE" sz="2400" dirty="0"/>
              <a:t>Lag A är laget som står först i spelprogrammet (hemmalaget)</a:t>
            </a:r>
          </a:p>
          <a:p>
            <a:r>
              <a:rPr lang="sv-SE" sz="2400" b="1" dirty="0"/>
              <a:t>Domare: </a:t>
            </a:r>
            <a:r>
              <a:rPr lang="sv-SE" sz="2400" dirty="0"/>
              <a:t>EFTERNAMN, första bokstaven i förnamnet</a:t>
            </a:r>
          </a:p>
          <a:p>
            <a:endParaRPr lang="sv-SE" sz="2400" dirty="0"/>
          </a:p>
          <a:p>
            <a:r>
              <a:rPr lang="sv-SE" sz="2400" dirty="0"/>
              <a:t>Coacher lämnar in laguppställning och spelarklarlista</a:t>
            </a:r>
          </a:p>
          <a:p>
            <a:r>
              <a:rPr lang="sv-SE" sz="2400" dirty="0"/>
              <a:t>Coachen får </a:t>
            </a:r>
            <a:r>
              <a:rPr lang="sv-SE" sz="2400" b="1" dirty="0"/>
              <a:t>EJ</a:t>
            </a:r>
            <a:r>
              <a:rPr lang="sv-SE" sz="2400" dirty="0"/>
              <a:t> skriva i protokollet</a:t>
            </a:r>
          </a:p>
          <a:p>
            <a:endParaRPr lang="sv-SE" sz="2400" dirty="0"/>
          </a:p>
          <a:p>
            <a:endParaRPr lang="sv-SE" sz="2400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7AFA3DD3-CFCF-4D72-A295-3C2081793D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1044" y="609600"/>
            <a:ext cx="5422602" cy="1300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2486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4D85275-4AFD-435C-B1EF-EA88B5283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Matchprotokollet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C61FFB4-979F-4A2D-A608-7E2BB9382E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sv-SE" sz="3200" b="1" dirty="0"/>
              <a:t>1o minuter före matchstart</a:t>
            </a:r>
          </a:p>
          <a:p>
            <a:pPr marL="45720" indent="0">
              <a:buNone/>
            </a:pPr>
            <a:endParaRPr lang="sv-SE" sz="2400" dirty="0"/>
          </a:p>
          <a:p>
            <a:pPr marL="45720" indent="0">
              <a:buNone/>
            </a:pPr>
            <a:r>
              <a:rPr lang="sv-SE" sz="2400" dirty="0"/>
              <a:t>Först - coach lag A, sen lag B</a:t>
            </a:r>
          </a:p>
          <a:p>
            <a:pPr>
              <a:buFontTx/>
              <a:buChar char="-"/>
            </a:pPr>
            <a:r>
              <a:rPr lang="sv-SE" sz="2400" dirty="0"/>
              <a:t>Kontrollera laguppställningen i protokollet</a:t>
            </a:r>
          </a:p>
          <a:p>
            <a:pPr>
              <a:buFontTx/>
              <a:buChar char="-"/>
            </a:pPr>
            <a:r>
              <a:rPr lang="sv-SE" sz="2400" dirty="0"/>
              <a:t>Meddela första fem (sekreteraren antecknar med X i kolumnen)</a:t>
            </a:r>
          </a:p>
          <a:p>
            <a:pPr>
              <a:buFontTx/>
              <a:buChar char="-"/>
            </a:pPr>
            <a:r>
              <a:rPr lang="sv-SE" sz="2400" dirty="0"/>
              <a:t>Coach bekräftar med sin signatur bredvid sitt namn.</a:t>
            </a:r>
          </a:p>
        </p:txBody>
      </p:sp>
    </p:spTree>
    <p:extLst>
      <p:ext uri="{BB962C8B-B14F-4D97-AF65-F5344CB8AC3E}">
        <p14:creationId xmlns:p14="http://schemas.microsoft.com/office/powerpoint/2010/main" val="12949806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4D85275-4AFD-435C-B1EF-EA88B5283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Matchprotokollet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C61FFB4-979F-4A2D-A608-7E2BB9382E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sv-SE" sz="2000" b="1" dirty="0"/>
              <a:t>1o minuter före matchstart</a:t>
            </a:r>
          </a:p>
          <a:p>
            <a:pPr marL="45720" indent="0">
              <a:buNone/>
            </a:pPr>
            <a:r>
              <a:rPr lang="sv-SE" sz="2000" dirty="0"/>
              <a:t>Coach lag A först, sen lag B</a:t>
            </a:r>
          </a:p>
          <a:p>
            <a:pPr>
              <a:buFontTx/>
              <a:buChar char="-"/>
            </a:pPr>
            <a:r>
              <a:rPr lang="sv-SE" sz="2000" dirty="0"/>
              <a:t>Kontrollera laguppställningen i protokollet</a:t>
            </a:r>
          </a:p>
          <a:p>
            <a:pPr>
              <a:buFontTx/>
              <a:buChar char="-"/>
            </a:pPr>
            <a:r>
              <a:rPr lang="sv-SE" sz="2000" dirty="0"/>
              <a:t>Meddela första fem (sekreteraren antecknar med X i kolumnen)</a:t>
            </a:r>
          </a:p>
          <a:p>
            <a:pPr>
              <a:buFontTx/>
              <a:buChar char="-"/>
            </a:pPr>
            <a:r>
              <a:rPr lang="sv-SE" sz="2000" dirty="0"/>
              <a:t>Coach bekräftar med sin signatur bredvid sitt namn.</a:t>
            </a:r>
          </a:p>
          <a:p>
            <a:pPr marL="45720" indent="0">
              <a:buNone/>
            </a:pPr>
            <a:r>
              <a:rPr lang="sv-SE" sz="3200" b="1" dirty="0"/>
              <a:t>Strax före matchstart</a:t>
            </a:r>
          </a:p>
          <a:p>
            <a:pPr>
              <a:buFontTx/>
              <a:buChar char="-"/>
            </a:pPr>
            <a:r>
              <a:rPr lang="sv-SE" sz="2400" dirty="0"/>
              <a:t>Färre än 12 spelare: spärra oanvända rader i laguppställning</a:t>
            </a:r>
          </a:p>
          <a:p>
            <a:pPr>
              <a:buFontTx/>
              <a:buChar char="-"/>
            </a:pPr>
            <a:r>
              <a:rPr lang="sv-SE" sz="2400" dirty="0"/>
              <a:t>Första 5: kontrollera och ringa in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1FEB82CF-CC81-405B-A25A-B9025DC8B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9748" y="3404382"/>
            <a:ext cx="2680858" cy="3115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8270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4D85275-4AFD-435C-B1EF-EA88B5283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Matchprotokollet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C61FFB4-979F-4A2D-A608-7E2BB9382E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sv-SE" sz="2000" b="1" dirty="0"/>
              <a:t>Strax före matchstart</a:t>
            </a:r>
          </a:p>
          <a:p>
            <a:pPr>
              <a:buFontTx/>
              <a:buChar char="-"/>
            </a:pPr>
            <a:r>
              <a:rPr lang="sv-SE" sz="2000" dirty="0"/>
              <a:t>Färre än 12 spelare: spärra oanvända rader i laguppställning</a:t>
            </a:r>
          </a:p>
          <a:p>
            <a:pPr>
              <a:buFontTx/>
              <a:buChar char="-"/>
            </a:pPr>
            <a:r>
              <a:rPr lang="sv-SE" sz="2000" dirty="0"/>
              <a:t>Första 5: kontrollera och ringa in</a:t>
            </a:r>
          </a:p>
          <a:p>
            <a:pPr>
              <a:buFontTx/>
              <a:buChar char="-"/>
            </a:pPr>
            <a:endParaRPr lang="sv-SE" sz="2000" dirty="0"/>
          </a:p>
          <a:p>
            <a:pPr marL="45720" indent="0">
              <a:buNone/>
            </a:pPr>
            <a:r>
              <a:rPr lang="sv-SE" sz="3200" b="1" dirty="0"/>
              <a:t>Under matchen</a:t>
            </a:r>
          </a:p>
          <a:p>
            <a:pPr>
              <a:buFontTx/>
              <a:buChar char="-"/>
            </a:pPr>
            <a:r>
              <a:rPr lang="sv-SE" sz="2400" dirty="0"/>
              <a:t>Inbytta spelare: spelare som byts in för första gången </a:t>
            </a:r>
          </a:p>
          <a:p>
            <a:pPr marL="45720" indent="0">
              <a:buNone/>
            </a:pPr>
            <a:r>
              <a:rPr lang="sv-SE" sz="2400" dirty="0"/>
              <a:t>   markeras med ett kryss</a:t>
            </a:r>
          </a:p>
          <a:p>
            <a:pPr>
              <a:buFontTx/>
              <a:buChar char="-"/>
            </a:pPr>
            <a:endParaRPr lang="sv-SE" sz="2000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1FEB82CF-CC81-405B-A25A-B9025DC8B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6329" y="3130674"/>
            <a:ext cx="2680858" cy="3115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8473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26E3851-5722-4A01-8BF5-5F2B6677A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Matchprotokollet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F6554E7-EF2C-4085-9CCA-2035832748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sv-SE" sz="3200" b="1" dirty="0"/>
              <a:t>Löpande resultat</a:t>
            </a:r>
          </a:p>
          <a:p>
            <a:r>
              <a:rPr lang="sv-SE" sz="2800" dirty="0"/>
              <a:t>Spelnummer: spelarens nummer i spelkolumnen</a:t>
            </a:r>
          </a:p>
          <a:p>
            <a:pPr marL="45720" indent="0">
              <a:buNone/>
            </a:pPr>
            <a:endParaRPr lang="sv-SE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41A522DA-8843-4793-A664-3D507CEED1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8950" y="609600"/>
            <a:ext cx="2639797" cy="583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9872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26E3851-5722-4A01-8BF5-5F2B6677A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Matchprotokollet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F6554E7-EF2C-4085-9CCA-2035832748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sv-SE" sz="3200" b="1" dirty="0"/>
              <a:t>Löpande resultat</a:t>
            </a:r>
          </a:p>
          <a:p>
            <a:r>
              <a:rPr lang="sv-SE" sz="2800" dirty="0"/>
              <a:t>Spelnummer: spelarens nummer i spelkolumnen</a:t>
            </a:r>
          </a:p>
          <a:p>
            <a:r>
              <a:rPr lang="sv-SE" sz="2800" dirty="0"/>
              <a:t>1 poäng: ifylld cirkel i poängkolumnen, straffkastpoäng</a:t>
            </a:r>
          </a:p>
          <a:p>
            <a:pPr marL="45720" indent="0">
              <a:buNone/>
            </a:pPr>
            <a:endParaRPr lang="sv-SE" dirty="0"/>
          </a:p>
        </p:txBody>
      </p:sp>
      <p:sp>
        <p:nvSpPr>
          <p:cNvPr id="5" name="Pil: höger 4">
            <a:extLst>
              <a:ext uri="{FF2B5EF4-FFF2-40B4-BE49-F238E27FC236}">
                <a16:creationId xmlns:a16="http://schemas.microsoft.com/office/drawing/2014/main" id="{608C3D7E-4E94-4589-A194-2CE704CB2AC0}"/>
              </a:ext>
            </a:extLst>
          </p:cNvPr>
          <p:cNvSpPr/>
          <p:nvPr/>
        </p:nvSpPr>
        <p:spPr>
          <a:xfrm>
            <a:off x="8313422" y="532156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F364239C-DE4E-46FC-A15E-33C98FE279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1830" y="609600"/>
            <a:ext cx="2639797" cy="583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34006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26E3851-5722-4A01-8BF5-5F2B6677A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Matchprotokollet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F6554E7-EF2C-4085-9CCA-2035832748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sv-SE" sz="3200" b="1" dirty="0"/>
              <a:t>Löpande resultat</a:t>
            </a:r>
          </a:p>
          <a:p>
            <a:r>
              <a:rPr lang="sv-SE" sz="2800" dirty="0"/>
              <a:t>Spelnummer: spelarens nummer i spelkolumnen</a:t>
            </a:r>
          </a:p>
          <a:p>
            <a:r>
              <a:rPr lang="sv-SE" sz="2800" dirty="0"/>
              <a:t>1 poäng: ifylld cirkel i poängkolumnen, straffkastpoäng</a:t>
            </a:r>
          </a:p>
          <a:p>
            <a:r>
              <a:rPr lang="sv-SE" sz="2800" dirty="0"/>
              <a:t>2 poäng: diagonalt streck i poängkolumnen</a:t>
            </a:r>
          </a:p>
          <a:p>
            <a:pPr marL="45720" indent="0">
              <a:buNone/>
            </a:pPr>
            <a:endParaRPr lang="sv-SE" dirty="0"/>
          </a:p>
        </p:txBody>
      </p:sp>
      <p:sp>
        <p:nvSpPr>
          <p:cNvPr id="5" name="Pil: höger 4">
            <a:extLst>
              <a:ext uri="{FF2B5EF4-FFF2-40B4-BE49-F238E27FC236}">
                <a16:creationId xmlns:a16="http://schemas.microsoft.com/office/drawing/2014/main" id="{608C3D7E-4E94-4589-A194-2CE704CB2AC0}"/>
              </a:ext>
            </a:extLst>
          </p:cNvPr>
          <p:cNvSpPr/>
          <p:nvPr/>
        </p:nvSpPr>
        <p:spPr>
          <a:xfrm>
            <a:off x="8341558" y="483490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B174D13F-095E-4CA4-9C19-92DB4488F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9966" y="619283"/>
            <a:ext cx="2639797" cy="583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233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26E3851-5722-4A01-8BF5-5F2B6677A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Matchprotokollet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F6554E7-EF2C-4085-9CCA-2035832748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sv-SE" sz="3200" b="1" dirty="0"/>
              <a:t>Löpande resultat</a:t>
            </a:r>
          </a:p>
          <a:p>
            <a:r>
              <a:rPr lang="sv-SE" sz="2800" dirty="0"/>
              <a:t>Spelnummer: spelarens nummer i spelkolumnen</a:t>
            </a:r>
          </a:p>
          <a:p>
            <a:r>
              <a:rPr lang="sv-SE" sz="2800" dirty="0"/>
              <a:t>1 poäng: ifylld cirkel i poängkolumnen, straffkastpoäng</a:t>
            </a:r>
          </a:p>
          <a:p>
            <a:r>
              <a:rPr lang="sv-SE" sz="2800" dirty="0"/>
              <a:t>2 poäng: diagonalt streck i poängkolumnen</a:t>
            </a:r>
          </a:p>
          <a:p>
            <a:r>
              <a:rPr lang="sv-SE" sz="2800" dirty="0"/>
              <a:t>3 poäng: cirkel runt spelarnummer + </a:t>
            </a:r>
            <a:r>
              <a:rPr lang="sv-SE" sz="2800" dirty="0" err="1"/>
              <a:t>diagonaltstreck</a:t>
            </a:r>
            <a:r>
              <a:rPr lang="sv-SE" sz="2800" dirty="0"/>
              <a:t> i </a:t>
            </a:r>
          </a:p>
          <a:p>
            <a:pPr marL="45720" indent="0">
              <a:buNone/>
            </a:pPr>
            <a:r>
              <a:rPr lang="sv-SE" sz="2800" dirty="0"/>
              <a:t>  poängkolumnen</a:t>
            </a:r>
          </a:p>
          <a:p>
            <a:pPr marL="45720" indent="0">
              <a:buNone/>
            </a:pPr>
            <a:endParaRPr lang="sv-SE" dirty="0"/>
          </a:p>
        </p:txBody>
      </p:sp>
      <p:sp>
        <p:nvSpPr>
          <p:cNvPr id="5" name="Pil: höger 4">
            <a:extLst>
              <a:ext uri="{FF2B5EF4-FFF2-40B4-BE49-F238E27FC236}">
                <a16:creationId xmlns:a16="http://schemas.microsoft.com/office/drawing/2014/main" id="{608C3D7E-4E94-4589-A194-2CE704CB2AC0}"/>
              </a:ext>
            </a:extLst>
          </p:cNvPr>
          <p:cNvSpPr/>
          <p:nvPr/>
        </p:nvSpPr>
        <p:spPr>
          <a:xfrm>
            <a:off x="8888344" y="303312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7A6A6CBF-3814-4D06-8029-5F9435AB6E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6752" y="1796904"/>
            <a:ext cx="2063013" cy="4559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95036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26E3851-5722-4A01-8BF5-5F2B6677A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Matchprotokollet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F6554E7-EF2C-4085-9CCA-2035832748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sv-SE" sz="3200" b="1" dirty="0"/>
              <a:t>Löpande resultat</a:t>
            </a:r>
          </a:p>
          <a:p>
            <a:r>
              <a:rPr lang="sv-SE" sz="2800" dirty="0"/>
              <a:t>Spelnummer: spelarens nummer i spelkolumnen</a:t>
            </a:r>
          </a:p>
          <a:p>
            <a:r>
              <a:rPr lang="sv-SE" sz="2800" dirty="0"/>
              <a:t>1 poäng: ifylld cirkel i poängkolumnen, straffkastpoäng</a:t>
            </a:r>
          </a:p>
          <a:p>
            <a:r>
              <a:rPr lang="sv-SE" sz="2800" dirty="0"/>
              <a:t>2 poäng: diagonalt streck i poängkolumnen</a:t>
            </a:r>
          </a:p>
          <a:p>
            <a:r>
              <a:rPr lang="sv-SE" sz="2800" dirty="0"/>
              <a:t>3 poäng: cirkel runt spelarnummer + </a:t>
            </a:r>
            <a:r>
              <a:rPr lang="sv-SE" sz="2800" dirty="0" err="1"/>
              <a:t>diagonaltstreck</a:t>
            </a:r>
            <a:r>
              <a:rPr lang="sv-SE" sz="2800" dirty="0"/>
              <a:t> i </a:t>
            </a:r>
          </a:p>
          <a:p>
            <a:pPr marL="45720" indent="0">
              <a:buNone/>
            </a:pPr>
            <a:r>
              <a:rPr lang="sv-SE" sz="2800" dirty="0"/>
              <a:t>  poängkolumn</a:t>
            </a:r>
          </a:p>
          <a:p>
            <a:r>
              <a:rPr lang="sv-SE" sz="2800" dirty="0"/>
              <a:t>Periodslut: cirkel runt samt streck under sista poänget. </a:t>
            </a:r>
          </a:p>
          <a:p>
            <a:pPr marL="45720" indent="0">
              <a:buNone/>
            </a:pPr>
            <a:r>
              <a:rPr lang="sv-SE" sz="2800" dirty="0"/>
              <a:t>  </a:t>
            </a:r>
          </a:p>
          <a:p>
            <a:pPr marL="45720" indent="0">
              <a:buNone/>
            </a:pPr>
            <a:endParaRPr lang="sv-SE" sz="2800" dirty="0"/>
          </a:p>
          <a:p>
            <a:pPr marL="45720" indent="0">
              <a:buNone/>
            </a:pPr>
            <a:endParaRPr lang="sv-SE" dirty="0"/>
          </a:p>
        </p:txBody>
      </p:sp>
      <p:sp>
        <p:nvSpPr>
          <p:cNvPr id="5" name="Pil: höger 4">
            <a:extLst>
              <a:ext uri="{FF2B5EF4-FFF2-40B4-BE49-F238E27FC236}">
                <a16:creationId xmlns:a16="http://schemas.microsoft.com/office/drawing/2014/main" id="{608C3D7E-4E94-4589-A194-2CE704CB2AC0}"/>
              </a:ext>
            </a:extLst>
          </p:cNvPr>
          <p:cNvSpPr/>
          <p:nvPr/>
        </p:nvSpPr>
        <p:spPr>
          <a:xfrm>
            <a:off x="8440004" y="249478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706DAFD8-9583-4D40-9038-4CD49CA94B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7521" y="1587291"/>
            <a:ext cx="2364909" cy="4508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52835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EDE23E0-761D-45EF-9797-77EE00768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Matchprotokollet</a:t>
            </a:r>
          </a:p>
        </p:txBody>
      </p:sp>
      <p:pic>
        <p:nvPicPr>
          <p:cNvPr id="3" name="Platshållare för innehåll 2">
            <a:extLst>
              <a:ext uri="{FF2B5EF4-FFF2-40B4-BE49-F238E27FC236}">
                <a16:creationId xmlns:a16="http://schemas.microsoft.com/office/drawing/2014/main" id="{E4D9A06A-4EF1-45FE-8B77-69C9043D72D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096742" y="2059956"/>
            <a:ext cx="2847079" cy="4017612"/>
          </a:xfrm>
          <a:prstGeom prst="rect">
            <a:avLst/>
          </a:prstGeom>
        </p:spPr>
      </p:pic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A13BC0D3-64DA-4A15-B48E-BF1DE2A2AD2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45720" indent="0">
              <a:buNone/>
            </a:pPr>
            <a:r>
              <a:rPr lang="sv-SE" sz="2400" b="1" dirty="0"/>
              <a:t>Avslutning av protokoll</a:t>
            </a:r>
          </a:p>
          <a:p>
            <a:r>
              <a:rPr lang="sv-SE" dirty="0"/>
              <a:t>Grundregel: Allt ej ifyllt ska spärras</a:t>
            </a:r>
          </a:p>
          <a:p>
            <a:r>
              <a:rPr lang="sv-SE" dirty="0"/>
              <a:t>Cirkel runt sista poängen</a:t>
            </a:r>
          </a:p>
          <a:p>
            <a:r>
              <a:rPr lang="sv-SE" dirty="0"/>
              <a:t>Två streck under sista poängen</a:t>
            </a:r>
          </a:p>
          <a:p>
            <a:r>
              <a:rPr lang="sv-SE" dirty="0"/>
              <a:t>Spärra kolumner, diagonalt streck</a:t>
            </a:r>
          </a:p>
          <a:p>
            <a:r>
              <a:rPr lang="sv-SE" dirty="0"/>
              <a:t>Spärra timeouter (=), </a:t>
            </a:r>
            <a:r>
              <a:rPr lang="sv-SE" dirty="0" err="1"/>
              <a:t>lagfoul</a:t>
            </a:r>
            <a:r>
              <a:rPr lang="sv-SE" dirty="0"/>
              <a:t> (-) och foul (-)</a:t>
            </a:r>
          </a:p>
          <a:p>
            <a:r>
              <a:rPr lang="sv-SE" dirty="0"/>
              <a:t>Respektive periodresultat</a:t>
            </a:r>
          </a:p>
          <a:p>
            <a:r>
              <a:rPr lang="sv-SE" dirty="0"/>
              <a:t>Slutresultat, segrande lag</a:t>
            </a:r>
          </a:p>
          <a:p>
            <a:r>
              <a:rPr lang="sv-SE" dirty="0"/>
              <a:t>Funktionärernas namn – Textas</a:t>
            </a:r>
          </a:p>
          <a:p>
            <a:r>
              <a:rPr lang="sv-SE" dirty="0"/>
              <a:t>Domarnas underskrift.</a:t>
            </a:r>
          </a:p>
        </p:txBody>
      </p:sp>
    </p:spTree>
    <p:extLst>
      <p:ext uri="{BB962C8B-B14F-4D97-AF65-F5344CB8AC3E}">
        <p14:creationId xmlns:p14="http://schemas.microsoft.com/office/powerpoint/2010/main" val="229262009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48293F1C-4084-48CB-8A7E-2721008C6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12000" b="1" dirty="0"/>
              <a:t>Frågor?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B8CF7576-1325-40B6-B1EE-090F401036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80345348"/>
      </p:ext>
    </p:extLst>
  </p:cSld>
  <p:clrMapOvr>
    <a:masterClrMapping/>
  </p:clrMapOvr>
</p:sld>
</file>

<file path=ppt/theme/theme1.xml><?xml version="1.0" encoding="utf-8"?>
<a:theme xmlns:a="http://schemas.openxmlformats.org/drawingml/2006/main" name="Grund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Grun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Grund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1588</Words>
  <Application>Microsoft Office PowerPoint</Application>
  <PresentationFormat>Bredbild</PresentationFormat>
  <Paragraphs>332</Paragraphs>
  <Slides>49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1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49</vt:i4>
      </vt:variant>
    </vt:vector>
  </HeadingPairs>
  <TitlesOfParts>
    <vt:vector size="51" baseType="lpstr">
      <vt:lpstr>Corbel</vt:lpstr>
      <vt:lpstr>Grund</vt:lpstr>
      <vt:lpstr>PowerPoint-presentation</vt:lpstr>
      <vt:lpstr>Innehåll</vt:lpstr>
      <vt:lpstr>Utrustning</vt:lpstr>
      <vt:lpstr>Uppkastsituation</vt:lpstr>
      <vt:lpstr>Uppkastsituation</vt:lpstr>
      <vt:lpstr>Uppkastsituation</vt:lpstr>
      <vt:lpstr>Uppkastsituation</vt:lpstr>
      <vt:lpstr>Uppkastsituation</vt:lpstr>
      <vt:lpstr>Timeout</vt:lpstr>
      <vt:lpstr>Timeout</vt:lpstr>
      <vt:lpstr>Timeouttillfälle</vt:lpstr>
      <vt:lpstr>Timeouttillfälle</vt:lpstr>
      <vt:lpstr>Spelarbyte</vt:lpstr>
      <vt:lpstr>Spelarbyte – forts.</vt:lpstr>
      <vt:lpstr>Spelarbyte</vt:lpstr>
      <vt:lpstr>PowerPoint-presentation</vt:lpstr>
      <vt:lpstr>När kan man byta?</vt:lpstr>
      <vt:lpstr>När kan man byta?</vt:lpstr>
      <vt:lpstr>Foul</vt:lpstr>
      <vt:lpstr>Foul</vt:lpstr>
      <vt:lpstr>Foul</vt:lpstr>
      <vt:lpstr>Foul</vt:lpstr>
      <vt:lpstr>Foul</vt:lpstr>
      <vt:lpstr>Foul i protokollet</vt:lpstr>
      <vt:lpstr>Lagfoul</vt:lpstr>
      <vt:lpstr>Domarens tecken till sekretariatet vid foul</vt:lpstr>
      <vt:lpstr>Domarens tecken till sekretariatet vid foul</vt:lpstr>
      <vt:lpstr>Domarens tecken till sekretariatet vid foul</vt:lpstr>
      <vt:lpstr>Domarens tecken till sekretariatet vid foul</vt:lpstr>
      <vt:lpstr>Domarens tecken till sekretariatet vid foul</vt:lpstr>
      <vt:lpstr>Domarens tecken till sekretariatet vid foul</vt:lpstr>
      <vt:lpstr>Speltid</vt:lpstr>
      <vt:lpstr>Speltid</vt:lpstr>
      <vt:lpstr>Matchklockan</vt:lpstr>
      <vt:lpstr>Matchklockan</vt:lpstr>
      <vt:lpstr>Matchklockan</vt:lpstr>
      <vt:lpstr>Matchprotokollet</vt:lpstr>
      <vt:lpstr>Matchprotokollet</vt:lpstr>
      <vt:lpstr>Matchprotokollet</vt:lpstr>
      <vt:lpstr>Matchprotokollet</vt:lpstr>
      <vt:lpstr>Matchprotokollet</vt:lpstr>
      <vt:lpstr>Matchprotokollet</vt:lpstr>
      <vt:lpstr>Matchprotokollet</vt:lpstr>
      <vt:lpstr>Matchprotokollet</vt:lpstr>
      <vt:lpstr>Matchprotokollet</vt:lpstr>
      <vt:lpstr>Matchprotokollet</vt:lpstr>
      <vt:lpstr>Matchprotokollet</vt:lpstr>
      <vt:lpstr>Matchprotokollet</vt:lpstr>
      <vt:lpstr>Frågor?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Linda Marmberg</dc:creator>
  <cp:lastModifiedBy>Linda Marmberg</cp:lastModifiedBy>
  <cp:revision>3</cp:revision>
  <dcterms:created xsi:type="dcterms:W3CDTF">2020-10-14T16:29:27Z</dcterms:created>
  <dcterms:modified xsi:type="dcterms:W3CDTF">2022-08-29T18:52:27Z</dcterms:modified>
</cp:coreProperties>
</file>