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81" r:id="rId1"/>
    <p:sldMasterId id="2147483683" r:id="rId2"/>
  </p:sldMasterIdLst>
  <p:notesMasterIdLst>
    <p:notesMasterId r:id="rId14"/>
  </p:notesMasterIdLst>
  <p:sldIdLst>
    <p:sldId id="256" r:id="rId3"/>
    <p:sldId id="277" r:id="rId4"/>
    <p:sldId id="278" r:id="rId5"/>
    <p:sldId id="279" r:id="rId6"/>
    <p:sldId id="280" r:id="rId7"/>
    <p:sldId id="281" r:id="rId8"/>
    <p:sldId id="282" r:id="rId9"/>
    <p:sldId id="283" r:id="rId10"/>
    <p:sldId id="284" r:id="rId11"/>
    <p:sldId id="285" r:id="rId12"/>
    <p:sldId id="286" r:id="rId13"/>
  </p:sldIdLst>
  <p:sldSz cx="9144000" cy="5143500" type="screen16x9"/>
  <p:notesSz cx="6858000" cy="9144000"/>
  <p:embeddedFontLst>
    <p:embeddedFont>
      <p:font typeface="Dosis" pitchFamily="2" charset="77"/>
      <p:regular r:id="rId15"/>
      <p:bold r:id="rId16"/>
    </p:embeddedFont>
    <p:embeddedFont>
      <p:font typeface="Oswald" pitchFamily="2" charset="77"/>
      <p:regular r:id="rId17"/>
      <p:bold r:id="rId18"/>
    </p:embeddedFont>
    <p:embeddedFont>
      <p:font typeface="Roboto" panose="02000000000000000000" pitchFamily="2" charset="0"/>
      <p:regular r:id="rId19"/>
      <p:bold r:id="rId20"/>
      <p:italic r:id="rId21"/>
      <p:boldItalic r:id="rId2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llanmörkt format 2 - Dekorfär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llanmörkt format 2 - Dekorfärg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llanmörkt format 2 - Dekorfärg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llanmörkt format 2 - Dekorfär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Mellanmörkt format 3 - Dekorfärg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Format med tema 1 - dekorfärg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68" autoAdjust="0"/>
    <p:restoredTop sz="87891" autoAdjust="0"/>
  </p:normalViewPr>
  <p:slideViewPr>
    <p:cSldViewPr snapToGrid="0">
      <p:cViewPr varScale="1">
        <p:scale>
          <a:sx n="131" d="100"/>
          <a:sy n="131" d="100"/>
        </p:scale>
        <p:origin x="616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font" Target="fonts/font7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font" Target="fonts/font5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5" name="Google Shape;28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0968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261CD2-002E-DB4E-4526-9AD9848477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F2DE699B-6D4B-92B7-8443-3F1A61CFCC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EB8479B3-7C15-7490-1A7E-6AD5DB81C0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8452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20BE2E-6976-F7B8-0741-55133FA46C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8C7C4FF-D98D-2EDD-B8D3-6292C41D4A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A412DF48-D42F-81B6-BCBB-82E803B6EE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448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ACD82A-181B-9359-F399-219413F4C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71A8DE1-3731-4939-7577-A31E2E2BF2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26E8F5FD-667C-A273-87B0-E35AF80214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37716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D6A80A-F232-DA94-38F2-8E54F7BB1A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FB12CDB-BD57-AD76-4963-BBDA3A13DE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C45AD8F-E580-F373-6EE7-E28D0CD9B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76848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C07783-6DD5-0DB3-5E13-DAA474D5E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C0754FAB-0062-07C1-E1F6-D0D66348E1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724D07D3-97C3-3565-41FE-0EBF40AE46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17715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163C4-A1CF-26AB-A3D5-530288CA04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4FCD0FBF-422D-4FE6-FC0D-5A31548306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11F9E3F-EFAB-D3A0-F55A-93BAB6865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93129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28426-61C3-5B0D-AE2E-D8E4A25CB5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20244490-93DD-01E2-AD12-0F5274126D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8A0B7ED3-6DCF-F371-0DCE-B893546585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19519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5FA2C-AC4E-AB00-8BE6-9403EEF3C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A2FCEE2A-3894-27CC-041D-2265D72A37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B46F1716-07F1-64D1-BCF5-176C8566DE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2878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965A0-F6F5-CF65-4780-E0681BF490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7BDE024D-5AC1-F0A2-A33B-8F8B456285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BDE4CE75-6431-7D58-FE02-BCFB3AA385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156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1025" y="-11025"/>
            <a:ext cx="9144000" cy="5143500"/>
          </a:xfrm>
          <a:prstGeom prst="rect">
            <a:avLst/>
          </a:prstGeom>
          <a:solidFill>
            <a:srgbClr val="222222">
              <a:alpha val="6431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2"/>
          <p:cNvSpPr/>
          <p:nvPr/>
        </p:nvSpPr>
        <p:spPr>
          <a:xfrm flipH="1">
            <a:off x="-418950" y="4394400"/>
            <a:ext cx="8172300" cy="749100"/>
          </a:xfrm>
          <a:prstGeom prst="parallelogram">
            <a:avLst>
              <a:gd name="adj" fmla="val 51542"/>
            </a:avLst>
          </a:prstGeom>
          <a:solidFill>
            <a:srgbClr val="FFFFFF">
              <a:alpha val="1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2"/>
          <p:cNvSpPr/>
          <p:nvPr/>
        </p:nvSpPr>
        <p:spPr>
          <a:xfrm flipH="1">
            <a:off x="1028475" y="416640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1028475" y="0"/>
            <a:ext cx="5238600" cy="40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  <a:defRPr sz="52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  <a:defRPr sz="52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  <a:defRPr sz="52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  <a:defRPr sz="52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  <a:defRPr sz="52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  <a:defRPr sz="52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  <a:defRPr sz="52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  <a:defRPr sz="52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  <a:defRPr sz="52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inverted">
  <p:cSld name="BLANK_1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119239"/>
                </a:moveTo>
                <a:lnTo>
                  <a:pt x="22697" y="0"/>
                </a:lnTo>
                <a:lnTo>
                  <a:pt x="0" y="116"/>
                </a:lnTo>
                <a:lnTo>
                  <a:pt x="1197" y="12000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</p:sp>
      <p:sp>
        <p:nvSpPr>
          <p:cNvPr id="25" name="Google Shape;25;p4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4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4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/>
          <p:nvPr/>
        </p:nvSpPr>
        <p:spPr>
          <a:xfrm>
            <a:off x="5086350" y="-38100"/>
            <a:ext cx="4114800" cy="5219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875"/>
                </a:moveTo>
                <a:lnTo>
                  <a:pt x="78333" y="120000"/>
                </a:lnTo>
                <a:lnTo>
                  <a:pt x="120000" y="120000"/>
                </a:lnTo>
                <a:lnTo>
                  <a:pt x="12000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</p:sp>
      <p:sp>
        <p:nvSpPr>
          <p:cNvPr id="31" name="Google Shape;31;p5"/>
          <p:cNvSpPr/>
          <p:nvPr/>
        </p:nvSpPr>
        <p:spPr>
          <a:xfrm flipH="1">
            <a:off x="-418950" y="4394400"/>
            <a:ext cx="8172300" cy="749100"/>
          </a:xfrm>
          <a:prstGeom prst="parallelogram">
            <a:avLst>
              <a:gd name="adj" fmla="val 51542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" name="Google Shape;32;p5"/>
          <p:cNvSpPr/>
          <p:nvPr/>
        </p:nvSpPr>
        <p:spPr>
          <a:xfrm flipH="1">
            <a:off x="1028475" y="416640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5"/>
          <p:cNvSpPr txBox="1">
            <a:spLocks noGrp="1"/>
          </p:cNvSpPr>
          <p:nvPr>
            <p:ph type="ctrTitle"/>
          </p:nvPr>
        </p:nvSpPr>
        <p:spPr>
          <a:xfrm>
            <a:off x="1028475" y="2345350"/>
            <a:ext cx="52200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osis"/>
              <a:buNone/>
              <a:defRPr sz="48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osis"/>
              <a:buNone/>
              <a:defRPr sz="48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osis"/>
              <a:buNone/>
              <a:defRPr sz="48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osis"/>
              <a:buNone/>
              <a:defRPr sz="48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osis"/>
              <a:buNone/>
              <a:defRPr sz="48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osis"/>
              <a:buNone/>
              <a:defRPr sz="48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osis"/>
              <a:buNone/>
              <a:defRPr sz="48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osis"/>
              <a:buNone/>
              <a:defRPr sz="48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osis"/>
              <a:buNone/>
              <a:defRPr sz="48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ubTitle" idx="1"/>
          </p:nvPr>
        </p:nvSpPr>
        <p:spPr>
          <a:xfrm>
            <a:off x="1028475" y="3449650"/>
            <a:ext cx="5220000" cy="5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35" name="Google Shape;35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86525" y="1257300"/>
            <a:ext cx="2034725" cy="262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119239"/>
                </a:moveTo>
                <a:lnTo>
                  <a:pt x="22697" y="0"/>
                </a:lnTo>
                <a:lnTo>
                  <a:pt x="0" y="116"/>
                </a:lnTo>
                <a:lnTo>
                  <a:pt x="1197" y="120000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46" name="Google Shape;46;p7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7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7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" name="Google Shape;49;p7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7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7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body" idx="1"/>
          </p:nvPr>
        </p:nvSpPr>
        <p:spPr>
          <a:xfrm>
            <a:off x="1104900" y="1277625"/>
            <a:ext cx="7581900" cy="36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3000"/>
              <a:buFont typeface="Roboto"/>
              <a:buChar char="▸"/>
              <a:defRPr sz="3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119239"/>
                </a:moveTo>
                <a:lnTo>
                  <a:pt x="22697" y="0"/>
                </a:lnTo>
                <a:lnTo>
                  <a:pt x="0" y="116"/>
                </a:lnTo>
                <a:lnTo>
                  <a:pt x="1197" y="120000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56" name="Google Shape;56;p8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8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8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8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TITLE_ONLY_1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0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119239"/>
                </a:moveTo>
                <a:lnTo>
                  <a:pt x="22697" y="0"/>
                </a:lnTo>
                <a:lnTo>
                  <a:pt x="0" y="116"/>
                </a:lnTo>
                <a:lnTo>
                  <a:pt x="1197" y="120000"/>
                </a:lnTo>
                <a:close/>
              </a:path>
            </a:pathLst>
          </a:custGeom>
          <a:solidFill>
            <a:srgbClr val="FFFFFF">
              <a:alpha val="17647"/>
            </a:srgbClr>
          </a:solidFill>
          <a:ln>
            <a:noFill/>
          </a:ln>
        </p:spPr>
      </p:sp>
      <p:sp>
        <p:nvSpPr>
          <p:cNvPr id="74" name="Google Shape;74;p10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0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0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>
              <a:alpha val="64313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10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" name="Google Shape;78;p10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0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1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119239"/>
                </a:moveTo>
                <a:lnTo>
                  <a:pt x="22697" y="0"/>
                </a:lnTo>
                <a:lnTo>
                  <a:pt x="0" y="116"/>
                </a:lnTo>
                <a:lnTo>
                  <a:pt x="1197" y="120000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83" name="Google Shape;83;p11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1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1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11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1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1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2"/>
          <p:cNvSpPr/>
          <p:nvPr/>
        </p:nvSpPr>
        <p:spPr>
          <a:xfrm>
            <a:off x="-55075" y="-38100"/>
            <a:ext cx="3312625" cy="52146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119239"/>
                </a:moveTo>
                <a:lnTo>
                  <a:pt x="22697" y="0"/>
                </a:lnTo>
                <a:lnTo>
                  <a:pt x="0" y="116"/>
                </a:lnTo>
                <a:lnTo>
                  <a:pt x="1197" y="120000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92" name="Google Shape;92;p12"/>
          <p:cNvSpPr/>
          <p:nvPr/>
        </p:nvSpPr>
        <p:spPr>
          <a:xfrm flipH="1">
            <a:off x="742953" y="440630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2"/>
          <p:cNvSpPr/>
          <p:nvPr/>
        </p:nvSpPr>
        <p:spPr>
          <a:xfrm flipH="1">
            <a:off x="7861618" y="440630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2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" name="Google Shape;95;p12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6" name="Google Shape;96;p12"/>
          <p:cNvSpPr txBox="1">
            <a:spLocks noGrp="1"/>
          </p:cNvSpPr>
          <p:nvPr>
            <p:ph type="body" idx="1"/>
          </p:nvPr>
        </p:nvSpPr>
        <p:spPr>
          <a:xfrm>
            <a:off x="1123950" y="4406300"/>
            <a:ext cx="67374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None/>
              <a:defRPr sz="18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7" name="Google Shape;97;p1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6"/>
          <p:cNvSpPr/>
          <p:nvPr/>
        </p:nvSpPr>
        <p:spPr>
          <a:xfrm>
            <a:off x="-11025" y="-11025"/>
            <a:ext cx="9144000" cy="5143500"/>
          </a:xfrm>
          <a:prstGeom prst="rect">
            <a:avLst/>
          </a:prstGeom>
          <a:solidFill>
            <a:srgbClr val="222222">
              <a:alpha val="6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6"/>
          <p:cNvSpPr/>
          <p:nvPr/>
        </p:nvSpPr>
        <p:spPr>
          <a:xfrm flipH="1">
            <a:off x="-418950" y="4394400"/>
            <a:ext cx="8172300" cy="749100"/>
          </a:xfrm>
          <a:prstGeom prst="parallelogram">
            <a:avLst>
              <a:gd name="adj" fmla="val 51542"/>
            </a:avLst>
          </a:prstGeom>
          <a:solidFill>
            <a:srgbClr val="FFFFFF">
              <a:alpha val="17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6"/>
          <p:cNvSpPr/>
          <p:nvPr/>
        </p:nvSpPr>
        <p:spPr>
          <a:xfrm flipH="1">
            <a:off x="1028475" y="416640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6"/>
          <p:cNvSpPr txBox="1">
            <a:spLocks noGrp="1"/>
          </p:cNvSpPr>
          <p:nvPr>
            <p:ph type="ctrTitle"/>
          </p:nvPr>
        </p:nvSpPr>
        <p:spPr>
          <a:xfrm>
            <a:off x="1028475" y="0"/>
            <a:ext cx="5238600" cy="40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  <a:defRPr sz="52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  <a:defRPr sz="52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  <a:defRPr sz="52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  <a:defRPr sz="52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  <a:defRPr sz="52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  <a:defRPr sz="52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  <a:defRPr sz="52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  <a:defRPr sz="52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  <a:defRPr sz="52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7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27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27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2" name="Google Shape;202;p27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7"/>
          <p:cNvSpPr txBox="1">
            <a:spLocks noGrp="1"/>
          </p:cNvSpPr>
          <p:nvPr>
            <p:ph type="title"/>
          </p:nvPr>
        </p:nvSpPr>
        <p:spPr>
          <a:xfrm>
            <a:off x="1101386" y="272850"/>
            <a:ext cx="75744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04" name="Google Shape;204;p27"/>
          <p:cNvSpPr txBox="1">
            <a:spLocks noGrp="1"/>
          </p:cNvSpPr>
          <p:nvPr>
            <p:ph type="body" idx="1"/>
          </p:nvPr>
        </p:nvSpPr>
        <p:spPr>
          <a:xfrm>
            <a:off x="1101375" y="1311550"/>
            <a:ext cx="3681900" cy="3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2600"/>
              <a:buFont typeface="Roboto"/>
              <a:buChar char="▸"/>
              <a:defRPr sz="26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600"/>
              <a:buFont typeface="Roboto"/>
              <a:buChar char="▹"/>
              <a:defRPr sz="26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600"/>
              <a:buFont typeface="Roboto"/>
              <a:buChar char="▹"/>
              <a:defRPr sz="26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600"/>
              <a:buFont typeface="Roboto"/>
              <a:buChar char="▹"/>
              <a:defRPr sz="26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600"/>
              <a:buFont typeface="Roboto"/>
              <a:buChar char="▹"/>
              <a:defRPr sz="26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600"/>
              <a:buFont typeface="Roboto"/>
              <a:buChar char="▹"/>
              <a:defRPr sz="26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600"/>
              <a:buFont typeface="Roboto"/>
              <a:buChar char="▹"/>
              <a:defRPr sz="26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600"/>
              <a:buFont typeface="Roboto"/>
              <a:buChar char="▹"/>
              <a:defRPr sz="26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600"/>
              <a:buFont typeface="Roboto"/>
              <a:buChar char="▹"/>
              <a:defRPr sz="26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05" name="Google Shape;205;p27"/>
          <p:cNvSpPr txBox="1">
            <a:spLocks noGrp="1"/>
          </p:cNvSpPr>
          <p:nvPr>
            <p:ph type="body" idx="2"/>
          </p:nvPr>
        </p:nvSpPr>
        <p:spPr>
          <a:xfrm>
            <a:off x="5004949" y="1311550"/>
            <a:ext cx="3681900" cy="353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2600"/>
              <a:buFont typeface="Roboto"/>
              <a:buChar char="▸"/>
              <a:defRPr sz="26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600"/>
              <a:buFont typeface="Roboto"/>
              <a:buChar char="▹"/>
              <a:defRPr sz="26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600"/>
              <a:buFont typeface="Roboto"/>
              <a:buChar char="▹"/>
              <a:defRPr sz="26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600"/>
              <a:buFont typeface="Roboto"/>
              <a:buChar char="▹"/>
              <a:defRPr sz="26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600"/>
              <a:buFont typeface="Roboto"/>
              <a:buChar char="▹"/>
              <a:defRPr sz="26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600"/>
              <a:buFont typeface="Roboto"/>
              <a:buChar char="▹"/>
              <a:defRPr sz="26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600"/>
              <a:buFont typeface="Roboto"/>
              <a:buChar char="▹"/>
              <a:defRPr sz="26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600"/>
              <a:buFont typeface="Roboto"/>
              <a:buChar char="▹"/>
              <a:defRPr sz="26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600"/>
              <a:buFont typeface="Roboto"/>
              <a:buChar char="▹"/>
              <a:defRPr sz="26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06" name="Google Shape;206;p27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inverted">
  <p:cSld name="BLANK_1"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8"/>
          <p:cNvSpPr/>
          <p:nvPr/>
        </p:nvSpPr>
        <p:spPr>
          <a:xfrm>
            <a:off x="-55075" y="-38100"/>
            <a:ext cx="3312600" cy="5214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119239"/>
                </a:moveTo>
                <a:lnTo>
                  <a:pt x="22697" y="0"/>
                </a:lnTo>
                <a:lnTo>
                  <a:pt x="0" y="116"/>
                </a:lnTo>
                <a:lnTo>
                  <a:pt x="1197" y="120000"/>
                </a:lnTo>
                <a:close/>
              </a:path>
            </a:pathLst>
          </a:custGeom>
          <a:solidFill>
            <a:srgbClr val="333333"/>
          </a:solidFill>
          <a:ln>
            <a:noFill/>
          </a:ln>
        </p:spPr>
      </p:sp>
      <p:sp>
        <p:nvSpPr>
          <p:cNvPr id="209" name="Google Shape;209;p28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8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8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8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9"/>
          <p:cNvSpPr/>
          <p:nvPr/>
        </p:nvSpPr>
        <p:spPr>
          <a:xfrm>
            <a:off x="5086350" y="-38100"/>
            <a:ext cx="4114800" cy="5219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875"/>
                </a:moveTo>
                <a:lnTo>
                  <a:pt x="78333" y="120000"/>
                </a:lnTo>
                <a:lnTo>
                  <a:pt x="120000" y="120000"/>
                </a:lnTo>
                <a:lnTo>
                  <a:pt x="12000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</p:sp>
      <p:sp>
        <p:nvSpPr>
          <p:cNvPr id="215" name="Google Shape;215;p29"/>
          <p:cNvSpPr/>
          <p:nvPr/>
        </p:nvSpPr>
        <p:spPr>
          <a:xfrm flipH="1">
            <a:off x="-418950" y="4394400"/>
            <a:ext cx="8172300" cy="749100"/>
          </a:xfrm>
          <a:prstGeom prst="parallelogram">
            <a:avLst>
              <a:gd name="adj" fmla="val 51542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43434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29"/>
          <p:cNvSpPr/>
          <p:nvPr/>
        </p:nvSpPr>
        <p:spPr>
          <a:xfrm flipH="1">
            <a:off x="1028475" y="416640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9"/>
          <p:cNvSpPr txBox="1">
            <a:spLocks noGrp="1"/>
          </p:cNvSpPr>
          <p:nvPr>
            <p:ph type="ctrTitle"/>
          </p:nvPr>
        </p:nvSpPr>
        <p:spPr>
          <a:xfrm>
            <a:off x="1028475" y="2345350"/>
            <a:ext cx="5220000" cy="115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osis"/>
              <a:buNone/>
              <a:defRPr sz="48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osis"/>
              <a:buNone/>
              <a:defRPr sz="48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osis"/>
              <a:buNone/>
              <a:defRPr sz="48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osis"/>
              <a:buNone/>
              <a:defRPr sz="48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osis"/>
              <a:buNone/>
              <a:defRPr sz="48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osis"/>
              <a:buNone/>
              <a:defRPr sz="48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osis"/>
              <a:buNone/>
              <a:defRPr sz="48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osis"/>
              <a:buNone/>
              <a:defRPr sz="48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Dosis"/>
              <a:buNone/>
              <a:defRPr sz="48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18" name="Google Shape;218;p29"/>
          <p:cNvSpPr txBox="1">
            <a:spLocks noGrp="1"/>
          </p:cNvSpPr>
          <p:nvPr>
            <p:ph type="subTitle" idx="1"/>
          </p:nvPr>
        </p:nvSpPr>
        <p:spPr>
          <a:xfrm>
            <a:off x="1028475" y="3449650"/>
            <a:ext cx="5220000" cy="5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Font typeface="Roboto"/>
              <a:buNone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pic>
        <p:nvPicPr>
          <p:cNvPr id="219" name="Google Shape;219;p2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6886525" y="1257300"/>
            <a:ext cx="2034725" cy="2628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0"/>
          <p:cNvSpPr/>
          <p:nvPr/>
        </p:nvSpPr>
        <p:spPr>
          <a:xfrm>
            <a:off x="-44050" y="-38100"/>
            <a:ext cx="4139700" cy="51927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119745"/>
                </a:moveTo>
                <a:lnTo>
                  <a:pt x="42139" y="0"/>
                </a:lnTo>
                <a:lnTo>
                  <a:pt x="0" y="371"/>
                </a:lnTo>
                <a:lnTo>
                  <a:pt x="638" y="120000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222" name="Google Shape;222;p30"/>
          <p:cNvSpPr/>
          <p:nvPr/>
        </p:nvSpPr>
        <p:spPr>
          <a:xfrm flipH="1">
            <a:off x="-647600" y="-14750"/>
            <a:ext cx="24819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30"/>
          <p:cNvSpPr txBox="1">
            <a:spLocks noGrp="1"/>
          </p:cNvSpPr>
          <p:nvPr>
            <p:ph type="body" idx="1"/>
          </p:nvPr>
        </p:nvSpPr>
        <p:spPr>
          <a:xfrm>
            <a:off x="990375" y="1021950"/>
            <a:ext cx="7343100" cy="33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4572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3600"/>
              <a:buFont typeface="Roboto"/>
              <a:buChar char="▸"/>
              <a:defRPr sz="3600" b="0" i="1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3600"/>
              <a:buFont typeface="Roboto"/>
              <a:buChar char="▹"/>
              <a:defRPr sz="3600" b="0" i="1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3600"/>
              <a:buFont typeface="Roboto"/>
              <a:buChar char="▹"/>
              <a:defRPr sz="3600" b="0" i="1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3600"/>
              <a:buFont typeface="Roboto"/>
              <a:buChar char="▹"/>
              <a:defRPr sz="3600" b="0" i="1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3600"/>
              <a:buFont typeface="Roboto"/>
              <a:buChar char="▹"/>
              <a:defRPr sz="3600" b="0" i="1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3600"/>
              <a:buFont typeface="Roboto"/>
              <a:buChar char="▹"/>
              <a:defRPr sz="3600" b="0" i="1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3600"/>
              <a:buFont typeface="Roboto"/>
              <a:buChar char="▹"/>
              <a:defRPr sz="3600" b="0" i="1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3600"/>
              <a:buFont typeface="Roboto"/>
              <a:buChar char="▹"/>
              <a:defRPr sz="3600" b="0" i="1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3600"/>
              <a:buFont typeface="Roboto"/>
              <a:buChar char="▹"/>
              <a:defRPr sz="3600" b="0" i="1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24" name="Google Shape;224;p30"/>
          <p:cNvSpPr txBox="1"/>
          <p:nvPr/>
        </p:nvSpPr>
        <p:spPr>
          <a:xfrm>
            <a:off x="-121150" y="-271850"/>
            <a:ext cx="19557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0"/>
              <a:buFont typeface="Arial"/>
              <a:buNone/>
            </a:pPr>
            <a:r>
              <a:rPr lang="en" sz="150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“</a:t>
            </a:r>
            <a:endParaRPr sz="15000" b="0" i="0" u="none" strike="noStrike" cap="non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25" name="Google Shape;225;p30"/>
          <p:cNvSpPr/>
          <p:nvPr/>
        </p:nvSpPr>
        <p:spPr>
          <a:xfrm flipH="1">
            <a:off x="1440947" y="-14750"/>
            <a:ext cx="745800" cy="749100"/>
          </a:xfrm>
          <a:prstGeom prst="parallelogram">
            <a:avLst>
              <a:gd name="adj" fmla="val 51542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0"/>
          <p:cNvSpPr/>
          <p:nvPr/>
        </p:nvSpPr>
        <p:spPr>
          <a:xfrm flipH="1">
            <a:off x="6957299" y="4394650"/>
            <a:ext cx="2643900" cy="749100"/>
          </a:xfrm>
          <a:prstGeom prst="parallelogram">
            <a:avLst>
              <a:gd name="adj" fmla="val 51542"/>
            </a:avLst>
          </a:prstGeom>
          <a:solidFill>
            <a:srgbClr val="FF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0"/>
          <p:cNvSpPr txBox="1"/>
          <p:nvPr/>
        </p:nvSpPr>
        <p:spPr>
          <a:xfrm>
            <a:off x="6957475" y="4137550"/>
            <a:ext cx="21864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0"/>
              <a:buFont typeface="Arial"/>
              <a:buNone/>
            </a:pPr>
            <a:r>
              <a:rPr lang="en" sz="150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rPr>
              <a:t>”</a:t>
            </a:r>
            <a:endParaRPr sz="15000" b="0" i="0" u="none" strike="noStrike" cap="none">
              <a:solidFill>
                <a:srgbClr val="FFFFFF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228" name="Google Shape;228;p30"/>
          <p:cNvSpPr/>
          <p:nvPr/>
        </p:nvSpPr>
        <p:spPr>
          <a:xfrm flipH="1">
            <a:off x="6626547" y="4394650"/>
            <a:ext cx="745800" cy="749100"/>
          </a:xfrm>
          <a:prstGeom prst="parallelogram">
            <a:avLst>
              <a:gd name="adj" fmla="val 51542"/>
            </a:avLst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1"/>
          <p:cNvSpPr/>
          <p:nvPr/>
        </p:nvSpPr>
        <p:spPr>
          <a:xfrm>
            <a:off x="-55075" y="-38100"/>
            <a:ext cx="3312600" cy="5214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119239"/>
                </a:moveTo>
                <a:lnTo>
                  <a:pt x="22697" y="0"/>
                </a:lnTo>
                <a:lnTo>
                  <a:pt x="0" y="116"/>
                </a:lnTo>
                <a:lnTo>
                  <a:pt x="1197" y="120000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231" name="Google Shape;231;p31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2" name="Google Shape;232;p31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31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31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31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31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37" name="Google Shape;237;p31"/>
          <p:cNvSpPr txBox="1">
            <a:spLocks noGrp="1"/>
          </p:cNvSpPr>
          <p:nvPr>
            <p:ph type="body" idx="1"/>
          </p:nvPr>
        </p:nvSpPr>
        <p:spPr>
          <a:xfrm>
            <a:off x="1104900" y="1277625"/>
            <a:ext cx="7581900" cy="36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3000"/>
              <a:buFont typeface="Roboto"/>
              <a:buChar char="▸"/>
              <a:defRPr sz="3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38" name="Google Shape;238;p3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32"/>
          <p:cNvSpPr/>
          <p:nvPr/>
        </p:nvSpPr>
        <p:spPr>
          <a:xfrm>
            <a:off x="-55075" y="-38100"/>
            <a:ext cx="3312600" cy="5214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119239"/>
                </a:moveTo>
                <a:lnTo>
                  <a:pt x="22697" y="0"/>
                </a:lnTo>
                <a:lnTo>
                  <a:pt x="0" y="116"/>
                </a:lnTo>
                <a:lnTo>
                  <a:pt x="1197" y="120000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241" name="Google Shape;241;p32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2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32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32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3"/>
          <p:cNvSpPr/>
          <p:nvPr/>
        </p:nvSpPr>
        <p:spPr>
          <a:xfrm>
            <a:off x="-55075" y="-38100"/>
            <a:ext cx="3312600" cy="5214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119239"/>
                </a:moveTo>
                <a:lnTo>
                  <a:pt x="22697" y="0"/>
                </a:lnTo>
                <a:lnTo>
                  <a:pt x="0" y="116"/>
                </a:lnTo>
                <a:lnTo>
                  <a:pt x="1197" y="120000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247" name="Google Shape;247;p33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8" name="Google Shape;248;p33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p33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33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p33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33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53" name="Google Shape;253;p33"/>
          <p:cNvSpPr txBox="1">
            <a:spLocks noGrp="1"/>
          </p:cNvSpPr>
          <p:nvPr>
            <p:ph type="body" idx="1"/>
          </p:nvPr>
        </p:nvSpPr>
        <p:spPr>
          <a:xfrm>
            <a:off x="1104900" y="1224350"/>
            <a:ext cx="2423100" cy="3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▸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54" name="Google Shape;254;p33"/>
          <p:cNvSpPr txBox="1">
            <a:spLocks noGrp="1"/>
          </p:cNvSpPr>
          <p:nvPr>
            <p:ph type="body" idx="2"/>
          </p:nvPr>
        </p:nvSpPr>
        <p:spPr>
          <a:xfrm>
            <a:off x="3652189" y="1224350"/>
            <a:ext cx="2423100" cy="3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▸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55" name="Google Shape;255;p33"/>
          <p:cNvSpPr txBox="1">
            <a:spLocks noGrp="1"/>
          </p:cNvSpPr>
          <p:nvPr>
            <p:ph type="body" idx="3"/>
          </p:nvPr>
        </p:nvSpPr>
        <p:spPr>
          <a:xfrm>
            <a:off x="6199478" y="1224350"/>
            <a:ext cx="2423100" cy="3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556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▸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000"/>
              <a:buFont typeface="Roboto"/>
              <a:buChar char="▹"/>
              <a:defRPr sz="2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56" name="Google Shape;256;p33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background">
  <p:cSld name="TITLE_ONLY_1"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4"/>
          <p:cNvSpPr/>
          <p:nvPr/>
        </p:nvSpPr>
        <p:spPr>
          <a:xfrm>
            <a:off x="-55075" y="-38100"/>
            <a:ext cx="3312600" cy="5214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119239"/>
                </a:moveTo>
                <a:lnTo>
                  <a:pt x="22697" y="0"/>
                </a:lnTo>
                <a:lnTo>
                  <a:pt x="0" y="116"/>
                </a:lnTo>
                <a:lnTo>
                  <a:pt x="1197" y="120000"/>
                </a:lnTo>
                <a:close/>
              </a:path>
            </a:pathLst>
          </a:custGeom>
          <a:solidFill>
            <a:srgbClr val="FFFFFF">
              <a:alpha val="17650"/>
            </a:srgbClr>
          </a:solidFill>
          <a:ln>
            <a:noFill/>
          </a:ln>
        </p:spPr>
      </p:sp>
      <p:sp>
        <p:nvSpPr>
          <p:cNvPr id="259" name="Google Shape;259;p34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0" name="Google Shape;260;p34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1" name="Google Shape;261;p34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>
              <a:alpha val="6431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34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34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34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65" name="Google Shape;265;p34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5"/>
          <p:cNvSpPr/>
          <p:nvPr/>
        </p:nvSpPr>
        <p:spPr>
          <a:xfrm>
            <a:off x="-55075" y="-38100"/>
            <a:ext cx="3312600" cy="5214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119239"/>
                </a:moveTo>
                <a:lnTo>
                  <a:pt x="22697" y="0"/>
                </a:lnTo>
                <a:lnTo>
                  <a:pt x="0" y="116"/>
                </a:lnTo>
                <a:lnTo>
                  <a:pt x="1197" y="120000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268" name="Google Shape;268;p35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5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35"/>
          <p:cNvSpPr/>
          <p:nvPr/>
        </p:nvSpPr>
        <p:spPr>
          <a:xfrm flipH="1">
            <a:off x="742953" y="27285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1" name="Google Shape;271;p35"/>
          <p:cNvSpPr/>
          <p:nvPr/>
        </p:nvSpPr>
        <p:spPr>
          <a:xfrm flipH="1">
            <a:off x="7861618" y="27285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5"/>
          <p:cNvSpPr/>
          <p:nvPr/>
        </p:nvSpPr>
        <p:spPr>
          <a:xfrm flipH="1">
            <a:off x="990375" y="4925850"/>
            <a:ext cx="8369700" cy="2280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35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74" name="Google Shape;274;p35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36"/>
          <p:cNvSpPr/>
          <p:nvPr/>
        </p:nvSpPr>
        <p:spPr>
          <a:xfrm>
            <a:off x="-55075" y="-38100"/>
            <a:ext cx="3312600" cy="52146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0" y="119239"/>
                </a:moveTo>
                <a:lnTo>
                  <a:pt x="22697" y="0"/>
                </a:lnTo>
                <a:lnTo>
                  <a:pt x="0" y="116"/>
                </a:lnTo>
                <a:lnTo>
                  <a:pt x="1197" y="120000"/>
                </a:lnTo>
                <a:close/>
              </a:path>
            </a:pathLst>
          </a:custGeom>
          <a:solidFill>
            <a:srgbClr val="F3F3F3"/>
          </a:solidFill>
          <a:ln>
            <a:noFill/>
          </a:ln>
        </p:spPr>
      </p:sp>
      <p:sp>
        <p:nvSpPr>
          <p:cNvPr id="277" name="Google Shape;277;p36"/>
          <p:cNvSpPr/>
          <p:nvPr/>
        </p:nvSpPr>
        <p:spPr>
          <a:xfrm flipH="1">
            <a:off x="742953" y="4406300"/>
            <a:ext cx="75057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36"/>
          <p:cNvSpPr/>
          <p:nvPr/>
        </p:nvSpPr>
        <p:spPr>
          <a:xfrm flipH="1">
            <a:off x="7861618" y="4406300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36"/>
          <p:cNvSpPr/>
          <p:nvPr/>
        </p:nvSpPr>
        <p:spPr>
          <a:xfrm flipH="1">
            <a:off x="-903537" y="-17561"/>
            <a:ext cx="1759200" cy="749100"/>
          </a:xfrm>
          <a:prstGeom prst="parallelogram">
            <a:avLst>
              <a:gd name="adj" fmla="val 51542"/>
            </a:avLst>
          </a:prstGeom>
          <a:solidFill>
            <a:srgbClr val="22222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36"/>
          <p:cNvSpPr/>
          <p:nvPr/>
        </p:nvSpPr>
        <p:spPr>
          <a:xfrm flipH="1">
            <a:off x="472134" y="-9525"/>
            <a:ext cx="518400" cy="749100"/>
          </a:xfrm>
          <a:prstGeom prst="parallelogram">
            <a:avLst>
              <a:gd name="adj" fmla="val 75009"/>
            </a:avLst>
          </a:prstGeom>
          <a:solidFill>
            <a:srgbClr val="FF87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36"/>
          <p:cNvSpPr txBox="1">
            <a:spLocks noGrp="1"/>
          </p:cNvSpPr>
          <p:nvPr>
            <p:ph type="body" idx="1"/>
          </p:nvPr>
        </p:nvSpPr>
        <p:spPr>
          <a:xfrm>
            <a:off x="1123950" y="4406300"/>
            <a:ext cx="67374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"/>
              <a:buNone/>
              <a:defRPr sz="18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282" name="Google Shape;282;p36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104900" y="1200150"/>
            <a:ext cx="75819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3000"/>
              <a:buFont typeface="Roboto"/>
              <a:buChar char="▸"/>
              <a:defRPr sz="3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3" r:id="rId4"/>
    <p:sldLayoutId id="2147483654" r:id="rId5"/>
    <p:sldLayoutId id="2147483656" r:id="rId6"/>
    <p:sldLayoutId id="2147483657" r:id="rId7"/>
    <p:sldLayoutId id="2147483658" r:id="rId8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46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50000" t="130000" r="50000" b="-30000"/>
          </a:path>
          <a:tileRect/>
        </a:gra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5"/>
          <p:cNvSpPr txBox="1">
            <a:spLocks noGrp="1"/>
          </p:cNvSpPr>
          <p:nvPr>
            <p:ph type="title"/>
          </p:nvPr>
        </p:nvSpPr>
        <p:spPr>
          <a:xfrm>
            <a:off x="1104900" y="276075"/>
            <a:ext cx="6724500" cy="74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Dosis"/>
              <a:buNone/>
              <a:defRPr sz="2400" b="0" i="0" u="none" strike="noStrike" cap="none">
                <a:solidFill>
                  <a:srgbClr val="FFFFFF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91" name="Google Shape;191;p25"/>
          <p:cNvSpPr txBox="1">
            <a:spLocks noGrp="1"/>
          </p:cNvSpPr>
          <p:nvPr>
            <p:ph type="body" idx="1"/>
          </p:nvPr>
        </p:nvSpPr>
        <p:spPr>
          <a:xfrm>
            <a:off x="1104900" y="1200150"/>
            <a:ext cx="75819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4191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FF8700"/>
              </a:buClr>
              <a:buSzPts val="3000"/>
              <a:buFont typeface="Roboto"/>
              <a:buChar char="▸"/>
              <a:defRPr sz="30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914400" marR="0" lvl="1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2400"/>
              <a:buFont typeface="Roboto"/>
              <a:buChar char="▹"/>
              <a:defRPr sz="24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2743200" marR="0" lvl="5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3200400" marR="0" lvl="6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3657600" marR="0" lvl="7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4114800" marR="0" lvl="8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8700"/>
              </a:buClr>
              <a:buSzPts val="1800"/>
              <a:buFont typeface="Roboto"/>
              <a:buChar char="▹"/>
              <a:defRPr sz="1800" b="0" i="0" u="none" strike="noStrike" cap="none">
                <a:solidFill>
                  <a:srgbClr val="22222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92" name="Google Shape;192;p25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594900" cy="73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1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37"/>
          <p:cNvSpPr txBox="1">
            <a:spLocks noGrp="1"/>
          </p:cNvSpPr>
          <p:nvPr>
            <p:ph type="ctrTitle"/>
          </p:nvPr>
        </p:nvSpPr>
        <p:spPr>
          <a:xfrm>
            <a:off x="1028475" y="0"/>
            <a:ext cx="5238600" cy="40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200"/>
              <a:buFont typeface="Dosis"/>
              <a:buNone/>
            </a:pPr>
            <a:r>
              <a:rPr lang="sv-SE" dirty="0"/>
              <a:t>Ås IF Modellen</a:t>
            </a:r>
            <a:br>
              <a:rPr lang="sv-SE" dirty="0"/>
            </a:br>
            <a:endParaRPr sz="3600" dirty="0">
              <a:sym typeface="Oswald"/>
            </a:endParaRPr>
          </a:p>
        </p:txBody>
      </p:sp>
      <p:pic>
        <p:nvPicPr>
          <p:cNvPr id="3" name="Bildobjekt 2" descr="En bild som visar symbol, logotyp, Teckensnitt, Grafik&#10;&#10;Automatiskt genererad beskrivning">
            <a:extLst>
              <a:ext uri="{FF2B5EF4-FFF2-40B4-BE49-F238E27FC236}">
                <a16:creationId xmlns:a16="http://schemas.microsoft.com/office/drawing/2014/main" id="{CA227EA0-4D8B-5EA3-A5FD-7E55171BF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075" y="486000"/>
            <a:ext cx="2438400" cy="304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57DAE62-028F-3E42-6A51-4C8C1B94E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Varför</a:t>
            </a:r>
            <a:r>
              <a:rPr lang="en-US" dirty="0"/>
              <a:t> </a:t>
            </a:r>
            <a:r>
              <a:rPr lang="en-US" dirty="0" err="1"/>
              <a:t>har</a:t>
            </a:r>
            <a:r>
              <a:rPr lang="en-US" dirty="0"/>
              <a:t> ÅS IF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modell</a:t>
            </a:r>
            <a:r>
              <a:rPr lang="en-US" dirty="0"/>
              <a:t>?</a:t>
            </a:r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746BD7A3-0F8E-0EE6-3A8A-EDDF4FFA43C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  <p:pic>
        <p:nvPicPr>
          <p:cNvPr id="6" name="Bildobjekt 5" descr="En bild som visar symbol, logotyp, Teckensnitt, Grafik&#10;&#10;Automatiskt genererad beskrivning">
            <a:extLst>
              <a:ext uri="{FF2B5EF4-FFF2-40B4-BE49-F238E27FC236}">
                <a16:creationId xmlns:a16="http://schemas.microsoft.com/office/drawing/2014/main" id="{F4797A70-1C3D-D076-0DEE-9BF9C54E6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7754" y="51871"/>
            <a:ext cx="776063" cy="970079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37052250-9B05-36C4-E916-42A92A6FAB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46878" y="4304168"/>
            <a:ext cx="2487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262B81-FAC1-B4CA-19BE-141CD35034CB}"/>
              </a:ext>
            </a:extLst>
          </p:cNvPr>
          <p:cNvSpPr txBox="1"/>
          <p:nvPr/>
        </p:nvSpPr>
        <p:spPr>
          <a:xfrm>
            <a:off x="1101386" y="1530274"/>
            <a:ext cx="52626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ÅS IF </a:t>
            </a:r>
            <a:r>
              <a:rPr lang="en-US" dirty="0" err="1">
                <a:solidFill>
                  <a:schemeClr val="bg1"/>
                </a:solidFill>
              </a:rPr>
              <a:t>vill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erbjuda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trygg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glädjefylld</a:t>
            </a:r>
            <a:r>
              <a:rPr lang="en-US" dirty="0">
                <a:solidFill>
                  <a:schemeClr val="bg1"/>
                </a:solidFill>
              </a:rPr>
              <a:t> och </a:t>
            </a:r>
            <a:r>
              <a:rPr lang="en-US" dirty="0" err="1">
                <a:solidFill>
                  <a:schemeClr val="bg1"/>
                </a:solidFill>
              </a:rPr>
              <a:t>utvecklande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fotbollsverksamhet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r>
              <a:rPr lang="en-US" dirty="0" err="1">
                <a:solidFill>
                  <a:schemeClr val="bg1"/>
                </a:solidFill>
              </a:rPr>
              <a:t>Modellen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hjälper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oss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att</a:t>
            </a:r>
            <a:r>
              <a:rPr lang="en-US" dirty="0">
                <a:solidFill>
                  <a:schemeClr val="bg1"/>
                </a:solidFill>
              </a:rPr>
              <a:t>:</a:t>
            </a:r>
          </a:p>
          <a:p>
            <a:r>
              <a:rPr lang="en-US" dirty="0">
                <a:solidFill>
                  <a:schemeClr val="bg1"/>
                </a:solidFill>
              </a:rPr>
              <a:t>- ha </a:t>
            </a:r>
            <a:r>
              <a:rPr lang="en-US" dirty="0" err="1">
                <a:solidFill>
                  <a:schemeClr val="bg1"/>
                </a:solidFill>
              </a:rPr>
              <a:t>samma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synsätt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hela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föreningen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skapa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tydlighet</a:t>
            </a:r>
            <a:r>
              <a:rPr lang="en-US" dirty="0">
                <a:solidFill>
                  <a:schemeClr val="bg1"/>
                </a:solidFill>
              </a:rPr>
              <a:t> för </a:t>
            </a:r>
            <a:r>
              <a:rPr lang="en-US" dirty="0" err="1">
                <a:solidFill>
                  <a:schemeClr val="bg1"/>
                </a:solidFill>
              </a:rPr>
              <a:t>spelare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ledare</a:t>
            </a:r>
            <a:r>
              <a:rPr lang="en-US" dirty="0">
                <a:solidFill>
                  <a:schemeClr val="bg1"/>
                </a:solidFill>
              </a:rPr>
              <a:t> och </a:t>
            </a:r>
            <a:r>
              <a:rPr lang="en-US" dirty="0" err="1">
                <a:solidFill>
                  <a:schemeClr val="bg1"/>
                </a:solidFill>
              </a:rPr>
              <a:t>föräldrar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alltid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sätta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barnets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bästa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först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9" name="Picture 8" descr="A cartoon of a football player holding a clipboard and a game plan&#10;&#10;AI-generated content may be incorrect.">
            <a:extLst>
              <a:ext uri="{FF2B5EF4-FFF2-40B4-BE49-F238E27FC236}">
                <a16:creationId xmlns:a16="http://schemas.microsoft.com/office/drawing/2014/main" id="{31BD14D8-F952-C654-9AEB-0B316C471E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0896" y="343519"/>
            <a:ext cx="3429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7747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F4DB9F-57BE-231C-EC8C-28AE13E01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66B8A0-FB68-7AD3-F2B6-871C6D7CB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Vår vision</a:t>
            </a:r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A156AE3-936C-0DAC-869E-91B55C41131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pic>
        <p:nvPicPr>
          <p:cNvPr id="6" name="Bildobjekt 5" descr="En bild som visar symbol, logotyp, Teckensnitt, Grafik&#10;&#10;Automatiskt genererad beskrivning">
            <a:extLst>
              <a:ext uri="{FF2B5EF4-FFF2-40B4-BE49-F238E27FC236}">
                <a16:creationId xmlns:a16="http://schemas.microsoft.com/office/drawing/2014/main" id="{6CD701A4-3014-1F66-8D24-09CDBEC1A1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7754" y="51871"/>
            <a:ext cx="776063" cy="970079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3BF89BBF-3239-1A70-6290-ADC6E5A6E6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46878" y="4304168"/>
            <a:ext cx="2487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64C4AB-1364-B872-B851-ECE6F146FBC9}"/>
              </a:ext>
            </a:extLst>
          </p:cNvPr>
          <p:cNvSpPr txBox="1"/>
          <p:nvPr/>
        </p:nvSpPr>
        <p:spPr>
          <a:xfrm>
            <a:off x="1101386" y="1530274"/>
            <a:ext cx="52626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Så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många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som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möjligt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 err="1">
                <a:solidFill>
                  <a:schemeClr val="bg1"/>
                </a:solidFill>
              </a:rPr>
              <a:t>Så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länge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som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möjligt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I </a:t>
            </a:r>
            <a:r>
              <a:rPr lang="en-US" dirty="0" err="1">
                <a:solidFill>
                  <a:schemeClr val="bg1"/>
                </a:solidFill>
              </a:rPr>
              <a:t>så</a:t>
            </a:r>
            <a:r>
              <a:rPr lang="en-US" dirty="0">
                <a:solidFill>
                  <a:schemeClr val="bg1"/>
                </a:solidFill>
              </a:rPr>
              <a:t> bra </a:t>
            </a:r>
            <a:r>
              <a:rPr lang="en-US" dirty="0" err="1">
                <a:solidFill>
                  <a:schemeClr val="bg1"/>
                </a:solidFill>
              </a:rPr>
              <a:t>verksamhet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som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möjligt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1577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0CC1A-7BC8-60D9-4330-7513DA45E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493B54-CD96-9A61-4B4B-653D73659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Barnets</a:t>
            </a:r>
            <a:r>
              <a:rPr lang="en-US" dirty="0"/>
              <a:t> </a:t>
            </a:r>
            <a:r>
              <a:rPr lang="en-US" dirty="0" err="1"/>
              <a:t>bästa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fokus</a:t>
            </a:r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88D2E32-85DF-6DCA-0C51-3E34E97CEE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  <p:pic>
        <p:nvPicPr>
          <p:cNvPr id="6" name="Bildobjekt 5" descr="En bild som visar symbol, logotyp, Teckensnitt, Grafik&#10;&#10;Automatiskt genererad beskrivning">
            <a:extLst>
              <a:ext uri="{FF2B5EF4-FFF2-40B4-BE49-F238E27FC236}">
                <a16:creationId xmlns:a16="http://schemas.microsoft.com/office/drawing/2014/main" id="{49E0A8E0-D292-E34C-A84C-93B85B1D11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7754" y="51871"/>
            <a:ext cx="776063" cy="970079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F6B7ECAD-A08D-3AAB-F914-50C14ABDFC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46878" y="4304168"/>
            <a:ext cx="2487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4F21D8-322D-E71C-D53B-BC2D6C0D7D74}"/>
              </a:ext>
            </a:extLst>
          </p:cNvPr>
          <p:cNvSpPr txBox="1"/>
          <p:nvPr/>
        </p:nvSpPr>
        <p:spPr>
          <a:xfrm>
            <a:off x="1101386" y="1530274"/>
            <a:ext cx="52626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- Alla barn </a:t>
            </a:r>
            <a:r>
              <a:rPr lang="en-US" dirty="0" err="1">
                <a:solidFill>
                  <a:schemeClr val="bg1"/>
                </a:solidFill>
              </a:rPr>
              <a:t>utvecklas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olika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Ingen </a:t>
            </a:r>
            <a:r>
              <a:rPr lang="en-US" dirty="0" err="1">
                <a:solidFill>
                  <a:schemeClr val="bg1"/>
                </a:solidFill>
              </a:rPr>
              <a:t>jämförs</a:t>
            </a:r>
            <a:r>
              <a:rPr lang="en-US" dirty="0">
                <a:solidFill>
                  <a:schemeClr val="bg1"/>
                </a:solidFill>
              </a:rPr>
              <a:t> med </a:t>
            </a:r>
            <a:r>
              <a:rPr lang="en-US" dirty="0" err="1">
                <a:solidFill>
                  <a:schemeClr val="bg1"/>
                </a:solidFill>
              </a:rPr>
              <a:t>någon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annan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Trygghet</a:t>
            </a:r>
            <a:r>
              <a:rPr lang="en-US" dirty="0">
                <a:solidFill>
                  <a:schemeClr val="bg1"/>
                </a:solidFill>
              </a:rPr>
              <a:t> och </a:t>
            </a:r>
            <a:r>
              <a:rPr lang="en-US" dirty="0" err="1">
                <a:solidFill>
                  <a:schemeClr val="bg1"/>
                </a:solidFill>
              </a:rPr>
              <a:t>glädje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är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grunden</a:t>
            </a:r>
            <a:r>
              <a:rPr lang="en-US" dirty="0">
                <a:solidFill>
                  <a:schemeClr val="bg1"/>
                </a:solidFill>
              </a:rPr>
              <a:t> för </a:t>
            </a:r>
            <a:r>
              <a:rPr lang="en-US" dirty="0" err="1">
                <a:solidFill>
                  <a:schemeClr val="bg1"/>
                </a:solidFill>
              </a:rPr>
              <a:t>utveckling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Fotboll</a:t>
            </a:r>
            <a:r>
              <a:rPr lang="en-US" dirty="0">
                <a:solidFill>
                  <a:schemeClr val="bg1"/>
                </a:solidFill>
              </a:rPr>
              <a:t> ska </a:t>
            </a:r>
            <a:r>
              <a:rPr lang="en-US" dirty="0" err="1">
                <a:solidFill>
                  <a:schemeClr val="bg1"/>
                </a:solidFill>
              </a:rPr>
              <a:t>vara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roligt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A group of cartoon mascots&#10;&#10;AI-generated content may be incorrect.">
            <a:extLst>
              <a:ext uri="{FF2B5EF4-FFF2-40B4-BE49-F238E27FC236}">
                <a16:creationId xmlns:a16="http://schemas.microsoft.com/office/drawing/2014/main" id="{8935171E-1DE0-8D94-CB8F-77A2A5DC182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7746" r="46028" b="11447"/>
          <a:stretch>
            <a:fillRect/>
          </a:stretch>
        </p:blipFill>
        <p:spPr>
          <a:xfrm>
            <a:off x="6904206" y="3045887"/>
            <a:ext cx="1850688" cy="2098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575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641064-758D-23A8-B06E-6FF06C34F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7204CF0-4378-0AF1-0C5A-3D0457148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Hur vi </a:t>
            </a:r>
            <a:r>
              <a:rPr lang="en-US" dirty="0" err="1"/>
              <a:t>tränar</a:t>
            </a:r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F20679A-1AD5-9BF5-3C19-E5BA8E40303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pic>
        <p:nvPicPr>
          <p:cNvPr id="6" name="Bildobjekt 5" descr="En bild som visar symbol, logotyp, Teckensnitt, Grafik&#10;&#10;Automatiskt genererad beskrivning">
            <a:extLst>
              <a:ext uri="{FF2B5EF4-FFF2-40B4-BE49-F238E27FC236}">
                <a16:creationId xmlns:a16="http://schemas.microsoft.com/office/drawing/2014/main" id="{773515E4-B3EE-6B44-363B-D2499691F5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7754" y="51871"/>
            <a:ext cx="776063" cy="970079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381060D7-5F0F-4DBC-6CBC-FE25407B9B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46878" y="4304168"/>
            <a:ext cx="2487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C1A16D-3158-8D51-A167-3FA263ECA232}"/>
              </a:ext>
            </a:extLst>
          </p:cNvPr>
          <p:cNvSpPr txBox="1"/>
          <p:nvPr/>
        </p:nvSpPr>
        <p:spPr>
          <a:xfrm>
            <a:off x="1101386" y="1530274"/>
            <a:ext cx="526266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Träningen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är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åldersanpassad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Mycket</a:t>
            </a:r>
            <a:r>
              <a:rPr lang="en-US" dirty="0">
                <a:solidFill>
                  <a:schemeClr val="bg1"/>
                </a:solidFill>
              </a:rPr>
              <a:t> boll, </a:t>
            </a:r>
            <a:r>
              <a:rPr lang="en-US" dirty="0" err="1">
                <a:solidFill>
                  <a:schemeClr val="bg1"/>
                </a:solidFill>
              </a:rPr>
              <a:t>spel</a:t>
            </a:r>
            <a:r>
              <a:rPr lang="en-US" dirty="0">
                <a:solidFill>
                  <a:schemeClr val="bg1"/>
                </a:solidFill>
              </a:rPr>
              <a:t> och </a:t>
            </a:r>
            <a:r>
              <a:rPr lang="en-US" dirty="0" err="1">
                <a:solidFill>
                  <a:schemeClr val="bg1"/>
                </a:solidFill>
              </a:rPr>
              <a:t>rörelse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Lek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yngre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åldrar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Mer </a:t>
            </a:r>
            <a:r>
              <a:rPr lang="en-US" dirty="0" err="1">
                <a:solidFill>
                  <a:schemeClr val="bg1"/>
                </a:solidFill>
              </a:rPr>
              <a:t>struktur</a:t>
            </a:r>
            <a:r>
              <a:rPr lang="en-US" dirty="0">
                <a:solidFill>
                  <a:schemeClr val="bg1"/>
                </a:solidFill>
              </a:rPr>
              <a:t> och </a:t>
            </a:r>
            <a:r>
              <a:rPr lang="en-US" dirty="0" err="1">
                <a:solidFill>
                  <a:schemeClr val="bg1"/>
                </a:solidFill>
              </a:rPr>
              <a:t>ansvar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ju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äldre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spelarna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blir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Barn </a:t>
            </a:r>
            <a:r>
              <a:rPr lang="en-US" dirty="0" err="1">
                <a:solidFill>
                  <a:schemeClr val="bg1"/>
                </a:solidFill>
              </a:rPr>
              <a:t>uppmuntras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att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spela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flera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idrotter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A group of cartoon mascots&#10;&#10;AI-generated content may be incorrect.">
            <a:extLst>
              <a:ext uri="{FF2B5EF4-FFF2-40B4-BE49-F238E27FC236}">
                <a16:creationId xmlns:a16="http://schemas.microsoft.com/office/drawing/2014/main" id="{663AD4A5-76E9-4B00-C229-992ED111312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4812" b="50000"/>
          <a:stretch>
            <a:fillRect/>
          </a:stretch>
        </p:blipFill>
        <p:spPr>
          <a:xfrm>
            <a:off x="7341552" y="2699825"/>
            <a:ext cx="1892404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3610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9CB54-BFA9-876D-1DD1-6A85615770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6AB1F75-E222-1B57-19A2-687FF6811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Matchen – </a:t>
            </a:r>
            <a:r>
              <a:rPr lang="en-US" dirty="0" err="1"/>
              <a:t>ett</a:t>
            </a:r>
            <a:r>
              <a:rPr lang="en-US" dirty="0"/>
              <a:t> </a:t>
            </a:r>
            <a:r>
              <a:rPr lang="en-US" dirty="0" err="1"/>
              <a:t>tillfälle</a:t>
            </a:r>
            <a:r>
              <a:rPr lang="en-US" dirty="0"/>
              <a:t> </a:t>
            </a:r>
            <a:r>
              <a:rPr lang="en-US" dirty="0" err="1"/>
              <a:t>att</a:t>
            </a:r>
            <a:r>
              <a:rPr lang="en-US" dirty="0"/>
              <a:t> </a:t>
            </a:r>
            <a:r>
              <a:rPr lang="en-US" dirty="0" err="1"/>
              <a:t>lära</a:t>
            </a:r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8B615282-29B9-9797-9FE4-375FF6408D6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  <p:pic>
        <p:nvPicPr>
          <p:cNvPr id="6" name="Bildobjekt 5" descr="En bild som visar symbol, logotyp, Teckensnitt, Grafik&#10;&#10;Automatiskt genererad beskrivning">
            <a:extLst>
              <a:ext uri="{FF2B5EF4-FFF2-40B4-BE49-F238E27FC236}">
                <a16:creationId xmlns:a16="http://schemas.microsoft.com/office/drawing/2014/main" id="{491307C9-16D9-4ED2-5FAC-19B80672E1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7754" y="51871"/>
            <a:ext cx="776063" cy="970079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B7C01C03-76B5-9F29-446F-597EEE886D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46878" y="4304168"/>
            <a:ext cx="2487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EBC530-8AE2-8BA6-9FBF-41C6A8F244C8}"/>
              </a:ext>
            </a:extLst>
          </p:cNvPr>
          <p:cNvSpPr txBox="1"/>
          <p:nvPr/>
        </p:nvSpPr>
        <p:spPr>
          <a:xfrm>
            <a:off x="1101386" y="1530274"/>
            <a:ext cx="52626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- Matchen </a:t>
            </a:r>
            <a:r>
              <a:rPr lang="en-US" dirty="0" err="1">
                <a:solidFill>
                  <a:schemeClr val="bg1"/>
                </a:solidFill>
              </a:rPr>
              <a:t>är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en</a:t>
            </a:r>
            <a:r>
              <a:rPr lang="en-US" dirty="0">
                <a:solidFill>
                  <a:schemeClr val="bg1"/>
                </a:solidFill>
              </a:rPr>
              <a:t> del av </a:t>
            </a:r>
            <a:r>
              <a:rPr lang="en-US" dirty="0" err="1">
                <a:solidFill>
                  <a:schemeClr val="bg1"/>
                </a:solidFill>
              </a:rPr>
              <a:t>utbildningen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Alla ska </a:t>
            </a:r>
            <a:r>
              <a:rPr lang="en-US" dirty="0" err="1">
                <a:solidFill>
                  <a:schemeClr val="bg1"/>
                </a:solidFill>
              </a:rPr>
              <a:t>få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speltid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Resultatet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är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sekundärt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barn- och </a:t>
            </a:r>
            <a:r>
              <a:rPr lang="en-US" dirty="0" err="1">
                <a:solidFill>
                  <a:schemeClr val="bg1"/>
                </a:solidFill>
              </a:rPr>
              <a:t>ungdomsfotboll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Vi </a:t>
            </a:r>
            <a:r>
              <a:rPr lang="en-US" dirty="0" err="1">
                <a:solidFill>
                  <a:schemeClr val="bg1"/>
                </a:solidFill>
              </a:rPr>
              <a:t>uppmuntrar</a:t>
            </a:r>
            <a:r>
              <a:rPr lang="en-US" dirty="0">
                <a:solidFill>
                  <a:schemeClr val="bg1"/>
                </a:solidFill>
              </a:rPr>
              <a:t> mod, </a:t>
            </a:r>
            <a:r>
              <a:rPr lang="en-US" dirty="0" err="1">
                <a:solidFill>
                  <a:schemeClr val="bg1"/>
                </a:solidFill>
              </a:rPr>
              <a:t>försök</a:t>
            </a:r>
            <a:r>
              <a:rPr lang="en-US" dirty="0">
                <a:solidFill>
                  <a:schemeClr val="bg1"/>
                </a:solidFill>
              </a:rPr>
              <a:t> och </a:t>
            </a:r>
            <a:r>
              <a:rPr lang="en-US" dirty="0" err="1">
                <a:solidFill>
                  <a:schemeClr val="bg1"/>
                </a:solidFill>
              </a:rPr>
              <a:t>lärande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A group of cartoon mascots&#10;&#10;AI-generated content may be incorrect.">
            <a:extLst>
              <a:ext uri="{FF2B5EF4-FFF2-40B4-BE49-F238E27FC236}">
                <a16:creationId xmlns:a16="http://schemas.microsoft.com/office/drawing/2014/main" id="{0BA4588F-7672-AE41-30EA-4137FDD9DF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b="48301"/>
          <a:stretch>
            <a:fillRect/>
          </a:stretch>
        </p:blipFill>
        <p:spPr>
          <a:xfrm>
            <a:off x="7397122" y="2571750"/>
            <a:ext cx="1714500" cy="265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0410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F6789-A72E-712F-3CDB-1D0A0EE31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CCC10E9-E771-B14E-DA15-E448323B2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Speltid</a:t>
            </a:r>
            <a:r>
              <a:rPr lang="en-US" dirty="0"/>
              <a:t> och </a:t>
            </a:r>
            <a:r>
              <a:rPr lang="en-US" dirty="0" err="1"/>
              <a:t>närvaro</a:t>
            </a:r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3BF51BDD-C3A1-E984-3430-4E05A964B18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  <p:pic>
        <p:nvPicPr>
          <p:cNvPr id="6" name="Bildobjekt 5" descr="En bild som visar symbol, logotyp, Teckensnitt, Grafik&#10;&#10;Automatiskt genererad beskrivning">
            <a:extLst>
              <a:ext uri="{FF2B5EF4-FFF2-40B4-BE49-F238E27FC236}">
                <a16:creationId xmlns:a16="http://schemas.microsoft.com/office/drawing/2014/main" id="{7674109D-01BF-AA39-2703-D150C5AE5D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7754" y="51871"/>
            <a:ext cx="776063" cy="970079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E829C55A-49A7-9A10-E8BF-E353D51156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46878" y="4304168"/>
            <a:ext cx="2487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C54258-CC7C-B1D2-EA87-403266AAA039}"/>
              </a:ext>
            </a:extLst>
          </p:cNvPr>
          <p:cNvSpPr txBox="1"/>
          <p:nvPr/>
        </p:nvSpPr>
        <p:spPr>
          <a:xfrm>
            <a:off x="1101386" y="1530274"/>
            <a:ext cx="526266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Yngre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åldrar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en-US" dirty="0" err="1">
                <a:solidFill>
                  <a:schemeClr val="bg1"/>
                </a:solidFill>
              </a:rPr>
              <a:t>lika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speltid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Äldre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åldrar</a:t>
            </a:r>
            <a:r>
              <a:rPr lang="en-US" dirty="0">
                <a:solidFill>
                  <a:schemeClr val="bg1"/>
                </a:solidFill>
              </a:rPr>
              <a:t>: </a:t>
            </a:r>
            <a:r>
              <a:rPr lang="en-US" dirty="0" err="1">
                <a:solidFill>
                  <a:schemeClr val="bg1"/>
                </a:solidFill>
              </a:rPr>
              <a:t>speltid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variera</a:t>
            </a:r>
            <a:r>
              <a:rPr lang="en-US" dirty="0">
                <a:solidFill>
                  <a:schemeClr val="bg1"/>
                </a:solidFill>
              </a:rPr>
              <a:t> men alla ska </a:t>
            </a:r>
            <a:r>
              <a:rPr lang="en-US" dirty="0" err="1">
                <a:solidFill>
                  <a:schemeClr val="bg1"/>
                </a:solidFill>
              </a:rPr>
              <a:t>vara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delaktiga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över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tid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Träningsnärvaro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skapar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trygghet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samspel</a:t>
            </a:r>
            <a:r>
              <a:rPr lang="en-US" dirty="0">
                <a:solidFill>
                  <a:schemeClr val="bg1"/>
                </a:solidFill>
              </a:rPr>
              <a:t> och </a:t>
            </a:r>
            <a:r>
              <a:rPr lang="en-US" dirty="0" err="1">
                <a:solidFill>
                  <a:schemeClr val="bg1"/>
                </a:solidFill>
              </a:rPr>
              <a:t>minskar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skaderisk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A group of cartoon mascots&#10;&#10;AI-generated content may be incorrect.">
            <a:extLst>
              <a:ext uri="{FF2B5EF4-FFF2-40B4-BE49-F238E27FC236}">
                <a16:creationId xmlns:a16="http://schemas.microsoft.com/office/drawing/2014/main" id="{724BC574-6B6A-3990-954A-9303110D442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270" t="48416"/>
          <a:stretch>
            <a:fillRect/>
          </a:stretch>
        </p:blipFill>
        <p:spPr>
          <a:xfrm>
            <a:off x="7577845" y="2699825"/>
            <a:ext cx="1636679" cy="265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3582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C93883-1964-4C7C-6621-3EF2B527C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DDC8FC4-9D6A-7DE0-6E3F-9E4F90F67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Spela</a:t>
            </a:r>
            <a:r>
              <a:rPr lang="en-US" dirty="0"/>
              <a:t> med </a:t>
            </a:r>
            <a:r>
              <a:rPr lang="en-US" dirty="0" err="1"/>
              <a:t>äldre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yngre</a:t>
            </a:r>
            <a:r>
              <a:rPr lang="en-US" dirty="0"/>
              <a:t> lag</a:t>
            </a:r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A767892-24C6-0E6B-5996-0045F0C4114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  <p:pic>
        <p:nvPicPr>
          <p:cNvPr id="6" name="Bildobjekt 5" descr="En bild som visar symbol, logotyp, Teckensnitt, Grafik&#10;&#10;Automatiskt genererad beskrivning">
            <a:extLst>
              <a:ext uri="{FF2B5EF4-FFF2-40B4-BE49-F238E27FC236}">
                <a16:creationId xmlns:a16="http://schemas.microsoft.com/office/drawing/2014/main" id="{4FC6D8B2-2E9C-60A7-FD77-E038979441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7754" y="51871"/>
            <a:ext cx="776063" cy="970079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2EEBD6E5-D164-AEB6-E2FE-5BD616AFCC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46878" y="4304168"/>
            <a:ext cx="2487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442EB91-885A-4F08-5675-A3EBDF6837CE}"/>
              </a:ext>
            </a:extLst>
          </p:cNvPr>
          <p:cNvSpPr txBox="1"/>
          <p:nvPr/>
        </p:nvSpPr>
        <p:spPr>
          <a:xfrm>
            <a:off x="1101386" y="1530274"/>
            <a:ext cx="526266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 </a:t>
            </a:r>
            <a:r>
              <a:rPr lang="en-US" dirty="0" err="1">
                <a:solidFill>
                  <a:schemeClr val="bg1"/>
                </a:solidFill>
              </a:rPr>
              <a:t>vissa</a:t>
            </a:r>
            <a:r>
              <a:rPr lang="en-US" dirty="0">
                <a:solidFill>
                  <a:schemeClr val="bg1"/>
                </a:solidFill>
              </a:rPr>
              <a:t> fall </a:t>
            </a:r>
            <a:r>
              <a:rPr lang="en-US" dirty="0" err="1">
                <a:solidFill>
                  <a:schemeClr val="bg1"/>
                </a:solidFill>
              </a:rPr>
              <a:t>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spelare</a:t>
            </a:r>
            <a:r>
              <a:rPr lang="en-US" dirty="0">
                <a:solidFill>
                  <a:schemeClr val="bg1"/>
                </a:solidFill>
              </a:rPr>
              <a:t>:</a:t>
            </a: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spela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uppåt</a:t>
            </a:r>
            <a:r>
              <a:rPr lang="en-US" dirty="0">
                <a:solidFill>
                  <a:schemeClr val="bg1"/>
                </a:solidFill>
              </a:rPr>
              <a:t> för extra </a:t>
            </a:r>
            <a:r>
              <a:rPr lang="en-US" dirty="0" err="1">
                <a:solidFill>
                  <a:schemeClr val="bg1"/>
                </a:solidFill>
              </a:rPr>
              <a:t>utmaning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spela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nedåt</a:t>
            </a:r>
            <a:r>
              <a:rPr lang="en-US" dirty="0">
                <a:solidFill>
                  <a:schemeClr val="bg1"/>
                </a:solidFill>
              </a:rPr>
              <a:t> för </a:t>
            </a:r>
            <a:r>
              <a:rPr lang="en-US" dirty="0" err="1">
                <a:solidFill>
                  <a:schemeClr val="bg1"/>
                </a:solidFill>
              </a:rPr>
              <a:t>trygghet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eller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speltid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Detta </a:t>
            </a:r>
            <a:r>
              <a:rPr lang="en-US" dirty="0" err="1">
                <a:solidFill>
                  <a:schemeClr val="bg1"/>
                </a:solidFill>
              </a:rPr>
              <a:t>sker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alltid</a:t>
            </a:r>
            <a:r>
              <a:rPr lang="en-US" dirty="0">
                <a:solidFill>
                  <a:schemeClr val="bg1"/>
                </a:solidFill>
              </a:rPr>
              <a:t>:</a:t>
            </a: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dialog </a:t>
            </a:r>
            <a:r>
              <a:rPr lang="en-US" dirty="0" err="1">
                <a:solidFill>
                  <a:schemeClr val="bg1"/>
                </a:solidFill>
              </a:rPr>
              <a:t>mellan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tränare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med </a:t>
            </a:r>
            <a:r>
              <a:rPr lang="en-US" dirty="0" err="1">
                <a:solidFill>
                  <a:schemeClr val="bg1"/>
                </a:solidFill>
              </a:rPr>
              <a:t>spelare</a:t>
            </a:r>
            <a:r>
              <a:rPr lang="en-US" dirty="0">
                <a:solidFill>
                  <a:schemeClr val="bg1"/>
                </a:solidFill>
              </a:rPr>
              <a:t> och </a:t>
            </a:r>
            <a:r>
              <a:rPr lang="en-US" dirty="0" err="1">
                <a:solidFill>
                  <a:schemeClr val="bg1"/>
                </a:solidFill>
              </a:rPr>
              <a:t>vårdnadshavare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informerade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med </a:t>
            </a:r>
            <a:r>
              <a:rPr lang="en-US" dirty="0" err="1">
                <a:solidFill>
                  <a:schemeClr val="bg1"/>
                </a:solidFill>
              </a:rPr>
              <a:t>barnets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bästa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fokus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som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ett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komplement</a:t>
            </a:r>
            <a:r>
              <a:rPr lang="en-US" dirty="0">
                <a:solidFill>
                  <a:schemeClr val="bg1"/>
                </a:solidFill>
              </a:rPr>
              <a:t> till </a:t>
            </a:r>
            <a:r>
              <a:rPr lang="en-US" dirty="0" err="1">
                <a:solidFill>
                  <a:schemeClr val="bg1"/>
                </a:solidFill>
              </a:rPr>
              <a:t>ordinarie</a:t>
            </a:r>
            <a:r>
              <a:rPr lang="en-US" dirty="0">
                <a:solidFill>
                  <a:schemeClr val="bg1"/>
                </a:solidFill>
              </a:rPr>
              <a:t> lag</a:t>
            </a:r>
          </a:p>
        </p:txBody>
      </p:sp>
      <p:pic>
        <p:nvPicPr>
          <p:cNvPr id="7" name="Picture 6" descr="A group of cartoon mascots&#10;&#10;AI-generated content may be incorrect.">
            <a:extLst>
              <a:ext uri="{FF2B5EF4-FFF2-40B4-BE49-F238E27FC236}">
                <a16:creationId xmlns:a16="http://schemas.microsoft.com/office/drawing/2014/main" id="{ADDCA564-F762-753B-1499-8B8F6D97F5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2945" b="51962"/>
          <a:stretch>
            <a:fillRect/>
          </a:stretch>
        </p:blipFill>
        <p:spPr>
          <a:xfrm>
            <a:off x="7450313" y="2511887"/>
            <a:ext cx="1613504" cy="2470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4009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8499F-4ECC-55D1-DD87-027F793C7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DF2E576-F7F4-0AEB-7330-AC3B7AC24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Trygghet och ledarskap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BAD96DF9-33EC-B52B-C39B-2EA09EFA3E2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  <p:pic>
        <p:nvPicPr>
          <p:cNvPr id="6" name="Bildobjekt 5" descr="En bild som visar symbol, logotyp, Teckensnitt, Grafik&#10;&#10;Automatiskt genererad beskrivning">
            <a:extLst>
              <a:ext uri="{FF2B5EF4-FFF2-40B4-BE49-F238E27FC236}">
                <a16:creationId xmlns:a16="http://schemas.microsoft.com/office/drawing/2014/main" id="{E0069E62-EDAB-2565-DB18-5B2D8BE31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7754" y="51871"/>
            <a:ext cx="776063" cy="970079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34A4B131-F02D-6649-4592-01FF66ED15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46878" y="4304168"/>
            <a:ext cx="2487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5A31D9C-93BE-CBF7-8306-8A0E8E58D496}"/>
              </a:ext>
            </a:extLst>
          </p:cNvPr>
          <p:cNvSpPr txBox="1"/>
          <p:nvPr/>
        </p:nvSpPr>
        <p:spPr>
          <a:xfrm>
            <a:off x="1101386" y="1530274"/>
            <a:ext cx="526266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Utbildade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ledare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Tydliga</a:t>
            </a:r>
            <a:r>
              <a:rPr lang="en-US" dirty="0">
                <a:solidFill>
                  <a:schemeClr val="bg1"/>
                </a:solidFill>
              </a:rPr>
              <a:t> roller</a:t>
            </a: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Nolltolerans</a:t>
            </a:r>
            <a:r>
              <a:rPr lang="en-US" dirty="0">
                <a:solidFill>
                  <a:schemeClr val="bg1"/>
                </a:solidFill>
              </a:rPr>
              <a:t> mot </a:t>
            </a:r>
            <a:r>
              <a:rPr lang="en-US" dirty="0" err="1">
                <a:solidFill>
                  <a:schemeClr val="bg1"/>
                </a:solidFill>
              </a:rPr>
              <a:t>kränkningar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Öppen</a:t>
            </a:r>
            <a:r>
              <a:rPr lang="en-US" dirty="0">
                <a:solidFill>
                  <a:schemeClr val="bg1"/>
                </a:solidFill>
              </a:rPr>
              <a:t> dialog om </a:t>
            </a:r>
            <a:r>
              <a:rPr lang="en-US" dirty="0" err="1">
                <a:solidFill>
                  <a:schemeClr val="bg1"/>
                </a:solidFill>
              </a:rPr>
              <a:t>något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inte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känns</a:t>
            </a:r>
            <a:r>
              <a:rPr lang="en-US" dirty="0">
                <a:solidFill>
                  <a:schemeClr val="bg1"/>
                </a:solidFill>
              </a:rPr>
              <a:t> bra</a:t>
            </a:r>
          </a:p>
        </p:txBody>
      </p:sp>
      <p:pic>
        <p:nvPicPr>
          <p:cNvPr id="7" name="Picture 6" descr="A group of cartoon mascots&#10;&#10;AI-generated content may be incorrect.">
            <a:extLst>
              <a:ext uri="{FF2B5EF4-FFF2-40B4-BE49-F238E27FC236}">
                <a16:creationId xmlns:a16="http://schemas.microsoft.com/office/drawing/2014/main" id="{C2393934-4D6C-C9EE-4ECC-67F9236822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0000" r="50000"/>
          <a:stretch>
            <a:fillRect/>
          </a:stretch>
        </p:blipFill>
        <p:spPr>
          <a:xfrm>
            <a:off x="7349317" y="2571750"/>
            <a:ext cx="17145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849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D9C6C9-DA2B-5124-9A9D-DBF867C095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FC2FE4B-1F3A-CF9A-D608-E725F10D8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Föräldrarollen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44A3580-E40D-588B-0679-D4B85D5F747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  <p:pic>
        <p:nvPicPr>
          <p:cNvPr id="6" name="Bildobjekt 5" descr="En bild som visar symbol, logotyp, Teckensnitt, Grafik&#10;&#10;Automatiskt genererad beskrivning">
            <a:extLst>
              <a:ext uri="{FF2B5EF4-FFF2-40B4-BE49-F238E27FC236}">
                <a16:creationId xmlns:a16="http://schemas.microsoft.com/office/drawing/2014/main" id="{C8DA9919-A4DE-791D-BCB1-3380CCF3D4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7754" y="51871"/>
            <a:ext cx="776063" cy="970079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42719417-692D-47F5-1046-19E3E25F7A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46878" y="4304168"/>
            <a:ext cx="2487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BB3115-2AB4-AA3C-ED6D-5E1F019AD45C}"/>
              </a:ext>
            </a:extLst>
          </p:cNvPr>
          <p:cNvSpPr txBox="1"/>
          <p:nvPr/>
        </p:nvSpPr>
        <p:spPr>
          <a:xfrm>
            <a:off x="1101386" y="1530274"/>
            <a:ext cx="526266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chemeClr val="bg1"/>
                </a:solidFill>
              </a:rPr>
              <a:t>Föräldrar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är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viktiga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medspelare</a:t>
            </a:r>
            <a:r>
              <a:rPr lang="en-US" dirty="0">
                <a:solidFill>
                  <a:schemeClr val="bg1"/>
                </a:solidFill>
              </a:rPr>
              <a:t>.</a:t>
            </a:r>
          </a:p>
          <a:p>
            <a:r>
              <a:rPr lang="en-US" dirty="0">
                <a:solidFill>
                  <a:schemeClr val="bg1"/>
                </a:solidFill>
              </a:rPr>
              <a:t>Vi </a:t>
            </a:r>
            <a:r>
              <a:rPr lang="en-US" dirty="0" err="1">
                <a:solidFill>
                  <a:schemeClr val="bg1"/>
                </a:solidFill>
              </a:rPr>
              <a:t>förväntar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oss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att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föräldrar</a:t>
            </a:r>
            <a:r>
              <a:rPr lang="en-US" dirty="0">
                <a:solidFill>
                  <a:schemeClr val="bg1"/>
                </a:solidFill>
              </a:rPr>
              <a:t>:</a:t>
            </a: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stöttar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laget</a:t>
            </a:r>
            <a:r>
              <a:rPr lang="en-US" dirty="0">
                <a:solidFill>
                  <a:schemeClr val="bg1"/>
                </a:solidFill>
              </a:rPr>
              <a:t>, </a:t>
            </a:r>
            <a:r>
              <a:rPr lang="en-US" dirty="0" err="1">
                <a:solidFill>
                  <a:schemeClr val="bg1"/>
                </a:solidFill>
              </a:rPr>
              <a:t>inte</a:t>
            </a:r>
            <a:r>
              <a:rPr lang="en-US" dirty="0">
                <a:solidFill>
                  <a:schemeClr val="bg1"/>
                </a:solidFill>
              </a:rPr>
              <a:t> bara </a:t>
            </a:r>
            <a:r>
              <a:rPr lang="en-US" dirty="0" err="1">
                <a:solidFill>
                  <a:schemeClr val="bg1"/>
                </a:solidFill>
              </a:rPr>
              <a:t>sitt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eget</a:t>
            </a:r>
            <a:r>
              <a:rPr lang="en-US" dirty="0">
                <a:solidFill>
                  <a:schemeClr val="bg1"/>
                </a:solidFill>
              </a:rPr>
              <a:t> barn</a:t>
            </a: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är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positiva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förebilder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respekterar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tränarnas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beslut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- </a:t>
            </a:r>
            <a:r>
              <a:rPr lang="en-US" dirty="0" err="1">
                <a:solidFill>
                  <a:schemeClr val="bg1"/>
                </a:solidFill>
              </a:rPr>
              <a:t>bidrar</a:t>
            </a:r>
            <a:r>
              <a:rPr lang="en-US" dirty="0">
                <a:solidFill>
                  <a:schemeClr val="bg1"/>
                </a:solidFill>
              </a:rPr>
              <a:t> till </a:t>
            </a:r>
            <a:r>
              <a:rPr lang="en-US" dirty="0" err="1">
                <a:solidFill>
                  <a:schemeClr val="bg1"/>
                </a:solidFill>
              </a:rPr>
              <a:t>en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trygg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miljö</a:t>
            </a:r>
            <a:r>
              <a:rPr lang="en-US" dirty="0">
                <a:solidFill>
                  <a:schemeClr val="bg1"/>
                </a:solidFill>
              </a:rPr>
              <a:t> vid </a:t>
            </a:r>
            <a:r>
              <a:rPr lang="en-US" dirty="0" err="1">
                <a:solidFill>
                  <a:schemeClr val="bg1"/>
                </a:solidFill>
              </a:rPr>
              <a:t>träning</a:t>
            </a:r>
            <a:r>
              <a:rPr lang="en-US" dirty="0">
                <a:solidFill>
                  <a:schemeClr val="bg1"/>
                </a:solidFill>
              </a:rPr>
              <a:t> och match</a:t>
            </a:r>
          </a:p>
        </p:txBody>
      </p:sp>
      <p:pic>
        <p:nvPicPr>
          <p:cNvPr id="7" name="Picture 6" descr="A group of cartoon mascots&#10;&#10;AI-generated content may be incorrect.">
            <a:extLst>
              <a:ext uri="{FF2B5EF4-FFF2-40B4-BE49-F238E27FC236}">
                <a16:creationId xmlns:a16="http://schemas.microsoft.com/office/drawing/2014/main" id="{2C4D8790-6147-5171-D783-644EA74503F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t="50000"/>
          <a:stretch>
            <a:fillRect/>
          </a:stretch>
        </p:blipFill>
        <p:spPr>
          <a:xfrm>
            <a:off x="7185364" y="2519879"/>
            <a:ext cx="1714500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2284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3EA56-7CBA-3AB6-66C3-E37638353F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A08B939-D79E-8943-2BE5-4952247005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Om frågor eller funderingar uppstår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26A9619-2F88-2F21-0D30-7E4413DA8A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  <p:pic>
        <p:nvPicPr>
          <p:cNvPr id="6" name="Bildobjekt 5" descr="En bild som visar symbol, logotyp, Teckensnitt, Grafik&#10;&#10;Automatiskt genererad beskrivning">
            <a:extLst>
              <a:ext uri="{FF2B5EF4-FFF2-40B4-BE49-F238E27FC236}">
                <a16:creationId xmlns:a16="http://schemas.microsoft.com/office/drawing/2014/main" id="{8DDA63A9-53DD-2B21-C05E-0D8937727C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87754" y="51871"/>
            <a:ext cx="776063" cy="970079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1CC44C9E-C80F-390B-76FC-645623864E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746878" y="4304168"/>
            <a:ext cx="24878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r>
              <a:rPr kumimoji="0" lang="en-US" altLang="en-US" sz="1800" b="1" i="0" u="none" strike="noStrike" cap="none" normalizeH="0" baseline="0" dirty="0">
                <a:ln>
                  <a:noFill/>
                </a:ln>
                <a:solidFill>
                  <a:srgbClr val="FFFFFF"/>
                </a:solidFill>
                <a:effectLst/>
                <a:latin typeface="Arial" panose="020B0604020202020204" pitchFamily="34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FD6F9C1-C485-8D46-6CC2-37A46A947BEF}"/>
              </a:ext>
            </a:extLst>
          </p:cNvPr>
          <p:cNvSpPr txBox="1"/>
          <p:nvPr/>
        </p:nvSpPr>
        <p:spPr>
          <a:xfrm>
            <a:off x="1101386" y="1530274"/>
            <a:ext cx="526266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1. Prata med </a:t>
            </a:r>
            <a:r>
              <a:rPr lang="en-US" dirty="0" err="1">
                <a:solidFill>
                  <a:schemeClr val="bg1"/>
                </a:solidFill>
              </a:rPr>
              <a:t>tränaren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2. </a:t>
            </a:r>
            <a:r>
              <a:rPr lang="en-US" dirty="0" err="1">
                <a:solidFill>
                  <a:schemeClr val="bg1"/>
                </a:solidFill>
              </a:rPr>
              <a:t>Kontakta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lagledare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3. Vid </a:t>
            </a:r>
            <a:r>
              <a:rPr lang="en-US" dirty="0" err="1">
                <a:solidFill>
                  <a:schemeClr val="bg1"/>
                </a:solidFill>
              </a:rPr>
              <a:t>behov</a:t>
            </a:r>
            <a:r>
              <a:rPr lang="en-US" dirty="0">
                <a:solidFill>
                  <a:schemeClr val="bg1"/>
                </a:solidFill>
              </a:rPr>
              <a:t> – </a:t>
            </a:r>
            <a:r>
              <a:rPr lang="en-US" dirty="0" err="1">
                <a:solidFill>
                  <a:schemeClr val="bg1"/>
                </a:solidFill>
              </a:rPr>
              <a:t>fotbollssektionen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 descr="A group of cartoon mascots&#10;&#10;AI-generated content may be incorrect.">
            <a:extLst>
              <a:ext uri="{FF2B5EF4-FFF2-40B4-BE49-F238E27FC236}">
                <a16:creationId xmlns:a16="http://schemas.microsoft.com/office/drawing/2014/main" id="{FD262D6C-DEAB-94C4-6F0C-75F38209F86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5745" b="53475"/>
          <a:stretch>
            <a:fillRect/>
          </a:stretch>
        </p:blipFill>
        <p:spPr>
          <a:xfrm>
            <a:off x="7283585" y="2699171"/>
            <a:ext cx="1860415" cy="239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055290"/>
      </p:ext>
    </p:extLst>
  </p:cSld>
  <p:clrMapOvr>
    <a:masterClrMapping/>
  </p:clrMapOvr>
</p:sld>
</file>

<file path=ppt/theme/theme1.xml><?xml version="1.0" encoding="utf-8"?>
<a:theme xmlns:a="http://schemas.openxmlformats.org/drawingml/2006/main" name="William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̊S IF" id="{40B9AE4E-3809-C940-A1AD-636BAC7ED3F4}" vid="{CD87D0CB-4330-7540-AB57-F7ED0CDE812E}"/>
    </a:ext>
  </a:extLst>
</a:theme>
</file>

<file path=ppt/theme/theme2.xml><?xml version="1.0" encoding="utf-8"?>
<a:theme xmlns:a="http://schemas.openxmlformats.org/drawingml/2006/main" name="William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̊S IF" id="{40B9AE4E-3809-C940-A1AD-636BAC7ED3F4}" vid="{493945C7-196F-4E4D-82F4-734866A061C7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3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C53EA43-D973-4D00-A313-71A92E9681F4}">
  <we:reference id="wa200005566" version="3.0.0.1" store="sv-SE" storeType="OMEX"/>
  <we:alternateReferences>
    <we:reference id="wa200005566" version="3.0.0.1" store="wa200005566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William template</Template>
  <TotalTime>36</TotalTime>
  <Words>350</Words>
  <Application>Microsoft Macintosh PowerPoint</Application>
  <PresentationFormat>On-screen Show (16:9)</PresentationFormat>
  <Paragraphs>77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Oswald</vt:lpstr>
      <vt:lpstr>Arial</vt:lpstr>
      <vt:lpstr>Roboto</vt:lpstr>
      <vt:lpstr>Dosis</vt:lpstr>
      <vt:lpstr>William template</vt:lpstr>
      <vt:lpstr>William template</vt:lpstr>
      <vt:lpstr>Ås IF Modellen </vt:lpstr>
      <vt:lpstr>Varför har ÅS IF en modell?</vt:lpstr>
      <vt:lpstr>Vår vision</vt:lpstr>
      <vt:lpstr>Barnets bästa i fokus</vt:lpstr>
      <vt:lpstr>Hur vi tränar</vt:lpstr>
      <vt:lpstr>Matchen – ett tillfälle att lära</vt:lpstr>
      <vt:lpstr>Speltid och närvaro</vt:lpstr>
      <vt:lpstr>Spela med äldre eller yngre lag</vt:lpstr>
      <vt:lpstr>Trygghet och ledarskap</vt:lpstr>
      <vt:lpstr>Föräldrarollen</vt:lpstr>
      <vt:lpstr>Om frågor eller funderingar uppstår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Andreas Lötebo</dc:creator>
  <cp:lastModifiedBy>Andreas Lötebo</cp:lastModifiedBy>
  <cp:revision>2</cp:revision>
  <dcterms:created xsi:type="dcterms:W3CDTF">2026-02-10T17:36:20Z</dcterms:created>
  <dcterms:modified xsi:type="dcterms:W3CDTF">2026-02-10T18:12:22Z</dcterms:modified>
</cp:coreProperties>
</file>