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65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66"/>
    <a:srgbClr val="FF66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1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7" d="100"/>
          <a:sy n="107" d="100"/>
        </p:scale>
        <p:origin x="341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16B770-BACB-2287-5380-A362293253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B6D0DA-6AA7-27D4-F65E-A5FA237457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C8FF4-D22C-4979-A996-19C49BDA04DB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C5437D-4960-1825-8DDD-364C30FB17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DCC07-F40D-E3A7-2B95-4C9F1DDE3A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46D50-AE28-4BFA-B6F3-BC5692E06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60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AFD8B-28E3-4BCE-A435-FC8472376068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389DE5-9086-4A0D-86EE-02A2C3895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92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6.idrottonline.se/MalmoSegelSallskap-Segling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6.idrottonline.se/MalmoSegelSallskap-Segling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6.idrottonline.se/MalmoSegelSallskap-Segling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6.idrottonline.se/MalmoSegelSallskap-Segling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6.idrottonline.se/MalmoSegelSallskap-Segling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6.idrottonline.se/MalmoSegelSallskap-Segling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6.idrottonline.se/MalmoSegelSallskap-Segling/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6.idrottonline.se/MalmoSegelSallskap-Segling/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6.idrottonline.se/MalmoSegelSallskap-Segling/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6.idrottonline.se/MalmoSegelSallskap-Segling/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6.idrottonline.se/MalmoSegelSallskap-Segling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034A5-49C7-43E5-CAF1-91D080C98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EFCF7-FBF7-9EA1-7F4A-ACB12EBD6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32A74-4C9C-CBA9-7FAE-F3C614096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79A49-F62E-CE84-DC3A-0A2B25B73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57B9E-D283-CC60-3A17-F4F95B886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4219476-40BA-6A7D-1D9F-A4FFA057B6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643688"/>
            <a:ext cx="12170665" cy="2159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16B1C53-CAC9-9688-8E00-8A1D358347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199188"/>
            <a:ext cx="12170665" cy="215900"/>
          </a:xfrm>
          <a:prstGeom prst="rect">
            <a:avLst/>
          </a:prstGeom>
          <a:gradFill rotWithShape="1">
            <a:gsLst>
              <a:gs pos="0">
                <a:srgbClr val="F2000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pic>
        <p:nvPicPr>
          <p:cNvPr id="9" name="Picture 9" descr="MSS-LOGO-svv">
            <a:hlinkClick r:id="rId2"/>
            <a:extLst>
              <a:ext uri="{FF2B5EF4-FFF2-40B4-BE49-F238E27FC236}">
                <a16:creationId xmlns:a16="http://schemas.microsoft.com/office/drawing/2014/main" id="{EB732DC8-B881-7927-A98D-E9AB6AC5F0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44" y="5975350"/>
            <a:ext cx="86201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772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2B42-AB38-C109-2F3E-93390FC6D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35293-4697-D6E6-7CBA-5FEFCAA17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A8C8C-1271-5767-BFF4-E11C42390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A6F2E-E61D-81AC-29DE-6CDD7BABC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FD7C6-F102-E265-963E-C942BB33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5932242-A8ED-152A-3EA2-0E53BFD5338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643688"/>
            <a:ext cx="12170665" cy="2159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5B2016B-86B3-C2E3-F5B6-8AC24888E4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199188"/>
            <a:ext cx="12170665" cy="215900"/>
          </a:xfrm>
          <a:prstGeom prst="rect">
            <a:avLst/>
          </a:prstGeom>
          <a:gradFill rotWithShape="1">
            <a:gsLst>
              <a:gs pos="0">
                <a:srgbClr val="F2000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pic>
        <p:nvPicPr>
          <p:cNvPr id="9" name="Picture 9" descr="MSS-LOGO-svv">
            <a:hlinkClick r:id="rId2"/>
            <a:extLst>
              <a:ext uri="{FF2B5EF4-FFF2-40B4-BE49-F238E27FC236}">
                <a16:creationId xmlns:a16="http://schemas.microsoft.com/office/drawing/2014/main" id="{784A02BC-5AD6-1E0D-99C6-C8898F9523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44" y="5975350"/>
            <a:ext cx="86201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609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96C30-FA93-81A4-C0EE-6E7B120C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9C562-85B6-7EB3-88BE-58F8C882D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385CC5-612B-3860-8BF8-C7072D2C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B0460-CA6E-6314-4E58-7CA0B496D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FEF8F-9480-9B38-94CE-4D76D9547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B35C181-1834-BCA5-9475-5634B6AF55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643688"/>
            <a:ext cx="12170665" cy="2159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18BCF2E1-D4D4-2F86-6019-0844A5274D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199188"/>
            <a:ext cx="12170665" cy="215900"/>
          </a:xfrm>
          <a:prstGeom prst="rect">
            <a:avLst/>
          </a:prstGeom>
          <a:gradFill rotWithShape="1">
            <a:gsLst>
              <a:gs pos="0">
                <a:srgbClr val="F2000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pic>
        <p:nvPicPr>
          <p:cNvPr id="9" name="Picture 9" descr="MSS-LOGO-svv">
            <a:hlinkClick r:id="rId2"/>
            <a:extLst>
              <a:ext uri="{FF2B5EF4-FFF2-40B4-BE49-F238E27FC236}">
                <a16:creationId xmlns:a16="http://schemas.microsoft.com/office/drawing/2014/main" id="{A74AAF81-90FC-834E-F73D-DB9CA72D17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44" y="5975350"/>
            <a:ext cx="86201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2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EC895-11F8-15ED-6EA2-26ECCCE4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CDE9D-DAD0-C10B-E51A-0A2CA4126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CE46A-CB69-E38B-854F-0C1705A29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D3A19-D0FC-68F7-6459-BC5AD4143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B8670D-9703-2005-D22B-E60A6219B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5C4EB-0244-86AE-1BA0-CFD09CD70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8C3C9D-E8EF-9ECB-2733-2CED75B37B2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643688"/>
            <a:ext cx="12170665" cy="2159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71722E-1C51-7A16-8D5E-A51B44C9F46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199188"/>
            <a:ext cx="12170665" cy="215900"/>
          </a:xfrm>
          <a:prstGeom prst="rect">
            <a:avLst/>
          </a:prstGeom>
          <a:gradFill rotWithShape="1">
            <a:gsLst>
              <a:gs pos="0">
                <a:srgbClr val="F2000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pic>
        <p:nvPicPr>
          <p:cNvPr id="10" name="Picture 9" descr="MSS-LOGO-svv">
            <a:hlinkClick r:id="rId2"/>
            <a:extLst>
              <a:ext uri="{FF2B5EF4-FFF2-40B4-BE49-F238E27FC236}">
                <a16:creationId xmlns:a16="http://schemas.microsoft.com/office/drawing/2014/main" id="{2EEE8155-23A1-54ED-C82B-D3A744760E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44" y="5975350"/>
            <a:ext cx="86201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072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3E267-5A38-CAF4-84FC-55E2934BC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A6A64B-9F09-3051-F4C6-1FC670214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68EEE-2F92-2A56-4BC2-964EEDC3B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94A1C-AE93-AF69-85E0-A1DC6F4F7D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1632D7-988F-BDDA-F182-8B78D9C3C4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340F68-DF9C-C59B-25D8-6C39E7F0C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79125F-D157-BA55-51C6-FC55F2D70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E885A3-9196-49D0-9081-ED9B9FD0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88234EA4-23EA-8A8A-DA81-E9118676E9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643688"/>
            <a:ext cx="12170665" cy="2159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9BFAD5BC-6274-E214-08B2-371387EAA4D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199188"/>
            <a:ext cx="12170665" cy="215900"/>
          </a:xfrm>
          <a:prstGeom prst="rect">
            <a:avLst/>
          </a:prstGeom>
          <a:gradFill rotWithShape="1">
            <a:gsLst>
              <a:gs pos="0">
                <a:srgbClr val="F2000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pic>
        <p:nvPicPr>
          <p:cNvPr id="12" name="Picture 9" descr="MSS-LOGO-svv">
            <a:hlinkClick r:id="rId2"/>
            <a:extLst>
              <a:ext uri="{FF2B5EF4-FFF2-40B4-BE49-F238E27FC236}">
                <a16:creationId xmlns:a16="http://schemas.microsoft.com/office/drawing/2014/main" id="{C563D5E5-54CB-31F4-D1E2-F64188B343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44" y="5975350"/>
            <a:ext cx="86201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755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849C5-C127-9F05-007F-93E649FD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E966F5-FAAD-06C3-D635-CA2842D0F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B5E6F6-0FC2-3C31-7153-2AB1EB913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5C426-7640-B072-F645-753DF72E6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05B8CB9-7637-9405-8CDA-6037CF21234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643688"/>
            <a:ext cx="12170665" cy="2159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44281027-7DB5-DCB8-1B03-DCAF69006A8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199188"/>
            <a:ext cx="12170665" cy="215900"/>
          </a:xfrm>
          <a:prstGeom prst="rect">
            <a:avLst/>
          </a:prstGeom>
          <a:gradFill rotWithShape="1">
            <a:gsLst>
              <a:gs pos="0">
                <a:srgbClr val="F2000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pic>
        <p:nvPicPr>
          <p:cNvPr id="8" name="Picture 9" descr="MSS-LOGO-svv">
            <a:hlinkClick r:id="rId2"/>
            <a:extLst>
              <a:ext uri="{FF2B5EF4-FFF2-40B4-BE49-F238E27FC236}">
                <a16:creationId xmlns:a16="http://schemas.microsoft.com/office/drawing/2014/main" id="{C3915CAE-3EAC-5657-19E4-601ABE8C03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44" y="5975350"/>
            <a:ext cx="86201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7622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2AB726-F5B4-D402-D688-DC543CC23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B95CC7-1458-B6F9-3A69-27CC5246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84672-A521-F938-19E8-EFDA74F94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417EB36-4D71-53BE-6218-47EBAE7576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643688"/>
            <a:ext cx="12170665" cy="2159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FB2CB70-55C1-4677-8F05-CB44BD2EDB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199188"/>
            <a:ext cx="12170665" cy="215900"/>
          </a:xfrm>
          <a:prstGeom prst="rect">
            <a:avLst/>
          </a:prstGeom>
          <a:gradFill rotWithShape="1">
            <a:gsLst>
              <a:gs pos="0">
                <a:srgbClr val="F2000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pic>
        <p:nvPicPr>
          <p:cNvPr id="7" name="Picture 9" descr="MSS-LOGO-svv">
            <a:hlinkClick r:id="rId2"/>
            <a:extLst>
              <a:ext uri="{FF2B5EF4-FFF2-40B4-BE49-F238E27FC236}">
                <a16:creationId xmlns:a16="http://schemas.microsoft.com/office/drawing/2014/main" id="{88C3A46F-D2C0-0D05-D8A4-7BFC3F105A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44" y="5975350"/>
            <a:ext cx="86201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105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9B3F7-6595-DA0D-F624-CC8460A00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F655B-914C-F4ED-29A7-44FEAD201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E3D3D-7FB4-2721-C444-D4B052675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35710E-85D7-1CD4-DAA2-4C3ACE27A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DB9E8-CFB7-86C1-7886-0E5299F35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ABC8C-FE48-39B3-2E96-0084346A4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9C79AD-7DB1-C0C3-5743-77B3A39303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643688"/>
            <a:ext cx="12170665" cy="2159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0E3B51-C154-9E4C-08C8-64D57ABA93D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199188"/>
            <a:ext cx="12170665" cy="215900"/>
          </a:xfrm>
          <a:prstGeom prst="rect">
            <a:avLst/>
          </a:prstGeom>
          <a:gradFill rotWithShape="1">
            <a:gsLst>
              <a:gs pos="0">
                <a:srgbClr val="F2000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pic>
        <p:nvPicPr>
          <p:cNvPr id="10" name="Picture 9" descr="MSS-LOGO-svv">
            <a:hlinkClick r:id="rId2"/>
            <a:extLst>
              <a:ext uri="{FF2B5EF4-FFF2-40B4-BE49-F238E27FC236}">
                <a16:creationId xmlns:a16="http://schemas.microsoft.com/office/drawing/2014/main" id="{F114363C-ED26-2B8F-3510-078108456C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44" y="5975350"/>
            <a:ext cx="86201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9484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9B619-FDB2-FD6A-FA37-436E5A60D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DDD727-3CE8-60A8-143C-930483A5E3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A3DBA-2E06-E82D-BEDD-2D1983900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1F04FB-4234-EF48-953F-C5CD4E107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4602EB-0A16-DD05-DD22-C1B94A2AF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8C648-8A3A-1545-C597-6BE3DD909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2FAF0C-B113-D046-2BB9-D2508910D97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643688"/>
            <a:ext cx="12170665" cy="2159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13CBD3-165A-3DEB-E78D-9C7F9B755B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199188"/>
            <a:ext cx="12170665" cy="215900"/>
          </a:xfrm>
          <a:prstGeom prst="rect">
            <a:avLst/>
          </a:prstGeom>
          <a:gradFill rotWithShape="1">
            <a:gsLst>
              <a:gs pos="0">
                <a:srgbClr val="F2000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pic>
        <p:nvPicPr>
          <p:cNvPr id="10" name="Picture 9" descr="MSS-LOGO-svv">
            <a:hlinkClick r:id="rId2"/>
            <a:extLst>
              <a:ext uri="{FF2B5EF4-FFF2-40B4-BE49-F238E27FC236}">
                <a16:creationId xmlns:a16="http://schemas.microsoft.com/office/drawing/2014/main" id="{5749A276-84B5-04E4-39DB-CCC42F93CB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44" y="5975350"/>
            <a:ext cx="86201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383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8DC38-887A-A163-FE12-72C37DF2C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A1D269-1CF8-4182-41A8-15C9F89DF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1DED8-3A3A-94D9-78CF-8636D7057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EF9F7-7EBD-1E0E-E91D-379CA5A64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C28FA-879C-DF6F-3F9F-BE38FA2F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93A1E03-0F18-8DC8-F6BD-12FEE32F624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643688"/>
            <a:ext cx="12170665" cy="2159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CFDAB348-C823-1830-5A9F-D2D80312439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199188"/>
            <a:ext cx="12170665" cy="215900"/>
          </a:xfrm>
          <a:prstGeom prst="rect">
            <a:avLst/>
          </a:prstGeom>
          <a:gradFill rotWithShape="1">
            <a:gsLst>
              <a:gs pos="0">
                <a:srgbClr val="F2000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pic>
        <p:nvPicPr>
          <p:cNvPr id="9" name="Picture 9" descr="MSS-LOGO-svv">
            <a:hlinkClick r:id="rId2"/>
            <a:extLst>
              <a:ext uri="{FF2B5EF4-FFF2-40B4-BE49-F238E27FC236}">
                <a16:creationId xmlns:a16="http://schemas.microsoft.com/office/drawing/2014/main" id="{E2F01499-9BF2-2E56-82CE-AC5BCD23F8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44" y="5975350"/>
            <a:ext cx="86201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4255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4274DE-AB87-F3B1-1474-B2759D1553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661D1-60FE-06CF-0820-19B01AF80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4FC18-B0E6-2126-0DC1-52E5BDA48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F1C85-57D2-EF2A-E791-F523CA2E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AA1E7-0D2F-DC74-3FC4-43494FBA3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189ED14-C2CA-EB76-458E-EA657549192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643688"/>
            <a:ext cx="12170665" cy="2159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7754C412-DCD4-3EF7-BC01-0DA9677D5D4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24" y="6199188"/>
            <a:ext cx="12170665" cy="215900"/>
          </a:xfrm>
          <a:prstGeom prst="rect">
            <a:avLst/>
          </a:prstGeom>
          <a:gradFill rotWithShape="1">
            <a:gsLst>
              <a:gs pos="0">
                <a:srgbClr val="F20000"/>
              </a:gs>
              <a:gs pos="100000">
                <a:srgbClr val="FFFFFF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cs typeface="+mn-cs"/>
            </a:endParaRPr>
          </a:p>
        </p:txBody>
      </p:sp>
      <p:pic>
        <p:nvPicPr>
          <p:cNvPr id="9" name="Picture 9" descr="MSS-LOGO-svv">
            <a:hlinkClick r:id="rId2"/>
            <a:extLst>
              <a:ext uri="{FF2B5EF4-FFF2-40B4-BE49-F238E27FC236}">
                <a16:creationId xmlns:a16="http://schemas.microsoft.com/office/drawing/2014/main" id="{F76E44AA-D7E8-B79B-C332-E163751EC2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44" y="5975350"/>
            <a:ext cx="862013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896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00CD29-A505-0F77-3794-1A46ED1BE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21961-24D1-BCBE-FF50-C0F710631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388C2-87B3-1159-D853-4DDA8A59E5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53C0C2-9418-45D5-A0A6-C13D40110723}" type="datetimeFigureOut">
              <a:rPr lang="sv-SE" smtClean="0"/>
              <a:t>2026-05-12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19190-71DF-D235-1114-75CB585A8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5F60E-0A9D-C160-AC17-8FE9E01478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CFA76F-9285-427D-A00B-43512E32D08B}" type="slidenum">
              <a:rPr lang="sv-SE" smtClean="0"/>
              <a:t>‹#›</a:t>
            </a:fld>
            <a:endParaRPr lang="sv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59440-1C47-F76C-7791-EE1AF2035A4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72580"/>
            <a:ext cx="1692275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0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Classified by Alfa Laval as: Business</a:t>
            </a:r>
          </a:p>
        </p:txBody>
      </p:sp>
    </p:spTree>
    <p:extLst>
      <p:ext uri="{BB962C8B-B14F-4D97-AF65-F5344CB8AC3E}">
        <p14:creationId xmlns:p14="http://schemas.microsoft.com/office/powerpoint/2010/main" val="389082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0C4EB5-30A4-CC3F-DD51-570B274BB46C}"/>
              </a:ext>
            </a:extLst>
          </p:cNvPr>
          <p:cNvSpPr txBox="1"/>
          <p:nvPr/>
        </p:nvSpPr>
        <p:spPr>
          <a:xfrm>
            <a:off x="4900145" y="1697749"/>
            <a:ext cx="1784132" cy="426180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b="1">
                <a:solidFill>
                  <a:schemeClr val="bg1"/>
                </a:solidFill>
              </a:rPr>
              <a:t>MSS Styrelse</a:t>
            </a:r>
            <a:endParaRPr lang="sv-SE" sz="14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B39F56-2528-0DB5-8D9A-3ECEC9E4BA0D}"/>
              </a:ext>
            </a:extLst>
          </p:cNvPr>
          <p:cNvSpPr txBox="1"/>
          <p:nvPr/>
        </p:nvSpPr>
        <p:spPr>
          <a:xfrm>
            <a:off x="351947" y="2456186"/>
            <a:ext cx="1728000" cy="373951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Ordförande</a:t>
            </a:r>
          </a:p>
          <a:p>
            <a:pPr algn="ctr"/>
            <a:r>
              <a:rPr lang="sv-SE" sz="1050" dirty="0">
                <a:solidFill>
                  <a:schemeClr val="bg1"/>
                </a:solidFill>
              </a:rPr>
              <a:t>Calle Björkman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D249A7-A1AD-AD71-9AA6-205B32564AF6}"/>
              </a:ext>
            </a:extLst>
          </p:cNvPr>
          <p:cNvSpPr txBox="1"/>
          <p:nvPr/>
        </p:nvSpPr>
        <p:spPr>
          <a:xfrm>
            <a:off x="2303518" y="2456186"/>
            <a:ext cx="1728000" cy="373951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Ekonomi / </a:t>
            </a:r>
            <a:r>
              <a:rPr lang="sv-SE" sz="1100" b="1" dirty="0" err="1">
                <a:solidFill>
                  <a:schemeClr val="bg1"/>
                </a:solidFill>
              </a:rPr>
              <a:t>Vindsurf</a:t>
            </a:r>
            <a:r>
              <a:rPr lang="sv-SE" sz="11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sv-SE" sz="1050" dirty="0">
                <a:solidFill>
                  <a:schemeClr val="bg1"/>
                </a:solidFill>
              </a:rPr>
              <a:t>Magnus Fransson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E7990C-B5DB-2D49-A14A-E09F7785A359}"/>
              </a:ext>
            </a:extLst>
          </p:cNvPr>
          <p:cNvSpPr txBox="1"/>
          <p:nvPr/>
        </p:nvSpPr>
        <p:spPr>
          <a:xfrm>
            <a:off x="4255089" y="2456186"/>
            <a:ext cx="1728000" cy="373951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xxx</a:t>
            </a:r>
          </a:p>
          <a:p>
            <a:pPr algn="ctr"/>
            <a:r>
              <a:rPr lang="sv-SE" sz="1050" dirty="0">
                <a:solidFill>
                  <a:schemeClr val="bg1"/>
                </a:solidFill>
              </a:rPr>
              <a:t>xxx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675AD6-D4A1-73C8-6D70-CE9F0313765A}"/>
              </a:ext>
            </a:extLst>
          </p:cNvPr>
          <p:cNvSpPr txBox="1"/>
          <p:nvPr/>
        </p:nvSpPr>
        <p:spPr>
          <a:xfrm>
            <a:off x="6206660" y="2456186"/>
            <a:ext cx="1728000" cy="373951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Kölbåt (J/24)</a:t>
            </a:r>
          </a:p>
          <a:p>
            <a:pPr algn="ctr"/>
            <a:r>
              <a:rPr lang="sv-SE" sz="1050" dirty="0">
                <a:solidFill>
                  <a:schemeClr val="bg1"/>
                </a:solidFill>
              </a:rPr>
              <a:t>Mats Johnsson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AFE704-E245-F898-58FD-7C18E784D1BF}"/>
              </a:ext>
            </a:extLst>
          </p:cNvPr>
          <p:cNvSpPr txBox="1"/>
          <p:nvPr/>
        </p:nvSpPr>
        <p:spPr>
          <a:xfrm>
            <a:off x="10165118" y="1773774"/>
            <a:ext cx="1728000" cy="373951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Seglarskola</a:t>
            </a:r>
          </a:p>
          <a:p>
            <a:pPr algn="ctr"/>
            <a:r>
              <a:rPr lang="sv-SE" sz="1050" dirty="0">
                <a:solidFill>
                  <a:schemeClr val="bg1"/>
                </a:solidFill>
              </a:rPr>
              <a:t>Sophia Stridsberg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8EC78989-83F9-FD56-65A5-FED65D3EC7EB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 rot="5400000">
            <a:off x="3337951" y="1925"/>
            <a:ext cx="332257" cy="4576264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394FD357-FE89-5660-20C5-C818DB43CD6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rot="5400000">
            <a:off x="4313737" y="977711"/>
            <a:ext cx="332257" cy="2624693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09E51CDB-8B64-CDB9-BBAD-442FDA04B5F1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 rot="5400000">
            <a:off x="5289522" y="1953496"/>
            <a:ext cx="332257" cy="673122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A9A56252-038C-064E-8759-0C673CBEA0B8}"/>
              </a:ext>
            </a:extLst>
          </p:cNvPr>
          <p:cNvCxnSpPr>
            <a:cxnSpLocks/>
            <a:stCxn id="4" idx="2"/>
            <a:endCxn id="8" idx="0"/>
          </p:cNvCxnSpPr>
          <p:nvPr/>
        </p:nvCxnSpPr>
        <p:spPr>
          <a:xfrm rot="16200000" flipH="1">
            <a:off x="6265307" y="1650832"/>
            <a:ext cx="332257" cy="1278449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07681114-0615-BF9D-412C-744D347CBD6D}"/>
              </a:ext>
            </a:extLst>
          </p:cNvPr>
          <p:cNvCxnSpPr>
            <a:cxnSpLocks/>
            <a:stCxn id="4" idx="2"/>
            <a:endCxn id="9" idx="1"/>
          </p:cNvCxnSpPr>
          <p:nvPr/>
        </p:nvCxnSpPr>
        <p:spPr>
          <a:xfrm rot="5400000" flipH="1" flipV="1">
            <a:off x="7897074" y="-144114"/>
            <a:ext cx="163179" cy="4372907"/>
          </a:xfrm>
          <a:prstGeom prst="bentConnector4">
            <a:avLst>
              <a:gd name="adj1" fmla="val -46698"/>
              <a:gd name="adj2" fmla="val 93657"/>
            </a:avLst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19C37E4-151A-124C-8229-B07EE5490FA4}"/>
              </a:ext>
            </a:extLst>
          </p:cNvPr>
          <p:cNvSpPr txBox="1"/>
          <p:nvPr/>
        </p:nvSpPr>
        <p:spPr>
          <a:xfrm>
            <a:off x="2388253" y="3708895"/>
            <a:ext cx="1512000" cy="309614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1- Gemensamt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846519-CE71-A49F-A5ED-6C1B3AA170B7}"/>
              </a:ext>
            </a:extLst>
          </p:cNvPr>
          <p:cNvSpPr txBox="1"/>
          <p:nvPr/>
        </p:nvSpPr>
        <p:spPr>
          <a:xfrm>
            <a:off x="2389984" y="4077179"/>
            <a:ext cx="1512000" cy="309614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2 - Seglarskola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512083-64F0-DA20-D769-095610A4DB16}"/>
              </a:ext>
            </a:extLst>
          </p:cNvPr>
          <p:cNvSpPr txBox="1"/>
          <p:nvPr/>
        </p:nvSpPr>
        <p:spPr>
          <a:xfrm>
            <a:off x="6300291" y="3708895"/>
            <a:ext cx="1512000" cy="309614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3 - Kappseglingar / Event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FBE913-BA40-4117-2423-DAEA03D8302D}"/>
              </a:ext>
            </a:extLst>
          </p:cNvPr>
          <p:cNvSpPr txBox="1"/>
          <p:nvPr/>
        </p:nvSpPr>
        <p:spPr>
          <a:xfrm>
            <a:off x="420149" y="3777449"/>
            <a:ext cx="1512000" cy="309614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4 - RIBB / Släp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244E4F9-06D6-EF4C-07D5-56F65E02F13D}"/>
              </a:ext>
            </a:extLst>
          </p:cNvPr>
          <p:cNvSpPr txBox="1"/>
          <p:nvPr/>
        </p:nvSpPr>
        <p:spPr>
          <a:xfrm>
            <a:off x="6301806" y="3330072"/>
            <a:ext cx="1512000" cy="309614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050" b="1" dirty="0">
                <a:solidFill>
                  <a:schemeClr val="bg1"/>
                </a:solidFill>
              </a:rPr>
              <a:t>5 - J/24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E36800A-E74C-7802-DD44-19EB964A131B}"/>
              </a:ext>
            </a:extLst>
          </p:cNvPr>
          <p:cNvSpPr txBox="1"/>
          <p:nvPr/>
        </p:nvSpPr>
        <p:spPr>
          <a:xfrm>
            <a:off x="420149" y="3330072"/>
            <a:ext cx="1512000" cy="309614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6 - Fastighet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B9C2A3-9620-D89D-A370-1535CF1730D7}"/>
              </a:ext>
            </a:extLst>
          </p:cNvPr>
          <p:cNvSpPr txBox="1"/>
          <p:nvPr/>
        </p:nvSpPr>
        <p:spPr>
          <a:xfrm>
            <a:off x="2388253" y="3330072"/>
            <a:ext cx="1512000" cy="309614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7- </a:t>
            </a:r>
            <a:r>
              <a:rPr lang="sv-SE" sz="1100" b="1" dirty="0" err="1">
                <a:solidFill>
                  <a:schemeClr val="bg1"/>
                </a:solidFill>
              </a:rPr>
              <a:t>Vindsurf</a:t>
            </a:r>
            <a:endParaRPr lang="sv-SE" sz="1100" b="1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1094A62-6F88-0C92-5CDD-279E82E2B329}"/>
              </a:ext>
            </a:extLst>
          </p:cNvPr>
          <p:cNvSpPr txBox="1"/>
          <p:nvPr/>
        </p:nvSpPr>
        <p:spPr>
          <a:xfrm>
            <a:off x="8239293" y="3340032"/>
            <a:ext cx="1512000" cy="309614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8 - Jolle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F640244-A6F5-8EAB-B3DE-3E7455513597}"/>
              </a:ext>
            </a:extLst>
          </p:cNvPr>
          <p:cNvSpPr txBox="1"/>
          <p:nvPr/>
        </p:nvSpPr>
        <p:spPr>
          <a:xfrm>
            <a:off x="433036" y="4859921"/>
            <a:ext cx="1512000" cy="309600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Fastighetskommitté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F54DA7-3028-ABB6-AF71-343F83B1F01E}"/>
              </a:ext>
            </a:extLst>
          </p:cNvPr>
          <p:cNvSpPr txBox="1"/>
          <p:nvPr/>
        </p:nvSpPr>
        <p:spPr>
          <a:xfrm>
            <a:off x="427741" y="5237823"/>
            <a:ext cx="1512000" cy="309600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Följebåtskommitté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A5AFC3-EC95-B5DD-F17E-B0DF0DBAAD8B}"/>
              </a:ext>
            </a:extLst>
          </p:cNvPr>
          <p:cNvSpPr txBox="1"/>
          <p:nvPr/>
        </p:nvSpPr>
        <p:spPr>
          <a:xfrm>
            <a:off x="10165118" y="1208172"/>
            <a:ext cx="1740628" cy="531818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Hamnstyrelse</a:t>
            </a:r>
          </a:p>
          <a:p>
            <a:pPr algn="ctr"/>
            <a:r>
              <a:rPr lang="sv-SE" sz="1100" dirty="0">
                <a:solidFill>
                  <a:schemeClr val="bg1"/>
                </a:solidFill>
              </a:rPr>
              <a:t>Johan Laursen/Stefan Sandahl/Lasse Larsson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64DAF9-6247-8CC8-16B9-D2D43691FD6A}"/>
              </a:ext>
            </a:extLst>
          </p:cNvPr>
          <p:cNvSpPr txBox="1"/>
          <p:nvPr/>
        </p:nvSpPr>
        <p:spPr>
          <a:xfrm>
            <a:off x="2384065" y="4873295"/>
            <a:ext cx="1512000" cy="309600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Kansli / Medlemsservice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A20199C-6E33-2466-84C9-43533325EEBE}"/>
              </a:ext>
            </a:extLst>
          </p:cNvPr>
          <p:cNvSpPr txBox="1"/>
          <p:nvPr/>
        </p:nvSpPr>
        <p:spPr>
          <a:xfrm>
            <a:off x="6300291" y="5228003"/>
            <a:ext cx="1512000" cy="309600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Kappseglings-kommitté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037D38C-5EBF-512A-9F6C-9476CE392D84}"/>
              </a:ext>
            </a:extLst>
          </p:cNvPr>
          <p:cNvSpPr txBox="1"/>
          <p:nvPr/>
        </p:nvSpPr>
        <p:spPr>
          <a:xfrm>
            <a:off x="6286123" y="4873295"/>
            <a:ext cx="1512000" cy="309600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J/24 – kommitté</a:t>
            </a:r>
          </a:p>
          <a:p>
            <a:pPr algn="ctr"/>
            <a:r>
              <a:rPr lang="sv-SE" sz="1050" dirty="0">
                <a:solidFill>
                  <a:schemeClr val="bg1"/>
                </a:solidFill>
              </a:rPr>
              <a:t>(Båtar och träning)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76A1DB6-20BF-407F-24D9-E9B25C4CC756}"/>
              </a:ext>
            </a:extLst>
          </p:cNvPr>
          <p:cNvSpPr txBox="1"/>
          <p:nvPr/>
        </p:nvSpPr>
        <p:spPr>
          <a:xfrm>
            <a:off x="6286123" y="5588922"/>
            <a:ext cx="1512000" cy="309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Gemenskap och evenemang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7F3AE20-3803-6098-9591-FAD8E70171E2}"/>
              </a:ext>
            </a:extLst>
          </p:cNvPr>
          <p:cNvCxnSpPr>
            <a:cxnSpLocks/>
          </p:cNvCxnSpPr>
          <p:nvPr/>
        </p:nvCxnSpPr>
        <p:spPr>
          <a:xfrm>
            <a:off x="95250" y="2970461"/>
            <a:ext cx="11915775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B459B22-475D-6CC2-5EAC-A3D5389272AC}"/>
              </a:ext>
            </a:extLst>
          </p:cNvPr>
          <p:cNvSpPr txBox="1"/>
          <p:nvPr/>
        </p:nvSpPr>
        <p:spPr>
          <a:xfrm>
            <a:off x="2384065" y="5272407"/>
            <a:ext cx="1512000" cy="309600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Vindsurfkommitté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7A509B-491F-CEA8-D5E4-340626B4BEBD}"/>
              </a:ext>
            </a:extLst>
          </p:cNvPr>
          <p:cNvSpPr txBox="1"/>
          <p:nvPr/>
        </p:nvSpPr>
        <p:spPr>
          <a:xfrm>
            <a:off x="8239293" y="4871656"/>
            <a:ext cx="1512000" cy="309600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Jollekommitté</a:t>
            </a:r>
          </a:p>
          <a:p>
            <a:pPr algn="ctr"/>
            <a:r>
              <a:rPr lang="sv-SE" sz="1050" dirty="0">
                <a:solidFill>
                  <a:schemeClr val="bg1"/>
                </a:solidFill>
              </a:rPr>
              <a:t>(</a:t>
            </a:r>
            <a:r>
              <a:rPr lang="sv-SE" sz="1050" dirty="0" err="1">
                <a:solidFill>
                  <a:schemeClr val="bg1"/>
                </a:solidFill>
              </a:rPr>
              <a:t>inkl</a:t>
            </a:r>
            <a:r>
              <a:rPr lang="sv-SE" sz="1050" dirty="0">
                <a:solidFill>
                  <a:schemeClr val="bg1"/>
                </a:solidFill>
              </a:rPr>
              <a:t> Jolleplan)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B3BDCA-D39D-B79A-C29A-910AB4E7B47E}"/>
              </a:ext>
            </a:extLst>
          </p:cNvPr>
          <p:cNvSpPr txBox="1"/>
          <p:nvPr/>
        </p:nvSpPr>
        <p:spPr>
          <a:xfrm>
            <a:off x="8231969" y="5241222"/>
            <a:ext cx="1564748" cy="309600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Sponsorkommitté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A8808A-9FBC-BDEF-A518-CAD0066A19D6}"/>
              </a:ext>
            </a:extLst>
          </p:cNvPr>
          <p:cNvSpPr txBox="1"/>
          <p:nvPr/>
        </p:nvSpPr>
        <p:spPr>
          <a:xfrm>
            <a:off x="203458" y="1273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b="1" i="1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A58E077-B645-4E03-E13B-FA89272F2A72}"/>
              </a:ext>
            </a:extLst>
          </p:cNvPr>
          <p:cNvSpPr txBox="1"/>
          <p:nvPr/>
        </p:nvSpPr>
        <p:spPr>
          <a:xfrm>
            <a:off x="420149" y="5639686"/>
            <a:ext cx="1512000" cy="309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 err="1">
                <a:solidFill>
                  <a:schemeClr val="bg1"/>
                </a:solidFill>
              </a:rPr>
              <a:t>Mastlaget</a:t>
            </a:r>
            <a:endParaRPr lang="sv-SE" sz="1100" b="1" dirty="0">
              <a:solidFill>
                <a:schemeClr val="bg1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ED8A851-9564-D01D-0B3A-EBE37C289A6B}"/>
              </a:ext>
            </a:extLst>
          </p:cNvPr>
          <p:cNvSpPr txBox="1"/>
          <p:nvPr/>
        </p:nvSpPr>
        <p:spPr>
          <a:xfrm>
            <a:off x="253768" y="3003929"/>
            <a:ext cx="2048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i="1" dirty="0"/>
              <a:t>Ansvar kostnadsställe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5579D15-428C-EC8C-2200-5BDBC1CB75B1}"/>
              </a:ext>
            </a:extLst>
          </p:cNvPr>
          <p:cNvSpPr txBox="1"/>
          <p:nvPr/>
        </p:nvSpPr>
        <p:spPr>
          <a:xfrm>
            <a:off x="266732" y="4517879"/>
            <a:ext cx="22383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i="1" dirty="0"/>
              <a:t>Kommittéer / Övriga instanser</a:t>
            </a:r>
          </a:p>
        </p:txBody>
      </p:sp>
      <p:cxnSp>
        <p:nvCxnSpPr>
          <p:cNvPr id="105" name="Connector: Elbow 104">
            <a:extLst>
              <a:ext uri="{FF2B5EF4-FFF2-40B4-BE49-F238E27FC236}">
                <a16:creationId xmlns:a16="http://schemas.microsoft.com/office/drawing/2014/main" id="{48B4BC0A-46F9-D366-E348-CCFA2923EB40}"/>
              </a:ext>
            </a:extLst>
          </p:cNvPr>
          <p:cNvCxnSpPr>
            <a:cxnSpLocks/>
            <a:stCxn id="4" idx="3"/>
            <a:endCxn id="39" idx="1"/>
          </p:cNvCxnSpPr>
          <p:nvPr/>
        </p:nvCxnSpPr>
        <p:spPr>
          <a:xfrm flipV="1">
            <a:off x="6684277" y="1474081"/>
            <a:ext cx="3480841" cy="43675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46301E2-7DDF-FBCB-F730-632BA7B5EE78}"/>
              </a:ext>
            </a:extLst>
          </p:cNvPr>
          <p:cNvSpPr/>
          <p:nvPr/>
        </p:nvSpPr>
        <p:spPr>
          <a:xfrm>
            <a:off x="9108146" y="108091"/>
            <a:ext cx="466725" cy="161183"/>
          </a:xfrm>
          <a:prstGeom prst="rect">
            <a:avLst/>
          </a:prstGeom>
          <a:solidFill>
            <a:srgbClr val="FF0000"/>
          </a:solidFill>
        </p:spPr>
        <p:txBody>
          <a:bodyPr wrap="square" rtlCol="0" anchor="ctr">
            <a:noAutofit/>
          </a:bodyPr>
          <a:lstStyle/>
          <a:p>
            <a:pPr algn="ctr"/>
            <a:endParaRPr lang="sv-SE" sz="1100" b="1">
              <a:solidFill>
                <a:schemeClr val="bg1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CC889E4-8F3E-BFF9-7C8E-66F8B83B567C}"/>
              </a:ext>
            </a:extLst>
          </p:cNvPr>
          <p:cNvSpPr txBox="1"/>
          <p:nvPr/>
        </p:nvSpPr>
        <p:spPr>
          <a:xfrm>
            <a:off x="9632021" y="30448"/>
            <a:ext cx="32302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i="1" dirty="0"/>
              <a:t>Drivs av adjungerad utanför styrelsen</a:t>
            </a:r>
          </a:p>
          <a:p>
            <a:endParaRPr lang="sv-SE" sz="1100" b="1" i="1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EDE893B0-B964-F424-C0B2-F018C3D41516}"/>
              </a:ext>
            </a:extLst>
          </p:cNvPr>
          <p:cNvSpPr/>
          <p:nvPr/>
        </p:nvSpPr>
        <p:spPr>
          <a:xfrm>
            <a:off x="9108146" y="347862"/>
            <a:ext cx="466725" cy="16118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endParaRPr lang="sv-SE" sz="1100" b="1">
              <a:solidFill>
                <a:schemeClr val="bg1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7908134-57EC-885F-EED5-6DEEE636F679}"/>
              </a:ext>
            </a:extLst>
          </p:cNvPr>
          <p:cNvSpPr txBox="1"/>
          <p:nvPr/>
        </p:nvSpPr>
        <p:spPr>
          <a:xfrm>
            <a:off x="9632021" y="284162"/>
            <a:ext cx="32302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i="1" dirty="0"/>
              <a:t>Fristående grupp</a:t>
            </a:r>
          </a:p>
          <a:p>
            <a:endParaRPr lang="sv-SE" sz="1100" b="1" i="1" dirty="0"/>
          </a:p>
        </p:txBody>
      </p:sp>
      <p:sp>
        <p:nvSpPr>
          <p:cNvPr id="46" name="Title 45">
            <a:extLst>
              <a:ext uri="{FF2B5EF4-FFF2-40B4-BE49-F238E27FC236}">
                <a16:creationId xmlns:a16="http://schemas.microsoft.com/office/drawing/2014/main" id="{F1B345F0-13CE-E8AB-7B09-B7FA13D20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456"/>
            <a:ext cx="10515600" cy="531819"/>
          </a:xfrm>
        </p:spPr>
        <p:txBody>
          <a:bodyPr anchor="t">
            <a:noAutofit/>
          </a:bodyPr>
          <a:lstStyle/>
          <a:p>
            <a:r>
              <a:rPr lang="sv-SE" sz="2800" dirty="0"/>
              <a:t>Malmö Segel Sällskap</a:t>
            </a:r>
            <a:br>
              <a:rPr lang="sv-SE" sz="2800" dirty="0"/>
            </a:br>
            <a:r>
              <a:rPr lang="sv-SE" sz="2000" dirty="0"/>
              <a:t>- förmodligen Sveriges bästa segel- och surfsällskap - </a:t>
            </a:r>
            <a:endParaRPr lang="en-US" sz="2800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37A56D0-395E-8CA3-0235-DB2C0DC24E62}"/>
              </a:ext>
            </a:extLst>
          </p:cNvPr>
          <p:cNvCxnSpPr>
            <a:cxnSpLocks/>
          </p:cNvCxnSpPr>
          <p:nvPr/>
        </p:nvCxnSpPr>
        <p:spPr>
          <a:xfrm>
            <a:off x="138112" y="4465886"/>
            <a:ext cx="11915775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36D0900-C331-B6D5-A100-ECD590C781CB}"/>
              </a:ext>
            </a:extLst>
          </p:cNvPr>
          <p:cNvSpPr txBox="1"/>
          <p:nvPr/>
        </p:nvSpPr>
        <p:spPr>
          <a:xfrm>
            <a:off x="8131293" y="2456143"/>
            <a:ext cx="1728000" cy="373951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Jolle</a:t>
            </a:r>
          </a:p>
          <a:p>
            <a:pPr algn="ctr"/>
            <a:r>
              <a:rPr lang="sv-SE" sz="1050" dirty="0">
                <a:solidFill>
                  <a:schemeClr val="bg1"/>
                </a:solidFill>
              </a:rPr>
              <a:t>Johan Laursen</a:t>
            </a:r>
          </a:p>
        </p:txBody>
      </p: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A8F3EFF7-D87A-C17A-7D88-1B0A02C79BF9}"/>
              </a:ext>
            </a:extLst>
          </p:cNvPr>
          <p:cNvCxnSpPr>
            <a:cxnSpLocks/>
            <a:stCxn id="4" idx="2"/>
            <a:endCxn id="18" idx="0"/>
          </p:cNvCxnSpPr>
          <p:nvPr/>
        </p:nvCxnSpPr>
        <p:spPr>
          <a:xfrm rot="16200000" flipH="1">
            <a:off x="7227645" y="688495"/>
            <a:ext cx="332214" cy="3203082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83E80E81-0DF7-0991-91C4-E6F91E31F2C9}"/>
              </a:ext>
            </a:extLst>
          </p:cNvPr>
          <p:cNvSpPr txBox="1"/>
          <p:nvPr/>
        </p:nvSpPr>
        <p:spPr>
          <a:xfrm>
            <a:off x="10165117" y="2195678"/>
            <a:ext cx="1728000" cy="373951"/>
          </a:xfrm>
          <a:prstGeom prst="rect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txBody>
          <a:bodyPr wrap="square" lIns="0" rIns="0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Barn &amp; Ungdom</a:t>
            </a:r>
          </a:p>
          <a:p>
            <a:pPr algn="ctr"/>
            <a:r>
              <a:rPr lang="sv-SE" sz="1050" dirty="0">
                <a:solidFill>
                  <a:schemeClr val="bg1"/>
                </a:solidFill>
              </a:rPr>
              <a:t>Hampus Landgren</a:t>
            </a:r>
          </a:p>
        </p:txBody>
      </p: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8E9B72C7-E457-928D-590C-0B779B935BE4}"/>
              </a:ext>
            </a:extLst>
          </p:cNvPr>
          <p:cNvCxnSpPr>
            <a:cxnSpLocks/>
            <a:endCxn id="37" idx="1"/>
          </p:cNvCxnSpPr>
          <p:nvPr/>
        </p:nvCxnSpPr>
        <p:spPr>
          <a:xfrm>
            <a:off x="9632023" y="2206092"/>
            <a:ext cx="533094" cy="176562"/>
          </a:xfrm>
          <a:prstGeom prst="bentConnector3">
            <a:avLst>
              <a:gd name="adj1" fmla="val 50000"/>
            </a:avLst>
          </a:prstGeom>
          <a:ln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E44D69F-48DA-77F4-A090-670D4CDABCD2}"/>
              </a:ext>
            </a:extLst>
          </p:cNvPr>
          <p:cNvSpPr txBox="1"/>
          <p:nvPr/>
        </p:nvSpPr>
        <p:spPr>
          <a:xfrm>
            <a:off x="10163925" y="2627996"/>
            <a:ext cx="1727999" cy="309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sv-SE" sz="1100" b="1" dirty="0">
                <a:solidFill>
                  <a:schemeClr val="bg1"/>
                </a:solidFill>
              </a:rPr>
              <a:t>Verkstad </a:t>
            </a:r>
          </a:p>
          <a:p>
            <a:pPr algn="ctr"/>
            <a:r>
              <a:rPr lang="sv-SE" sz="1050" dirty="0">
                <a:solidFill>
                  <a:schemeClr val="bg1"/>
                </a:solidFill>
              </a:rPr>
              <a:t>Harald Svennberg</a:t>
            </a:r>
          </a:p>
        </p:txBody>
      </p:sp>
    </p:spTree>
    <p:extLst>
      <p:ext uri="{BB962C8B-B14F-4D97-AF65-F5344CB8AC3E}">
        <p14:creationId xmlns:p14="http://schemas.microsoft.com/office/powerpoint/2010/main" val="632397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281B05F7-EAD1-C399-A551-64587D09368C}"/>
              </a:ext>
            </a:extLst>
          </p:cNvPr>
          <p:cNvSpPr txBox="1"/>
          <p:nvPr/>
        </p:nvSpPr>
        <p:spPr>
          <a:xfrm>
            <a:off x="1771165" y="3003646"/>
            <a:ext cx="2365200" cy="425354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J/24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Mats Johnsson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6320890-5108-F78D-D10D-F1F4D166F0D6}"/>
              </a:ext>
            </a:extLst>
          </p:cNvPr>
          <p:cNvSpPr txBox="1"/>
          <p:nvPr/>
        </p:nvSpPr>
        <p:spPr>
          <a:xfrm>
            <a:off x="1771164" y="3539603"/>
            <a:ext cx="2365200" cy="624723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dirty="0">
                <a:solidFill>
                  <a:schemeClr val="bg1"/>
                </a:solidFill>
              </a:rPr>
              <a:t>Harald Svennberg (</a:t>
            </a:r>
            <a:r>
              <a:rPr lang="sv-SE" sz="1400" dirty="0" err="1">
                <a:solidFill>
                  <a:schemeClr val="bg1"/>
                </a:solidFill>
              </a:rPr>
              <a:t>allfix</a:t>
            </a:r>
            <a:r>
              <a:rPr lang="sv-SE" sz="1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A100375-2B74-203A-F2DF-2FFC24C3EB8A}"/>
              </a:ext>
            </a:extLst>
          </p:cNvPr>
          <p:cNvSpPr txBox="1"/>
          <p:nvPr/>
        </p:nvSpPr>
        <p:spPr>
          <a:xfrm>
            <a:off x="4349400" y="3001029"/>
            <a:ext cx="2365200" cy="425355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Vindsurfkommitté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Magnus Fransson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2E71163-7BBB-633D-CE37-87ECB5483657}"/>
              </a:ext>
            </a:extLst>
          </p:cNvPr>
          <p:cNvSpPr txBox="1"/>
          <p:nvPr/>
        </p:nvSpPr>
        <p:spPr>
          <a:xfrm>
            <a:off x="6928427" y="3001029"/>
            <a:ext cx="2363615" cy="424800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Jollekommitté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Johan Laursen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ABA8A67-96DB-402E-BDF4-0349A7FBD0D8}"/>
              </a:ext>
            </a:extLst>
          </p:cNvPr>
          <p:cNvSpPr txBox="1"/>
          <p:nvPr/>
        </p:nvSpPr>
        <p:spPr>
          <a:xfrm>
            <a:off x="6928426" y="3540764"/>
            <a:ext cx="2363615" cy="1135988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dirty="0">
                <a:solidFill>
                  <a:schemeClr val="bg1"/>
                </a:solidFill>
              </a:rPr>
              <a:t>Calle Björkman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Fredrik Jönsson</a:t>
            </a:r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Sophia Stridsberg</a:t>
            </a:r>
          </a:p>
        </p:txBody>
      </p:sp>
      <p:sp>
        <p:nvSpPr>
          <p:cNvPr id="2" name="Title 45">
            <a:extLst>
              <a:ext uri="{FF2B5EF4-FFF2-40B4-BE49-F238E27FC236}">
                <a16:creationId xmlns:a16="http://schemas.microsoft.com/office/drawing/2014/main" id="{5E5E1EA9-89D9-EEC3-A4E0-439FDD8FBC62}"/>
              </a:ext>
            </a:extLst>
          </p:cNvPr>
          <p:cNvSpPr txBox="1">
            <a:spLocks/>
          </p:cNvSpPr>
          <p:nvPr/>
        </p:nvSpPr>
        <p:spPr>
          <a:xfrm>
            <a:off x="838200" y="374456"/>
            <a:ext cx="10515600" cy="531819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800" dirty="0"/>
              <a:t>Malmö Segel Sällskap</a:t>
            </a:r>
            <a:br>
              <a:rPr lang="sv-SE" sz="2800" dirty="0"/>
            </a:br>
            <a:r>
              <a:rPr lang="sv-SE" sz="2000" dirty="0"/>
              <a:t>- Träning - 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B827-56D3-5230-825B-778D510F1249}"/>
              </a:ext>
            </a:extLst>
          </p:cNvPr>
          <p:cNvSpPr txBox="1"/>
          <p:nvPr/>
        </p:nvSpPr>
        <p:spPr>
          <a:xfrm>
            <a:off x="4349400" y="4292610"/>
            <a:ext cx="2365200" cy="1529886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Tränarstab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Hampus Landgren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Hugo </a:t>
            </a:r>
            <a:r>
              <a:rPr lang="sv-SE" sz="1400" dirty="0" err="1">
                <a:solidFill>
                  <a:schemeClr val="bg1"/>
                </a:solidFill>
              </a:rPr>
              <a:t>Dohmen</a:t>
            </a:r>
            <a:endParaRPr lang="sv-SE" sz="1400" dirty="0">
              <a:solidFill>
                <a:schemeClr val="bg1"/>
              </a:solidFill>
            </a:endParaRPr>
          </a:p>
          <a:p>
            <a:pPr algn="ctr"/>
            <a:r>
              <a:rPr lang="sv-SE" sz="1400" i="1" dirty="0">
                <a:solidFill>
                  <a:schemeClr val="bg1"/>
                </a:solidFill>
              </a:rPr>
              <a:t>Kalle Johnson Stjernström</a:t>
            </a:r>
            <a:r>
              <a:rPr lang="sv-SE" sz="140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sv-SE" sz="1400" i="1" dirty="0" err="1">
                <a:solidFill>
                  <a:schemeClr val="bg1"/>
                </a:solidFill>
              </a:rPr>
              <a:t>Maxime</a:t>
            </a:r>
            <a:r>
              <a:rPr lang="sv-SE" sz="1400" i="1" dirty="0">
                <a:solidFill>
                  <a:schemeClr val="bg1"/>
                </a:solidFill>
              </a:rPr>
              <a:t> </a:t>
            </a:r>
            <a:r>
              <a:rPr lang="sv-SE" sz="1400" i="1" dirty="0" err="1">
                <a:solidFill>
                  <a:schemeClr val="bg1"/>
                </a:solidFill>
              </a:rPr>
              <a:t>Poriel</a:t>
            </a:r>
            <a:endParaRPr lang="sv-SE" sz="1400" i="1" dirty="0">
              <a:solidFill>
                <a:schemeClr val="bg1"/>
              </a:solidFill>
            </a:endParaRPr>
          </a:p>
          <a:p>
            <a:pPr algn="ctr"/>
            <a:r>
              <a:rPr lang="sv-SE" sz="1400" i="1" dirty="0">
                <a:solidFill>
                  <a:schemeClr val="bg1"/>
                </a:solidFill>
              </a:rPr>
              <a:t>Valter Fransson</a:t>
            </a:r>
          </a:p>
          <a:p>
            <a:pPr algn="ctr"/>
            <a:r>
              <a:rPr lang="sv-SE" sz="1400" i="1" dirty="0">
                <a:solidFill>
                  <a:schemeClr val="bg1"/>
                </a:solidFill>
              </a:rPr>
              <a:t>Fabian Hessmarker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BADCB3-B52E-C711-C593-AE61CE22ED59}"/>
              </a:ext>
            </a:extLst>
          </p:cNvPr>
          <p:cNvSpPr txBox="1"/>
          <p:nvPr/>
        </p:nvSpPr>
        <p:spPr>
          <a:xfrm>
            <a:off x="4349400" y="3544707"/>
            <a:ext cx="2365200" cy="615387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dirty="0">
                <a:solidFill>
                  <a:schemeClr val="bg1"/>
                </a:solidFill>
              </a:rPr>
              <a:t>Karin Frydenlund (Träning)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Marcus Landgren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Per-Erik Ahlberg</a:t>
            </a:r>
          </a:p>
        </p:txBody>
      </p:sp>
    </p:spTree>
    <p:extLst>
      <p:ext uri="{BB962C8B-B14F-4D97-AF65-F5344CB8AC3E}">
        <p14:creationId xmlns:p14="http://schemas.microsoft.com/office/powerpoint/2010/main" val="2370942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F2BBE5-5253-F23D-ECE0-99FF3FEF77AD}"/>
              </a:ext>
            </a:extLst>
          </p:cNvPr>
          <p:cNvSpPr txBox="1"/>
          <p:nvPr/>
        </p:nvSpPr>
        <p:spPr>
          <a:xfrm>
            <a:off x="2580940" y="2170125"/>
            <a:ext cx="2286000" cy="628573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Följebåtskommitté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Calle Björkman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9EF8E8-7076-9228-BA84-0BE1DF5A6A79}"/>
              </a:ext>
            </a:extLst>
          </p:cNvPr>
          <p:cNvSpPr txBox="1"/>
          <p:nvPr/>
        </p:nvSpPr>
        <p:spPr>
          <a:xfrm>
            <a:off x="2590465" y="3160897"/>
            <a:ext cx="2286000" cy="1151408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>
            <a:defPPr>
              <a:defRPr lang="sv-S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Mats Johnsson</a:t>
            </a:r>
          </a:p>
          <a:p>
            <a:r>
              <a:rPr lang="sv-SE" dirty="0"/>
              <a:t>Fredrik Jönsson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96D7A1-76E8-E5B3-F108-85A0FB14052B}"/>
              </a:ext>
            </a:extLst>
          </p:cNvPr>
          <p:cNvSpPr txBox="1"/>
          <p:nvPr/>
        </p:nvSpPr>
        <p:spPr>
          <a:xfrm>
            <a:off x="199642" y="2170125"/>
            <a:ext cx="2286000" cy="628573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Fastighetskommitté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Carl-Johan Björkman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8A4C2C-6B29-DA31-22EA-D9D8B5BBB244}"/>
              </a:ext>
            </a:extLst>
          </p:cNvPr>
          <p:cNvSpPr txBox="1"/>
          <p:nvPr/>
        </p:nvSpPr>
        <p:spPr>
          <a:xfrm>
            <a:off x="199641" y="3159608"/>
            <a:ext cx="2286000" cy="1153223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dirty="0">
                <a:solidFill>
                  <a:schemeClr val="bg1"/>
                </a:solidFill>
              </a:rPr>
              <a:t>Hans Troiza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Stefan Sandahl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Uno Green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788D50-1C8A-0625-1E5F-200F1A3E7A50}"/>
              </a:ext>
            </a:extLst>
          </p:cNvPr>
          <p:cNvSpPr txBox="1"/>
          <p:nvPr/>
        </p:nvSpPr>
        <p:spPr>
          <a:xfrm>
            <a:off x="7362174" y="2170123"/>
            <a:ext cx="2286000" cy="628573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Gemenskap- och evenemangskommitté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Vakant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1D5E64-39A5-6B5F-29D7-76951008FE44}"/>
              </a:ext>
            </a:extLst>
          </p:cNvPr>
          <p:cNvSpPr txBox="1"/>
          <p:nvPr/>
        </p:nvSpPr>
        <p:spPr>
          <a:xfrm>
            <a:off x="9771346" y="2170123"/>
            <a:ext cx="2286000" cy="628571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Sponsor-kommitté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Johan Laursen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34F21B-2323-CDDA-AC54-3CA31E3113CA}"/>
              </a:ext>
            </a:extLst>
          </p:cNvPr>
          <p:cNvSpPr txBox="1"/>
          <p:nvPr/>
        </p:nvSpPr>
        <p:spPr>
          <a:xfrm>
            <a:off x="7371699" y="3159606"/>
            <a:ext cx="2286000" cy="1152698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>
            <a:defPPr>
              <a:defRPr lang="sv-SE"/>
            </a:defPPr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sv-SE" b="0" dirty="0"/>
              <a:t>Karin Frydenlund</a:t>
            </a:r>
          </a:p>
          <a:p>
            <a:r>
              <a:rPr lang="sv-SE" b="0" dirty="0"/>
              <a:t>Jenny Falk</a:t>
            </a:r>
            <a:endParaRPr lang="sv-SE" b="0" i="1" dirty="0"/>
          </a:p>
          <a:p>
            <a:r>
              <a:rPr lang="sv-SE" b="0" dirty="0"/>
              <a:t>Matilda Magnusson</a:t>
            </a:r>
          </a:p>
          <a:p>
            <a:r>
              <a:rPr lang="sv-SE" b="0" dirty="0"/>
              <a:t>Mats Johnsson</a:t>
            </a:r>
          </a:p>
          <a:p>
            <a:endParaRPr lang="sv-SE" b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9A34CA-960C-A65A-E635-6AE4D4864D74}"/>
              </a:ext>
            </a:extLst>
          </p:cNvPr>
          <p:cNvSpPr txBox="1"/>
          <p:nvPr/>
        </p:nvSpPr>
        <p:spPr>
          <a:xfrm>
            <a:off x="9780871" y="3159608"/>
            <a:ext cx="2286000" cy="1152697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>
            <a:defPPr>
              <a:defRPr lang="sv-SE"/>
            </a:defPPr>
            <a:lvl1pPr algn="ctr"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sv-SE" i="1" dirty="0"/>
              <a:t>Mats Johnsson</a:t>
            </a:r>
          </a:p>
          <a:p>
            <a:r>
              <a:rPr lang="sv-SE" i="1" dirty="0"/>
              <a:t>Sophia Stridsberg</a:t>
            </a: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9479602F-E50E-2DED-18E7-CFC181D66AD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084787" y="2974553"/>
            <a:ext cx="420579" cy="12700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BDB2429A-A9C1-FC71-E99D-6FFA3C9443B1}"/>
              </a:ext>
            </a:extLst>
          </p:cNvPr>
          <p:cNvCxnSpPr>
            <a:cxnSpLocks/>
            <a:stCxn id="4" idx="0"/>
            <a:endCxn id="3" idx="2"/>
          </p:cNvCxnSpPr>
          <p:nvPr/>
        </p:nvCxnSpPr>
        <p:spPr>
          <a:xfrm rot="16200000" flipV="1">
            <a:off x="3547604" y="2975035"/>
            <a:ext cx="362199" cy="9525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CE855013-E2DB-2E69-23F6-72B67AAA36BA}"/>
              </a:ext>
            </a:extLst>
          </p:cNvPr>
          <p:cNvCxnSpPr>
            <a:cxnSpLocks/>
            <a:stCxn id="6" idx="0"/>
            <a:endCxn id="5" idx="2"/>
          </p:cNvCxnSpPr>
          <p:nvPr/>
        </p:nvCxnSpPr>
        <p:spPr>
          <a:xfrm rot="5400000" flipH="1" flipV="1">
            <a:off x="1162186" y="2979153"/>
            <a:ext cx="360910" cy="1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itle 45">
            <a:extLst>
              <a:ext uri="{FF2B5EF4-FFF2-40B4-BE49-F238E27FC236}">
                <a16:creationId xmlns:a16="http://schemas.microsoft.com/office/drawing/2014/main" id="{69B6AB7A-2F76-8475-7E77-99CE631A0048}"/>
              </a:ext>
            </a:extLst>
          </p:cNvPr>
          <p:cNvSpPr txBox="1">
            <a:spLocks/>
          </p:cNvSpPr>
          <p:nvPr/>
        </p:nvSpPr>
        <p:spPr>
          <a:xfrm>
            <a:off x="838200" y="374456"/>
            <a:ext cx="10515600" cy="531819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800" dirty="0"/>
              <a:t>Malmö Segel Sällskap</a:t>
            </a:r>
            <a:br>
              <a:rPr lang="sv-SE" sz="2800" dirty="0"/>
            </a:br>
            <a:r>
              <a:rPr lang="sv-SE" sz="2000" dirty="0"/>
              <a:t>- Övriga kommittéer - </a:t>
            </a:r>
            <a:endParaRPr lang="en-US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3265BB-6848-D502-3EEC-7AB93BDCB016}"/>
              </a:ext>
            </a:extLst>
          </p:cNvPr>
          <p:cNvSpPr txBox="1"/>
          <p:nvPr/>
        </p:nvSpPr>
        <p:spPr>
          <a:xfrm>
            <a:off x="4957620" y="2170124"/>
            <a:ext cx="2286000" cy="628573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Kappseglingskommitté</a:t>
            </a: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Jacob Jacobsson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18D5F0-D14A-16D4-2574-59C7C57F2965}"/>
              </a:ext>
            </a:extLst>
          </p:cNvPr>
          <p:cNvSpPr txBox="1"/>
          <p:nvPr/>
        </p:nvSpPr>
        <p:spPr>
          <a:xfrm>
            <a:off x="4967145" y="3160896"/>
            <a:ext cx="2286000" cy="1151408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>
            <a:defPPr>
              <a:defRPr lang="sv-S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Ola Sjöstrand</a:t>
            </a:r>
          </a:p>
          <a:p>
            <a:r>
              <a:rPr lang="sv-SE" dirty="0"/>
              <a:t>Hans Troiza</a:t>
            </a: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9F287576-48CC-9F2B-0014-BA330F9B771F}"/>
              </a:ext>
            </a:extLst>
          </p:cNvPr>
          <p:cNvCxnSpPr>
            <a:cxnSpLocks/>
            <a:stCxn id="22" idx="0"/>
            <a:endCxn id="21" idx="2"/>
          </p:cNvCxnSpPr>
          <p:nvPr/>
        </p:nvCxnSpPr>
        <p:spPr>
          <a:xfrm rot="16200000" flipV="1">
            <a:off x="5924284" y="2975034"/>
            <a:ext cx="362199" cy="9525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C9D73876-B215-00BD-375F-AF920F0B4679}"/>
              </a:ext>
            </a:extLst>
          </p:cNvPr>
          <p:cNvCxnSpPr>
            <a:cxnSpLocks/>
            <a:stCxn id="12" idx="0"/>
            <a:endCxn id="9" idx="2"/>
          </p:cNvCxnSpPr>
          <p:nvPr/>
        </p:nvCxnSpPr>
        <p:spPr>
          <a:xfrm rot="16200000" flipV="1">
            <a:off x="10738652" y="2974388"/>
            <a:ext cx="360914" cy="9525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913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28282</TotalTime>
  <Words>225</Words>
  <Application>Microsoft Office PowerPoint</Application>
  <PresentationFormat>Widescreen</PresentationFormat>
  <Paragraphs>89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Malmö Segel Sällskap - förmodligen Sveriges bästa segel- och surfsällskap -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Fransson, Magnus</dc:creator>
  <cp:lastModifiedBy>Fransson, Magnus</cp:lastModifiedBy>
  <cp:revision>35</cp:revision>
  <dcterms:created xsi:type="dcterms:W3CDTF">2024-04-01T12:34:21Z</dcterms:created>
  <dcterms:modified xsi:type="dcterms:W3CDTF">2026-05-12T16:23:28Z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4af057-89d0-49a5-911d-fe542bdab1f7_Enabled">
    <vt:lpwstr>true</vt:lpwstr>
  </property>
  <property fmtid="{D5CDD505-2E9C-101B-9397-08002B2CF9AE}" pid="3" name="MSIP_Label_c14af057-89d0-49a5-911d-fe542bdab1f7_SetDate">
    <vt:lpwstr>2024-06-25T07:22:39Z</vt:lpwstr>
  </property>
  <property fmtid="{D5CDD505-2E9C-101B-9397-08002B2CF9AE}" pid="4" name="MSIP_Label_c14af057-89d0-49a5-911d-fe542bdab1f7_Method">
    <vt:lpwstr>Standard</vt:lpwstr>
  </property>
  <property fmtid="{D5CDD505-2E9C-101B-9397-08002B2CF9AE}" pid="5" name="MSIP_Label_c14af057-89d0-49a5-911d-fe542bdab1f7_Name">
    <vt:lpwstr>(Pilot) Business</vt:lpwstr>
  </property>
  <property fmtid="{D5CDD505-2E9C-101B-9397-08002B2CF9AE}" pid="6" name="MSIP_Label_c14af057-89d0-49a5-911d-fe542bdab1f7_SiteId">
    <vt:lpwstr>ed5d5f47-52dd-48af-90ca-f7bd83624eb9</vt:lpwstr>
  </property>
  <property fmtid="{D5CDD505-2E9C-101B-9397-08002B2CF9AE}" pid="7" name="MSIP_Label_c14af057-89d0-49a5-911d-fe542bdab1f7_ActionId">
    <vt:lpwstr>c7008d44-4a87-45e5-ae07-1780ed4370dc</vt:lpwstr>
  </property>
  <property fmtid="{D5CDD505-2E9C-101B-9397-08002B2CF9AE}" pid="8" name="MSIP_Label_c14af057-89d0-49a5-911d-fe542bdab1f7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Classified by Alfa Laval as: Business</vt:lpwstr>
  </property>
</Properties>
</file>