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4"/>
  </p:sldMasterIdLst>
  <p:notesMasterIdLst>
    <p:notesMasterId r:id="rId22"/>
  </p:notesMasterIdLst>
  <p:sldIdLst>
    <p:sldId id="257" r:id="rId5"/>
    <p:sldId id="290" r:id="rId6"/>
    <p:sldId id="279" r:id="rId7"/>
    <p:sldId id="277" r:id="rId8"/>
    <p:sldId id="260" r:id="rId9"/>
    <p:sldId id="275" r:id="rId10"/>
    <p:sldId id="280" r:id="rId11"/>
    <p:sldId id="274" r:id="rId12"/>
    <p:sldId id="285" r:id="rId13"/>
    <p:sldId id="276" r:id="rId14"/>
    <p:sldId id="291" r:id="rId15"/>
    <p:sldId id="288" r:id="rId16"/>
    <p:sldId id="289" r:id="rId17"/>
    <p:sldId id="264" r:id="rId18"/>
    <p:sldId id="284" r:id="rId19"/>
    <p:sldId id="287" r:id="rId20"/>
    <p:sldId id="281" r:id="rId21"/>
  </p:sldIdLst>
  <p:sldSz cx="12192000" cy="6858000"/>
  <p:notesSz cx="6858000" cy="191452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343" autoAdjust="0"/>
  </p:normalViewPr>
  <p:slideViewPr>
    <p:cSldViewPr snapToGrid="0">
      <p:cViewPr varScale="1">
        <p:scale>
          <a:sx n="111" d="100"/>
          <a:sy n="111" d="100"/>
        </p:scale>
        <p:origin x="558"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53B67-AB66-44B8-B141-5A82396015FC}" type="datetimeFigureOut">
              <a:rPr lang="sv-SE" smtClean="0"/>
              <a:pPr/>
              <a:t>2026-03-24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ED8D70-7A83-4005-96D2-DE45D0FFCECC}" type="slidenum">
              <a:rPr lang="sv-SE" smtClean="0"/>
              <a:pPr/>
              <a:t>‹#›</a:t>
            </a:fld>
            <a:endParaRPr lang="sv-SE"/>
          </a:p>
        </p:txBody>
      </p:sp>
    </p:spTree>
    <p:extLst>
      <p:ext uri="{BB962C8B-B14F-4D97-AF65-F5344CB8AC3E}">
        <p14:creationId xmlns:p14="http://schemas.microsoft.com/office/powerpoint/2010/main" val="636705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err="1">
                <a:cs typeface="Calibri"/>
              </a:rPr>
              <a:t>Lägg</a:t>
            </a:r>
            <a:r>
              <a:rPr lang="en-US">
                <a:cs typeface="Calibri"/>
              </a:rPr>
              <a:t> </a:t>
            </a:r>
            <a:r>
              <a:rPr lang="en-US" err="1">
                <a:cs typeface="Calibri"/>
              </a:rPr>
              <a:t>gärna</a:t>
            </a:r>
            <a:r>
              <a:rPr lang="en-US">
                <a:cs typeface="Calibri"/>
              </a:rPr>
              <a:t> </a:t>
            </a:r>
            <a:r>
              <a:rPr lang="en-US" err="1">
                <a:cs typeface="Calibri"/>
              </a:rPr>
              <a:t>upp</a:t>
            </a:r>
            <a:r>
              <a:rPr lang="en-US">
                <a:cs typeface="Calibri"/>
              </a:rPr>
              <a:t> en </a:t>
            </a:r>
            <a:r>
              <a:rPr lang="en-US" err="1">
                <a:cs typeface="Calibri"/>
              </a:rPr>
              <a:t>lagbild</a:t>
            </a:r>
            <a:r>
              <a:rPr lang="en-US">
                <a:cs typeface="Calibri"/>
              </a:rPr>
              <a:t> </a:t>
            </a:r>
            <a:r>
              <a:rPr lang="en-US" err="1">
                <a:cs typeface="Calibri"/>
              </a:rPr>
              <a:t>som</a:t>
            </a:r>
            <a:r>
              <a:rPr lang="en-US">
                <a:cs typeface="Calibri"/>
              </a:rPr>
              <a:t> välkomstbild</a:t>
            </a:r>
          </a:p>
        </p:txBody>
      </p:sp>
      <p:sp>
        <p:nvSpPr>
          <p:cNvPr id="4" name="Platshållare för bildnummer 3"/>
          <p:cNvSpPr>
            <a:spLocks noGrp="1"/>
          </p:cNvSpPr>
          <p:nvPr>
            <p:ph type="sldNum" sz="quarter" idx="5"/>
          </p:nvPr>
        </p:nvSpPr>
        <p:spPr/>
        <p:txBody>
          <a:bodyPr/>
          <a:lstStyle/>
          <a:p>
            <a:fld id="{11ED8D70-7A83-4005-96D2-DE45D0FFCECC}" type="slidenum">
              <a:rPr lang="sv-SE" smtClean="0"/>
              <a:pPr/>
              <a:t>1</a:t>
            </a:fld>
            <a:endParaRPr lang="sv-SE"/>
          </a:p>
        </p:txBody>
      </p:sp>
    </p:spTree>
    <p:extLst>
      <p:ext uri="{BB962C8B-B14F-4D97-AF65-F5344CB8AC3E}">
        <p14:creationId xmlns:p14="http://schemas.microsoft.com/office/powerpoint/2010/main" val="1468650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err="1"/>
              <a:t>Ansvarig</a:t>
            </a:r>
            <a:r>
              <a:rPr lang="en-US" b="1"/>
              <a:t> </a:t>
            </a:r>
            <a:r>
              <a:rPr lang="en-US" b="1" err="1"/>
              <a:t>tränare</a:t>
            </a:r>
            <a:r>
              <a:rPr lang="en-US"/>
              <a:t> – de </a:t>
            </a:r>
            <a:r>
              <a:rPr lang="en-US" err="1"/>
              <a:t>som</a:t>
            </a:r>
            <a:r>
              <a:rPr lang="en-US"/>
              <a:t> </a:t>
            </a:r>
            <a:r>
              <a:rPr lang="en-US" err="1"/>
              <a:t>ansvarar</a:t>
            </a:r>
            <a:r>
              <a:rPr lang="en-US"/>
              <a:t> </a:t>
            </a:r>
            <a:r>
              <a:rPr lang="en-US" err="1"/>
              <a:t>för</a:t>
            </a:r>
            <a:r>
              <a:rPr lang="en-US"/>
              <a:t> </a:t>
            </a:r>
            <a:r>
              <a:rPr lang="en-US" err="1"/>
              <a:t>att</a:t>
            </a:r>
            <a:r>
              <a:rPr lang="en-US"/>
              <a:t> </a:t>
            </a:r>
            <a:r>
              <a:rPr lang="en-US" err="1"/>
              <a:t>planera</a:t>
            </a:r>
            <a:r>
              <a:rPr lang="en-US"/>
              <a:t> </a:t>
            </a:r>
            <a:r>
              <a:rPr lang="en-US" err="1"/>
              <a:t>och</a:t>
            </a:r>
            <a:r>
              <a:rPr lang="en-US"/>
              <a:t> </a:t>
            </a:r>
            <a:r>
              <a:rPr lang="en-US" err="1"/>
              <a:t>lägga</a:t>
            </a:r>
            <a:r>
              <a:rPr lang="en-US"/>
              <a:t> </a:t>
            </a:r>
            <a:r>
              <a:rPr lang="en-US" err="1"/>
              <a:t>upp</a:t>
            </a:r>
            <a:r>
              <a:rPr lang="en-US"/>
              <a:t> </a:t>
            </a:r>
            <a:r>
              <a:rPr lang="en-US" err="1"/>
              <a:t>träningarna</a:t>
            </a:r>
            <a:r>
              <a:rPr lang="en-US"/>
              <a:t>, </a:t>
            </a:r>
            <a:r>
              <a:rPr lang="en-US" err="1"/>
              <a:t>samt</a:t>
            </a:r>
            <a:r>
              <a:rPr lang="en-US"/>
              <a:t> </a:t>
            </a:r>
            <a:r>
              <a:rPr lang="en-US" err="1"/>
              <a:t>stämmer</a:t>
            </a:r>
            <a:r>
              <a:rPr lang="en-US"/>
              <a:t> av med ass </a:t>
            </a:r>
            <a:r>
              <a:rPr lang="en-US" err="1"/>
              <a:t>tränarna</a:t>
            </a:r>
            <a:r>
              <a:rPr lang="en-US"/>
              <a:t> </a:t>
            </a:r>
            <a:r>
              <a:rPr lang="en-US" err="1"/>
              <a:t>inför</a:t>
            </a:r>
            <a:r>
              <a:rPr lang="en-US"/>
              <a:t> </a:t>
            </a:r>
            <a:r>
              <a:rPr lang="en-US" err="1"/>
              <a:t>varje</a:t>
            </a:r>
            <a:r>
              <a:rPr lang="en-US"/>
              <a:t> </a:t>
            </a:r>
            <a:r>
              <a:rPr lang="en-US" err="1"/>
              <a:t>träning</a:t>
            </a:r>
            <a:r>
              <a:rPr lang="en-US"/>
              <a:t>. </a:t>
            </a:r>
            <a:br>
              <a:rPr lang="en-US">
                <a:cs typeface="+mn-lt"/>
              </a:rPr>
            </a:br>
            <a:r>
              <a:rPr lang="en-US" b="1" err="1"/>
              <a:t>Assisterande</a:t>
            </a:r>
            <a:r>
              <a:rPr lang="en-US" b="1"/>
              <a:t> </a:t>
            </a:r>
            <a:r>
              <a:rPr lang="en-US" b="1" err="1"/>
              <a:t>tränare</a:t>
            </a:r>
            <a:r>
              <a:rPr lang="en-US"/>
              <a:t> - </a:t>
            </a:r>
            <a:r>
              <a:rPr lang="en-US" err="1"/>
              <a:t>får</a:t>
            </a:r>
            <a:r>
              <a:rPr lang="en-US"/>
              <a:t> till sig </a:t>
            </a:r>
            <a:r>
              <a:rPr lang="en-US" err="1"/>
              <a:t>dagens</a:t>
            </a:r>
            <a:r>
              <a:rPr lang="en-US"/>
              <a:t> </a:t>
            </a:r>
            <a:r>
              <a:rPr lang="en-US" err="1"/>
              <a:t>träning</a:t>
            </a:r>
            <a:r>
              <a:rPr lang="en-US"/>
              <a:t> </a:t>
            </a:r>
            <a:r>
              <a:rPr lang="en-US" err="1"/>
              <a:t>och</a:t>
            </a:r>
            <a:r>
              <a:rPr lang="en-US"/>
              <a:t> </a:t>
            </a:r>
            <a:r>
              <a:rPr lang="en-US" err="1"/>
              <a:t>upplägg</a:t>
            </a:r>
            <a:r>
              <a:rPr lang="en-US"/>
              <a:t> </a:t>
            </a:r>
            <a:r>
              <a:rPr lang="en-US" err="1"/>
              <a:t>från</a:t>
            </a:r>
            <a:r>
              <a:rPr lang="en-US"/>
              <a:t> </a:t>
            </a:r>
            <a:r>
              <a:rPr lang="en-US" err="1"/>
              <a:t>huvudtränaren</a:t>
            </a:r>
            <a:r>
              <a:rPr lang="en-US"/>
              <a:t> </a:t>
            </a:r>
            <a:r>
              <a:rPr lang="en-US" err="1"/>
              <a:t>och</a:t>
            </a:r>
            <a:r>
              <a:rPr lang="en-US"/>
              <a:t> </a:t>
            </a:r>
            <a:r>
              <a:rPr lang="en-US" err="1"/>
              <a:t>håller</a:t>
            </a:r>
            <a:r>
              <a:rPr lang="en-US"/>
              <a:t>/</a:t>
            </a:r>
            <a:r>
              <a:rPr lang="en-US" err="1"/>
              <a:t>bistår</a:t>
            </a:r>
            <a:r>
              <a:rPr lang="en-US"/>
              <a:t> </a:t>
            </a:r>
            <a:r>
              <a:rPr lang="en-US" err="1"/>
              <a:t>i</a:t>
            </a:r>
            <a:r>
              <a:rPr lang="en-US"/>
              <a:t> div </a:t>
            </a:r>
            <a:r>
              <a:rPr lang="en-US" err="1"/>
              <a:t>övningar</a:t>
            </a:r>
            <a:r>
              <a:rPr lang="en-US"/>
              <a:t>.  </a:t>
            </a:r>
            <a:br>
              <a:rPr lang="en-US">
                <a:cs typeface="+mn-lt"/>
              </a:rPr>
            </a:br>
            <a:r>
              <a:rPr lang="en-US" b="1" err="1"/>
              <a:t>Målvaktstränare</a:t>
            </a:r>
            <a:r>
              <a:rPr lang="en-US" b="1"/>
              <a:t>  </a:t>
            </a:r>
            <a:r>
              <a:rPr lang="en-US"/>
              <a:t>- </a:t>
            </a:r>
            <a:r>
              <a:rPr lang="en-US" err="1"/>
              <a:t>ansvarar</a:t>
            </a:r>
            <a:r>
              <a:rPr lang="en-US"/>
              <a:t> </a:t>
            </a:r>
            <a:r>
              <a:rPr lang="en-US" err="1"/>
              <a:t>för</a:t>
            </a:r>
            <a:r>
              <a:rPr lang="en-US"/>
              <a:t> </a:t>
            </a:r>
            <a:r>
              <a:rPr lang="en-US" err="1"/>
              <a:t>målvakternas</a:t>
            </a:r>
            <a:r>
              <a:rPr lang="en-US"/>
              <a:t> </a:t>
            </a:r>
            <a:r>
              <a:rPr lang="en-US" err="1"/>
              <a:t>träning</a:t>
            </a:r>
            <a:r>
              <a:rPr lang="en-US"/>
              <a:t> </a:t>
            </a:r>
            <a:r>
              <a:rPr lang="en-US" err="1"/>
              <a:t>och</a:t>
            </a:r>
            <a:r>
              <a:rPr lang="en-US"/>
              <a:t> </a:t>
            </a:r>
            <a:r>
              <a:rPr lang="en-US" err="1"/>
              <a:t>planerar</a:t>
            </a:r>
            <a:r>
              <a:rPr lang="en-US"/>
              <a:t> </a:t>
            </a:r>
            <a:r>
              <a:rPr lang="en-US" err="1"/>
              <a:t>ihop</a:t>
            </a:r>
            <a:r>
              <a:rPr lang="en-US"/>
              <a:t> med </a:t>
            </a:r>
            <a:r>
              <a:rPr lang="en-US" err="1"/>
              <a:t>ansvarig</a:t>
            </a:r>
            <a:r>
              <a:rPr lang="en-US"/>
              <a:t> </a:t>
            </a:r>
            <a:r>
              <a:rPr lang="en-US" err="1"/>
              <a:t>tränare</a:t>
            </a:r>
            <a:r>
              <a:rPr lang="en-US"/>
              <a:t> </a:t>
            </a:r>
            <a:r>
              <a:rPr lang="en-US" err="1"/>
              <a:t>hur</a:t>
            </a:r>
            <a:r>
              <a:rPr lang="en-US"/>
              <a:t> man </a:t>
            </a:r>
            <a:r>
              <a:rPr lang="en-US" err="1"/>
              <a:t>lägger</a:t>
            </a:r>
            <a:r>
              <a:rPr lang="en-US"/>
              <a:t> </a:t>
            </a:r>
            <a:r>
              <a:rPr lang="en-US" err="1"/>
              <a:t>upp</a:t>
            </a:r>
            <a:r>
              <a:rPr lang="en-US"/>
              <a:t> </a:t>
            </a:r>
            <a:r>
              <a:rPr lang="en-US" err="1"/>
              <a:t>träningen</a:t>
            </a:r>
            <a:r>
              <a:rPr lang="en-US"/>
              <a:t>.</a:t>
            </a:r>
          </a:p>
          <a:p>
            <a:r>
              <a:rPr lang="en-US" b="1" err="1"/>
              <a:t>Serieansvarig</a:t>
            </a:r>
            <a:r>
              <a:rPr lang="en-US" b="1"/>
              <a:t> </a:t>
            </a:r>
            <a:r>
              <a:rPr lang="en-US"/>
              <a:t>- </a:t>
            </a:r>
            <a:r>
              <a:rPr lang="en-US" err="1"/>
              <a:t>ansvarar</a:t>
            </a:r>
            <a:r>
              <a:rPr lang="en-US"/>
              <a:t> </a:t>
            </a:r>
            <a:r>
              <a:rPr lang="en-US" err="1"/>
              <a:t>för</a:t>
            </a:r>
            <a:r>
              <a:rPr lang="en-US"/>
              <a:t> </a:t>
            </a:r>
            <a:r>
              <a:rPr lang="en-US" err="1"/>
              <a:t>att</a:t>
            </a:r>
            <a:r>
              <a:rPr lang="en-US"/>
              <a:t> </a:t>
            </a:r>
            <a:r>
              <a:rPr lang="en-US" err="1"/>
              <a:t>kontakta</a:t>
            </a:r>
            <a:r>
              <a:rPr lang="en-US"/>
              <a:t> </a:t>
            </a:r>
            <a:r>
              <a:rPr lang="en-US" err="1"/>
              <a:t>motståndarna</a:t>
            </a:r>
            <a:r>
              <a:rPr lang="en-US"/>
              <a:t> </a:t>
            </a:r>
            <a:r>
              <a:rPr lang="en-US" err="1"/>
              <a:t>och</a:t>
            </a:r>
            <a:r>
              <a:rPr lang="en-US"/>
              <a:t> </a:t>
            </a:r>
            <a:r>
              <a:rPr lang="en-US" err="1"/>
              <a:t>domare</a:t>
            </a:r>
            <a:r>
              <a:rPr lang="en-US"/>
              <a:t> vid </a:t>
            </a:r>
            <a:r>
              <a:rPr lang="en-US" err="1"/>
              <a:t>hemmamatcher</a:t>
            </a:r>
            <a:r>
              <a:rPr lang="en-US"/>
              <a:t>. </a:t>
            </a:r>
            <a:r>
              <a:rPr lang="en-US" err="1"/>
              <a:t>Kontaktperson</a:t>
            </a:r>
            <a:r>
              <a:rPr lang="en-US"/>
              <a:t> </a:t>
            </a:r>
            <a:r>
              <a:rPr lang="en-US" err="1"/>
              <a:t>för</a:t>
            </a:r>
            <a:r>
              <a:rPr lang="en-US"/>
              <a:t> </a:t>
            </a:r>
            <a:r>
              <a:rPr lang="en-US" err="1"/>
              <a:t>motståndarnas</a:t>
            </a:r>
            <a:r>
              <a:rPr lang="en-US"/>
              <a:t> </a:t>
            </a:r>
            <a:r>
              <a:rPr lang="en-US" err="1"/>
              <a:t>inbjudningar</a:t>
            </a:r>
            <a:r>
              <a:rPr lang="en-US"/>
              <a:t> till </a:t>
            </a:r>
            <a:r>
              <a:rPr lang="en-US" err="1"/>
              <a:t>bortamatcher</a:t>
            </a:r>
            <a:r>
              <a:rPr lang="en-US"/>
              <a:t>.</a:t>
            </a:r>
            <a:endParaRPr lang="en-US">
              <a:cs typeface="Calibri"/>
            </a:endParaRPr>
          </a:p>
          <a:p>
            <a:r>
              <a:rPr lang="en-US" b="1" err="1"/>
              <a:t>Lagledare</a:t>
            </a:r>
            <a:r>
              <a:rPr lang="en-US" b="1"/>
              <a:t> </a:t>
            </a:r>
            <a:r>
              <a:rPr lang="en-US"/>
              <a:t>– Den som sköter all kontakt utåt, till Ungdomskommittén, står som kontaktperson på hemsidan, sköter anmälningar och kontakt vid cuper </a:t>
            </a:r>
            <a:br>
              <a:rPr lang="en-US">
                <a:cs typeface="+mn-lt"/>
              </a:rPr>
            </a:br>
            <a:r>
              <a:rPr lang="en-US" b="1" err="1"/>
              <a:t>Lagansvarig</a:t>
            </a:r>
            <a:r>
              <a:rPr lang="en-US"/>
              <a:t> – </a:t>
            </a:r>
            <a:r>
              <a:rPr lang="en-US" err="1"/>
              <a:t>sköter</a:t>
            </a:r>
            <a:r>
              <a:rPr lang="en-US"/>
              <a:t> </a:t>
            </a:r>
            <a:r>
              <a:rPr lang="en-US" err="1"/>
              <a:t>kontakten</a:t>
            </a:r>
            <a:r>
              <a:rPr lang="en-US"/>
              <a:t> </a:t>
            </a:r>
            <a:r>
              <a:rPr lang="en-US" err="1"/>
              <a:t>inom</a:t>
            </a:r>
            <a:r>
              <a:rPr lang="en-US"/>
              <a:t> </a:t>
            </a:r>
            <a:r>
              <a:rPr lang="en-US" err="1"/>
              <a:t>laget</a:t>
            </a:r>
            <a:r>
              <a:rPr lang="en-US"/>
              <a:t>. Mail </a:t>
            </a:r>
            <a:r>
              <a:rPr lang="en-US" err="1"/>
              <a:t>och</a:t>
            </a:r>
            <a:r>
              <a:rPr lang="en-US"/>
              <a:t> information till </a:t>
            </a:r>
            <a:r>
              <a:rPr lang="en-US" err="1"/>
              <a:t>föräldrar</a:t>
            </a:r>
            <a:r>
              <a:rPr lang="en-US"/>
              <a:t>.</a:t>
            </a:r>
            <a:br>
              <a:rPr lang="en-US">
                <a:cs typeface="+mn-lt"/>
              </a:rPr>
            </a:br>
            <a:r>
              <a:rPr lang="en-US"/>
              <a:t> </a:t>
            </a:r>
            <a:r>
              <a:rPr lang="en-US" err="1"/>
              <a:t>Är</a:t>
            </a:r>
            <a:r>
              <a:rPr lang="en-US"/>
              <a:t> </a:t>
            </a:r>
            <a:r>
              <a:rPr lang="en-US" err="1"/>
              <a:t>ansvarig</a:t>
            </a:r>
            <a:r>
              <a:rPr lang="en-US"/>
              <a:t> </a:t>
            </a:r>
            <a:r>
              <a:rPr lang="en-US" err="1"/>
              <a:t>för</a:t>
            </a:r>
            <a:r>
              <a:rPr lang="en-US"/>
              <a:t> </a:t>
            </a:r>
            <a:r>
              <a:rPr lang="en-US" err="1"/>
              <a:t>lagets</a:t>
            </a:r>
            <a:r>
              <a:rPr lang="en-US"/>
              <a:t> </a:t>
            </a:r>
            <a:r>
              <a:rPr lang="en-US" err="1"/>
              <a:t>hemsidan</a:t>
            </a:r>
            <a:r>
              <a:rPr lang="en-US"/>
              <a:t> </a:t>
            </a:r>
            <a:r>
              <a:rPr lang="en-US" err="1"/>
              <a:t>och</a:t>
            </a:r>
            <a:r>
              <a:rPr lang="en-US"/>
              <a:t> </a:t>
            </a:r>
            <a:r>
              <a:rPr lang="en-US" err="1"/>
              <a:t>uppdaterar</a:t>
            </a:r>
            <a:r>
              <a:rPr lang="en-US"/>
              <a:t> </a:t>
            </a:r>
            <a:r>
              <a:rPr lang="en-US" err="1"/>
              <a:t>hemsidan</a:t>
            </a:r>
            <a:r>
              <a:rPr lang="en-US"/>
              <a:t> med </a:t>
            </a:r>
            <a:r>
              <a:rPr lang="en-US" err="1"/>
              <a:t>viktigt</a:t>
            </a:r>
            <a:r>
              <a:rPr lang="en-US"/>
              <a:t> information. (</a:t>
            </a:r>
            <a:r>
              <a:rPr lang="en-US" err="1"/>
              <a:t>lagledare</a:t>
            </a:r>
            <a:r>
              <a:rPr lang="en-US"/>
              <a:t> </a:t>
            </a:r>
            <a:r>
              <a:rPr lang="en-US" err="1"/>
              <a:t>och</a:t>
            </a:r>
            <a:r>
              <a:rPr lang="en-US"/>
              <a:t> </a:t>
            </a:r>
            <a:r>
              <a:rPr lang="en-US" err="1"/>
              <a:t>lagansvarig</a:t>
            </a:r>
            <a:r>
              <a:rPr lang="en-US"/>
              <a:t> </a:t>
            </a:r>
            <a:r>
              <a:rPr lang="en-US" err="1"/>
              <a:t>kan</a:t>
            </a:r>
            <a:r>
              <a:rPr lang="en-US"/>
              <a:t> </a:t>
            </a:r>
            <a:r>
              <a:rPr lang="en-US" err="1"/>
              <a:t>vara</a:t>
            </a:r>
            <a:r>
              <a:rPr lang="en-US"/>
              <a:t> </a:t>
            </a:r>
            <a:r>
              <a:rPr lang="en-US" err="1"/>
              <a:t>samma</a:t>
            </a:r>
            <a:r>
              <a:rPr lang="en-US"/>
              <a:t> person)</a:t>
            </a:r>
            <a:endParaRPr lang="sv-SE">
              <a:cs typeface="Calibri"/>
            </a:endParaRPr>
          </a:p>
          <a:p>
            <a:r>
              <a:rPr lang="en-US" b="1" err="1"/>
              <a:t>Matrialare</a:t>
            </a:r>
            <a:r>
              <a:rPr lang="en-US" b="1"/>
              <a:t> </a:t>
            </a:r>
            <a:r>
              <a:rPr lang="en-US"/>
              <a:t>– </a:t>
            </a:r>
            <a:r>
              <a:rPr lang="en-US" err="1"/>
              <a:t>är</a:t>
            </a:r>
            <a:r>
              <a:rPr lang="en-US"/>
              <a:t> en </a:t>
            </a:r>
            <a:r>
              <a:rPr lang="en-US" err="1"/>
              <a:t>fördel</a:t>
            </a:r>
            <a:r>
              <a:rPr lang="en-US"/>
              <a:t> om 1 person </a:t>
            </a:r>
            <a:r>
              <a:rPr lang="en-US" err="1"/>
              <a:t>ansvarar</a:t>
            </a:r>
            <a:r>
              <a:rPr lang="en-US"/>
              <a:t> </a:t>
            </a:r>
            <a:r>
              <a:rPr lang="en-US" err="1"/>
              <a:t>för</a:t>
            </a:r>
            <a:r>
              <a:rPr lang="en-US"/>
              <a:t> </a:t>
            </a:r>
            <a:r>
              <a:rPr lang="en-US" err="1"/>
              <a:t>och</a:t>
            </a:r>
            <a:r>
              <a:rPr lang="en-US"/>
              <a:t> ser till </a:t>
            </a:r>
            <a:r>
              <a:rPr lang="en-US" err="1"/>
              <a:t>att</a:t>
            </a:r>
            <a:r>
              <a:rPr lang="en-US"/>
              <a:t> </a:t>
            </a:r>
            <a:r>
              <a:rPr lang="en-US" err="1"/>
              <a:t>laget</a:t>
            </a:r>
            <a:r>
              <a:rPr lang="en-US"/>
              <a:t> har det material </a:t>
            </a:r>
            <a:r>
              <a:rPr lang="en-US" err="1"/>
              <a:t>som</a:t>
            </a:r>
            <a:r>
              <a:rPr lang="en-US"/>
              <a:t> </a:t>
            </a:r>
            <a:r>
              <a:rPr lang="en-US" err="1"/>
              <a:t>behövs</a:t>
            </a:r>
            <a:r>
              <a:rPr lang="en-US"/>
              <a:t> </a:t>
            </a:r>
            <a:r>
              <a:rPr lang="en-US" err="1"/>
              <a:t>och</a:t>
            </a:r>
            <a:r>
              <a:rPr lang="en-US"/>
              <a:t> </a:t>
            </a:r>
            <a:r>
              <a:rPr lang="en-US" err="1"/>
              <a:t>som</a:t>
            </a:r>
            <a:r>
              <a:rPr lang="en-US"/>
              <a:t> </a:t>
            </a:r>
            <a:r>
              <a:rPr lang="en-US" err="1"/>
              <a:t>sköter</a:t>
            </a:r>
            <a:r>
              <a:rPr lang="en-US"/>
              <a:t> den </a:t>
            </a:r>
            <a:r>
              <a:rPr lang="en-US" err="1"/>
              <a:t>kontakten</a:t>
            </a:r>
            <a:r>
              <a:rPr lang="en-US"/>
              <a:t> till </a:t>
            </a:r>
            <a:r>
              <a:rPr lang="en-US" err="1"/>
              <a:t>materialansvarig</a:t>
            </a:r>
            <a:r>
              <a:rPr lang="en-US"/>
              <a:t> </a:t>
            </a:r>
            <a:r>
              <a:rPr lang="en-US" err="1"/>
              <a:t>i</a:t>
            </a:r>
            <a:r>
              <a:rPr lang="en-US"/>
              <a:t> NFF</a:t>
            </a:r>
            <a:endParaRPr lang="sv-SE"/>
          </a:p>
          <a:p>
            <a:r>
              <a:rPr lang="en-US" b="1" err="1"/>
              <a:t>Kassör</a:t>
            </a:r>
            <a:r>
              <a:rPr lang="en-US" b="1"/>
              <a:t> </a:t>
            </a:r>
            <a:r>
              <a:rPr lang="en-US"/>
              <a:t>- </a:t>
            </a:r>
            <a:r>
              <a:rPr lang="en-US" err="1"/>
              <a:t>ansvarar</a:t>
            </a:r>
            <a:r>
              <a:rPr lang="en-US"/>
              <a:t> </a:t>
            </a:r>
            <a:r>
              <a:rPr lang="en-US" err="1"/>
              <a:t>för</a:t>
            </a:r>
            <a:r>
              <a:rPr lang="en-US"/>
              <a:t> </a:t>
            </a:r>
            <a:r>
              <a:rPr lang="en-US" err="1"/>
              <a:t>lagets</a:t>
            </a:r>
            <a:r>
              <a:rPr lang="en-US"/>
              <a:t> </a:t>
            </a:r>
            <a:r>
              <a:rPr lang="en-US" err="1"/>
              <a:t>ekonomi</a:t>
            </a:r>
            <a:r>
              <a:rPr lang="en-US"/>
              <a:t> </a:t>
            </a:r>
            <a:r>
              <a:rPr lang="en-US" err="1"/>
              <a:t>och</a:t>
            </a:r>
            <a:r>
              <a:rPr lang="en-US"/>
              <a:t> </a:t>
            </a:r>
            <a:r>
              <a:rPr lang="en-US" err="1"/>
              <a:t>sköter</a:t>
            </a:r>
            <a:r>
              <a:rPr lang="en-US"/>
              <a:t> </a:t>
            </a:r>
            <a:r>
              <a:rPr lang="en-US" err="1"/>
              <a:t>inbetalningar</a:t>
            </a:r>
            <a:r>
              <a:rPr lang="en-US"/>
              <a:t> till </a:t>
            </a:r>
            <a:r>
              <a:rPr lang="en-US" err="1"/>
              <a:t>lagets</a:t>
            </a:r>
            <a:r>
              <a:rPr lang="en-US"/>
              <a:t> </a:t>
            </a:r>
            <a:r>
              <a:rPr lang="en-US" err="1"/>
              <a:t>cuper</a:t>
            </a:r>
            <a:r>
              <a:rPr lang="en-US"/>
              <a:t>.</a:t>
            </a:r>
          </a:p>
          <a:p>
            <a:endParaRPr lang="en-US">
              <a:cs typeface="Calibri"/>
            </a:endParaRPr>
          </a:p>
        </p:txBody>
      </p:sp>
      <p:sp>
        <p:nvSpPr>
          <p:cNvPr id="4" name="Platshållare för bildnummer 3"/>
          <p:cNvSpPr>
            <a:spLocks noGrp="1"/>
          </p:cNvSpPr>
          <p:nvPr>
            <p:ph type="sldNum" sz="quarter" idx="5"/>
          </p:nvPr>
        </p:nvSpPr>
        <p:spPr/>
        <p:txBody>
          <a:bodyPr/>
          <a:lstStyle/>
          <a:p>
            <a:fld id="{11ED8D70-7A83-4005-96D2-DE45D0FFCECC}" type="slidenum">
              <a:rPr lang="sv-SE" smtClean="0"/>
              <a:pPr/>
              <a:t>5</a:t>
            </a:fld>
            <a:endParaRPr lang="sv-SE"/>
          </a:p>
        </p:txBody>
      </p:sp>
    </p:spTree>
    <p:extLst>
      <p:ext uri="{BB962C8B-B14F-4D97-AF65-F5344CB8AC3E}">
        <p14:creationId xmlns:p14="http://schemas.microsoft.com/office/powerpoint/2010/main" val="3079526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cs typeface="Calibri"/>
              </a:rPr>
              <a:t>Om serieindelningen är klar vid föräldramötet kan man kopiera in detta här.</a:t>
            </a:r>
            <a:endParaRPr lang="sv-SE" dirty="0"/>
          </a:p>
        </p:txBody>
      </p:sp>
      <p:sp>
        <p:nvSpPr>
          <p:cNvPr id="4" name="Platshållare för bildnummer 3"/>
          <p:cNvSpPr>
            <a:spLocks noGrp="1"/>
          </p:cNvSpPr>
          <p:nvPr>
            <p:ph type="sldNum" sz="quarter" idx="10"/>
          </p:nvPr>
        </p:nvSpPr>
        <p:spPr/>
        <p:txBody>
          <a:bodyPr/>
          <a:lstStyle/>
          <a:p>
            <a:fld id="{11ED8D70-7A83-4005-96D2-DE45D0FFCECC}" type="slidenum">
              <a:rPr lang="sv-SE" smtClean="0"/>
              <a:pPr/>
              <a:t>6</a:t>
            </a:fld>
            <a:endParaRPr lang="sv-SE"/>
          </a:p>
        </p:txBody>
      </p:sp>
    </p:spTree>
    <p:extLst>
      <p:ext uri="{BB962C8B-B14F-4D97-AF65-F5344CB8AC3E}">
        <p14:creationId xmlns:p14="http://schemas.microsoft.com/office/powerpoint/2010/main" val="570454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cs typeface="Calibri"/>
              </a:rPr>
              <a:t>Är detta inte aktuellt så radera denna sida.</a:t>
            </a:r>
          </a:p>
          <a:p>
            <a:endParaRPr lang="sv-SE" dirty="0">
              <a:cs typeface="Calibri"/>
            </a:endParaRPr>
          </a:p>
          <a:p>
            <a:r>
              <a:rPr lang="sv-SE" dirty="0">
                <a:cs typeface="Calibri"/>
              </a:rPr>
              <a:t>För lag med stort antal spelare kan man dela in laget i grupper om 5-6 spelar för att underlätta matchplaneringen. Alla grupper ska vara jämnbra.</a:t>
            </a:r>
          </a:p>
          <a:p>
            <a:r>
              <a:rPr lang="sv-SE" dirty="0">
                <a:cs typeface="Calibri"/>
              </a:rPr>
              <a:t>I spelar utbildningen står följande.</a:t>
            </a:r>
          </a:p>
          <a:p>
            <a:r>
              <a:rPr lang="sv-SE" b="1" u="sng" dirty="0"/>
              <a:t>Laguttagning</a:t>
            </a:r>
            <a:endParaRPr lang="sv-SE" dirty="0"/>
          </a:p>
          <a:p>
            <a:r>
              <a:rPr lang="sv-SE" dirty="0"/>
              <a:t>Match är i barn- och ungdomsfotboll ytterst ett träningstillfälle men syftar även till att främja laggemenskap. I Nässjö FF anmäler vi så många lag till seriespel att varje spelare som tränar kontinuerligt kan erbjudas matchspel vid varje spelomgång. </a:t>
            </a:r>
            <a:endParaRPr lang="sv-SE" dirty="0">
              <a:cs typeface="Calibri"/>
            </a:endParaRPr>
          </a:p>
          <a:p>
            <a:r>
              <a:rPr lang="sv-SE" dirty="0"/>
              <a:t> </a:t>
            </a:r>
            <a:endParaRPr lang="sv-SE" dirty="0">
              <a:cs typeface="Calibri"/>
            </a:endParaRPr>
          </a:p>
          <a:p>
            <a:r>
              <a:rPr lang="sv-SE" dirty="0"/>
              <a:t>Generellt sett är barn under 13 år starkt beroende av att föräldrar skjutsar dem till träning och i Nässjö FF är vi därför generösa vid laguttagning i unga år. Upp till och med 15 år erbjuds alla spelare match om man tränar kontinuerligt. En rekommenderad definition av att ”träna kontinuerligt” är:</a:t>
            </a:r>
            <a:endParaRPr lang="sv-SE" dirty="0">
              <a:cs typeface="Calibri"/>
            </a:endParaRPr>
          </a:p>
          <a:p>
            <a:r>
              <a:rPr lang="sv-SE" dirty="0" err="1"/>
              <a:t>t.o.m</a:t>
            </a:r>
            <a:r>
              <a:rPr lang="sv-SE" dirty="0"/>
              <a:t> 13 år    50 % av träningarna under en 3-4 veckors period</a:t>
            </a:r>
            <a:endParaRPr lang="sv-SE" dirty="0">
              <a:cs typeface="Calibri"/>
            </a:endParaRPr>
          </a:p>
          <a:p>
            <a:r>
              <a:rPr lang="sv-SE" dirty="0"/>
              <a:t>14-15 år        75 % av träningarna under en 3-4 veckors period</a:t>
            </a:r>
            <a:endParaRPr lang="sv-SE" dirty="0">
              <a:cs typeface="Calibri"/>
            </a:endParaRPr>
          </a:p>
          <a:p>
            <a:r>
              <a:rPr lang="sv-SE" dirty="0"/>
              <a:t> </a:t>
            </a:r>
            <a:endParaRPr lang="sv-SE" dirty="0">
              <a:cs typeface="Calibri"/>
            </a:endParaRPr>
          </a:p>
          <a:p>
            <a:r>
              <a:rPr lang="sv-SE" dirty="0"/>
              <a:t>En övergripande ”regel” i ungdomsfotboll är att ju fler träningar en spelare genomför under en säsong desto fler matcherbjudanden får hen.</a:t>
            </a:r>
            <a:endParaRPr lang="sv-SE" dirty="0">
              <a:cs typeface="Calibri"/>
            </a:endParaRPr>
          </a:p>
        </p:txBody>
      </p:sp>
      <p:sp>
        <p:nvSpPr>
          <p:cNvPr id="4" name="Platshållare för bildnummer 3"/>
          <p:cNvSpPr>
            <a:spLocks noGrp="1"/>
          </p:cNvSpPr>
          <p:nvPr>
            <p:ph type="sldNum" sz="quarter" idx="10"/>
          </p:nvPr>
        </p:nvSpPr>
        <p:spPr/>
        <p:txBody>
          <a:bodyPr/>
          <a:lstStyle/>
          <a:p>
            <a:fld id="{11ED8D70-7A83-4005-96D2-DE45D0FFCECC}" type="slidenum">
              <a:rPr lang="sv-SE" smtClean="0"/>
              <a:pPr/>
              <a:t>7</a:t>
            </a:fld>
            <a:endParaRPr lang="sv-SE"/>
          </a:p>
        </p:txBody>
      </p:sp>
    </p:spTree>
    <p:extLst>
      <p:ext uri="{BB962C8B-B14F-4D97-AF65-F5344CB8AC3E}">
        <p14:creationId xmlns:p14="http://schemas.microsoft.com/office/powerpoint/2010/main" val="939450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11ED8D70-7A83-4005-96D2-DE45D0FFCECC}" type="slidenum">
              <a:rPr lang="sv-SE" smtClean="0"/>
              <a:pPr/>
              <a:t>8</a:t>
            </a:fld>
            <a:endParaRPr lang="sv-SE"/>
          </a:p>
        </p:txBody>
      </p:sp>
    </p:spTree>
    <p:extLst>
      <p:ext uri="{BB962C8B-B14F-4D97-AF65-F5344CB8AC3E}">
        <p14:creationId xmlns:p14="http://schemas.microsoft.com/office/powerpoint/2010/main" val="274822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cs typeface="Calibri"/>
              </a:rPr>
              <a:t>Ta </a:t>
            </a:r>
            <a:r>
              <a:rPr lang="en-US" err="1">
                <a:cs typeface="Calibri"/>
              </a:rPr>
              <a:t>för</a:t>
            </a:r>
            <a:r>
              <a:rPr lang="en-US">
                <a:cs typeface="Calibri"/>
              </a:rPr>
              <a:t> </a:t>
            </a:r>
            <a:r>
              <a:rPr lang="en-US" err="1">
                <a:cs typeface="Calibri"/>
              </a:rPr>
              <a:t>vana</a:t>
            </a:r>
            <a:r>
              <a:rPr lang="en-US">
                <a:cs typeface="Calibri"/>
              </a:rPr>
              <a:t> </a:t>
            </a:r>
            <a:r>
              <a:rPr lang="en-US" err="1">
                <a:cs typeface="Calibri"/>
              </a:rPr>
              <a:t>att</a:t>
            </a:r>
            <a:r>
              <a:rPr lang="en-US">
                <a:cs typeface="Calibri"/>
              </a:rPr>
              <a:t> </a:t>
            </a:r>
            <a:r>
              <a:rPr lang="en-US" err="1">
                <a:cs typeface="Calibri"/>
              </a:rPr>
              <a:t>få</a:t>
            </a:r>
            <a:r>
              <a:rPr lang="en-US">
                <a:cs typeface="Calibri"/>
              </a:rPr>
              <a:t> </a:t>
            </a:r>
            <a:r>
              <a:rPr lang="en-US" err="1">
                <a:cs typeface="Calibri"/>
              </a:rPr>
              <a:t>föräldrar</a:t>
            </a:r>
            <a:r>
              <a:rPr lang="en-US">
                <a:cs typeface="Calibri"/>
              </a:rPr>
              <a:t> </a:t>
            </a:r>
            <a:r>
              <a:rPr lang="en-US" err="1">
                <a:cs typeface="Calibri"/>
              </a:rPr>
              <a:t>och</a:t>
            </a:r>
            <a:r>
              <a:rPr lang="en-US">
                <a:cs typeface="Calibri"/>
              </a:rPr>
              <a:t> </a:t>
            </a:r>
            <a:r>
              <a:rPr lang="en-US" err="1">
                <a:cs typeface="Calibri"/>
              </a:rPr>
              <a:t>äldre</a:t>
            </a:r>
            <a:r>
              <a:rPr lang="en-US">
                <a:cs typeface="Calibri"/>
              </a:rPr>
              <a:t> barn </a:t>
            </a:r>
            <a:r>
              <a:rPr lang="en-US" err="1">
                <a:cs typeface="Calibri"/>
              </a:rPr>
              <a:t>att</a:t>
            </a:r>
            <a:r>
              <a:rPr lang="en-US">
                <a:cs typeface="Calibri"/>
              </a:rPr>
              <a:t> </a:t>
            </a:r>
            <a:r>
              <a:rPr lang="en-US" err="1">
                <a:cs typeface="Calibri"/>
              </a:rPr>
              <a:t>meddela</a:t>
            </a:r>
            <a:r>
              <a:rPr lang="en-US">
                <a:cs typeface="Calibri"/>
              </a:rPr>
              <a:t> om de </a:t>
            </a:r>
            <a:r>
              <a:rPr lang="en-US" err="1">
                <a:cs typeface="Calibri"/>
              </a:rPr>
              <a:t>inte</a:t>
            </a:r>
            <a:r>
              <a:rPr lang="en-US">
                <a:cs typeface="Calibri"/>
              </a:rPr>
              <a:t> </a:t>
            </a:r>
            <a:r>
              <a:rPr lang="en-US" err="1">
                <a:cs typeface="Calibri"/>
              </a:rPr>
              <a:t>kan</a:t>
            </a:r>
            <a:r>
              <a:rPr lang="en-US">
                <a:cs typeface="Calibri"/>
              </a:rPr>
              <a:t> </a:t>
            </a:r>
            <a:r>
              <a:rPr lang="en-US" err="1">
                <a:cs typeface="Calibri"/>
              </a:rPr>
              <a:t>närvara</a:t>
            </a:r>
            <a:r>
              <a:rPr lang="en-US">
                <a:cs typeface="Calibri"/>
              </a:rPr>
              <a:t> vid </a:t>
            </a:r>
            <a:r>
              <a:rPr lang="en-US" err="1">
                <a:cs typeface="Calibri"/>
              </a:rPr>
              <a:t>träning</a:t>
            </a:r>
            <a:r>
              <a:rPr lang="en-US">
                <a:cs typeface="Calibri"/>
              </a:rPr>
              <a:t> </a:t>
            </a:r>
            <a:r>
              <a:rPr lang="en-US" err="1">
                <a:cs typeface="Calibri"/>
              </a:rPr>
              <a:t>och</a:t>
            </a:r>
            <a:r>
              <a:rPr lang="en-US">
                <a:cs typeface="Calibri"/>
              </a:rPr>
              <a:t> match.  </a:t>
            </a:r>
          </a:p>
        </p:txBody>
      </p:sp>
      <p:sp>
        <p:nvSpPr>
          <p:cNvPr id="4" name="Platshållare för bildnummer 3"/>
          <p:cNvSpPr>
            <a:spLocks noGrp="1"/>
          </p:cNvSpPr>
          <p:nvPr>
            <p:ph type="sldNum" sz="quarter" idx="5"/>
          </p:nvPr>
        </p:nvSpPr>
        <p:spPr/>
        <p:txBody>
          <a:bodyPr/>
          <a:lstStyle/>
          <a:p>
            <a:fld id="{11ED8D70-7A83-4005-96D2-DE45D0FFCECC}" type="slidenum">
              <a:rPr lang="sv-SE" smtClean="0"/>
              <a:pPr/>
              <a:t>9</a:t>
            </a:fld>
            <a:endParaRPr lang="sv-SE"/>
          </a:p>
        </p:txBody>
      </p:sp>
    </p:spTree>
    <p:extLst>
      <p:ext uri="{BB962C8B-B14F-4D97-AF65-F5344CB8AC3E}">
        <p14:creationId xmlns:p14="http://schemas.microsoft.com/office/powerpoint/2010/main" val="2583124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err="1">
                <a:cs typeface="Calibri"/>
              </a:rPr>
              <a:t>Raderas</a:t>
            </a:r>
            <a:r>
              <a:rPr lang="en-US" dirty="0">
                <a:cs typeface="Calibri"/>
              </a:rPr>
              <a:t> om </a:t>
            </a:r>
            <a:r>
              <a:rPr lang="en-US" dirty="0" err="1">
                <a:cs typeface="Calibri"/>
              </a:rPr>
              <a:t>detta</a:t>
            </a:r>
            <a:r>
              <a:rPr lang="en-US" dirty="0">
                <a:cs typeface="Calibri"/>
              </a:rPr>
              <a:t> </a:t>
            </a:r>
            <a:r>
              <a:rPr lang="en-US" dirty="0" err="1">
                <a:cs typeface="Calibri"/>
              </a:rPr>
              <a:t>inte</a:t>
            </a:r>
            <a:r>
              <a:rPr lang="en-US" dirty="0">
                <a:cs typeface="Calibri"/>
              </a:rPr>
              <a:t> </a:t>
            </a:r>
            <a:r>
              <a:rPr lang="en-US" dirty="0" err="1">
                <a:cs typeface="Calibri"/>
              </a:rPr>
              <a:t>är</a:t>
            </a:r>
            <a:r>
              <a:rPr lang="en-US" dirty="0">
                <a:cs typeface="Calibri"/>
              </a:rPr>
              <a:t> </a:t>
            </a:r>
            <a:r>
              <a:rPr lang="en-US" dirty="0" err="1">
                <a:cs typeface="Calibri"/>
              </a:rPr>
              <a:t>aktuellt</a:t>
            </a:r>
            <a:endParaRPr lang="en-US" dirty="0">
              <a:cs typeface="Calibri"/>
            </a:endParaRPr>
          </a:p>
        </p:txBody>
      </p:sp>
      <p:sp>
        <p:nvSpPr>
          <p:cNvPr id="4" name="Platshållare för bildnummer 3"/>
          <p:cNvSpPr>
            <a:spLocks noGrp="1"/>
          </p:cNvSpPr>
          <p:nvPr>
            <p:ph type="sldNum" sz="quarter" idx="5"/>
          </p:nvPr>
        </p:nvSpPr>
        <p:spPr/>
        <p:txBody>
          <a:bodyPr/>
          <a:lstStyle/>
          <a:p>
            <a:fld id="{11ED8D70-7A83-4005-96D2-DE45D0FFCECC}" type="slidenum">
              <a:rPr lang="sv-SE" smtClean="0"/>
              <a:pPr/>
              <a:t>12</a:t>
            </a:fld>
            <a:endParaRPr lang="sv-SE"/>
          </a:p>
        </p:txBody>
      </p:sp>
    </p:spTree>
    <p:extLst>
      <p:ext uri="{BB962C8B-B14F-4D97-AF65-F5344CB8AC3E}">
        <p14:creationId xmlns:p14="http://schemas.microsoft.com/office/powerpoint/2010/main" val="3459294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cs typeface="Calibri"/>
              </a:rPr>
              <a:t>Visa föräldrarna hur man prenumererar på nyheter från er hemsida.</a:t>
            </a:r>
            <a:endParaRPr lang="sv-SE"/>
          </a:p>
          <a:p>
            <a:r>
              <a:rPr lang="sv-SE"/>
              <a:t>Klicka på stjärnan och</a:t>
            </a:r>
            <a:r>
              <a:rPr lang="sv-SE" baseline="0"/>
              <a:t> fyll i namn och e-postadress.</a:t>
            </a:r>
            <a:endParaRPr lang="sv-SE">
              <a:cs typeface="Calibri"/>
            </a:endParaRPr>
          </a:p>
        </p:txBody>
      </p:sp>
      <p:sp>
        <p:nvSpPr>
          <p:cNvPr id="4" name="Platshållare för bildnummer 3"/>
          <p:cNvSpPr>
            <a:spLocks noGrp="1"/>
          </p:cNvSpPr>
          <p:nvPr>
            <p:ph type="sldNum" sz="quarter" idx="10"/>
          </p:nvPr>
        </p:nvSpPr>
        <p:spPr/>
        <p:txBody>
          <a:bodyPr/>
          <a:lstStyle/>
          <a:p>
            <a:fld id="{11ED8D70-7A83-4005-96D2-DE45D0FFCECC}" type="slidenum">
              <a:rPr lang="sv-SE" smtClean="0"/>
              <a:pPr/>
              <a:t>13</a:t>
            </a:fld>
            <a:endParaRPr lang="sv-SE"/>
          </a:p>
        </p:txBody>
      </p:sp>
    </p:spTree>
    <p:extLst>
      <p:ext uri="{BB962C8B-B14F-4D97-AF65-F5344CB8AC3E}">
        <p14:creationId xmlns:p14="http://schemas.microsoft.com/office/powerpoint/2010/main" val="2458958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err="1">
                <a:cs typeface="Calibri"/>
              </a:rPr>
              <a:t>Raderas</a:t>
            </a:r>
            <a:r>
              <a:rPr lang="en-US">
                <a:cs typeface="Calibri"/>
              </a:rPr>
              <a:t> om </a:t>
            </a:r>
            <a:r>
              <a:rPr lang="en-US" err="1">
                <a:cs typeface="Calibri"/>
              </a:rPr>
              <a:t>detta</a:t>
            </a:r>
            <a:r>
              <a:rPr lang="en-US">
                <a:cs typeface="Calibri"/>
              </a:rPr>
              <a:t> </a:t>
            </a:r>
            <a:r>
              <a:rPr lang="en-US" err="1">
                <a:cs typeface="Calibri"/>
              </a:rPr>
              <a:t>inte</a:t>
            </a:r>
            <a:r>
              <a:rPr lang="en-US">
                <a:cs typeface="Calibri"/>
              </a:rPr>
              <a:t> </a:t>
            </a:r>
            <a:r>
              <a:rPr lang="en-US" err="1">
                <a:cs typeface="Calibri"/>
              </a:rPr>
              <a:t>är</a:t>
            </a:r>
            <a:r>
              <a:rPr lang="en-US">
                <a:cs typeface="Calibri"/>
              </a:rPr>
              <a:t> aktuellt.</a:t>
            </a:r>
          </a:p>
        </p:txBody>
      </p:sp>
      <p:sp>
        <p:nvSpPr>
          <p:cNvPr id="4" name="Platshållare för bildnummer 3"/>
          <p:cNvSpPr>
            <a:spLocks noGrp="1"/>
          </p:cNvSpPr>
          <p:nvPr>
            <p:ph type="sldNum" sz="quarter" idx="5"/>
          </p:nvPr>
        </p:nvSpPr>
        <p:spPr/>
        <p:txBody>
          <a:bodyPr/>
          <a:lstStyle/>
          <a:p>
            <a:fld id="{11ED8D70-7A83-4005-96D2-DE45D0FFCECC}" type="slidenum">
              <a:rPr lang="sv-SE" smtClean="0"/>
              <a:pPr/>
              <a:t>15</a:t>
            </a:fld>
            <a:endParaRPr lang="sv-SE"/>
          </a:p>
        </p:txBody>
      </p:sp>
    </p:spTree>
    <p:extLst>
      <p:ext uri="{BB962C8B-B14F-4D97-AF65-F5344CB8AC3E}">
        <p14:creationId xmlns:p14="http://schemas.microsoft.com/office/powerpoint/2010/main" val="3246602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err="1">
                <a:cs typeface="Calibri"/>
              </a:rPr>
              <a:t>Raderas</a:t>
            </a:r>
            <a:r>
              <a:rPr lang="en-US">
                <a:cs typeface="Calibri"/>
              </a:rPr>
              <a:t> om </a:t>
            </a:r>
            <a:r>
              <a:rPr lang="en-US" err="1">
                <a:cs typeface="Calibri"/>
              </a:rPr>
              <a:t>detta</a:t>
            </a:r>
            <a:r>
              <a:rPr lang="en-US">
                <a:cs typeface="Calibri"/>
              </a:rPr>
              <a:t> </a:t>
            </a:r>
            <a:r>
              <a:rPr lang="en-US" err="1">
                <a:cs typeface="Calibri"/>
              </a:rPr>
              <a:t>inte</a:t>
            </a:r>
            <a:r>
              <a:rPr lang="en-US">
                <a:cs typeface="Calibri"/>
              </a:rPr>
              <a:t> </a:t>
            </a:r>
            <a:r>
              <a:rPr lang="en-US" err="1">
                <a:cs typeface="Calibri"/>
              </a:rPr>
              <a:t>är</a:t>
            </a:r>
            <a:r>
              <a:rPr lang="en-US">
                <a:cs typeface="Calibri"/>
              </a:rPr>
              <a:t> aktuellt</a:t>
            </a:r>
          </a:p>
        </p:txBody>
      </p:sp>
      <p:sp>
        <p:nvSpPr>
          <p:cNvPr id="4" name="Platshållare för bildnummer 3"/>
          <p:cNvSpPr>
            <a:spLocks noGrp="1"/>
          </p:cNvSpPr>
          <p:nvPr>
            <p:ph type="sldNum" sz="quarter" idx="5"/>
          </p:nvPr>
        </p:nvSpPr>
        <p:spPr/>
        <p:txBody>
          <a:bodyPr/>
          <a:lstStyle/>
          <a:p>
            <a:fld id="{11ED8D70-7A83-4005-96D2-DE45D0FFCECC}" type="slidenum">
              <a:rPr lang="sv-SE" smtClean="0"/>
              <a:pPr/>
              <a:t>17</a:t>
            </a:fld>
            <a:endParaRPr lang="sv-SE"/>
          </a:p>
        </p:txBody>
      </p:sp>
    </p:spTree>
    <p:extLst>
      <p:ext uri="{BB962C8B-B14F-4D97-AF65-F5344CB8AC3E}">
        <p14:creationId xmlns:p14="http://schemas.microsoft.com/office/powerpoint/2010/main" val="379758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sv-SE"/>
              <a:t>Klicka här för att ändra format</a:t>
            </a:r>
            <a:endParaRPr lang="en-US"/>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om du vill redigera mall för underrubrikformat</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1190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3" name="Content Placeholder 2"/>
          <p:cNvSpPr>
            <a:spLocks noGrp="1"/>
          </p:cNvSpPr>
          <p:nvPr>
            <p:ph idx="1"/>
          </p:nvPr>
        </p:nvSpPr>
        <p:spPr/>
        <p:txBody>
          <a:bodyPr anchor="ct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056849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sv-SE"/>
              <a:t>Klicka här för att ändra format</a:t>
            </a:r>
            <a:endParaRPr lang="en-US"/>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45546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3" name="Content Placeholder 2"/>
          <p:cNvSpPr>
            <a:spLocks noGrp="1"/>
          </p:cNvSpPr>
          <p:nvPr>
            <p:ph sz="half" idx="1"/>
          </p:nvPr>
        </p:nvSpPr>
        <p:spPr>
          <a:xfrm>
            <a:off x="684211" y="685800"/>
            <a:ext cx="4937655" cy="3615267"/>
          </a:xfrm>
        </p:spPr>
        <p:txBody>
          <a:bodyP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p:cNvSpPr>
            <a:spLocks noGrp="1"/>
          </p:cNvSpPr>
          <p:nvPr>
            <p:ph sz="half" idx="2"/>
          </p:nvPr>
        </p:nvSpPr>
        <p:spPr>
          <a:xfrm>
            <a:off x="5808133" y="685801"/>
            <a:ext cx="4934479" cy="3615266"/>
          </a:xfrm>
        </p:spPr>
        <p:txBody>
          <a:bodyP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Date Placeholder 4"/>
          <p:cNvSpPr>
            <a:spLocks noGrp="1"/>
          </p:cNvSpPr>
          <p:nvPr>
            <p:ph type="dt" sz="half" idx="10"/>
          </p:nvPr>
        </p:nvSpPr>
        <p:spPr/>
        <p:txBody>
          <a:bodyPr/>
          <a:lstStyle/>
          <a:p>
            <a:fld id="{B61BEF0D-F0BB-DE4B-95CE-6DB70DBA9567}" type="datetimeFigureOut">
              <a:rPr lang="en-US" dirty="0"/>
              <a:pPr/>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666678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format</a:t>
            </a:r>
            <a:endParaRPr lang="en-US"/>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7" name="Date Placeholder 6"/>
          <p:cNvSpPr>
            <a:spLocks noGrp="1"/>
          </p:cNvSpPr>
          <p:nvPr>
            <p:ph type="dt" sz="half" idx="10"/>
          </p:nvPr>
        </p:nvSpPr>
        <p:spPr/>
        <p:txBody>
          <a:bodyPr/>
          <a:lstStyle/>
          <a:p>
            <a:fld id="{B61BEF0D-F0BB-DE4B-95CE-6DB70DBA9567}" type="datetimeFigureOut">
              <a:rPr lang="en-US" dirty="0"/>
              <a:pPr/>
              <a:t>3/24/2026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230224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3" name="Date Placeholder 2"/>
          <p:cNvSpPr>
            <a:spLocks noGrp="1"/>
          </p:cNvSpPr>
          <p:nvPr>
            <p:ph type="dt" sz="half" idx="10"/>
          </p:nvPr>
        </p:nvSpPr>
        <p:spPr/>
        <p:txBody>
          <a:bodyPr/>
          <a:lstStyle/>
          <a:p>
            <a:fld id="{B61BEF0D-F0BB-DE4B-95CE-6DB70DBA9567}" type="datetimeFigureOut">
              <a:rPr lang="en-US" dirty="0"/>
              <a:pPr/>
              <a:t>3/24/2026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505243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051874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sv-SE"/>
              <a:t>Klicka här för att ändra format</a:t>
            </a:r>
            <a:endParaRPr lang="en-US"/>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B61BEF0D-F0BB-DE4B-95CE-6DB70DBA9567}" type="datetimeFigureOut">
              <a:rPr lang="en-US" dirty="0"/>
              <a:pPr/>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87010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sv-SE"/>
              <a:t>Klicka här för att ändra format</a:t>
            </a:r>
            <a:endParaRPr lang="en-US"/>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B61BEF0D-F0BB-DE4B-95CE-6DB70DBA9567}" type="datetimeFigureOut">
              <a:rPr lang="en-US" dirty="0"/>
              <a:pPr/>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70824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Redigera format för bakgrundstext</a:t>
            </a:r>
          </a:p>
        </p:txBody>
      </p:sp>
      <p:sp>
        <p:nvSpPr>
          <p:cNvPr id="3" name="Date Placeholder 2"/>
          <p:cNvSpPr>
            <a:spLocks noGrp="1"/>
          </p:cNvSpPr>
          <p:nvPr>
            <p:ph type="dt" sz="half" idx="10"/>
          </p:nvPr>
        </p:nvSpPr>
        <p:spPr/>
        <p:txBody>
          <a:bodyPr/>
          <a:lstStyle/>
          <a:p>
            <a:fld id="{B61BEF0D-F0BB-DE4B-95CE-6DB70DBA9567}" type="datetimeFigureOut">
              <a:rPr lang="en-US" dirty="0"/>
              <a:pPr/>
              <a:t>3/24/2026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9523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sv-SE"/>
              <a:t>Klicka här för att ändra format</a:t>
            </a:r>
            <a:endParaRPr lang="en-US"/>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01517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sv-SE"/>
              <a:t>Klicka här för att ändra format</a:t>
            </a:r>
            <a:endParaRPr lang="en-US"/>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Redigera format för bakgrundstext</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2912392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sv-SE"/>
              <a:t>Klicka här för att ändra format</a:t>
            </a:r>
            <a:endParaRPr lang="en-US"/>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24665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sv-SE"/>
              <a:t>Klicka här för att ändra format</a:t>
            </a:r>
            <a:endParaRPr lang="en-US"/>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v-SE"/>
              <a:t>Redigera format för bakgrundstext</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2627265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sv-SE"/>
              <a:t>Klicka här för att ändra format</a:t>
            </a:r>
            <a:endParaRPr lang="en-US"/>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v-SE"/>
              <a:t>Redigera format för bakgrundstext</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063088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sv-SE"/>
              <a:t>Klicka här för att ändra format</a:t>
            </a:r>
            <a:endParaRPr lang="en-US"/>
          </a:p>
        </p:txBody>
      </p:sp>
      <p:sp>
        <p:nvSpPr>
          <p:cNvPr id="3" name="Vertical Text Placeholder 2"/>
          <p:cNvSpPr>
            <a:spLocks noGrp="1"/>
          </p:cNvSpPr>
          <p:nvPr>
            <p:ph type="body" orient="vert" idx="1"/>
          </p:nvPr>
        </p:nvSpPr>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593091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sv-SE"/>
              <a:t>Klicka här för att ändra format</a:t>
            </a:r>
            <a:endParaRPr lang="en-US"/>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290930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838200" y="365125"/>
            <a:ext cx="10515600" cy="1325563"/>
          </a:xfrm>
          <a:prstGeom prst="rect">
            <a:avLst/>
          </a:prstGeom>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25A8B440-E37C-4D2F-AB8C-282561202D6E}" type="datetimeFigureOut">
              <a:rPr lang="sv-SE" smtClean="0"/>
              <a:pPr/>
              <a:t>2026-03-24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40FFF9BB-047E-4F50-B7C9-ADB22FE8723C}" type="slidenum">
              <a:rPr lang="sv-SE" smtClean="0"/>
              <a:pPr/>
              <a:t>‹#›</a:t>
            </a:fld>
            <a:endParaRPr lang="sv-SE"/>
          </a:p>
        </p:txBody>
      </p:sp>
    </p:spTree>
    <p:extLst>
      <p:ext uri="{BB962C8B-B14F-4D97-AF65-F5344CB8AC3E}">
        <p14:creationId xmlns:p14="http://schemas.microsoft.com/office/powerpoint/2010/main" val="3325257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40000"/>
                <a:lumOff val="60000"/>
              </a:schemeClr>
            </a:gs>
            <a:gs pos="72000">
              <a:schemeClr val="accent1">
                <a:lumMod val="95000"/>
                <a:lumOff val="5000"/>
              </a:schemeClr>
            </a:gs>
            <a:gs pos="100000">
              <a:schemeClr val="accent1">
                <a:lumMod val="6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sv-SE"/>
              <a:t>Klicka här för att ändra format</a:t>
            </a:r>
            <a:endParaRPr lang="en-US"/>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3/24/2026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2560281831"/>
      </p:ext>
    </p:extLst>
  </p:cSld>
  <p:clrMap bg1="dk1" tx1="lt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14"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team.intersport.se/nassjo-ff-fotbol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536915" y="402955"/>
            <a:ext cx="9144000" cy="997567"/>
          </a:xfrm>
        </p:spPr>
        <p:txBody>
          <a:bodyPr/>
          <a:lstStyle/>
          <a:p>
            <a:pPr algn="ctr"/>
            <a:r>
              <a:rPr lang="sv-SE" b="1">
                <a:solidFill>
                  <a:srgbClr val="00B0F0"/>
                </a:solidFill>
              </a:rPr>
              <a:t>Välkomna</a:t>
            </a:r>
          </a:p>
        </p:txBody>
      </p:sp>
      <p:pic>
        <p:nvPicPr>
          <p:cNvPr id="5" name="Bildobjekt 4"/>
          <p:cNvPicPr>
            <a:picLocks noChangeAspect="1"/>
          </p:cNvPicPr>
          <p:nvPr/>
        </p:nvPicPr>
        <p:blipFill>
          <a:blip r:embed="rId3"/>
          <a:stretch>
            <a:fillRect/>
          </a:stretch>
        </p:blipFill>
        <p:spPr>
          <a:xfrm>
            <a:off x="10631545" y="326390"/>
            <a:ext cx="1086002" cy="1143160"/>
          </a:xfrm>
          <a:prstGeom prst="rect">
            <a:avLst/>
          </a:prstGeom>
        </p:spPr>
      </p:pic>
    </p:spTree>
    <p:extLst>
      <p:ext uri="{BB962C8B-B14F-4D97-AF65-F5344CB8AC3E}">
        <p14:creationId xmlns:p14="http://schemas.microsoft.com/office/powerpoint/2010/main" val="1253772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397134" y="239426"/>
            <a:ext cx="5658929" cy="1078416"/>
          </a:xfrm>
        </p:spPr>
        <p:txBody>
          <a:bodyPr/>
          <a:lstStyle/>
          <a:p>
            <a:r>
              <a:rPr lang="sv-SE" u="sng">
                <a:solidFill>
                  <a:srgbClr val="00B0F0"/>
                </a:solidFill>
              </a:rPr>
              <a:t>AVGIFTER</a:t>
            </a:r>
            <a:endParaRPr lang="sv-SE" sz="3200">
              <a:solidFill>
                <a:srgbClr val="00B0F0"/>
              </a:solidFill>
            </a:endParaRPr>
          </a:p>
        </p:txBody>
      </p:sp>
      <p:sp>
        <p:nvSpPr>
          <p:cNvPr id="3" name="Platshållare för innehåll 2"/>
          <p:cNvSpPr>
            <a:spLocks noGrp="1"/>
          </p:cNvSpPr>
          <p:nvPr>
            <p:ph idx="1"/>
          </p:nvPr>
        </p:nvSpPr>
        <p:spPr>
          <a:xfrm>
            <a:off x="1132192" y="1259457"/>
            <a:ext cx="10233800" cy="4982147"/>
          </a:xfrm>
        </p:spPr>
        <p:txBody>
          <a:bodyPr>
            <a:normAutofit fontScale="92500" lnSpcReduction="10000"/>
          </a:bodyPr>
          <a:lstStyle/>
          <a:p>
            <a:endParaRPr lang="sv-SE" b="1" u="sng" dirty="0">
              <a:solidFill>
                <a:schemeClr val="tx1"/>
              </a:solidFill>
            </a:endParaRPr>
          </a:p>
          <a:p>
            <a:pPr>
              <a:lnSpc>
                <a:spcPct val="120000"/>
              </a:lnSpc>
            </a:pPr>
            <a:r>
              <a:rPr lang="sv-SE" b="1" u="sng" dirty="0">
                <a:solidFill>
                  <a:schemeClr val="tx1"/>
                </a:solidFill>
              </a:rPr>
              <a:t>Medlemsavgift</a:t>
            </a:r>
            <a:br>
              <a:rPr lang="sv-SE" dirty="0"/>
            </a:br>
            <a:r>
              <a:rPr lang="sv-SE" dirty="0">
                <a:solidFill>
                  <a:schemeClr val="tx1"/>
                </a:solidFill>
              </a:rPr>
              <a:t>Medlemskap: 700:-</a:t>
            </a:r>
            <a:br>
              <a:rPr lang="sv-SE" dirty="0"/>
            </a:br>
            <a:r>
              <a:rPr lang="sv-SE" dirty="0">
                <a:solidFill>
                  <a:schemeClr val="tx1"/>
                </a:solidFill>
              </a:rPr>
              <a:t>Familjemedlemskap: 1200:-</a:t>
            </a:r>
            <a:br>
              <a:rPr lang="sv-SE" dirty="0"/>
            </a:br>
            <a:r>
              <a:rPr lang="sv-SE" dirty="0">
                <a:solidFill>
                  <a:schemeClr val="tx1"/>
                </a:solidFill>
              </a:rPr>
              <a:t>Passiv medlem 300:-</a:t>
            </a:r>
            <a:br>
              <a:rPr lang="sv-SE" dirty="0"/>
            </a:br>
            <a:br>
              <a:rPr lang="en-US" dirty="0"/>
            </a:br>
            <a:r>
              <a:rPr lang="sv-SE" dirty="0"/>
              <a:t> </a:t>
            </a:r>
          </a:p>
          <a:p>
            <a:r>
              <a:rPr lang="sv-SE" b="1" u="sng" dirty="0">
                <a:solidFill>
                  <a:schemeClr val="tx1"/>
                </a:solidFill>
              </a:rPr>
              <a:t>Deltagaravgift</a:t>
            </a:r>
            <a:endParaRPr lang="sv-SE" u="sng" dirty="0">
              <a:solidFill>
                <a:schemeClr val="tx1"/>
              </a:solidFill>
            </a:endParaRPr>
          </a:p>
          <a:p>
            <a:pPr>
              <a:lnSpc>
                <a:spcPct val="120000"/>
              </a:lnSpc>
              <a:buNone/>
            </a:pPr>
            <a:r>
              <a:rPr lang="sv-SE" dirty="0">
                <a:solidFill>
                  <a:schemeClr val="tx1"/>
                </a:solidFill>
              </a:rPr>
              <a:t>	</a:t>
            </a:r>
            <a:br>
              <a:rPr lang="sv-SE" dirty="0"/>
            </a:br>
            <a:r>
              <a:rPr lang="sv-SE" dirty="0">
                <a:solidFill>
                  <a:schemeClr val="tx1"/>
                </a:solidFill>
              </a:rPr>
              <a:t>10-12 år: 650:- födda 2016-2014</a:t>
            </a:r>
            <a:br>
              <a:rPr lang="sv-SE" dirty="0"/>
            </a:br>
            <a:r>
              <a:rPr lang="sv-SE" dirty="0">
                <a:solidFill>
                  <a:schemeClr val="tx1"/>
                </a:solidFill>
              </a:rPr>
              <a:t>13-18 år: 850:- födda 2013-2008</a:t>
            </a:r>
          </a:p>
          <a:p>
            <a:pPr>
              <a:buNone/>
            </a:pPr>
            <a:endParaRPr lang="sv-SE" dirty="0"/>
          </a:p>
          <a:p>
            <a:pPr>
              <a:buNone/>
            </a:pPr>
            <a:r>
              <a:rPr lang="sv-SE" b="1" dirty="0"/>
              <a:t>	</a:t>
            </a:r>
            <a:r>
              <a:rPr lang="sv-SE" dirty="0">
                <a:solidFill>
                  <a:schemeClr val="tx1"/>
                </a:solidFill>
              </a:rPr>
              <a:t>	</a:t>
            </a:r>
            <a:r>
              <a:rPr lang="sv-SE" b="1" dirty="0">
                <a:solidFill>
                  <a:schemeClr val="tx1"/>
                </a:solidFill>
              </a:rPr>
              <a:t>Max</a:t>
            </a:r>
            <a:r>
              <a:rPr lang="sv-SE" dirty="0">
                <a:solidFill>
                  <a:schemeClr val="tx1"/>
                </a:solidFill>
              </a:rPr>
              <a:t> medlems-/deltagaravgift per familjeadress är 2.900:-</a:t>
            </a:r>
          </a:p>
          <a:p>
            <a:endParaRPr lang="sv-SE" dirty="0"/>
          </a:p>
        </p:txBody>
      </p:sp>
      <p:pic>
        <p:nvPicPr>
          <p:cNvPr id="4" name="Bildobjekt 3" descr="En bild som visar text&#10;&#10;Automatiskt genererad beskrivning">
            <a:extLst>
              <a:ext uri="{FF2B5EF4-FFF2-40B4-BE49-F238E27FC236}">
                <a16:creationId xmlns:a16="http://schemas.microsoft.com/office/drawing/2014/main" id="{1ED7B5DE-47D6-4FDF-BE8F-0B5210BFB9D2}"/>
              </a:ext>
            </a:extLst>
          </p:cNvPr>
          <p:cNvPicPr>
            <a:picLocks noChangeAspect="1"/>
          </p:cNvPicPr>
          <p:nvPr/>
        </p:nvPicPr>
        <p:blipFill>
          <a:blip r:embed="rId2"/>
          <a:stretch>
            <a:fillRect/>
          </a:stretch>
        </p:blipFill>
        <p:spPr>
          <a:xfrm>
            <a:off x="10631545" y="326390"/>
            <a:ext cx="1086002" cy="1143160"/>
          </a:xfrm>
          <a:prstGeom prst="rect">
            <a:avLst/>
          </a:prstGeom>
        </p:spPr>
      </p:pic>
    </p:spTree>
    <p:extLst>
      <p:ext uri="{BB962C8B-B14F-4D97-AF65-F5344CB8AC3E}">
        <p14:creationId xmlns:p14="http://schemas.microsoft.com/office/powerpoint/2010/main" val="3941010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endParaRPr lang="sv-SE"/>
          </a:p>
        </p:txBody>
      </p:sp>
      <p:sp>
        <p:nvSpPr>
          <p:cNvPr id="5" name="Platshållare för innehåll 2"/>
          <p:cNvSpPr txBox="1">
            <a:spLocks/>
          </p:cNvSpPr>
          <p:nvPr/>
        </p:nvSpPr>
        <p:spPr>
          <a:xfrm>
            <a:off x="1392171" y="1395046"/>
            <a:ext cx="9512519" cy="3456194"/>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4000" dirty="0">
                <a:gradFill>
                  <a:gsLst>
                    <a:gs pos="0">
                      <a:prstClr val="black">
                        <a:lumMod val="25000"/>
                        <a:lumOff val="75000"/>
                      </a:prstClr>
                    </a:gs>
                    <a:gs pos="34000">
                      <a:prstClr val="white">
                        <a:lumMod val="93000"/>
                      </a:prstClr>
                    </a:gs>
                    <a:gs pos="100000">
                      <a:srgbClr val="76DBF4">
                        <a:lumMod val="0"/>
                        <a:lumOff val="100000"/>
                      </a:srgbClr>
                    </a:gs>
                  </a:gsLst>
                  <a:lin ang="4800000" scaled="0"/>
                </a:gradFill>
              </a:rPr>
              <a:t>Utprovning och beställning </a:t>
            </a:r>
            <a:br>
              <a:rPr lang="sv-SE" sz="4000" dirty="0"/>
            </a:br>
            <a:endParaRPr lang="sv-SE" sz="2400" dirty="0">
              <a:solidFill>
                <a:schemeClr val="tx1"/>
              </a:solidFill>
            </a:endParaRPr>
          </a:p>
          <a:p>
            <a:r>
              <a:rPr lang="sv-SE" sz="2400" dirty="0">
                <a:solidFill>
                  <a:schemeClr val="tx1"/>
                </a:solidFill>
              </a:rPr>
              <a:t>För fler datum håll koll på hemsidan</a:t>
            </a:r>
            <a:endParaRPr lang="sv-SE" sz="3600" dirty="0">
              <a:solidFill>
                <a:schemeClr val="tx1"/>
              </a:solidFill>
            </a:endParaRPr>
          </a:p>
          <a:p>
            <a:endParaRPr lang="sv-SE" sz="2400" dirty="0">
              <a:solidFill>
                <a:schemeClr val="tx1"/>
              </a:solidFill>
            </a:endParaRPr>
          </a:p>
          <a:p>
            <a:r>
              <a:rPr lang="sv-SE" sz="2400" dirty="0">
                <a:solidFill>
                  <a:schemeClr val="tx1"/>
                </a:solidFill>
              </a:rPr>
              <a:t>Går att beställa kläder genom hemsidan. NFF.NU</a:t>
            </a:r>
          </a:p>
          <a:p>
            <a:endParaRPr lang="sv-SE" sz="2400" dirty="0">
              <a:solidFill>
                <a:schemeClr val="tx1"/>
              </a:solidFill>
              <a:ea typeface="+mn-lt"/>
              <a:cs typeface="+mn-lt"/>
            </a:endParaRPr>
          </a:p>
          <a:p>
            <a:r>
              <a:rPr lang="sv-SE" sz="3600" dirty="0">
                <a:solidFill>
                  <a:schemeClr val="tx1"/>
                </a:solidFill>
                <a:ea typeface="+mn-lt"/>
                <a:cs typeface="+mn-lt"/>
                <a:hlinkClick r:id="rId2">
                  <a:extLst>
                    <a:ext uri="{A12FA001-AC4F-418D-AE19-62706E023703}">
                      <ahyp:hlinkClr xmlns:ahyp="http://schemas.microsoft.com/office/drawing/2018/hyperlinkcolor" val="tx"/>
                    </a:ext>
                  </a:extLst>
                </a:hlinkClick>
              </a:rPr>
              <a:t>Handla föreningskläder för Nässjö FF Fotboll online | INTERSPORT</a:t>
            </a:r>
            <a:br>
              <a:rPr lang="sv-SE" sz="3600" dirty="0">
                <a:solidFill>
                  <a:schemeClr val="tx1"/>
                </a:solidFill>
              </a:rPr>
            </a:br>
            <a:endParaRPr lang="sv-SE" sz="3600" dirty="0">
              <a:solidFill>
                <a:schemeClr val="tx1"/>
              </a:solidFill>
              <a:highlight>
                <a:srgbClr val="C0C0C0"/>
              </a:highlight>
            </a:endParaRPr>
          </a:p>
          <a:p>
            <a:pPr marL="0" indent="0">
              <a:buNone/>
            </a:pPr>
            <a:endParaRPr lang="sv-SE" sz="3600" dirty="0">
              <a:gradFill>
                <a:gsLst>
                  <a:gs pos="0">
                    <a:prstClr val="black">
                      <a:lumMod val="25000"/>
                      <a:lumOff val="75000"/>
                    </a:prstClr>
                  </a:gs>
                  <a:gs pos="34000">
                    <a:prstClr val="white">
                      <a:lumMod val="93000"/>
                    </a:prstClr>
                  </a:gs>
                  <a:gs pos="100000">
                    <a:srgbClr val="76DBF4">
                      <a:lumMod val="0"/>
                      <a:lumOff val="100000"/>
                    </a:srgbClr>
                  </a:gs>
                </a:gsLst>
                <a:lin ang="4800000" scaled="0"/>
              </a:gradFill>
            </a:endParaRPr>
          </a:p>
        </p:txBody>
      </p:sp>
      <p:pic>
        <p:nvPicPr>
          <p:cNvPr id="12" name="Bildobjekt 11" descr="En bild som visar text&#10;&#10;Automatiskt genererad beskrivning">
            <a:extLst>
              <a:ext uri="{FF2B5EF4-FFF2-40B4-BE49-F238E27FC236}">
                <a16:creationId xmlns:a16="http://schemas.microsoft.com/office/drawing/2014/main" id="{787F6631-1A20-48C2-9AA5-5B229168BD87}"/>
              </a:ext>
            </a:extLst>
          </p:cNvPr>
          <p:cNvPicPr>
            <a:picLocks noChangeAspect="1"/>
          </p:cNvPicPr>
          <p:nvPr/>
        </p:nvPicPr>
        <p:blipFill>
          <a:blip r:embed="rId3"/>
          <a:stretch>
            <a:fillRect/>
          </a:stretch>
        </p:blipFill>
        <p:spPr>
          <a:xfrm>
            <a:off x="10631545" y="326390"/>
            <a:ext cx="1086002" cy="1143160"/>
          </a:xfrm>
          <a:prstGeom prst="rect">
            <a:avLst/>
          </a:prstGeom>
        </p:spPr>
      </p:pic>
      <p:sp>
        <p:nvSpPr>
          <p:cNvPr id="22" name="Rubrik 1">
            <a:extLst>
              <a:ext uri="{FF2B5EF4-FFF2-40B4-BE49-F238E27FC236}">
                <a16:creationId xmlns:a16="http://schemas.microsoft.com/office/drawing/2014/main" id="{7D7660BF-C783-4485-9C54-9C63ADAB467E}"/>
              </a:ext>
            </a:extLst>
          </p:cNvPr>
          <p:cNvSpPr txBox="1">
            <a:spLocks/>
          </p:cNvSpPr>
          <p:nvPr/>
        </p:nvSpPr>
        <p:spPr>
          <a:xfrm>
            <a:off x="1397134" y="239426"/>
            <a:ext cx="5658929" cy="1078416"/>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dirty="0">
                <a:solidFill>
                  <a:srgbClr val="00B0F0"/>
                </a:solidFill>
              </a:rPr>
              <a:t>profilkläder</a:t>
            </a:r>
          </a:p>
        </p:txBody>
      </p:sp>
    </p:spTree>
    <p:extLst>
      <p:ext uri="{BB962C8B-B14F-4D97-AF65-F5344CB8AC3E}">
        <p14:creationId xmlns:p14="http://schemas.microsoft.com/office/powerpoint/2010/main" val="1152592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403080" y="1392913"/>
            <a:ext cx="8534400" cy="4580467"/>
          </a:xfrm>
        </p:spPr>
        <p:txBody>
          <a:bodyPr>
            <a:normAutofit fontScale="40000" lnSpcReduction="20000"/>
          </a:bodyPr>
          <a:lstStyle/>
          <a:p>
            <a:pPr marL="457200" lvl="1" indent="0">
              <a:buNone/>
            </a:pPr>
            <a:r>
              <a:rPr lang="sv-SE" sz="3200" dirty="0">
                <a:solidFill>
                  <a:schemeClr val="tx1"/>
                </a:solidFill>
              </a:rPr>
              <a:t>Ravelli</a:t>
            </a:r>
          </a:p>
          <a:p>
            <a:r>
              <a:rPr lang="sv-SE" dirty="0">
                <a:solidFill>
                  <a:schemeClr val="tx1"/>
                </a:solidFill>
              </a:rPr>
              <a:t>Ansvarig förälder (Marie)</a:t>
            </a:r>
          </a:p>
          <a:p>
            <a:r>
              <a:rPr lang="sv-SE" dirty="0">
                <a:solidFill>
                  <a:schemeClr val="tx1"/>
                </a:solidFill>
              </a:rPr>
              <a:t>Kommer mer information</a:t>
            </a:r>
          </a:p>
          <a:p>
            <a:endParaRPr lang="sv-SE" dirty="0">
              <a:solidFill>
                <a:schemeClr val="tx1"/>
              </a:solidFill>
            </a:endParaRPr>
          </a:p>
          <a:p>
            <a:r>
              <a:rPr lang="sv-SE" sz="3500" dirty="0">
                <a:solidFill>
                  <a:schemeClr val="tx1"/>
                </a:solidFill>
              </a:rPr>
              <a:t>Svara på kallelser/träningar</a:t>
            </a:r>
          </a:p>
          <a:p>
            <a:endParaRPr lang="sv-SE" dirty="0">
              <a:solidFill>
                <a:schemeClr val="tx1"/>
              </a:solidFill>
            </a:endParaRPr>
          </a:p>
          <a:p>
            <a:r>
              <a:rPr lang="sv-SE" sz="3600" dirty="0">
                <a:solidFill>
                  <a:schemeClr val="tx1"/>
                </a:solidFill>
              </a:rPr>
              <a:t>Matchställ </a:t>
            </a:r>
          </a:p>
          <a:p>
            <a:r>
              <a:rPr lang="sv-SE" sz="2400" dirty="0">
                <a:solidFill>
                  <a:schemeClr val="tx1"/>
                </a:solidFill>
              </a:rPr>
              <a:t>Vi tar tacksamt emot hjälp</a:t>
            </a:r>
          </a:p>
          <a:p>
            <a:endParaRPr lang="sv-SE" dirty="0">
              <a:solidFill>
                <a:schemeClr val="tx1"/>
              </a:solidFill>
            </a:endParaRPr>
          </a:p>
          <a:p>
            <a:endParaRPr lang="sv-SE" dirty="0">
              <a:solidFill>
                <a:schemeClr val="tx1"/>
              </a:solidFill>
            </a:endParaRPr>
          </a:p>
          <a:p>
            <a:pPr marL="0" indent="0">
              <a:buNone/>
            </a:pPr>
            <a:r>
              <a:rPr lang="sv-SE" sz="3600" dirty="0">
                <a:solidFill>
                  <a:schemeClr val="tx1"/>
                </a:solidFill>
              </a:rPr>
              <a:t>       Kakförsäljning</a:t>
            </a:r>
          </a:p>
          <a:p>
            <a:pPr marL="0" indent="0">
              <a:buNone/>
            </a:pPr>
            <a:r>
              <a:rPr lang="sv-SE" dirty="0">
                <a:solidFill>
                  <a:schemeClr val="tx1"/>
                </a:solidFill>
              </a:rPr>
              <a:t>        (Någon som vill ta ansvar)</a:t>
            </a:r>
          </a:p>
          <a:p>
            <a:pPr marL="0" indent="0">
              <a:buNone/>
            </a:pPr>
            <a:r>
              <a:rPr lang="sv-SE" dirty="0">
                <a:solidFill>
                  <a:schemeClr val="tx1"/>
                </a:solidFill>
              </a:rPr>
              <a:t>          </a:t>
            </a:r>
          </a:p>
          <a:p>
            <a:pPr marL="457200" lvl="1" indent="0">
              <a:buNone/>
            </a:pPr>
            <a:r>
              <a:rPr lang="sv-SE" sz="3000" dirty="0" err="1">
                <a:solidFill>
                  <a:schemeClr val="tx1"/>
                </a:solidFill>
              </a:rPr>
              <a:t>Bollisa</a:t>
            </a:r>
            <a:r>
              <a:rPr lang="sv-SE" sz="3000" dirty="0">
                <a:solidFill>
                  <a:schemeClr val="tx1"/>
                </a:solidFill>
              </a:rPr>
              <a:t>/bollkalle</a:t>
            </a:r>
          </a:p>
          <a:p>
            <a:r>
              <a:rPr lang="sv-SE" dirty="0">
                <a:solidFill>
                  <a:schemeClr val="tx1"/>
                </a:solidFill>
              </a:rPr>
              <a:t>5-7 föräldrar vid två hemmamatcher. Varsin gång</a:t>
            </a:r>
          </a:p>
          <a:p>
            <a:r>
              <a:rPr lang="sv-SE" dirty="0">
                <a:solidFill>
                  <a:schemeClr val="tx1"/>
                </a:solidFill>
              </a:rPr>
              <a:t>26 april och 13 september. Samling </a:t>
            </a:r>
            <a:r>
              <a:rPr lang="sv-SE" dirty="0" err="1">
                <a:solidFill>
                  <a:schemeClr val="tx1"/>
                </a:solidFill>
              </a:rPr>
              <a:t>kl</a:t>
            </a:r>
            <a:r>
              <a:rPr lang="sv-SE" dirty="0">
                <a:solidFill>
                  <a:schemeClr val="tx1"/>
                </a:solidFill>
              </a:rPr>
              <a:t> 15:00</a:t>
            </a:r>
          </a:p>
          <a:p>
            <a:r>
              <a:rPr lang="sv-SE" dirty="0">
                <a:solidFill>
                  <a:schemeClr val="tx1"/>
                </a:solidFill>
              </a:rPr>
              <a:t>8 spelare</a:t>
            </a:r>
          </a:p>
          <a:p>
            <a:r>
              <a:rPr lang="sv-SE" dirty="0">
                <a:solidFill>
                  <a:schemeClr val="tx1"/>
                </a:solidFill>
              </a:rPr>
              <a:t>26 april- </a:t>
            </a:r>
            <a:r>
              <a:rPr lang="sv-SE" dirty="0" err="1">
                <a:solidFill>
                  <a:schemeClr val="tx1"/>
                </a:solidFill>
              </a:rPr>
              <a:t>Fowziya</a:t>
            </a:r>
            <a:r>
              <a:rPr lang="sv-SE" dirty="0">
                <a:solidFill>
                  <a:schemeClr val="tx1"/>
                </a:solidFill>
              </a:rPr>
              <a:t>, Linnea M, Elsa, Saga S, Svea, Signe, Elina</a:t>
            </a:r>
          </a:p>
          <a:p>
            <a:r>
              <a:rPr lang="sv-SE" dirty="0">
                <a:solidFill>
                  <a:schemeClr val="tx1"/>
                </a:solidFill>
              </a:rPr>
              <a:t>13 sep- </a:t>
            </a:r>
            <a:r>
              <a:rPr lang="sv-SE" dirty="0" err="1">
                <a:solidFill>
                  <a:schemeClr val="tx1"/>
                </a:solidFill>
              </a:rPr>
              <a:t>Arijele</a:t>
            </a:r>
            <a:r>
              <a:rPr lang="sv-SE" dirty="0">
                <a:solidFill>
                  <a:schemeClr val="tx1"/>
                </a:solidFill>
              </a:rPr>
              <a:t>, </a:t>
            </a:r>
            <a:r>
              <a:rPr lang="sv-SE" dirty="0" err="1">
                <a:solidFill>
                  <a:schemeClr val="tx1"/>
                </a:solidFill>
              </a:rPr>
              <a:t>Erona</a:t>
            </a:r>
            <a:r>
              <a:rPr lang="sv-SE" dirty="0">
                <a:solidFill>
                  <a:schemeClr val="tx1"/>
                </a:solidFill>
              </a:rPr>
              <a:t>, </a:t>
            </a:r>
            <a:r>
              <a:rPr lang="sv-SE" dirty="0" err="1">
                <a:solidFill>
                  <a:schemeClr val="tx1"/>
                </a:solidFill>
              </a:rPr>
              <a:t>Lidya</a:t>
            </a:r>
            <a:r>
              <a:rPr lang="sv-SE" dirty="0">
                <a:solidFill>
                  <a:schemeClr val="tx1"/>
                </a:solidFill>
              </a:rPr>
              <a:t>, Meja, Liv, Gabriella</a:t>
            </a:r>
          </a:p>
          <a:p>
            <a:r>
              <a:rPr lang="sv-SE" dirty="0">
                <a:solidFill>
                  <a:schemeClr val="tx1"/>
                </a:solidFill>
              </a:rPr>
              <a:t>Byte sker internt om man behöver </a:t>
            </a:r>
            <a:r>
              <a:rPr lang="sv-SE">
                <a:solidFill>
                  <a:schemeClr val="tx1"/>
                </a:solidFill>
              </a:rPr>
              <a:t>byta tillfälle.</a:t>
            </a:r>
            <a:endParaRPr lang="sv-SE" dirty="0">
              <a:solidFill>
                <a:schemeClr val="tx1"/>
              </a:solidFill>
            </a:endParaRPr>
          </a:p>
          <a:p>
            <a:pPr>
              <a:buClr>
                <a:srgbClr val="FFFFFF"/>
              </a:buClr>
            </a:pPr>
            <a:endParaRPr lang="sv-SE" dirty="0">
              <a:solidFill>
                <a:schemeClr val="tx1"/>
              </a:solidFill>
            </a:endParaRPr>
          </a:p>
        </p:txBody>
      </p:sp>
      <p:sp>
        <p:nvSpPr>
          <p:cNvPr id="6" name="Rubrik 1">
            <a:extLst>
              <a:ext uri="{FF2B5EF4-FFF2-40B4-BE49-F238E27FC236}">
                <a16:creationId xmlns:a16="http://schemas.microsoft.com/office/drawing/2014/main" id="{21C1BB26-E1B2-465B-96EC-B317E2D3A72A}"/>
              </a:ext>
            </a:extLst>
          </p:cNvPr>
          <p:cNvSpPr txBox="1">
            <a:spLocks/>
          </p:cNvSpPr>
          <p:nvPr/>
        </p:nvSpPr>
        <p:spPr>
          <a:xfrm>
            <a:off x="1397134" y="239426"/>
            <a:ext cx="5658929" cy="1078416"/>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dirty="0">
                <a:solidFill>
                  <a:srgbClr val="00B0F0"/>
                </a:solidFill>
              </a:rPr>
              <a:t>föräldraåtagande</a:t>
            </a:r>
          </a:p>
        </p:txBody>
      </p:sp>
      <p:pic>
        <p:nvPicPr>
          <p:cNvPr id="10" name="Bildobjekt 9" descr="En bild som visar text&#10;&#10;Automatiskt genererad beskrivning">
            <a:extLst>
              <a:ext uri="{FF2B5EF4-FFF2-40B4-BE49-F238E27FC236}">
                <a16:creationId xmlns:a16="http://schemas.microsoft.com/office/drawing/2014/main" id="{C8E89F0E-A75E-4FE0-9BB4-9175158ED243}"/>
              </a:ext>
            </a:extLst>
          </p:cNvPr>
          <p:cNvPicPr>
            <a:picLocks noChangeAspect="1"/>
          </p:cNvPicPr>
          <p:nvPr/>
        </p:nvPicPr>
        <p:blipFill>
          <a:blip r:embed="rId2"/>
          <a:stretch>
            <a:fillRect/>
          </a:stretch>
        </p:blipFill>
        <p:spPr>
          <a:xfrm>
            <a:off x="10631545" y="326390"/>
            <a:ext cx="1086002" cy="1143160"/>
          </a:xfrm>
          <a:prstGeom prst="rect">
            <a:avLst/>
          </a:prstGeom>
        </p:spPr>
      </p:pic>
      <p:pic>
        <p:nvPicPr>
          <p:cNvPr id="4" name="Bildobjekt 3">
            <a:extLst>
              <a:ext uri="{FF2B5EF4-FFF2-40B4-BE49-F238E27FC236}">
                <a16:creationId xmlns:a16="http://schemas.microsoft.com/office/drawing/2014/main" id="{5D7D25ED-F7D9-3DAE-CC22-108AD5DE779F}"/>
              </a:ext>
            </a:extLst>
          </p:cNvPr>
          <p:cNvPicPr>
            <a:picLocks noChangeAspect="1"/>
          </p:cNvPicPr>
          <p:nvPr/>
        </p:nvPicPr>
        <p:blipFill>
          <a:blip r:embed="rId3"/>
          <a:stretch>
            <a:fillRect/>
          </a:stretch>
        </p:blipFill>
        <p:spPr>
          <a:xfrm>
            <a:off x="6449386" y="427260"/>
            <a:ext cx="4219353" cy="5921782"/>
          </a:xfrm>
          <a:prstGeom prst="rect">
            <a:avLst/>
          </a:prstGeom>
        </p:spPr>
      </p:pic>
    </p:spTree>
    <p:extLst>
      <p:ext uri="{BB962C8B-B14F-4D97-AF65-F5344CB8AC3E}">
        <p14:creationId xmlns:p14="http://schemas.microsoft.com/office/powerpoint/2010/main" val="369741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390984" y="1458945"/>
            <a:ext cx="10751384" cy="4351338"/>
          </a:xfrm>
        </p:spPr>
        <p:txBody>
          <a:bodyPr>
            <a:normAutofit/>
          </a:bodyPr>
          <a:lstStyle/>
          <a:p>
            <a:pPr>
              <a:buNone/>
            </a:pPr>
            <a:r>
              <a:rPr lang="sv-SE">
                <a:solidFill>
                  <a:schemeClr val="tx1"/>
                </a:solidFill>
              </a:rPr>
              <a:t>Ansvarig tränare: Erik Lindor, Linnea Gresell, Andreas Johansson, Jadranka Lanfjord	</a:t>
            </a:r>
          </a:p>
          <a:p>
            <a:pPr>
              <a:buNone/>
            </a:pPr>
            <a:r>
              <a:rPr lang="sv-SE" dirty="0">
                <a:solidFill>
                  <a:schemeClr val="tx1"/>
                </a:solidFill>
              </a:rPr>
              <a:t>Ass. Tränare:</a:t>
            </a:r>
          </a:p>
          <a:p>
            <a:pPr>
              <a:buNone/>
            </a:pPr>
            <a:r>
              <a:rPr lang="sv-SE" dirty="0">
                <a:solidFill>
                  <a:schemeClr val="tx1"/>
                </a:solidFill>
              </a:rPr>
              <a:t>Målvaktstränare:</a:t>
            </a:r>
          </a:p>
          <a:p>
            <a:pPr>
              <a:buNone/>
            </a:pPr>
            <a:r>
              <a:rPr lang="sv-SE">
                <a:solidFill>
                  <a:schemeClr val="tx1"/>
                </a:solidFill>
              </a:rPr>
              <a:t>Serieansvarig: Erik Lindor</a:t>
            </a:r>
          </a:p>
          <a:p>
            <a:pPr>
              <a:buNone/>
            </a:pPr>
            <a:r>
              <a:rPr lang="sv-SE" dirty="0">
                <a:solidFill>
                  <a:schemeClr val="tx1"/>
                </a:solidFill>
              </a:rPr>
              <a:t>Lagledare:</a:t>
            </a:r>
          </a:p>
          <a:p>
            <a:pPr>
              <a:buNone/>
            </a:pPr>
            <a:r>
              <a:rPr lang="sv-SE">
                <a:solidFill>
                  <a:schemeClr val="tx1"/>
                </a:solidFill>
              </a:rPr>
              <a:t>Lagansvarig: </a:t>
            </a:r>
          </a:p>
          <a:p>
            <a:pPr>
              <a:buNone/>
            </a:pPr>
            <a:r>
              <a:rPr lang="sv-SE">
                <a:solidFill>
                  <a:schemeClr val="tx1"/>
                </a:solidFill>
              </a:rPr>
              <a:t>Materialansvarig: Linnea Gresell</a:t>
            </a:r>
          </a:p>
          <a:p>
            <a:pPr>
              <a:buNone/>
            </a:pPr>
            <a:r>
              <a:rPr lang="sv-SE">
                <a:solidFill>
                  <a:schemeClr val="tx1"/>
                </a:solidFill>
              </a:rPr>
              <a:t>Kassör: Erik Lindor</a:t>
            </a:r>
          </a:p>
        </p:txBody>
      </p:sp>
      <p:sp>
        <p:nvSpPr>
          <p:cNvPr id="4" name="Rubrik 1">
            <a:extLst>
              <a:ext uri="{FF2B5EF4-FFF2-40B4-BE49-F238E27FC236}">
                <a16:creationId xmlns:a16="http://schemas.microsoft.com/office/drawing/2014/main" id="{80F01268-2390-47AB-B4AE-77E98AC906A8}"/>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lnSpcReduction="1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a:solidFill>
                  <a:srgbClr val="00B0F0"/>
                </a:solidFill>
              </a:rPr>
              <a:t>Lagorganisation Flickor 2015</a:t>
            </a:r>
            <a:endParaRPr lang="sv-SE" u="sng" dirty="0">
              <a:solidFill>
                <a:srgbClr val="00B0F0"/>
              </a:solidFill>
            </a:endParaRPr>
          </a:p>
        </p:txBody>
      </p:sp>
      <p:pic>
        <p:nvPicPr>
          <p:cNvPr id="10" name="Bildobjekt 9" descr="En bild som visar text&#10;&#10;Automatiskt genererad beskrivning">
            <a:extLst>
              <a:ext uri="{FF2B5EF4-FFF2-40B4-BE49-F238E27FC236}">
                <a16:creationId xmlns:a16="http://schemas.microsoft.com/office/drawing/2014/main" id="{63B0240C-AF90-4998-9F93-589D3C50EB90}"/>
              </a:ext>
            </a:extLst>
          </p:cNvPr>
          <p:cNvPicPr>
            <a:picLocks noChangeAspect="1"/>
          </p:cNvPicPr>
          <p:nvPr/>
        </p:nvPicPr>
        <p:blipFill>
          <a:blip r:embed="rId3"/>
          <a:stretch>
            <a:fillRect/>
          </a:stretch>
        </p:blipFill>
        <p:spPr>
          <a:xfrm>
            <a:off x="10631545" y="326390"/>
            <a:ext cx="1086002" cy="1143160"/>
          </a:xfrm>
          <a:prstGeom prst="rect">
            <a:avLst/>
          </a:prstGeom>
        </p:spPr>
      </p:pic>
    </p:spTree>
    <p:extLst>
      <p:ext uri="{BB962C8B-B14F-4D97-AF65-F5344CB8AC3E}">
        <p14:creationId xmlns:p14="http://schemas.microsoft.com/office/powerpoint/2010/main" val="3604591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474454" y="1052423"/>
            <a:ext cx="11722086" cy="5580528"/>
          </a:xfrm>
        </p:spPr>
        <p:txBody>
          <a:bodyPr>
            <a:normAutofit fontScale="47500" lnSpcReduction="20000"/>
          </a:bodyPr>
          <a:lstStyle/>
          <a:p>
            <a:pPr>
              <a:buNone/>
            </a:pPr>
            <a:r>
              <a:rPr lang="sv-SE" b="1" u="sng" dirty="0">
                <a:solidFill>
                  <a:schemeClr val="tx1"/>
                </a:solidFill>
              </a:rPr>
              <a:t>Seriespel</a:t>
            </a:r>
          </a:p>
          <a:p>
            <a:pPr>
              <a:buNone/>
            </a:pPr>
            <a:r>
              <a:rPr lang="sv-SE" dirty="0">
                <a:solidFill>
                  <a:schemeClr val="tx1"/>
                </a:solidFill>
              </a:rPr>
              <a:t>Vi kommer att spela med 2 lag</a:t>
            </a:r>
          </a:p>
          <a:p>
            <a:pPr>
              <a:buNone/>
            </a:pPr>
            <a:r>
              <a:rPr lang="sv-SE" dirty="0">
                <a:solidFill>
                  <a:schemeClr val="tx1"/>
                </a:solidFill>
              </a:rPr>
              <a:t>Nivå 2</a:t>
            </a:r>
          </a:p>
          <a:p>
            <a:pPr>
              <a:buNone/>
            </a:pPr>
            <a:endParaRPr lang="sv-SE" dirty="0">
              <a:solidFill>
                <a:schemeClr val="tx1"/>
              </a:solidFill>
            </a:endParaRPr>
          </a:p>
          <a:p>
            <a:pPr>
              <a:buNone/>
            </a:pPr>
            <a:r>
              <a:rPr lang="sv-SE" dirty="0">
                <a:solidFill>
                  <a:schemeClr val="tx1"/>
                </a:solidFill>
              </a:rPr>
              <a:t>3x20 minuter</a:t>
            </a:r>
          </a:p>
          <a:p>
            <a:pPr>
              <a:buNone/>
            </a:pPr>
            <a:r>
              <a:rPr lang="sv-SE" dirty="0">
                <a:solidFill>
                  <a:schemeClr val="tx1"/>
                </a:solidFill>
              </a:rPr>
              <a:t>10 spelare/match är maxantalet vi åker med.</a:t>
            </a:r>
          </a:p>
          <a:p>
            <a:pPr>
              <a:buNone/>
            </a:pPr>
            <a:endParaRPr lang="sv-SE" dirty="0">
              <a:solidFill>
                <a:schemeClr val="tx1"/>
              </a:solidFill>
            </a:endParaRPr>
          </a:p>
          <a:p>
            <a:pPr>
              <a:buNone/>
            </a:pPr>
            <a:r>
              <a:rPr lang="sv-SE" u="sng" dirty="0">
                <a:solidFill>
                  <a:schemeClr val="tx1"/>
                </a:solidFill>
              </a:rPr>
              <a:t>Spelsystem</a:t>
            </a:r>
          </a:p>
          <a:p>
            <a:pPr>
              <a:buNone/>
            </a:pPr>
            <a:r>
              <a:rPr lang="sv-SE" dirty="0">
                <a:solidFill>
                  <a:schemeClr val="tx1"/>
                </a:solidFill>
              </a:rPr>
              <a:t>2-3-1</a:t>
            </a:r>
          </a:p>
          <a:p>
            <a:pPr>
              <a:buNone/>
            </a:pPr>
            <a:r>
              <a:rPr lang="sv-SE" b="1" u="sng" dirty="0">
                <a:solidFill>
                  <a:schemeClr val="tx1"/>
                </a:solidFill>
              </a:rPr>
              <a:t>Pappor i omklädningsrum</a:t>
            </a:r>
            <a:endParaRPr lang="sv-SE" b="1" dirty="0">
              <a:solidFill>
                <a:schemeClr val="tx1"/>
              </a:solidFill>
            </a:endParaRPr>
          </a:p>
          <a:p>
            <a:pPr>
              <a:buNone/>
            </a:pPr>
            <a:r>
              <a:rPr lang="sv-SE" dirty="0">
                <a:solidFill>
                  <a:schemeClr val="tx1"/>
                </a:solidFill>
              </a:rPr>
              <a:t>Inga pappor i omklädningsrummet medans tjejerna byter om.</a:t>
            </a:r>
          </a:p>
          <a:p>
            <a:pPr>
              <a:buNone/>
            </a:pPr>
            <a:r>
              <a:rPr lang="sv-SE" dirty="0">
                <a:solidFill>
                  <a:schemeClr val="tx1"/>
                </a:solidFill>
              </a:rPr>
              <a:t>När Andreas/Erik har hand om laget behöver vi hjälp av</a:t>
            </a:r>
          </a:p>
          <a:p>
            <a:pPr>
              <a:buNone/>
            </a:pPr>
            <a:r>
              <a:rPr lang="sv-SE" dirty="0">
                <a:solidFill>
                  <a:schemeClr val="tx1"/>
                </a:solidFill>
              </a:rPr>
              <a:t> 2 mammor i omklädningsrummet. Före och efter matchen.</a:t>
            </a:r>
          </a:p>
          <a:p>
            <a:pPr>
              <a:buNone/>
            </a:pPr>
            <a:endParaRPr lang="sv-SE" dirty="0">
              <a:solidFill>
                <a:schemeClr val="tx1"/>
              </a:solidFill>
            </a:endParaRPr>
          </a:p>
          <a:p>
            <a:pPr>
              <a:buNone/>
            </a:pPr>
            <a:r>
              <a:rPr lang="sv-SE" b="1" u="sng" dirty="0">
                <a:solidFill>
                  <a:schemeClr val="tx1"/>
                </a:solidFill>
              </a:rPr>
              <a:t>Matchplanering</a:t>
            </a:r>
          </a:p>
          <a:p>
            <a:pPr>
              <a:buNone/>
            </a:pPr>
            <a:r>
              <a:rPr lang="sv-SE" dirty="0">
                <a:solidFill>
                  <a:schemeClr val="tx1"/>
                </a:solidFill>
              </a:rPr>
              <a:t>Matchplanering läggs ut på vår hemsida/kalender. Gå in och kika i kalendern och lägg er "ej tillgängliga"/kan ej. Det hjälper oss mycket i planeringen.</a:t>
            </a:r>
          </a:p>
          <a:p>
            <a:pPr>
              <a:buNone/>
            </a:pPr>
            <a:r>
              <a:rPr lang="sv-SE" dirty="0">
                <a:solidFill>
                  <a:schemeClr val="tx1"/>
                </a:solidFill>
              </a:rPr>
              <a:t>Kallelse går ut på måndag varje vecka och man ska ha svarat på kallelsen senast 10:00 på onsdagen inför helgens matcher.</a:t>
            </a:r>
          </a:p>
          <a:p>
            <a:pPr>
              <a:buNone/>
            </a:pPr>
            <a:r>
              <a:rPr lang="sv-SE" dirty="0">
                <a:solidFill>
                  <a:schemeClr val="tx1"/>
                </a:solidFill>
              </a:rPr>
              <a:t>Se till att era tjejer kommer i tid till samlingen. Är det samling </a:t>
            </a:r>
            <a:r>
              <a:rPr lang="sv-SE" dirty="0" err="1">
                <a:solidFill>
                  <a:schemeClr val="tx1"/>
                </a:solidFill>
              </a:rPr>
              <a:t>kl</a:t>
            </a:r>
            <a:r>
              <a:rPr lang="sv-SE" dirty="0">
                <a:solidFill>
                  <a:schemeClr val="tx1"/>
                </a:solidFill>
              </a:rPr>
              <a:t> 9:00 då ska man vara på plats i omklädningsrummet.</a:t>
            </a:r>
          </a:p>
          <a:p>
            <a:pPr>
              <a:buNone/>
            </a:pPr>
            <a:r>
              <a:rPr lang="sv-SE" dirty="0">
                <a:solidFill>
                  <a:schemeClr val="tx1"/>
                </a:solidFill>
              </a:rPr>
              <a:t>Föräldrar föregår med gott intryck. Ni hejar på. Vi ledare ger instruktioner. Ni står på motsatt sida alt läktaren när det är match. Inga bakom målen. </a:t>
            </a:r>
          </a:p>
          <a:p>
            <a:pPr>
              <a:buNone/>
            </a:pPr>
            <a:r>
              <a:rPr lang="sv-SE" dirty="0">
                <a:solidFill>
                  <a:schemeClr val="tx1"/>
                </a:solidFill>
              </a:rPr>
              <a:t>Varje förälder har ansvar att meddela återbud till matcher man har tacka JA till.</a:t>
            </a:r>
          </a:p>
          <a:p>
            <a:pPr>
              <a:buNone/>
            </a:pPr>
            <a:r>
              <a:rPr lang="sv-SE" dirty="0">
                <a:solidFill>
                  <a:schemeClr val="tx1"/>
                </a:solidFill>
              </a:rPr>
              <a:t>Varje förälder ansvarar för att spelaren kommer till bortamatcher och cuper man är anmäld till.</a:t>
            </a:r>
          </a:p>
          <a:p>
            <a:pPr>
              <a:buNone/>
            </a:pPr>
            <a:r>
              <a:rPr lang="sv-SE" dirty="0">
                <a:solidFill>
                  <a:schemeClr val="tx1"/>
                </a:solidFill>
              </a:rPr>
              <a:t>Vi kommer rotera bland tjejerna. Vi kommer sträva efter att få så jämna matcher som möjligt. Vilket innebär att ibland kan man få spela 2 bortamatcher i rad eller </a:t>
            </a:r>
          </a:p>
          <a:p>
            <a:pPr>
              <a:buNone/>
            </a:pPr>
            <a:r>
              <a:rPr lang="sv-SE" dirty="0">
                <a:solidFill>
                  <a:schemeClr val="tx1"/>
                </a:solidFill>
              </a:rPr>
              <a:t>2 hemmamatcher i rad. </a:t>
            </a:r>
          </a:p>
          <a:p>
            <a:pPr>
              <a:buNone/>
            </a:pPr>
            <a:endParaRPr lang="sv-SE" b="1" dirty="0">
              <a:solidFill>
                <a:schemeClr val="tx1"/>
              </a:solidFill>
            </a:endParaRPr>
          </a:p>
        </p:txBody>
      </p:sp>
      <p:sp>
        <p:nvSpPr>
          <p:cNvPr id="8" name="Rubrik 1">
            <a:extLst>
              <a:ext uri="{FF2B5EF4-FFF2-40B4-BE49-F238E27FC236}">
                <a16:creationId xmlns:a16="http://schemas.microsoft.com/office/drawing/2014/main" id="{DA485C86-B1F4-4096-A543-F22056573752}"/>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dirty="0">
                <a:solidFill>
                  <a:srgbClr val="00B0F0"/>
                </a:solidFill>
              </a:rPr>
              <a:t>matcher</a:t>
            </a:r>
          </a:p>
        </p:txBody>
      </p:sp>
      <p:pic>
        <p:nvPicPr>
          <p:cNvPr id="12" name="Bildobjekt 11" descr="En bild som visar text&#10;&#10;Automatiskt genererad beskrivning">
            <a:extLst>
              <a:ext uri="{FF2B5EF4-FFF2-40B4-BE49-F238E27FC236}">
                <a16:creationId xmlns:a16="http://schemas.microsoft.com/office/drawing/2014/main" id="{36257C7B-813F-4988-947C-9DBDFCBE1F1F}"/>
              </a:ext>
            </a:extLst>
          </p:cNvPr>
          <p:cNvPicPr>
            <a:picLocks noChangeAspect="1"/>
          </p:cNvPicPr>
          <p:nvPr/>
        </p:nvPicPr>
        <p:blipFill>
          <a:blip r:embed="rId3"/>
          <a:stretch>
            <a:fillRect/>
          </a:stretch>
        </p:blipFill>
        <p:spPr>
          <a:xfrm>
            <a:off x="10631545" y="326390"/>
            <a:ext cx="1086002" cy="1143160"/>
          </a:xfrm>
          <a:prstGeom prst="rect">
            <a:avLst/>
          </a:prstGeom>
        </p:spPr>
      </p:pic>
      <p:pic>
        <p:nvPicPr>
          <p:cNvPr id="4" name="Bildobjekt 3">
            <a:extLst>
              <a:ext uri="{FF2B5EF4-FFF2-40B4-BE49-F238E27FC236}">
                <a16:creationId xmlns:a16="http://schemas.microsoft.com/office/drawing/2014/main" id="{374506CB-618E-D9DE-C770-59E9CFB00705}"/>
              </a:ext>
            </a:extLst>
          </p:cNvPr>
          <p:cNvPicPr>
            <a:picLocks noChangeAspect="1"/>
          </p:cNvPicPr>
          <p:nvPr/>
        </p:nvPicPr>
        <p:blipFill>
          <a:blip r:embed="rId4"/>
          <a:stretch>
            <a:fillRect/>
          </a:stretch>
        </p:blipFill>
        <p:spPr>
          <a:xfrm>
            <a:off x="10300702" y="188146"/>
            <a:ext cx="1747687" cy="3631721"/>
          </a:xfrm>
          <a:prstGeom prst="rect">
            <a:avLst/>
          </a:prstGeom>
        </p:spPr>
      </p:pic>
      <p:pic>
        <p:nvPicPr>
          <p:cNvPr id="9" name="Bildobjekt 8">
            <a:extLst>
              <a:ext uri="{FF2B5EF4-FFF2-40B4-BE49-F238E27FC236}">
                <a16:creationId xmlns:a16="http://schemas.microsoft.com/office/drawing/2014/main" id="{BCE5283C-D517-E59E-874C-42ED9A5E197A}"/>
              </a:ext>
            </a:extLst>
          </p:cNvPr>
          <p:cNvPicPr>
            <a:picLocks noChangeAspect="1"/>
          </p:cNvPicPr>
          <p:nvPr/>
        </p:nvPicPr>
        <p:blipFill>
          <a:blip r:embed="rId5"/>
          <a:stretch>
            <a:fillRect/>
          </a:stretch>
        </p:blipFill>
        <p:spPr>
          <a:xfrm>
            <a:off x="4463824" y="2286751"/>
            <a:ext cx="5753903" cy="2029108"/>
          </a:xfrm>
          <a:prstGeom prst="rect">
            <a:avLst/>
          </a:prstGeom>
        </p:spPr>
      </p:pic>
      <p:pic>
        <p:nvPicPr>
          <p:cNvPr id="11" name="Bildobjekt 10">
            <a:extLst>
              <a:ext uri="{FF2B5EF4-FFF2-40B4-BE49-F238E27FC236}">
                <a16:creationId xmlns:a16="http://schemas.microsoft.com/office/drawing/2014/main" id="{A2DE9B9C-D565-098D-0A12-8ADD1F12F59C}"/>
              </a:ext>
            </a:extLst>
          </p:cNvPr>
          <p:cNvPicPr>
            <a:picLocks noChangeAspect="1"/>
          </p:cNvPicPr>
          <p:nvPr/>
        </p:nvPicPr>
        <p:blipFill>
          <a:blip r:embed="rId6"/>
          <a:stretch>
            <a:fillRect/>
          </a:stretch>
        </p:blipFill>
        <p:spPr>
          <a:xfrm>
            <a:off x="4463824" y="452978"/>
            <a:ext cx="5763429" cy="1590897"/>
          </a:xfrm>
          <a:prstGeom prst="rect">
            <a:avLst/>
          </a:prstGeom>
        </p:spPr>
      </p:pic>
    </p:spTree>
    <p:extLst>
      <p:ext uri="{BB962C8B-B14F-4D97-AF65-F5344CB8AC3E}">
        <p14:creationId xmlns:p14="http://schemas.microsoft.com/office/powerpoint/2010/main" val="3604591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84212" y="1305732"/>
            <a:ext cx="8534400" cy="3615267"/>
          </a:xfrm>
        </p:spPr>
        <p:txBody>
          <a:bodyPr>
            <a:normAutofit/>
          </a:bodyPr>
          <a:lstStyle/>
          <a:p>
            <a:r>
              <a:rPr lang="sv-SE" dirty="0">
                <a:solidFill>
                  <a:schemeClr val="tx1"/>
                </a:solidFill>
              </a:rPr>
              <a:t>Gruppindelning eller inte?</a:t>
            </a:r>
          </a:p>
          <a:p>
            <a:r>
              <a:rPr lang="sv-SE" dirty="0">
                <a:solidFill>
                  <a:schemeClr val="tx1"/>
                </a:solidFill>
              </a:rPr>
              <a:t>Spelarutvecklingsplan. Fokuserar på individen. 25-50-25</a:t>
            </a:r>
          </a:p>
          <a:p>
            <a:r>
              <a:rPr lang="sv-SE" dirty="0">
                <a:solidFill>
                  <a:schemeClr val="tx1"/>
                </a:solidFill>
              </a:rPr>
              <a:t>Åldersklassen över går före om individen själv vill.</a:t>
            </a:r>
          </a:p>
          <a:p>
            <a:r>
              <a:rPr lang="sv-SE" dirty="0">
                <a:solidFill>
                  <a:schemeClr val="tx1"/>
                </a:solidFill>
              </a:rPr>
              <a:t>Alla tjejer som tränar regelbundet, får erbjudande om match.</a:t>
            </a:r>
          </a:p>
          <a:p>
            <a:r>
              <a:rPr lang="sv-SE" dirty="0">
                <a:solidFill>
                  <a:schemeClr val="tx1"/>
                </a:solidFill>
              </a:rPr>
              <a:t>En övergripande ”regel” i ungdomsfotboll är att ju fler träningar en spelare genomför under en säsong desto fler matcherbjudanden.</a:t>
            </a:r>
          </a:p>
          <a:p>
            <a:r>
              <a:rPr lang="sv-SE" dirty="0">
                <a:solidFill>
                  <a:schemeClr val="tx1"/>
                </a:solidFill>
              </a:rPr>
              <a:t>Nya tjejer inför året. För att få spela match. Betald medlemsavgift. Vi ledare känner när era tjejer är redo för match. </a:t>
            </a:r>
          </a:p>
          <a:p>
            <a:endParaRPr lang="sv-SE" dirty="0">
              <a:solidFill>
                <a:schemeClr val="tx1"/>
              </a:solidFill>
            </a:endParaRPr>
          </a:p>
        </p:txBody>
      </p:sp>
      <p:pic>
        <p:nvPicPr>
          <p:cNvPr id="2" name="Bildobjekt 1" descr="En bild som visar text&#10;&#10;Automatiskt genererad beskrivning">
            <a:extLst>
              <a:ext uri="{FF2B5EF4-FFF2-40B4-BE49-F238E27FC236}">
                <a16:creationId xmlns:a16="http://schemas.microsoft.com/office/drawing/2014/main" id="{AA4D055E-F03C-4000-A32A-40B3404B8048}"/>
              </a:ext>
            </a:extLst>
          </p:cNvPr>
          <p:cNvPicPr>
            <a:picLocks noChangeAspect="1"/>
          </p:cNvPicPr>
          <p:nvPr/>
        </p:nvPicPr>
        <p:blipFill>
          <a:blip r:embed="rId3"/>
          <a:stretch>
            <a:fillRect/>
          </a:stretch>
        </p:blipFill>
        <p:spPr>
          <a:xfrm>
            <a:off x="10631545" y="326390"/>
            <a:ext cx="1086002" cy="1143160"/>
          </a:xfrm>
          <a:prstGeom prst="rect">
            <a:avLst/>
          </a:prstGeom>
        </p:spPr>
      </p:pic>
    </p:spTree>
    <p:extLst>
      <p:ext uri="{BB962C8B-B14F-4D97-AF65-F5344CB8AC3E}">
        <p14:creationId xmlns:p14="http://schemas.microsoft.com/office/powerpoint/2010/main" val="478049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396549" y="1212593"/>
            <a:ext cx="9942353" cy="5343484"/>
          </a:xfrm>
        </p:spPr>
        <p:txBody>
          <a:bodyPr>
            <a:normAutofit/>
          </a:bodyPr>
          <a:lstStyle/>
          <a:p>
            <a:pPr>
              <a:buNone/>
            </a:pPr>
            <a:r>
              <a:rPr lang="sv-SE" sz="3000" dirty="0">
                <a:solidFill>
                  <a:schemeClr val="tx1"/>
                </a:solidFill>
              </a:rPr>
              <a:t>Fotbollssäsongen startar 1 april och håller på till</a:t>
            </a:r>
            <a:endParaRPr lang="sv-SE" dirty="0">
              <a:solidFill>
                <a:schemeClr val="tx1"/>
              </a:solidFill>
            </a:endParaRPr>
          </a:p>
          <a:p>
            <a:pPr>
              <a:buNone/>
            </a:pPr>
            <a:r>
              <a:rPr lang="sv-SE" sz="3000" dirty="0">
                <a:solidFill>
                  <a:schemeClr val="tx1"/>
                </a:solidFill>
              </a:rPr>
              <a:t>sista seriematchen i sep/okt</a:t>
            </a:r>
          </a:p>
          <a:p>
            <a:pPr>
              <a:buNone/>
            </a:pPr>
            <a:endParaRPr lang="sv-SE" sz="3000" dirty="0">
              <a:solidFill>
                <a:schemeClr val="tx1"/>
              </a:solidFill>
            </a:endParaRPr>
          </a:p>
          <a:p>
            <a:pPr>
              <a:buNone/>
            </a:pPr>
            <a:r>
              <a:rPr lang="sv-SE" sz="3000" dirty="0">
                <a:solidFill>
                  <a:schemeClr val="tx1"/>
                </a:solidFill>
              </a:rPr>
              <a:t>Svara på kallelser till träningar.</a:t>
            </a:r>
            <a:endParaRPr lang="sv-SE" dirty="0">
              <a:solidFill>
                <a:schemeClr val="tx1"/>
              </a:solidFill>
            </a:endParaRPr>
          </a:p>
          <a:p>
            <a:pPr>
              <a:buNone/>
            </a:pPr>
            <a:endParaRPr lang="sv-SE" sz="3400" u="sng" dirty="0">
              <a:solidFill>
                <a:schemeClr val="tx1"/>
              </a:solidFill>
            </a:endParaRPr>
          </a:p>
          <a:p>
            <a:pPr>
              <a:buNone/>
            </a:pPr>
            <a:r>
              <a:rPr lang="sv-SE" sz="2600" u="sng" dirty="0">
                <a:solidFill>
                  <a:schemeClr val="tx1"/>
                </a:solidFill>
              </a:rPr>
              <a:t>Naturgräs Skogsvallen förhoppningsvis i slutet av april </a:t>
            </a:r>
            <a:br>
              <a:rPr lang="sv-SE" u="sng" dirty="0"/>
            </a:br>
            <a:endParaRPr lang="sv-SE" u="sng" dirty="0">
              <a:solidFill>
                <a:schemeClr val="tx1"/>
              </a:solidFill>
            </a:endParaRPr>
          </a:p>
          <a:p>
            <a:pPr>
              <a:buNone/>
            </a:pPr>
            <a:r>
              <a:rPr lang="sv-SE" dirty="0">
                <a:solidFill>
                  <a:schemeClr val="tx1"/>
                </a:solidFill>
              </a:rPr>
              <a:t>Önskat Mån och Ons.</a:t>
            </a:r>
          </a:p>
          <a:p>
            <a:pPr>
              <a:buNone/>
            </a:pPr>
            <a:endParaRPr lang="sv-SE" dirty="0">
              <a:solidFill>
                <a:schemeClr val="tx1"/>
              </a:solidFill>
            </a:endParaRPr>
          </a:p>
          <a:p>
            <a:pPr>
              <a:buNone/>
            </a:pPr>
            <a:endParaRPr lang="sv-SE" dirty="0">
              <a:solidFill>
                <a:schemeClr val="tx1"/>
              </a:solidFill>
            </a:endParaRPr>
          </a:p>
          <a:p>
            <a:pPr>
              <a:buNone/>
            </a:pPr>
            <a:endParaRPr lang="sv-SE" dirty="0">
              <a:solidFill>
                <a:schemeClr val="tx1"/>
              </a:solidFill>
            </a:endParaRPr>
          </a:p>
        </p:txBody>
      </p:sp>
      <p:pic>
        <p:nvPicPr>
          <p:cNvPr id="4" name="Bildobjekt 3" descr="En bild som visar text&#10;&#10;Automatiskt genererad beskrivning">
            <a:extLst>
              <a:ext uri="{FF2B5EF4-FFF2-40B4-BE49-F238E27FC236}">
                <a16:creationId xmlns:a16="http://schemas.microsoft.com/office/drawing/2014/main" id="{4A5E2B38-C25A-4BDD-8AC4-D06416994B44}"/>
              </a:ext>
            </a:extLst>
          </p:cNvPr>
          <p:cNvPicPr>
            <a:picLocks noChangeAspect="1"/>
          </p:cNvPicPr>
          <p:nvPr/>
        </p:nvPicPr>
        <p:blipFill>
          <a:blip r:embed="rId3"/>
          <a:stretch>
            <a:fillRect/>
          </a:stretch>
        </p:blipFill>
        <p:spPr>
          <a:xfrm>
            <a:off x="10631545" y="326390"/>
            <a:ext cx="1086002" cy="1143160"/>
          </a:xfrm>
          <a:prstGeom prst="rect">
            <a:avLst/>
          </a:prstGeom>
        </p:spPr>
      </p:pic>
      <p:sp>
        <p:nvSpPr>
          <p:cNvPr id="12" name="Rubrik 1">
            <a:extLst>
              <a:ext uri="{FF2B5EF4-FFF2-40B4-BE49-F238E27FC236}">
                <a16:creationId xmlns:a16="http://schemas.microsoft.com/office/drawing/2014/main" id="{A890268E-32F2-4E0F-A7F3-E6EF9C78AA8C}"/>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dirty="0">
                <a:solidFill>
                  <a:srgbClr val="00B0F0"/>
                </a:solidFill>
              </a:rPr>
              <a:t>träningstider</a:t>
            </a:r>
          </a:p>
        </p:txBody>
      </p:sp>
    </p:spTree>
    <p:extLst>
      <p:ext uri="{BB962C8B-B14F-4D97-AF65-F5344CB8AC3E}">
        <p14:creationId xmlns:p14="http://schemas.microsoft.com/office/powerpoint/2010/main" val="3604591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403080" y="1488739"/>
            <a:ext cx="8534400" cy="3615267"/>
          </a:xfrm>
        </p:spPr>
        <p:txBody>
          <a:bodyPr>
            <a:normAutofit/>
          </a:bodyPr>
          <a:lstStyle/>
          <a:p>
            <a:r>
              <a:rPr lang="sv-SE" sz="2400">
                <a:solidFill>
                  <a:schemeClr val="tx1"/>
                </a:solidFill>
              </a:rPr>
              <a:t>Kontakta Erik vid sent återbud till träning och match.</a:t>
            </a:r>
          </a:p>
          <a:p>
            <a:pPr>
              <a:buClr>
                <a:srgbClr val="FFFFFF"/>
              </a:buClr>
            </a:pPr>
            <a:r>
              <a:rPr lang="sv-SE" sz="2400" dirty="0">
                <a:solidFill>
                  <a:schemeClr val="tx1"/>
                </a:solidFill>
              </a:rPr>
              <a:t>0760-064724</a:t>
            </a:r>
          </a:p>
          <a:p>
            <a:pPr>
              <a:buClr>
                <a:srgbClr val="FFFFFF"/>
              </a:buClr>
            </a:pPr>
            <a:endParaRPr lang="sv-SE" sz="2400" dirty="0">
              <a:solidFill>
                <a:schemeClr val="tx1"/>
              </a:solidFill>
            </a:endParaRPr>
          </a:p>
          <a:p>
            <a:endParaRPr lang="sv-SE">
              <a:solidFill>
                <a:schemeClr val="tx1"/>
              </a:solidFill>
            </a:endParaRPr>
          </a:p>
        </p:txBody>
      </p:sp>
      <p:sp>
        <p:nvSpPr>
          <p:cNvPr id="6" name="Rubrik 1">
            <a:extLst>
              <a:ext uri="{FF2B5EF4-FFF2-40B4-BE49-F238E27FC236}">
                <a16:creationId xmlns:a16="http://schemas.microsoft.com/office/drawing/2014/main" id="{18716981-BF13-42FD-ACAF-FDE2F7D03A92}"/>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dirty="0">
                <a:solidFill>
                  <a:srgbClr val="00B0F0"/>
                </a:solidFill>
              </a:rPr>
              <a:t>återbud</a:t>
            </a:r>
          </a:p>
        </p:txBody>
      </p:sp>
      <p:pic>
        <p:nvPicPr>
          <p:cNvPr id="10" name="Bildobjekt 9" descr="En bild som visar text&#10;&#10;Automatiskt genererad beskrivning">
            <a:extLst>
              <a:ext uri="{FF2B5EF4-FFF2-40B4-BE49-F238E27FC236}">
                <a16:creationId xmlns:a16="http://schemas.microsoft.com/office/drawing/2014/main" id="{BFFFB64B-77CC-41B7-A108-A91498A88322}"/>
              </a:ext>
            </a:extLst>
          </p:cNvPr>
          <p:cNvPicPr>
            <a:picLocks noChangeAspect="1"/>
          </p:cNvPicPr>
          <p:nvPr/>
        </p:nvPicPr>
        <p:blipFill>
          <a:blip r:embed="rId3"/>
          <a:stretch>
            <a:fillRect/>
          </a:stretch>
        </p:blipFill>
        <p:spPr>
          <a:xfrm>
            <a:off x="10631545" y="326390"/>
            <a:ext cx="1086002" cy="1143160"/>
          </a:xfrm>
          <a:prstGeom prst="rect">
            <a:avLst/>
          </a:prstGeom>
        </p:spPr>
      </p:pic>
    </p:spTree>
    <p:extLst>
      <p:ext uri="{BB962C8B-B14F-4D97-AF65-F5344CB8AC3E}">
        <p14:creationId xmlns:p14="http://schemas.microsoft.com/office/powerpoint/2010/main" val="1841363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397134" y="1317842"/>
            <a:ext cx="9713689" cy="5126090"/>
          </a:xfrm>
        </p:spPr>
        <p:txBody>
          <a:bodyPr>
            <a:normAutofit/>
          </a:bodyPr>
          <a:lstStyle/>
          <a:p>
            <a:pPr>
              <a:spcBef>
                <a:spcPts val="0"/>
              </a:spcBef>
              <a:buNone/>
            </a:pPr>
            <a:r>
              <a:rPr lang="sv-SE" dirty="0">
                <a:solidFill>
                  <a:schemeClr val="tx1"/>
                </a:solidFill>
              </a:rPr>
              <a:t>LF-CUP på hemmaplan. 18 april. Vi är anmälda med 2 lag.</a:t>
            </a:r>
          </a:p>
          <a:p>
            <a:pPr>
              <a:spcBef>
                <a:spcPts val="0"/>
              </a:spcBef>
              <a:buNone/>
            </a:pPr>
            <a:r>
              <a:rPr lang="sv-SE" dirty="0">
                <a:solidFill>
                  <a:schemeClr val="tx1"/>
                </a:solidFill>
              </a:rPr>
              <a:t>    Föräldrar måste hjälpa till som funktionär under dagen för att er dotter skall få delta i cupen.</a:t>
            </a:r>
          </a:p>
          <a:p>
            <a:pPr>
              <a:spcBef>
                <a:spcPts val="0"/>
              </a:spcBef>
              <a:buNone/>
            </a:pPr>
            <a:r>
              <a:rPr lang="sv-SE" dirty="0">
                <a:solidFill>
                  <a:schemeClr val="tx1"/>
                </a:solidFill>
              </a:rPr>
              <a:t>Parkeringsvakt</a:t>
            </a:r>
          </a:p>
          <a:p>
            <a:pPr>
              <a:spcBef>
                <a:spcPts val="0"/>
              </a:spcBef>
              <a:buNone/>
            </a:pPr>
            <a:r>
              <a:rPr lang="sv-SE" dirty="0">
                <a:solidFill>
                  <a:schemeClr val="tx1"/>
                </a:solidFill>
              </a:rPr>
              <a:t>Kiosk</a:t>
            </a:r>
          </a:p>
          <a:p>
            <a:pPr>
              <a:spcBef>
                <a:spcPts val="0"/>
              </a:spcBef>
              <a:buNone/>
            </a:pPr>
            <a:r>
              <a:rPr lang="sv-SE" dirty="0">
                <a:solidFill>
                  <a:schemeClr val="tx1"/>
                </a:solidFill>
              </a:rPr>
              <a:t>Sekretariatet</a:t>
            </a:r>
          </a:p>
          <a:p>
            <a:pPr>
              <a:spcBef>
                <a:spcPts val="0"/>
              </a:spcBef>
              <a:buNone/>
            </a:pPr>
            <a:r>
              <a:rPr lang="sv-SE" dirty="0">
                <a:solidFill>
                  <a:schemeClr val="tx1"/>
                </a:solidFill>
              </a:rPr>
              <a:t>Matchvärd</a:t>
            </a:r>
          </a:p>
          <a:p>
            <a:pPr>
              <a:spcBef>
                <a:spcPts val="0"/>
              </a:spcBef>
              <a:buNone/>
            </a:pPr>
            <a:endParaRPr lang="sv-SE" dirty="0">
              <a:solidFill>
                <a:schemeClr val="tx1"/>
              </a:solidFill>
            </a:endParaRPr>
          </a:p>
          <a:p>
            <a:pPr>
              <a:spcBef>
                <a:spcPts val="0"/>
              </a:spcBef>
              <a:buNone/>
            </a:pPr>
            <a:r>
              <a:rPr lang="sv-SE" dirty="0">
                <a:solidFill>
                  <a:schemeClr val="tx1"/>
                </a:solidFill>
              </a:rPr>
              <a:t> Er dotter har så klart tränat från 1 april. Detta är kraven för att er tjej ska få deltaga.</a:t>
            </a:r>
          </a:p>
          <a:p>
            <a:pPr>
              <a:spcBef>
                <a:spcPts val="0"/>
              </a:spcBef>
              <a:buNone/>
            </a:pPr>
            <a:endParaRPr lang="sv-SE" dirty="0">
              <a:solidFill>
                <a:schemeClr val="tx1"/>
              </a:solidFill>
            </a:endParaRPr>
          </a:p>
          <a:p>
            <a:pPr>
              <a:spcBef>
                <a:spcPts val="0"/>
              </a:spcBef>
              <a:buNone/>
            </a:pPr>
            <a:r>
              <a:rPr lang="sv-SE" dirty="0">
                <a:solidFill>
                  <a:schemeClr val="tx1"/>
                </a:solidFill>
              </a:rPr>
              <a:t>Första matchen </a:t>
            </a:r>
            <a:r>
              <a:rPr lang="sv-SE" dirty="0" err="1">
                <a:solidFill>
                  <a:schemeClr val="tx1"/>
                </a:solidFill>
              </a:rPr>
              <a:t>kl</a:t>
            </a:r>
            <a:r>
              <a:rPr lang="sv-SE" dirty="0">
                <a:solidFill>
                  <a:schemeClr val="tx1"/>
                </a:solidFill>
              </a:rPr>
              <a:t> 9:00. Samling </a:t>
            </a:r>
            <a:r>
              <a:rPr lang="sv-SE" dirty="0" err="1">
                <a:solidFill>
                  <a:schemeClr val="tx1"/>
                </a:solidFill>
              </a:rPr>
              <a:t>kl</a:t>
            </a:r>
            <a:r>
              <a:rPr lang="sv-SE" dirty="0">
                <a:solidFill>
                  <a:schemeClr val="tx1"/>
                </a:solidFill>
              </a:rPr>
              <a:t> 7:45.</a:t>
            </a:r>
          </a:p>
          <a:p>
            <a:pPr>
              <a:spcBef>
                <a:spcPts val="0"/>
              </a:spcBef>
              <a:buNone/>
            </a:pPr>
            <a:endParaRPr lang="sv-SE" dirty="0">
              <a:solidFill>
                <a:schemeClr val="tx1"/>
              </a:solidFill>
            </a:endParaRPr>
          </a:p>
          <a:p>
            <a:pPr>
              <a:spcBef>
                <a:spcPts val="0"/>
              </a:spcBef>
              <a:buNone/>
            </a:pPr>
            <a:endParaRPr lang="sv-SE" dirty="0">
              <a:solidFill>
                <a:schemeClr val="tx1"/>
              </a:solidFill>
            </a:endParaRPr>
          </a:p>
        </p:txBody>
      </p:sp>
      <p:sp>
        <p:nvSpPr>
          <p:cNvPr id="4" name="Rubrik 1">
            <a:extLst>
              <a:ext uri="{FF2B5EF4-FFF2-40B4-BE49-F238E27FC236}">
                <a16:creationId xmlns:a16="http://schemas.microsoft.com/office/drawing/2014/main" id="{3553DFFA-92C1-4B19-91D1-D84A9C4A3908}"/>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lnSpcReduction="1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sv-SE" u="sng" dirty="0">
              <a:solidFill>
                <a:srgbClr val="00B0F0"/>
              </a:solidFill>
            </a:endParaRPr>
          </a:p>
          <a:p>
            <a:r>
              <a:rPr lang="sv-SE" u="sng" dirty="0">
                <a:solidFill>
                  <a:srgbClr val="00B0F0"/>
                </a:solidFill>
              </a:rPr>
              <a:t>Cuper</a:t>
            </a:r>
          </a:p>
          <a:p>
            <a:endParaRPr lang="sv-SE" u="sng" dirty="0">
              <a:solidFill>
                <a:srgbClr val="00B0F0"/>
              </a:solidFill>
            </a:endParaRPr>
          </a:p>
          <a:p>
            <a:endParaRPr lang="sv-SE" u="sng" dirty="0">
              <a:solidFill>
                <a:srgbClr val="00B0F0"/>
              </a:solidFill>
            </a:endParaRPr>
          </a:p>
        </p:txBody>
      </p:sp>
      <p:pic>
        <p:nvPicPr>
          <p:cNvPr id="10" name="Bildobjekt 9" descr="En bild som visar text&#10;&#10;Automatiskt genererad beskrivning">
            <a:extLst>
              <a:ext uri="{FF2B5EF4-FFF2-40B4-BE49-F238E27FC236}">
                <a16:creationId xmlns:a16="http://schemas.microsoft.com/office/drawing/2014/main" id="{BD7E5A5B-5433-46F5-85E2-34B7BC70A5EB}"/>
              </a:ext>
            </a:extLst>
          </p:cNvPr>
          <p:cNvPicPr>
            <a:picLocks noChangeAspect="1"/>
          </p:cNvPicPr>
          <p:nvPr/>
        </p:nvPicPr>
        <p:blipFill>
          <a:blip r:embed="rId2"/>
          <a:stretch>
            <a:fillRect/>
          </a:stretch>
        </p:blipFill>
        <p:spPr>
          <a:xfrm>
            <a:off x="10631545" y="326390"/>
            <a:ext cx="1086002" cy="1143160"/>
          </a:xfrm>
          <a:prstGeom prst="rect">
            <a:avLst/>
          </a:prstGeom>
        </p:spPr>
      </p:pic>
    </p:spTree>
    <p:extLst>
      <p:ext uri="{BB962C8B-B14F-4D97-AF65-F5344CB8AC3E}">
        <p14:creationId xmlns:p14="http://schemas.microsoft.com/office/powerpoint/2010/main" val="3604591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FB850-96EB-8A57-B7C8-3559AB6DA38B}"/>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9A46EF16-A805-204A-B8E1-5F5F9ED1D5C9}"/>
              </a:ext>
            </a:extLst>
          </p:cNvPr>
          <p:cNvSpPr>
            <a:spLocks noGrp="1"/>
          </p:cNvSpPr>
          <p:nvPr>
            <p:ph idx="1"/>
          </p:nvPr>
        </p:nvSpPr>
        <p:spPr>
          <a:xfrm>
            <a:off x="1397134" y="1317842"/>
            <a:ext cx="9713689" cy="5126090"/>
          </a:xfrm>
        </p:spPr>
        <p:txBody>
          <a:bodyPr>
            <a:normAutofit/>
          </a:bodyPr>
          <a:lstStyle/>
          <a:p>
            <a:pPr>
              <a:spcBef>
                <a:spcPts val="0"/>
              </a:spcBef>
              <a:buNone/>
            </a:pPr>
            <a:endParaRPr lang="sv-SE" sz="1400" dirty="0">
              <a:solidFill>
                <a:schemeClr val="tx1"/>
              </a:solidFill>
            </a:endParaRPr>
          </a:p>
          <a:p>
            <a:pPr>
              <a:spcBef>
                <a:spcPts val="0"/>
              </a:spcBef>
              <a:buNone/>
            </a:pPr>
            <a:endParaRPr lang="sv-SE" sz="1400" dirty="0">
              <a:solidFill>
                <a:schemeClr val="tx1"/>
              </a:solidFill>
            </a:endParaRPr>
          </a:p>
          <a:p>
            <a:pPr>
              <a:spcBef>
                <a:spcPts val="0"/>
              </a:spcBef>
              <a:buNone/>
            </a:pPr>
            <a:r>
              <a:rPr lang="sv-SE" sz="1400" dirty="0">
                <a:solidFill>
                  <a:schemeClr val="tx1"/>
                </a:solidFill>
              </a:rPr>
              <a:t>Winning Ground 26-28 Juni Linköping</a:t>
            </a:r>
          </a:p>
          <a:p>
            <a:pPr>
              <a:spcBef>
                <a:spcPts val="0"/>
              </a:spcBef>
              <a:buNone/>
            </a:pPr>
            <a:r>
              <a:rPr lang="sv-SE" sz="1400" dirty="0">
                <a:solidFill>
                  <a:schemeClr val="tx1"/>
                </a:solidFill>
              </a:rPr>
              <a:t>Avfärd Fredag morgon preliminärt </a:t>
            </a:r>
            <a:r>
              <a:rPr lang="sv-SE" sz="1400" dirty="0" err="1">
                <a:solidFill>
                  <a:schemeClr val="tx1"/>
                </a:solidFill>
              </a:rPr>
              <a:t>kl</a:t>
            </a:r>
            <a:r>
              <a:rPr lang="sv-SE" sz="1400" dirty="0">
                <a:solidFill>
                  <a:schemeClr val="tx1"/>
                </a:solidFill>
              </a:rPr>
              <a:t> 7:00</a:t>
            </a:r>
          </a:p>
          <a:p>
            <a:pPr>
              <a:spcBef>
                <a:spcPts val="0"/>
              </a:spcBef>
              <a:buNone/>
            </a:pPr>
            <a:r>
              <a:rPr lang="sv-SE" sz="1400" dirty="0">
                <a:solidFill>
                  <a:schemeClr val="tx1"/>
                </a:solidFill>
              </a:rPr>
              <a:t>Respektive föräldrar är ansvarig för skjuts till och från Linköping.</a:t>
            </a:r>
          </a:p>
          <a:p>
            <a:pPr>
              <a:spcBef>
                <a:spcPts val="0"/>
              </a:spcBef>
              <a:buNone/>
            </a:pPr>
            <a:r>
              <a:rPr lang="sv-SE" sz="1400" dirty="0">
                <a:solidFill>
                  <a:schemeClr val="tx1"/>
                </a:solidFill>
              </a:rPr>
              <a:t>Övernattning Skola </a:t>
            </a:r>
          </a:p>
          <a:p>
            <a:pPr>
              <a:spcBef>
                <a:spcPts val="0"/>
              </a:spcBef>
              <a:buNone/>
            </a:pPr>
            <a:r>
              <a:rPr lang="sv-SE" sz="1400" dirty="0">
                <a:solidFill>
                  <a:schemeClr val="tx1"/>
                </a:solidFill>
              </a:rPr>
              <a:t>Bindande anmälan. Senast svar 24 april. Kallelse skickas ut i närtid.</a:t>
            </a:r>
          </a:p>
          <a:p>
            <a:pPr>
              <a:spcBef>
                <a:spcPts val="0"/>
              </a:spcBef>
              <a:buNone/>
            </a:pPr>
            <a:r>
              <a:rPr lang="sv-SE" sz="1400" dirty="0">
                <a:solidFill>
                  <a:schemeClr val="tx1"/>
                </a:solidFill>
              </a:rPr>
              <a:t>Deltagaravgift 1395kr/spelare och ledare</a:t>
            </a:r>
          </a:p>
          <a:p>
            <a:pPr>
              <a:spcBef>
                <a:spcPts val="0"/>
              </a:spcBef>
              <a:buNone/>
            </a:pPr>
            <a:r>
              <a:rPr lang="sv-SE" sz="1400" dirty="0">
                <a:solidFill>
                  <a:schemeClr val="tx1"/>
                </a:solidFill>
              </a:rPr>
              <a:t>Övernattning (</a:t>
            </a:r>
            <a:r>
              <a:rPr lang="sv-SE" sz="1400" dirty="0" err="1">
                <a:solidFill>
                  <a:schemeClr val="tx1"/>
                </a:solidFill>
              </a:rPr>
              <a:t>fre</a:t>
            </a:r>
            <a:r>
              <a:rPr lang="sv-SE" sz="1400" dirty="0">
                <a:solidFill>
                  <a:schemeClr val="tx1"/>
                </a:solidFill>
              </a:rPr>
              <a:t>-sön), middag fredag kväll, frukost, lunch och middag på lördag. Frukost och lunch på Söndag.</a:t>
            </a:r>
          </a:p>
          <a:p>
            <a:pPr>
              <a:spcBef>
                <a:spcPts val="0"/>
              </a:spcBef>
              <a:buNone/>
            </a:pPr>
            <a:endParaRPr lang="sv-SE" sz="1400" dirty="0">
              <a:solidFill>
                <a:schemeClr val="tx1"/>
              </a:solidFill>
            </a:endParaRPr>
          </a:p>
          <a:p>
            <a:pPr>
              <a:spcBef>
                <a:spcPts val="0"/>
              </a:spcBef>
              <a:buNone/>
            </a:pPr>
            <a:r>
              <a:rPr lang="sv-SE" sz="1400" dirty="0">
                <a:solidFill>
                  <a:schemeClr val="tx1"/>
                </a:solidFill>
              </a:rPr>
              <a:t>Vi hoppas ju så klart att alla vill sova över men har förståelse för om någon </a:t>
            </a:r>
          </a:p>
          <a:p>
            <a:pPr>
              <a:spcBef>
                <a:spcPts val="0"/>
              </a:spcBef>
              <a:buNone/>
            </a:pPr>
            <a:r>
              <a:rPr lang="sv-SE" sz="1400" dirty="0">
                <a:solidFill>
                  <a:schemeClr val="tx1"/>
                </a:solidFill>
              </a:rPr>
              <a:t>inte vill sova över.</a:t>
            </a:r>
          </a:p>
          <a:p>
            <a:pPr>
              <a:spcBef>
                <a:spcPts val="0"/>
              </a:spcBef>
              <a:buNone/>
            </a:pPr>
            <a:endParaRPr lang="sv-SE" dirty="0">
              <a:solidFill>
                <a:schemeClr val="tx1"/>
              </a:solidFill>
            </a:endParaRPr>
          </a:p>
        </p:txBody>
      </p:sp>
      <p:sp>
        <p:nvSpPr>
          <p:cNvPr id="4" name="Rubrik 1">
            <a:extLst>
              <a:ext uri="{FF2B5EF4-FFF2-40B4-BE49-F238E27FC236}">
                <a16:creationId xmlns:a16="http://schemas.microsoft.com/office/drawing/2014/main" id="{057907C7-34E3-A2BD-35A9-32F3460FC735}"/>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lnSpcReduction="1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sv-SE" u="sng" dirty="0">
              <a:solidFill>
                <a:srgbClr val="00B0F0"/>
              </a:solidFill>
            </a:endParaRPr>
          </a:p>
          <a:p>
            <a:r>
              <a:rPr lang="sv-SE" u="sng" dirty="0">
                <a:solidFill>
                  <a:srgbClr val="00B0F0"/>
                </a:solidFill>
              </a:rPr>
              <a:t>Cuper/Winning </a:t>
            </a:r>
            <a:r>
              <a:rPr lang="sv-SE" u="sng" dirty="0" err="1">
                <a:solidFill>
                  <a:srgbClr val="00B0F0"/>
                </a:solidFill>
              </a:rPr>
              <a:t>ground</a:t>
            </a:r>
            <a:endParaRPr lang="sv-SE" u="sng" dirty="0">
              <a:solidFill>
                <a:srgbClr val="00B0F0"/>
              </a:solidFill>
            </a:endParaRPr>
          </a:p>
          <a:p>
            <a:endParaRPr lang="sv-SE" u="sng" dirty="0">
              <a:solidFill>
                <a:srgbClr val="00B0F0"/>
              </a:solidFill>
            </a:endParaRPr>
          </a:p>
          <a:p>
            <a:endParaRPr lang="sv-SE" u="sng" dirty="0">
              <a:solidFill>
                <a:srgbClr val="00B0F0"/>
              </a:solidFill>
            </a:endParaRPr>
          </a:p>
        </p:txBody>
      </p:sp>
      <p:pic>
        <p:nvPicPr>
          <p:cNvPr id="10" name="Bildobjekt 9" descr="En bild som visar text&#10;&#10;Automatiskt genererad beskrivning">
            <a:extLst>
              <a:ext uri="{FF2B5EF4-FFF2-40B4-BE49-F238E27FC236}">
                <a16:creationId xmlns:a16="http://schemas.microsoft.com/office/drawing/2014/main" id="{2393A1CA-DDF5-D0C1-47AC-3BC50E5D9BCE}"/>
              </a:ext>
            </a:extLst>
          </p:cNvPr>
          <p:cNvPicPr>
            <a:picLocks noChangeAspect="1"/>
          </p:cNvPicPr>
          <p:nvPr/>
        </p:nvPicPr>
        <p:blipFill>
          <a:blip r:embed="rId2"/>
          <a:stretch>
            <a:fillRect/>
          </a:stretch>
        </p:blipFill>
        <p:spPr>
          <a:xfrm>
            <a:off x="10631545" y="326390"/>
            <a:ext cx="1086002" cy="1143160"/>
          </a:xfrm>
          <a:prstGeom prst="rect">
            <a:avLst/>
          </a:prstGeom>
        </p:spPr>
      </p:pic>
      <p:pic>
        <p:nvPicPr>
          <p:cNvPr id="5" name="Bildobjekt 4">
            <a:extLst>
              <a:ext uri="{FF2B5EF4-FFF2-40B4-BE49-F238E27FC236}">
                <a16:creationId xmlns:a16="http://schemas.microsoft.com/office/drawing/2014/main" id="{4AED065D-D0A2-E91D-AB50-B51FF38E8B70}"/>
              </a:ext>
            </a:extLst>
          </p:cNvPr>
          <p:cNvPicPr>
            <a:picLocks noChangeAspect="1"/>
          </p:cNvPicPr>
          <p:nvPr/>
        </p:nvPicPr>
        <p:blipFill>
          <a:blip r:embed="rId3"/>
          <a:stretch>
            <a:fillRect/>
          </a:stretch>
        </p:blipFill>
        <p:spPr>
          <a:xfrm>
            <a:off x="1397134" y="849384"/>
            <a:ext cx="9056626" cy="1051016"/>
          </a:xfrm>
          <a:prstGeom prst="rect">
            <a:avLst/>
          </a:prstGeom>
        </p:spPr>
      </p:pic>
      <p:pic>
        <p:nvPicPr>
          <p:cNvPr id="6" name="Bildobjekt 5">
            <a:extLst>
              <a:ext uri="{FF2B5EF4-FFF2-40B4-BE49-F238E27FC236}">
                <a16:creationId xmlns:a16="http://schemas.microsoft.com/office/drawing/2014/main" id="{B4168D0E-CCC5-4133-DE3E-0665F9DA72D0}"/>
              </a:ext>
            </a:extLst>
          </p:cNvPr>
          <p:cNvPicPr>
            <a:picLocks noChangeAspect="1"/>
          </p:cNvPicPr>
          <p:nvPr/>
        </p:nvPicPr>
        <p:blipFill>
          <a:blip r:embed="rId4"/>
          <a:stretch>
            <a:fillRect/>
          </a:stretch>
        </p:blipFill>
        <p:spPr>
          <a:xfrm>
            <a:off x="7241305" y="2118033"/>
            <a:ext cx="4568892" cy="1547637"/>
          </a:xfrm>
          <a:prstGeom prst="rect">
            <a:avLst/>
          </a:prstGeom>
        </p:spPr>
      </p:pic>
      <p:pic>
        <p:nvPicPr>
          <p:cNvPr id="8" name="Bildobjekt 7">
            <a:extLst>
              <a:ext uri="{FF2B5EF4-FFF2-40B4-BE49-F238E27FC236}">
                <a16:creationId xmlns:a16="http://schemas.microsoft.com/office/drawing/2014/main" id="{2C9E82A3-BA79-8E62-A117-EF346385729B}"/>
              </a:ext>
            </a:extLst>
          </p:cNvPr>
          <p:cNvPicPr>
            <a:picLocks noChangeAspect="1"/>
          </p:cNvPicPr>
          <p:nvPr/>
        </p:nvPicPr>
        <p:blipFill>
          <a:blip r:embed="rId5"/>
          <a:stretch>
            <a:fillRect/>
          </a:stretch>
        </p:blipFill>
        <p:spPr>
          <a:xfrm>
            <a:off x="6012756" y="5311295"/>
            <a:ext cx="5401429" cy="1276528"/>
          </a:xfrm>
          <a:prstGeom prst="rect">
            <a:avLst/>
          </a:prstGeom>
        </p:spPr>
      </p:pic>
    </p:spTree>
    <p:extLst>
      <p:ext uri="{BB962C8B-B14F-4D97-AF65-F5344CB8AC3E}">
        <p14:creationId xmlns:p14="http://schemas.microsoft.com/office/powerpoint/2010/main" val="2560430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7CAEC84-9DB6-40DD-9075-53A708D56206}"/>
              </a:ext>
            </a:extLst>
          </p:cNvPr>
          <p:cNvSpPr>
            <a:spLocks noGrp="1"/>
          </p:cNvSpPr>
          <p:nvPr>
            <p:ph idx="1"/>
          </p:nvPr>
        </p:nvSpPr>
        <p:spPr>
          <a:xfrm>
            <a:off x="1403079" y="1980557"/>
            <a:ext cx="9992415" cy="3635239"/>
          </a:xfrm>
        </p:spPr>
        <p:txBody>
          <a:bodyPr>
            <a:normAutofit fontScale="85000" lnSpcReduction="20000"/>
          </a:bodyPr>
          <a:lstStyle/>
          <a:p>
            <a:pPr marL="0" indent="0">
              <a:buNone/>
            </a:pPr>
            <a:r>
              <a:rPr lang="en-US" dirty="0">
                <a:solidFill>
                  <a:schemeClr val="tx1"/>
                </a:solidFill>
              </a:rPr>
              <a:t>28/3 Aneby SK </a:t>
            </a:r>
            <a:r>
              <a:rPr lang="en-US" dirty="0" err="1">
                <a:solidFill>
                  <a:schemeClr val="tx1"/>
                </a:solidFill>
              </a:rPr>
              <a:t>hemma</a:t>
            </a:r>
            <a:endParaRPr lang="en-US" dirty="0">
              <a:solidFill>
                <a:schemeClr val="tx1"/>
              </a:solidFill>
            </a:endParaRPr>
          </a:p>
          <a:p>
            <a:pPr marL="0" indent="0">
              <a:buNone/>
            </a:pPr>
            <a:r>
              <a:rPr lang="en-US" dirty="0">
                <a:solidFill>
                  <a:schemeClr val="tx1"/>
                </a:solidFill>
              </a:rPr>
              <a:t>29/3 </a:t>
            </a:r>
            <a:r>
              <a:rPr lang="en-US" dirty="0" err="1">
                <a:solidFill>
                  <a:schemeClr val="tx1"/>
                </a:solidFill>
              </a:rPr>
              <a:t>Mariebo</a:t>
            </a:r>
            <a:r>
              <a:rPr lang="en-US" dirty="0">
                <a:solidFill>
                  <a:schemeClr val="tx1"/>
                </a:solidFill>
              </a:rPr>
              <a:t> </a:t>
            </a:r>
            <a:r>
              <a:rPr lang="en-US" dirty="0" err="1">
                <a:solidFill>
                  <a:schemeClr val="tx1"/>
                </a:solidFill>
              </a:rPr>
              <a:t>hemma</a:t>
            </a:r>
            <a:endParaRPr lang="en-US" dirty="0">
              <a:solidFill>
                <a:schemeClr val="tx1"/>
              </a:solidFill>
            </a:endParaRPr>
          </a:p>
          <a:p>
            <a:pPr marL="0" indent="0">
              <a:buNone/>
            </a:pPr>
            <a:r>
              <a:rPr lang="en-US" dirty="0">
                <a:solidFill>
                  <a:schemeClr val="tx1"/>
                </a:solidFill>
              </a:rPr>
              <a:t>3/4   Vetlanda FF </a:t>
            </a:r>
            <a:r>
              <a:rPr lang="en-US" dirty="0" err="1">
                <a:solidFill>
                  <a:schemeClr val="tx1"/>
                </a:solidFill>
              </a:rPr>
              <a:t>borta</a:t>
            </a:r>
            <a:r>
              <a:rPr lang="en-US" dirty="0">
                <a:solidFill>
                  <a:schemeClr val="tx1"/>
                </a:solidFill>
              </a:rPr>
              <a:t> </a:t>
            </a:r>
            <a:r>
              <a:rPr lang="en-US" dirty="0" err="1">
                <a:solidFill>
                  <a:schemeClr val="tx1"/>
                </a:solidFill>
              </a:rPr>
              <a:t>poolspel</a:t>
            </a:r>
            <a:endParaRPr lang="en-US" dirty="0">
              <a:solidFill>
                <a:schemeClr val="tx1"/>
              </a:solidFill>
            </a:endParaRPr>
          </a:p>
          <a:p>
            <a:pPr marL="0" indent="0">
              <a:buNone/>
            </a:pPr>
            <a:r>
              <a:rPr lang="en-US" dirty="0">
                <a:solidFill>
                  <a:schemeClr val="tx1"/>
                </a:solidFill>
              </a:rPr>
              <a:t>11/4 </a:t>
            </a:r>
            <a:r>
              <a:rPr lang="en-US" dirty="0" err="1">
                <a:solidFill>
                  <a:schemeClr val="tx1"/>
                </a:solidFill>
              </a:rPr>
              <a:t>Tabergs</a:t>
            </a:r>
            <a:r>
              <a:rPr lang="en-US" dirty="0">
                <a:solidFill>
                  <a:schemeClr val="tx1"/>
                </a:solidFill>
              </a:rPr>
              <a:t> SK </a:t>
            </a:r>
            <a:r>
              <a:rPr lang="en-US" dirty="0" err="1">
                <a:solidFill>
                  <a:schemeClr val="tx1"/>
                </a:solidFill>
              </a:rPr>
              <a:t>hemma</a:t>
            </a:r>
            <a:endParaRPr lang="en-US" dirty="0">
              <a:solidFill>
                <a:schemeClr val="tx1"/>
              </a:solidFill>
            </a:endParaRPr>
          </a:p>
          <a:p>
            <a:pPr marL="0" indent="0">
              <a:buNone/>
            </a:pPr>
            <a:r>
              <a:rPr lang="en-US" dirty="0">
                <a:solidFill>
                  <a:schemeClr val="tx1"/>
                </a:solidFill>
              </a:rPr>
              <a:t>12/4 </a:t>
            </a:r>
            <a:r>
              <a:rPr lang="en-US" dirty="0" err="1">
                <a:solidFill>
                  <a:schemeClr val="tx1"/>
                </a:solidFill>
              </a:rPr>
              <a:t>Ekhagens</a:t>
            </a:r>
            <a:r>
              <a:rPr lang="en-US" dirty="0">
                <a:solidFill>
                  <a:schemeClr val="tx1"/>
                </a:solidFill>
              </a:rPr>
              <a:t> IF </a:t>
            </a:r>
            <a:r>
              <a:rPr lang="en-US" dirty="0" err="1">
                <a:solidFill>
                  <a:schemeClr val="tx1"/>
                </a:solidFill>
              </a:rPr>
              <a:t>borta</a:t>
            </a:r>
            <a:endParaRPr lang="en-US" dirty="0">
              <a:solidFill>
                <a:schemeClr val="tx1"/>
              </a:solidFill>
            </a:endParaRPr>
          </a:p>
          <a:p>
            <a:pPr marL="0" indent="0">
              <a:buNone/>
            </a:pPr>
            <a:r>
              <a:rPr lang="en-US" dirty="0">
                <a:solidFill>
                  <a:schemeClr val="tx1"/>
                </a:solidFill>
              </a:rPr>
              <a:t>18/4 LF </a:t>
            </a:r>
            <a:r>
              <a:rPr lang="en-US" dirty="0" err="1">
                <a:solidFill>
                  <a:schemeClr val="tx1"/>
                </a:solidFill>
              </a:rPr>
              <a:t>Cupen</a:t>
            </a:r>
            <a:r>
              <a:rPr lang="en-US" dirty="0">
                <a:solidFill>
                  <a:schemeClr val="tx1"/>
                </a:solidFill>
              </a:rPr>
              <a:t> </a:t>
            </a:r>
            <a:r>
              <a:rPr lang="en-US" dirty="0" err="1">
                <a:solidFill>
                  <a:schemeClr val="tx1"/>
                </a:solidFill>
              </a:rPr>
              <a:t>hemma</a:t>
            </a:r>
            <a:endParaRPr lang="en-US" dirty="0">
              <a:solidFill>
                <a:schemeClr val="tx1"/>
              </a:solidFill>
            </a:endParaRPr>
          </a:p>
          <a:p>
            <a:pPr marL="0" indent="0">
              <a:buNone/>
            </a:pPr>
            <a:endParaRPr lang="en-US" dirty="0">
              <a:solidFill>
                <a:schemeClr val="tx1"/>
              </a:solidFill>
            </a:endParaRPr>
          </a:p>
          <a:p>
            <a:pPr marL="0" indent="0">
              <a:buNone/>
            </a:pPr>
            <a:r>
              <a:rPr lang="en-US" dirty="0" err="1">
                <a:solidFill>
                  <a:schemeClr val="tx1"/>
                </a:solidFill>
              </a:rPr>
              <a:t>Seriestart</a:t>
            </a:r>
            <a:r>
              <a:rPr lang="en-US" dirty="0">
                <a:solidFill>
                  <a:schemeClr val="tx1"/>
                </a:solidFill>
              </a:rPr>
              <a:t> 25-26 April. (8 matcher </a:t>
            </a:r>
            <a:r>
              <a:rPr lang="en-US" dirty="0" err="1">
                <a:solidFill>
                  <a:schemeClr val="tx1"/>
                </a:solidFill>
              </a:rPr>
              <a:t>på</a:t>
            </a:r>
            <a:r>
              <a:rPr lang="en-US" dirty="0">
                <a:solidFill>
                  <a:schemeClr val="tx1"/>
                </a:solidFill>
              </a:rPr>
              <a:t> </a:t>
            </a:r>
            <a:r>
              <a:rPr lang="en-US" dirty="0" err="1">
                <a:solidFill>
                  <a:schemeClr val="tx1"/>
                </a:solidFill>
              </a:rPr>
              <a:t>våren</a:t>
            </a:r>
            <a:r>
              <a:rPr lang="en-US">
                <a:solidFill>
                  <a:schemeClr val="tx1"/>
                </a:solidFill>
              </a:rPr>
              <a:t>)</a:t>
            </a:r>
            <a:endParaRPr lang="en-US" dirty="0">
              <a:solidFill>
                <a:schemeClr val="tx1"/>
              </a:solidFill>
            </a:endParaRPr>
          </a:p>
          <a:p>
            <a:pPr marL="0" indent="0">
              <a:buNone/>
            </a:pPr>
            <a:endParaRPr lang="en-US" dirty="0">
              <a:solidFill>
                <a:schemeClr val="tx1"/>
              </a:solidFill>
            </a:endParaRPr>
          </a:p>
          <a:p>
            <a:pPr marL="0" indent="0">
              <a:buNone/>
            </a:pPr>
            <a:r>
              <a:rPr lang="en-US" dirty="0" err="1">
                <a:solidFill>
                  <a:schemeClr val="tx1"/>
                </a:solidFill>
              </a:rPr>
              <a:t>Gällande</a:t>
            </a:r>
            <a:r>
              <a:rPr lang="en-US" dirty="0">
                <a:solidFill>
                  <a:schemeClr val="tx1"/>
                </a:solidFill>
              </a:rPr>
              <a:t> </a:t>
            </a:r>
            <a:r>
              <a:rPr lang="en-US" dirty="0" err="1">
                <a:solidFill>
                  <a:schemeClr val="tx1"/>
                </a:solidFill>
              </a:rPr>
              <a:t>träningsmatcher</a:t>
            </a:r>
            <a:r>
              <a:rPr lang="en-US" dirty="0">
                <a:solidFill>
                  <a:schemeClr val="tx1"/>
                </a:solidFill>
              </a:rPr>
              <a:t> </a:t>
            </a:r>
            <a:r>
              <a:rPr lang="en-US" dirty="0" err="1">
                <a:solidFill>
                  <a:schemeClr val="tx1"/>
                </a:solidFill>
              </a:rPr>
              <a:t>så</a:t>
            </a:r>
            <a:r>
              <a:rPr lang="en-US" dirty="0">
                <a:solidFill>
                  <a:schemeClr val="tx1"/>
                </a:solidFill>
              </a:rPr>
              <a:t> </a:t>
            </a:r>
            <a:r>
              <a:rPr lang="en-US" dirty="0" err="1">
                <a:solidFill>
                  <a:schemeClr val="tx1"/>
                </a:solidFill>
              </a:rPr>
              <a:t>kommer</a:t>
            </a:r>
            <a:r>
              <a:rPr lang="en-US" dirty="0">
                <a:solidFill>
                  <a:schemeClr val="tx1"/>
                </a:solidFill>
              </a:rPr>
              <a:t> vi </a:t>
            </a:r>
            <a:r>
              <a:rPr lang="en-US" dirty="0" err="1">
                <a:solidFill>
                  <a:schemeClr val="tx1"/>
                </a:solidFill>
              </a:rPr>
              <a:t>rotera</a:t>
            </a:r>
            <a:r>
              <a:rPr lang="en-US" dirty="0">
                <a:solidFill>
                  <a:schemeClr val="tx1"/>
                </a:solidFill>
              </a:rPr>
              <a:t> bland </a:t>
            </a:r>
            <a:r>
              <a:rPr lang="en-US" dirty="0" err="1">
                <a:solidFill>
                  <a:schemeClr val="tx1"/>
                </a:solidFill>
              </a:rPr>
              <a:t>tjejerna</a:t>
            </a:r>
            <a:r>
              <a:rPr lang="en-US" dirty="0">
                <a:solidFill>
                  <a:schemeClr val="tx1"/>
                </a:solidFill>
              </a:rPr>
              <a:t>. Alla </a:t>
            </a:r>
            <a:r>
              <a:rPr lang="en-US" dirty="0" err="1">
                <a:solidFill>
                  <a:schemeClr val="tx1"/>
                </a:solidFill>
              </a:rPr>
              <a:t>kommer</a:t>
            </a:r>
            <a:r>
              <a:rPr lang="en-US" dirty="0">
                <a:solidFill>
                  <a:schemeClr val="tx1"/>
                </a:solidFill>
              </a:rPr>
              <a:t> </a:t>
            </a:r>
            <a:r>
              <a:rPr lang="en-US" dirty="0" err="1">
                <a:solidFill>
                  <a:schemeClr val="tx1"/>
                </a:solidFill>
              </a:rPr>
              <a:t>få</a:t>
            </a:r>
            <a:r>
              <a:rPr lang="en-US" dirty="0">
                <a:solidFill>
                  <a:schemeClr val="tx1"/>
                </a:solidFill>
              </a:rPr>
              <a:t> </a:t>
            </a:r>
            <a:r>
              <a:rPr lang="en-US" dirty="0" err="1">
                <a:solidFill>
                  <a:schemeClr val="tx1"/>
                </a:solidFill>
              </a:rPr>
              <a:t>spela</a:t>
            </a:r>
            <a:r>
              <a:rPr lang="en-US" dirty="0">
                <a:solidFill>
                  <a:schemeClr val="tx1"/>
                </a:solidFill>
              </a:rPr>
              <a:t> </a:t>
            </a:r>
            <a:r>
              <a:rPr lang="en-US" dirty="0" err="1">
                <a:solidFill>
                  <a:schemeClr val="tx1"/>
                </a:solidFill>
              </a:rPr>
              <a:t>träningsmatcher</a:t>
            </a:r>
            <a:r>
              <a:rPr lang="en-US" dirty="0">
                <a:solidFill>
                  <a:schemeClr val="tx1"/>
                </a:solidFill>
              </a:rPr>
              <a:t> </a:t>
            </a:r>
            <a:r>
              <a:rPr lang="en-US" dirty="0" err="1">
                <a:solidFill>
                  <a:schemeClr val="tx1"/>
                </a:solidFill>
              </a:rPr>
              <a:t>så</a:t>
            </a:r>
            <a:r>
              <a:rPr lang="en-US" dirty="0">
                <a:solidFill>
                  <a:schemeClr val="tx1"/>
                </a:solidFill>
              </a:rPr>
              <a:t> fort man </a:t>
            </a:r>
            <a:r>
              <a:rPr lang="en-US" dirty="0" err="1">
                <a:solidFill>
                  <a:schemeClr val="tx1"/>
                </a:solidFill>
              </a:rPr>
              <a:t>varit</a:t>
            </a:r>
            <a:r>
              <a:rPr lang="en-US" dirty="0">
                <a:solidFill>
                  <a:schemeClr val="tx1"/>
                </a:solidFill>
              </a:rPr>
              <a:t> och </a:t>
            </a:r>
            <a:r>
              <a:rPr lang="en-US" dirty="0" err="1">
                <a:solidFill>
                  <a:schemeClr val="tx1"/>
                </a:solidFill>
              </a:rPr>
              <a:t>tränat</a:t>
            </a:r>
            <a:r>
              <a:rPr lang="en-US" dirty="0">
                <a:solidFill>
                  <a:schemeClr val="tx1"/>
                </a:solidFill>
              </a:rPr>
              <a:t> </a:t>
            </a:r>
            <a:r>
              <a:rPr lang="en-US" dirty="0" err="1">
                <a:solidFill>
                  <a:schemeClr val="tx1"/>
                </a:solidFill>
              </a:rPr>
              <a:t>regelbundet</a:t>
            </a:r>
            <a:r>
              <a:rPr lang="en-US" dirty="0">
                <a:solidFill>
                  <a:schemeClr val="tx1"/>
                </a:solidFill>
              </a:rPr>
              <a:t>.</a:t>
            </a:r>
            <a:endParaRPr lang="sv-SE" dirty="0">
              <a:solidFill>
                <a:schemeClr val="tx1"/>
              </a:solidFill>
            </a:endParaRPr>
          </a:p>
        </p:txBody>
      </p:sp>
      <p:pic>
        <p:nvPicPr>
          <p:cNvPr id="6" name="Bildobjekt 5" descr="En bild som visar text&#10;&#10;Automatiskt genererad beskrivning">
            <a:extLst>
              <a:ext uri="{FF2B5EF4-FFF2-40B4-BE49-F238E27FC236}">
                <a16:creationId xmlns:a16="http://schemas.microsoft.com/office/drawing/2014/main" id="{C38F9AA4-7D1C-417B-837B-D2B349BFAF8A}"/>
              </a:ext>
            </a:extLst>
          </p:cNvPr>
          <p:cNvPicPr>
            <a:picLocks noChangeAspect="1"/>
          </p:cNvPicPr>
          <p:nvPr/>
        </p:nvPicPr>
        <p:blipFill>
          <a:blip r:embed="rId3"/>
          <a:stretch>
            <a:fillRect/>
          </a:stretch>
        </p:blipFill>
        <p:spPr>
          <a:xfrm>
            <a:off x="10631545" y="326390"/>
            <a:ext cx="1086002" cy="1143160"/>
          </a:xfrm>
          <a:prstGeom prst="rect">
            <a:avLst/>
          </a:prstGeom>
        </p:spPr>
      </p:pic>
      <p:sp>
        <p:nvSpPr>
          <p:cNvPr id="8" name="Rubrik 1">
            <a:extLst>
              <a:ext uri="{FF2B5EF4-FFF2-40B4-BE49-F238E27FC236}">
                <a16:creationId xmlns:a16="http://schemas.microsoft.com/office/drawing/2014/main" id="{317770E6-9E74-4FA9-B067-2E197FCD0786}"/>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dirty="0">
                <a:solidFill>
                  <a:srgbClr val="00B0F0"/>
                </a:solidFill>
              </a:rPr>
              <a:t>träningsmatcher</a:t>
            </a:r>
          </a:p>
        </p:txBody>
      </p:sp>
    </p:spTree>
    <p:extLst>
      <p:ext uri="{BB962C8B-B14F-4D97-AF65-F5344CB8AC3E}">
        <p14:creationId xmlns:p14="http://schemas.microsoft.com/office/powerpoint/2010/main" val="388325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p:cNvSpPr>
            <a:spLocks noGrp="1"/>
          </p:cNvSpPr>
          <p:nvPr>
            <p:ph type="body" sz="half" idx="2"/>
          </p:nvPr>
        </p:nvSpPr>
        <p:spPr>
          <a:xfrm>
            <a:off x="1401642" y="2259481"/>
            <a:ext cx="6021388" cy="683084"/>
          </a:xfrm>
        </p:spPr>
        <p:txBody>
          <a:bodyPr/>
          <a:lstStyle/>
          <a:p>
            <a:r>
              <a:rPr lang="sv-SE" sz="2400" dirty="0">
                <a:solidFill>
                  <a:schemeClr val="tx1"/>
                </a:solidFill>
              </a:rPr>
              <a:t>www.nff.nu</a:t>
            </a:r>
          </a:p>
          <a:p>
            <a:endParaRPr lang="sv-SE" dirty="0">
              <a:solidFill>
                <a:schemeClr val="tx1"/>
              </a:solidFill>
            </a:endParaRPr>
          </a:p>
        </p:txBody>
      </p:sp>
      <p:sp>
        <p:nvSpPr>
          <p:cNvPr id="3" name="Rubrik 1">
            <a:extLst>
              <a:ext uri="{FF2B5EF4-FFF2-40B4-BE49-F238E27FC236}">
                <a16:creationId xmlns:a16="http://schemas.microsoft.com/office/drawing/2014/main" id="{8C9338FE-B334-4164-AD70-574CF41D433F}"/>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dirty="0">
                <a:solidFill>
                  <a:srgbClr val="00B0F0"/>
                </a:solidFill>
              </a:rPr>
              <a:t>hemsida</a:t>
            </a:r>
          </a:p>
        </p:txBody>
      </p:sp>
      <p:pic>
        <p:nvPicPr>
          <p:cNvPr id="12" name="Bildobjekt 11" descr="En bild som visar text&#10;&#10;Automatiskt genererad beskrivning">
            <a:extLst>
              <a:ext uri="{FF2B5EF4-FFF2-40B4-BE49-F238E27FC236}">
                <a16:creationId xmlns:a16="http://schemas.microsoft.com/office/drawing/2014/main" id="{A14BD0C5-2BBA-4099-B5C6-0C763831845D}"/>
              </a:ext>
            </a:extLst>
          </p:cNvPr>
          <p:cNvPicPr>
            <a:picLocks noChangeAspect="1"/>
          </p:cNvPicPr>
          <p:nvPr/>
        </p:nvPicPr>
        <p:blipFill>
          <a:blip r:embed="rId3"/>
          <a:stretch>
            <a:fillRect/>
          </a:stretch>
        </p:blipFill>
        <p:spPr>
          <a:xfrm>
            <a:off x="10631545" y="326390"/>
            <a:ext cx="1086002" cy="1143160"/>
          </a:xfrm>
          <a:prstGeom prst="rect">
            <a:avLst/>
          </a:prstGeom>
        </p:spPr>
      </p:pic>
      <p:pic>
        <p:nvPicPr>
          <p:cNvPr id="5" name="Bildobjekt 4" descr="En bild som visar text, skärmbild, programvara, multimedia&#10;&#10;AI-genererat innehåll kan vara felaktigt.">
            <a:extLst>
              <a:ext uri="{FF2B5EF4-FFF2-40B4-BE49-F238E27FC236}">
                <a16:creationId xmlns:a16="http://schemas.microsoft.com/office/drawing/2014/main" id="{2F72362F-0782-15A6-AC6F-0F638C8F3D60}"/>
              </a:ext>
            </a:extLst>
          </p:cNvPr>
          <p:cNvPicPr>
            <a:picLocks noChangeAspect="1"/>
          </p:cNvPicPr>
          <p:nvPr/>
        </p:nvPicPr>
        <p:blipFill>
          <a:blip r:embed="rId4"/>
          <a:stretch>
            <a:fillRect/>
          </a:stretch>
        </p:blipFill>
        <p:spPr>
          <a:xfrm>
            <a:off x="3374489" y="1641398"/>
            <a:ext cx="8325769" cy="4520818"/>
          </a:xfrm>
          <a:prstGeom prst="rect">
            <a:avLst/>
          </a:prstGeom>
        </p:spPr>
      </p:pic>
    </p:spTree>
    <p:extLst>
      <p:ext uri="{BB962C8B-B14F-4D97-AF65-F5344CB8AC3E}">
        <p14:creationId xmlns:p14="http://schemas.microsoft.com/office/powerpoint/2010/main" val="2130302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398892" y="1608826"/>
            <a:ext cx="10233800" cy="4982147"/>
          </a:xfrm>
        </p:spPr>
        <p:txBody>
          <a:bodyPr>
            <a:normAutofit/>
          </a:bodyPr>
          <a:lstStyle/>
          <a:p>
            <a:endParaRPr lang="sv-SE" b="1" u="sng" dirty="0">
              <a:solidFill>
                <a:schemeClr val="tx1"/>
              </a:solidFill>
            </a:endParaRPr>
          </a:p>
          <a:p>
            <a:pPr>
              <a:lnSpc>
                <a:spcPct val="120000"/>
              </a:lnSpc>
              <a:buClr>
                <a:srgbClr val="FFFFFF"/>
              </a:buClr>
            </a:pPr>
            <a:endParaRPr lang="sv-SE" b="1" dirty="0">
              <a:solidFill>
                <a:schemeClr val="tx1"/>
              </a:solidFill>
            </a:endParaRPr>
          </a:p>
          <a:p>
            <a:pPr>
              <a:lnSpc>
                <a:spcPct val="120000"/>
              </a:lnSpc>
              <a:buClr>
                <a:srgbClr val="FFFFFF"/>
              </a:buClr>
            </a:pPr>
            <a:r>
              <a:rPr lang="sv-SE" b="1" u="sng" dirty="0">
                <a:solidFill>
                  <a:schemeClr val="tx1"/>
                </a:solidFill>
              </a:rPr>
              <a:t>SPORTADMIN APPEN</a:t>
            </a:r>
            <a:br>
              <a:rPr lang="sv-SE" dirty="0"/>
            </a:br>
            <a:r>
              <a:rPr lang="sv-SE" dirty="0">
                <a:solidFill>
                  <a:schemeClr val="tx1"/>
                </a:solidFill>
              </a:rPr>
              <a:t>Ladda ner </a:t>
            </a:r>
            <a:r>
              <a:rPr lang="sv-SE" dirty="0" err="1">
                <a:solidFill>
                  <a:schemeClr val="tx1"/>
                </a:solidFill>
              </a:rPr>
              <a:t>appen</a:t>
            </a:r>
            <a:r>
              <a:rPr lang="sv-SE" dirty="0">
                <a:solidFill>
                  <a:schemeClr val="tx1"/>
                </a:solidFill>
              </a:rPr>
              <a:t> </a:t>
            </a:r>
            <a:r>
              <a:rPr lang="sv-SE" dirty="0" err="1">
                <a:solidFill>
                  <a:schemeClr val="tx1"/>
                </a:solidFill>
              </a:rPr>
              <a:t>SportAdmin</a:t>
            </a:r>
            <a:r>
              <a:rPr lang="sv-SE" dirty="0">
                <a:solidFill>
                  <a:schemeClr val="tx1"/>
                </a:solidFill>
              </a:rPr>
              <a:t> från Google Play eller </a:t>
            </a:r>
            <a:r>
              <a:rPr lang="sv-SE" dirty="0" err="1">
                <a:solidFill>
                  <a:schemeClr val="tx1"/>
                </a:solidFill>
              </a:rPr>
              <a:t>App</a:t>
            </a:r>
            <a:r>
              <a:rPr lang="sv-SE" dirty="0">
                <a:solidFill>
                  <a:schemeClr val="tx1"/>
                </a:solidFill>
              </a:rPr>
              <a:t> Store.</a:t>
            </a:r>
          </a:p>
          <a:p>
            <a:pPr>
              <a:lnSpc>
                <a:spcPct val="120000"/>
              </a:lnSpc>
            </a:pPr>
            <a:r>
              <a:rPr lang="en-US" dirty="0" err="1">
                <a:solidFill>
                  <a:schemeClr val="tx1"/>
                </a:solidFill>
              </a:rPr>
              <a:t>Medlemmar</a:t>
            </a:r>
            <a:r>
              <a:rPr lang="en-US" dirty="0">
                <a:solidFill>
                  <a:schemeClr val="tx1"/>
                </a:solidFill>
              </a:rPr>
              <a:t>  </a:t>
            </a:r>
            <a:r>
              <a:rPr lang="en-US" dirty="0" err="1">
                <a:solidFill>
                  <a:schemeClr val="tx1"/>
                </a:solidFill>
              </a:rPr>
              <a:t>och</a:t>
            </a:r>
            <a:r>
              <a:rPr lang="en-US" dirty="0">
                <a:solidFill>
                  <a:schemeClr val="tx1"/>
                </a:solidFill>
              </a:rPr>
              <a:t> </a:t>
            </a:r>
            <a:r>
              <a:rPr lang="en-US" dirty="0" err="1">
                <a:solidFill>
                  <a:schemeClr val="tx1"/>
                </a:solidFill>
              </a:rPr>
              <a:t>ledare</a:t>
            </a:r>
            <a:r>
              <a:rPr lang="en-US" dirty="0">
                <a:solidFill>
                  <a:schemeClr val="tx1"/>
                </a:solidFill>
              </a:rPr>
              <a:t> ladder </a:t>
            </a:r>
            <a:r>
              <a:rPr lang="en-US" dirty="0" err="1">
                <a:solidFill>
                  <a:schemeClr val="tx1"/>
                </a:solidFill>
              </a:rPr>
              <a:t>ner</a:t>
            </a:r>
            <a:r>
              <a:rPr lang="en-US" dirty="0">
                <a:solidFill>
                  <a:schemeClr val="tx1"/>
                </a:solidFill>
              </a:rPr>
              <a:t> </a:t>
            </a:r>
            <a:r>
              <a:rPr lang="en-US" dirty="0" err="1">
                <a:solidFill>
                  <a:schemeClr val="tx1"/>
                </a:solidFill>
              </a:rPr>
              <a:t>SportAdmin</a:t>
            </a:r>
            <a:r>
              <a:rPr lang="en-US" dirty="0">
                <a:solidFill>
                  <a:schemeClr val="tx1"/>
                </a:solidFill>
              </a:rPr>
              <a:t> </a:t>
            </a:r>
            <a:r>
              <a:rPr lang="en-US" dirty="0" err="1">
                <a:solidFill>
                  <a:schemeClr val="tx1"/>
                </a:solidFill>
              </a:rPr>
              <a:t>MedlemsApp</a:t>
            </a:r>
          </a:p>
          <a:p>
            <a:pPr>
              <a:lnSpc>
                <a:spcPct val="120000"/>
              </a:lnSpc>
              <a:buClr>
                <a:srgbClr val="FFFFFF"/>
              </a:buClr>
            </a:pPr>
            <a:r>
              <a:rPr lang="en-US" dirty="0" err="1">
                <a:solidFill>
                  <a:schemeClr val="tx1"/>
                </a:solidFill>
              </a:rPr>
              <a:t>Ledarna</a:t>
            </a:r>
            <a:r>
              <a:rPr lang="en-US" dirty="0">
                <a:solidFill>
                  <a:schemeClr val="tx1"/>
                </a:solidFill>
              </a:rPr>
              <a:t> ladder </a:t>
            </a:r>
            <a:r>
              <a:rPr lang="en-US" dirty="0" err="1">
                <a:solidFill>
                  <a:schemeClr val="tx1"/>
                </a:solidFill>
              </a:rPr>
              <a:t>även</a:t>
            </a:r>
            <a:r>
              <a:rPr lang="en-US" dirty="0">
                <a:solidFill>
                  <a:schemeClr val="tx1"/>
                </a:solidFill>
              </a:rPr>
              <a:t> </a:t>
            </a:r>
            <a:r>
              <a:rPr lang="en-US" dirty="0" err="1">
                <a:solidFill>
                  <a:schemeClr val="tx1"/>
                </a:solidFill>
              </a:rPr>
              <a:t>ner</a:t>
            </a:r>
            <a:r>
              <a:rPr lang="en-US" dirty="0">
                <a:solidFill>
                  <a:schemeClr val="tx1"/>
                </a:solidFill>
              </a:rPr>
              <a:t> </a:t>
            </a:r>
            <a:r>
              <a:rPr lang="en-US" dirty="0" err="1">
                <a:solidFill>
                  <a:schemeClr val="tx1"/>
                </a:solidFill>
              </a:rPr>
              <a:t>SportAdmin</a:t>
            </a:r>
            <a:r>
              <a:rPr lang="en-US" dirty="0">
                <a:solidFill>
                  <a:schemeClr val="tx1"/>
                </a:solidFill>
              </a:rPr>
              <a:t> </a:t>
            </a:r>
            <a:r>
              <a:rPr lang="en-US" dirty="0" err="1">
                <a:solidFill>
                  <a:schemeClr val="tx1"/>
                </a:solidFill>
              </a:rPr>
              <a:t>LedarApp</a:t>
            </a:r>
            <a:r>
              <a:rPr lang="en-US" dirty="0">
                <a:solidFill>
                  <a:schemeClr val="tx1"/>
                </a:solidFill>
              </a:rPr>
              <a:t> </a:t>
            </a:r>
            <a:br>
              <a:rPr lang="en-US" dirty="0"/>
            </a:br>
            <a:r>
              <a:rPr lang="sv-SE" dirty="0"/>
              <a:t> </a:t>
            </a:r>
            <a:endParaRPr lang="sv-SE"/>
          </a:p>
          <a:p>
            <a:pPr marL="0" indent="0">
              <a:lnSpc>
                <a:spcPct val="120000"/>
              </a:lnSpc>
              <a:buNone/>
            </a:pPr>
            <a:endParaRPr lang="sv-SE"/>
          </a:p>
          <a:p>
            <a:pPr marL="0" indent="0">
              <a:lnSpc>
                <a:spcPct val="120000"/>
              </a:lnSpc>
              <a:buNone/>
            </a:pPr>
            <a:endParaRPr lang="sv-SE"/>
          </a:p>
          <a:p>
            <a:pPr marL="0" indent="0">
              <a:lnSpc>
                <a:spcPct val="120000"/>
              </a:lnSpc>
              <a:buNone/>
            </a:pPr>
            <a:endParaRPr lang="sv-SE"/>
          </a:p>
          <a:p>
            <a:pPr marL="0" indent="0">
              <a:lnSpc>
                <a:spcPct val="120000"/>
              </a:lnSpc>
              <a:buNone/>
            </a:pPr>
            <a:endParaRPr lang="sv-SE"/>
          </a:p>
          <a:p>
            <a:pPr marL="0" indent="0">
              <a:lnSpc>
                <a:spcPct val="120000"/>
              </a:lnSpc>
              <a:buNone/>
            </a:pPr>
            <a:endParaRPr lang="sv-SE"/>
          </a:p>
          <a:p>
            <a:pPr marL="0" indent="0">
              <a:lnSpc>
                <a:spcPct val="120000"/>
              </a:lnSpc>
              <a:buNone/>
            </a:pPr>
            <a:endParaRPr lang="sv-SE"/>
          </a:p>
          <a:p>
            <a:pPr marL="0" indent="0">
              <a:lnSpc>
                <a:spcPct val="120000"/>
              </a:lnSpc>
              <a:buNone/>
            </a:pPr>
            <a:endParaRPr lang="sv-SE"/>
          </a:p>
        </p:txBody>
      </p:sp>
      <p:pic>
        <p:nvPicPr>
          <p:cNvPr id="4" name="Bildobjekt 3">
            <a:extLst>
              <a:ext uri="{FF2B5EF4-FFF2-40B4-BE49-F238E27FC236}">
                <a16:creationId xmlns:a16="http://schemas.microsoft.com/office/drawing/2014/main" id="{ACF60442-E082-4B8D-B810-C0ACA842DCD2}"/>
              </a:ext>
            </a:extLst>
          </p:cNvPr>
          <p:cNvPicPr>
            <a:picLocks noChangeAspect="1"/>
          </p:cNvPicPr>
          <p:nvPr/>
        </p:nvPicPr>
        <p:blipFill>
          <a:blip r:embed="rId2"/>
          <a:stretch>
            <a:fillRect/>
          </a:stretch>
        </p:blipFill>
        <p:spPr>
          <a:xfrm>
            <a:off x="3928507" y="3725619"/>
            <a:ext cx="3229426" cy="2457793"/>
          </a:xfrm>
          <a:prstGeom prst="rect">
            <a:avLst/>
          </a:prstGeom>
        </p:spPr>
      </p:pic>
      <p:sp>
        <p:nvSpPr>
          <p:cNvPr id="9" name="Rubrik 1">
            <a:extLst>
              <a:ext uri="{FF2B5EF4-FFF2-40B4-BE49-F238E27FC236}">
                <a16:creationId xmlns:a16="http://schemas.microsoft.com/office/drawing/2014/main" id="{ABBDF8B9-AE14-4F1E-BEBB-881A90AE80E1}"/>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dirty="0">
                <a:solidFill>
                  <a:srgbClr val="00B0F0"/>
                </a:solidFill>
              </a:rPr>
              <a:t>Nya </a:t>
            </a:r>
            <a:r>
              <a:rPr lang="sv-SE" u="sng" dirty="0" err="1">
                <a:solidFill>
                  <a:srgbClr val="00B0F0"/>
                </a:solidFill>
              </a:rPr>
              <a:t>medlemsappar</a:t>
            </a:r>
          </a:p>
        </p:txBody>
      </p:sp>
      <p:pic>
        <p:nvPicPr>
          <p:cNvPr id="13" name="Bildobjekt 12" descr="En bild som visar text&#10;&#10;Automatiskt genererad beskrivning">
            <a:extLst>
              <a:ext uri="{FF2B5EF4-FFF2-40B4-BE49-F238E27FC236}">
                <a16:creationId xmlns:a16="http://schemas.microsoft.com/office/drawing/2014/main" id="{3112166A-EA5B-4980-B7CC-594308F0776B}"/>
              </a:ext>
            </a:extLst>
          </p:cNvPr>
          <p:cNvPicPr>
            <a:picLocks noChangeAspect="1"/>
          </p:cNvPicPr>
          <p:nvPr/>
        </p:nvPicPr>
        <p:blipFill>
          <a:blip r:embed="rId3"/>
          <a:stretch>
            <a:fillRect/>
          </a:stretch>
        </p:blipFill>
        <p:spPr>
          <a:xfrm>
            <a:off x="10631545" y="326390"/>
            <a:ext cx="1086002" cy="1143160"/>
          </a:xfrm>
          <a:prstGeom prst="rect">
            <a:avLst/>
          </a:prstGeom>
        </p:spPr>
      </p:pic>
    </p:spTree>
    <p:extLst>
      <p:ext uri="{BB962C8B-B14F-4D97-AF65-F5344CB8AC3E}">
        <p14:creationId xmlns:p14="http://schemas.microsoft.com/office/powerpoint/2010/main" val="3604591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398580" y="1615069"/>
            <a:ext cx="8534400" cy="3970867"/>
          </a:xfrm>
        </p:spPr>
        <p:txBody>
          <a:bodyPr>
            <a:normAutofit fontScale="62500" lnSpcReduction="20000"/>
          </a:bodyPr>
          <a:lstStyle/>
          <a:p>
            <a:endParaRPr lang="sv-SE" sz="3600" dirty="0">
              <a:solidFill>
                <a:schemeClr val="tx1"/>
              </a:solidFill>
            </a:endParaRPr>
          </a:p>
          <a:p>
            <a:pPr marL="0" indent="0">
              <a:buNone/>
            </a:pPr>
            <a:r>
              <a:rPr lang="sv-SE" sz="3600" dirty="0">
                <a:solidFill>
                  <a:schemeClr val="tx1"/>
                </a:solidFill>
              </a:rPr>
              <a:t>Ladda ner </a:t>
            </a:r>
            <a:r>
              <a:rPr lang="sv-SE" sz="3600" dirty="0" err="1">
                <a:solidFill>
                  <a:schemeClr val="tx1"/>
                </a:solidFill>
              </a:rPr>
              <a:t>appen</a:t>
            </a:r>
            <a:r>
              <a:rPr lang="sv-SE" sz="3600" dirty="0">
                <a:solidFill>
                  <a:schemeClr val="tx1"/>
                </a:solidFill>
              </a:rPr>
              <a:t> från Google Play eller </a:t>
            </a:r>
            <a:r>
              <a:rPr lang="sv-SE" sz="3600" dirty="0" err="1">
                <a:solidFill>
                  <a:schemeClr val="tx1"/>
                </a:solidFill>
              </a:rPr>
              <a:t>AppStore</a:t>
            </a:r>
            <a:endParaRPr lang="sv-SE" sz="3600" dirty="0">
              <a:solidFill>
                <a:schemeClr val="tx1"/>
              </a:solidFill>
            </a:endParaRPr>
          </a:p>
          <a:p>
            <a:pPr marL="0" indent="0">
              <a:buNone/>
            </a:pPr>
            <a:r>
              <a:rPr lang="sv-SE" sz="3600" dirty="0">
                <a:solidFill>
                  <a:schemeClr val="tx1"/>
                </a:solidFill>
              </a:rPr>
              <a:t>Ange vilket lag du vill följa, antingen som ledare/spelare eller följare.</a:t>
            </a:r>
          </a:p>
          <a:p>
            <a:pPr>
              <a:buClr>
                <a:srgbClr val="FFFFFF"/>
              </a:buClr>
            </a:pPr>
            <a:endParaRPr lang="sv-SE" sz="3600" dirty="0">
              <a:solidFill>
                <a:schemeClr val="tx1"/>
              </a:solidFill>
              <a:ea typeface="+mn-lt"/>
              <a:cs typeface="+mn-lt"/>
            </a:endParaRPr>
          </a:p>
          <a:p>
            <a:pPr marL="0" indent="0">
              <a:buClr>
                <a:srgbClr val="FFFFFF"/>
              </a:buClr>
              <a:buNone/>
            </a:pPr>
            <a:r>
              <a:rPr lang="sv-SE" sz="3600" b="1" dirty="0">
                <a:solidFill>
                  <a:schemeClr val="tx1"/>
                </a:solidFill>
                <a:ea typeface="+mn-lt"/>
                <a:cs typeface="+mn-lt"/>
              </a:rPr>
              <a:t>Dela matchen, dela upplevelsen</a:t>
            </a:r>
            <a:endParaRPr lang="sv-SE" dirty="0">
              <a:solidFill>
                <a:schemeClr val="tx1"/>
              </a:solidFill>
            </a:endParaRPr>
          </a:p>
          <a:p>
            <a:pPr>
              <a:buClr>
                <a:srgbClr val="FFFFFF"/>
              </a:buClr>
            </a:pPr>
            <a:r>
              <a:rPr lang="sv-SE" sz="3600" dirty="0">
                <a:solidFill>
                  <a:schemeClr val="tx1"/>
                </a:solidFill>
                <a:ea typeface="+mn-lt"/>
                <a:cs typeface="+mn-lt"/>
              </a:rPr>
              <a:t>Följ dina lag och få livescore, bilder, video, resultat och tabeller.</a:t>
            </a:r>
            <a:endParaRPr lang="sv-SE" sz="3600" b="1" dirty="0">
              <a:solidFill>
                <a:schemeClr val="tx1"/>
              </a:solidFill>
            </a:endParaRPr>
          </a:p>
          <a:p>
            <a:pPr>
              <a:buClr>
                <a:srgbClr val="FFFFFF"/>
              </a:buClr>
            </a:pPr>
            <a:r>
              <a:rPr lang="sv-SE" sz="3600" dirty="0">
                <a:solidFill>
                  <a:schemeClr val="tx1"/>
                </a:solidFill>
                <a:ea typeface="+mn-lt"/>
                <a:cs typeface="+mn-lt"/>
              </a:rPr>
              <a:t>Rapportera från era matcher och dela spänningen och glädjen!</a:t>
            </a:r>
            <a:endParaRPr lang="sv-SE" dirty="0">
              <a:solidFill>
                <a:schemeClr val="tx1"/>
              </a:solidFill>
            </a:endParaRPr>
          </a:p>
          <a:p>
            <a:pPr>
              <a:buClr>
                <a:srgbClr val="FFFFFF"/>
              </a:buClr>
            </a:pPr>
            <a:endParaRPr lang="sv-SE" sz="3600" b="1" dirty="0">
              <a:solidFill>
                <a:schemeClr val="tx1"/>
              </a:solidFill>
            </a:endParaRPr>
          </a:p>
          <a:p>
            <a:endParaRPr lang="sv-SE" sz="3600" dirty="0">
              <a:solidFill>
                <a:schemeClr val="tx1"/>
              </a:solidFill>
            </a:endParaRPr>
          </a:p>
        </p:txBody>
      </p:sp>
      <p:pic>
        <p:nvPicPr>
          <p:cNvPr id="5" name="Picture 5">
            <a:extLst>
              <a:ext uri="{FF2B5EF4-FFF2-40B4-BE49-F238E27FC236}">
                <a16:creationId xmlns:a16="http://schemas.microsoft.com/office/drawing/2014/main" id="{18E71C0D-4CE9-4FF8-B67E-6DF89AAEBBE7}"/>
              </a:ext>
            </a:extLst>
          </p:cNvPr>
          <p:cNvPicPr>
            <a:picLocks noChangeAspect="1"/>
          </p:cNvPicPr>
          <p:nvPr/>
        </p:nvPicPr>
        <p:blipFill>
          <a:blip r:embed="rId3"/>
          <a:stretch>
            <a:fillRect/>
          </a:stretch>
        </p:blipFill>
        <p:spPr>
          <a:xfrm>
            <a:off x="9857100" y="1714740"/>
            <a:ext cx="2060310" cy="4114800"/>
          </a:xfrm>
          <a:prstGeom prst="rect">
            <a:avLst/>
          </a:prstGeom>
        </p:spPr>
      </p:pic>
      <p:pic>
        <p:nvPicPr>
          <p:cNvPr id="7" name="Bildobjekt 6" descr="En bild som visar text&#10;&#10;Automatiskt genererad beskrivning">
            <a:extLst>
              <a:ext uri="{FF2B5EF4-FFF2-40B4-BE49-F238E27FC236}">
                <a16:creationId xmlns:a16="http://schemas.microsoft.com/office/drawing/2014/main" id="{A1101D10-09BE-4122-88AD-C6A93EFC4B02}"/>
              </a:ext>
            </a:extLst>
          </p:cNvPr>
          <p:cNvPicPr>
            <a:picLocks noChangeAspect="1"/>
          </p:cNvPicPr>
          <p:nvPr/>
        </p:nvPicPr>
        <p:blipFill>
          <a:blip r:embed="rId4"/>
          <a:stretch>
            <a:fillRect/>
          </a:stretch>
        </p:blipFill>
        <p:spPr>
          <a:xfrm>
            <a:off x="10631545" y="326390"/>
            <a:ext cx="1086002" cy="1143160"/>
          </a:xfrm>
          <a:prstGeom prst="rect">
            <a:avLst/>
          </a:prstGeom>
        </p:spPr>
      </p:pic>
      <p:sp>
        <p:nvSpPr>
          <p:cNvPr id="9" name="Rubrik 1">
            <a:extLst>
              <a:ext uri="{FF2B5EF4-FFF2-40B4-BE49-F238E27FC236}">
                <a16:creationId xmlns:a16="http://schemas.microsoft.com/office/drawing/2014/main" id="{5E453E1F-4FAE-4B0C-885B-435C2AA22CEC}"/>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dirty="0">
                <a:solidFill>
                  <a:srgbClr val="00B0F0"/>
                </a:solidFill>
              </a:rPr>
              <a:t>Min fotboll </a:t>
            </a:r>
            <a:r>
              <a:rPr lang="sv-SE" u="sng" dirty="0" err="1">
                <a:solidFill>
                  <a:srgbClr val="00B0F0"/>
                </a:solidFill>
              </a:rPr>
              <a:t>appen</a:t>
            </a:r>
          </a:p>
        </p:txBody>
      </p:sp>
    </p:spTree>
    <p:extLst>
      <p:ext uri="{BB962C8B-B14F-4D97-AF65-F5344CB8AC3E}">
        <p14:creationId xmlns:p14="http://schemas.microsoft.com/office/powerpoint/2010/main" val="86772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398917" y="1600888"/>
            <a:ext cx="10233800" cy="3374415"/>
          </a:xfrm>
        </p:spPr>
        <p:txBody>
          <a:bodyPr>
            <a:normAutofit fontScale="92500"/>
          </a:bodyPr>
          <a:lstStyle/>
          <a:p>
            <a:r>
              <a:rPr lang="sv-SE" sz="2400" dirty="0">
                <a:solidFill>
                  <a:schemeClr val="tx1"/>
                </a:solidFill>
              </a:rPr>
              <a:t>Plats: </a:t>
            </a:r>
            <a:r>
              <a:rPr lang="sv-SE" sz="2400" dirty="0" err="1">
                <a:solidFill>
                  <a:schemeClr val="tx1"/>
                </a:solidFill>
              </a:rPr>
              <a:t>Nevotex</a:t>
            </a:r>
            <a:endParaRPr lang="sv-SE" sz="2400" dirty="0">
              <a:solidFill>
                <a:schemeClr val="tx1"/>
              </a:solidFill>
            </a:endParaRPr>
          </a:p>
          <a:p>
            <a:r>
              <a:rPr lang="sv-SE" sz="2400" dirty="0">
                <a:solidFill>
                  <a:schemeClr val="tx1"/>
                </a:solidFill>
              </a:rPr>
              <a:t>Datum: 22/4 Samling 16:50 </a:t>
            </a:r>
          </a:p>
          <a:p>
            <a:r>
              <a:rPr lang="sv-SE" sz="2400" dirty="0">
                <a:solidFill>
                  <a:schemeClr val="tx1"/>
                </a:solidFill>
              </a:rPr>
              <a:t>Tag med fotbollsskor, benskydd och ifylld blankett</a:t>
            </a:r>
          </a:p>
          <a:p>
            <a:r>
              <a:rPr lang="sv-SE" sz="2400" dirty="0">
                <a:solidFill>
                  <a:schemeClr val="tx1"/>
                </a:solidFill>
              </a:rPr>
              <a:t>Ifylld blankett av målsmän. Måste vara ifylld för att föreningen ska kunna få tillgång till bilder. Även om ni inte beställer bilder. Har inte era tjejer med blanketten så får de tyvärr stå över fotograferingen.</a:t>
            </a:r>
          </a:p>
          <a:p>
            <a:r>
              <a:rPr lang="sv-SE" sz="2400" dirty="0">
                <a:solidFill>
                  <a:schemeClr val="tx1"/>
                </a:solidFill>
              </a:rPr>
              <a:t>Föräldrar väntar utanför lokalen.</a:t>
            </a:r>
          </a:p>
          <a:p>
            <a:pPr marL="0" indent="0">
              <a:buNone/>
            </a:pPr>
            <a:endParaRPr lang="sv-SE" sz="2400" dirty="0">
              <a:solidFill>
                <a:schemeClr val="tx1"/>
              </a:solidFill>
            </a:endParaRPr>
          </a:p>
          <a:p>
            <a:pPr marL="0" indent="0">
              <a:buClr>
                <a:srgbClr val="FFFFFF"/>
              </a:buClr>
              <a:buNone/>
            </a:pPr>
            <a:endParaRPr lang="sv-SE" sz="2400" dirty="0">
              <a:solidFill>
                <a:schemeClr val="tx1"/>
              </a:solidFill>
            </a:endParaRPr>
          </a:p>
          <a:p>
            <a:pPr marL="0" indent="0">
              <a:buClr>
                <a:srgbClr val="FFFFFF"/>
              </a:buClr>
              <a:buNone/>
            </a:pPr>
            <a:endParaRPr lang="sv-SE" sz="2400" dirty="0">
              <a:solidFill>
                <a:schemeClr val="tx1"/>
              </a:solidFill>
            </a:endParaRPr>
          </a:p>
        </p:txBody>
      </p:sp>
      <p:sp>
        <p:nvSpPr>
          <p:cNvPr id="6" name="Rubrik 1">
            <a:extLst>
              <a:ext uri="{FF2B5EF4-FFF2-40B4-BE49-F238E27FC236}">
                <a16:creationId xmlns:a16="http://schemas.microsoft.com/office/drawing/2014/main" id="{6A0BBE42-BAE8-4B17-8C8C-9B9BC971B91F}"/>
              </a:ext>
            </a:extLst>
          </p:cNvPr>
          <p:cNvSpPr txBox="1">
            <a:spLocks/>
          </p:cNvSpPr>
          <p:nvPr/>
        </p:nvSpPr>
        <p:spPr>
          <a:xfrm>
            <a:off x="1397134" y="225049"/>
            <a:ext cx="6133381" cy="1092793"/>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dirty="0">
                <a:solidFill>
                  <a:srgbClr val="00B0F0"/>
                </a:solidFill>
              </a:rPr>
              <a:t>fotografering</a:t>
            </a:r>
          </a:p>
        </p:txBody>
      </p:sp>
      <p:pic>
        <p:nvPicPr>
          <p:cNvPr id="10" name="Bildobjekt 9" descr="En bild som visar text&#10;&#10;Automatiskt genererad beskrivning">
            <a:extLst>
              <a:ext uri="{FF2B5EF4-FFF2-40B4-BE49-F238E27FC236}">
                <a16:creationId xmlns:a16="http://schemas.microsoft.com/office/drawing/2014/main" id="{62A4D8EB-6E6A-4979-A278-AF9DA121B04F}"/>
              </a:ext>
            </a:extLst>
          </p:cNvPr>
          <p:cNvPicPr>
            <a:picLocks noChangeAspect="1"/>
          </p:cNvPicPr>
          <p:nvPr/>
        </p:nvPicPr>
        <p:blipFill>
          <a:blip r:embed="rId2"/>
          <a:stretch>
            <a:fillRect/>
          </a:stretch>
        </p:blipFill>
        <p:spPr>
          <a:xfrm>
            <a:off x="10631545" y="326390"/>
            <a:ext cx="1086002" cy="1143160"/>
          </a:xfrm>
          <a:prstGeom prst="rect">
            <a:avLst/>
          </a:prstGeom>
        </p:spPr>
      </p:pic>
    </p:spTree>
    <p:extLst>
      <p:ext uri="{BB962C8B-B14F-4D97-AF65-F5344CB8AC3E}">
        <p14:creationId xmlns:p14="http://schemas.microsoft.com/office/powerpoint/2010/main" val="2187810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259457" y="1130061"/>
            <a:ext cx="8028291" cy="5081622"/>
          </a:xfrm>
        </p:spPr>
        <p:txBody>
          <a:bodyPr>
            <a:normAutofit/>
          </a:bodyPr>
          <a:lstStyle/>
          <a:p>
            <a:r>
              <a:rPr lang="sv-SE" dirty="0">
                <a:solidFill>
                  <a:schemeClr val="tx1"/>
                </a:solidFill>
              </a:rPr>
              <a:t>Nyheter lägger vi ut på hemsidan.</a:t>
            </a:r>
          </a:p>
          <a:p>
            <a:r>
              <a:rPr lang="sv-SE" dirty="0" err="1">
                <a:solidFill>
                  <a:schemeClr val="tx1"/>
                </a:solidFill>
              </a:rPr>
              <a:t>Jubeljoggen</a:t>
            </a:r>
            <a:r>
              <a:rPr lang="sv-SE" dirty="0">
                <a:solidFill>
                  <a:schemeClr val="tx1"/>
                </a:solidFill>
              </a:rPr>
              <a:t> 19 Maj, 5 km</a:t>
            </a:r>
            <a:r>
              <a:rPr lang="sv-SE">
                <a:solidFill>
                  <a:schemeClr val="tx1"/>
                </a:solidFill>
              </a:rPr>
              <a:t>, Baguette</a:t>
            </a:r>
            <a:endParaRPr lang="sv-SE" dirty="0">
              <a:solidFill>
                <a:schemeClr val="tx1"/>
              </a:solidFill>
            </a:endParaRPr>
          </a:p>
          <a:p>
            <a:r>
              <a:rPr lang="sv-SE" dirty="0" err="1">
                <a:solidFill>
                  <a:schemeClr val="tx1"/>
                </a:solidFill>
              </a:rPr>
              <a:t>Supertext</a:t>
            </a:r>
            <a:endParaRPr lang="sv-SE" dirty="0">
              <a:solidFill>
                <a:schemeClr val="tx1"/>
              </a:solidFill>
            </a:endParaRPr>
          </a:p>
          <a:p>
            <a:pPr>
              <a:buClr>
                <a:srgbClr val="FFFFFF"/>
              </a:buClr>
            </a:pPr>
            <a:r>
              <a:rPr lang="sv-SE" dirty="0">
                <a:solidFill>
                  <a:schemeClr val="tx1"/>
                </a:solidFill>
              </a:rPr>
              <a:t>Att vara fotbollsspelare/föräldrar i Nässjö FF</a:t>
            </a:r>
          </a:p>
          <a:p>
            <a:pPr>
              <a:buClr>
                <a:srgbClr val="FFFFFF"/>
              </a:buClr>
            </a:pPr>
            <a:r>
              <a:rPr lang="sv-SE" dirty="0">
                <a:solidFill>
                  <a:schemeClr val="tx1"/>
                </a:solidFill>
              </a:rPr>
              <a:t>Se till att era tjejer kommer i tid till träningar/matcher. Det är ert ansvar som föräldrar.</a:t>
            </a:r>
          </a:p>
          <a:p>
            <a:pPr>
              <a:buClr>
                <a:srgbClr val="FFFFFF"/>
              </a:buClr>
            </a:pPr>
            <a:r>
              <a:rPr lang="sv-SE" dirty="0">
                <a:solidFill>
                  <a:schemeClr val="tx1"/>
                </a:solidFill>
              </a:rPr>
              <a:t>Svarar man inte i tid på kallelser så går frågan vidare och man får då stå över helgens matcher.</a:t>
            </a:r>
          </a:p>
          <a:p>
            <a:pPr>
              <a:buClr>
                <a:srgbClr val="FFFFFF"/>
              </a:buClr>
            </a:pPr>
            <a:r>
              <a:rPr lang="sv-SE" dirty="0">
                <a:solidFill>
                  <a:schemeClr val="tx1"/>
                </a:solidFill>
              </a:rPr>
              <a:t>Alla kommer få rotera bland positioner. Dock inte målvakt om det inte är kris. Står man i mål på träningen så är man målvakt på match om det behövs. Alla behövs i ett lag.</a:t>
            </a:r>
          </a:p>
          <a:p>
            <a:pPr>
              <a:buClr>
                <a:srgbClr val="FFFFFF"/>
              </a:buClr>
            </a:pPr>
            <a:r>
              <a:rPr lang="sv-SE" dirty="0">
                <a:solidFill>
                  <a:schemeClr val="tx1"/>
                </a:solidFill>
              </a:rPr>
              <a:t>Uppehåll V27-31</a:t>
            </a:r>
          </a:p>
          <a:p>
            <a:pPr>
              <a:buClr>
                <a:srgbClr val="FFFFFF"/>
              </a:buClr>
            </a:pPr>
            <a:endParaRPr lang="sv-SE" dirty="0">
              <a:solidFill>
                <a:schemeClr val="tx1"/>
              </a:solidFill>
            </a:endParaRPr>
          </a:p>
        </p:txBody>
      </p:sp>
      <p:sp>
        <p:nvSpPr>
          <p:cNvPr id="5" name="Rubrik 1">
            <a:extLst>
              <a:ext uri="{FF2B5EF4-FFF2-40B4-BE49-F238E27FC236}">
                <a16:creationId xmlns:a16="http://schemas.microsoft.com/office/drawing/2014/main" id="{D8BE08C4-7586-4F92-9323-31C3C867D135}"/>
              </a:ext>
            </a:extLst>
          </p:cNvPr>
          <p:cNvSpPr txBox="1">
            <a:spLocks/>
          </p:cNvSpPr>
          <p:nvPr/>
        </p:nvSpPr>
        <p:spPr>
          <a:xfrm>
            <a:off x="1397134" y="253803"/>
            <a:ext cx="7427343" cy="1064039"/>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u="sng">
                <a:solidFill>
                  <a:srgbClr val="00B0F0"/>
                </a:solidFill>
              </a:rPr>
              <a:t>ÖVRIGT</a:t>
            </a:r>
            <a:endParaRPr lang="sv-SE" u="sng" dirty="0">
              <a:solidFill>
                <a:srgbClr val="00B0F0"/>
              </a:solidFill>
            </a:endParaRPr>
          </a:p>
        </p:txBody>
      </p:sp>
      <p:pic>
        <p:nvPicPr>
          <p:cNvPr id="9" name="Bildobjekt 8" descr="En bild som visar text&#10;&#10;Automatiskt genererad beskrivning">
            <a:extLst>
              <a:ext uri="{FF2B5EF4-FFF2-40B4-BE49-F238E27FC236}">
                <a16:creationId xmlns:a16="http://schemas.microsoft.com/office/drawing/2014/main" id="{9F768853-4FD6-476F-9105-968C35205533}"/>
              </a:ext>
            </a:extLst>
          </p:cNvPr>
          <p:cNvPicPr>
            <a:picLocks noChangeAspect="1"/>
          </p:cNvPicPr>
          <p:nvPr/>
        </p:nvPicPr>
        <p:blipFill>
          <a:blip r:embed="rId3"/>
          <a:stretch>
            <a:fillRect/>
          </a:stretch>
        </p:blipFill>
        <p:spPr>
          <a:xfrm>
            <a:off x="10631545" y="326390"/>
            <a:ext cx="1086002" cy="1143160"/>
          </a:xfrm>
          <a:prstGeom prst="rect">
            <a:avLst/>
          </a:prstGeom>
        </p:spPr>
      </p:pic>
    </p:spTree>
    <p:extLst>
      <p:ext uri="{BB962C8B-B14F-4D97-AF65-F5344CB8AC3E}">
        <p14:creationId xmlns:p14="http://schemas.microsoft.com/office/powerpoint/2010/main" val="1038495152"/>
      </p:ext>
    </p:extLst>
  </p:cSld>
  <p:clrMapOvr>
    <a:masterClrMapping/>
  </p:clrMapOvr>
</p:sld>
</file>

<file path=ppt/theme/theme1.xml><?xml version="1.0" encoding="utf-8"?>
<a:theme xmlns:a="http://schemas.openxmlformats.org/drawingml/2006/main" name="Sek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CA5201E13C028459578A26648C27785" ma:contentTypeVersion="2" ma:contentTypeDescription="Skapa ett nytt dokument." ma:contentTypeScope="" ma:versionID="c37722553bf10d2322c91683255b0892">
  <xsd:schema xmlns:xsd="http://www.w3.org/2001/XMLSchema" xmlns:xs="http://www.w3.org/2001/XMLSchema" xmlns:p="http://schemas.microsoft.com/office/2006/metadata/properties" xmlns:ns2="3caafdcc-7989-4080-a15e-265fa2ad9114" targetNamespace="http://schemas.microsoft.com/office/2006/metadata/properties" ma:root="true" ma:fieldsID="7ae5dee3641dc68cf9738d45e4625c9d" ns2:_="">
    <xsd:import namespace="3caafdcc-7989-4080-a15e-265fa2ad911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fdcc-7989-4080-a15e-265fa2ad91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F6CBD9-857D-4D23-955B-C487538796DA}">
  <ds:schemaRefs>
    <ds:schemaRef ds:uri="http://schemas.microsoft.com/office/infopath/2007/PartnerControls"/>
    <ds:schemaRef ds:uri="http://schemas.microsoft.com/office/2006/documentManagement/types"/>
    <ds:schemaRef ds:uri="http://purl.org/dc/elements/1.1/"/>
    <ds:schemaRef ds:uri="http://purl.org/dc/terms/"/>
    <ds:schemaRef ds:uri="http://schemas.openxmlformats.org/package/2006/metadata/core-properties"/>
    <ds:schemaRef ds:uri="http://purl.org/dc/dcmitype/"/>
    <ds:schemaRef ds:uri="3caafdcc-7989-4080-a15e-265fa2ad9114"/>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B2D23812-AAE6-4F07-BCFB-65AC680D05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fdcc-7989-4080-a15e-265fa2ad91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B0A72F8-B4F4-4F3A-80B9-68B27A61C4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13362</TotalTime>
  <Words>1522</Words>
  <Application>Microsoft Office PowerPoint</Application>
  <PresentationFormat>Bredbild</PresentationFormat>
  <Paragraphs>196</Paragraphs>
  <Slides>17</Slides>
  <Notes>10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17</vt:i4>
      </vt:variant>
    </vt:vector>
  </HeadingPairs>
  <TitlesOfParts>
    <vt:vector size="21" baseType="lpstr">
      <vt:lpstr>Calibri</vt:lpstr>
      <vt:lpstr>Century Gothic</vt:lpstr>
      <vt:lpstr>Wingdings 3</vt:lpstr>
      <vt:lpstr>Sektor</vt:lpstr>
      <vt:lpstr>Välkomna</vt:lpstr>
      <vt:lpstr>AVGIFTER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Ledarutbildning</dc:title>
  <dc:creator>Johan Iburg</dc:creator>
  <cp:lastModifiedBy>Lindor, Erik</cp:lastModifiedBy>
  <cp:revision>545</cp:revision>
  <dcterms:created xsi:type="dcterms:W3CDTF">2016-02-23T19:28:35Z</dcterms:created>
  <dcterms:modified xsi:type="dcterms:W3CDTF">2026-03-24T12:41:41Z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0x010100ECA5201E13C028459578A26648C27785</vt:lpwstr>
  </property>
</Properties>
</file>