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5" r:id="rId4"/>
  </p:sldMasterIdLst>
  <p:notesMasterIdLst>
    <p:notesMasterId r:id="rId28"/>
  </p:notesMasterIdLst>
  <p:handoutMasterIdLst>
    <p:handoutMasterId r:id="rId29"/>
  </p:handoutMasterIdLst>
  <p:sldIdLst>
    <p:sldId id="257" r:id="rId5"/>
    <p:sldId id="297" r:id="rId6"/>
    <p:sldId id="304" r:id="rId7"/>
    <p:sldId id="305" r:id="rId8"/>
    <p:sldId id="333" r:id="rId9"/>
    <p:sldId id="321" r:id="rId10"/>
    <p:sldId id="334" r:id="rId11"/>
    <p:sldId id="324" r:id="rId12"/>
    <p:sldId id="325" r:id="rId13"/>
    <p:sldId id="329" r:id="rId14"/>
    <p:sldId id="336" r:id="rId15"/>
    <p:sldId id="327" r:id="rId16"/>
    <p:sldId id="294" r:id="rId17"/>
    <p:sldId id="307" r:id="rId18"/>
    <p:sldId id="332" r:id="rId19"/>
    <p:sldId id="323" r:id="rId20"/>
    <p:sldId id="310" r:id="rId21"/>
    <p:sldId id="319" r:id="rId22"/>
    <p:sldId id="337" r:id="rId23"/>
    <p:sldId id="301" r:id="rId24"/>
    <p:sldId id="338" r:id="rId25"/>
    <p:sldId id="328" r:id="rId26"/>
    <p:sldId id="276" r:id="rId27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1DA70700-5C0A-48C1-8B09-46C203992623}">
          <p14:sldIdLst>
            <p14:sldId id="257"/>
            <p14:sldId id="297"/>
            <p14:sldId id="304"/>
            <p14:sldId id="305"/>
            <p14:sldId id="333"/>
            <p14:sldId id="321"/>
            <p14:sldId id="334"/>
            <p14:sldId id="324"/>
            <p14:sldId id="325"/>
            <p14:sldId id="329"/>
            <p14:sldId id="336"/>
            <p14:sldId id="327"/>
            <p14:sldId id="294"/>
            <p14:sldId id="307"/>
            <p14:sldId id="332"/>
            <p14:sldId id="323"/>
            <p14:sldId id="310"/>
            <p14:sldId id="319"/>
            <p14:sldId id="337"/>
            <p14:sldId id="301"/>
            <p14:sldId id="338"/>
            <p14:sldId id="328"/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4932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nnie Åkesson" initials="RÅ" lastIdx="1" clrIdx="0">
    <p:extLst>
      <p:ext uri="{19B8F6BF-5375-455C-9EA6-DF929625EA0E}">
        <p15:presenceInfo xmlns:p15="http://schemas.microsoft.com/office/powerpoint/2012/main" userId="S::Ronnie.Akesson@hoglandet.se::46ce0984-8235-4540-8487-64ffeecc9d8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5" autoAdjust="0"/>
    <p:restoredTop sz="87696" autoAdjust="0"/>
  </p:normalViewPr>
  <p:slideViewPr>
    <p:cSldViewPr snapToGrid="0">
      <p:cViewPr varScale="1">
        <p:scale>
          <a:sx n="100" d="100"/>
          <a:sy n="100" d="100"/>
        </p:scale>
        <p:origin x="960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88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14932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1" cy="493863"/>
          </a:xfrm>
          <a:prstGeom prst="rect">
            <a:avLst/>
          </a:prstGeom>
        </p:spPr>
        <p:txBody>
          <a:bodyPr vert="horz" lIns="174321" tIns="87161" rIns="174321" bIns="87161" rtlCol="0"/>
          <a:lstStyle>
            <a:lvl1pPr algn="l">
              <a:defRPr sz="23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1" y="0"/>
            <a:ext cx="2945661" cy="493863"/>
          </a:xfrm>
          <a:prstGeom prst="rect">
            <a:avLst/>
          </a:prstGeom>
        </p:spPr>
        <p:txBody>
          <a:bodyPr vert="horz" lIns="174321" tIns="87161" rIns="174321" bIns="87161" rtlCol="0"/>
          <a:lstStyle>
            <a:lvl1pPr algn="r">
              <a:defRPr sz="2300"/>
            </a:lvl1pPr>
          </a:lstStyle>
          <a:p>
            <a:fld id="{325F865F-7050-4F1C-8CA8-E7453B0BBEDF}" type="datetimeFigureOut">
              <a:rPr lang="sv-SE" smtClean="0"/>
              <a:t>2026-02-20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2775"/>
            <a:ext cx="2945661" cy="493863"/>
          </a:xfrm>
          <a:prstGeom prst="rect">
            <a:avLst/>
          </a:prstGeom>
        </p:spPr>
        <p:txBody>
          <a:bodyPr vert="horz" lIns="174321" tIns="87161" rIns="174321" bIns="87161" rtlCol="0" anchor="b"/>
          <a:lstStyle>
            <a:lvl1pPr algn="l">
              <a:defRPr sz="23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1" y="9432775"/>
            <a:ext cx="2945661" cy="493863"/>
          </a:xfrm>
          <a:prstGeom prst="rect">
            <a:avLst/>
          </a:prstGeom>
        </p:spPr>
        <p:txBody>
          <a:bodyPr vert="horz" lIns="174321" tIns="87161" rIns="174321" bIns="87161" rtlCol="0" anchor="b"/>
          <a:lstStyle>
            <a:lvl1pPr algn="r">
              <a:defRPr sz="2300"/>
            </a:lvl1pPr>
          </a:lstStyle>
          <a:p>
            <a:fld id="{A296ECDF-1E0C-462E-890A-2DC9868CA30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931314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1" cy="2378774"/>
          </a:xfrm>
          <a:prstGeom prst="rect">
            <a:avLst/>
          </a:prstGeom>
        </p:spPr>
        <p:txBody>
          <a:bodyPr vert="horz" lIns="174321" tIns="87161" rIns="174321" bIns="87161" rtlCol="0"/>
          <a:lstStyle>
            <a:lvl1pPr algn="l">
              <a:defRPr sz="23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1" y="0"/>
            <a:ext cx="2945661" cy="2378774"/>
          </a:xfrm>
          <a:prstGeom prst="rect">
            <a:avLst/>
          </a:prstGeom>
        </p:spPr>
        <p:txBody>
          <a:bodyPr vert="horz" lIns="174321" tIns="87161" rIns="174321" bIns="87161" rtlCol="0"/>
          <a:lstStyle>
            <a:lvl1pPr algn="r">
              <a:defRPr sz="2300"/>
            </a:lvl1pPr>
          </a:lstStyle>
          <a:p>
            <a:fld id="{11C53B67-AB66-44B8-B141-5A82396015FC}" type="datetimeFigureOut">
              <a:rPr lang="sv-SE" smtClean="0"/>
              <a:pPr/>
              <a:t>2026-02-20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-10825163" y="5926138"/>
            <a:ext cx="28448001" cy="1600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74321" tIns="87161" rIns="174321" bIns="87161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9" y="22816451"/>
            <a:ext cx="5438140" cy="18668005"/>
          </a:xfrm>
          <a:prstGeom prst="rect">
            <a:avLst/>
          </a:prstGeom>
        </p:spPr>
        <p:txBody>
          <a:bodyPr vert="horz" lIns="174321" tIns="87161" rIns="174321" bIns="87161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45032043"/>
            <a:ext cx="2945661" cy="2378769"/>
          </a:xfrm>
          <a:prstGeom prst="rect">
            <a:avLst/>
          </a:prstGeom>
        </p:spPr>
        <p:txBody>
          <a:bodyPr vert="horz" lIns="174321" tIns="87161" rIns="174321" bIns="87161" rtlCol="0" anchor="b"/>
          <a:lstStyle>
            <a:lvl1pPr algn="l">
              <a:defRPr sz="23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1" y="45032043"/>
            <a:ext cx="2945661" cy="2378769"/>
          </a:xfrm>
          <a:prstGeom prst="rect">
            <a:avLst/>
          </a:prstGeom>
        </p:spPr>
        <p:txBody>
          <a:bodyPr vert="horz" lIns="174321" tIns="87161" rIns="174321" bIns="87161" rtlCol="0" anchor="b"/>
          <a:lstStyle>
            <a:lvl1pPr algn="r">
              <a:defRPr sz="2300"/>
            </a:lvl1pPr>
          </a:lstStyle>
          <a:p>
            <a:fld id="{11ED8D70-7A83-4005-96D2-DE45D0FFCEC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36705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8650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338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0595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8757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7432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137896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 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6039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26905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29321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6934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kommer jobba mer med förståelsen av 25-50-25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49344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33761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Endast på</a:t>
            </a:r>
            <a:r>
              <a:rPr lang="sv-SE" baseline="0" dirty="0"/>
              <a:t> </a:t>
            </a:r>
            <a:r>
              <a:rPr lang="sv-SE" dirty="0"/>
              <a:t>onsdag med flicklagen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561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3706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98757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4716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D8D70-7A83-4005-96D2-DE45D0FFCECC}" type="slidenum">
              <a:rPr lang="sv-SE" smtClean="0"/>
              <a:pPr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7948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om du vill redigera mall för underrubrikformat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190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84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54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78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24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243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7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010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82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176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392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65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72656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8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09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0930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B440-E37C-4D2F-AB8C-282561202D6E}" type="datetimeFigureOut">
              <a:rPr lang="sv-SE" smtClean="0"/>
              <a:pPr/>
              <a:t>2026-02-20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FFF9BB-047E-4F50-B7C9-ADB22FE8723C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2525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7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2818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  <p:sldLayoutId id="2147483732" r:id="rId17"/>
    <p:sldLayoutId id="2147483714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1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solidFill>
                  <a:srgbClr val="00B0F0"/>
                </a:solidFill>
              </a:rPr>
              <a:t>Välkomna till ledarupptakt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369" y="1894070"/>
            <a:ext cx="2226346" cy="23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72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A3437E65-5675-447D-862F-7AF38F92CC72}"/>
              </a:ext>
            </a:extLst>
          </p:cNvPr>
          <p:cNvSpPr txBox="1"/>
          <p:nvPr/>
        </p:nvSpPr>
        <p:spPr>
          <a:xfrm>
            <a:off x="1427225" y="1532626"/>
            <a:ext cx="8551652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>
                <a:cs typeface="Segoe UI"/>
              </a:rPr>
              <a:t>Styrelsens och ungdoms arbete  - vad är på gång</a:t>
            </a:r>
            <a:br>
              <a:rPr lang="sv-SE" dirty="0">
                <a:cs typeface="Segoe UI"/>
              </a:rPr>
            </a:br>
            <a:endParaRPr lang="sv-SE" dirty="0">
              <a:cs typeface="Segoe U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>
                <a:cs typeface="Segoe UI"/>
              </a:rPr>
              <a:t>NFF Vision och mål</a:t>
            </a:r>
            <a:br>
              <a:rPr lang="sv-SE" dirty="0">
                <a:cs typeface="Segoe UI"/>
              </a:rPr>
            </a:br>
            <a:endParaRPr lang="sv-SE" dirty="0">
              <a:cs typeface="Segoe U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>
                <a:ea typeface="+mn-lt"/>
                <a:cs typeface="+mn-lt"/>
              </a:rPr>
              <a:t>Spelarutbildningsplan</a:t>
            </a:r>
          </a:p>
          <a:p>
            <a:endParaRPr lang="sv-SE" dirty="0"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>
                <a:ea typeface="+mn-lt"/>
                <a:cs typeface="+mn-lt"/>
              </a:rPr>
              <a:t>Utbildningar</a:t>
            </a:r>
            <a:br>
              <a:rPr lang="sv-SE" dirty="0">
                <a:ea typeface="+mn-lt"/>
                <a:cs typeface="+mn-lt"/>
              </a:rPr>
            </a:br>
            <a:endParaRPr lang="sv-SE" dirty="0">
              <a:ea typeface="+mn-lt"/>
              <a:cs typeface="+mn-lt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>
                <a:cs typeface="Segoe UI"/>
              </a:rPr>
              <a:t>​</a:t>
            </a:r>
            <a:r>
              <a:rPr lang="sv-SE" dirty="0">
                <a:cs typeface="Segoe UI"/>
              </a:rPr>
              <a:t>Nässjö FF verksamhetsplan </a:t>
            </a:r>
            <a:r>
              <a:rPr lang="en-US" dirty="0">
                <a:cs typeface="Segoe UI"/>
              </a:rPr>
              <a:t>​</a:t>
            </a:r>
            <a:br>
              <a:rPr lang="en-US" dirty="0">
                <a:cs typeface="Segoe UI"/>
              </a:rPr>
            </a:br>
            <a:endParaRPr lang="en-US" dirty="0">
              <a:cs typeface="Segoe U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dirty="0">
                <a:cs typeface="Segoe UI"/>
              </a:rPr>
              <a:t>Kort presentation om vilka som är med på mötet</a:t>
            </a:r>
            <a:br>
              <a:rPr lang="en-US" dirty="0">
                <a:cs typeface="Segoe UI"/>
              </a:rPr>
            </a:br>
            <a:r>
              <a:rPr lang="sv-SE" dirty="0">
                <a:cs typeface="Segoe UI"/>
              </a:rPr>
              <a:t> </a:t>
            </a:r>
            <a:r>
              <a:rPr lang="en-US" dirty="0">
                <a:cs typeface="Segoe UI"/>
              </a:rPr>
              <a:t>​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001ECFA-3C8E-477A-A278-6E447B7D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ED5762-6927-4BCF-8BE8-480C7CDE0F28}"/>
              </a:ext>
            </a:extLst>
          </p:cNvPr>
          <p:cNvSpPr txBox="1">
            <a:spLocks/>
          </p:cNvSpPr>
          <p:nvPr/>
        </p:nvSpPr>
        <p:spPr>
          <a:xfrm>
            <a:off x="1738510" y="501439"/>
            <a:ext cx="853440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Dagens möte</a:t>
            </a:r>
            <a:endParaRPr lang="sv-S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4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styrelsen just nu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1281544" y="1535591"/>
            <a:ext cx="8779961" cy="490903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 err="1"/>
              <a:t>Uppdate</a:t>
            </a:r>
            <a:r>
              <a:rPr lang="sv-SE" sz="1600" b="1" dirty="0"/>
              <a:t> på vad som är på gång och vilka delar styrelsen jobbar med just nu</a:t>
            </a:r>
          </a:p>
          <a:p>
            <a:endParaRPr lang="sv-SE" sz="1600" dirty="0">
              <a:ea typeface="+mn-lt"/>
              <a:cs typeface="+mn-lt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Klubbstugan - tillgång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Konstgräsplanen - tidsplan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 err="1"/>
              <a:t>Marknadsdsföring</a:t>
            </a:r>
            <a:r>
              <a:rPr lang="sv-SE" sz="1600" dirty="0"/>
              <a:t> av föreningen – vad behöver vi hjälp med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Hur kan vi få upp fler ungdomar till våra seniormatcher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Anmälan av ny spelare till föreningen – förändra??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Fritidskortet 6-16 år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Kvalitetsklubb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Ravelli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Lagerservice – bidra till NFF och ditt lag (från 13 år)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Nässjö FF verksamhetsplan </a:t>
            </a:r>
          </a:p>
          <a:p>
            <a:endParaRPr lang="sv-SE" sz="2500" dirty="0">
              <a:latin typeface="Century Gothic"/>
            </a:endParaRPr>
          </a:p>
          <a:p>
            <a:endParaRPr lang="sv-SE" sz="1600" dirty="0">
              <a:solidFill>
                <a:srgbClr val="FF0000"/>
              </a:solidFill>
              <a:latin typeface="Century Gothic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48D754E-1068-48E2-AE4D-357E62A1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94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sz="3200" u="sng" dirty="0">
                <a:solidFill>
                  <a:srgbClr val="00B0F0"/>
                </a:solidFill>
              </a:rPr>
              <a:t>Organisation Nässjö FF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8BD03A27-96E8-48AD-908C-1F79A7A98F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3833" b="16178"/>
          <a:stretch/>
        </p:blipFill>
        <p:spPr>
          <a:xfrm>
            <a:off x="254014" y="2181225"/>
            <a:ext cx="11391646" cy="401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66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Nässjö FF vision och mål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1281544" y="1535591"/>
            <a:ext cx="8779961" cy="47859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/>
              <a:t>Föreningsidé</a:t>
            </a:r>
          </a:p>
          <a:p>
            <a:r>
              <a:rPr lang="sv-SE" sz="1600" dirty="0"/>
              <a:t>Nässjö Fotbollsförening ska bedriva fotbollsverksamhet för alla i Nässjö kommun</a:t>
            </a:r>
          </a:p>
          <a:p>
            <a:endParaRPr lang="sv-SE" sz="1600" dirty="0">
              <a:ea typeface="+mn-lt"/>
              <a:cs typeface="+mn-lt"/>
            </a:endParaRPr>
          </a:p>
          <a:p>
            <a:r>
              <a:rPr lang="sv-SE" sz="1600" b="1" dirty="0"/>
              <a:t>Vision</a:t>
            </a:r>
          </a:p>
          <a:p>
            <a:r>
              <a:rPr lang="sv-SE" sz="1600" dirty="0"/>
              <a:t>Nässjö FF ska vara ledande fotbollsförening på höglandet och bedriva elit och</a:t>
            </a:r>
          </a:p>
          <a:p>
            <a:r>
              <a:rPr lang="sv-SE" sz="1600" dirty="0"/>
              <a:t>breddverksamhet som är attraktiv för spelare och ledare att utvecklas i. </a:t>
            </a:r>
          </a:p>
          <a:p>
            <a:br>
              <a:rPr lang="sv-SE" sz="800" dirty="0"/>
            </a:br>
            <a:r>
              <a:rPr lang="sv-SE" sz="1600" dirty="0"/>
              <a:t>Verksamheten ska baseras på en kultur som präglas av ansvar, engagemang, glädje, gemenskap och inkludering.</a:t>
            </a:r>
          </a:p>
          <a:p>
            <a:endParaRPr lang="sv-SE" sz="1600" dirty="0"/>
          </a:p>
          <a:p>
            <a:r>
              <a:rPr lang="sv-SE" sz="1600" b="1" dirty="0"/>
              <a:t>Mål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att våra representationslag på kort sikt ska vara etablerade i division 2 och på lång</a:t>
            </a:r>
            <a:br>
              <a:rPr lang="sv-SE" sz="1600" dirty="0"/>
            </a:br>
            <a:r>
              <a:rPr lang="sv-SE" sz="1600" dirty="0"/>
              <a:t>sikt i division 1.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Via  en tydlig övergång mellan ungdoms- och seniorverksamheten lyfta minst två talanger från ungdomsverksamheten till A-truppen varje säsong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Regelbundet uppdatera medlemmar och övriga intressenter med löpande information.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600" dirty="0"/>
              <a:t>Öka antalet ideellt engagerade medlemmar.</a:t>
            </a:r>
          </a:p>
          <a:p>
            <a:endParaRPr lang="sv-SE" sz="2500" dirty="0">
              <a:latin typeface="Century Gothic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48D754E-1068-48E2-AE4D-357E62A1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159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Mål sport ungdom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951940" y="1536723"/>
            <a:ext cx="9442113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/>
              <a:t>För att nå uppsatta mål och vision ska vi göra följande:</a:t>
            </a:r>
          </a:p>
          <a:p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Med stöd från fotbollsutvecklare ge en tydlig målbild vad spelare i respektive ålder ska nå för kunskapsnivå.</a:t>
            </a:r>
          </a:p>
          <a:p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Efterleva spelarutbildningsplanen som ska ge ledare i föreningen samsyn kring hur vi ska utbilda spelare.</a:t>
            </a:r>
          </a:p>
          <a:p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Ge stöd och utbilda våra ungdomstränare så de har rätt kompetens för att nå våra mål.</a:t>
            </a:r>
          </a:p>
          <a:p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Vi har en tydlig </a:t>
            </a:r>
            <a:r>
              <a:rPr lang="sv-SE" sz="1600"/>
              <a:t>kravbild av vad </a:t>
            </a:r>
            <a:r>
              <a:rPr lang="sv-SE" sz="1600" dirty="0"/>
              <a:t>som förväntas av spelare, ledare och föräldrar i Nässjö FF.</a:t>
            </a:r>
          </a:p>
          <a:p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Tillse att vi utbildar spelarnas individuella samt kollektiva färdigheter så att de har möjlighet att ta steget till seniorverksamheten.</a:t>
            </a:r>
          </a:p>
          <a:p>
            <a:endParaRPr lang="sv-SE" sz="1600" dirty="0">
              <a:latin typeface="Century Gothic"/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4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Ungdomskommittén just nu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1281544" y="1535591"/>
            <a:ext cx="8779961" cy="47859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/>
              <a:t>Ungdomskommittén jobbar ständigt för att förenkla och hjälpa våra ledare</a:t>
            </a:r>
          </a:p>
          <a:p>
            <a:endParaRPr lang="sv-SE" sz="1600" b="1" dirty="0"/>
          </a:p>
          <a:p>
            <a:r>
              <a:rPr lang="sv-SE" sz="1600" dirty="0"/>
              <a:t>Vad vi jobbar med just nu är: </a:t>
            </a:r>
          </a:p>
          <a:p>
            <a:endParaRPr lang="sv-SE" sz="1600" dirty="0">
              <a:ea typeface="+mn-lt"/>
              <a:cs typeface="+mn-lt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Ta fram underlag vad som förväntas av föräldrar i NFF 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Ta fram förtydligande för vad ledarens ansvar är för varje spelare under träning/match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Kolla på upplägg för lagledarmöte 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Förtydliga rutiner kring tvätt av matchställ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Förtydligande rutiner kring Matchklimat - ”trygg fotboll”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Hur ska vi utveckla ungdomsrådet för bättre uppslutning</a:t>
            </a: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Jobba vidare med </a:t>
            </a:r>
            <a:r>
              <a:rPr lang="sv-SE" sz="1600" dirty="0" err="1"/>
              <a:t>Cleverservice</a:t>
            </a:r>
            <a:r>
              <a:rPr lang="sv-SE" sz="1600" dirty="0"/>
              <a:t> – Lagledare </a:t>
            </a:r>
            <a:r>
              <a:rPr lang="sv-SE" sz="1600" dirty="0" err="1"/>
              <a:t>inlogg</a:t>
            </a:r>
            <a:endParaRPr lang="sv-SE" sz="1600" dirty="0"/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Matchförälder??</a:t>
            </a:r>
          </a:p>
          <a:p>
            <a:endParaRPr lang="sv-SE" sz="2500" dirty="0">
              <a:latin typeface="Century Gothic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48D754E-1068-48E2-AE4D-357E62A17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429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96D02D6-B714-43C9-9DAA-696738522E24}"/>
              </a:ext>
            </a:extLst>
          </p:cNvPr>
          <p:cNvSpPr txBox="1"/>
          <p:nvPr/>
        </p:nvSpPr>
        <p:spPr>
          <a:xfrm>
            <a:off x="1025236" y="1133356"/>
            <a:ext cx="9247674" cy="5478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sv-SE" dirty="0"/>
            </a:br>
            <a:r>
              <a:rPr lang="sv-SE" sz="1600" b="1" i="1" dirty="0"/>
              <a:t>Vi behöver göra det tydligt för våra föräldrar att man måste vara en aktiv förälder. </a:t>
            </a:r>
            <a:br>
              <a:rPr lang="sv-SE" sz="1600" b="1" i="1" dirty="0"/>
            </a:br>
            <a:r>
              <a:rPr lang="sv-SE" sz="1600" b="1" dirty="0"/>
              <a:t>Samtliga ledare i Nässjö är ideella ledare, dvs föräldrar som hjälper till. Även om man inte står uppskriven som ledare kring ett lag så har man vissa åtagande</a:t>
            </a:r>
            <a:r>
              <a:rPr lang="sv-SE" dirty="0"/>
              <a:t>. </a:t>
            </a:r>
            <a:br>
              <a:rPr lang="sv-SE" dirty="0"/>
            </a:br>
            <a:r>
              <a:rPr lang="sv-SE" sz="1600" b="1" i="1" dirty="0"/>
              <a:t>När man anmäler sitt barn till Nässjö FF så ska man förstå och acceptera nedan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Närvara på barnets första träning för att få kontakt med ledaren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Betala medlemsavgift i tid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Svara på kallelser till matcher i rätt tid och förstå konsekvenser om anmälan uteblir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Svara på utskick och förfrågningar om ledare efterfrågar hjälp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Delta på föräldramöte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Acceptera de försäljningar som föreningen beslutat om. Man kan ej avstå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Delaktig vid matchvärdslag - 2 tillfällen per säsong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Ordna skjuts till bortamatcher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Tvätt av matchställ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Matchförälder – vid varje hemmamatch kommer en förälder/vårdnadshavare hjälpa till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Vara uppdaterad kring ditt barns lag, tider, matcher, hemsida</a:t>
            </a:r>
            <a:r>
              <a:rPr lang="sv-SE" sz="1600"/>
              <a:t>, utskick mm</a:t>
            </a:r>
            <a:endParaRPr lang="sv-SE" sz="1600" dirty="0"/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CB846112-768C-4DF9-A680-48923A7D8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Föräldraåtagande </a:t>
            </a:r>
            <a:endParaRPr lang="sv-S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43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Matchförälder 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0128C8C9-6653-4AE6-BE99-FEC5B2332C58}"/>
              </a:ext>
            </a:extLst>
          </p:cNvPr>
          <p:cNvSpPr txBox="1"/>
          <p:nvPr/>
        </p:nvSpPr>
        <p:spPr>
          <a:xfrm>
            <a:off x="1025236" y="1530993"/>
            <a:ext cx="9428254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dirty="0"/>
              <a:t>För att få med föräldrar har vi som förslag att man vid varje hemmamatch i åldern 10-14 år utser en matchförälder. En matchförälders roll kan va följande:</a:t>
            </a:r>
            <a:br>
              <a:rPr lang="sv-SE" sz="1600" b="1" dirty="0"/>
            </a:br>
            <a:endParaRPr lang="sv-SE" sz="16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Vara omklädningsrumsvakt innan match så ledare kan förbereda inför match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Ha matchvärdsväst under matchen och informera publik om ”Trygg fotboll”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Var omklädningsrumsvakt efter match så ledare kan ställa iordning planen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Kontrollräkna alla matchkläder för att säkerställa att alla lämnat in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Tar hem och tvättar matchställ </a:t>
            </a:r>
          </a:p>
          <a:p>
            <a:endParaRPr lang="sv-SE" sz="1600" dirty="0"/>
          </a:p>
          <a:p>
            <a:endParaRPr lang="sv-SE" sz="1600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51EA501-8439-4510-BEEF-96324D657A6F}"/>
              </a:ext>
            </a:extLst>
          </p:cNvPr>
          <p:cNvSpPr txBox="1"/>
          <p:nvPr/>
        </p:nvSpPr>
        <p:spPr>
          <a:xfrm>
            <a:off x="1357746" y="6031264"/>
            <a:ext cx="2867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Feedback från ledare</a:t>
            </a:r>
          </a:p>
        </p:txBody>
      </p:sp>
    </p:spTree>
    <p:extLst>
      <p:ext uri="{BB962C8B-B14F-4D97-AF65-F5344CB8AC3E}">
        <p14:creationId xmlns:p14="http://schemas.microsoft.com/office/powerpoint/2010/main" val="38893060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CE25328-BF9A-4462-8D79-9D5B70831A5B}"/>
              </a:ext>
            </a:extLst>
          </p:cNvPr>
          <p:cNvSpPr txBox="1"/>
          <p:nvPr/>
        </p:nvSpPr>
        <p:spPr>
          <a:xfrm>
            <a:off x="1025236" y="1222008"/>
            <a:ext cx="9247674" cy="44627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sv-SE" dirty="0"/>
            </a:br>
            <a:r>
              <a:rPr lang="sv-SE" sz="1600" b="1" i="1" dirty="0"/>
              <a:t>Till </a:t>
            </a:r>
            <a:r>
              <a:rPr lang="sv-SE" sz="1600" b="1" i="1" dirty="0" err="1"/>
              <a:t>iår</a:t>
            </a:r>
            <a:r>
              <a:rPr lang="sv-SE" sz="1600" b="1" i="1" dirty="0"/>
              <a:t> ska vi införa ”Lagledarmöte”. Det är ett möte där vi samlar alla lagledare en bit in i säsongen för att följa upp hur det går kring laget och arbetet kring och med våra styrdokument</a:t>
            </a:r>
          </a:p>
          <a:p>
            <a:endParaRPr lang="sv-SE" sz="1600" b="1" i="1" dirty="0"/>
          </a:p>
          <a:p>
            <a:r>
              <a:rPr lang="sv-SE" sz="1600" b="1" i="1" dirty="0"/>
              <a:t>Förslag på punkter att ta upp: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 err="1"/>
              <a:t>Spelarutbildninsplanen</a:t>
            </a:r>
            <a:r>
              <a:rPr lang="sv-SE" sz="1600" dirty="0"/>
              <a:t> – </a:t>
            </a:r>
            <a:r>
              <a:rPr lang="sv-SE" sz="1400" i="1" dirty="0"/>
              <a:t>Hur tar vi hjälp av den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Registerutdrag – </a:t>
            </a:r>
            <a:r>
              <a:rPr lang="sv-SE" sz="1400" i="1" dirty="0"/>
              <a:t>Har vi koll på rutinen och har vi fått in på alla ledare</a:t>
            </a:r>
            <a:r>
              <a:rPr lang="sv-SE" sz="1600" dirty="0"/>
              <a:t> 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 err="1"/>
              <a:t>Lagsidan</a:t>
            </a:r>
            <a:r>
              <a:rPr lang="sv-SE" sz="1600" dirty="0"/>
              <a:t> i </a:t>
            </a:r>
            <a:r>
              <a:rPr lang="sv-SE" sz="1600" dirty="0" err="1"/>
              <a:t>Sportadmin</a:t>
            </a:r>
            <a:r>
              <a:rPr lang="sv-SE" sz="1600" dirty="0"/>
              <a:t> – </a:t>
            </a:r>
            <a:r>
              <a:rPr lang="sv-SE" sz="1400" i="1" dirty="0"/>
              <a:t>uppdaterat och har vi rätt kontaktuppgifter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Förväntningar på spelare – </a:t>
            </a:r>
            <a:r>
              <a:rPr lang="sv-SE" sz="1400" i="1" dirty="0"/>
              <a:t>Hur går arbetet och verkställer vi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Förväntningar på föräldrar – </a:t>
            </a:r>
            <a:r>
              <a:rPr lang="sv-SE" sz="1400" i="1" dirty="0"/>
              <a:t>Hur ser föräldraåtagandet ut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Hantering kring matcher - </a:t>
            </a:r>
            <a:r>
              <a:rPr lang="sv-SE" sz="1400" i="1" dirty="0"/>
              <a:t>kalla domare, bjuda in motståndare, rapportering, Trygg fotboll</a:t>
            </a:r>
            <a:endParaRPr lang="sv-SE" sz="1600" dirty="0"/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EACF0E50-F298-405F-97FD-37F92D55C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lagledarmöte 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599CA4E-8CA7-459A-A59D-0399F03D38AB}"/>
              </a:ext>
            </a:extLst>
          </p:cNvPr>
          <p:cNvSpPr txBox="1"/>
          <p:nvPr/>
        </p:nvSpPr>
        <p:spPr>
          <a:xfrm>
            <a:off x="1357746" y="6031264"/>
            <a:ext cx="2867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Feedback från ledare</a:t>
            </a:r>
          </a:p>
        </p:txBody>
      </p:sp>
    </p:spTree>
    <p:extLst>
      <p:ext uri="{BB962C8B-B14F-4D97-AF65-F5344CB8AC3E}">
        <p14:creationId xmlns:p14="http://schemas.microsoft.com/office/powerpoint/2010/main" val="10311279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71A169D9-8EAA-4CAF-B878-A0535274DC9E}"/>
              </a:ext>
            </a:extLst>
          </p:cNvPr>
          <p:cNvSpPr txBox="1"/>
          <p:nvPr/>
        </p:nvSpPr>
        <p:spPr>
          <a:xfrm>
            <a:off x="1025236" y="1222008"/>
            <a:ext cx="9247674" cy="54008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sv-SE" dirty="0"/>
            </a:br>
            <a:r>
              <a:rPr lang="sv-SE" sz="1600" b="1" i="1" dirty="0"/>
              <a:t>Som alla vet har vi högt tryck på Skogsvallen under säsongen. </a:t>
            </a:r>
            <a:br>
              <a:rPr lang="sv-SE" sz="1600" b="1" i="1" dirty="0"/>
            </a:br>
            <a:r>
              <a:rPr lang="sv-SE" sz="1600" b="1" i="1" dirty="0"/>
              <a:t>2025 hade vi 260 hemmamatcher.</a:t>
            </a:r>
            <a:br>
              <a:rPr lang="sv-SE" sz="1600" b="1" i="1" dirty="0"/>
            </a:br>
            <a:r>
              <a:rPr lang="sv-SE" sz="1600" b="1" i="1" dirty="0"/>
              <a:t>Förra året var det flertalet matcher som flyttades efter att allt var satt. </a:t>
            </a:r>
            <a:br>
              <a:rPr lang="sv-SE" sz="1600" b="1" i="1" dirty="0"/>
            </a:br>
            <a:r>
              <a:rPr lang="sv-SE" sz="1600" b="1" i="1" dirty="0"/>
              <a:t>Det leder till stort </a:t>
            </a:r>
            <a:r>
              <a:rPr lang="sv-SE" sz="1600" b="1" i="1" dirty="0" err="1"/>
              <a:t>merjobb</a:t>
            </a:r>
            <a:r>
              <a:rPr lang="sv-SE" sz="1600" b="1" i="1" dirty="0"/>
              <a:t> och planering och vi har därför tagit beslut på följande:</a:t>
            </a:r>
          </a:p>
          <a:p>
            <a:endParaRPr lang="sv-SE" sz="1600" b="1" i="1" dirty="0"/>
          </a:p>
          <a:p>
            <a:endParaRPr lang="sv-SE" sz="1000" b="1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Inför att matcherna ska sättas meddelar man </a:t>
            </a:r>
            <a:r>
              <a:rPr lang="sv-SE" sz="1600" dirty="0" err="1"/>
              <a:t>ev</a:t>
            </a:r>
            <a:r>
              <a:rPr lang="sv-SE" sz="1600" dirty="0"/>
              <a:t> ”låsta” helger (cuper)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När matcherna är satta SKA alla ledare se över matcherna och hur säsongen ser ut och meddela </a:t>
            </a:r>
            <a:r>
              <a:rPr lang="sv-SE" sz="1600" dirty="0" err="1"/>
              <a:t>ev</a:t>
            </a:r>
            <a:r>
              <a:rPr lang="sv-SE" sz="1600" dirty="0"/>
              <a:t> nödvändiga justeringar.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När säsongen är igång flyttas som regel inga matcher.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Har man spelarbrist lånar man underifrån alternativt ovanifrån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Om en match mot förmodan måste flyttas så kommer de behöva planeras in </a:t>
            </a:r>
            <a:br>
              <a:rPr lang="sv-SE" sz="1600" dirty="0"/>
            </a:br>
            <a:r>
              <a:rPr lang="sv-SE" sz="1600" dirty="0"/>
              <a:t>under v.26 alternativt v.40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Om motståndare önskar flytta en match gäller ovan även för dom. </a:t>
            </a:r>
            <a:br>
              <a:rPr lang="sv-SE" sz="1600" dirty="0"/>
            </a:br>
            <a:r>
              <a:rPr lang="sv-SE" sz="1600" dirty="0"/>
              <a:t>Kan de ej får de lämna WO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/>
              <a:t>Varje ledare har själv ansvar för att lösa alla delar kring en matchflytt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2161DAEF-3E76-4B66-A75F-A0689DF8D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Planering av hemmamatcher </a:t>
            </a:r>
            <a:endParaRPr lang="sv-S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50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Stora träningsgrupper 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1025236" y="1222008"/>
            <a:ext cx="9247674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sv-SE" dirty="0"/>
            </a:br>
            <a:r>
              <a:rPr lang="sv-SE" sz="1600" b="1" i="1" dirty="0"/>
              <a:t>Vi är medvetna om våra stora träningsgrupper och de utmaningar det medför </a:t>
            </a:r>
            <a:br>
              <a:rPr lang="sv-SE" sz="1600" b="1" i="1" dirty="0"/>
            </a:br>
            <a:br>
              <a:rPr lang="sv-SE" sz="1600" b="1" i="1" dirty="0"/>
            </a:br>
            <a:r>
              <a:rPr lang="sv-SE" sz="1600" b="1" dirty="0"/>
              <a:t>Stöd till ledarna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Sedan 2024 har vi </a:t>
            </a:r>
            <a:r>
              <a:rPr lang="sv-SE" sz="1600" dirty="0" err="1"/>
              <a:t>maxtak</a:t>
            </a:r>
            <a:r>
              <a:rPr lang="sv-SE" sz="1600" dirty="0"/>
              <a:t> på 45 i varje grupp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Har i dagsläget 4 pojkgrupper som är fulla (ledare har koll på kö)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Individanpassad träning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Tips – internt dela upp gruppen i ex 8 grupper, mixa under träning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Fokus på ”att vara fotbollsspelare i Nässjö FF” – va trygga i att verkställa</a:t>
            </a:r>
            <a:br>
              <a:rPr lang="sv-SE" sz="1600" dirty="0"/>
            </a:b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Löpande dialog med föräldrar vars barn som tränar sällan – hur hantera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NYTT dokument ”Föräldraåtagande i Nässjö FF”</a:t>
            </a:r>
            <a:br>
              <a:rPr lang="sv-SE" sz="1600" dirty="0"/>
            </a:br>
            <a:endParaRPr lang="sv-SE" sz="1600" dirty="0"/>
          </a:p>
          <a:p>
            <a:endParaRPr lang="sv-SE" sz="1600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363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8142ABD-FB46-4A80-B6A9-850226B782C3}"/>
              </a:ext>
            </a:extLst>
          </p:cNvPr>
          <p:cNvSpPr/>
          <p:nvPr/>
        </p:nvSpPr>
        <p:spPr>
          <a:xfrm>
            <a:off x="4822546" y="1435143"/>
            <a:ext cx="608790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u="sng" dirty="0">
                <a:latin typeface="+mj-lt"/>
              </a:rPr>
              <a:t>Syftet med Nässjö FF:s spelarutbildningsplan</a:t>
            </a:r>
          </a:p>
          <a:p>
            <a:endParaRPr lang="sv-SE" sz="1600" dirty="0">
              <a:latin typeface="+mj-lt"/>
            </a:endParaRPr>
          </a:p>
          <a:p>
            <a:r>
              <a:rPr lang="sv-SE" sz="1600" dirty="0">
                <a:latin typeface="+mj-lt"/>
              </a:rPr>
              <a:t>Vi vill att spelarutbildningsplanen ska ge ledare en tydlig bild av hur vi vill bedriva vår fotbollsverksamhet i Nässjö FF.</a:t>
            </a:r>
          </a:p>
          <a:p>
            <a:endParaRPr lang="sv-SE" sz="1600" dirty="0">
              <a:latin typeface="+mj-lt"/>
            </a:endParaRPr>
          </a:p>
          <a:p>
            <a:r>
              <a:rPr lang="sv-SE" sz="1600" dirty="0">
                <a:latin typeface="+mj-lt"/>
              </a:rPr>
              <a:t>Vi har alltid varit en breddförening och det ska vi fortsatt vara men i takt med att man blir äldre kommer krav och förväntningar öka för att kunna förbereda våra spelare för seniorfotbollen</a:t>
            </a:r>
            <a:br>
              <a:rPr lang="sv-SE" sz="1600" dirty="0">
                <a:latin typeface="+mj-lt"/>
              </a:rPr>
            </a:br>
            <a:r>
              <a:rPr lang="sv-SE" sz="1600" dirty="0">
                <a:latin typeface="+mj-lt"/>
              </a:rPr>
              <a:t>Vi kommer gå från bredd mot spets</a:t>
            </a:r>
          </a:p>
          <a:p>
            <a:endParaRPr lang="sv-SE" sz="1600" dirty="0">
              <a:latin typeface="CIDFont+F5"/>
            </a:endParaRPr>
          </a:p>
          <a:p>
            <a:r>
              <a:rPr lang="sv-SE" sz="1600" dirty="0">
                <a:latin typeface="CIDFont+F5"/>
              </a:rPr>
              <a:t> </a:t>
            </a:r>
          </a:p>
          <a:p>
            <a:endParaRPr lang="sv-SE" sz="1600" dirty="0">
              <a:latin typeface="CIDFont+F5"/>
            </a:endParaRPr>
          </a:p>
          <a:p>
            <a:endParaRPr lang="sv-SE" sz="1600" dirty="0">
              <a:latin typeface="CIDFont+F5"/>
            </a:endParaRPr>
          </a:p>
          <a:p>
            <a:endParaRPr lang="sv-SE" sz="1600" dirty="0"/>
          </a:p>
        </p:txBody>
      </p:sp>
      <p:sp>
        <p:nvSpPr>
          <p:cNvPr id="8" name="Rubrik 1"/>
          <p:cNvSpPr txBox="1">
            <a:spLocks/>
          </p:cNvSpPr>
          <p:nvPr/>
        </p:nvSpPr>
        <p:spPr>
          <a:xfrm>
            <a:off x="1427225" y="497342"/>
            <a:ext cx="853440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spelarutbildningsplan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24" y="1455174"/>
            <a:ext cx="3524560" cy="4910137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68A9574C-8A02-4ECC-9013-7FE64C3B8F98}"/>
              </a:ext>
            </a:extLst>
          </p:cNvPr>
          <p:cNvSpPr/>
          <p:nvPr/>
        </p:nvSpPr>
        <p:spPr>
          <a:xfrm>
            <a:off x="4822546" y="4207225"/>
            <a:ext cx="49888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>
                <a:latin typeface="+mj-lt"/>
              </a:rPr>
              <a:t>Hur jobbar ert lag med spelarutbildningsplanen?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E20267A5-7932-40F6-9518-7EB6EE877FEB}"/>
              </a:ext>
            </a:extLst>
          </p:cNvPr>
          <p:cNvSpPr/>
          <p:nvPr/>
        </p:nvSpPr>
        <p:spPr>
          <a:xfrm>
            <a:off x="4822546" y="4756501"/>
            <a:ext cx="3105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>
                <a:latin typeface="+mj-lt"/>
              </a:rPr>
              <a:t>Hur ska vi hålla den levande?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8A305998-F29F-48F6-BF12-3E16F8C8667B}"/>
              </a:ext>
            </a:extLst>
          </p:cNvPr>
          <p:cNvSpPr/>
          <p:nvPr/>
        </p:nvSpPr>
        <p:spPr>
          <a:xfrm>
            <a:off x="4842131" y="5305777"/>
            <a:ext cx="26228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sz="1600" dirty="0"/>
              <a:t>Inte bara ett dokument!!</a:t>
            </a:r>
          </a:p>
        </p:txBody>
      </p:sp>
    </p:spTree>
    <p:extLst>
      <p:ext uri="{BB962C8B-B14F-4D97-AF65-F5344CB8AC3E}">
        <p14:creationId xmlns:p14="http://schemas.microsoft.com/office/powerpoint/2010/main" val="3460057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A6C8D2F2-4EA0-4A78-59E6-705B5C17A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695" y="1893826"/>
            <a:ext cx="5689724" cy="3765755"/>
          </a:xfrm>
        </p:spPr>
        <p:txBody>
          <a:bodyPr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Individanpassad träning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Modell 25-50-25</a:t>
            </a:r>
            <a:endParaRPr lang="sv-SE" sz="17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Individer är olika – olika är rättvist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Individen i fokus</a:t>
            </a:r>
            <a:endParaRPr lang="sv-SE" sz="1700" dirty="0">
              <a:solidFill>
                <a:schemeClr val="tx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Äldre lagen kommer först</a:t>
            </a:r>
            <a:endParaRPr lang="sv-SE" sz="1700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Tydlig kravbild som ökar med åldern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Från bredd til</a:t>
            </a: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 spets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Spelare deltar för att man vill prestera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17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Stöd till ledare och att alla jobbar lika </a:t>
            </a:r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143695" y="497342"/>
            <a:ext cx="881793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fokus i spelarutbildningsplan</a:t>
            </a:r>
            <a:endParaRPr lang="sv-SE" dirty="0">
              <a:solidFill>
                <a:srgbClr val="00B0F0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AB87AEE-AACF-451A-B9D4-FCF4C5E7456E}"/>
              </a:ext>
            </a:extLst>
          </p:cNvPr>
          <p:cNvSpPr txBox="1"/>
          <p:nvPr/>
        </p:nvSpPr>
        <p:spPr>
          <a:xfrm>
            <a:off x="5919019" y="1889579"/>
            <a:ext cx="4582726" cy="146193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sv-SE" sz="1400" dirty="0"/>
              <a:t>Vi kommer jobba mer för förståelsen kring 25-50-25</a:t>
            </a:r>
          </a:p>
          <a:p>
            <a:r>
              <a:rPr lang="sv-SE" sz="1400" dirty="0"/>
              <a:t>Men när vi tänker kriterier gäller</a:t>
            </a:r>
          </a:p>
          <a:p>
            <a:endParaRPr lang="sv-SE" sz="500" dirty="0"/>
          </a:p>
          <a:p>
            <a:endParaRPr lang="sv-SE" sz="500" dirty="0"/>
          </a:p>
          <a:p>
            <a:endParaRPr lang="sv-SE" sz="500" dirty="0"/>
          </a:p>
          <a:p>
            <a:endParaRPr lang="sv-SE" sz="500" dirty="0"/>
          </a:p>
          <a:p>
            <a:endParaRPr lang="sv-SE" sz="500" dirty="0"/>
          </a:p>
          <a:p>
            <a:endParaRPr lang="sv-SE" dirty="0"/>
          </a:p>
          <a:p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3098647-58CE-43A7-AC33-9AF213EC1B71}"/>
              </a:ext>
            </a:extLst>
          </p:cNvPr>
          <p:cNvSpPr txBox="1"/>
          <p:nvPr/>
        </p:nvSpPr>
        <p:spPr>
          <a:xfrm>
            <a:off x="6061029" y="2444207"/>
            <a:ext cx="143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Beteende</a:t>
            </a:r>
          </a:p>
          <a:p>
            <a:endParaRPr lang="sv-SE" dirty="0"/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992654C5-B416-41A7-8105-58D0C993D11B}"/>
              </a:ext>
            </a:extLst>
          </p:cNvPr>
          <p:cNvSpPr txBox="1"/>
          <p:nvPr/>
        </p:nvSpPr>
        <p:spPr>
          <a:xfrm>
            <a:off x="7366819" y="2651326"/>
            <a:ext cx="143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Inställning</a:t>
            </a:r>
          </a:p>
          <a:p>
            <a:endParaRPr lang="sv-SE" dirty="0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3EEBEAC-69BF-471C-89A9-7E72BE850123}"/>
              </a:ext>
            </a:extLst>
          </p:cNvPr>
          <p:cNvSpPr txBox="1"/>
          <p:nvPr/>
        </p:nvSpPr>
        <p:spPr>
          <a:xfrm>
            <a:off x="8752273" y="2914013"/>
            <a:ext cx="1433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Närvaro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310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58142ABD-FB46-4A80-B6A9-850226B782C3}"/>
              </a:ext>
            </a:extLst>
          </p:cNvPr>
          <p:cNvSpPr/>
          <p:nvPr/>
        </p:nvSpPr>
        <p:spPr>
          <a:xfrm>
            <a:off x="4771229" y="1342436"/>
            <a:ext cx="6217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v-SE" u="sng" dirty="0">
                <a:latin typeface="+mj-lt"/>
              </a:rPr>
              <a:t>Komplement till spelarutbildningsplanen </a:t>
            </a:r>
          </a:p>
          <a:p>
            <a:endParaRPr lang="sv-SE" sz="1600" dirty="0">
              <a:latin typeface="+mj-lt"/>
            </a:endParaRPr>
          </a:p>
          <a:p>
            <a:r>
              <a:rPr lang="sv-SE" sz="1600" dirty="0">
                <a:latin typeface="+mj-lt"/>
              </a:rPr>
              <a:t>Vi vill lyfta våra dokument ”kom igång som ledare”. </a:t>
            </a:r>
            <a:br>
              <a:rPr lang="sv-SE" sz="1600" dirty="0">
                <a:latin typeface="+mj-lt"/>
              </a:rPr>
            </a:br>
            <a:r>
              <a:rPr lang="sv-SE" sz="1600" dirty="0">
                <a:latin typeface="+mj-lt"/>
              </a:rPr>
              <a:t>Det är ett dokument som är ett bra komplement till spelarutbildningsplanen och det finns en för varje spelform</a:t>
            </a:r>
          </a:p>
          <a:p>
            <a:r>
              <a:rPr lang="sv-SE" sz="1600" dirty="0">
                <a:latin typeface="CIDFont+F5"/>
              </a:rPr>
              <a:t> </a:t>
            </a:r>
          </a:p>
          <a:p>
            <a:endParaRPr lang="sv-SE" sz="1600" dirty="0">
              <a:latin typeface="CIDFont+F5"/>
            </a:endParaRPr>
          </a:p>
          <a:p>
            <a:endParaRPr lang="sv-SE" sz="1600" dirty="0">
              <a:latin typeface="CIDFont+F5"/>
            </a:endParaRPr>
          </a:p>
          <a:p>
            <a:endParaRPr lang="sv-SE" sz="1600" dirty="0"/>
          </a:p>
        </p:txBody>
      </p:sp>
      <p:sp>
        <p:nvSpPr>
          <p:cNvPr id="8" name="Rubrik 1"/>
          <p:cNvSpPr txBox="1">
            <a:spLocks/>
          </p:cNvSpPr>
          <p:nvPr/>
        </p:nvSpPr>
        <p:spPr>
          <a:xfrm>
            <a:off x="1427225" y="497342"/>
            <a:ext cx="853440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sz="3200" u="sng" dirty="0">
                <a:solidFill>
                  <a:srgbClr val="00B0F0"/>
                </a:solidFill>
              </a:rPr>
              <a:t>Träningsupplägg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9D14FD2D-094C-4263-B94F-66AEFFB0C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908" y="1485667"/>
            <a:ext cx="3098797" cy="438677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C6692E09-3E48-40CD-8EFD-CA186D5B00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3036" y="4081098"/>
            <a:ext cx="3939772" cy="2563090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6C460CE3-E289-4AD2-B928-218DEE5267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479" y="2889325"/>
            <a:ext cx="3138048" cy="3754863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320F267D-DFD4-470A-A56C-246D309B10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5247" y="2889325"/>
            <a:ext cx="3215323" cy="3754863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3DCD9044-D172-473A-9C13-28DB26845D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7568" y="2890019"/>
            <a:ext cx="2844948" cy="3754169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B0D2A75-D7B8-4584-9797-8E951D5A16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38780" y="2890019"/>
            <a:ext cx="3152929" cy="3754169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410ECF80-A432-41E8-928D-CA8D4BB41D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10141" y="2889325"/>
            <a:ext cx="3335519" cy="3754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71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47" y="4683456"/>
            <a:ext cx="1105013" cy="1777628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A6C8D2F2-4EA0-4A78-59E6-705B5C17A5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658" y="1497562"/>
            <a:ext cx="9870556" cy="3547782"/>
          </a:xfrm>
        </p:spPr>
        <p:txBody>
          <a:bodyPr anchor="t">
            <a:normAutofit fontScale="77500" lnSpcReduction="20000"/>
          </a:bodyPr>
          <a:lstStyle/>
          <a:p>
            <a:pPr marL="0" indent="0">
              <a:buNone/>
            </a:pPr>
            <a:r>
              <a:rPr lang="sv-SE" sz="2300" b="1" dirty="0">
                <a:solidFill>
                  <a:schemeClr val="tx1"/>
                </a:solidFill>
              </a:rPr>
              <a:t>Hasse Claesson-flicksidan</a:t>
            </a:r>
          </a:p>
          <a:p>
            <a:pPr marL="0" indent="0">
              <a:buNone/>
            </a:pPr>
            <a:endParaRPr lang="sv-SE"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Syfte</a:t>
            </a:r>
            <a:r>
              <a:rPr lang="sv-SE" sz="23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Stöd och hjälp till ledarna.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Levandegöra </a:t>
            </a:r>
            <a:r>
              <a:rPr lang="sv-SE" sz="23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NFF:s</a:t>
            </a:r>
            <a:r>
              <a:rPr lang="sv-SE" sz="23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</a:t>
            </a: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pelarutbildningsplan.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Träningsbesök och matchbesök.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Bollplank.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Upplägg, målsättning 1-2 träffar per vecka med olika lag</a:t>
            </a:r>
            <a:endParaRPr lang="sv-SE" sz="2300" dirty="0">
              <a:solidFill>
                <a:schemeClr val="tx1"/>
              </a:solidFill>
              <a:latin typeface="+mj-lt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Utse en kontaktperson per lag.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Planering, FU en träff med en kontaktperson från alla </a:t>
            </a:r>
            <a:r>
              <a:rPr lang="sv-SE" sz="23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flick</a:t>
            </a: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sv-SE" sz="2300" dirty="0" err="1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resp</a:t>
            </a:r>
            <a:r>
              <a:rPr lang="sv-SE" sz="2300" dirty="0"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pojk-lagen.</a:t>
            </a:r>
          </a:p>
          <a:p>
            <a:endParaRPr lang="sv-SE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pPr lvl="1"/>
            <a:endParaRPr lang="sv-SE" sz="2000" dirty="0">
              <a:solidFill>
                <a:schemeClr val="tx1"/>
              </a:solidFill>
            </a:endParaRPr>
          </a:p>
          <a:p>
            <a:endParaRPr lang="sv-SE" sz="900" dirty="0">
              <a:solidFill>
                <a:schemeClr val="tx1"/>
              </a:solidFill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F1E19568-D658-435E-849A-0B07137F2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Fotbollsutvecklare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385282C-DAC5-4146-A9A4-F1C275B4AFF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910" y="2303469"/>
            <a:ext cx="1560226" cy="156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96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034E4F2D-7451-43E5-BAFF-8AAB096C3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Information utbildningar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E1936553-92BD-A8AC-FE20-8AC76830FD2E}"/>
              </a:ext>
            </a:extLst>
          </p:cNvPr>
          <p:cNvSpPr txBox="1"/>
          <p:nvPr/>
        </p:nvSpPr>
        <p:spPr>
          <a:xfrm>
            <a:off x="7085000" y="1843950"/>
            <a:ext cx="2749111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lt"/>
                <a:cs typeface="+mn-lt"/>
              </a:rPr>
              <a:t>Sön </a:t>
            </a:r>
            <a:r>
              <a:rPr lang="sv-SE" sz="2500" b="1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  <a:t>15 </a:t>
            </a:r>
            <a:r>
              <a:rPr kumimoji="0" lang="sv-SE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lt"/>
                <a:cs typeface="+mn-lt"/>
              </a:rPr>
              <a:t>mars</a:t>
            </a:r>
            <a:br>
              <a:rPr kumimoji="0" lang="sv-SE" sz="2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lt"/>
                <a:cs typeface="+mn-lt"/>
              </a:rPr>
            </a:br>
            <a:r>
              <a:rPr kumimoji="0" lang="sv-SE" sz="25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lt"/>
                <a:cs typeface="+mn-lt"/>
              </a:rPr>
              <a:t>kl.08.30-17.30</a:t>
            </a:r>
            <a:br>
              <a:rPr kumimoji="0" lang="sv-SE" sz="25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lt"/>
                <a:cs typeface="+mn-lt"/>
              </a:rPr>
            </a:br>
            <a:endParaRPr kumimoji="0" lang="sv-SE" sz="2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500" b="1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  <a:t>Sön 12 april</a:t>
            </a:r>
            <a:br>
              <a:rPr lang="sv-SE" sz="2500" b="1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</a:br>
            <a:r>
              <a:rPr lang="sv-SE" sz="2500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  <a:t>kl.08.30-17.30</a:t>
            </a:r>
            <a:endParaRPr lang="sv-SE" sz="2500" b="1" dirty="0">
              <a:solidFill>
                <a:prstClr val="white"/>
              </a:solidFill>
              <a:latin typeface="Century Gothic" panose="020B0502020202020204"/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2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500" b="1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  <a:t>Plats </a:t>
            </a:r>
            <a:endParaRPr kumimoji="0" lang="sv-SE" sz="25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2500" dirty="0">
                <a:solidFill>
                  <a:prstClr val="white"/>
                </a:solidFill>
                <a:latin typeface="Century Gothic" panose="020B0502020202020204"/>
                <a:ea typeface="+mn-lt"/>
                <a:cs typeface="+mn-lt"/>
              </a:rPr>
              <a:t>Skogsvallen</a:t>
            </a:r>
            <a:endParaRPr kumimoji="0" lang="sv-SE" sz="25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E8D56630-0285-4A94-9357-97B20CE32861}"/>
              </a:ext>
            </a:extLst>
          </p:cNvPr>
          <p:cNvSpPr txBox="1"/>
          <p:nvPr/>
        </p:nvSpPr>
        <p:spPr>
          <a:xfrm>
            <a:off x="681489" y="5822824"/>
            <a:ext cx="31726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i="1" dirty="0"/>
              <a:t>Inbjudan är skickad 31 januari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085BC515-6439-414A-9E48-C2247293E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489" y="1608323"/>
            <a:ext cx="6016373" cy="396813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2DF120DB-857D-478F-9862-1E748682F0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910" y="2303469"/>
            <a:ext cx="1560226" cy="156022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FA2B816D-D34D-49BA-9B02-D8115C0CEF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47" y="4683456"/>
            <a:ext cx="1105013" cy="17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80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4263FA88-F5F0-1B75-56C7-8ADA43E6E7CD}"/>
              </a:ext>
            </a:extLst>
          </p:cNvPr>
          <p:cNvSpPr txBox="1">
            <a:spLocks/>
          </p:cNvSpPr>
          <p:nvPr/>
        </p:nvSpPr>
        <p:spPr>
          <a:xfrm>
            <a:off x="961161" y="772361"/>
            <a:ext cx="10057714" cy="13255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v-SE" b="1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AB5E477-0C93-83C4-AD86-4AFDF28558E7}"/>
              </a:ext>
            </a:extLst>
          </p:cNvPr>
          <p:cNvSpPr txBox="1"/>
          <p:nvPr/>
        </p:nvSpPr>
        <p:spPr>
          <a:xfrm>
            <a:off x="1044282" y="1536723"/>
            <a:ext cx="6898384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1" dirty="0">
                <a:effectLst/>
                <a:latin typeface="+mj-lt"/>
                <a:ea typeface="Calibri" panose="020F0502020204030204" pitchFamily="34" charset="0"/>
              </a:rPr>
              <a:t>Utbildningarna sker digital och går igenom:</a:t>
            </a:r>
            <a:br>
              <a:rPr lang="sv-SE" sz="1600" b="1" dirty="0">
                <a:effectLst/>
                <a:latin typeface="+mj-lt"/>
                <a:ea typeface="Calibri" panose="020F0502020204030204" pitchFamily="34" charset="0"/>
              </a:rPr>
            </a:br>
            <a:endParaRPr lang="sv-SE" sz="1600" b="1" dirty="0">
              <a:effectLst/>
              <a:latin typeface="+mj-lt"/>
              <a:ea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Helhet barn- och ungdomsfotboll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Ledarskap i aktuell spelform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Match i aktuell spelform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Träning i aktuell spelform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600" dirty="0">
              <a:latin typeface="+mj-lt"/>
              <a:ea typeface="Calibri" panose="020F0502020204030204" pitchFamily="34" charset="0"/>
            </a:endParaRPr>
          </a:p>
          <a:p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Tid för alla utbildningar 18.00-20.00</a:t>
            </a:r>
          </a:p>
          <a:p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Utbildningarna är gratis och öppna för alla ledare. </a:t>
            </a:r>
            <a:br>
              <a:rPr lang="sv-SE" sz="1600" dirty="0">
                <a:effectLst/>
                <a:latin typeface="+mj-lt"/>
                <a:ea typeface="Calibri" panose="020F0502020204030204" pitchFamily="34" charset="0"/>
              </a:rPr>
            </a:b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Bra tankeställare och bra om man går regelbundet </a:t>
            </a:r>
            <a:br>
              <a:rPr lang="sv-SE" sz="1600" dirty="0">
                <a:effectLst/>
                <a:latin typeface="+mj-lt"/>
                <a:ea typeface="Calibri" panose="020F0502020204030204" pitchFamily="34" charset="0"/>
              </a:rPr>
            </a:br>
            <a:endParaRPr lang="sv-SE" sz="1600" dirty="0">
              <a:effectLst/>
              <a:latin typeface="+mj-lt"/>
              <a:ea typeface="Calibri" panose="020F0502020204030204" pitchFamily="34" charset="0"/>
            </a:endParaRPr>
          </a:p>
          <a:p>
            <a:r>
              <a:rPr lang="sv-SE" sz="1600" dirty="0">
                <a:latin typeface="+mj-lt"/>
                <a:ea typeface="Calibri" panose="020F0502020204030204" pitchFamily="34" charset="0"/>
              </a:rPr>
              <a:t>BESLUT:</a:t>
            </a:r>
            <a:br>
              <a:rPr lang="sv-SE" sz="1600" dirty="0">
                <a:latin typeface="+mj-lt"/>
                <a:ea typeface="Calibri" panose="020F0502020204030204" pitchFamily="34" charset="0"/>
              </a:rPr>
            </a:br>
            <a:r>
              <a:rPr lang="sv-SE" sz="1600" dirty="0">
                <a:effectLst/>
                <a:latin typeface="+mj-lt"/>
                <a:ea typeface="Calibri" panose="020F0502020204030204" pitchFamily="34" charset="0"/>
              </a:rPr>
              <a:t>Näss</a:t>
            </a:r>
            <a:r>
              <a:rPr lang="sv-SE" sz="1600" dirty="0">
                <a:latin typeface="+mj-lt"/>
                <a:ea typeface="Calibri" panose="020F0502020204030204" pitchFamily="34" charset="0"/>
              </a:rPr>
              <a:t>jö FF har i sin utbildningsplan tagit beslut på att minst 1 ledare i varje lag som gör första året i en ny spelform ska gå utbildningen.</a:t>
            </a:r>
            <a:br>
              <a:rPr lang="sv-SE" sz="1600" dirty="0">
                <a:latin typeface="+mj-lt"/>
                <a:ea typeface="Calibri" panose="020F0502020204030204" pitchFamily="34" charset="0"/>
              </a:rPr>
            </a:br>
            <a:endParaRPr lang="sv-SE" sz="16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034E4F2D-7451-43E5-BAFF-8AAB096C3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Digital Spelformsutbildning 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5B7C570-F5B9-4224-AB7E-1C8AADF13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910" y="2303469"/>
            <a:ext cx="1560226" cy="156022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C0687C4-9BEA-424F-AE52-114A9B144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47" y="4683456"/>
            <a:ext cx="1105013" cy="1777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952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4263FA88-F5F0-1B75-56C7-8ADA43E6E7CD}"/>
              </a:ext>
            </a:extLst>
          </p:cNvPr>
          <p:cNvSpPr txBox="1">
            <a:spLocks/>
          </p:cNvSpPr>
          <p:nvPr/>
        </p:nvSpPr>
        <p:spPr>
          <a:xfrm>
            <a:off x="961161" y="772361"/>
            <a:ext cx="10057714" cy="132556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v-SE" b="1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AB5E477-0C93-83C4-AD86-4AFDF28558E7}"/>
              </a:ext>
            </a:extLst>
          </p:cNvPr>
          <p:cNvSpPr txBox="1"/>
          <p:nvPr/>
        </p:nvSpPr>
        <p:spPr>
          <a:xfrm>
            <a:off x="1044282" y="1536723"/>
            <a:ext cx="68983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1" dirty="0">
                <a:effectLst/>
                <a:latin typeface="+mj-lt"/>
                <a:ea typeface="Calibri" panose="020F0502020204030204" pitchFamily="34" charset="0"/>
              </a:rPr>
              <a:t>Utbildningarna </a:t>
            </a:r>
            <a:r>
              <a:rPr lang="sv-SE" sz="1600" b="1" dirty="0">
                <a:latin typeface="+mj-lt"/>
                <a:ea typeface="Calibri" panose="020F0502020204030204" pitchFamily="34" charset="0"/>
              </a:rPr>
              <a:t>hittar ni på Smålands FF hemsida</a:t>
            </a:r>
            <a:br>
              <a:rPr lang="sv-SE" sz="1600" b="1" dirty="0">
                <a:latin typeface="+mj-lt"/>
                <a:ea typeface="Calibri" panose="020F0502020204030204" pitchFamily="34" charset="0"/>
              </a:rPr>
            </a:br>
            <a:r>
              <a:rPr lang="sv-SE" sz="1600" dirty="0">
                <a:latin typeface="+mj-lt"/>
                <a:ea typeface="Calibri" panose="020F0502020204030204" pitchFamily="34" charset="0"/>
              </a:rPr>
              <a:t>www.smalandsfotbollen .se</a:t>
            </a:r>
          </a:p>
          <a:p>
            <a:endParaRPr lang="sv-SE" sz="1600" b="1" dirty="0">
              <a:effectLst/>
              <a:latin typeface="+mj-lt"/>
              <a:ea typeface="Calibri" panose="020F0502020204030204" pitchFamily="34" charset="0"/>
            </a:endParaRPr>
          </a:p>
          <a:p>
            <a:br>
              <a:rPr lang="sv-SE" sz="1600" b="1" dirty="0">
                <a:effectLst/>
                <a:latin typeface="+mj-lt"/>
                <a:ea typeface="Calibri" panose="020F0502020204030204" pitchFamily="34" charset="0"/>
              </a:rPr>
            </a:br>
            <a:endParaRPr lang="sv-SE" sz="1600" b="1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034E4F2D-7451-43E5-BAFF-8AAB096C3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Digital Spelformsutbildning 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5B7C570-F5B9-4224-AB7E-1C8AADF13F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910" y="2303469"/>
            <a:ext cx="1560226" cy="1560226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4C0687C4-9BEA-424F-AE52-114A9B1442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647" y="4683456"/>
            <a:ext cx="1105013" cy="1777628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D69CF147-E23E-4C10-A00A-0423AE84B4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18" y="2258232"/>
            <a:ext cx="2921176" cy="989688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233B640-D5C6-4B58-9D93-D01B6BFBB6B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6153"/>
          <a:stretch/>
        </p:blipFill>
        <p:spPr>
          <a:xfrm>
            <a:off x="741218" y="3408228"/>
            <a:ext cx="3512766" cy="812000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F021D3E-D354-42FB-AC3A-FB223045CE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218" y="4380536"/>
            <a:ext cx="3512766" cy="1718201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179CB7F-700D-4516-8957-CCEA11F1F00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017" t="6545" r="9572"/>
          <a:stretch/>
        </p:blipFill>
        <p:spPr>
          <a:xfrm>
            <a:off x="5084401" y="1921864"/>
            <a:ext cx="4343400" cy="1507136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B0F508BA-3014-4AC1-9F7D-038366679CA4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51" t="4551"/>
          <a:stretch/>
        </p:blipFill>
        <p:spPr>
          <a:xfrm>
            <a:off x="5091747" y="3545459"/>
            <a:ext cx="4343400" cy="1485035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0CAA1F0C-9B3C-4F03-9B3F-142931FD97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84401" y="5146954"/>
            <a:ext cx="4343400" cy="1053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0133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071" y="389466"/>
            <a:ext cx="1086002" cy="1143160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45EAE366-AC1B-4F47-A843-35D95A0ED080}"/>
              </a:ext>
            </a:extLst>
          </p:cNvPr>
          <p:cNvSpPr txBox="1"/>
          <p:nvPr/>
        </p:nvSpPr>
        <p:spPr>
          <a:xfrm>
            <a:off x="962890" y="1125026"/>
            <a:ext cx="9247674" cy="60939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br>
              <a:rPr lang="sv-SE" dirty="0"/>
            </a:br>
            <a:r>
              <a:rPr lang="sv-SE" sz="1600" b="1" i="1" dirty="0"/>
              <a:t>Medlemsavgift i en föreningen är en avgift som är nödvändig för att kunna finansiera </a:t>
            </a:r>
            <a:r>
              <a:rPr lang="sv-SE" sz="1600" b="1" i="1" dirty="0" err="1"/>
              <a:t>verkamsamheten</a:t>
            </a:r>
            <a:r>
              <a:rPr lang="sv-SE" sz="1600" b="1" i="1" dirty="0"/>
              <a:t>. Alla som är med betalar denna avgift </a:t>
            </a:r>
            <a:br>
              <a:rPr lang="sv-SE" sz="1600" b="1" i="1" dirty="0"/>
            </a:br>
            <a:br>
              <a:rPr lang="sv-SE" sz="1600" b="1" i="1" dirty="0"/>
            </a:br>
            <a:r>
              <a:rPr lang="sv-SE" sz="1600" b="1" dirty="0"/>
              <a:t>Som spelare ingår följande i medlemskapet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Deltagande vid träningar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Deltagande vid matcher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Gratis inträde vid samtliga av seniorernas hemmamatcher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Förmånlig rabatt på </a:t>
            </a:r>
            <a:r>
              <a:rPr lang="sv-SE" sz="1600" dirty="0" err="1"/>
              <a:t>NordicWellness</a:t>
            </a:r>
            <a:br>
              <a:rPr lang="sv-SE" sz="1600" dirty="0"/>
            </a:br>
            <a:endParaRPr lang="sv-SE" sz="1600" dirty="0"/>
          </a:p>
          <a:p>
            <a:r>
              <a:rPr lang="sv-SE" sz="1600" b="1" dirty="0"/>
              <a:t>Som ledare ingår följande i medlemskapet</a:t>
            </a:r>
            <a:br>
              <a:rPr lang="sv-SE" sz="1600" b="1" dirty="0"/>
            </a:br>
            <a:endParaRPr lang="sv-SE" sz="1000" b="1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Rabatt på medlemsavgiften med 300kr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Rabatt vid köp av egna ledaroverall (vart 3:e år)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 err="1"/>
              <a:t>Ledar</a:t>
            </a:r>
            <a:r>
              <a:rPr lang="sv-SE" sz="1600" dirty="0"/>
              <a:t> T-shirt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Gratis inträde vid samtliga av seniorernas hemmamatcher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Erbjudande av utbildningar och eventuella ledarteamwork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SportAdmin ledarapp för enklare kunna hantera laget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Ledaravslutning efter avslutad säsong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sv-SE" sz="1600" dirty="0"/>
              <a:t>Förmånlig rabatt på </a:t>
            </a:r>
            <a:r>
              <a:rPr lang="sv-SE" sz="1600" dirty="0" err="1"/>
              <a:t>NordicWellness</a:t>
            </a:r>
            <a:endParaRPr lang="sv-SE" sz="16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sv-SE" sz="1600" dirty="0"/>
          </a:p>
          <a:p>
            <a:r>
              <a:rPr lang="sv-SE" sz="1600" b="1" dirty="0"/>
              <a:t>Ovan gäller endast för våra medlemmar som betalt sin medlemsavgift</a:t>
            </a:r>
            <a:br>
              <a:rPr lang="sv-SE" sz="1600" dirty="0"/>
            </a:br>
            <a:endParaRPr lang="sv-SE" sz="1600" dirty="0"/>
          </a:p>
          <a:p>
            <a:endParaRPr lang="sv-SE" sz="1600" dirty="0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4BF35DAB-01BC-42D5-BC52-7421AF92D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Betald medlemsavgift</a:t>
            </a:r>
            <a:endParaRPr lang="sv-S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906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38510" y="501439"/>
            <a:ext cx="8534400" cy="1035284"/>
          </a:xfrm>
        </p:spPr>
        <p:txBody>
          <a:bodyPr>
            <a:normAutofit/>
          </a:bodyPr>
          <a:lstStyle/>
          <a:p>
            <a:r>
              <a:rPr lang="sv-SE" u="sng" dirty="0">
                <a:solidFill>
                  <a:srgbClr val="00B0F0"/>
                </a:solidFill>
              </a:rPr>
              <a:t>Registerutdrag </a:t>
            </a:r>
            <a:endParaRPr lang="sv-SE" sz="3200" dirty="0">
              <a:solidFill>
                <a:srgbClr val="00B0F0"/>
              </a:solidFill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D8B2669-1D8D-4BB3-8CA9-D2A7D8A27A85}"/>
              </a:ext>
            </a:extLst>
          </p:cNvPr>
          <p:cNvSpPr txBox="1"/>
          <p:nvPr/>
        </p:nvSpPr>
        <p:spPr>
          <a:xfrm>
            <a:off x="928255" y="1435143"/>
            <a:ext cx="9247674" cy="5016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 i="1" dirty="0"/>
              <a:t>Kontroll av registerutdrag görs årligen</a:t>
            </a:r>
            <a:r>
              <a:rPr lang="sv-SE" sz="1600" dirty="0"/>
              <a:t> inför </a:t>
            </a:r>
            <a:r>
              <a:rPr lang="sv-SE" sz="1600" dirty="0" err="1"/>
              <a:t>terminstart</a:t>
            </a:r>
            <a:r>
              <a:rPr lang="sv-SE" sz="1600" dirty="0"/>
              <a:t> för alla ledare som  har kontinuerlig och återkommande kontakt med barn.</a:t>
            </a:r>
            <a:br>
              <a:rPr lang="sv-SE" sz="1600" dirty="0"/>
            </a:br>
            <a:endParaRPr lang="sv-SE" sz="1600" dirty="0"/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v-SE" sz="1600" dirty="0"/>
              <a:t>Den enskilde ledaren begär ut registerutdraget från Polisen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v-SE" sz="1600" dirty="0"/>
              <a:t>Inför terminsstart kontrollerar Ungdomsansvarig registerutdrag för samtliga lagledare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sv-SE" sz="1600" dirty="0"/>
          </a:p>
          <a:p>
            <a:pPr lvl="0"/>
            <a:r>
              <a:rPr lang="sv-SE" sz="1600" b="1" dirty="0"/>
              <a:t>Lagledares ansvar i respektive lag: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v-SE" sz="1600" dirty="0"/>
              <a:t>Inför </a:t>
            </a:r>
            <a:r>
              <a:rPr lang="sv-SE" sz="1600" dirty="0" err="1"/>
              <a:t>terminstart</a:t>
            </a:r>
            <a:r>
              <a:rPr lang="sv-SE" sz="1600" dirty="0"/>
              <a:t> kontrollera ledarens registerutdrag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v-SE" sz="1600" dirty="0"/>
              <a:t>Informera nya ledare om att registerutdrag måste inhämtas innan de kan börja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sv-SE" sz="1600" dirty="0"/>
              <a:t>Fylla i att man sätt ledarens registerutdrag och vilket datum i SportAdmin</a:t>
            </a:r>
            <a:br>
              <a:rPr lang="sv-SE" sz="1600" dirty="0"/>
            </a:br>
            <a:endParaRPr lang="sv-SE" sz="1600" dirty="0"/>
          </a:p>
          <a:p>
            <a:r>
              <a:rPr lang="sv-SE" sz="1600" b="1" dirty="0"/>
              <a:t>Få registerutdraget som digital post</a:t>
            </a:r>
            <a:endParaRPr lang="sv-SE" sz="1600" dirty="0"/>
          </a:p>
          <a:p>
            <a:r>
              <a:rPr lang="sv-SE" sz="1600" dirty="0"/>
              <a:t>Den som begär ut sitt registerutdrag kan välja om det ska komma som </a:t>
            </a:r>
            <a:r>
              <a:rPr lang="sv-SE" sz="1600" dirty="0" err="1"/>
              <a:t>papperspost</a:t>
            </a:r>
            <a:r>
              <a:rPr lang="sv-SE" sz="1600" dirty="0"/>
              <a:t> eller som digital post. Väljer man digital post så har man sitt registerutdrag på några minuter. Utdraget finns i sin digitala brevlådan och ökar tillgängligheten och det kan enkelt visas upp och återanvändas.</a:t>
            </a:r>
          </a:p>
          <a:p>
            <a:r>
              <a:rPr lang="sv-SE" sz="1600" dirty="0"/>
              <a:t> </a:t>
            </a:r>
          </a:p>
          <a:p>
            <a:r>
              <a:rPr lang="sv-SE" sz="1600" dirty="0"/>
              <a:t>Det digitala utdraget kan visas upp för den som ska ta del av det via en mobil, surfplatta eller dator. Det går även att vidarebefordra som </a:t>
            </a:r>
            <a:r>
              <a:rPr lang="sv-SE" sz="1600" dirty="0" err="1"/>
              <a:t>pdf</a:t>
            </a:r>
            <a:r>
              <a:rPr lang="sv-SE" sz="1600" dirty="0"/>
              <a:t> via e-post från den digitala brevlådan, eller skriva ut och visa upp.</a:t>
            </a:r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658" y="291983"/>
            <a:ext cx="1086002" cy="114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914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79100" y="1532626"/>
            <a:ext cx="10233800" cy="4540000"/>
          </a:xfrm>
        </p:spPr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  <a:t>Håll grupperna uppdaterade </a:t>
            </a:r>
            <a:b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Se över era medlemsgrupper löpande och säkerställ att alla finns med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  <a:t>SPORTADMIN APP</a:t>
            </a:r>
            <a:b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Alla ska ladda ner </a:t>
            </a:r>
            <a:r>
              <a:rPr lang="sv-SE" sz="1700" dirty="0" err="1">
                <a:solidFill>
                  <a:schemeClr val="tx1"/>
                </a:solidFill>
                <a:ea typeface="+mn-lt"/>
                <a:cs typeface="+mn-lt"/>
              </a:rPr>
              <a:t>appen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SportAdmin från Google Play eller </a:t>
            </a:r>
            <a:r>
              <a:rPr lang="sv-SE" sz="1700" dirty="0" err="1">
                <a:solidFill>
                  <a:schemeClr val="tx1"/>
                </a:solidFill>
                <a:ea typeface="+mn-lt"/>
                <a:cs typeface="+mn-lt"/>
              </a:rPr>
              <a:t>App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Store.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</a:rPr>
              <a:t>I </a:t>
            </a:r>
            <a:r>
              <a:rPr lang="sv-SE" sz="1700" dirty="0" err="1">
                <a:solidFill>
                  <a:schemeClr val="tx1"/>
                </a:solidFill>
              </a:rPr>
              <a:t>appen</a:t>
            </a:r>
            <a:r>
              <a:rPr lang="sv-SE" sz="1700" dirty="0">
                <a:solidFill>
                  <a:schemeClr val="tx1"/>
                </a:solidFill>
              </a:rPr>
              <a:t> hittar man träningar, matcher, nyheter, kallelser, </a:t>
            </a:r>
            <a:br>
              <a:rPr lang="sv-SE" sz="1700" dirty="0">
                <a:solidFill>
                  <a:schemeClr val="tx1"/>
                </a:solidFill>
              </a:rPr>
            </a:br>
            <a:r>
              <a:rPr lang="sv-SE" sz="1700" dirty="0">
                <a:solidFill>
                  <a:schemeClr val="tx1"/>
                </a:solidFill>
              </a:rPr>
              <a:t>fakturor </a:t>
            </a:r>
            <a:r>
              <a:rPr lang="sv-SE" sz="1700" dirty="0" err="1">
                <a:solidFill>
                  <a:schemeClr val="tx1"/>
                </a:solidFill>
              </a:rPr>
              <a:t>m.m</a:t>
            </a:r>
            <a:r>
              <a:rPr lang="sv-SE" sz="1700" dirty="0">
                <a:solidFill>
                  <a:schemeClr val="tx1"/>
                </a:solidFill>
              </a:rPr>
              <a:t> - Allt för att underlätta informationsflödet till ledare/föräldrar/spelare </a:t>
            </a:r>
            <a:br>
              <a:rPr lang="sv-SE" sz="1700" dirty="0"/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I SportAdmin får alla som betalt sin medlemsavgift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tillgång till sitt medlemskort i Nässjö FF</a:t>
            </a:r>
            <a:endParaRPr lang="en-US" sz="1700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  <a:t>Närvaroregistrera</a:t>
            </a:r>
            <a:b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I </a:t>
            </a:r>
            <a:r>
              <a:rPr lang="sv-SE" sz="1700" dirty="0" err="1">
                <a:solidFill>
                  <a:schemeClr val="tx1"/>
                </a:solidFill>
                <a:ea typeface="+mn-lt"/>
                <a:cs typeface="+mn-lt"/>
              </a:rPr>
              <a:t>Appen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för du enkelt närvaroregistrering på alla aktiviteter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med Nässjö FF. LOK stöd väldigt viktig inkomst </a:t>
            </a: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  <a:t>Kommunicera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Du kan enkelt kommunicera med spelare/ledare genom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enkel åtkomst till att skicka mejl, sms, kallelser </a:t>
            </a: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  <a:t>Administrera</a:t>
            </a:r>
            <a:br>
              <a:rPr lang="sv-SE" sz="1700" b="1" u="sng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 err="1">
                <a:solidFill>
                  <a:schemeClr val="tx1"/>
                </a:solidFill>
                <a:ea typeface="+mn-lt"/>
                <a:cs typeface="+mn-lt"/>
              </a:rPr>
              <a:t>Appen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</a:t>
            </a:r>
            <a:r>
              <a:rPr lang="sv-SE" sz="1700" dirty="0" err="1">
                <a:solidFill>
                  <a:schemeClr val="tx1"/>
                </a:solidFill>
                <a:ea typeface="+mn-lt"/>
                <a:cs typeface="+mn-lt"/>
              </a:rPr>
              <a:t>underlättare</a:t>
            </a: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 för dig som ledare och du kan på ett smidigt sätt </a:t>
            </a:r>
            <a:b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</a:br>
            <a:r>
              <a:rPr lang="sv-SE" sz="1700" dirty="0">
                <a:solidFill>
                  <a:schemeClr val="tx1"/>
                </a:solidFill>
                <a:ea typeface="+mn-lt"/>
                <a:cs typeface="+mn-lt"/>
              </a:rPr>
              <a:t>administrera din grupp</a:t>
            </a:r>
          </a:p>
          <a:p>
            <a:pPr marL="0" indent="0">
              <a:lnSpc>
                <a:spcPct val="120000"/>
              </a:lnSpc>
              <a:buClr>
                <a:srgbClr val="FFFFFF"/>
              </a:buClr>
              <a:buNone/>
            </a:pPr>
            <a:endParaRPr lang="sv-SE" sz="1600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  <a:p>
            <a:pPr marL="0" indent="0">
              <a:lnSpc>
                <a:spcPct val="120000"/>
              </a:lnSpc>
              <a:buNone/>
            </a:pPr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071" y="389466"/>
            <a:ext cx="1086002" cy="1143160"/>
          </a:xfrm>
          <a:prstGeom prst="rect">
            <a:avLst/>
          </a:prstGeom>
        </p:spPr>
      </p:pic>
      <p:sp>
        <p:nvSpPr>
          <p:cNvPr id="8" name="Rubrik 1"/>
          <p:cNvSpPr txBox="1">
            <a:spLocks/>
          </p:cNvSpPr>
          <p:nvPr/>
        </p:nvSpPr>
        <p:spPr>
          <a:xfrm>
            <a:off x="1427225" y="497342"/>
            <a:ext cx="853440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Hemsida och tillhörande </a:t>
            </a:r>
            <a:r>
              <a:rPr lang="sv-SE" u="sng" dirty="0" err="1">
                <a:solidFill>
                  <a:srgbClr val="00B0F0"/>
                </a:solidFill>
              </a:rPr>
              <a:t>apP</a:t>
            </a:r>
            <a:endParaRPr lang="sv-SE" sz="3200" dirty="0">
              <a:solidFill>
                <a:srgbClr val="00B0F0"/>
              </a:solidFill>
            </a:endParaRPr>
          </a:p>
        </p:txBody>
      </p:sp>
      <p:pic>
        <p:nvPicPr>
          <p:cNvPr id="2" name="Bildobjekt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8306" y="3371399"/>
            <a:ext cx="3050765" cy="149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326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27225" y="1718159"/>
            <a:ext cx="10072530" cy="366908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0"/>
              </a:spcBef>
              <a:buNone/>
            </a:pPr>
            <a:r>
              <a:rPr lang="sv-SE" sz="2500" dirty="0">
                <a:solidFill>
                  <a:schemeClr val="tx1"/>
                </a:solidFill>
              </a:rPr>
              <a:t>Lägeskoll över ledare i grupperna</a:t>
            </a:r>
          </a:p>
          <a:p>
            <a:pPr>
              <a:spcBef>
                <a:spcPts val="0"/>
              </a:spcBef>
              <a:buNone/>
            </a:pPr>
            <a:endParaRPr lang="sv-SE" sz="2500" dirty="0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sv-SE" sz="2500" dirty="0">
                <a:solidFill>
                  <a:schemeClr val="tx1"/>
                </a:solidFill>
              </a:rPr>
              <a:t>Kontaktpersoner </a:t>
            </a:r>
            <a:endParaRPr lang="sv-SE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None/>
            </a:pPr>
            <a:endParaRPr lang="sv-SE" sz="2500" dirty="0">
              <a:solidFill>
                <a:schemeClr val="tx1"/>
              </a:solidFill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9071" y="389466"/>
            <a:ext cx="1086002" cy="1143160"/>
          </a:xfrm>
          <a:prstGeom prst="rect">
            <a:avLst/>
          </a:prstGeom>
        </p:spPr>
      </p:pic>
      <p:sp>
        <p:nvSpPr>
          <p:cNvPr id="7" name="Rubrik 1"/>
          <p:cNvSpPr txBox="1">
            <a:spLocks/>
          </p:cNvSpPr>
          <p:nvPr/>
        </p:nvSpPr>
        <p:spPr>
          <a:xfrm>
            <a:off x="1427225" y="497342"/>
            <a:ext cx="8534400" cy="103528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v-SE" u="sng" dirty="0">
                <a:solidFill>
                  <a:srgbClr val="00B0F0"/>
                </a:solidFill>
              </a:rPr>
              <a:t>Feedback tankar från ledare</a:t>
            </a:r>
            <a:endParaRPr lang="sv-S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91440"/>
      </p:ext>
    </p:extLst>
  </p:cSld>
  <p:clrMapOvr>
    <a:masterClrMapping/>
  </p:clrMapOvr>
</p:sld>
</file>

<file path=ppt/theme/theme1.xml><?xml version="1.0" encoding="utf-8"?>
<a:theme xmlns:a="http://schemas.openxmlformats.org/drawingml/2006/main" name="Sek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CA5201E13C028459578A26648C27785" ma:contentTypeVersion="2" ma:contentTypeDescription="Skapa ett nytt dokument." ma:contentTypeScope="" ma:versionID="c37722553bf10d2322c91683255b0892">
  <xsd:schema xmlns:xsd="http://www.w3.org/2001/XMLSchema" xmlns:xs="http://www.w3.org/2001/XMLSchema" xmlns:p="http://schemas.microsoft.com/office/2006/metadata/properties" xmlns:ns2="3caafdcc-7989-4080-a15e-265fa2ad9114" targetNamespace="http://schemas.microsoft.com/office/2006/metadata/properties" ma:root="true" ma:fieldsID="7ae5dee3641dc68cf9738d45e4625c9d" ns2:_="">
    <xsd:import namespace="3caafdcc-7989-4080-a15e-265fa2ad91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afdcc-7989-4080-a15e-265fa2ad91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F6CBD9-857D-4D23-955B-C487538796DA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caafdcc-7989-4080-a15e-265fa2ad9114"/>
  </ds:schemaRefs>
</ds:datastoreItem>
</file>

<file path=customXml/itemProps2.xml><?xml version="1.0" encoding="utf-8"?>
<ds:datastoreItem xmlns:ds="http://schemas.openxmlformats.org/officeDocument/2006/customXml" ds:itemID="{C7E2DC86-7E58-42A7-A22B-0EE6BE2BE4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afdcc-7989-4080-a15e-265fa2ad91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0A72F8-B4F4-4F3A-80B9-68B27A61C43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5354</TotalTime>
  <Words>1907</Words>
  <Application>Microsoft Office PowerPoint</Application>
  <PresentationFormat>Bredbild</PresentationFormat>
  <Paragraphs>257</Paragraphs>
  <Slides>23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23</vt:i4>
      </vt:variant>
    </vt:vector>
  </HeadingPairs>
  <TitlesOfParts>
    <vt:vector size="32" baseType="lpstr">
      <vt:lpstr>Arial</vt:lpstr>
      <vt:lpstr>Calibri</vt:lpstr>
      <vt:lpstr>Century Gothic</vt:lpstr>
      <vt:lpstr>CIDFont+F5</vt:lpstr>
      <vt:lpstr>Segoe UI</vt:lpstr>
      <vt:lpstr>Times New Roman</vt:lpstr>
      <vt:lpstr>Wingdings</vt:lpstr>
      <vt:lpstr>Wingdings 3</vt:lpstr>
      <vt:lpstr>Sektor</vt:lpstr>
      <vt:lpstr>Välkomna till ledarupptakt</vt:lpstr>
      <vt:lpstr>PowerPoint-presentation</vt:lpstr>
      <vt:lpstr>styrelsen just nu</vt:lpstr>
      <vt:lpstr>Organisation Nässjö FF</vt:lpstr>
      <vt:lpstr>Nässjö FF vision och mål</vt:lpstr>
      <vt:lpstr>Mål sport ungdom</vt:lpstr>
      <vt:lpstr>Ungdomskommittén just nu</vt:lpstr>
      <vt:lpstr>Föräldraåtagande </vt:lpstr>
      <vt:lpstr>Matchförälder </vt:lpstr>
      <vt:lpstr>lagledarmöte </vt:lpstr>
      <vt:lpstr>Planering av hemmamatcher </vt:lpstr>
      <vt:lpstr>Stora träningsgrupper </vt:lpstr>
      <vt:lpstr>PowerPoint-presentation</vt:lpstr>
      <vt:lpstr>PowerPoint-presentation</vt:lpstr>
      <vt:lpstr>PowerPoint-presentation</vt:lpstr>
      <vt:lpstr>Fotbollsutvecklare</vt:lpstr>
      <vt:lpstr>Information utbildningar</vt:lpstr>
      <vt:lpstr>Digital Spelformsutbildning </vt:lpstr>
      <vt:lpstr>Digital Spelformsutbildning </vt:lpstr>
      <vt:lpstr>Betald medlemsavgift</vt:lpstr>
      <vt:lpstr>Registerutdrag 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Ledarutbildning</dc:title>
  <dc:creator>Johan Iburg</dc:creator>
  <cp:lastModifiedBy>Susanne Palmquist</cp:lastModifiedBy>
  <cp:revision>398</cp:revision>
  <cp:lastPrinted>2022-02-22T16:22:36Z</cp:lastPrinted>
  <dcterms:created xsi:type="dcterms:W3CDTF">2016-02-23T19:28:35Z</dcterms:created>
  <dcterms:modified xsi:type="dcterms:W3CDTF">2026-02-20T06:50:18Z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0x010100ECA5201E13C028459578A26648C27785</vt:lpwstr>
  </property>
</Properties>
</file>