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E6EE"/>
          </a:solidFill>
        </a:fill>
      </a:tcStyle>
    </a:wholeTbl>
    <a:band2H>
      <a:tcTxStyle/>
      <a:tcStyle>
        <a:tcBdr/>
        <a:fill>
          <a:solidFill>
            <a:srgbClr val="E8F3F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E7CB"/>
          </a:solidFill>
        </a:fill>
      </a:tcStyle>
    </a:wholeTbl>
    <a:band2H>
      <a:tcTxStyle/>
      <a:tcStyle>
        <a:tcBdr/>
        <a:fill>
          <a:solidFill>
            <a:srgbClr val="EEF3E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CCCD"/>
          </a:solidFill>
        </a:fill>
      </a:tcStyle>
    </a:wholeTbl>
    <a:band2H>
      <a:tcTxStyle/>
      <a:tcStyle>
        <a:tcBdr/>
        <a:fill>
          <a:solidFill>
            <a:srgbClr val="F7E7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9" d="100"/>
          <a:sy n="119" d="100"/>
        </p:scale>
        <p:origin x="-226" y="-1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sv-SE"/>
  <c:roundedCorners val="0"/>
  <c:style val="2"/>
  <c:chart>
    <c:title>
      <c:tx>
        <c:rich>
          <a:bodyPr rot="0"/>
          <a:lstStyle/>
          <a:p>
            <a:pPr>
              <a:defRPr sz="1800" b="0" i="0" u="none" strike="noStrike">
                <a:solidFill>
                  <a:srgbClr val="595959"/>
                </a:solidFill>
                <a:latin typeface="Corbel"/>
              </a:defRPr>
            </a:pPr>
            <a:r>
              <a:rPr lang="sv-SE" sz="1800" b="0" i="0" u="none" strike="noStrike">
                <a:solidFill>
                  <a:srgbClr val="595959"/>
                </a:solidFill>
                <a:latin typeface="Corbel"/>
              </a:rPr>
              <a:t>Medlemmar och Aktiva</a:t>
            </a:r>
          </a:p>
        </c:rich>
      </c:tx>
      <c:layout>
        <c:manualLayout>
          <c:xMode val="edge"/>
          <c:yMode val="edge"/>
          <c:x val="0.36449500000000001"/>
          <c:y val="0"/>
          <c:w val="0.271009"/>
          <c:h val="0.10931299999999999"/>
        </c:manualLayout>
      </c:layout>
      <c:overlay val="1"/>
      <c:spPr>
        <a:noFill/>
        <a:effectLst/>
      </c:spPr>
    </c:title>
    <c:autoTitleDeleted val="0"/>
    <c:plotArea>
      <c:layout>
        <c:manualLayout>
          <c:layoutTarget val="inner"/>
          <c:xMode val="edge"/>
          <c:yMode val="edge"/>
          <c:x val="5.6170999999999999E-2"/>
          <c:y val="0.10931299999999999"/>
          <c:w val="0.93882900000000002"/>
          <c:h val="0.66983499999999996"/>
        </c:manualLayout>
      </c:layout>
      <c:lineChart>
        <c:grouping val="standard"/>
        <c:varyColors val="0"/>
        <c:ser>
          <c:idx val="0"/>
          <c:order val="0"/>
          <c:tx>
            <c:strRef>
              <c:f>Sheet1!$B$1</c:f>
              <c:strCache>
                <c:ptCount val="1"/>
                <c:pt idx="0">
                  <c:v>Medlemmar</c:v>
                </c:pt>
              </c:strCache>
            </c:strRef>
          </c:tx>
          <c:spPr>
            <a:ln w="28575" cap="rnd">
              <a:solidFill>
                <a:schemeClr val="accent1"/>
              </a:solidFill>
              <a:prstDash val="solid"/>
              <a:round/>
            </a:ln>
            <a:effectLst/>
          </c:spPr>
          <c:marker>
            <c:symbol val="none"/>
          </c:marker>
          <c:dLbls>
            <c:numFmt formatCode="0" sourceLinked="0"/>
            <c:txPr>
              <a:bodyPr/>
              <a:lstStyle/>
              <a:p>
                <a:pPr>
                  <a:defRPr sz="1100" b="0" i="0" u="none" strike="noStrike">
                    <a:solidFill>
                      <a:srgbClr val="404040"/>
                    </a:solidFill>
                    <a:latin typeface="Corbel"/>
                  </a:defRPr>
                </a:pPr>
                <a:endParaRPr lang="sv-SE"/>
              </a:p>
            </c:txPr>
            <c:dLblPos val="t"/>
            <c:showLegendKey val="0"/>
            <c:showVal val="1"/>
            <c:showCatName val="0"/>
            <c:showSerName val="0"/>
            <c:showPercent val="0"/>
            <c:showBubbleSize val="0"/>
            <c:showLeaderLines val="0"/>
          </c:dLbls>
          <c:trendline>
            <c:name>Linjär (Medlemmar)</c:name>
            <c:spPr>
              <a:ln w="19050" cap="rnd">
                <a:solidFill>
                  <a:schemeClr val="accent1"/>
                </a:solidFill>
                <a:prstDash val="sysDot"/>
                <a:round/>
              </a:ln>
              <a:effectLst/>
            </c:spPr>
            <c:trendlineType val="linear"/>
            <c:dispRSqr val="0"/>
            <c:dispEq val="0"/>
          </c:trendline>
          <c:cat>
            <c:strRef>
              <c:f>Sheet1!$A$2:$A$8</c:f>
              <c:strCache>
                <c:ptCount val="7"/>
                <c:pt idx="0">
                  <c:v>17/18</c:v>
                </c:pt>
                <c:pt idx="1">
                  <c:v>18/19</c:v>
                </c:pt>
                <c:pt idx="2">
                  <c:v>19/20</c:v>
                </c:pt>
                <c:pt idx="3">
                  <c:v>20/21</c:v>
                </c:pt>
                <c:pt idx="4">
                  <c:v>21/22</c:v>
                </c:pt>
                <c:pt idx="5">
                  <c:v>22/23</c:v>
                </c:pt>
                <c:pt idx="6">
                  <c:v>23/24</c:v>
                </c:pt>
              </c:strCache>
            </c:strRef>
          </c:cat>
          <c:val>
            <c:numRef>
              <c:f>Sheet1!$B$2:$B$8</c:f>
              <c:numCache>
                <c:formatCode>General</c:formatCode>
                <c:ptCount val="7"/>
                <c:pt idx="0">
                  <c:v>1208</c:v>
                </c:pt>
                <c:pt idx="1">
                  <c:v>1233</c:v>
                </c:pt>
                <c:pt idx="2">
                  <c:v>1350</c:v>
                </c:pt>
                <c:pt idx="3">
                  <c:v>1500</c:v>
                </c:pt>
                <c:pt idx="4">
                  <c:v>1700</c:v>
                </c:pt>
                <c:pt idx="5">
                  <c:v>1900</c:v>
                </c:pt>
                <c:pt idx="6">
                  <c:v>2200</c:v>
                </c:pt>
              </c:numCache>
            </c:numRef>
          </c:val>
          <c:smooth val="0"/>
        </c:ser>
        <c:ser>
          <c:idx val="1"/>
          <c:order val="1"/>
          <c:tx>
            <c:strRef>
              <c:f>Sheet1!$C$1</c:f>
              <c:strCache>
                <c:ptCount val="1"/>
                <c:pt idx="0">
                  <c:v>Aktiva</c:v>
                </c:pt>
              </c:strCache>
            </c:strRef>
          </c:tx>
          <c:spPr>
            <a:ln w="28575" cap="rnd">
              <a:solidFill>
                <a:schemeClr val="accent2"/>
              </a:solidFill>
              <a:prstDash val="solid"/>
              <a:round/>
            </a:ln>
            <a:effectLst/>
          </c:spPr>
          <c:marker>
            <c:symbol val="none"/>
          </c:marker>
          <c:dLbls>
            <c:numFmt formatCode="0" sourceLinked="0"/>
            <c:txPr>
              <a:bodyPr/>
              <a:lstStyle/>
              <a:p>
                <a:pPr>
                  <a:defRPr sz="1100" b="0" i="0" u="none" strike="noStrike">
                    <a:solidFill>
                      <a:srgbClr val="404040"/>
                    </a:solidFill>
                    <a:latin typeface="Corbel"/>
                  </a:defRPr>
                </a:pPr>
                <a:endParaRPr lang="sv-SE"/>
              </a:p>
            </c:txPr>
            <c:dLblPos val="t"/>
            <c:showLegendKey val="0"/>
            <c:showVal val="1"/>
            <c:showCatName val="0"/>
            <c:showSerName val="0"/>
            <c:showPercent val="0"/>
            <c:showBubbleSize val="0"/>
            <c:showLeaderLines val="0"/>
          </c:dLbls>
          <c:trendline>
            <c:name>Linjär (Aktiva)</c:name>
            <c:spPr>
              <a:ln w="19050" cap="rnd">
                <a:solidFill>
                  <a:schemeClr val="accent2"/>
                </a:solidFill>
                <a:prstDash val="sysDot"/>
                <a:round/>
              </a:ln>
              <a:effectLst/>
            </c:spPr>
            <c:trendlineType val="linear"/>
            <c:dispRSqr val="0"/>
            <c:dispEq val="0"/>
          </c:trendline>
          <c:cat>
            <c:strRef>
              <c:f>Sheet1!$A$2:$A$8</c:f>
              <c:strCache>
                <c:ptCount val="7"/>
                <c:pt idx="0">
                  <c:v>17/18</c:v>
                </c:pt>
                <c:pt idx="1">
                  <c:v>18/19</c:v>
                </c:pt>
                <c:pt idx="2">
                  <c:v>19/20</c:v>
                </c:pt>
                <c:pt idx="3">
                  <c:v>20/21</c:v>
                </c:pt>
                <c:pt idx="4">
                  <c:v>21/22</c:v>
                </c:pt>
                <c:pt idx="5">
                  <c:v>22/23</c:v>
                </c:pt>
                <c:pt idx="6">
                  <c:v>23/24</c:v>
                </c:pt>
              </c:strCache>
            </c:strRef>
          </c:cat>
          <c:val>
            <c:numRef>
              <c:f>Sheet1!$C$2:$C$8</c:f>
              <c:numCache>
                <c:formatCode>General</c:formatCode>
                <c:ptCount val="7"/>
                <c:pt idx="0">
                  <c:v>924</c:v>
                </c:pt>
                <c:pt idx="1">
                  <c:v>933</c:v>
                </c:pt>
                <c:pt idx="2">
                  <c:v>950</c:v>
                </c:pt>
                <c:pt idx="3">
                  <c:v>1000</c:v>
                </c:pt>
                <c:pt idx="4">
                  <c:v>1100</c:v>
                </c:pt>
                <c:pt idx="5">
                  <c:v>1200</c:v>
                </c:pt>
                <c:pt idx="6">
                  <c:v>1250</c:v>
                </c:pt>
              </c:numCache>
            </c:numRef>
          </c:val>
          <c:smooth val="0"/>
        </c:ser>
        <c:ser>
          <c:idx val="2"/>
          <c:order val="2"/>
          <c:tx>
            <c:strRef>
              <c:f>Sheet1!$D$1</c:f>
              <c:strCache>
                <c:ptCount val="1"/>
                <c:pt idx="0">
                  <c:v>Klisteraktiva</c:v>
                </c:pt>
              </c:strCache>
            </c:strRef>
          </c:tx>
          <c:spPr>
            <a:ln w="28575" cap="rnd">
              <a:solidFill>
                <a:schemeClr val="accent3"/>
              </a:solidFill>
              <a:prstDash val="solid"/>
              <a:round/>
            </a:ln>
            <a:effectLst/>
          </c:spPr>
          <c:marker>
            <c:symbol val="none"/>
          </c:marker>
          <c:dLbls>
            <c:numFmt formatCode="0" sourceLinked="0"/>
            <c:txPr>
              <a:bodyPr/>
              <a:lstStyle/>
              <a:p>
                <a:pPr>
                  <a:defRPr sz="1100" b="0" i="0" u="none" strike="noStrike">
                    <a:solidFill>
                      <a:srgbClr val="404040"/>
                    </a:solidFill>
                    <a:latin typeface="Corbel"/>
                  </a:defRPr>
                </a:pPr>
                <a:endParaRPr lang="sv-SE"/>
              </a:p>
            </c:txPr>
            <c:dLblPos val="t"/>
            <c:showLegendKey val="0"/>
            <c:showVal val="1"/>
            <c:showCatName val="0"/>
            <c:showSerName val="0"/>
            <c:showPercent val="0"/>
            <c:showBubbleSize val="0"/>
            <c:showLeaderLines val="0"/>
          </c:dLbls>
          <c:trendline>
            <c:name>Linjär (Klisteraktiva)</c:name>
            <c:spPr>
              <a:ln w="19050" cap="rnd">
                <a:solidFill>
                  <a:schemeClr val="accent3"/>
                </a:solidFill>
                <a:prstDash val="sysDot"/>
                <a:round/>
              </a:ln>
              <a:effectLst/>
            </c:spPr>
            <c:trendlineType val="linear"/>
            <c:dispRSqr val="0"/>
            <c:dispEq val="0"/>
          </c:trendline>
          <c:cat>
            <c:strRef>
              <c:f>Sheet1!$A$2:$A$8</c:f>
              <c:strCache>
                <c:ptCount val="7"/>
                <c:pt idx="0">
                  <c:v>17/18</c:v>
                </c:pt>
                <c:pt idx="1">
                  <c:v>18/19</c:v>
                </c:pt>
                <c:pt idx="2">
                  <c:v>19/20</c:v>
                </c:pt>
                <c:pt idx="3">
                  <c:v>20/21</c:v>
                </c:pt>
                <c:pt idx="4">
                  <c:v>21/22</c:v>
                </c:pt>
                <c:pt idx="5">
                  <c:v>22/23</c:v>
                </c:pt>
                <c:pt idx="6">
                  <c:v>23/24</c:v>
                </c:pt>
              </c:strCache>
            </c:strRef>
          </c:cat>
          <c:val>
            <c:numRef>
              <c:f>Sheet1!$D$2:$D$8</c:f>
              <c:numCache>
                <c:formatCode>General</c:formatCode>
                <c:ptCount val="7"/>
                <c:pt idx="0">
                  <c:v>171</c:v>
                </c:pt>
                <c:pt idx="1">
                  <c:v>233</c:v>
                </c:pt>
                <c:pt idx="2">
                  <c:v>285</c:v>
                </c:pt>
                <c:pt idx="3">
                  <c:v>340</c:v>
                </c:pt>
                <c:pt idx="4">
                  <c:v>392</c:v>
                </c:pt>
                <c:pt idx="5">
                  <c:v>425</c:v>
                </c:pt>
                <c:pt idx="6">
                  <c:v>450</c:v>
                </c:pt>
              </c:numCache>
            </c:numRef>
          </c:val>
          <c:smooth val="0"/>
        </c:ser>
        <c:dLbls>
          <c:showLegendKey val="0"/>
          <c:showVal val="0"/>
          <c:showCatName val="0"/>
          <c:showSerName val="0"/>
          <c:showPercent val="0"/>
          <c:showBubbleSize val="0"/>
        </c:dLbls>
        <c:marker val="1"/>
        <c:smooth val="0"/>
        <c:axId val="142616832"/>
        <c:axId val="142626816"/>
      </c:lineChart>
      <c:catAx>
        <c:axId val="142616832"/>
        <c:scaling>
          <c:orientation val="minMax"/>
        </c:scaling>
        <c:delete val="0"/>
        <c:axPos val="b"/>
        <c:numFmt formatCode="General" sourceLinked="0"/>
        <c:majorTickMark val="none"/>
        <c:minorTickMark val="none"/>
        <c:tickLblPos val="low"/>
        <c:spPr>
          <a:ln w="12700" cap="flat">
            <a:solidFill>
              <a:srgbClr val="D9D9D9"/>
            </a:solidFill>
            <a:prstDash val="solid"/>
            <a:round/>
          </a:ln>
        </c:spPr>
        <c:txPr>
          <a:bodyPr rot="0"/>
          <a:lstStyle/>
          <a:p>
            <a:pPr>
              <a:defRPr sz="1100" b="0" i="0" u="none" strike="noStrike">
                <a:solidFill>
                  <a:srgbClr val="595959"/>
                </a:solidFill>
                <a:latin typeface="Corbel"/>
              </a:defRPr>
            </a:pPr>
            <a:endParaRPr lang="sv-SE"/>
          </a:p>
        </c:txPr>
        <c:crossAx val="142626816"/>
        <c:crosses val="autoZero"/>
        <c:auto val="1"/>
        <c:lblAlgn val="ctr"/>
        <c:lblOffset val="100"/>
        <c:noMultiLvlLbl val="1"/>
      </c:catAx>
      <c:valAx>
        <c:axId val="142626816"/>
        <c:scaling>
          <c:orientation val="minMax"/>
        </c:scaling>
        <c:delete val="0"/>
        <c:axPos val="l"/>
        <c:majorGridlines>
          <c:spPr>
            <a:ln w="12700" cap="flat">
              <a:solidFill>
                <a:srgbClr val="D9D9D9"/>
              </a:solidFill>
              <a:prstDash val="solid"/>
              <a:round/>
            </a:ln>
          </c:spPr>
        </c:majorGridlines>
        <c:numFmt formatCode="0" sourceLinked="0"/>
        <c:majorTickMark val="none"/>
        <c:minorTickMark val="none"/>
        <c:tickLblPos val="nextTo"/>
        <c:spPr>
          <a:ln w="12700" cap="flat">
            <a:noFill/>
            <a:prstDash val="solid"/>
            <a:round/>
          </a:ln>
        </c:spPr>
        <c:txPr>
          <a:bodyPr rot="0"/>
          <a:lstStyle/>
          <a:p>
            <a:pPr>
              <a:defRPr sz="1100" b="0" i="0" u="none" strike="noStrike">
                <a:solidFill>
                  <a:srgbClr val="595959"/>
                </a:solidFill>
                <a:latin typeface="Corbel"/>
              </a:defRPr>
            </a:pPr>
            <a:endParaRPr lang="sv-SE"/>
          </a:p>
        </c:txPr>
        <c:crossAx val="142616832"/>
        <c:crosses val="autoZero"/>
        <c:crossBetween val="between"/>
        <c:majorUnit val="750"/>
        <c:minorUnit val="375"/>
      </c:valAx>
      <c:spPr>
        <a:noFill/>
        <a:ln w="12700" cap="flat">
          <a:noFill/>
          <a:miter lim="400000"/>
        </a:ln>
        <a:effectLst/>
      </c:spPr>
    </c:plotArea>
    <c:legend>
      <c:legendPos val="b"/>
      <c:layout>
        <c:manualLayout>
          <c:xMode val="edge"/>
          <c:yMode val="edge"/>
          <c:x val="0.31697999999999998"/>
          <c:y val="0.85831199999999996"/>
          <c:w val="0.376919"/>
          <c:h val="0.14168800000000001"/>
        </c:manualLayout>
      </c:layout>
      <c:overlay val="1"/>
      <c:spPr>
        <a:noFill/>
        <a:ln w="12700" cap="flat">
          <a:noFill/>
          <a:miter lim="400000"/>
        </a:ln>
        <a:effectLst/>
      </c:spPr>
      <c:txPr>
        <a:bodyPr rot="0"/>
        <a:lstStyle/>
        <a:p>
          <a:pPr>
            <a:defRPr sz="1100" b="0" i="0" u="none" strike="noStrike">
              <a:solidFill>
                <a:srgbClr val="595959"/>
              </a:solidFill>
              <a:latin typeface="Corbel"/>
            </a:defRPr>
          </a:pPr>
          <a:endParaRPr lang="sv-SE"/>
        </a:p>
      </c:txPr>
    </c:legend>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sv-SE"/>
  <c:roundedCorners val="0"/>
  <c:style val="2"/>
  <c:chart>
    <c:title>
      <c:tx>
        <c:rich>
          <a:bodyPr rot="0"/>
          <a:lstStyle/>
          <a:p>
            <a:pPr>
              <a:defRPr sz="1800" b="0" i="0" u="none" strike="noStrike">
                <a:solidFill>
                  <a:srgbClr val="595959"/>
                </a:solidFill>
                <a:latin typeface="Corbel"/>
              </a:defRPr>
            </a:pPr>
            <a:r>
              <a:rPr lang="sv-SE" sz="1800" b="0" i="0" u="none" strike="noStrike">
                <a:solidFill>
                  <a:srgbClr val="595959"/>
                </a:solidFill>
                <a:latin typeface="Corbel"/>
              </a:rPr>
              <a:t>Ekonomisk Utveckling 2013-2023 (MSEK) </a:t>
            </a:r>
          </a:p>
        </c:rich>
      </c:tx>
      <c:layout>
        <c:manualLayout>
          <c:xMode val="edge"/>
          <c:yMode val="edge"/>
          <c:x val="0.25709100000000001"/>
          <c:y val="0"/>
          <c:w val="0.485819"/>
          <c:h val="0.10266699999999999"/>
        </c:manualLayout>
      </c:layout>
      <c:overlay val="1"/>
      <c:spPr>
        <a:noFill/>
        <a:effectLst/>
      </c:spPr>
    </c:title>
    <c:autoTitleDeleted val="0"/>
    <c:plotArea>
      <c:layout>
        <c:manualLayout>
          <c:layoutTarget val="inner"/>
          <c:xMode val="edge"/>
          <c:yMode val="edge"/>
          <c:x val="4.9800400000000002E-2"/>
          <c:y val="0.10266699999999999"/>
          <c:w val="0.94114900000000001"/>
          <c:h val="0.68914900000000001"/>
        </c:manualLayout>
      </c:layout>
      <c:lineChart>
        <c:grouping val="standard"/>
        <c:varyColors val="0"/>
        <c:ser>
          <c:idx val="0"/>
          <c:order val="0"/>
          <c:tx>
            <c:strRef>
              <c:f>Sheet1!$B$1</c:f>
              <c:strCache>
                <c:ptCount val="1"/>
                <c:pt idx="0">
                  <c:v>Omsättning</c:v>
                </c:pt>
              </c:strCache>
            </c:strRef>
          </c:tx>
          <c:spPr>
            <a:ln w="28575" cap="rnd">
              <a:solidFill>
                <a:schemeClr val="accent1"/>
              </a:solidFill>
              <a:prstDash val="solid"/>
              <a:round/>
            </a:ln>
            <a:effectLst/>
          </c:spPr>
          <c:marker>
            <c:symbol val="none"/>
          </c:marker>
          <c:dLbls>
            <c:numFmt formatCode="0.###" sourceLinked="0"/>
            <c:txPr>
              <a:bodyPr/>
              <a:lstStyle/>
              <a:p>
                <a:pPr>
                  <a:defRPr sz="1100" b="0" i="0" u="none" strike="noStrike">
                    <a:solidFill>
                      <a:srgbClr val="404040"/>
                    </a:solidFill>
                    <a:latin typeface="Corbel"/>
                  </a:defRPr>
                </a:pPr>
                <a:endParaRPr lang="sv-SE"/>
              </a:p>
            </c:txPr>
            <c:dLblPos val="t"/>
            <c:showLegendKey val="0"/>
            <c:showVal val="1"/>
            <c:showCatName val="0"/>
            <c:showSerName val="0"/>
            <c:showPercent val="0"/>
            <c:showBubbleSize val="0"/>
            <c:showLeaderLines val="0"/>
          </c:dLbls>
          <c:trendline>
            <c:name>Linjär (Omsättning)</c:name>
            <c:spPr>
              <a:ln w="19050" cap="rnd">
                <a:solidFill>
                  <a:schemeClr val="accent1"/>
                </a:solidFill>
                <a:prstDash val="sysDot"/>
                <a:round/>
              </a:ln>
              <a:effectLst/>
            </c:spPr>
            <c:trendlineType val="linear"/>
            <c:dispRSqr val="0"/>
            <c:dispEq val="0"/>
          </c:trendline>
          <c:cat>
            <c:strRef>
              <c:f>Sheet1!$A$2:$A$12</c:f>
              <c:strCache>
                <c:ptCount val="11"/>
                <c:pt idx="0">
                  <c:v>13/14</c:v>
                </c:pt>
                <c:pt idx="1">
                  <c:v>14/15</c:v>
                </c:pt>
                <c:pt idx="2">
                  <c:v>15/16</c:v>
                </c:pt>
                <c:pt idx="3">
                  <c:v>16/17</c:v>
                </c:pt>
                <c:pt idx="4">
                  <c:v>17/18</c:v>
                </c:pt>
                <c:pt idx="5">
                  <c:v>18/19</c:v>
                </c:pt>
                <c:pt idx="6">
                  <c:v>19/20</c:v>
                </c:pt>
                <c:pt idx="7">
                  <c:v>20/21</c:v>
                </c:pt>
                <c:pt idx="8">
                  <c:v>21/22</c:v>
                </c:pt>
                <c:pt idx="9">
                  <c:v>22/23</c:v>
                </c:pt>
                <c:pt idx="10">
                  <c:v>23/24</c:v>
                </c:pt>
              </c:strCache>
            </c:strRef>
          </c:cat>
          <c:val>
            <c:numRef>
              <c:f>Sheet1!$B$2:$B$12</c:f>
              <c:numCache>
                <c:formatCode>General</c:formatCode>
                <c:ptCount val="11"/>
                <c:pt idx="0">
                  <c:v>6.1189999999999998</c:v>
                </c:pt>
                <c:pt idx="1">
                  <c:v>7.1429999999999998</c:v>
                </c:pt>
                <c:pt idx="2">
                  <c:v>8.6319999999999997</c:v>
                </c:pt>
                <c:pt idx="3">
                  <c:v>9.9019999999999992</c:v>
                </c:pt>
                <c:pt idx="4">
                  <c:v>11.093</c:v>
                </c:pt>
                <c:pt idx="5">
                  <c:v>10.666</c:v>
                </c:pt>
                <c:pt idx="6">
                  <c:v>11.231</c:v>
                </c:pt>
                <c:pt idx="7">
                  <c:v>11.792999999999999</c:v>
                </c:pt>
                <c:pt idx="8">
                  <c:v>12.382999999999999</c:v>
                </c:pt>
                <c:pt idx="9">
                  <c:v>14.239000000000001</c:v>
                </c:pt>
                <c:pt idx="10">
                  <c:v>16.375</c:v>
                </c:pt>
              </c:numCache>
            </c:numRef>
          </c:val>
          <c:smooth val="0"/>
        </c:ser>
        <c:ser>
          <c:idx val="1"/>
          <c:order val="1"/>
          <c:tx>
            <c:strRef>
              <c:f>Sheet1!$C$1</c:f>
              <c:strCache>
                <c:ptCount val="1"/>
                <c:pt idx="0">
                  <c:v>Resultat</c:v>
                </c:pt>
              </c:strCache>
            </c:strRef>
          </c:tx>
          <c:spPr>
            <a:ln w="28575" cap="rnd">
              <a:solidFill>
                <a:schemeClr val="accent2"/>
              </a:solidFill>
              <a:prstDash val="solid"/>
              <a:round/>
            </a:ln>
            <a:effectLst/>
          </c:spPr>
          <c:marker>
            <c:symbol val="none"/>
          </c:marker>
          <c:trendline>
            <c:name>Linjär (Resultat)</c:name>
            <c:spPr>
              <a:ln w="19050" cap="rnd">
                <a:solidFill>
                  <a:schemeClr val="accent2"/>
                </a:solidFill>
                <a:prstDash val="sysDot"/>
                <a:round/>
              </a:ln>
              <a:effectLst/>
            </c:spPr>
            <c:trendlineType val="linear"/>
            <c:dispRSqr val="0"/>
            <c:dispEq val="0"/>
          </c:trendline>
          <c:cat>
            <c:strRef>
              <c:f>Sheet1!$A$2:$A$12</c:f>
              <c:strCache>
                <c:ptCount val="11"/>
                <c:pt idx="0">
                  <c:v>13/14</c:v>
                </c:pt>
                <c:pt idx="1">
                  <c:v>14/15</c:v>
                </c:pt>
                <c:pt idx="2">
                  <c:v>15/16</c:v>
                </c:pt>
                <c:pt idx="3">
                  <c:v>16/17</c:v>
                </c:pt>
                <c:pt idx="4">
                  <c:v>17/18</c:v>
                </c:pt>
                <c:pt idx="5">
                  <c:v>18/19</c:v>
                </c:pt>
                <c:pt idx="6">
                  <c:v>19/20</c:v>
                </c:pt>
                <c:pt idx="7">
                  <c:v>20/21</c:v>
                </c:pt>
                <c:pt idx="8">
                  <c:v>21/22</c:v>
                </c:pt>
                <c:pt idx="9">
                  <c:v>22/23</c:v>
                </c:pt>
                <c:pt idx="10">
                  <c:v>23/24</c:v>
                </c:pt>
              </c:strCache>
            </c:strRef>
          </c:cat>
          <c:val>
            <c:numRef>
              <c:f>Sheet1!$C$2:$C$12</c:f>
              <c:numCache>
                <c:formatCode>General</c:formatCode>
                <c:ptCount val="11"/>
                <c:pt idx="0">
                  <c:v>-0.34399999999999997</c:v>
                </c:pt>
                <c:pt idx="1">
                  <c:v>7.1999999999999995E-2</c:v>
                </c:pt>
                <c:pt idx="2">
                  <c:v>0.191</c:v>
                </c:pt>
                <c:pt idx="3">
                  <c:v>0.55900000000000005</c:v>
                </c:pt>
                <c:pt idx="4">
                  <c:v>0.60599999999999998</c:v>
                </c:pt>
                <c:pt idx="5">
                  <c:v>3.2000000000000001E-2</c:v>
                </c:pt>
                <c:pt idx="6">
                  <c:v>0.26</c:v>
                </c:pt>
                <c:pt idx="7">
                  <c:v>0.2</c:v>
                </c:pt>
                <c:pt idx="8">
                  <c:v>0.2</c:v>
                </c:pt>
                <c:pt idx="9">
                  <c:v>0.2</c:v>
                </c:pt>
                <c:pt idx="10">
                  <c:v>0.2</c:v>
                </c:pt>
              </c:numCache>
            </c:numRef>
          </c:val>
          <c:smooth val="0"/>
        </c:ser>
        <c:ser>
          <c:idx val="2"/>
          <c:order val="2"/>
          <c:tx>
            <c:strRef>
              <c:f>Sheet1!$D$1</c:f>
              <c:strCache>
                <c:ptCount val="1"/>
                <c:pt idx="0">
                  <c:v>Eget Kapital</c:v>
                </c:pt>
              </c:strCache>
            </c:strRef>
          </c:tx>
          <c:spPr>
            <a:ln w="28575" cap="rnd">
              <a:solidFill>
                <a:schemeClr val="accent3"/>
              </a:solidFill>
              <a:prstDash val="solid"/>
              <a:round/>
            </a:ln>
            <a:effectLst/>
          </c:spPr>
          <c:marker>
            <c:symbol val="none"/>
          </c:marker>
          <c:dLbls>
            <c:numFmt formatCode="0.###" sourceLinked="0"/>
            <c:txPr>
              <a:bodyPr/>
              <a:lstStyle/>
              <a:p>
                <a:pPr>
                  <a:defRPr sz="1100" b="0" i="0" u="none" strike="noStrike">
                    <a:solidFill>
                      <a:srgbClr val="404040"/>
                    </a:solidFill>
                    <a:latin typeface="Corbel"/>
                  </a:defRPr>
                </a:pPr>
                <a:endParaRPr lang="sv-SE"/>
              </a:p>
            </c:txPr>
            <c:dLblPos val="t"/>
            <c:showLegendKey val="0"/>
            <c:showVal val="1"/>
            <c:showCatName val="0"/>
            <c:showSerName val="0"/>
            <c:showPercent val="0"/>
            <c:showBubbleSize val="0"/>
            <c:showLeaderLines val="0"/>
          </c:dLbls>
          <c:trendline>
            <c:name>Linjär (Eget Kapital)</c:name>
            <c:spPr>
              <a:ln w="19050" cap="rnd">
                <a:solidFill>
                  <a:schemeClr val="accent3"/>
                </a:solidFill>
                <a:prstDash val="sysDot"/>
                <a:round/>
              </a:ln>
              <a:effectLst/>
            </c:spPr>
            <c:trendlineType val="linear"/>
            <c:dispRSqr val="0"/>
            <c:dispEq val="0"/>
          </c:trendline>
          <c:cat>
            <c:strRef>
              <c:f>Sheet1!$A$2:$A$12</c:f>
              <c:strCache>
                <c:ptCount val="11"/>
                <c:pt idx="0">
                  <c:v>13/14</c:v>
                </c:pt>
                <c:pt idx="1">
                  <c:v>14/15</c:v>
                </c:pt>
                <c:pt idx="2">
                  <c:v>15/16</c:v>
                </c:pt>
                <c:pt idx="3">
                  <c:v>16/17</c:v>
                </c:pt>
                <c:pt idx="4">
                  <c:v>17/18</c:v>
                </c:pt>
                <c:pt idx="5">
                  <c:v>18/19</c:v>
                </c:pt>
                <c:pt idx="6">
                  <c:v>19/20</c:v>
                </c:pt>
                <c:pt idx="7">
                  <c:v>20/21</c:v>
                </c:pt>
                <c:pt idx="8">
                  <c:v>21/22</c:v>
                </c:pt>
                <c:pt idx="9">
                  <c:v>22/23</c:v>
                </c:pt>
                <c:pt idx="10">
                  <c:v>23/24</c:v>
                </c:pt>
              </c:strCache>
            </c:strRef>
          </c:cat>
          <c:val>
            <c:numRef>
              <c:f>Sheet1!$D$2:$D$12</c:f>
              <c:numCache>
                <c:formatCode>General</c:formatCode>
                <c:ptCount val="11"/>
                <c:pt idx="0">
                  <c:v>-1.8660000000000001</c:v>
                </c:pt>
                <c:pt idx="1">
                  <c:v>-1.7929999999999999</c:v>
                </c:pt>
                <c:pt idx="2">
                  <c:v>-1.6020000000000001</c:v>
                </c:pt>
                <c:pt idx="3">
                  <c:v>-1.0429999999999999</c:v>
                </c:pt>
                <c:pt idx="4">
                  <c:v>-0.5</c:v>
                </c:pt>
                <c:pt idx="5">
                  <c:v>-0.82699999999999996</c:v>
                </c:pt>
                <c:pt idx="6">
                  <c:v>-0.6</c:v>
                </c:pt>
                <c:pt idx="7">
                  <c:v>-0.4</c:v>
                </c:pt>
                <c:pt idx="8">
                  <c:v>-0.2</c:v>
                </c:pt>
                <c:pt idx="9">
                  <c:v>0</c:v>
                </c:pt>
                <c:pt idx="10">
                  <c:v>0.2</c:v>
                </c:pt>
              </c:numCache>
            </c:numRef>
          </c:val>
          <c:smooth val="0"/>
        </c:ser>
        <c:dLbls>
          <c:showLegendKey val="0"/>
          <c:showVal val="0"/>
          <c:showCatName val="0"/>
          <c:showSerName val="0"/>
          <c:showPercent val="0"/>
          <c:showBubbleSize val="0"/>
        </c:dLbls>
        <c:marker val="1"/>
        <c:smooth val="0"/>
        <c:axId val="268257152"/>
        <c:axId val="268258688"/>
      </c:lineChart>
      <c:catAx>
        <c:axId val="268257152"/>
        <c:scaling>
          <c:orientation val="minMax"/>
        </c:scaling>
        <c:delete val="0"/>
        <c:axPos val="b"/>
        <c:numFmt formatCode="General" sourceLinked="0"/>
        <c:majorTickMark val="none"/>
        <c:minorTickMark val="none"/>
        <c:tickLblPos val="low"/>
        <c:spPr>
          <a:ln w="12700" cap="flat">
            <a:solidFill>
              <a:srgbClr val="D9D9D9"/>
            </a:solidFill>
            <a:prstDash val="solid"/>
            <a:round/>
          </a:ln>
        </c:spPr>
        <c:txPr>
          <a:bodyPr rot="0"/>
          <a:lstStyle/>
          <a:p>
            <a:pPr>
              <a:defRPr sz="1100" b="0" i="0" u="none" strike="noStrike">
                <a:solidFill>
                  <a:srgbClr val="595959"/>
                </a:solidFill>
                <a:latin typeface="Corbel"/>
              </a:defRPr>
            </a:pPr>
            <a:endParaRPr lang="sv-SE"/>
          </a:p>
        </c:txPr>
        <c:crossAx val="268258688"/>
        <c:crosses val="autoZero"/>
        <c:auto val="1"/>
        <c:lblAlgn val="ctr"/>
        <c:lblOffset val="100"/>
        <c:noMultiLvlLbl val="1"/>
      </c:catAx>
      <c:valAx>
        <c:axId val="268258688"/>
        <c:scaling>
          <c:orientation val="minMax"/>
        </c:scaling>
        <c:delete val="0"/>
        <c:axPos val="l"/>
        <c:majorGridlines>
          <c:spPr>
            <a:ln w="12700" cap="flat">
              <a:solidFill>
                <a:srgbClr val="D9D9D9"/>
              </a:solidFill>
              <a:prstDash val="solid"/>
              <a:round/>
            </a:ln>
          </c:spPr>
        </c:majorGridlines>
        <c:numFmt formatCode="0.###" sourceLinked="0"/>
        <c:majorTickMark val="none"/>
        <c:minorTickMark val="none"/>
        <c:tickLblPos val="nextTo"/>
        <c:spPr>
          <a:ln w="12700" cap="flat">
            <a:noFill/>
            <a:prstDash val="solid"/>
            <a:round/>
          </a:ln>
        </c:spPr>
        <c:txPr>
          <a:bodyPr rot="0"/>
          <a:lstStyle/>
          <a:p>
            <a:pPr>
              <a:defRPr sz="1100" b="0" i="0" u="none" strike="noStrike">
                <a:solidFill>
                  <a:srgbClr val="595959"/>
                </a:solidFill>
                <a:latin typeface="Corbel"/>
              </a:defRPr>
            </a:pPr>
            <a:endParaRPr lang="sv-SE"/>
          </a:p>
        </c:txPr>
        <c:crossAx val="268257152"/>
        <c:crosses val="autoZero"/>
        <c:crossBetween val="between"/>
        <c:majorUnit val="5.625"/>
        <c:minorUnit val="2.8125"/>
      </c:valAx>
      <c:spPr>
        <a:noFill/>
        <a:ln w="12700" cap="flat">
          <a:noFill/>
          <a:miter lim="400000"/>
        </a:ln>
        <a:effectLst/>
      </c:spPr>
    </c:plotArea>
    <c:legend>
      <c:legendPos val="b"/>
      <c:layout>
        <c:manualLayout>
          <c:xMode val="edge"/>
          <c:yMode val="edge"/>
          <c:x val="0.30411100000000002"/>
          <c:y val="0.86616700000000002"/>
          <c:w val="0.38117000000000001"/>
          <c:h val="0.13383300000000001"/>
        </c:manualLayout>
      </c:layout>
      <c:overlay val="1"/>
      <c:spPr>
        <a:noFill/>
        <a:ln w="12700" cap="flat">
          <a:noFill/>
          <a:miter lim="400000"/>
        </a:ln>
        <a:effectLst/>
      </c:spPr>
      <c:txPr>
        <a:bodyPr rot="0"/>
        <a:lstStyle/>
        <a:p>
          <a:pPr>
            <a:defRPr sz="1100" b="0" i="0" u="none" strike="noStrike">
              <a:solidFill>
                <a:srgbClr val="595959"/>
              </a:solidFill>
              <a:latin typeface="Corbel"/>
            </a:defRPr>
          </a:pPr>
          <a:endParaRPr lang="sv-SE"/>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xfrm>
            <a:off x="1143000" y="685800"/>
            <a:ext cx="4572000" cy="3429000"/>
          </a:xfrm>
          <a:prstGeom prst="rect">
            <a:avLst/>
          </a:prstGeom>
        </p:spPr>
        <p:txBody>
          <a:bodyPr/>
          <a:lstStyle/>
          <a:p>
            <a:endParaRPr/>
          </a:p>
        </p:txBody>
      </p:sp>
      <p:sp>
        <p:nvSpPr>
          <p:cNvPr id="130" name="Shape 13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90738477"/>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9F1F6"/>
                </a:solidFill>
              </a:defRPr>
            </a:lvl1pPr>
            <a:lvl2pPr marL="0" indent="457200">
              <a:buClrTx/>
              <a:buSzTx/>
              <a:buNone/>
              <a:defRPr sz="2200">
                <a:solidFill>
                  <a:srgbClr val="D9F1F6"/>
                </a:solidFill>
              </a:defRPr>
            </a:lvl2pPr>
            <a:lvl3pPr marL="0" indent="914400">
              <a:buClrTx/>
              <a:buSzTx/>
              <a:buNone/>
              <a:defRPr sz="2200">
                <a:solidFill>
                  <a:srgbClr val="D9F1F6"/>
                </a:solidFill>
              </a:defRPr>
            </a:lvl3pPr>
            <a:lvl4pPr marL="0" indent="1371600">
              <a:buClrTx/>
              <a:buSzTx/>
              <a:buNone/>
              <a:defRPr sz="2200">
                <a:solidFill>
                  <a:srgbClr val="D9F1F6"/>
                </a:solidFill>
              </a:defRPr>
            </a:lvl4pPr>
            <a:lvl5pPr marL="0" indent="1828800">
              <a:buClrTx/>
              <a:buSzTx/>
              <a:buNone/>
              <a:defRPr sz="2200">
                <a:solidFill>
                  <a:srgbClr val="D9F1F6"/>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23"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24"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25" name="Body Level One…"/>
          <p:cNvSpPr txBox="1">
            <a:spLocks noGrp="1"/>
          </p:cNvSpPr>
          <p:nvPr>
            <p:ph type="body" idx="1"/>
          </p:nvPr>
        </p:nvSpPr>
        <p:spPr>
          <a:xfrm>
            <a:off x="3869268" y="864108"/>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36"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lvl1pPr>
            <a:lvl2pPr marL="0" indent="457200">
              <a:spcBef>
                <a:spcPts val="0"/>
              </a:spcBef>
              <a:buClrTx/>
              <a:buSzTx/>
              <a:buNone/>
            </a:lvl2pPr>
            <a:lvl3pPr marL="0" indent="914400">
              <a:spcBef>
                <a:spcPts val="0"/>
              </a:spcBef>
              <a:buClrTx/>
              <a:buSzTx/>
              <a:buNone/>
            </a:lvl3pPr>
            <a:lvl4pPr marL="0" indent="1371600">
              <a:spcBef>
                <a:spcPts val="0"/>
              </a:spcBef>
              <a:buClrTx/>
              <a:buSzTx/>
              <a:buNone/>
            </a:lvl4pPr>
            <a:lvl5pPr marL="0" indent="1828800">
              <a:spcBef>
                <a:spcPts val="0"/>
              </a:spcBef>
              <a:buClrTx/>
              <a:buSzTx/>
              <a:buNone/>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13"/>
          </p:nvPr>
        </p:nvSpPr>
        <p:spPr>
          <a:xfrm>
            <a:off x="7818463" y="1023585"/>
            <a:ext cx="3474721" cy="813172"/>
          </a:xfrm>
          <a:prstGeom prst="rect">
            <a:avLst/>
          </a:prstGeom>
        </p:spPr>
        <p:txBody>
          <a:bodyPr anchor="b"/>
          <a:lstStyle/>
          <a:p>
            <a:pPr marL="0" indent="0">
              <a:spcBef>
                <a:spcPts val="0"/>
              </a:spcBef>
              <a:buClrTx/>
              <a:buSzTx/>
              <a:buNone/>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13"/>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13"/>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08"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109"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110"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111" name="Body Level One…"/>
          <p:cNvSpPr txBox="1">
            <a:spLocks noGrp="1"/>
          </p:cNvSpPr>
          <p:nvPr>
            <p:ph type="body" idx="1"/>
          </p:nvPr>
        </p:nvSpPr>
        <p:spPr>
          <a:xfrm>
            <a:off x="3869268" y="864108"/>
            <a:ext cx="7315201" cy="5120641"/>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19"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120"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121" name="Title Text"/>
          <p:cNvSpPr txBox="1">
            <a:spLocks noGrp="1"/>
          </p:cNvSpPr>
          <p:nvPr>
            <p:ph type="title"/>
          </p:nvPr>
        </p:nvSpPr>
        <p:spPr>
          <a:xfrm>
            <a:off x="381000" y="990600"/>
            <a:ext cx="2819400" cy="4953000"/>
          </a:xfrm>
          <a:prstGeom prst="rect">
            <a:avLst/>
          </a:prstGeom>
        </p:spPr>
        <p:txBody>
          <a:bodyPr/>
          <a:lstStyle/>
          <a:p>
            <a:r>
              <a:t>Title Text</a:t>
            </a:r>
          </a:p>
        </p:txBody>
      </p:sp>
      <p:sp>
        <p:nvSpPr>
          <p:cNvPr id="122" name="Body Level One…"/>
          <p:cNvSpPr txBox="1">
            <a:spLocks noGrp="1"/>
          </p:cNvSpPr>
          <p:nvPr>
            <p:ph type="body" idx="1"/>
          </p:nvPr>
        </p:nvSpPr>
        <p:spPr>
          <a:xfrm>
            <a:off x="3867911" y="868680"/>
            <a:ext cx="7315201" cy="5120641"/>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8521" y="6404292"/>
            <a:ext cx="256541" cy="269241"/>
          </a:xfrm>
          <a:prstGeom prst="rect">
            <a:avLst/>
          </a:prstGeom>
          <a:ln w="12700">
            <a:miter lim="400000"/>
          </a:ln>
        </p:spPr>
        <p:txBody>
          <a:bodyPr wrap="none" lIns="45719" rIns="45719" anchor="ctr">
            <a:spAutoFit/>
          </a:bodyPr>
          <a:lstStyle>
            <a:lvl1pPr algn="r">
              <a:defRPr sz="1200">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itle 1"/>
          <p:cNvSpPr txBox="1">
            <a:spLocks noGrp="1"/>
          </p:cNvSpPr>
          <p:nvPr>
            <p:ph type="ctrTitle"/>
          </p:nvPr>
        </p:nvSpPr>
        <p:spPr>
          <a:xfrm>
            <a:off x="978408" y="3280157"/>
            <a:ext cx="7315201" cy="1719072"/>
          </a:xfrm>
          <a:prstGeom prst="rect">
            <a:avLst/>
          </a:prstGeom>
        </p:spPr>
        <p:txBody>
          <a:bodyPr/>
          <a:lstStyle/>
          <a:p>
            <a:r>
              <a:t>HK Aranäs - Vision 2023</a:t>
            </a:r>
          </a:p>
        </p:txBody>
      </p:sp>
      <p:pic>
        <p:nvPicPr>
          <p:cNvPr id="133" name="Picture 3" descr="Picture 3"/>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1"/>
          <p:cNvSpPr txBox="1">
            <a:spLocks noGrp="1"/>
          </p:cNvSpPr>
          <p:nvPr>
            <p:ph type="title"/>
          </p:nvPr>
        </p:nvSpPr>
        <p:spPr>
          <a:xfrm>
            <a:off x="252918" y="1123836"/>
            <a:ext cx="2947484" cy="4601185"/>
          </a:xfrm>
          <a:prstGeom prst="rect">
            <a:avLst/>
          </a:prstGeom>
        </p:spPr>
        <p:txBody>
          <a:bodyPr/>
          <a:lstStyle>
            <a:lvl1pPr>
              <a:defRPr spc="-100"/>
            </a:lvl1pPr>
          </a:lstStyle>
          <a:p>
            <a:r>
              <a:t>Vision / Mål</a:t>
            </a:r>
          </a:p>
        </p:txBody>
      </p:sp>
      <p:sp>
        <p:nvSpPr>
          <p:cNvPr id="136" name="Content Placeholder 2"/>
          <p:cNvSpPr txBox="1">
            <a:spLocks noGrp="1"/>
          </p:cNvSpPr>
          <p:nvPr>
            <p:ph type="body" idx="1"/>
          </p:nvPr>
        </p:nvSpPr>
        <p:spPr>
          <a:xfrm>
            <a:off x="3869268" y="864107"/>
            <a:ext cx="7315201" cy="5120642"/>
          </a:xfrm>
          <a:prstGeom prst="rect">
            <a:avLst/>
          </a:prstGeom>
        </p:spPr>
        <p:txBody>
          <a:bodyPr/>
          <a:lstStyle>
            <a:lvl1pPr marL="0" indent="0" algn="ctr">
              <a:buSzTx/>
              <a:buFont typeface="Wingdings 2"/>
              <a:buNone/>
              <a:defRPr sz="3600"/>
            </a:lvl1pPr>
            <a:lvl2pPr marL="0" indent="502919" algn="ctr">
              <a:spcBef>
                <a:spcPts val="200"/>
              </a:spcBef>
              <a:buSzTx/>
              <a:buFont typeface="Wingdings 2"/>
              <a:buNone/>
              <a:defRPr sz="2800" i="1"/>
            </a:lvl2pPr>
          </a:lstStyle>
          <a:p>
            <a:r>
              <a:t>”Sveriges mest attraktiva handbollsklubb”</a:t>
            </a:r>
          </a:p>
          <a:p>
            <a:pPr lvl="1"/>
            <a:r>
              <a:t>För aktiva, ledare, medlemmar, publik, personal och partners</a:t>
            </a:r>
          </a:p>
        </p:txBody>
      </p:sp>
      <p:pic>
        <p:nvPicPr>
          <p:cNvPr id="137" name="Picture 3" descr="Picture 3"/>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1"/>
          <p:cNvSpPr txBox="1">
            <a:spLocks noGrp="1"/>
          </p:cNvSpPr>
          <p:nvPr>
            <p:ph type="title"/>
          </p:nvPr>
        </p:nvSpPr>
        <p:spPr>
          <a:xfrm>
            <a:off x="252918" y="1123836"/>
            <a:ext cx="2947484" cy="4601185"/>
          </a:xfrm>
          <a:prstGeom prst="rect">
            <a:avLst/>
          </a:prstGeom>
        </p:spPr>
        <p:txBody>
          <a:bodyPr/>
          <a:lstStyle>
            <a:lvl1pPr>
              <a:defRPr spc="-100"/>
            </a:lvl1pPr>
          </a:lstStyle>
          <a:p>
            <a:r>
              <a:t>”Likvärdig Bredd och Elit”</a:t>
            </a:r>
          </a:p>
        </p:txBody>
      </p:sp>
      <p:grpSp>
        <p:nvGrpSpPr>
          <p:cNvPr id="156" name="Group 3"/>
          <p:cNvGrpSpPr/>
          <p:nvPr/>
        </p:nvGrpSpPr>
        <p:grpSpPr>
          <a:xfrm>
            <a:off x="5455577" y="1289458"/>
            <a:ext cx="4304873" cy="4289991"/>
            <a:chOff x="0" y="0"/>
            <a:chExt cx="4304871" cy="4289990"/>
          </a:xfrm>
        </p:grpSpPr>
        <p:sp>
          <p:nvSpPr>
            <p:cNvPr id="140" name="Google Shape;159;p18"/>
            <p:cNvSpPr/>
            <p:nvPr/>
          </p:nvSpPr>
          <p:spPr>
            <a:xfrm rot="16200000">
              <a:off x="468690" y="453434"/>
              <a:ext cx="3365585" cy="3378749"/>
            </a:xfrm>
            <a:prstGeom prst="ellipse">
              <a:avLst/>
            </a:prstGeom>
            <a:noFill/>
            <a:ln w="19050" cap="flat">
              <a:solidFill>
                <a:srgbClr val="1D7E74"/>
              </a:solidFill>
              <a:prstDash val="dash"/>
              <a:round/>
            </a:ln>
            <a:effectLst/>
          </p:spPr>
          <p:txBody>
            <a:bodyPr wrap="square" lIns="45719" tIns="45719" rIns="45719" bIns="45719" numCol="1" anchor="ctr">
              <a:noAutofit/>
            </a:bodyPr>
            <a:lstStyle/>
            <a:p>
              <a:pPr>
                <a:defRPr sz="2400"/>
              </a:pPr>
              <a:endParaRPr/>
            </a:p>
          </p:txBody>
        </p:sp>
        <p:grpSp>
          <p:nvGrpSpPr>
            <p:cNvPr id="143" name="Google Shape;161;p18"/>
            <p:cNvGrpSpPr/>
            <p:nvPr/>
          </p:nvGrpSpPr>
          <p:grpSpPr>
            <a:xfrm>
              <a:off x="1232724" y="1227630"/>
              <a:ext cx="1837516" cy="1830359"/>
              <a:chOff x="0" y="0"/>
              <a:chExt cx="1837515" cy="1830358"/>
            </a:xfrm>
          </p:grpSpPr>
          <p:sp>
            <p:nvSpPr>
              <p:cNvPr id="141" name="Google Shape;162;p18"/>
              <p:cNvSpPr/>
              <p:nvPr/>
            </p:nvSpPr>
            <p:spPr>
              <a:xfrm>
                <a:off x="0" y="-1"/>
                <a:ext cx="1837516" cy="1830360"/>
              </a:xfrm>
              <a:prstGeom prst="ellipse">
                <a:avLst/>
              </a:prstGeom>
              <a:solidFill>
                <a:srgbClr val="1B786E"/>
              </a:solidFill>
              <a:ln w="12700" cap="flat">
                <a:noFill/>
                <a:miter lim="400000"/>
              </a:ln>
              <a:effectLst>
                <a:outerShdw blurRad="228600" dist="50800" dir="5400000" rotWithShape="0">
                  <a:srgbClr val="000000">
                    <a:alpha val="54900"/>
                  </a:srgbClr>
                </a:outerShdw>
              </a:effectLst>
            </p:spPr>
            <p:txBody>
              <a:bodyPr wrap="square" lIns="45719" tIns="45719" rIns="45719" bIns="45719" numCol="1" anchor="ctr">
                <a:noAutofit/>
              </a:bodyPr>
              <a:lstStyle/>
              <a:p>
                <a:pPr>
                  <a:defRPr sz="2400"/>
                </a:pPr>
                <a:endParaRPr/>
              </a:p>
            </p:txBody>
          </p:sp>
          <p:sp>
            <p:nvSpPr>
              <p:cNvPr id="142" name="Google Shape;163;p18"/>
              <p:cNvSpPr txBox="1"/>
              <p:nvPr/>
            </p:nvSpPr>
            <p:spPr>
              <a:xfrm>
                <a:off x="238758" y="685328"/>
                <a:ext cx="1360000" cy="4597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1899" tIns="121899" rIns="121899" bIns="121899" numCol="1" anchor="ctr">
                <a:spAutoFit/>
              </a:bodyPr>
              <a:lstStyle>
                <a:lvl1pPr algn="ctr">
                  <a:lnSpc>
                    <a:spcPct val="115000"/>
                  </a:lnSpc>
                  <a:defRPr sz="1400" b="1">
                    <a:solidFill>
                      <a:srgbClr val="FFFFFF"/>
                    </a:solidFill>
                    <a:latin typeface="Roboto"/>
                    <a:ea typeface="Roboto"/>
                    <a:cs typeface="Roboto"/>
                    <a:sym typeface="Roboto"/>
                  </a:defRPr>
                </a:lvl1pPr>
              </a:lstStyle>
              <a:p>
                <a:r>
                  <a:t>Resurser</a:t>
                </a:r>
              </a:p>
            </p:txBody>
          </p:sp>
        </p:grpSp>
        <p:grpSp>
          <p:nvGrpSpPr>
            <p:cNvPr id="146" name="Google Shape;164;p18"/>
            <p:cNvGrpSpPr/>
            <p:nvPr/>
          </p:nvGrpSpPr>
          <p:grpSpPr>
            <a:xfrm>
              <a:off x="1615295" y="0"/>
              <a:ext cx="1081323" cy="1077108"/>
              <a:chOff x="0" y="0"/>
              <a:chExt cx="1081321" cy="1077107"/>
            </a:xfrm>
          </p:grpSpPr>
          <p:sp>
            <p:nvSpPr>
              <p:cNvPr id="144" name="Google Shape;165;p18"/>
              <p:cNvSpPr/>
              <p:nvPr/>
            </p:nvSpPr>
            <p:spPr>
              <a:xfrm>
                <a:off x="0" y="0"/>
                <a:ext cx="1081322" cy="1077108"/>
              </a:xfrm>
              <a:prstGeom prst="ellipse">
                <a:avLst/>
              </a:prstGeom>
              <a:solidFill>
                <a:srgbClr val="155B54"/>
              </a:solidFill>
              <a:ln w="12700" cap="flat">
                <a:noFill/>
                <a:miter lim="400000"/>
              </a:ln>
              <a:effectLst/>
            </p:spPr>
            <p:txBody>
              <a:bodyPr wrap="square" lIns="45719" tIns="45719" rIns="45719" bIns="45719" numCol="1" anchor="ctr">
                <a:noAutofit/>
              </a:bodyPr>
              <a:lstStyle/>
              <a:p>
                <a:pPr>
                  <a:defRPr sz="2400"/>
                </a:pPr>
                <a:endParaRPr/>
              </a:p>
            </p:txBody>
          </p:sp>
          <p:sp>
            <p:nvSpPr>
              <p:cNvPr id="145" name="Google Shape;166;p18"/>
              <p:cNvSpPr txBox="1"/>
              <p:nvPr/>
            </p:nvSpPr>
            <p:spPr>
              <a:xfrm>
                <a:off x="154747" y="280205"/>
                <a:ext cx="771679" cy="5168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1899" tIns="121899" rIns="121899" bIns="121899" numCol="1" anchor="ctr">
                <a:spAutoFit/>
              </a:bodyPr>
              <a:lstStyle>
                <a:lvl1pPr algn="ctr">
                  <a:lnSpc>
                    <a:spcPct val="115000"/>
                  </a:lnSpc>
                  <a:defRPr sz="800">
                    <a:solidFill>
                      <a:srgbClr val="FFFFFF"/>
                    </a:solidFill>
                    <a:latin typeface="Roboto"/>
                    <a:ea typeface="Roboto"/>
                    <a:cs typeface="Roboto"/>
                    <a:sym typeface="Roboto"/>
                  </a:defRPr>
                </a:lvl1pPr>
              </a:lstStyle>
              <a:p>
                <a:r>
                  <a:t>Elit och Spets</a:t>
                </a:r>
              </a:p>
            </p:txBody>
          </p:sp>
        </p:grpSp>
        <p:grpSp>
          <p:nvGrpSpPr>
            <p:cNvPr id="149" name="Google Shape;167;p18"/>
            <p:cNvGrpSpPr/>
            <p:nvPr/>
          </p:nvGrpSpPr>
          <p:grpSpPr>
            <a:xfrm>
              <a:off x="1605269" y="3212882"/>
              <a:ext cx="1081323" cy="1077109"/>
              <a:chOff x="0" y="0"/>
              <a:chExt cx="1081321" cy="1077107"/>
            </a:xfrm>
          </p:grpSpPr>
          <p:sp>
            <p:nvSpPr>
              <p:cNvPr id="147" name="Google Shape;168;p18"/>
              <p:cNvSpPr/>
              <p:nvPr/>
            </p:nvSpPr>
            <p:spPr>
              <a:xfrm>
                <a:off x="0" y="0"/>
                <a:ext cx="1081322" cy="1077108"/>
              </a:xfrm>
              <a:prstGeom prst="ellipse">
                <a:avLst/>
              </a:prstGeom>
              <a:solidFill>
                <a:srgbClr val="155B54"/>
              </a:solidFill>
              <a:ln w="12700" cap="flat">
                <a:noFill/>
                <a:miter lim="400000"/>
              </a:ln>
              <a:effectLst/>
            </p:spPr>
            <p:txBody>
              <a:bodyPr wrap="square" lIns="45719" tIns="45719" rIns="45719" bIns="45719" numCol="1" anchor="ctr">
                <a:noAutofit/>
              </a:bodyPr>
              <a:lstStyle/>
              <a:p>
                <a:pPr>
                  <a:defRPr sz="800"/>
                </a:pPr>
                <a:endParaRPr/>
              </a:p>
            </p:txBody>
          </p:sp>
          <p:sp>
            <p:nvSpPr>
              <p:cNvPr id="148" name="Google Shape;169;p18"/>
              <p:cNvSpPr txBox="1"/>
              <p:nvPr/>
            </p:nvSpPr>
            <p:spPr>
              <a:xfrm>
                <a:off x="154747" y="207179"/>
                <a:ext cx="771679" cy="662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1899" tIns="121899" rIns="121899" bIns="121899" numCol="1" anchor="ctr">
                <a:spAutoFit/>
              </a:bodyPr>
              <a:lstStyle>
                <a:lvl1pPr algn="ctr">
                  <a:lnSpc>
                    <a:spcPct val="115000"/>
                  </a:lnSpc>
                  <a:defRPr sz="800">
                    <a:solidFill>
                      <a:srgbClr val="FFFFFF"/>
                    </a:solidFill>
                    <a:latin typeface="Roboto"/>
                    <a:ea typeface="Roboto"/>
                    <a:cs typeface="Roboto"/>
                    <a:sym typeface="Roboto"/>
                  </a:defRPr>
                </a:lvl1pPr>
              </a:lstStyle>
              <a:p>
                <a:r>
                  <a:t>Bredd och Värde-grund</a:t>
                </a:r>
              </a:p>
            </p:txBody>
          </p:sp>
        </p:grpSp>
        <p:grpSp>
          <p:nvGrpSpPr>
            <p:cNvPr id="152" name="Google Shape;170;p18"/>
            <p:cNvGrpSpPr/>
            <p:nvPr/>
          </p:nvGrpSpPr>
          <p:grpSpPr>
            <a:xfrm>
              <a:off x="0" y="1607935"/>
              <a:ext cx="1081322" cy="1077109"/>
              <a:chOff x="0" y="0"/>
              <a:chExt cx="1081321" cy="1077107"/>
            </a:xfrm>
          </p:grpSpPr>
          <p:sp>
            <p:nvSpPr>
              <p:cNvPr id="150" name="Google Shape;171;p18"/>
              <p:cNvSpPr/>
              <p:nvPr/>
            </p:nvSpPr>
            <p:spPr>
              <a:xfrm>
                <a:off x="0" y="0"/>
                <a:ext cx="1081322" cy="1077108"/>
              </a:xfrm>
              <a:prstGeom prst="ellipse">
                <a:avLst/>
              </a:prstGeom>
              <a:solidFill>
                <a:srgbClr val="155B54"/>
              </a:solidFill>
              <a:ln w="12700" cap="flat">
                <a:noFill/>
                <a:miter lim="400000"/>
              </a:ln>
              <a:effectLst/>
            </p:spPr>
            <p:txBody>
              <a:bodyPr wrap="square" lIns="45719" tIns="45719" rIns="45719" bIns="45719" numCol="1" anchor="ctr">
                <a:noAutofit/>
              </a:bodyPr>
              <a:lstStyle/>
              <a:p>
                <a:pPr>
                  <a:defRPr sz="2400"/>
                </a:pPr>
                <a:endParaRPr/>
              </a:p>
            </p:txBody>
          </p:sp>
          <p:sp>
            <p:nvSpPr>
              <p:cNvPr id="151" name="Google Shape;172;p18"/>
              <p:cNvSpPr txBox="1"/>
              <p:nvPr/>
            </p:nvSpPr>
            <p:spPr>
              <a:xfrm>
                <a:off x="154747" y="280204"/>
                <a:ext cx="771679" cy="5168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1899" tIns="121899" rIns="121899" bIns="121899" numCol="1" anchor="ctr">
                <a:spAutoFit/>
              </a:bodyPr>
              <a:lstStyle>
                <a:lvl1pPr algn="ctr">
                  <a:lnSpc>
                    <a:spcPct val="115000"/>
                  </a:lnSpc>
                  <a:defRPr sz="800">
                    <a:solidFill>
                      <a:srgbClr val="FFFFFF"/>
                    </a:solidFill>
                    <a:latin typeface="Roboto"/>
                    <a:ea typeface="Roboto"/>
                    <a:cs typeface="Roboto"/>
                    <a:sym typeface="Roboto"/>
                  </a:defRPr>
                </a:lvl1pPr>
              </a:lstStyle>
              <a:p>
                <a:r>
                  <a:t>Pojk och Herr</a:t>
                </a:r>
              </a:p>
            </p:txBody>
          </p:sp>
        </p:grpSp>
        <p:grpSp>
          <p:nvGrpSpPr>
            <p:cNvPr id="155" name="Google Shape;173;p18"/>
            <p:cNvGrpSpPr/>
            <p:nvPr/>
          </p:nvGrpSpPr>
          <p:grpSpPr>
            <a:xfrm>
              <a:off x="3223549" y="1607935"/>
              <a:ext cx="1081323" cy="1077109"/>
              <a:chOff x="0" y="0"/>
              <a:chExt cx="1081321" cy="1077107"/>
            </a:xfrm>
          </p:grpSpPr>
          <p:sp>
            <p:nvSpPr>
              <p:cNvPr id="153" name="Google Shape;174;p18"/>
              <p:cNvSpPr/>
              <p:nvPr/>
            </p:nvSpPr>
            <p:spPr>
              <a:xfrm>
                <a:off x="0" y="0"/>
                <a:ext cx="1081322" cy="1077108"/>
              </a:xfrm>
              <a:prstGeom prst="ellipse">
                <a:avLst/>
              </a:prstGeom>
              <a:solidFill>
                <a:srgbClr val="155B54"/>
              </a:solidFill>
              <a:ln w="12700" cap="flat">
                <a:noFill/>
                <a:miter lim="400000"/>
              </a:ln>
              <a:effectLst/>
            </p:spPr>
            <p:txBody>
              <a:bodyPr wrap="square" lIns="45719" tIns="45719" rIns="45719" bIns="45719" numCol="1" anchor="ctr">
                <a:noAutofit/>
              </a:bodyPr>
              <a:lstStyle/>
              <a:p>
                <a:pPr>
                  <a:defRPr sz="2400"/>
                </a:pPr>
                <a:endParaRPr/>
              </a:p>
            </p:txBody>
          </p:sp>
          <p:sp>
            <p:nvSpPr>
              <p:cNvPr id="154" name="Google Shape;175;p18"/>
              <p:cNvSpPr txBox="1"/>
              <p:nvPr/>
            </p:nvSpPr>
            <p:spPr>
              <a:xfrm>
                <a:off x="154747" y="280204"/>
                <a:ext cx="771679" cy="5168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1899" tIns="121899" rIns="121899" bIns="121899" numCol="1" anchor="ctr">
                <a:spAutoFit/>
              </a:bodyPr>
              <a:lstStyle>
                <a:lvl1pPr algn="ctr">
                  <a:lnSpc>
                    <a:spcPct val="115000"/>
                  </a:lnSpc>
                  <a:defRPr sz="800">
                    <a:solidFill>
                      <a:srgbClr val="FFFFFF"/>
                    </a:solidFill>
                    <a:latin typeface="Roboto"/>
                    <a:ea typeface="Roboto"/>
                    <a:cs typeface="Roboto"/>
                    <a:sym typeface="Roboto"/>
                  </a:defRPr>
                </a:lvl1pPr>
              </a:lstStyle>
              <a:p>
                <a:r>
                  <a:t>Flick och  Dam</a:t>
                </a:r>
              </a:p>
            </p:txBody>
          </p:sp>
        </p:grpSp>
      </p:grpSp>
      <p:pic>
        <p:nvPicPr>
          <p:cNvPr id="157" name="Picture 2" descr="Picture 2"/>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itle 1"/>
          <p:cNvSpPr txBox="1">
            <a:spLocks noGrp="1"/>
          </p:cNvSpPr>
          <p:nvPr>
            <p:ph type="title"/>
          </p:nvPr>
        </p:nvSpPr>
        <p:spPr>
          <a:xfrm>
            <a:off x="252918" y="1123836"/>
            <a:ext cx="2947484" cy="4601185"/>
          </a:xfrm>
          <a:prstGeom prst="rect">
            <a:avLst/>
          </a:prstGeom>
        </p:spPr>
        <p:txBody>
          <a:bodyPr/>
          <a:lstStyle>
            <a:lvl1pPr>
              <a:defRPr spc="-100"/>
            </a:lvl1pPr>
          </a:lstStyle>
          <a:p>
            <a:r>
              <a:t>Verksamheten</a:t>
            </a:r>
          </a:p>
        </p:txBody>
      </p:sp>
      <p:sp>
        <p:nvSpPr>
          <p:cNvPr id="160" name="Content Placeholder 2"/>
          <p:cNvSpPr txBox="1">
            <a:spLocks noGrp="1"/>
          </p:cNvSpPr>
          <p:nvPr>
            <p:ph type="body" idx="1"/>
          </p:nvPr>
        </p:nvSpPr>
        <p:spPr>
          <a:xfrm>
            <a:off x="3869268" y="864107"/>
            <a:ext cx="7315201" cy="5120642"/>
          </a:xfrm>
          <a:prstGeom prst="rect">
            <a:avLst/>
          </a:prstGeom>
        </p:spPr>
        <p:txBody>
          <a:bodyPr/>
          <a:lstStyle/>
          <a:p>
            <a:pPr marL="0" indent="0">
              <a:buSzTx/>
              <a:buFont typeface="Wingdings 2"/>
              <a:buNone/>
            </a:pPr>
            <a:r>
              <a:t>Verksamheten bedrivs utifrån ett värdegrundsbaserat bredd- och spetsperspektiv.   En bred ungdomsverksamhet är kärnan i vår verksamhet och grunden för vår spetsverksamhet, samtidigt som spetsverksamhet är en förutsättning för en framgångsrik breddverksamhet.</a:t>
            </a:r>
          </a:p>
          <a:p>
            <a:pPr marL="0" indent="0">
              <a:buSzTx/>
              <a:buFont typeface="Wingdings 2"/>
              <a:buNone/>
            </a:pPr>
            <a:r>
              <a:t>Stor bredd under hela barn och ungdomstiden som skapar förutsättning för ett positivt och livslångt idrottande, en god hälsa och samtidigt ger ett starkt underlag och goda förutsättningar för elitsatsningar. </a:t>
            </a:r>
          </a:p>
          <a:p>
            <a:pPr marL="0" indent="0">
              <a:buSzTx/>
              <a:buFont typeface="Wingdings 2"/>
              <a:buNone/>
            </a:pPr>
            <a:r>
              <a:t>Våra elittrupper för damer och herrar har som uttryckligt mål att rekrytera merparten av spelarna från vår egen ungdomsverksamhet.  </a:t>
            </a:r>
          </a:p>
          <a:p>
            <a:pPr marL="0" indent="0">
              <a:buSzTx/>
              <a:buFont typeface="Wingdings 2"/>
              <a:buNone/>
            </a:pPr>
            <a:r>
              <a:t>För att lyckas med detta behöver vi stor bredd i ungdomsverksamheten kombinerat med hög ledarkompetens.  </a:t>
            </a:r>
          </a:p>
          <a:p>
            <a:pPr marL="0" indent="0">
              <a:buSzTx/>
              <a:buFont typeface="Wingdings 2"/>
              <a:buNone/>
            </a:pPr>
            <a:r>
              <a:t>Med andra ord, en stark breddverksamhet går hand i hand med en stark spets- och elitverksamhet.</a:t>
            </a:r>
          </a:p>
        </p:txBody>
      </p:sp>
      <p:pic>
        <p:nvPicPr>
          <p:cNvPr id="161" name="Picture 3" descr="Picture 3"/>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Värdeskapande - Elit och Bredd"/>
          <p:cNvSpPr txBox="1">
            <a:spLocks noGrp="1"/>
          </p:cNvSpPr>
          <p:nvPr>
            <p:ph type="title"/>
          </p:nvPr>
        </p:nvSpPr>
        <p:spPr>
          <a:prstGeom prst="rect">
            <a:avLst/>
          </a:prstGeom>
        </p:spPr>
        <p:txBody>
          <a:bodyPr/>
          <a:lstStyle/>
          <a:p>
            <a:r>
              <a:t>Värdeskapande - Elit och Bredd</a:t>
            </a:r>
          </a:p>
        </p:txBody>
      </p:sp>
      <p:sp>
        <p:nvSpPr>
          <p:cNvPr id="164" name="Elit skapar förutsättningar för kvalitativ Bredd - Attraktion och Exponering…"/>
          <p:cNvSpPr txBox="1">
            <a:spLocks noGrp="1"/>
          </p:cNvSpPr>
          <p:nvPr>
            <p:ph type="body" idx="1"/>
          </p:nvPr>
        </p:nvSpPr>
        <p:spPr>
          <a:prstGeom prst="rect">
            <a:avLst/>
          </a:prstGeom>
        </p:spPr>
        <p:txBody>
          <a:bodyPr/>
          <a:lstStyle/>
          <a:p>
            <a:pPr marL="0" indent="0" defTabSz="859536">
              <a:spcBef>
                <a:spcPts val="1100"/>
              </a:spcBef>
              <a:buClrTx/>
              <a:buSzTx/>
              <a:buNone/>
              <a:defRPr sz="1879" u="sng"/>
            </a:pPr>
            <a:r>
              <a:t>Elit skapar förutsättningar för kvalitativ Bredd - Attraktion och Exponering</a:t>
            </a:r>
          </a:p>
          <a:p>
            <a:pPr marL="546634" lvl="1" indent="-188494" defTabSz="859536">
              <a:spcBef>
                <a:spcPts val="1100"/>
              </a:spcBef>
              <a:buClrTx/>
              <a:buChar char="•"/>
              <a:defRPr sz="1879"/>
            </a:pPr>
            <a:r>
              <a:t>Det är skoj att tävla och vinna - på alla nivåer!</a:t>
            </a:r>
          </a:p>
          <a:p>
            <a:pPr marL="546634" lvl="1" indent="-188494" defTabSz="859536">
              <a:spcBef>
                <a:spcPts val="1100"/>
              </a:spcBef>
              <a:buClrTx/>
              <a:buChar char="•"/>
              <a:defRPr sz="1879"/>
            </a:pPr>
            <a:r>
              <a:t>Lockar kompetens och resurser - personal, ledare, aktiva och partners</a:t>
            </a:r>
          </a:p>
          <a:p>
            <a:pPr marL="0" indent="0" defTabSz="859536">
              <a:spcBef>
                <a:spcPts val="1100"/>
              </a:spcBef>
              <a:buClrTx/>
              <a:buSzTx/>
              <a:buNone/>
              <a:defRPr sz="1879" u="sng"/>
            </a:pPr>
            <a:r>
              <a:t>Bredd skapar förutsättningar för Elit - Engagemang och Volym</a:t>
            </a:r>
          </a:p>
          <a:p>
            <a:pPr marL="546634" lvl="1" indent="-188494" defTabSz="859536">
              <a:spcBef>
                <a:spcPts val="1100"/>
              </a:spcBef>
              <a:buClrTx/>
              <a:buChar char="•"/>
              <a:defRPr sz="1879"/>
            </a:pPr>
            <a:r>
              <a:t>Bra breddidrott skapar enorma samhällsvärden i from av besparingar och ideellt engagemang</a:t>
            </a:r>
          </a:p>
          <a:p>
            <a:pPr marL="546634" lvl="1" indent="-188494" defTabSz="859536">
              <a:spcBef>
                <a:spcPts val="1100"/>
              </a:spcBef>
              <a:buClrTx/>
              <a:buChar char="•"/>
              <a:defRPr sz="1879"/>
            </a:pPr>
            <a:r>
              <a:t>Ideellt arbete motsvarande 37 heltidstjänster värda av ca 15 MSEK</a:t>
            </a:r>
          </a:p>
          <a:p>
            <a:pPr marL="546634" lvl="1" indent="-188494" defTabSz="859536">
              <a:spcBef>
                <a:spcPts val="1100"/>
              </a:spcBef>
              <a:buClrTx/>
              <a:buChar char="•"/>
              <a:defRPr sz="1879"/>
            </a:pPr>
            <a:r>
              <a:t>Ungdomar under 18 år ser Aranäs matcher utan kostnad (100-200 per match)</a:t>
            </a:r>
          </a:p>
          <a:p>
            <a:pPr marL="546634" lvl="1" indent="-188494" defTabSz="859536">
              <a:spcBef>
                <a:spcPts val="1100"/>
              </a:spcBef>
              <a:buClrTx/>
              <a:buChar char="•"/>
              <a:defRPr sz="1879"/>
            </a:pPr>
            <a:r>
              <a:t>13% per årskull riskerar utanförskap - motsvarar 3-5 ungdomar per årskull i Aranäs (till en total  samhällskostnad av 10-15 MSEK per person eller 300 -700 MSEK totalt) - Skandia Projektet</a:t>
            </a:r>
          </a:p>
          <a:p>
            <a:pPr marL="546634" lvl="1" indent="-188494" defTabSz="859536">
              <a:spcBef>
                <a:spcPts val="1100"/>
              </a:spcBef>
              <a:buClrTx/>
              <a:buChar char="•"/>
              <a:defRPr sz="1879"/>
            </a:pPr>
            <a:r>
              <a:t>HK Aranäs verksamhet 2017/18 kan bedömas generera samhällsbesparingar på mellan 10 och 15 MSEK i form av ökad sysselsättning, studier och arbete, ökad regelbunden aktivitet och minskad kriminalitet - BP benchmark</a:t>
            </a:r>
          </a:p>
        </p:txBody>
      </p:sp>
      <p:pic>
        <p:nvPicPr>
          <p:cNvPr id="165" name="Picture 4" descr="Picture 4"/>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itle 1"/>
          <p:cNvSpPr txBox="1">
            <a:spLocks noGrp="1"/>
          </p:cNvSpPr>
          <p:nvPr>
            <p:ph type="title"/>
          </p:nvPr>
        </p:nvSpPr>
        <p:spPr>
          <a:xfrm>
            <a:off x="252918" y="1123836"/>
            <a:ext cx="2947484" cy="4601185"/>
          </a:xfrm>
          <a:prstGeom prst="rect">
            <a:avLst/>
          </a:prstGeom>
        </p:spPr>
        <p:txBody>
          <a:bodyPr/>
          <a:lstStyle>
            <a:lvl1pPr>
              <a:defRPr spc="-100"/>
            </a:lvl1pPr>
          </a:lstStyle>
          <a:p>
            <a:r>
              <a:t>Aktiviteter</a:t>
            </a:r>
          </a:p>
        </p:txBody>
      </p:sp>
      <p:pic>
        <p:nvPicPr>
          <p:cNvPr id="168" name="Picture 4" descr="Picture 4"/>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
        <p:nvSpPr>
          <p:cNvPr id="169" name="Content Placeholder 2"/>
          <p:cNvSpPr txBox="1"/>
          <p:nvPr/>
        </p:nvSpPr>
        <p:spPr>
          <a:xfrm>
            <a:off x="3983664" y="780916"/>
            <a:ext cx="7370135" cy="53871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numCol="2">
            <a:normAutofit/>
          </a:bodyPr>
          <a:lstStyle/>
          <a:p>
            <a:pPr marL="182879" indent="-182879" defTabSz="914400">
              <a:lnSpc>
                <a:spcPct val="96000"/>
              </a:lnSpc>
              <a:defRPr sz="1700" u="sng"/>
            </a:pPr>
            <a:r>
              <a:t>Evenemang och Projekt</a:t>
            </a:r>
          </a:p>
          <a:p>
            <a:pPr marL="182879" indent="-182879" defTabSz="914400">
              <a:lnSpc>
                <a:spcPct val="96000"/>
              </a:lnSpc>
              <a:buSzPct val="100000"/>
              <a:buFont typeface="Helvetica"/>
              <a:buChar char="•"/>
              <a:defRPr sz="1700"/>
            </a:pPr>
            <a:r>
              <a:t>Aranäs Open</a:t>
            </a:r>
          </a:p>
          <a:p>
            <a:pPr marL="182879" indent="-182879" defTabSz="914400">
              <a:lnSpc>
                <a:spcPct val="96000"/>
              </a:lnSpc>
              <a:buSzPct val="100000"/>
              <a:buFont typeface="Helvetica"/>
              <a:buChar char="•"/>
              <a:defRPr sz="1700"/>
            </a:pPr>
            <a:r>
              <a:t>Team Sportia Open</a:t>
            </a:r>
          </a:p>
          <a:p>
            <a:pPr marL="182879" indent="-182879" defTabSz="914400">
              <a:lnSpc>
                <a:spcPct val="96000"/>
              </a:lnSpc>
              <a:buSzPct val="100000"/>
              <a:buFont typeface="Helvetica"/>
              <a:buChar char="•"/>
              <a:defRPr sz="1700"/>
            </a:pPr>
            <a:r>
              <a:t>Kempa sommarhandbollsskola</a:t>
            </a:r>
          </a:p>
          <a:p>
            <a:pPr marL="182879" indent="-182879" defTabSz="914400">
              <a:lnSpc>
                <a:spcPct val="96000"/>
              </a:lnSpc>
              <a:buSzPct val="100000"/>
              <a:buFont typeface="Helvetica"/>
              <a:buChar char="•"/>
              <a:defRPr sz="1700"/>
            </a:pPr>
            <a:r>
              <a:t>Klubbläger - ledare och aktiva, barn, ungdom och senior</a:t>
            </a:r>
          </a:p>
          <a:p>
            <a:pPr marL="182879" indent="-182879" defTabSz="914400">
              <a:lnSpc>
                <a:spcPct val="96000"/>
              </a:lnSpc>
              <a:buSzPct val="100000"/>
              <a:buFont typeface="Helvetica"/>
              <a:buChar char="•"/>
              <a:defRPr sz="1700"/>
            </a:pPr>
            <a:r>
              <a:t>Lovhandboll</a:t>
            </a:r>
          </a:p>
          <a:p>
            <a:pPr marL="182879" indent="-182879" defTabSz="914400">
              <a:lnSpc>
                <a:spcPct val="96000"/>
              </a:lnSpc>
              <a:buSzPct val="100000"/>
              <a:buFont typeface="Helvetica"/>
              <a:buChar char="•"/>
              <a:defRPr sz="1700"/>
            </a:pPr>
            <a:r>
              <a:t>Idrott hela livet</a:t>
            </a:r>
          </a:p>
          <a:p>
            <a:pPr marL="182879" indent="-182879" defTabSz="914400">
              <a:lnSpc>
                <a:spcPct val="96000"/>
              </a:lnSpc>
              <a:buSzPct val="100000"/>
              <a:buFont typeface="Helvetica"/>
              <a:buChar char="•"/>
              <a:defRPr sz="1700"/>
            </a:pPr>
            <a:r>
              <a:t>Handboll för Alla</a:t>
            </a:r>
          </a:p>
          <a:p>
            <a:pPr marL="182879" indent="-182879" defTabSz="914400">
              <a:lnSpc>
                <a:spcPct val="96000"/>
              </a:lnSpc>
              <a:buSzPct val="100000"/>
              <a:buFont typeface="Helvetica"/>
              <a:buChar char="•"/>
              <a:defRPr sz="1700"/>
            </a:pPr>
            <a:r>
              <a:t>Samarbete med RBU</a:t>
            </a:r>
          </a:p>
          <a:p>
            <a:pPr marL="182879" indent="-182879" defTabSz="914400">
              <a:lnSpc>
                <a:spcPct val="96000"/>
              </a:lnSpc>
              <a:buSzPct val="100000"/>
              <a:buFont typeface="Helvetica"/>
              <a:buChar char="•"/>
              <a:defRPr sz="1700"/>
            </a:pPr>
            <a:r>
              <a:t>Kungsbacka Julmarknad</a:t>
            </a:r>
          </a:p>
          <a:p>
            <a:pPr marL="182879" indent="-182879" defTabSz="914400">
              <a:lnSpc>
                <a:spcPct val="96000"/>
              </a:lnSpc>
              <a:buSzPct val="100000"/>
              <a:buFont typeface="Helvetica"/>
              <a:buChar char="•"/>
              <a:defRPr sz="1700"/>
            </a:pPr>
            <a:r>
              <a:t>Smarholmen</a:t>
            </a:r>
          </a:p>
          <a:p>
            <a:pPr marL="182879" indent="-182879" defTabSz="914400">
              <a:lnSpc>
                <a:spcPct val="96000"/>
              </a:lnSpc>
              <a:buSzPct val="100000"/>
              <a:buFont typeface="Helvetica"/>
              <a:buChar char="•"/>
              <a:defRPr sz="1700"/>
            </a:pPr>
            <a:r>
              <a:t>Hälsocertifiering</a:t>
            </a:r>
          </a:p>
          <a:p>
            <a:pPr marL="182879" indent="-182879" defTabSz="914400">
              <a:lnSpc>
                <a:spcPct val="96000"/>
              </a:lnSpc>
              <a:buSzPct val="100000"/>
              <a:buFont typeface="Helvetica"/>
              <a:buChar char="•"/>
              <a:defRPr sz="1700"/>
            </a:pPr>
            <a:r>
              <a:t>Värdegrundsarbete – SISU och HK Aranäs Vita Tråden - Ledare och Aktiva</a:t>
            </a:r>
          </a:p>
          <a:p>
            <a:pPr marL="182879" indent="-182879" defTabSz="914400">
              <a:lnSpc>
                <a:spcPct val="96000"/>
              </a:lnSpc>
              <a:buSzPct val="100000"/>
              <a:buFont typeface="Helvetica"/>
              <a:buChar char="•"/>
              <a:defRPr sz="1700"/>
            </a:pPr>
            <a:r>
              <a:t>Socialamedier utbildning</a:t>
            </a:r>
          </a:p>
          <a:p>
            <a:pPr marL="182879" indent="-182879" defTabSz="914400">
              <a:lnSpc>
                <a:spcPct val="96000"/>
              </a:lnSpc>
              <a:buSzPct val="100000"/>
              <a:buFont typeface="Helvetica"/>
              <a:buChar char="•"/>
              <a:defRPr sz="1700"/>
            </a:pPr>
            <a:r>
              <a:t>Ungdomsekonomi (Swedbank)</a:t>
            </a:r>
          </a:p>
          <a:p>
            <a:pPr marL="182879" indent="-182879" defTabSz="914400">
              <a:lnSpc>
                <a:spcPct val="96000"/>
              </a:lnSpc>
              <a:buSzPct val="100000"/>
              <a:buFont typeface="Helvetica"/>
              <a:buChar char="•"/>
              <a:defRPr sz="1700"/>
            </a:pPr>
            <a:r>
              <a:t>Gruppdynamik och Teambuilding</a:t>
            </a:r>
          </a:p>
          <a:p>
            <a:pPr marL="182879" indent="-182879" defTabSz="914400">
              <a:lnSpc>
                <a:spcPct val="96000"/>
              </a:lnSpc>
              <a:buSzPct val="100000"/>
              <a:buFont typeface="Helvetica"/>
              <a:buChar char="•"/>
              <a:defRPr sz="1700"/>
            </a:pPr>
            <a:r>
              <a:t>Domarutbildning</a:t>
            </a:r>
          </a:p>
          <a:p>
            <a:pPr indent="182879" defTabSz="914400">
              <a:lnSpc>
                <a:spcPct val="96000"/>
              </a:lnSpc>
              <a:defRPr sz="1700"/>
            </a:pPr>
            <a:endParaRPr/>
          </a:p>
          <a:p>
            <a:pPr marL="182879" indent="-182879" defTabSz="914400">
              <a:lnSpc>
                <a:spcPct val="96000"/>
              </a:lnSpc>
              <a:defRPr sz="1700" u="sng"/>
            </a:pPr>
            <a:r>
              <a:t>Medlems- och aktivitetsstatistik</a:t>
            </a:r>
          </a:p>
          <a:p>
            <a:pPr marL="182879" indent="-182879" defTabSz="914400">
              <a:lnSpc>
                <a:spcPct val="96000"/>
              </a:lnSpc>
              <a:buSzPct val="100000"/>
              <a:buFont typeface="Helvetica"/>
              <a:buChar char="•"/>
              <a:defRPr sz="1700"/>
            </a:pPr>
            <a:r>
              <a:t>Medlemmar 2017/2018: 1208</a:t>
            </a:r>
          </a:p>
          <a:p>
            <a:pPr marL="182879" indent="-182879" defTabSz="914400">
              <a:lnSpc>
                <a:spcPct val="96000"/>
              </a:lnSpc>
              <a:buSzPct val="100000"/>
              <a:buFont typeface="Helvetica"/>
              <a:buChar char="•"/>
              <a:defRPr sz="1700"/>
            </a:pPr>
            <a:r>
              <a:t>Spelare 2017/2018: 933 (55% flickor / 45% pojkar)</a:t>
            </a:r>
          </a:p>
          <a:p>
            <a:pPr marL="182879" indent="-182879" defTabSz="914400">
              <a:lnSpc>
                <a:spcPct val="96000"/>
              </a:lnSpc>
              <a:buSzPct val="100000"/>
              <a:buFont typeface="Helvetica"/>
              <a:buChar char="•"/>
              <a:defRPr sz="1700"/>
            </a:pPr>
            <a:r>
              <a:t>Lag: 85</a:t>
            </a:r>
          </a:p>
          <a:p>
            <a:pPr marL="182879" indent="-182879" defTabSz="914400">
              <a:lnSpc>
                <a:spcPct val="96000"/>
              </a:lnSpc>
              <a:buSzPct val="100000"/>
              <a:buFont typeface="Helvetica"/>
              <a:buChar char="•"/>
              <a:defRPr sz="1700"/>
            </a:pPr>
            <a:r>
              <a:t>Ledare och tränare (ideella): 175</a:t>
            </a:r>
          </a:p>
          <a:p>
            <a:pPr marL="182879" indent="-182879" defTabSz="914400">
              <a:lnSpc>
                <a:spcPct val="96000"/>
              </a:lnSpc>
              <a:buSzPct val="100000"/>
              <a:buFont typeface="Helvetica"/>
              <a:buChar char="•"/>
              <a:defRPr sz="1700"/>
            </a:pPr>
            <a:r>
              <a:t>Lagföräldrar (ideella): 95</a:t>
            </a:r>
          </a:p>
          <a:p>
            <a:pPr marL="182879" indent="-182879" defTabSz="914400">
              <a:lnSpc>
                <a:spcPct val="96000"/>
              </a:lnSpc>
              <a:buSzPct val="100000"/>
              <a:buFont typeface="Helvetica"/>
              <a:buChar char="•"/>
              <a:defRPr sz="1700"/>
            </a:pPr>
            <a:r>
              <a:t>Professionell organisation: 8 bestående av dam- och herrlagstränare, ungdomstränare, administrativ- och ekonomipersonal samt klubbchef</a:t>
            </a:r>
          </a:p>
          <a:p>
            <a:pPr marL="182879" indent="-182879" defTabSz="914400">
              <a:lnSpc>
                <a:spcPct val="96000"/>
              </a:lnSpc>
              <a:defRPr sz="1700"/>
            </a:pPr>
            <a:endParaRPr/>
          </a:p>
          <a:p>
            <a:pPr marL="182879" indent="-182879" defTabSz="914400">
              <a:lnSpc>
                <a:spcPct val="96000"/>
              </a:lnSpc>
              <a:defRPr sz="1700" u="sng"/>
            </a:pPr>
            <a:r>
              <a:t>Besöksstatistik</a:t>
            </a:r>
          </a:p>
          <a:p>
            <a:pPr marL="182879" indent="-182879" defTabSz="914400">
              <a:lnSpc>
                <a:spcPct val="96000"/>
              </a:lnSpc>
              <a:buSzPct val="100000"/>
              <a:buFont typeface="Helvetica"/>
              <a:buChar char="•"/>
              <a:defRPr sz="1700"/>
            </a:pPr>
            <a:r>
              <a:t>Åskådare 17/18 (dam och herr): 22 560</a:t>
            </a:r>
          </a:p>
          <a:p>
            <a:pPr marL="182879" indent="-182879" defTabSz="914400">
              <a:lnSpc>
                <a:spcPct val="96000"/>
              </a:lnSpc>
              <a:buSzPct val="100000"/>
              <a:buFont typeface="Helvetica"/>
              <a:buChar char="•"/>
              <a:defRPr sz="1700"/>
            </a:pPr>
            <a:r>
              <a:t>Aranäs Open (besök): 23 600</a:t>
            </a:r>
          </a:p>
          <a:p>
            <a:pPr marL="182879" indent="-182879" defTabSz="914400">
              <a:lnSpc>
                <a:spcPct val="96000"/>
              </a:lnSpc>
              <a:buSzPct val="100000"/>
              <a:buFont typeface="Helvetica"/>
              <a:buChar char="•"/>
              <a:defRPr sz="1700"/>
            </a:pPr>
            <a:r>
              <a:t>Träningstillfällen (besök): 125 955</a:t>
            </a:r>
          </a:p>
          <a:p>
            <a:pPr marL="182879" indent="-182879" defTabSz="914400">
              <a:lnSpc>
                <a:spcPct val="96000"/>
              </a:lnSpc>
              <a:buSzPct val="100000"/>
              <a:buFont typeface="Helvetica"/>
              <a:buChar char="•"/>
              <a:defRPr sz="1700"/>
            </a:pPr>
            <a:r>
              <a:t>Matcher hemma (besök): 38 250</a:t>
            </a:r>
          </a:p>
          <a:p>
            <a:pPr marL="182879" indent="-182879" defTabSz="914400">
              <a:lnSpc>
                <a:spcPct val="96000"/>
              </a:lnSpc>
              <a:defRPr sz="1700"/>
            </a:pPr>
            <a:endParaRPr/>
          </a:p>
          <a:p>
            <a:pPr marL="182879" indent="-182879" defTabSz="914400">
              <a:lnSpc>
                <a:spcPct val="96000"/>
              </a:lnSpc>
              <a:defRPr sz="1700" i="1"/>
            </a:pPr>
            <a:r>
              <a:t>    </a:t>
            </a:r>
            <a:r>
              <a:rPr sz="1800"/>
              <a:t> Totalt antal besök : 210 365</a:t>
            </a:r>
            <a:endParaRPr sz="300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1"/>
          <p:cNvSpPr txBox="1">
            <a:spLocks noGrp="1"/>
          </p:cNvSpPr>
          <p:nvPr>
            <p:ph type="title"/>
          </p:nvPr>
        </p:nvSpPr>
        <p:spPr>
          <a:xfrm>
            <a:off x="252918" y="1123836"/>
            <a:ext cx="2947484" cy="4601185"/>
          </a:xfrm>
          <a:prstGeom prst="rect">
            <a:avLst/>
          </a:prstGeom>
        </p:spPr>
        <p:txBody>
          <a:bodyPr/>
          <a:lstStyle/>
          <a:p>
            <a:pPr>
              <a:defRPr spc="-100"/>
            </a:pPr>
            <a:r>
              <a:t/>
            </a:r>
            <a:br/>
            <a:r>
              <a:t>Fokusområden och Vision 2023</a:t>
            </a:r>
          </a:p>
        </p:txBody>
      </p:sp>
      <p:grpSp>
        <p:nvGrpSpPr>
          <p:cNvPr id="214" name="Content Placeholder 3"/>
          <p:cNvGrpSpPr/>
          <p:nvPr/>
        </p:nvGrpSpPr>
        <p:grpSpPr>
          <a:xfrm>
            <a:off x="3653127" y="2024887"/>
            <a:ext cx="7970832" cy="2828939"/>
            <a:chOff x="0" y="0"/>
            <a:chExt cx="7970831" cy="2828938"/>
          </a:xfrm>
        </p:grpSpPr>
        <p:grpSp>
          <p:nvGrpSpPr>
            <p:cNvPr id="174" name="Group"/>
            <p:cNvGrpSpPr/>
            <p:nvPr/>
          </p:nvGrpSpPr>
          <p:grpSpPr>
            <a:xfrm>
              <a:off x="0" y="0"/>
              <a:ext cx="1016687" cy="226335"/>
              <a:chOff x="0" y="0"/>
              <a:chExt cx="1016686" cy="226334"/>
            </a:xfrm>
          </p:grpSpPr>
          <p:sp>
            <p:nvSpPr>
              <p:cNvPr id="172"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173" name="Sportslig"/>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Sportslig</a:t>
                </a:r>
              </a:p>
            </p:txBody>
          </p:sp>
        </p:grpSp>
        <p:grpSp>
          <p:nvGrpSpPr>
            <p:cNvPr id="177" name="Group"/>
            <p:cNvGrpSpPr/>
            <p:nvPr/>
          </p:nvGrpSpPr>
          <p:grpSpPr>
            <a:xfrm>
              <a:off x="0" y="226335"/>
              <a:ext cx="1016687" cy="2602604"/>
              <a:chOff x="0" y="0"/>
              <a:chExt cx="1016686" cy="2602602"/>
            </a:xfrm>
          </p:grpSpPr>
          <p:sp>
            <p:nvSpPr>
              <p:cNvPr id="175"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a:solidFill>
                      <a:srgbClr val="595959"/>
                    </a:solidFill>
                  </a:defRPr>
                </a:pPr>
                <a:endParaRPr/>
              </a:p>
            </p:txBody>
          </p:sp>
          <p:sp>
            <p:nvSpPr>
              <p:cNvPr id="176" name="Top 8 lag HL och SHE 2023…"/>
              <p:cNvSpPr txBox="1"/>
              <p:nvPr/>
            </p:nvSpPr>
            <p:spPr>
              <a:xfrm>
                <a:off x="0" y="0"/>
                <a:ext cx="1016687" cy="18237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Top 8 lag HL och SHE 2023</a:t>
                </a:r>
              </a:p>
              <a:p>
                <a:pPr marL="57150" lvl="1" indent="-57150" defTabSz="444500">
                  <a:lnSpc>
                    <a:spcPct val="90000"/>
                  </a:lnSpc>
                  <a:spcBef>
                    <a:spcPts val="100"/>
                  </a:spcBef>
                  <a:buClr>
                    <a:schemeClr val="accent1"/>
                  </a:buClr>
                  <a:buSzPct val="100000"/>
                  <a:buChar char="•"/>
                  <a:defRPr sz="1000">
                    <a:solidFill>
                      <a:srgbClr val="595959"/>
                    </a:solidFill>
                  </a:defRPr>
                </a:pPr>
                <a:r>
                  <a:t>Fullt utvecklad och integrerade värdegrund</a:t>
                </a:r>
              </a:p>
              <a:p>
                <a:pPr marL="57150" lvl="1" indent="-57150" defTabSz="444500">
                  <a:lnSpc>
                    <a:spcPct val="90000"/>
                  </a:lnSpc>
                  <a:spcBef>
                    <a:spcPts val="100"/>
                  </a:spcBef>
                  <a:buClr>
                    <a:schemeClr val="accent1"/>
                  </a:buClr>
                  <a:buSzPct val="100000"/>
                  <a:buChar char="•"/>
                  <a:defRPr sz="1000">
                    <a:solidFill>
                      <a:srgbClr val="595959"/>
                    </a:solidFill>
                  </a:defRPr>
                </a:pPr>
                <a:r>
                  <a:t>Fullt utvecklad och integrerad Aranäsmodell från Handbollsskola till Junior</a:t>
                </a:r>
              </a:p>
              <a:p>
                <a:pPr marL="57150" lvl="1" indent="-57150" defTabSz="444500">
                  <a:lnSpc>
                    <a:spcPct val="90000"/>
                  </a:lnSpc>
                  <a:spcBef>
                    <a:spcPts val="100"/>
                  </a:spcBef>
                  <a:buClr>
                    <a:schemeClr val="accent1"/>
                  </a:buClr>
                  <a:buSzPct val="100000"/>
                  <a:buChar char="•"/>
                  <a:defRPr sz="1000">
                    <a:solidFill>
                      <a:srgbClr val="595959"/>
                    </a:solidFill>
                  </a:defRPr>
                </a:pPr>
                <a:r>
                  <a:t>Steg 5 lag U16/18</a:t>
                </a:r>
              </a:p>
            </p:txBody>
          </p:sp>
        </p:grpSp>
        <p:grpSp>
          <p:nvGrpSpPr>
            <p:cNvPr id="180" name="Group"/>
            <p:cNvGrpSpPr/>
            <p:nvPr/>
          </p:nvGrpSpPr>
          <p:grpSpPr>
            <a:xfrm>
              <a:off x="1159023" y="0"/>
              <a:ext cx="1016688" cy="226335"/>
              <a:chOff x="0" y="0"/>
              <a:chExt cx="1016686" cy="226334"/>
            </a:xfrm>
          </p:grpSpPr>
          <p:sp>
            <p:nvSpPr>
              <p:cNvPr id="178"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179" name="Organisation"/>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Organisation</a:t>
                </a:r>
              </a:p>
            </p:txBody>
          </p:sp>
        </p:grpSp>
        <p:grpSp>
          <p:nvGrpSpPr>
            <p:cNvPr id="183" name="Group"/>
            <p:cNvGrpSpPr/>
            <p:nvPr/>
          </p:nvGrpSpPr>
          <p:grpSpPr>
            <a:xfrm>
              <a:off x="1159023" y="226335"/>
              <a:ext cx="1016688" cy="2602603"/>
              <a:chOff x="0" y="0"/>
              <a:chExt cx="1016686" cy="2602602"/>
            </a:xfrm>
          </p:grpSpPr>
          <p:sp>
            <p:nvSpPr>
              <p:cNvPr id="181"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sz="1000">
                    <a:solidFill>
                      <a:srgbClr val="595959"/>
                    </a:solidFill>
                  </a:defRPr>
                </a:pPr>
                <a:endParaRPr/>
              </a:p>
            </p:txBody>
          </p:sp>
          <p:sp>
            <p:nvSpPr>
              <p:cNvPr id="182" name="100% professionella…"/>
              <p:cNvSpPr txBox="1"/>
              <p:nvPr/>
            </p:nvSpPr>
            <p:spPr>
              <a:xfrm>
                <a:off x="0" y="0"/>
                <a:ext cx="1016687" cy="12979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100% professionella</a:t>
                </a:r>
              </a:p>
              <a:p>
                <a:pPr marL="57150" lvl="1" indent="-57150" defTabSz="444500">
                  <a:lnSpc>
                    <a:spcPct val="90000"/>
                  </a:lnSpc>
                  <a:spcBef>
                    <a:spcPts val="100"/>
                  </a:spcBef>
                  <a:buClr>
                    <a:schemeClr val="accent1"/>
                  </a:buClr>
                  <a:buSzPct val="100000"/>
                  <a:buChar char="•"/>
                  <a:defRPr sz="1000">
                    <a:solidFill>
                      <a:srgbClr val="595959"/>
                    </a:solidFill>
                  </a:defRPr>
                </a:pPr>
                <a:r>
                  <a:t>Ändamålsenlig organisation utifrån målsättning</a:t>
                </a:r>
              </a:p>
              <a:p>
                <a:pPr marL="57150" lvl="1" indent="-57150" defTabSz="444500">
                  <a:lnSpc>
                    <a:spcPct val="90000"/>
                  </a:lnSpc>
                  <a:spcBef>
                    <a:spcPts val="100"/>
                  </a:spcBef>
                  <a:buClr>
                    <a:schemeClr val="accent1"/>
                  </a:buClr>
                  <a:buSzPct val="100000"/>
                  <a:buChar char="•"/>
                  <a:defRPr sz="1000">
                    <a:solidFill>
                      <a:srgbClr val="595959"/>
                    </a:solidFill>
                  </a:defRPr>
                </a:pPr>
                <a:r>
                  <a:t>Visions- och måldriven organisation</a:t>
                </a:r>
              </a:p>
            </p:txBody>
          </p:sp>
        </p:grpSp>
        <p:grpSp>
          <p:nvGrpSpPr>
            <p:cNvPr id="186" name="Group"/>
            <p:cNvGrpSpPr/>
            <p:nvPr/>
          </p:nvGrpSpPr>
          <p:grpSpPr>
            <a:xfrm>
              <a:off x="2318048" y="0"/>
              <a:ext cx="1016688" cy="226335"/>
              <a:chOff x="0" y="0"/>
              <a:chExt cx="1016686" cy="226334"/>
            </a:xfrm>
          </p:grpSpPr>
          <p:sp>
            <p:nvSpPr>
              <p:cNvPr id="184"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185" name="Ekonomi"/>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Ekonomi</a:t>
                </a:r>
              </a:p>
            </p:txBody>
          </p:sp>
        </p:grpSp>
        <p:grpSp>
          <p:nvGrpSpPr>
            <p:cNvPr id="189" name="Group"/>
            <p:cNvGrpSpPr/>
            <p:nvPr/>
          </p:nvGrpSpPr>
          <p:grpSpPr>
            <a:xfrm>
              <a:off x="2318048" y="216985"/>
              <a:ext cx="1016688" cy="2611954"/>
              <a:chOff x="0" y="-9349"/>
              <a:chExt cx="1016686" cy="2611952"/>
            </a:xfrm>
          </p:grpSpPr>
          <p:sp>
            <p:nvSpPr>
              <p:cNvPr id="187"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sz="1000">
                    <a:solidFill>
                      <a:srgbClr val="595959"/>
                    </a:solidFill>
                  </a:defRPr>
                </a:pPr>
                <a:endParaRPr/>
              </a:p>
            </p:txBody>
          </p:sp>
          <p:sp>
            <p:nvSpPr>
              <p:cNvPr id="188" name="10% årlig tillväxt till 2023…"/>
              <p:cNvSpPr txBox="1"/>
              <p:nvPr/>
            </p:nvSpPr>
            <p:spPr>
              <a:xfrm>
                <a:off x="0" y="-9350"/>
                <a:ext cx="1016687" cy="17437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10% årlig tillväxt till 2023</a:t>
                </a:r>
              </a:p>
              <a:p>
                <a:pPr marL="57150" lvl="1" indent="-57150" defTabSz="444500">
                  <a:lnSpc>
                    <a:spcPct val="90000"/>
                  </a:lnSpc>
                  <a:spcBef>
                    <a:spcPts val="100"/>
                  </a:spcBef>
                  <a:buClr>
                    <a:schemeClr val="accent1"/>
                  </a:buClr>
                  <a:buSzPct val="100000"/>
                  <a:buChar char="•"/>
                  <a:defRPr sz="1000">
                    <a:solidFill>
                      <a:srgbClr val="595959"/>
                    </a:solidFill>
                  </a:defRPr>
                </a:pPr>
                <a:r>
                  <a:t>Medlemsstruktur och tillväxt</a:t>
                </a:r>
              </a:p>
              <a:p>
                <a:pPr marL="57150" lvl="1" indent="-57150" defTabSz="444500">
                  <a:lnSpc>
                    <a:spcPct val="90000"/>
                  </a:lnSpc>
                  <a:spcBef>
                    <a:spcPts val="100"/>
                  </a:spcBef>
                  <a:buClr>
                    <a:schemeClr val="accent1"/>
                  </a:buClr>
                  <a:buSzPct val="100000"/>
                  <a:buChar char="•"/>
                  <a:defRPr sz="1000">
                    <a:solidFill>
                      <a:srgbClr val="595959"/>
                    </a:solidFill>
                  </a:defRPr>
                </a:pPr>
                <a:r>
                  <a:t>Åskådartillväxt</a:t>
                </a:r>
              </a:p>
              <a:p>
                <a:pPr marL="57150" lvl="1" indent="-57150" defTabSz="444500">
                  <a:lnSpc>
                    <a:spcPct val="90000"/>
                  </a:lnSpc>
                  <a:spcBef>
                    <a:spcPts val="100"/>
                  </a:spcBef>
                  <a:buClr>
                    <a:schemeClr val="accent1"/>
                  </a:buClr>
                  <a:buSzPct val="100000"/>
                  <a:buChar char="•"/>
                  <a:defRPr sz="1000">
                    <a:solidFill>
                      <a:srgbClr val="595959"/>
                    </a:solidFill>
                  </a:defRPr>
                </a:pPr>
                <a:r>
                  <a:t>Målstyrd partner- och sponsortillväxt</a:t>
                </a:r>
              </a:p>
              <a:p>
                <a:pPr marL="57150" lvl="1" indent="-57150" defTabSz="444500">
                  <a:lnSpc>
                    <a:spcPct val="90000"/>
                  </a:lnSpc>
                  <a:spcBef>
                    <a:spcPts val="100"/>
                  </a:spcBef>
                  <a:buClr>
                    <a:schemeClr val="accent1"/>
                  </a:buClr>
                  <a:buSzPct val="100000"/>
                  <a:buChar char="•"/>
                  <a:defRPr sz="1000">
                    <a:solidFill>
                      <a:srgbClr val="595959"/>
                    </a:solidFill>
                  </a:defRPr>
                </a:pPr>
                <a:r>
                  <a:t>Optimerad partner- och sponsorstruktur</a:t>
                </a:r>
              </a:p>
              <a:p>
                <a:pPr marL="57150" lvl="1" indent="-57150" defTabSz="444500">
                  <a:lnSpc>
                    <a:spcPct val="90000"/>
                  </a:lnSpc>
                  <a:spcBef>
                    <a:spcPts val="100"/>
                  </a:spcBef>
                  <a:buClr>
                    <a:schemeClr val="accent1"/>
                  </a:buClr>
                  <a:buSzPct val="100000"/>
                  <a:buChar char="•"/>
                  <a:defRPr sz="1000">
                    <a:solidFill>
                      <a:srgbClr val="595959"/>
                    </a:solidFill>
                  </a:defRPr>
                </a:pPr>
                <a:r>
                  <a:t>Ankarsponsor</a:t>
                </a:r>
              </a:p>
            </p:txBody>
          </p:sp>
        </p:grpSp>
        <p:grpSp>
          <p:nvGrpSpPr>
            <p:cNvPr id="192" name="Group"/>
            <p:cNvGrpSpPr/>
            <p:nvPr/>
          </p:nvGrpSpPr>
          <p:grpSpPr>
            <a:xfrm>
              <a:off x="3477073" y="0"/>
              <a:ext cx="1016688" cy="226335"/>
              <a:chOff x="0" y="0"/>
              <a:chExt cx="1016686" cy="226334"/>
            </a:xfrm>
          </p:grpSpPr>
          <p:sp>
            <p:nvSpPr>
              <p:cNvPr id="190"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191" name="Ledare"/>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Ledare</a:t>
                </a:r>
              </a:p>
            </p:txBody>
          </p:sp>
        </p:grpSp>
        <p:grpSp>
          <p:nvGrpSpPr>
            <p:cNvPr id="195" name="Group"/>
            <p:cNvGrpSpPr/>
            <p:nvPr/>
          </p:nvGrpSpPr>
          <p:grpSpPr>
            <a:xfrm>
              <a:off x="3477073" y="226335"/>
              <a:ext cx="1016688" cy="2602603"/>
              <a:chOff x="0" y="0"/>
              <a:chExt cx="1016686" cy="2602603"/>
            </a:xfrm>
          </p:grpSpPr>
          <p:sp>
            <p:nvSpPr>
              <p:cNvPr id="193"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sz="1000">
                    <a:solidFill>
                      <a:srgbClr val="595959"/>
                    </a:solidFill>
                  </a:defRPr>
                </a:pPr>
                <a:endParaRPr/>
              </a:p>
            </p:txBody>
          </p:sp>
          <p:sp>
            <p:nvSpPr>
              <p:cNvPr id="194" name="100% ledare utbildade efter Aranäsmodellen…"/>
              <p:cNvSpPr txBox="1"/>
              <p:nvPr/>
            </p:nvSpPr>
            <p:spPr>
              <a:xfrm>
                <a:off x="0" y="0"/>
                <a:ext cx="1016687" cy="10464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100% ledare utbildade efter Aranäsmodellen</a:t>
                </a:r>
              </a:p>
              <a:p>
                <a:pPr marL="57150" lvl="1" indent="-57150" defTabSz="444500">
                  <a:lnSpc>
                    <a:spcPct val="90000"/>
                  </a:lnSpc>
                  <a:spcBef>
                    <a:spcPts val="100"/>
                  </a:spcBef>
                  <a:buClr>
                    <a:schemeClr val="accent1"/>
                  </a:buClr>
                  <a:buSzPct val="100000"/>
                  <a:buChar char="•"/>
                  <a:defRPr sz="1000">
                    <a:solidFill>
                      <a:srgbClr val="595959"/>
                    </a:solidFill>
                  </a:defRPr>
                </a:pPr>
                <a:r>
                  <a:t>Årsutbildnings-hjulet</a:t>
                </a:r>
              </a:p>
              <a:p>
                <a:pPr marL="57150" lvl="1" indent="-57150" defTabSz="444500">
                  <a:lnSpc>
                    <a:spcPct val="90000"/>
                  </a:lnSpc>
                  <a:spcBef>
                    <a:spcPts val="100"/>
                  </a:spcBef>
                  <a:buClr>
                    <a:schemeClr val="accent1"/>
                  </a:buClr>
                  <a:buSzPct val="100000"/>
                  <a:buChar char="•"/>
                  <a:defRPr sz="1000">
                    <a:solidFill>
                      <a:srgbClr val="595959"/>
                    </a:solidFill>
                  </a:defRPr>
                </a:pPr>
                <a:r>
                  <a:t>Ungdoms-konsulent</a:t>
                </a:r>
              </a:p>
            </p:txBody>
          </p:sp>
        </p:grpSp>
        <p:grpSp>
          <p:nvGrpSpPr>
            <p:cNvPr id="198" name="Group"/>
            <p:cNvGrpSpPr/>
            <p:nvPr/>
          </p:nvGrpSpPr>
          <p:grpSpPr>
            <a:xfrm>
              <a:off x="4636097" y="0"/>
              <a:ext cx="1016688" cy="226335"/>
              <a:chOff x="0" y="0"/>
              <a:chExt cx="1016686" cy="226334"/>
            </a:xfrm>
          </p:grpSpPr>
          <p:sp>
            <p:nvSpPr>
              <p:cNvPr id="196"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197" name="Rekrytering"/>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Rekrytering</a:t>
                </a:r>
              </a:p>
            </p:txBody>
          </p:sp>
        </p:grpSp>
        <p:grpSp>
          <p:nvGrpSpPr>
            <p:cNvPr id="201" name="Group"/>
            <p:cNvGrpSpPr/>
            <p:nvPr/>
          </p:nvGrpSpPr>
          <p:grpSpPr>
            <a:xfrm>
              <a:off x="4636097" y="226335"/>
              <a:ext cx="1016688" cy="2602604"/>
              <a:chOff x="0" y="0"/>
              <a:chExt cx="1016686" cy="2602602"/>
            </a:xfrm>
          </p:grpSpPr>
          <p:sp>
            <p:nvSpPr>
              <p:cNvPr id="199"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a:solidFill>
                      <a:srgbClr val="595959"/>
                    </a:solidFill>
                  </a:defRPr>
                </a:pPr>
                <a:endParaRPr/>
              </a:p>
            </p:txBody>
          </p:sp>
          <p:sp>
            <p:nvSpPr>
              <p:cNvPr id="200" name="Alla barn i Kungsbacka ska prova på Handboll…"/>
              <p:cNvSpPr txBox="1"/>
              <p:nvPr/>
            </p:nvSpPr>
            <p:spPr>
              <a:xfrm>
                <a:off x="0" y="0"/>
                <a:ext cx="1016687" cy="2223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Alla barn i Kungsbacka ska prova på Handboll</a:t>
                </a:r>
              </a:p>
              <a:p>
                <a:pPr marL="57150" lvl="1" indent="-57150" defTabSz="444500">
                  <a:lnSpc>
                    <a:spcPct val="90000"/>
                  </a:lnSpc>
                  <a:spcBef>
                    <a:spcPts val="100"/>
                  </a:spcBef>
                  <a:buClr>
                    <a:schemeClr val="accent1"/>
                  </a:buClr>
                  <a:buSzPct val="100000"/>
                  <a:buChar char="•"/>
                  <a:defRPr sz="1000">
                    <a:solidFill>
                      <a:srgbClr val="595959"/>
                    </a:solidFill>
                  </a:defRPr>
                </a:pPr>
                <a:r>
                  <a:t>Handboll tillgänglig i hela </a:t>
                </a:r>
                <a:br/>
                <a:r>
                  <a:t>Kungsbacka</a:t>
                </a:r>
              </a:p>
              <a:p>
                <a:pPr marL="57150" lvl="1" indent="-57150" defTabSz="444500">
                  <a:lnSpc>
                    <a:spcPct val="90000"/>
                  </a:lnSpc>
                  <a:spcBef>
                    <a:spcPts val="100"/>
                  </a:spcBef>
                  <a:buClr>
                    <a:schemeClr val="accent1"/>
                  </a:buClr>
                  <a:buSzPct val="100000"/>
                  <a:buChar char="•"/>
                  <a:defRPr sz="1000">
                    <a:solidFill>
                      <a:srgbClr val="595959"/>
                    </a:solidFill>
                  </a:defRPr>
                </a:pPr>
                <a:r>
                  <a:t>Handbollsskola - Kvalitet och kontinuitet</a:t>
                </a:r>
              </a:p>
              <a:p>
                <a:pPr marL="57150" lvl="1" indent="-57150" defTabSz="444500">
                  <a:lnSpc>
                    <a:spcPct val="90000"/>
                  </a:lnSpc>
                  <a:spcBef>
                    <a:spcPts val="100"/>
                  </a:spcBef>
                  <a:buClr>
                    <a:schemeClr val="accent1"/>
                  </a:buClr>
                  <a:buSzPct val="100000"/>
                  <a:buChar char="•"/>
                  <a:defRPr sz="1000">
                    <a:solidFill>
                      <a:srgbClr val="595959"/>
                    </a:solidFill>
                  </a:defRPr>
                </a:pPr>
                <a:r>
                  <a:t>Handboll i Skolan på alla skolor i Kungsbacka</a:t>
                </a:r>
              </a:p>
              <a:p>
                <a:pPr marL="57150" lvl="1" indent="-57150" defTabSz="444500">
                  <a:lnSpc>
                    <a:spcPct val="90000"/>
                  </a:lnSpc>
                  <a:spcBef>
                    <a:spcPts val="100"/>
                  </a:spcBef>
                  <a:buClr>
                    <a:schemeClr val="accent1"/>
                  </a:buClr>
                  <a:buSzPct val="100000"/>
                  <a:buChar char="•"/>
                  <a:defRPr sz="1000">
                    <a:solidFill>
                      <a:srgbClr val="595959"/>
                    </a:solidFill>
                  </a:defRPr>
                </a:pPr>
                <a:r>
                  <a:t>Open Court / Let’s Play</a:t>
                </a:r>
              </a:p>
            </p:txBody>
          </p:sp>
        </p:grpSp>
        <p:grpSp>
          <p:nvGrpSpPr>
            <p:cNvPr id="204" name="Group"/>
            <p:cNvGrpSpPr/>
            <p:nvPr/>
          </p:nvGrpSpPr>
          <p:grpSpPr>
            <a:xfrm>
              <a:off x="5795121" y="0"/>
              <a:ext cx="1016688" cy="226335"/>
              <a:chOff x="0" y="0"/>
              <a:chExt cx="1016686" cy="226334"/>
            </a:xfrm>
          </p:grpSpPr>
          <p:sp>
            <p:nvSpPr>
              <p:cNvPr id="202"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203" name="Varumärke"/>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Varumärke</a:t>
                </a:r>
              </a:p>
            </p:txBody>
          </p:sp>
        </p:grpSp>
        <p:grpSp>
          <p:nvGrpSpPr>
            <p:cNvPr id="207" name="Group"/>
            <p:cNvGrpSpPr/>
            <p:nvPr/>
          </p:nvGrpSpPr>
          <p:grpSpPr>
            <a:xfrm>
              <a:off x="5795121" y="226335"/>
              <a:ext cx="1016688" cy="2602604"/>
              <a:chOff x="0" y="0"/>
              <a:chExt cx="1016686" cy="2602602"/>
            </a:xfrm>
          </p:grpSpPr>
          <p:sp>
            <p:nvSpPr>
              <p:cNvPr id="205"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sz="1000">
                    <a:solidFill>
                      <a:srgbClr val="595959"/>
                    </a:solidFill>
                  </a:defRPr>
                </a:pPr>
                <a:endParaRPr/>
              </a:p>
            </p:txBody>
          </p:sp>
          <p:sp>
            <p:nvSpPr>
              <p:cNvPr id="206" name="Etablerat Lokalt, Nationellt och Internationellt…"/>
              <p:cNvSpPr txBox="1"/>
              <p:nvPr/>
            </p:nvSpPr>
            <p:spPr>
              <a:xfrm>
                <a:off x="0" y="0"/>
                <a:ext cx="1016687" cy="18237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Etablerat Lokalt, Nationellt och Internationellt</a:t>
                </a:r>
              </a:p>
              <a:p>
                <a:pPr marL="57150" lvl="1" indent="-57150" defTabSz="444500">
                  <a:lnSpc>
                    <a:spcPct val="90000"/>
                  </a:lnSpc>
                  <a:spcBef>
                    <a:spcPts val="100"/>
                  </a:spcBef>
                  <a:buClr>
                    <a:schemeClr val="accent1"/>
                  </a:buClr>
                  <a:buSzPct val="100000"/>
                  <a:buChar char="•"/>
                  <a:defRPr sz="1000">
                    <a:solidFill>
                      <a:srgbClr val="595959"/>
                    </a:solidFill>
                  </a:defRPr>
                </a:pPr>
                <a:r>
                  <a:t>Lokalt – Idrottsklubben i Kungsbacka</a:t>
                </a:r>
              </a:p>
              <a:p>
                <a:pPr marL="57150" lvl="1" indent="-57150" defTabSz="444500">
                  <a:lnSpc>
                    <a:spcPct val="90000"/>
                  </a:lnSpc>
                  <a:spcBef>
                    <a:spcPts val="100"/>
                  </a:spcBef>
                  <a:buClr>
                    <a:schemeClr val="accent1"/>
                  </a:buClr>
                  <a:buSzPct val="100000"/>
                  <a:buChar char="•"/>
                  <a:defRPr sz="1000">
                    <a:solidFill>
                      <a:srgbClr val="595959"/>
                    </a:solidFill>
                  </a:defRPr>
                </a:pPr>
                <a:r>
                  <a:t>Nationellt – Utveckling, Glädje och Kvalitet</a:t>
                </a:r>
              </a:p>
              <a:p>
                <a:pPr marL="57150" lvl="1" indent="-57150" defTabSz="444500">
                  <a:lnSpc>
                    <a:spcPct val="90000"/>
                  </a:lnSpc>
                  <a:spcBef>
                    <a:spcPts val="100"/>
                  </a:spcBef>
                  <a:buClr>
                    <a:schemeClr val="accent1"/>
                  </a:buClr>
                  <a:buSzPct val="100000"/>
                  <a:buChar char="•"/>
                  <a:defRPr sz="1000">
                    <a:solidFill>
                      <a:srgbClr val="595959"/>
                    </a:solidFill>
                  </a:defRPr>
                </a:pPr>
                <a:r>
                  <a:t>Internationellt – Utvecklings-akademin</a:t>
                </a:r>
              </a:p>
            </p:txBody>
          </p:sp>
        </p:grpSp>
        <p:grpSp>
          <p:nvGrpSpPr>
            <p:cNvPr id="210" name="Group"/>
            <p:cNvGrpSpPr/>
            <p:nvPr/>
          </p:nvGrpSpPr>
          <p:grpSpPr>
            <a:xfrm>
              <a:off x="6954144" y="0"/>
              <a:ext cx="1016688" cy="226335"/>
              <a:chOff x="0" y="0"/>
              <a:chExt cx="1016686" cy="226334"/>
            </a:xfrm>
          </p:grpSpPr>
          <p:sp>
            <p:nvSpPr>
              <p:cNvPr id="208" name="Rectangle"/>
              <p:cNvSpPr/>
              <p:nvPr/>
            </p:nvSpPr>
            <p:spPr>
              <a:xfrm>
                <a:off x="0" y="-1"/>
                <a:ext cx="1016687" cy="226336"/>
              </a:xfrm>
              <a:prstGeom prst="rect">
                <a:avLst/>
              </a:prstGeom>
              <a:solidFill>
                <a:schemeClr val="accent1"/>
              </a:solidFill>
              <a:ln w="10795" cap="flat">
                <a:solidFill>
                  <a:schemeClr val="accent1"/>
                </a:solidFill>
                <a:prstDash val="solid"/>
                <a:round/>
              </a:ln>
              <a:effectLst/>
            </p:spPr>
            <p:txBody>
              <a:bodyPr wrap="square" lIns="45719" tIns="45719" rIns="45719" bIns="45719" numCol="1" anchor="ctr">
                <a:noAutofit/>
              </a:bodyPr>
              <a:lstStyle/>
              <a:p>
                <a:pPr algn="ctr" defTabSz="444500">
                  <a:lnSpc>
                    <a:spcPct val="90000"/>
                  </a:lnSpc>
                  <a:spcBef>
                    <a:spcPts val="800"/>
                  </a:spcBef>
                  <a:defRPr sz="1000">
                    <a:solidFill>
                      <a:srgbClr val="FFFFFF"/>
                    </a:solidFill>
                  </a:defRPr>
                </a:pPr>
                <a:endParaRPr/>
              </a:p>
            </p:txBody>
          </p:sp>
          <p:sp>
            <p:nvSpPr>
              <p:cNvPr id="209" name="Arrangemeng"/>
              <p:cNvSpPr txBox="1"/>
              <p:nvPr/>
            </p:nvSpPr>
            <p:spPr>
              <a:xfrm>
                <a:off x="0" y="2676"/>
                <a:ext cx="1016687" cy="22098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0640" tIns="40640" rIns="40640" bIns="40640" numCol="1" anchor="ctr">
                <a:spAutoFit/>
              </a:bodyPr>
              <a:lstStyle>
                <a:lvl1pPr algn="ctr" defTabSz="444500">
                  <a:lnSpc>
                    <a:spcPct val="90000"/>
                  </a:lnSpc>
                  <a:spcBef>
                    <a:spcPts val="400"/>
                  </a:spcBef>
                  <a:defRPr sz="1000">
                    <a:solidFill>
                      <a:srgbClr val="FFFFFF"/>
                    </a:solidFill>
                  </a:defRPr>
                </a:lvl1pPr>
              </a:lstStyle>
              <a:p>
                <a:r>
                  <a:t>Arrangemeng</a:t>
                </a:r>
              </a:p>
            </p:txBody>
          </p:sp>
        </p:grpSp>
        <p:grpSp>
          <p:nvGrpSpPr>
            <p:cNvPr id="213" name="Group"/>
            <p:cNvGrpSpPr/>
            <p:nvPr/>
          </p:nvGrpSpPr>
          <p:grpSpPr>
            <a:xfrm>
              <a:off x="6954144" y="226335"/>
              <a:ext cx="1016688" cy="2602603"/>
              <a:chOff x="0" y="0"/>
              <a:chExt cx="1016686" cy="2602603"/>
            </a:xfrm>
          </p:grpSpPr>
          <p:sp>
            <p:nvSpPr>
              <p:cNvPr id="211" name="Rectangle"/>
              <p:cNvSpPr/>
              <p:nvPr/>
            </p:nvSpPr>
            <p:spPr>
              <a:xfrm>
                <a:off x="0" y="0"/>
                <a:ext cx="1016687" cy="2602603"/>
              </a:xfrm>
              <a:prstGeom prst="rect">
                <a:avLst/>
              </a:prstGeom>
              <a:solidFill>
                <a:srgbClr val="CDE6EE">
                  <a:alpha val="90000"/>
                </a:srgbClr>
              </a:solidFill>
              <a:ln w="10795" cap="flat">
                <a:solidFill>
                  <a:srgbClr val="CDE6EE">
                    <a:alpha val="90000"/>
                  </a:srgbClr>
                </a:solidFill>
                <a:prstDash val="solid"/>
                <a:round/>
              </a:ln>
              <a:effectLst/>
            </p:spPr>
            <p:txBody>
              <a:bodyPr wrap="square" lIns="45719" tIns="45719" rIns="45719" bIns="45719" numCol="1" anchor="t">
                <a:noAutofit/>
              </a:bodyPr>
              <a:lstStyle/>
              <a:p>
                <a:pPr defTabSz="444500">
                  <a:lnSpc>
                    <a:spcPct val="90000"/>
                  </a:lnSpc>
                  <a:spcBef>
                    <a:spcPts val="300"/>
                  </a:spcBef>
                  <a:defRPr>
                    <a:solidFill>
                      <a:srgbClr val="595959"/>
                    </a:solidFill>
                  </a:defRPr>
                </a:pPr>
                <a:endParaRPr/>
              </a:p>
            </p:txBody>
          </p:sp>
          <p:sp>
            <p:nvSpPr>
              <p:cNvPr id="212" name="Viderutveckla Aranäs Open…"/>
              <p:cNvSpPr txBox="1"/>
              <p:nvPr/>
            </p:nvSpPr>
            <p:spPr>
              <a:xfrm>
                <a:off x="0" y="0"/>
                <a:ext cx="1016687" cy="10464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3339" tIns="53339" rIns="53339" bIns="53339" numCol="1" anchor="t">
                <a:spAutoFit/>
              </a:bodyPr>
              <a:lstStyle/>
              <a:p>
                <a:pPr marL="57150" lvl="1" indent="-57150" defTabSz="444500">
                  <a:lnSpc>
                    <a:spcPct val="90000"/>
                  </a:lnSpc>
                  <a:spcBef>
                    <a:spcPts val="100"/>
                  </a:spcBef>
                  <a:buClr>
                    <a:schemeClr val="accent1"/>
                  </a:buClr>
                  <a:buSzPct val="100000"/>
                  <a:buChar char="•"/>
                  <a:defRPr sz="1000">
                    <a:solidFill>
                      <a:srgbClr val="595959"/>
                    </a:solidFill>
                  </a:defRPr>
                </a:pPr>
                <a:r>
                  <a:t>Viderutveckla Aranäs Open</a:t>
                </a:r>
              </a:p>
              <a:p>
                <a:pPr marL="57150" lvl="1" indent="-57150" defTabSz="444500">
                  <a:lnSpc>
                    <a:spcPct val="90000"/>
                  </a:lnSpc>
                  <a:spcBef>
                    <a:spcPts val="100"/>
                  </a:spcBef>
                  <a:buClr>
                    <a:schemeClr val="accent1"/>
                  </a:buClr>
                  <a:buSzPct val="100000"/>
                  <a:buChar char="•"/>
                  <a:defRPr sz="1000">
                    <a:solidFill>
                      <a:srgbClr val="595959"/>
                    </a:solidFill>
                  </a:defRPr>
                </a:pPr>
                <a:r>
                  <a:t>Vidarutveckla KEMPA Handbollsskola</a:t>
                </a:r>
              </a:p>
              <a:p>
                <a:pPr marL="57150" lvl="1" indent="-57150" defTabSz="444500">
                  <a:lnSpc>
                    <a:spcPct val="90000"/>
                  </a:lnSpc>
                  <a:spcBef>
                    <a:spcPts val="100"/>
                  </a:spcBef>
                  <a:buClr>
                    <a:schemeClr val="accent1"/>
                  </a:buClr>
                  <a:buSzPct val="100000"/>
                  <a:buChar char="•"/>
                  <a:defRPr sz="1000">
                    <a:solidFill>
                      <a:srgbClr val="595959"/>
                    </a:solidFill>
                  </a:defRPr>
                </a:pPr>
                <a:r>
                  <a:t>Utveckla Academy Camps</a:t>
                </a:r>
              </a:p>
            </p:txBody>
          </p:sp>
        </p:grpSp>
      </p:grpSp>
      <p:pic>
        <p:nvPicPr>
          <p:cNvPr id="215" name="Picture 49" descr="Picture 49"/>
          <p:cNvPicPr>
            <a:picLocks noChangeAspect="1"/>
          </p:cNvPicPr>
          <p:nvPr/>
        </p:nvPicPr>
        <p:blipFill>
          <a:blip r:embed="rId2">
            <a:extLst/>
          </a:blip>
          <a:stretch>
            <a:fillRect/>
          </a:stretch>
        </p:blipFill>
        <p:spPr>
          <a:xfrm>
            <a:off x="107410" y="878485"/>
            <a:ext cx="3238501" cy="18542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Title 1"/>
          <p:cNvSpPr txBox="1">
            <a:spLocks noGrp="1"/>
          </p:cNvSpPr>
          <p:nvPr>
            <p:ph type="title"/>
          </p:nvPr>
        </p:nvSpPr>
        <p:spPr>
          <a:xfrm>
            <a:off x="252918" y="1123836"/>
            <a:ext cx="2947484" cy="4601185"/>
          </a:xfrm>
          <a:prstGeom prst="rect">
            <a:avLst/>
          </a:prstGeom>
        </p:spPr>
        <p:txBody>
          <a:bodyPr/>
          <a:lstStyle/>
          <a:p>
            <a:pPr>
              <a:defRPr spc="-100"/>
            </a:pPr>
            <a:r>
              <a:t/>
            </a:r>
            <a:br/>
            <a:r>
              <a:t>Lokalbehov - Bredd</a:t>
            </a:r>
          </a:p>
        </p:txBody>
      </p:sp>
      <p:sp>
        <p:nvSpPr>
          <p:cNvPr id="218" name="Content Placeholder 2"/>
          <p:cNvSpPr txBox="1">
            <a:spLocks noGrp="1"/>
          </p:cNvSpPr>
          <p:nvPr>
            <p:ph type="body" idx="1"/>
          </p:nvPr>
        </p:nvSpPr>
        <p:spPr>
          <a:xfrm>
            <a:off x="3869268" y="864107"/>
            <a:ext cx="7315201" cy="5120642"/>
          </a:xfrm>
          <a:prstGeom prst="rect">
            <a:avLst/>
          </a:prstGeom>
        </p:spPr>
        <p:txBody>
          <a:bodyPr anchor="t"/>
          <a:lstStyle/>
          <a:p>
            <a:pPr marL="0" indent="0">
              <a:buSzTx/>
              <a:buFont typeface="Wingdings 2"/>
              <a:buNone/>
              <a:defRPr sz="1300"/>
            </a:pPr>
            <a:r>
              <a:t>Vi ser en kontinuerlig tillväxt ibland de aktiva och då i synnerhet bland flickor.  Total tillväxt är ungefär 12% fler aktiva varje år.  Det betyder att vi både behöver successivt fler träningstider rent generellt (ungefär 12% ökning per år).  Dessutom ser vi för närvarande en mycket stark ökning av antalet ungdomar i åldern 14-18, där vi spelar med klister, med ökningar om 20-35% per år.  Det senare innebär ett stort och omedelbart behov av större tillgång till klisterhallar (vilket vi bedömer kommer stabilisera sig på den nya högre nivån under perioden fram till 2023).  Med tanke på åldersgruppen som spelar med klister, där de flesta är gymnasieungdomar och många är aktiva på de Nationella Idrottsutbildningarna vid Kungsbacka gymnasierna, behöver dessa säkerställas i centrala Kungsbacka med god närhet till kollektivtrafiken.</a:t>
            </a:r>
          </a:p>
          <a:p>
            <a:pPr>
              <a:buSzTx/>
              <a:buFont typeface="Wingdings 2"/>
              <a:buNone/>
              <a:defRPr sz="1300"/>
            </a:pPr>
            <a:r>
              <a:t>Träningshallar:</a:t>
            </a:r>
          </a:p>
          <a:p>
            <a:pPr>
              <a:buFont typeface="Arial"/>
              <a:buChar char="•"/>
              <a:defRPr sz="1300"/>
            </a:pPr>
            <a:r>
              <a:t>4 hallar för klister i Kungsbacka centralt - från 2 st 2018 år (90%), + 1 st senast 2019 (behovet är omedelbart)(80%), + 1 en senast 2023 (80%) – där en optimal lösning förmodligen kombinerar 2 av träningshallarna med en matcharena som uppfyller Svenska Handbollsförbundets arenakrav.</a:t>
            </a:r>
          </a:p>
          <a:p>
            <a:pPr>
              <a:buFont typeface="Arial"/>
              <a:buChar char="•"/>
              <a:defRPr sz="1300"/>
            </a:pPr>
            <a:r>
              <a:t>1 klisterfri hall i Onsala där beläggning växer till 80-100% under perioden (idag Kapareskolan)</a:t>
            </a:r>
          </a:p>
          <a:p>
            <a:pPr>
              <a:buFont typeface="Arial"/>
              <a:buChar char="•"/>
              <a:defRPr sz="1300"/>
            </a:pPr>
            <a:r>
              <a:t>1 klisterfri hall i Kungsbacka där beläggning växer till 80-100% under perioden (idag Forsgläntan och Älvsåker)</a:t>
            </a:r>
          </a:p>
          <a:p>
            <a:pPr>
              <a:buFont typeface="Arial"/>
              <a:buChar char="•"/>
              <a:defRPr sz="1300"/>
            </a:pPr>
            <a:r>
              <a:t>1 klisterfri hall i Åsa där beläggning växer till 30% (målsättning att under perioden skapa möjlighet för alla barn i kommunen att få möjlighet att prova på handboll i sitt närområde)</a:t>
            </a:r>
          </a:p>
          <a:p>
            <a:pPr marL="0" indent="0">
              <a:buSzTx/>
              <a:buFont typeface="Wingdings 2"/>
              <a:buNone/>
              <a:defRPr sz="1300"/>
            </a:pPr>
            <a:r>
              <a:t>När det gäller träningshallar så har vi redan idag stora utmaningar med för stora grupper i många årskullar.  Vi kan se att just sammanslagningen av grupper får negativa effekter på framför allt flickornas fortsatta aktivitet.</a:t>
            </a:r>
          </a:p>
          <a:p>
            <a:pPr marL="0" indent="0">
              <a:buSzTx/>
              <a:buFont typeface="Wingdings 2"/>
              <a:buNone/>
              <a:defRPr sz="1300"/>
            </a:pPr>
            <a:r>
              <a:t>Vidare så är vår professionella organisation helt avgörande för hanteringen av det mycket komplexa pussel som läggs med träningsmöjligheter och matchtillfällen när vi ska koordinera över 900 barn, 175 ledare och 85 olika lag.</a:t>
            </a:r>
          </a:p>
        </p:txBody>
      </p:sp>
      <p:pic>
        <p:nvPicPr>
          <p:cNvPr id="219" name="Picture 4" descr="Picture 4"/>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itle 1"/>
          <p:cNvSpPr txBox="1">
            <a:spLocks noGrp="1"/>
          </p:cNvSpPr>
          <p:nvPr>
            <p:ph type="title"/>
          </p:nvPr>
        </p:nvSpPr>
        <p:spPr>
          <a:xfrm>
            <a:off x="252918" y="1123836"/>
            <a:ext cx="2947484" cy="4601185"/>
          </a:xfrm>
          <a:prstGeom prst="rect">
            <a:avLst/>
          </a:prstGeom>
        </p:spPr>
        <p:txBody>
          <a:bodyPr/>
          <a:lstStyle/>
          <a:p>
            <a:pPr>
              <a:defRPr spc="-100"/>
            </a:pPr>
            <a:r>
              <a:t/>
            </a:r>
            <a:br/>
            <a:r>
              <a:t>Lokalbehov - Spets</a:t>
            </a:r>
          </a:p>
        </p:txBody>
      </p:sp>
      <p:pic>
        <p:nvPicPr>
          <p:cNvPr id="222" name="Picture 4" descr="Picture 4"/>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
        <p:nvSpPr>
          <p:cNvPr id="223" name="Content Placeholder 2"/>
          <p:cNvSpPr txBox="1"/>
          <p:nvPr/>
        </p:nvSpPr>
        <p:spPr>
          <a:xfrm>
            <a:off x="3983664" y="1658100"/>
            <a:ext cx="7370135" cy="45100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numCol="2">
            <a:normAutofit/>
          </a:bodyPr>
          <a:lstStyle/>
          <a:p>
            <a:pPr defTabSz="914400">
              <a:lnSpc>
                <a:spcPct val="72000"/>
              </a:lnSpc>
              <a:spcBef>
                <a:spcPts val="1000"/>
              </a:spcBef>
              <a:defRPr sz="1500" u="sng"/>
            </a:pPr>
            <a:r>
              <a:t>Arenabehov</a:t>
            </a:r>
            <a:r>
              <a:rPr u="none"/>
              <a:t>:</a:t>
            </a:r>
          </a:p>
          <a:p>
            <a:pPr marL="228600" indent="-228600" defTabSz="914400">
              <a:lnSpc>
                <a:spcPct val="72000"/>
              </a:lnSpc>
              <a:spcBef>
                <a:spcPts val="1000"/>
              </a:spcBef>
              <a:buSzPct val="100000"/>
              <a:buFont typeface="Arial"/>
              <a:buChar char="•"/>
              <a:defRPr sz="1500"/>
            </a:pPr>
            <a:r>
              <a:t>Kapacitet för 2500 åskådare</a:t>
            </a:r>
          </a:p>
          <a:p>
            <a:pPr marL="228600" indent="-228600" defTabSz="914400">
              <a:lnSpc>
                <a:spcPct val="72000"/>
              </a:lnSpc>
              <a:spcBef>
                <a:spcPts val="1000"/>
              </a:spcBef>
              <a:buSzPct val="100000"/>
              <a:buFont typeface="Arial"/>
              <a:buChar char="•"/>
              <a:defRPr sz="1500"/>
            </a:pPr>
            <a:r>
              <a:t>Bevara tät känsla för 1500 åskådare</a:t>
            </a:r>
          </a:p>
          <a:p>
            <a:pPr marL="228600" indent="-228600" defTabSz="914400">
              <a:lnSpc>
                <a:spcPct val="72000"/>
              </a:lnSpc>
              <a:spcBef>
                <a:spcPts val="1000"/>
              </a:spcBef>
              <a:buSzPct val="100000"/>
              <a:buFont typeface="Arial"/>
              <a:buChar char="•"/>
              <a:defRPr sz="1500"/>
            </a:pPr>
            <a:r>
              <a:t>7 meters fri höjd över spelytor</a:t>
            </a:r>
          </a:p>
          <a:p>
            <a:pPr marL="228600" indent="-228600" defTabSz="914400">
              <a:lnSpc>
                <a:spcPct val="72000"/>
              </a:lnSpc>
              <a:spcBef>
                <a:spcPts val="1000"/>
              </a:spcBef>
              <a:buSzPct val="100000"/>
              <a:buFont typeface="Arial"/>
              <a:buChar char="•"/>
              <a:defRPr sz="1500"/>
            </a:pPr>
            <a:r>
              <a:t>Skyltplatser runt arenan (ståplatsstaket)</a:t>
            </a:r>
          </a:p>
          <a:p>
            <a:pPr marL="228600" indent="-228600" defTabSz="914400">
              <a:lnSpc>
                <a:spcPct val="72000"/>
              </a:lnSpc>
              <a:spcBef>
                <a:spcPts val="1000"/>
              </a:spcBef>
              <a:buSzPct val="100000"/>
              <a:buFont typeface="Arial"/>
              <a:buChar char="•"/>
              <a:defRPr sz="1500"/>
            </a:pPr>
            <a:r>
              <a:t>2 Kiosker / Caféer</a:t>
            </a:r>
          </a:p>
          <a:p>
            <a:pPr marL="228600" indent="-228600" defTabSz="914400">
              <a:lnSpc>
                <a:spcPct val="72000"/>
              </a:lnSpc>
              <a:spcBef>
                <a:spcPts val="1000"/>
              </a:spcBef>
              <a:buSzPct val="100000"/>
              <a:buFont typeface="Arial"/>
              <a:buChar char="•"/>
              <a:defRPr sz="1500"/>
            </a:pPr>
            <a:r>
              <a:t>Serverings- / loungeytor i anslutning till café och åskådarplats</a:t>
            </a:r>
          </a:p>
          <a:p>
            <a:pPr marL="228600" indent="-228600" defTabSz="914400">
              <a:lnSpc>
                <a:spcPct val="72000"/>
              </a:lnSpc>
              <a:spcBef>
                <a:spcPts val="1000"/>
              </a:spcBef>
              <a:buSzPct val="100000"/>
              <a:buFont typeface="Arial"/>
              <a:buChar char="•"/>
              <a:defRPr sz="1500"/>
            </a:pPr>
            <a:r>
              <a:t>Partnerrum/VIP (delbart för sponsor / medlems VIP; uppvärmningskök; anslutning VIP åskådarplatser, separat ingång) </a:t>
            </a:r>
          </a:p>
          <a:p>
            <a:pPr marL="228600" indent="-228600" defTabSz="914400">
              <a:lnSpc>
                <a:spcPct val="72000"/>
              </a:lnSpc>
              <a:spcBef>
                <a:spcPts val="1000"/>
              </a:spcBef>
              <a:buSzPct val="100000"/>
              <a:buFont typeface="Arial"/>
              <a:buChar char="•"/>
              <a:defRPr sz="1500"/>
            </a:pPr>
            <a:r>
              <a:t>Bredband</a:t>
            </a:r>
          </a:p>
          <a:p>
            <a:pPr defTabSz="914400">
              <a:lnSpc>
                <a:spcPct val="72000"/>
              </a:lnSpc>
              <a:spcBef>
                <a:spcPts val="1000"/>
              </a:spcBef>
              <a:defRPr sz="1500" u="sng"/>
            </a:pPr>
            <a:r>
              <a:t>Lag- / matchbehov</a:t>
            </a:r>
            <a:r>
              <a:rPr u="none"/>
              <a:t>:</a:t>
            </a:r>
          </a:p>
          <a:p>
            <a:pPr marL="228600" indent="-228600" defTabSz="914400">
              <a:lnSpc>
                <a:spcPct val="72000"/>
              </a:lnSpc>
              <a:spcBef>
                <a:spcPts val="1000"/>
              </a:spcBef>
              <a:buSzPct val="100000"/>
              <a:buFont typeface="Arial"/>
              <a:buChar char="•"/>
              <a:defRPr sz="1500"/>
            </a:pPr>
            <a:r>
              <a:t>8 omklädningsrum varav två avdelas för HK Aranäs A-lag dam- respektive herrlag</a:t>
            </a:r>
          </a:p>
          <a:p>
            <a:pPr marL="228600" indent="-228600" defTabSz="914400">
              <a:lnSpc>
                <a:spcPct val="72000"/>
              </a:lnSpc>
              <a:spcBef>
                <a:spcPts val="1000"/>
              </a:spcBef>
              <a:buSzPct val="100000"/>
              <a:buFont typeface="Arial"/>
              <a:buChar char="•"/>
              <a:defRPr sz="1500"/>
            </a:pPr>
            <a:r>
              <a:t>Tvättstuga med tvättmaskiner, blötläggningskar, torkmöjligheter</a:t>
            </a:r>
          </a:p>
          <a:p>
            <a:pPr marL="228600" indent="-228600" defTabSz="914400">
              <a:lnSpc>
                <a:spcPct val="72000"/>
              </a:lnSpc>
              <a:spcBef>
                <a:spcPts val="1000"/>
              </a:spcBef>
              <a:buSzPct val="100000"/>
              <a:buFont typeface="Arial"/>
              <a:buChar char="•"/>
              <a:defRPr sz="1500"/>
            </a:pPr>
            <a:r>
              <a:t>Medicinskt/massagerum</a:t>
            </a:r>
          </a:p>
          <a:p>
            <a:pPr marL="228600" indent="-228600" defTabSz="914400">
              <a:lnSpc>
                <a:spcPct val="72000"/>
              </a:lnSpc>
              <a:spcBef>
                <a:spcPts val="1000"/>
              </a:spcBef>
              <a:buSzPct val="100000"/>
              <a:buFont typeface="Arial"/>
              <a:buChar char="•"/>
              <a:defRPr sz="1500"/>
            </a:pPr>
            <a:r>
              <a:t>Mötesrum (press, tekniskt möte, lag genomgångar mm)</a:t>
            </a:r>
          </a:p>
          <a:p>
            <a:pPr marL="228600" indent="-228600" defTabSz="914400">
              <a:lnSpc>
                <a:spcPct val="72000"/>
              </a:lnSpc>
              <a:spcBef>
                <a:spcPts val="1000"/>
              </a:spcBef>
              <a:buSzPct val="100000"/>
              <a:buFont typeface="Arial"/>
              <a:buChar char="•"/>
              <a:defRPr sz="1500"/>
            </a:pPr>
            <a:r>
              <a:t>Rehabiliterings-/fyslokal</a:t>
            </a:r>
          </a:p>
          <a:p>
            <a:pPr marL="228600" indent="-228600" defTabSz="914400">
              <a:lnSpc>
                <a:spcPct val="72000"/>
              </a:lnSpc>
              <a:spcBef>
                <a:spcPts val="1000"/>
              </a:spcBef>
              <a:buSzPct val="100000"/>
              <a:buFont typeface="Arial"/>
              <a:buChar char="•"/>
              <a:defRPr sz="1500"/>
            </a:pPr>
            <a:r>
              <a:t>Förråd för herr-, damlag, ungdomslag och arrangemang</a:t>
            </a:r>
          </a:p>
          <a:p>
            <a:pPr marL="228600" indent="-228600" defTabSz="914400">
              <a:lnSpc>
                <a:spcPct val="72000"/>
              </a:lnSpc>
              <a:spcBef>
                <a:spcPts val="1000"/>
              </a:spcBef>
              <a:buSzPct val="100000"/>
              <a:buFont typeface="Arial"/>
              <a:buChar char="•"/>
              <a:defRPr sz="1500"/>
            </a:pPr>
            <a:r>
              <a:t>Hand- och bolltvättutrymme spelarutgång (klister)</a:t>
            </a:r>
          </a:p>
          <a:p>
            <a:pPr marL="228600" indent="-228600" defTabSz="914400">
              <a:lnSpc>
                <a:spcPct val="72000"/>
              </a:lnSpc>
              <a:spcBef>
                <a:spcPts val="1000"/>
              </a:spcBef>
              <a:buSzPct val="100000"/>
              <a:buFont typeface="Arial"/>
              <a:buChar char="•"/>
              <a:defRPr sz="1500"/>
            </a:pPr>
            <a:r>
              <a:t>Tvättvänliga ytor spelarutgångar (klister)</a:t>
            </a:r>
          </a:p>
          <a:p>
            <a:pPr defTabSz="914400">
              <a:lnSpc>
                <a:spcPct val="72000"/>
              </a:lnSpc>
              <a:spcBef>
                <a:spcPts val="1000"/>
              </a:spcBef>
              <a:defRPr sz="1500" u="sng"/>
            </a:pPr>
            <a:r>
              <a:t>Kanslibehov</a:t>
            </a:r>
            <a:r>
              <a:rPr u="none"/>
              <a:t>:</a:t>
            </a:r>
          </a:p>
          <a:p>
            <a:pPr marL="228600" indent="-228600" defTabSz="914400">
              <a:lnSpc>
                <a:spcPct val="72000"/>
              </a:lnSpc>
              <a:spcBef>
                <a:spcPts val="1000"/>
              </a:spcBef>
              <a:buSzPct val="100000"/>
              <a:buFont typeface="Arial"/>
              <a:buChar char="•"/>
              <a:defRPr sz="1500"/>
            </a:pPr>
            <a:r>
              <a:t>Kontor med  7-10  arbetsplatser, varav 4 avdelade</a:t>
            </a:r>
          </a:p>
          <a:p>
            <a:pPr marL="228600" indent="-228600" defTabSz="914400">
              <a:lnSpc>
                <a:spcPct val="72000"/>
              </a:lnSpc>
              <a:spcBef>
                <a:spcPts val="1000"/>
              </a:spcBef>
              <a:buSzPct val="100000"/>
              <a:buFont typeface="Arial"/>
              <a:buChar char="•"/>
              <a:defRPr sz="1500"/>
            </a:pPr>
            <a:r>
              <a:t>Pentry</a:t>
            </a:r>
          </a:p>
          <a:p>
            <a:pPr marL="228600" indent="-228600" defTabSz="914400">
              <a:lnSpc>
                <a:spcPct val="72000"/>
              </a:lnSpc>
              <a:spcBef>
                <a:spcPts val="1000"/>
              </a:spcBef>
              <a:buSzPct val="100000"/>
              <a:buFont typeface="Arial"/>
              <a:buChar char="•"/>
              <a:defRPr sz="1500"/>
            </a:pPr>
            <a:r>
              <a:t>Förrådsutrymmen för material och arkivering</a:t>
            </a:r>
          </a:p>
          <a:p>
            <a:pPr marL="228600" indent="-228600" defTabSz="914400">
              <a:lnSpc>
                <a:spcPct val="72000"/>
              </a:lnSpc>
              <a:spcBef>
                <a:spcPts val="1000"/>
              </a:spcBef>
              <a:buSzPct val="100000"/>
              <a:buFont typeface="Arial"/>
              <a:buChar char="•"/>
              <a:defRPr sz="1500"/>
            </a:pPr>
            <a:r>
              <a:t>Konferensrum 10-100 platser (delbart) / kombineras med VIP</a:t>
            </a:r>
          </a:p>
        </p:txBody>
      </p:sp>
      <p:sp>
        <p:nvSpPr>
          <p:cNvPr id="224" name="Title 1"/>
          <p:cNvSpPr txBox="1"/>
          <p:nvPr/>
        </p:nvSpPr>
        <p:spPr>
          <a:xfrm>
            <a:off x="3939363" y="745493"/>
            <a:ext cx="7414438" cy="12293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defTabSz="914400">
              <a:lnSpc>
                <a:spcPct val="90000"/>
              </a:lnSpc>
              <a:defRPr sz="2800"/>
            </a:pPr>
            <a:r>
              <a:t>Matcharena krav (se också Svenska Handbollsförbundets specifikation):</a:t>
            </a:r>
            <a:b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Title 1"/>
          <p:cNvSpPr txBox="1">
            <a:spLocks noGrp="1"/>
          </p:cNvSpPr>
          <p:nvPr>
            <p:ph type="title"/>
          </p:nvPr>
        </p:nvSpPr>
        <p:spPr>
          <a:xfrm>
            <a:off x="252918" y="1123836"/>
            <a:ext cx="2947484" cy="4601185"/>
          </a:xfrm>
          <a:prstGeom prst="rect">
            <a:avLst/>
          </a:prstGeom>
        </p:spPr>
        <p:txBody>
          <a:bodyPr/>
          <a:lstStyle/>
          <a:p>
            <a:pPr>
              <a:defRPr spc="-100"/>
            </a:pPr>
            <a:r>
              <a:t/>
            </a:r>
            <a:br/>
            <a:r>
              <a:t/>
            </a:r>
            <a:br/>
            <a:r>
              <a:t>Utveckling Medlemmar och Aktiva 2018 - 2023</a:t>
            </a:r>
          </a:p>
        </p:txBody>
      </p:sp>
      <p:graphicFrame>
        <p:nvGraphicFramePr>
          <p:cNvPr id="227" name="Content Placeholder 3"/>
          <p:cNvGraphicFramePr/>
          <p:nvPr/>
        </p:nvGraphicFramePr>
        <p:xfrm>
          <a:off x="3669069" y="1660193"/>
          <a:ext cx="7743606" cy="3833949"/>
        </p:xfrm>
        <a:graphic>
          <a:graphicData uri="http://schemas.openxmlformats.org/drawingml/2006/chart">
            <c:chart xmlns:c="http://schemas.openxmlformats.org/drawingml/2006/chart" xmlns:r="http://schemas.openxmlformats.org/officeDocument/2006/relationships" r:id="rId2"/>
          </a:graphicData>
        </a:graphic>
      </p:graphicFrame>
      <p:pic>
        <p:nvPicPr>
          <p:cNvPr id="228" name="Picture 4" descr="Picture 4"/>
          <p:cNvPicPr>
            <a:picLocks noChangeAspect="1"/>
          </p:cNvPicPr>
          <p:nvPr/>
        </p:nvPicPr>
        <p:blipFill>
          <a:blip r:embed="rId3">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itle 1"/>
          <p:cNvSpPr txBox="1">
            <a:spLocks noGrp="1"/>
          </p:cNvSpPr>
          <p:nvPr>
            <p:ph type="title"/>
          </p:nvPr>
        </p:nvSpPr>
        <p:spPr>
          <a:xfrm>
            <a:off x="252918" y="1123836"/>
            <a:ext cx="2947484" cy="4601185"/>
          </a:xfrm>
          <a:prstGeom prst="rect">
            <a:avLst/>
          </a:prstGeom>
        </p:spPr>
        <p:txBody>
          <a:bodyPr/>
          <a:lstStyle/>
          <a:p>
            <a:pPr>
              <a:defRPr spc="-100"/>
            </a:pPr>
            <a:r>
              <a:t/>
            </a:r>
            <a:br/>
            <a:r>
              <a:t/>
            </a:r>
            <a:br/>
            <a:r>
              <a:t>Ekonomisk Utveckling 2013 - 2023</a:t>
            </a:r>
          </a:p>
        </p:txBody>
      </p:sp>
      <p:graphicFrame>
        <p:nvGraphicFramePr>
          <p:cNvPr id="231" name="Content Placeholder 3"/>
          <p:cNvGraphicFramePr/>
          <p:nvPr/>
        </p:nvGraphicFramePr>
        <p:xfrm>
          <a:off x="3795706" y="1542626"/>
          <a:ext cx="7827418" cy="4082144"/>
        </p:xfrm>
        <a:graphic>
          <a:graphicData uri="http://schemas.openxmlformats.org/drawingml/2006/chart">
            <c:chart xmlns:c="http://schemas.openxmlformats.org/drawingml/2006/chart" xmlns:r="http://schemas.openxmlformats.org/officeDocument/2006/relationships" r:id="rId2"/>
          </a:graphicData>
        </a:graphic>
      </p:graphicFrame>
      <p:pic>
        <p:nvPicPr>
          <p:cNvPr id="232" name="Picture 4" descr="Picture 4"/>
          <p:cNvPicPr>
            <a:picLocks noChangeAspect="1"/>
          </p:cNvPicPr>
          <p:nvPr/>
        </p:nvPicPr>
        <p:blipFill>
          <a:blip r:embed="rId3">
            <a:extLst/>
          </a:blip>
          <a:stretch>
            <a:fillRect/>
          </a:stretch>
        </p:blipFill>
        <p:spPr>
          <a:xfrm>
            <a:off x="107410" y="864108"/>
            <a:ext cx="3238501" cy="1854201"/>
          </a:xfrm>
          <a:prstGeom prst="rect">
            <a:avLst/>
          </a:prstGeom>
          <a:ln w="12700">
            <a:miter lim="400000"/>
          </a:ln>
        </p:spPr>
      </p:pic>
      <p:sp>
        <p:nvSpPr>
          <p:cNvPr id="233" name="TextBox 5"/>
          <p:cNvSpPr txBox="1"/>
          <p:nvPr/>
        </p:nvSpPr>
        <p:spPr>
          <a:xfrm rot="19931799">
            <a:off x="10108148" y="2629602"/>
            <a:ext cx="1227909"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100" i="1">
                <a:solidFill>
                  <a:schemeClr val="accent1"/>
                </a:solidFill>
              </a:defRPr>
            </a:lvl1pPr>
          </a:lstStyle>
          <a:p>
            <a:r>
              <a:t>Effekt arena 21/22 och avancemang</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itle 1"/>
          <p:cNvSpPr txBox="1">
            <a:spLocks noGrp="1"/>
          </p:cNvSpPr>
          <p:nvPr>
            <p:ph type="title"/>
          </p:nvPr>
        </p:nvSpPr>
        <p:spPr>
          <a:xfrm>
            <a:off x="252918" y="1123836"/>
            <a:ext cx="2947484" cy="4601185"/>
          </a:xfrm>
          <a:prstGeom prst="rect">
            <a:avLst/>
          </a:prstGeom>
        </p:spPr>
        <p:txBody>
          <a:bodyPr/>
          <a:lstStyle>
            <a:lvl1pPr>
              <a:defRPr spc="-100"/>
            </a:lvl1pPr>
          </a:lstStyle>
          <a:p>
            <a:r>
              <a:t>Sportslig Organisation</a:t>
            </a:r>
          </a:p>
        </p:txBody>
      </p:sp>
      <p:grpSp>
        <p:nvGrpSpPr>
          <p:cNvPr id="291" name="Content Placeholder 3"/>
          <p:cNvGrpSpPr/>
          <p:nvPr/>
        </p:nvGrpSpPr>
        <p:grpSpPr>
          <a:xfrm>
            <a:off x="3667873" y="1994801"/>
            <a:ext cx="7911101" cy="2859254"/>
            <a:chOff x="0" y="0"/>
            <a:chExt cx="7911100" cy="2859253"/>
          </a:xfrm>
        </p:grpSpPr>
        <p:grpSp>
          <p:nvGrpSpPr>
            <p:cNvPr id="238" name="Group"/>
            <p:cNvGrpSpPr/>
            <p:nvPr/>
          </p:nvGrpSpPr>
          <p:grpSpPr>
            <a:xfrm>
              <a:off x="0" y="2231155"/>
              <a:ext cx="7911101" cy="628099"/>
              <a:chOff x="0" y="0"/>
              <a:chExt cx="7911100" cy="628097"/>
            </a:xfrm>
          </p:grpSpPr>
          <p:sp>
            <p:nvSpPr>
              <p:cNvPr id="236" name="Rounded Rectangle"/>
              <p:cNvSpPr/>
              <p:nvPr/>
            </p:nvSpPr>
            <p:spPr>
              <a:xfrm>
                <a:off x="0" y="0"/>
                <a:ext cx="7911101" cy="628098"/>
              </a:xfrm>
              <a:prstGeom prst="roundRect">
                <a:avLst>
                  <a:gd name="adj" fmla="val 10000"/>
                </a:avLst>
              </a:prstGeom>
              <a:solidFill>
                <a:srgbClr val="D7ED9E"/>
              </a:solidFill>
              <a:ln w="12700" cap="flat">
                <a:noFill/>
                <a:miter lim="400000"/>
              </a:ln>
              <a:effectLst/>
            </p:spPr>
            <p:txBody>
              <a:bodyPr wrap="square" lIns="45719" tIns="45719" rIns="45719" bIns="45719" numCol="1" anchor="ctr">
                <a:noAutofit/>
              </a:bodyPr>
              <a:lstStyle/>
              <a:p>
                <a:pPr algn="ctr" defTabSz="800100">
                  <a:lnSpc>
                    <a:spcPct val="90000"/>
                  </a:lnSpc>
                  <a:spcBef>
                    <a:spcPts val="800"/>
                  </a:spcBef>
                  <a:defRPr>
                    <a:solidFill>
                      <a:srgbClr val="595959"/>
                    </a:solidFill>
                  </a:defRPr>
                </a:pPr>
                <a:endParaRPr/>
              </a:p>
            </p:txBody>
          </p:sp>
          <p:sp>
            <p:nvSpPr>
              <p:cNvPr id="237" name="Barn och ungdom"/>
              <p:cNvSpPr txBox="1"/>
              <p:nvPr/>
            </p:nvSpPr>
            <p:spPr>
              <a:xfrm>
                <a:off x="0" y="59033"/>
                <a:ext cx="2373330" cy="5100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015" tIns="128015" rIns="128015" bIns="128015" numCol="1" anchor="ctr">
                <a:spAutoFit/>
              </a:bodyPr>
              <a:lstStyle>
                <a:lvl1pPr algn="ctr" defTabSz="800100">
                  <a:lnSpc>
                    <a:spcPct val="90000"/>
                  </a:lnSpc>
                  <a:spcBef>
                    <a:spcPts val="700"/>
                  </a:spcBef>
                  <a:defRPr>
                    <a:solidFill>
                      <a:srgbClr val="595959"/>
                    </a:solidFill>
                  </a:defRPr>
                </a:lvl1pPr>
              </a:lstStyle>
              <a:p>
                <a:r>
                  <a:t>Barn och ungdom</a:t>
                </a:r>
              </a:p>
            </p:txBody>
          </p:sp>
        </p:grpSp>
        <p:grpSp>
          <p:nvGrpSpPr>
            <p:cNvPr id="241" name="Group"/>
            <p:cNvGrpSpPr/>
            <p:nvPr/>
          </p:nvGrpSpPr>
          <p:grpSpPr>
            <a:xfrm>
              <a:off x="0" y="1457829"/>
              <a:ext cx="7911101" cy="660911"/>
              <a:chOff x="0" y="0"/>
              <a:chExt cx="7911100" cy="660909"/>
            </a:xfrm>
          </p:grpSpPr>
          <p:sp>
            <p:nvSpPr>
              <p:cNvPr id="239" name="Rounded Rectangle"/>
              <p:cNvSpPr/>
              <p:nvPr/>
            </p:nvSpPr>
            <p:spPr>
              <a:xfrm>
                <a:off x="0" y="0"/>
                <a:ext cx="7911101" cy="660910"/>
              </a:xfrm>
              <a:prstGeom prst="roundRect">
                <a:avLst>
                  <a:gd name="adj" fmla="val 10000"/>
                </a:avLst>
              </a:prstGeom>
              <a:solidFill>
                <a:srgbClr val="CDE6EE"/>
              </a:solidFill>
              <a:ln w="12700" cap="flat">
                <a:noFill/>
                <a:miter lim="400000"/>
              </a:ln>
              <a:effectLst/>
            </p:spPr>
            <p:txBody>
              <a:bodyPr wrap="square" lIns="45719" tIns="45719" rIns="45719" bIns="45719" numCol="1" anchor="ctr">
                <a:noAutofit/>
              </a:bodyPr>
              <a:lstStyle/>
              <a:p>
                <a:pPr algn="ctr" defTabSz="800100">
                  <a:lnSpc>
                    <a:spcPct val="90000"/>
                  </a:lnSpc>
                  <a:spcBef>
                    <a:spcPts val="800"/>
                  </a:spcBef>
                  <a:defRPr>
                    <a:solidFill>
                      <a:srgbClr val="595959"/>
                    </a:solidFill>
                  </a:defRPr>
                </a:pPr>
                <a:endParaRPr/>
              </a:p>
            </p:txBody>
          </p:sp>
          <p:sp>
            <p:nvSpPr>
              <p:cNvPr id="240" name="Senior och Utveckling"/>
              <p:cNvSpPr txBox="1"/>
              <p:nvPr/>
            </p:nvSpPr>
            <p:spPr>
              <a:xfrm>
                <a:off x="0" y="75439"/>
                <a:ext cx="2373330" cy="5100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015" tIns="128015" rIns="128015" bIns="128015" numCol="1" anchor="ctr">
                <a:spAutoFit/>
              </a:bodyPr>
              <a:lstStyle>
                <a:lvl1pPr algn="ctr" defTabSz="800100">
                  <a:lnSpc>
                    <a:spcPct val="90000"/>
                  </a:lnSpc>
                  <a:spcBef>
                    <a:spcPts val="700"/>
                  </a:spcBef>
                  <a:defRPr>
                    <a:solidFill>
                      <a:srgbClr val="595959"/>
                    </a:solidFill>
                  </a:defRPr>
                </a:lvl1pPr>
              </a:lstStyle>
              <a:p>
                <a:r>
                  <a:t>Senior och Utveckling</a:t>
                </a:r>
              </a:p>
            </p:txBody>
          </p:sp>
        </p:grpSp>
        <p:grpSp>
          <p:nvGrpSpPr>
            <p:cNvPr id="244" name="Group"/>
            <p:cNvGrpSpPr/>
            <p:nvPr/>
          </p:nvGrpSpPr>
          <p:grpSpPr>
            <a:xfrm>
              <a:off x="0" y="732780"/>
              <a:ext cx="7911101" cy="628099"/>
              <a:chOff x="0" y="0"/>
              <a:chExt cx="7911100" cy="628097"/>
            </a:xfrm>
          </p:grpSpPr>
          <p:sp>
            <p:nvSpPr>
              <p:cNvPr id="242" name="Rounded Rectangle"/>
              <p:cNvSpPr/>
              <p:nvPr/>
            </p:nvSpPr>
            <p:spPr>
              <a:xfrm>
                <a:off x="0" y="0"/>
                <a:ext cx="7911101" cy="628098"/>
              </a:xfrm>
              <a:prstGeom prst="roundRect">
                <a:avLst>
                  <a:gd name="adj" fmla="val 10000"/>
                </a:avLst>
              </a:prstGeom>
              <a:solidFill>
                <a:srgbClr val="CDE6EE"/>
              </a:solidFill>
              <a:ln w="12700" cap="flat">
                <a:noFill/>
                <a:miter lim="400000"/>
              </a:ln>
              <a:effectLst/>
            </p:spPr>
            <p:txBody>
              <a:bodyPr wrap="square" lIns="45719" tIns="45719" rIns="45719" bIns="45719" numCol="1" anchor="ctr">
                <a:noAutofit/>
              </a:bodyPr>
              <a:lstStyle/>
              <a:p>
                <a:pPr algn="ctr" defTabSz="800100">
                  <a:lnSpc>
                    <a:spcPct val="90000"/>
                  </a:lnSpc>
                  <a:spcBef>
                    <a:spcPts val="800"/>
                  </a:spcBef>
                  <a:defRPr>
                    <a:solidFill>
                      <a:srgbClr val="595959"/>
                    </a:solidFill>
                  </a:defRPr>
                </a:pPr>
                <a:endParaRPr/>
              </a:p>
            </p:txBody>
          </p:sp>
          <p:sp>
            <p:nvSpPr>
              <p:cNvPr id="243" name="Operativt"/>
              <p:cNvSpPr txBox="1"/>
              <p:nvPr/>
            </p:nvSpPr>
            <p:spPr>
              <a:xfrm>
                <a:off x="0" y="59033"/>
                <a:ext cx="2373330" cy="5100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015" tIns="128015" rIns="128015" bIns="128015" numCol="1" anchor="ctr">
                <a:spAutoFit/>
              </a:bodyPr>
              <a:lstStyle>
                <a:lvl1pPr algn="ctr" defTabSz="800100">
                  <a:lnSpc>
                    <a:spcPct val="90000"/>
                  </a:lnSpc>
                  <a:spcBef>
                    <a:spcPts val="700"/>
                  </a:spcBef>
                  <a:defRPr>
                    <a:solidFill>
                      <a:srgbClr val="595959"/>
                    </a:solidFill>
                  </a:defRPr>
                </a:lvl1pPr>
              </a:lstStyle>
              <a:p>
                <a:r>
                  <a:t>Operativt</a:t>
                </a:r>
              </a:p>
            </p:txBody>
          </p:sp>
        </p:grpSp>
        <p:grpSp>
          <p:nvGrpSpPr>
            <p:cNvPr id="247" name="Group"/>
            <p:cNvGrpSpPr/>
            <p:nvPr/>
          </p:nvGrpSpPr>
          <p:grpSpPr>
            <a:xfrm>
              <a:off x="0" y="0"/>
              <a:ext cx="7911101" cy="628098"/>
              <a:chOff x="0" y="0"/>
              <a:chExt cx="7911100" cy="628097"/>
            </a:xfrm>
          </p:grpSpPr>
          <p:sp>
            <p:nvSpPr>
              <p:cNvPr id="245" name="Rounded Rectangle"/>
              <p:cNvSpPr/>
              <p:nvPr/>
            </p:nvSpPr>
            <p:spPr>
              <a:xfrm>
                <a:off x="0" y="0"/>
                <a:ext cx="7911101" cy="628098"/>
              </a:xfrm>
              <a:prstGeom prst="roundRect">
                <a:avLst>
                  <a:gd name="adj" fmla="val 10000"/>
                </a:avLst>
              </a:prstGeom>
              <a:solidFill>
                <a:srgbClr val="D7ED9E"/>
              </a:solidFill>
              <a:ln w="12700" cap="flat">
                <a:noFill/>
                <a:miter lim="400000"/>
              </a:ln>
              <a:effectLst/>
            </p:spPr>
            <p:txBody>
              <a:bodyPr wrap="square" lIns="45719" tIns="45719" rIns="45719" bIns="45719" numCol="1" anchor="ctr">
                <a:noAutofit/>
              </a:bodyPr>
              <a:lstStyle/>
              <a:p>
                <a:pPr algn="ctr" defTabSz="800100">
                  <a:lnSpc>
                    <a:spcPct val="90000"/>
                  </a:lnSpc>
                  <a:spcBef>
                    <a:spcPts val="800"/>
                  </a:spcBef>
                  <a:defRPr>
                    <a:solidFill>
                      <a:srgbClr val="595959"/>
                    </a:solidFill>
                  </a:defRPr>
                </a:pPr>
                <a:endParaRPr/>
              </a:p>
            </p:txBody>
          </p:sp>
          <p:sp>
            <p:nvSpPr>
              <p:cNvPr id="246" name="Strategi"/>
              <p:cNvSpPr txBox="1"/>
              <p:nvPr/>
            </p:nvSpPr>
            <p:spPr>
              <a:xfrm>
                <a:off x="0" y="59033"/>
                <a:ext cx="2373330" cy="5100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015" tIns="128015" rIns="128015" bIns="128015" numCol="1" anchor="ctr">
                <a:spAutoFit/>
              </a:bodyPr>
              <a:lstStyle>
                <a:lvl1pPr algn="ctr" defTabSz="800100">
                  <a:lnSpc>
                    <a:spcPct val="90000"/>
                  </a:lnSpc>
                  <a:spcBef>
                    <a:spcPts val="700"/>
                  </a:spcBef>
                  <a:defRPr>
                    <a:solidFill>
                      <a:srgbClr val="595959"/>
                    </a:solidFill>
                  </a:defRPr>
                </a:lvl1pPr>
              </a:lstStyle>
              <a:p>
                <a:r>
                  <a:t>Strategi</a:t>
                </a:r>
              </a:p>
            </p:txBody>
          </p:sp>
        </p:grpSp>
        <p:grpSp>
          <p:nvGrpSpPr>
            <p:cNvPr id="250" name="Group"/>
            <p:cNvGrpSpPr/>
            <p:nvPr/>
          </p:nvGrpSpPr>
          <p:grpSpPr>
            <a:xfrm>
              <a:off x="5436037" y="52340"/>
              <a:ext cx="785123" cy="523416"/>
              <a:chOff x="0" y="0"/>
              <a:chExt cx="785121" cy="523414"/>
            </a:xfrm>
          </p:grpSpPr>
          <p:sp>
            <p:nvSpPr>
              <p:cNvPr id="248"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49" name="Styrelse"/>
              <p:cNvSpPr txBox="1"/>
              <p:nvPr/>
            </p:nvSpPr>
            <p:spPr>
              <a:xfrm>
                <a:off x="15329"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Styrelse</a:t>
                </a:r>
              </a:p>
            </p:txBody>
          </p:sp>
        </p:grpSp>
        <p:sp>
          <p:nvSpPr>
            <p:cNvPr id="251" name="Line"/>
            <p:cNvSpPr/>
            <p:nvPr/>
          </p:nvSpPr>
          <p:spPr>
            <a:xfrm>
              <a:off x="4297610" y="575756"/>
              <a:ext cx="1530990" cy="2093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54" name="Group"/>
            <p:cNvGrpSpPr/>
            <p:nvPr/>
          </p:nvGrpSpPr>
          <p:grpSpPr>
            <a:xfrm>
              <a:off x="3905048" y="785121"/>
              <a:ext cx="785123" cy="523416"/>
              <a:chOff x="0" y="0"/>
              <a:chExt cx="785121" cy="523414"/>
            </a:xfrm>
          </p:grpSpPr>
          <p:sp>
            <p:nvSpPr>
              <p:cNvPr id="252" name="Rounded Rectangle"/>
              <p:cNvSpPr/>
              <p:nvPr/>
            </p:nvSpPr>
            <p:spPr>
              <a:xfrm>
                <a:off x="0" y="0"/>
                <a:ext cx="785122" cy="52341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53" name="Klubbchef"/>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Klubbchef</a:t>
                </a:r>
              </a:p>
            </p:txBody>
          </p:sp>
        </p:grpSp>
        <p:sp>
          <p:nvSpPr>
            <p:cNvPr id="255" name="Line"/>
            <p:cNvSpPr/>
            <p:nvPr/>
          </p:nvSpPr>
          <p:spPr>
            <a:xfrm>
              <a:off x="2766620" y="1308538"/>
              <a:ext cx="1530990" cy="2093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58" name="Group"/>
            <p:cNvGrpSpPr/>
            <p:nvPr/>
          </p:nvGrpSpPr>
          <p:grpSpPr>
            <a:xfrm>
              <a:off x="2374058" y="1517903"/>
              <a:ext cx="785123" cy="523416"/>
              <a:chOff x="0" y="0"/>
              <a:chExt cx="785121" cy="523414"/>
            </a:xfrm>
          </p:grpSpPr>
          <p:sp>
            <p:nvSpPr>
              <p:cNvPr id="256" name="Rounded Rectangle"/>
              <p:cNvSpPr/>
              <p:nvPr/>
            </p:nvSpPr>
            <p:spPr>
              <a:xfrm>
                <a:off x="0" y="0"/>
                <a:ext cx="785122" cy="52341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57" name="A-lagstränare"/>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A-lagstränare</a:t>
                </a:r>
              </a:p>
            </p:txBody>
          </p:sp>
        </p:grpSp>
        <p:sp>
          <p:nvSpPr>
            <p:cNvPr id="259" name="Line"/>
            <p:cNvSpPr/>
            <p:nvPr/>
          </p:nvSpPr>
          <p:spPr>
            <a:xfrm>
              <a:off x="3787280" y="1308538"/>
              <a:ext cx="510330" cy="2093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62" name="Group"/>
            <p:cNvGrpSpPr/>
            <p:nvPr/>
          </p:nvGrpSpPr>
          <p:grpSpPr>
            <a:xfrm>
              <a:off x="3394717" y="1517903"/>
              <a:ext cx="785123" cy="523416"/>
              <a:chOff x="0" y="0"/>
              <a:chExt cx="785121" cy="523414"/>
            </a:xfrm>
          </p:grpSpPr>
          <p:sp>
            <p:nvSpPr>
              <p:cNvPr id="260" name="Rounded Rectangle"/>
              <p:cNvSpPr/>
              <p:nvPr/>
            </p:nvSpPr>
            <p:spPr>
              <a:xfrm>
                <a:off x="0" y="0"/>
                <a:ext cx="785122" cy="523415"/>
              </a:xfrm>
              <a:prstGeom prst="roundRect">
                <a:avLst>
                  <a:gd name="adj" fmla="val 10000"/>
                </a:avLst>
              </a:prstGeom>
              <a:blipFill rotWithShape="1">
                <a:blip r:embed="rId2"/>
                <a:srcRect/>
                <a:tile tx="0" ty="0" sx="100000" sy="100000" flip="none" algn="tl"/>
              </a:blip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61" name="Elitkommité / Sportråd"/>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Elitkommité / Sportråd</a:t>
                </a:r>
              </a:p>
            </p:txBody>
          </p:sp>
        </p:grpSp>
        <p:sp>
          <p:nvSpPr>
            <p:cNvPr id="263" name="Line"/>
            <p:cNvSpPr/>
            <p:nvPr/>
          </p:nvSpPr>
          <p:spPr>
            <a:xfrm>
              <a:off x="3787280" y="2041319"/>
              <a:ext cx="1" cy="222431"/>
            </a:xfrm>
            <a:prstGeom prst="line">
              <a:avLst/>
            </a:prstGeom>
            <a:noFill/>
            <a:ln w="10795" cap="flat">
              <a:solidFill>
                <a:srgbClr val="000000"/>
              </a:solidFill>
              <a:prstDash val="dash"/>
              <a:round/>
            </a:ln>
            <a:effectLst/>
          </p:spPr>
          <p:txBody>
            <a:bodyPr wrap="square" lIns="45719" tIns="45719" rIns="45719" bIns="45719" numCol="1" anchor="t">
              <a:noAutofit/>
            </a:bodyPr>
            <a:lstStyle/>
            <a:p>
              <a:endParaRPr/>
            </a:p>
          </p:txBody>
        </p:sp>
        <p:grpSp>
          <p:nvGrpSpPr>
            <p:cNvPr id="266" name="Group"/>
            <p:cNvGrpSpPr/>
            <p:nvPr/>
          </p:nvGrpSpPr>
          <p:grpSpPr>
            <a:xfrm>
              <a:off x="3394717" y="2263749"/>
              <a:ext cx="785123" cy="523416"/>
              <a:chOff x="0" y="0"/>
              <a:chExt cx="785121" cy="523414"/>
            </a:xfrm>
          </p:grpSpPr>
          <p:sp>
            <p:nvSpPr>
              <p:cNvPr id="264" name="Rounded Rectangle"/>
              <p:cNvSpPr/>
              <p:nvPr/>
            </p:nvSpPr>
            <p:spPr>
              <a:xfrm>
                <a:off x="0" y="0"/>
                <a:ext cx="785122" cy="523415"/>
              </a:xfrm>
              <a:prstGeom prst="roundRect">
                <a:avLst>
                  <a:gd name="adj" fmla="val 10000"/>
                </a:avLst>
              </a:prstGeom>
              <a:solidFill>
                <a:schemeClr val="accent1"/>
              </a:solidFill>
              <a:ln w="10795" cap="flat">
                <a:solidFill>
                  <a:srgbClr val="FFFFFF"/>
                </a:solidFill>
                <a:prstDash val="dash"/>
                <a:round/>
              </a:ln>
              <a:effectLst/>
            </p:spPr>
            <p:txBody>
              <a:bodyPr wrap="square" lIns="45719" tIns="45719" rIns="45719" bIns="45719" numCol="1" anchor="ctr">
                <a:noAutofit/>
              </a:bodyPr>
              <a:lstStyle/>
              <a:p>
                <a:pPr algn="ctr" defTabSz="222250">
                  <a:lnSpc>
                    <a:spcPct val="90000"/>
                  </a:lnSpc>
                  <a:spcBef>
                    <a:spcPts val="800"/>
                  </a:spcBef>
                  <a:defRPr sz="2000">
                    <a:solidFill>
                      <a:srgbClr val="FFFFFF"/>
                    </a:solidFill>
                  </a:defRPr>
                </a:pPr>
                <a:endParaRPr/>
              </a:p>
            </p:txBody>
          </p:sp>
          <p:sp>
            <p:nvSpPr>
              <p:cNvPr id="265" name="Ungdoms- och utbildningskonsulent*"/>
              <p:cNvSpPr txBox="1"/>
              <p:nvPr/>
            </p:nvSpPr>
            <p:spPr>
              <a:xfrm>
                <a:off x="15330" y="182332"/>
                <a:ext cx="754463" cy="1587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 Ungdoms- och utbildningskonsulent*</a:t>
                </a:r>
              </a:p>
            </p:txBody>
          </p:sp>
        </p:grpSp>
        <p:sp>
          <p:nvSpPr>
            <p:cNvPr id="267" name="Line"/>
            <p:cNvSpPr/>
            <p:nvPr/>
          </p:nvSpPr>
          <p:spPr>
            <a:xfrm>
              <a:off x="4297610" y="1308538"/>
              <a:ext cx="1364426" cy="2080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70" name="Group"/>
            <p:cNvGrpSpPr/>
            <p:nvPr/>
          </p:nvGrpSpPr>
          <p:grpSpPr>
            <a:xfrm>
              <a:off x="5269474" y="1516548"/>
              <a:ext cx="785123" cy="523416"/>
              <a:chOff x="0" y="0"/>
              <a:chExt cx="785121" cy="523414"/>
            </a:xfrm>
          </p:grpSpPr>
          <p:sp>
            <p:nvSpPr>
              <p:cNvPr id="268"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69" name="Arrangemengsgrupp"/>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Arrangemengsgrupp</a:t>
                </a:r>
              </a:p>
            </p:txBody>
          </p:sp>
        </p:grpSp>
        <p:sp>
          <p:nvSpPr>
            <p:cNvPr id="271" name="Line"/>
            <p:cNvSpPr/>
            <p:nvPr/>
          </p:nvSpPr>
          <p:spPr>
            <a:xfrm>
              <a:off x="4297610" y="1308538"/>
              <a:ext cx="430483" cy="2222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74" name="Group"/>
            <p:cNvGrpSpPr/>
            <p:nvPr/>
          </p:nvGrpSpPr>
          <p:grpSpPr>
            <a:xfrm>
              <a:off x="4335531" y="1530774"/>
              <a:ext cx="785123" cy="523416"/>
              <a:chOff x="0" y="0"/>
              <a:chExt cx="785121" cy="523414"/>
            </a:xfrm>
          </p:grpSpPr>
          <p:sp>
            <p:nvSpPr>
              <p:cNvPr id="272" name="Rounded Rectangle"/>
              <p:cNvSpPr/>
              <p:nvPr/>
            </p:nvSpPr>
            <p:spPr>
              <a:xfrm>
                <a:off x="0" y="0"/>
                <a:ext cx="785122" cy="52341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73" name="U- och J-trupp tränare"/>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U- och J-trupp tränare</a:t>
                </a:r>
              </a:p>
            </p:txBody>
          </p:sp>
        </p:grpSp>
        <p:sp>
          <p:nvSpPr>
            <p:cNvPr id="275" name="Line"/>
            <p:cNvSpPr/>
            <p:nvPr/>
          </p:nvSpPr>
          <p:spPr>
            <a:xfrm>
              <a:off x="4724929" y="2054189"/>
              <a:ext cx="12701" cy="2281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78" name="Group"/>
            <p:cNvGrpSpPr/>
            <p:nvPr/>
          </p:nvGrpSpPr>
          <p:grpSpPr>
            <a:xfrm>
              <a:off x="4341905" y="2282309"/>
              <a:ext cx="785123" cy="523416"/>
              <a:chOff x="0" y="0"/>
              <a:chExt cx="785121" cy="523414"/>
            </a:xfrm>
          </p:grpSpPr>
          <p:sp>
            <p:nvSpPr>
              <p:cNvPr id="276"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77" name="Ungdomstränare"/>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Ungdomstränare</a:t>
                </a:r>
              </a:p>
            </p:txBody>
          </p:sp>
        </p:grpSp>
        <p:sp>
          <p:nvSpPr>
            <p:cNvPr id="279" name="Line"/>
            <p:cNvSpPr/>
            <p:nvPr/>
          </p:nvSpPr>
          <p:spPr>
            <a:xfrm>
              <a:off x="5318269" y="575756"/>
              <a:ext cx="510330" cy="2093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82" name="Group"/>
            <p:cNvGrpSpPr/>
            <p:nvPr/>
          </p:nvGrpSpPr>
          <p:grpSpPr>
            <a:xfrm>
              <a:off x="4925707" y="785121"/>
              <a:ext cx="785123" cy="523416"/>
              <a:chOff x="0" y="0"/>
              <a:chExt cx="785121" cy="523414"/>
            </a:xfrm>
          </p:grpSpPr>
          <p:sp>
            <p:nvSpPr>
              <p:cNvPr id="280"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2000">
                    <a:solidFill>
                      <a:srgbClr val="FFFFFF"/>
                    </a:solidFill>
                  </a:defRPr>
                </a:pPr>
                <a:endParaRPr/>
              </a:p>
            </p:txBody>
          </p:sp>
          <p:sp>
            <p:nvSpPr>
              <p:cNvPr id="281" name="Kassör (stöd ekonomi)"/>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Kassör (stöd ekonomi)</a:t>
                </a:r>
              </a:p>
            </p:txBody>
          </p:sp>
        </p:grpSp>
        <p:sp>
          <p:nvSpPr>
            <p:cNvPr id="283" name="Line"/>
            <p:cNvSpPr/>
            <p:nvPr/>
          </p:nvSpPr>
          <p:spPr>
            <a:xfrm>
              <a:off x="5828598" y="575756"/>
              <a:ext cx="510330" cy="209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86" name="Group"/>
            <p:cNvGrpSpPr/>
            <p:nvPr/>
          </p:nvGrpSpPr>
          <p:grpSpPr>
            <a:xfrm>
              <a:off x="5946366" y="785121"/>
              <a:ext cx="785123" cy="523416"/>
              <a:chOff x="0" y="0"/>
              <a:chExt cx="785121" cy="523414"/>
            </a:xfrm>
          </p:grpSpPr>
          <p:sp>
            <p:nvSpPr>
              <p:cNvPr id="284"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500"/>
                </a:pPr>
                <a:endParaRPr/>
              </a:p>
            </p:txBody>
          </p:sp>
          <p:sp>
            <p:nvSpPr>
              <p:cNvPr id="285" name="Arenagrupp"/>
              <p:cNvSpPr txBox="1"/>
              <p:nvPr/>
            </p:nvSpPr>
            <p:spPr>
              <a:xfrm>
                <a:off x="15330" y="198207"/>
                <a:ext cx="754463" cy="127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Arenagrupp</a:t>
                </a:r>
              </a:p>
            </p:txBody>
          </p:sp>
        </p:grpSp>
        <p:sp>
          <p:nvSpPr>
            <p:cNvPr id="287" name="Line"/>
            <p:cNvSpPr/>
            <p:nvPr/>
          </p:nvSpPr>
          <p:spPr>
            <a:xfrm>
              <a:off x="5828598" y="575756"/>
              <a:ext cx="1530990" cy="209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290" name="Group"/>
            <p:cNvGrpSpPr/>
            <p:nvPr/>
          </p:nvGrpSpPr>
          <p:grpSpPr>
            <a:xfrm>
              <a:off x="6967026" y="785121"/>
              <a:ext cx="785123" cy="523416"/>
              <a:chOff x="0" y="0"/>
              <a:chExt cx="785121" cy="523414"/>
            </a:xfrm>
          </p:grpSpPr>
          <p:sp>
            <p:nvSpPr>
              <p:cNvPr id="288" name="Rounded Rectangle"/>
              <p:cNvSpPr/>
              <p:nvPr/>
            </p:nvSpPr>
            <p:spPr>
              <a:xfrm>
                <a:off x="0" y="0"/>
                <a:ext cx="785122" cy="52341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222250">
                  <a:lnSpc>
                    <a:spcPct val="90000"/>
                  </a:lnSpc>
                  <a:spcBef>
                    <a:spcPts val="800"/>
                  </a:spcBef>
                  <a:defRPr sz="2000">
                    <a:solidFill>
                      <a:srgbClr val="FFFFFF"/>
                    </a:solidFill>
                  </a:defRPr>
                </a:pPr>
                <a:endParaRPr/>
              </a:p>
            </p:txBody>
          </p:sp>
          <p:sp>
            <p:nvSpPr>
              <p:cNvPr id="289" name="Ungdomsansvarig (stöd Ungdomstränare)"/>
              <p:cNvSpPr txBox="1"/>
              <p:nvPr/>
            </p:nvSpPr>
            <p:spPr>
              <a:xfrm>
                <a:off x="15330" y="182332"/>
                <a:ext cx="754463" cy="1587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ctr" defTabSz="222250">
                  <a:lnSpc>
                    <a:spcPct val="90000"/>
                  </a:lnSpc>
                  <a:spcBef>
                    <a:spcPts val="200"/>
                  </a:spcBef>
                  <a:defRPr sz="500"/>
                </a:lvl1pPr>
              </a:lstStyle>
              <a:p>
                <a:r>
                  <a:t>Ungdomsansvarig (stöd Ungdomstränare)</a:t>
                </a:r>
              </a:p>
            </p:txBody>
          </p:sp>
        </p:grpSp>
      </p:grpSp>
      <p:sp>
        <p:nvSpPr>
          <p:cNvPr id="292" name="TextBox 5"/>
          <p:cNvSpPr txBox="1"/>
          <p:nvPr/>
        </p:nvSpPr>
        <p:spPr>
          <a:xfrm>
            <a:off x="9720209" y="5950110"/>
            <a:ext cx="1397286" cy="62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92D050"/>
                </a:solidFill>
              </a:defRPr>
            </a:pPr>
            <a:r>
              <a:t>Grön – Ideell</a:t>
            </a:r>
          </a:p>
          <a:p>
            <a:pPr>
              <a:defRPr sz="1200">
                <a:solidFill>
                  <a:srgbClr val="00B0F0"/>
                </a:solidFill>
              </a:defRPr>
            </a:pPr>
            <a:r>
              <a:t>Blå – Professionell</a:t>
            </a:r>
          </a:p>
          <a:p>
            <a:pPr>
              <a:defRPr sz="1200"/>
            </a:pPr>
            <a:r>
              <a:t>* I plan 2020</a:t>
            </a:r>
          </a:p>
        </p:txBody>
      </p:sp>
      <p:pic>
        <p:nvPicPr>
          <p:cNvPr id="293" name="Picture 4" descr="Picture 4"/>
          <p:cNvPicPr>
            <a:picLocks noChangeAspect="1"/>
          </p:cNvPicPr>
          <p:nvPr/>
        </p:nvPicPr>
        <p:blipFill>
          <a:blip r:embed="rId3">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itle 1"/>
          <p:cNvSpPr txBox="1">
            <a:spLocks noGrp="1"/>
          </p:cNvSpPr>
          <p:nvPr>
            <p:ph type="title"/>
          </p:nvPr>
        </p:nvSpPr>
        <p:spPr>
          <a:xfrm>
            <a:off x="252918" y="1123836"/>
            <a:ext cx="2947484" cy="4601185"/>
          </a:xfrm>
          <a:prstGeom prst="rect">
            <a:avLst/>
          </a:prstGeom>
        </p:spPr>
        <p:txBody>
          <a:bodyPr/>
          <a:lstStyle/>
          <a:p>
            <a:pPr>
              <a:defRPr i="1" spc="-100"/>
            </a:pPr>
            <a:r>
              <a:t/>
            </a:r>
            <a:br/>
            <a:r>
              <a:rPr i="0"/>
              <a:t>Medlems-, administrativ organisation</a:t>
            </a:r>
          </a:p>
        </p:txBody>
      </p:sp>
      <p:grpSp>
        <p:nvGrpSpPr>
          <p:cNvPr id="367" name="Content Placeholder 3"/>
          <p:cNvGrpSpPr/>
          <p:nvPr/>
        </p:nvGrpSpPr>
        <p:grpSpPr>
          <a:xfrm>
            <a:off x="3575406" y="2094422"/>
            <a:ext cx="8157683" cy="2660010"/>
            <a:chOff x="0" y="0"/>
            <a:chExt cx="8157681" cy="2660009"/>
          </a:xfrm>
        </p:grpSpPr>
        <p:grpSp>
          <p:nvGrpSpPr>
            <p:cNvPr id="298" name="Group"/>
            <p:cNvGrpSpPr/>
            <p:nvPr/>
          </p:nvGrpSpPr>
          <p:grpSpPr>
            <a:xfrm>
              <a:off x="0" y="2068896"/>
              <a:ext cx="8157682" cy="591114"/>
              <a:chOff x="0" y="0"/>
              <a:chExt cx="8157681" cy="591112"/>
            </a:xfrm>
          </p:grpSpPr>
          <p:sp>
            <p:nvSpPr>
              <p:cNvPr id="296" name="Rounded Rectangle"/>
              <p:cNvSpPr/>
              <p:nvPr/>
            </p:nvSpPr>
            <p:spPr>
              <a:xfrm>
                <a:off x="0" y="0"/>
                <a:ext cx="8157682" cy="591113"/>
              </a:xfrm>
              <a:prstGeom prst="roundRect">
                <a:avLst>
                  <a:gd name="adj" fmla="val 10000"/>
                </a:avLst>
              </a:prstGeom>
              <a:solidFill>
                <a:srgbClr val="D7ED9E"/>
              </a:solidFill>
              <a:ln w="12700" cap="flat">
                <a:noFill/>
                <a:miter lim="400000"/>
              </a:ln>
              <a:effectLst/>
            </p:spPr>
            <p:txBody>
              <a:bodyPr wrap="square" lIns="45719" tIns="45719" rIns="45719" bIns="45719" numCol="1" anchor="ctr">
                <a:noAutofit/>
              </a:bodyPr>
              <a:lstStyle/>
              <a:p>
                <a:pPr algn="ctr" defTabSz="889000">
                  <a:lnSpc>
                    <a:spcPct val="90000"/>
                  </a:lnSpc>
                  <a:spcBef>
                    <a:spcPts val="800"/>
                  </a:spcBef>
                  <a:defRPr sz="2000">
                    <a:solidFill>
                      <a:srgbClr val="595959"/>
                    </a:solidFill>
                  </a:defRPr>
                </a:pPr>
                <a:endParaRPr/>
              </a:p>
            </p:txBody>
          </p:sp>
          <p:sp>
            <p:nvSpPr>
              <p:cNvPr id="297" name="Ideellt"/>
              <p:cNvSpPr txBox="1"/>
              <p:nvPr/>
            </p:nvSpPr>
            <p:spPr>
              <a:xfrm>
                <a:off x="0" y="7266"/>
                <a:ext cx="2447304" cy="576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lnSpc>
                    <a:spcPct val="90000"/>
                  </a:lnSpc>
                  <a:spcBef>
                    <a:spcPts val="800"/>
                  </a:spcBef>
                  <a:defRPr sz="2000">
                    <a:solidFill>
                      <a:srgbClr val="595959"/>
                    </a:solidFill>
                  </a:defRPr>
                </a:lvl1pPr>
              </a:lstStyle>
              <a:p>
                <a:r>
                  <a:t>Ideellt</a:t>
                </a:r>
              </a:p>
            </p:txBody>
          </p:sp>
        </p:grpSp>
        <p:grpSp>
          <p:nvGrpSpPr>
            <p:cNvPr id="301" name="Group"/>
            <p:cNvGrpSpPr/>
            <p:nvPr/>
          </p:nvGrpSpPr>
          <p:grpSpPr>
            <a:xfrm>
              <a:off x="0" y="1379264"/>
              <a:ext cx="8157682" cy="591114"/>
              <a:chOff x="0" y="0"/>
              <a:chExt cx="8157681" cy="591112"/>
            </a:xfrm>
          </p:grpSpPr>
          <p:sp>
            <p:nvSpPr>
              <p:cNvPr id="299" name="Rounded Rectangle"/>
              <p:cNvSpPr/>
              <p:nvPr/>
            </p:nvSpPr>
            <p:spPr>
              <a:xfrm>
                <a:off x="0" y="0"/>
                <a:ext cx="8157682" cy="591113"/>
              </a:xfrm>
              <a:prstGeom prst="roundRect">
                <a:avLst>
                  <a:gd name="adj" fmla="val 10000"/>
                </a:avLst>
              </a:prstGeom>
              <a:solidFill>
                <a:srgbClr val="CDE6EE"/>
              </a:solidFill>
              <a:ln w="12700" cap="flat">
                <a:noFill/>
                <a:miter lim="400000"/>
              </a:ln>
              <a:effectLst/>
            </p:spPr>
            <p:txBody>
              <a:bodyPr wrap="square" lIns="45719" tIns="45719" rIns="45719" bIns="45719" numCol="1" anchor="ctr">
                <a:noAutofit/>
              </a:bodyPr>
              <a:lstStyle/>
              <a:p>
                <a:pPr algn="ctr" defTabSz="889000">
                  <a:lnSpc>
                    <a:spcPct val="90000"/>
                  </a:lnSpc>
                  <a:spcBef>
                    <a:spcPts val="800"/>
                  </a:spcBef>
                  <a:defRPr sz="2000">
                    <a:solidFill>
                      <a:srgbClr val="595959"/>
                    </a:solidFill>
                  </a:defRPr>
                </a:pPr>
                <a:endParaRPr/>
              </a:p>
            </p:txBody>
          </p:sp>
          <p:sp>
            <p:nvSpPr>
              <p:cNvPr id="300" name="Operativt"/>
              <p:cNvSpPr txBox="1"/>
              <p:nvPr/>
            </p:nvSpPr>
            <p:spPr>
              <a:xfrm>
                <a:off x="0" y="7266"/>
                <a:ext cx="2447304" cy="576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lnSpc>
                    <a:spcPct val="90000"/>
                  </a:lnSpc>
                  <a:spcBef>
                    <a:spcPts val="800"/>
                  </a:spcBef>
                  <a:defRPr sz="2000">
                    <a:solidFill>
                      <a:srgbClr val="595959"/>
                    </a:solidFill>
                  </a:defRPr>
                </a:lvl1pPr>
              </a:lstStyle>
              <a:p>
                <a:r>
                  <a:t>Operativt</a:t>
                </a:r>
              </a:p>
            </p:txBody>
          </p:sp>
        </p:grpSp>
        <p:grpSp>
          <p:nvGrpSpPr>
            <p:cNvPr id="304" name="Group"/>
            <p:cNvGrpSpPr/>
            <p:nvPr/>
          </p:nvGrpSpPr>
          <p:grpSpPr>
            <a:xfrm>
              <a:off x="0" y="689631"/>
              <a:ext cx="8157682" cy="591114"/>
              <a:chOff x="0" y="0"/>
              <a:chExt cx="8157681" cy="591112"/>
            </a:xfrm>
          </p:grpSpPr>
          <p:sp>
            <p:nvSpPr>
              <p:cNvPr id="302" name="Rounded Rectangle"/>
              <p:cNvSpPr/>
              <p:nvPr/>
            </p:nvSpPr>
            <p:spPr>
              <a:xfrm>
                <a:off x="0" y="0"/>
                <a:ext cx="8157682" cy="591113"/>
              </a:xfrm>
              <a:prstGeom prst="roundRect">
                <a:avLst>
                  <a:gd name="adj" fmla="val 10000"/>
                </a:avLst>
              </a:prstGeom>
              <a:solidFill>
                <a:srgbClr val="CDE6EE"/>
              </a:solidFill>
              <a:ln w="12700" cap="flat">
                <a:noFill/>
                <a:miter lim="400000"/>
              </a:ln>
              <a:effectLst/>
            </p:spPr>
            <p:txBody>
              <a:bodyPr wrap="square" lIns="45719" tIns="45719" rIns="45719" bIns="45719" numCol="1" anchor="ctr">
                <a:noAutofit/>
              </a:bodyPr>
              <a:lstStyle/>
              <a:p>
                <a:pPr algn="ctr" defTabSz="889000">
                  <a:lnSpc>
                    <a:spcPct val="90000"/>
                  </a:lnSpc>
                  <a:spcBef>
                    <a:spcPts val="800"/>
                  </a:spcBef>
                  <a:defRPr sz="2000">
                    <a:solidFill>
                      <a:srgbClr val="595959"/>
                    </a:solidFill>
                  </a:defRPr>
                </a:pPr>
                <a:endParaRPr/>
              </a:p>
            </p:txBody>
          </p:sp>
          <p:sp>
            <p:nvSpPr>
              <p:cNvPr id="303" name="Verksamhetsansvar"/>
              <p:cNvSpPr txBox="1"/>
              <p:nvPr/>
            </p:nvSpPr>
            <p:spPr>
              <a:xfrm>
                <a:off x="0" y="7266"/>
                <a:ext cx="2447304" cy="576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lnSpc>
                    <a:spcPct val="90000"/>
                  </a:lnSpc>
                  <a:spcBef>
                    <a:spcPts val="800"/>
                  </a:spcBef>
                  <a:defRPr sz="2000">
                    <a:solidFill>
                      <a:srgbClr val="595959"/>
                    </a:solidFill>
                  </a:defRPr>
                </a:lvl1pPr>
              </a:lstStyle>
              <a:p>
                <a:r>
                  <a:t>Verksamhetsansvar</a:t>
                </a:r>
              </a:p>
            </p:txBody>
          </p:sp>
        </p:grpSp>
        <p:grpSp>
          <p:nvGrpSpPr>
            <p:cNvPr id="307" name="Group"/>
            <p:cNvGrpSpPr/>
            <p:nvPr/>
          </p:nvGrpSpPr>
          <p:grpSpPr>
            <a:xfrm>
              <a:off x="0" y="0"/>
              <a:ext cx="8157682" cy="591113"/>
              <a:chOff x="0" y="0"/>
              <a:chExt cx="8157681" cy="591112"/>
            </a:xfrm>
          </p:grpSpPr>
          <p:sp>
            <p:nvSpPr>
              <p:cNvPr id="305" name="Rounded Rectangle"/>
              <p:cNvSpPr/>
              <p:nvPr/>
            </p:nvSpPr>
            <p:spPr>
              <a:xfrm>
                <a:off x="0" y="0"/>
                <a:ext cx="8157682" cy="591113"/>
              </a:xfrm>
              <a:prstGeom prst="roundRect">
                <a:avLst>
                  <a:gd name="adj" fmla="val 10000"/>
                </a:avLst>
              </a:prstGeom>
              <a:solidFill>
                <a:srgbClr val="D7ED9E"/>
              </a:solidFill>
              <a:ln w="12700" cap="flat">
                <a:noFill/>
                <a:miter lim="400000"/>
              </a:ln>
              <a:effectLst/>
            </p:spPr>
            <p:txBody>
              <a:bodyPr wrap="square" lIns="45719" tIns="45719" rIns="45719" bIns="45719" numCol="1" anchor="ctr">
                <a:noAutofit/>
              </a:bodyPr>
              <a:lstStyle/>
              <a:p>
                <a:pPr algn="ctr" defTabSz="889000">
                  <a:lnSpc>
                    <a:spcPct val="90000"/>
                  </a:lnSpc>
                  <a:spcBef>
                    <a:spcPts val="800"/>
                  </a:spcBef>
                  <a:defRPr sz="2000">
                    <a:solidFill>
                      <a:srgbClr val="595959"/>
                    </a:solidFill>
                  </a:defRPr>
                </a:pPr>
                <a:endParaRPr/>
              </a:p>
            </p:txBody>
          </p:sp>
          <p:sp>
            <p:nvSpPr>
              <p:cNvPr id="306" name="Strategi"/>
              <p:cNvSpPr txBox="1"/>
              <p:nvPr/>
            </p:nvSpPr>
            <p:spPr>
              <a:xfrm>
                <a:off x="0" y="7266"/>
                <a:ext cx="2447304" cy="5765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lnSpc>
                    <a:spcPct val="90000"/>
                  </a:lnSpc>
                  <a:spcBef>
                    <a:spcPts val="800"/>
                  </a:spcBef>
                  <a:defRPr sz="2000">
                    <a:solidFill>
                      <a:srgbClr val="595959"/>
                    </a:solidFill>
                  </a:defRPr>
                </a:lvl1pPr>
              </a:lstStyle>
              <a:p>
                <a:r>
                  <a:t>Strategi </a:t>
                </a:r>
              </a:p>
            </p:txBody>
          </p:sp>
        </p:grpSp>
        <p:grpSp>
          <p:nvGrpSpPr>
            <p:cNvPr id="310" name="Group"/>
            <p:cNvGrpSpPr/>
            <p:nvPr/>
          </p:nvGrpSpPr>
          <p:grpSpPr>
            <a:xfrm>
              <a:off x="5331750" y="49259"/>
              <a:ext cx="738892" cy="492595"/>
              <a:chOff x="0" y="0"/>
              <a:chExt cx="738890" cy="492594"/>
            </a:xfrm>
          </p:grpSpPr>
          <p:sp>
            <p:nvSpPr>
              <p:cNvPr id="308"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09" name="Styrelse"/>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Styrelse</a:t>
                </a:r>
              </a:p>
            </p:txBody>
          </p:sp>
        </p:grpSp>
        <p:sp>
          <p:nvSpPr>
            <p:cNvPr id="311" name="Line"/>
            <p:cNvSpPr/>
            <p:nvPr/>
          </p:nvSpPr>
          <p:spPr>
            <a:xfrm>
              <a:off x="5220915" y="541852"/>
              <a:ext cx="480280" cy="1970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14" name="Group"/>
            <p:cNvGrpSpPr/>
            <p:nvPr/>
          </p:nvGrpSpPr>
          <p:grpSpPr>
            <a:xfrm>
              <a:off x="4851470" y="738890"/>
              <a:ext cx="738892" cy="492595"/>
              <a:chOff x="0" y="0"/>
              <a:chExt cx="738890" cy="492594"/>
            </a:xfrm>
          </p:grpSpPr>
          <p:sp>
            <p:nvSpPr>
              <p:cNvPr id="312"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13" name="Klubbchef"/>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Klubbchef</a:t>
                </a:r>
              </a:p>
            </p:txBody>
          </p:sp>
        </p:grpSp>
        <p:sp>
          <p:nvSpPr>
            <p:cNvPr id="315" name="Line"/>
            <p:cNvSpPr/>
            <p:nvPr/>
          </p:nvSpPr>
          <p:spPr>
            <a:xfrm>
              <a:off x="2819518" y="1231486"/>
              <a:ext cx="2401398" cy="1970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18" name="Group"/>
            <p:cNvGrpSpPr/>
            <p:nvPr/>
          </p:nvGrpSpPr>
          <p:grpSpPr>
            <a:xfrm>
              <a:off x="2450071" y="1428523"/>
              <a:ext cx="738892" cy="492595"/>
              <a:chOff x="0" y="0"/>
              <a:chExt cx="738890" cy="492594"/>
            </a:xfrm>
          </p:grpSpPr>
          <p:sp>
            <p:nvSpPr>
              <p:cNvPr id="316"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17" name="Medlemmar"/>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Medlemmar</a:t>
                </a:r>
              </a:p>
            </p:txBody>
          </p:sp>
        </p:grpSp>
        <p:sp>
          <p:nvSpPr>
            <p:cNvPr id="319" name="Line"/>
            <p:cNvSpPr/>
            <p:nvPr/>
          </p:nvSpPr>
          <p:spPr>
            <a:xfrm>
              <a:off x="2819517"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22" name="Group"/>
            <p:cNvGrpSpPr/>
            <p:nvPr/>
          </p:nvGrpSpPr>
          <p:grpSpPr>
            <a:xfrm>
              <a:off x="2450071" y="2118155"/>
              <a:ext cx="738892" cy="492595"/>
              <a:chOff x="0" y="0"/>
              <a:chExt cx="738890" cy="492594"/>
            </a:xfrm>
          </p:grpSpPr>
          <p:sp>
            <p:nvSpPr>
              <p:cNvPr id="320"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21" name="Lagansvarig"/>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Lagansvarig</a:t>
                </a:r>
              </a:p>
            </p:txBody>
          </p:sp>
        </p:grpSp>
        <p:sp>
          <p:nvSpPr>
            <p:cNvPr id="323" name="Line"/>
            <p:cNvSpPr/>
            <p:nvPr/>
          </p:nvSpPr>
          <p:spPr>
            <a:xfrm>
              <a:off x="3780077" y="1231486"/>
              <a:ext cx="1440839" cy="1970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26" name="Group"/>
            <p:cNvGrpSpPr/>
            <p:nvPr/>
          </p:nvGrpSpPr>
          <p:grpSpPr>
            <a:xfrm>
              <a:off x="3410632" y="1428523"/>
              <a:ext cx="738892" cy="492595"/>
              <a:chOff x="0" y="0"/>
              <a:chExt cx="738890" cy="492594"/>
            </a:xfrm>
          </p:grpSpPr>
          <p:sp>
            <p:nvSpPr>
              <p:cNvPr id="324"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25" name="Marknad"/>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Marknad</a:t>
                </a:r>
              </a:p>
            </p:txBody>
          </p:sp>
        </p:grpSp>
        <p:sp>
          <p:nvSpPr>
            <p:cNvPr id="327" name="Line"/>
            <p:cNvSpPr/>
            <p:nvPr/>
          </p:nvSpPr>
          <p:spPr>
            <a:xfrm>
              <a:off x="3780077"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30" name="Group"/>
            <p:cNvGrpSpPr/>
            <p:nvPr/>
          </p:nvGrpSpPr>
          <p:grpSpPr>
            <a:xfrm>
              <a:off x="3410632" y="2118155"/>
              <a:ext cx="738892" cy="492595"/>
              <a:chOff x="0" y="0"/>
              <a:chExt cx="738890" cy="492594"/>
            </a:xfrm>
          </p:grpSpPr>
          <p:sp>
            <p:nvSpPr>
              <p:cNvPr id="328"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2000">
                    <a:solidFill>
                      <a:srgbClr val="FFFFFF"/>
                    </a:solidFill>
                  </a:defRPr>
                </a:pPr>
                <a:endParaRPr/>
              </a:p>
            </p:txBody>
          </p:sp>
          <p:sp>
            <p:nvSpPr>
              <p:cNvPr id="329" name="Marknadsgrupp"/>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 Marknadsgrupp</a:t>
                </a:r>
              </a:p>
            </p:txBody>
          </p:sp>
        </p:grpSp>
        <p:sp>
          <p:nvSpPr>
            <p:cNvPr id="331" name="Line"/>
            <p:cNvSpPr/>
            <p:nvPr/>
          </p:nvSpPr>
          <p:spPr>
            <a:xfrm>
              <a:off x="4740635" y="1231486"/>
              <a:ext cx="480280" cy="19703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0800"/>
                  </a:lnTo>
                  <a:lnTo>
                    <a:pt x="0" y="10800"/>
                  </a:lnTo>
                  <a:lnTo>
                    <a:pt x="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34" name="Group"/>
            <p:cNvGrpSpPr/>
            <p:nvPr/>
          </p:nvGrpSpPr>
          <p:grpSpPr>
            <a:xfrm>
              <a:off x="4371190" y="1428523"/>
              <a:ext cx="738892" cy="492595"/>
              <a:chOff x="0" y="0"/>
              <a:chExt cx="738890" cy="492594"/>
            </a:xfrm>
          </p:grpSpPr>
          <p:sp>
            <p:nvSpPr>
              <p:cNvPr id="332"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2000">
                    <a:solidFill>
                      <a:srgbClr val="FFFFFF"/>
                    </a:solidFill>
                  </a:defRPr>
                </a:pPr>
                <a:endParaRPr/>
              </a:p>
            </p:txBody>
          </p:sp>
          <p:sp>
            <p:nvSpPr>
              <p:cNvPr id="333" name="Arrangemang"/>
              <p:cNvSpPr txBox="1"/>
              <p:nvPr/>
            </p:nvSpPr>
            <p:spPr>
              <a:xfrm>
                <a:off x="14428"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Arrangemang</a:t>
                </a:r>
              </a:p>
            </p:txBody>
          </p:sp>
        </p:grpSp>
        <p:sp>
          <p:nvSpPr>
            <p:cNvPr id="335" name="Line"/>
            <p:cNvSpPr/>
            <p:nvPr/>
          </p:nvSpPr>
          <p:spPr>
            <a:xfrm>
              <a:off x="4740636"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38" name="Group"/>
            <p:cNvGrpSpPr/>
            <p:nvPr/>
          </p:nvGrpSpPr>
          <p:grpSpPr>
            <a:xfrm>
              <a:off x="4371190" y="2118155"/>
              <a:ext cx="738892" cy="492595"/>
              <a:chOff x="0" y="0"/>
              <a:chExt cx="738890" cy="492594"/>
            </a:xfrm>
          </p:grpSpPr>
          <p:sp>
            <p:nvSpPr>
              <p:cNvPr id="336"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37" name="Arrangemangs-grupp"/>
              <p:cNvSpPr txBox="1"/>
              <p:nvPr/>
            </p:nvSpPr>
            <p:spPr>
              <a:xfrm>
                <a:off x="14428" y="123107"/>
                <a:ext cx="710036" cy="2463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Arrangemangs-grupp</a:t>
                </a:r>
              </a:p>
            </p:txBody>
          </p:sp>
        </p:grpSp>
        <p:sp>
          <p:nvSpPr>
            <p:cNvPr id="339" name="Line"/>
            <p:cNvSpPr/>
            <p:nvPr/>
          </p:nvSpPr>
          <p:spPr>
            <a:xfrm>
              <a:off x="5220915" y="1231486"/>
              <a:ext cx="480280" cy="197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42" name="Group"/>
            <p:cNvGrpSpPr/>
            <p:nvPr/>
          </p:nvGrpSpPr>
          <p:grpSpPr>
            <a:xfrm>
              <a:off x="5331750" y="1428523"/>
              <a:ext cx="738892" cy="492595"/>
              <a:chOff x="0" y="0"/>
              <a:chExt cx="738890" cy="492594"/>
            </a:xfrm>
          </p:grpSpPr>
          <p:sp>
            <p:nvSpPr>
              <p:cNvPr id="340"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41" name="Evenemang"/>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Evenemang</a:t>
                </a:r>
              </a:p>
            </p:txBody>
          </p:sp>
        </p:grpSp>
        <p:sp>
          <p:nvSpPr>
            <p:cNvPr id="343" name="Line"/>
            <p:cNvSpPr/>
            <p:nvPr/>
          </p:nvSpPr>
          <p:spPr>
            <a:xfrm>
              <a:off x="5701196"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46" name="Group"/>
            <p:cNvGrpSpPr/>
            <p:nvPr/>
          </p:nvGrpSpPr>
          <p:grpSpPr>
            <a:xfrm>
              <a:off x="5331750" y="2118155"/>
              <a:ext cx="738892" cy="492595"/>
              <a:chOff x="0" y="0"/>
              <a:chExt cx="738890" cy="492594"/>
            </a:xfrm>
          </p:grpSpPr>
          <p:sp>
            <p:nvSpPr>
              <p:cNvPr id="344"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45" name="Medlemmar"/>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Medlemmar</a:t>
                </a:r>
              </a:p>
            </p:txBody>
          </p:sp>
        </p:grpSp>
        <p:sp>
          <p:nvSpPr>
            <p:cNvPr id="347" name="Line"/>
            <p:cNvSpPr/>
            <p:nvPr/>
          </p:nvSpPr>
          <p:spPr>
            <a:xfrm>
              <a:off x="5220915" y="1231486"/>
              <a:ext cx="1440839" cy="197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50" name="Group"/>
            <p:cNvGrpSpPr/>
            <p:nvPr/>
          </p:nvGrpSpPr>
          <p:grpSpPr>
            <a:xfrm>
              <a:off x="6292308" y="1428523"/>
              <a:ext cx="738892" cy="492595"/>
              <a:chOff x="0" y="0"/>
              <a:chExt cx="738890" cy="492594"/>
            </a:xfrm>
          </p:grpSpPr>
          <p:sp>
            <p:nvSpPr>
              <p:cNvPr id="348"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49" name="Ekonomi"/>
              <p:cNvSpPr txBox="1"/>
              <p:nvPr/>
            </p:nvSpPr>
            <p:spPr>
              <a:xfrm>
                <a:off x="14428"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Ekonomi</a:t>
                </a:r>
              </a:p>
            </p:txBody>
          </p:sp>
        </p:grpSp>
        <p:sp>
          <p:nvSpPr>
            <p:cNvPr id="351" name="Line"/>
            <p:cNvSpPr/>
            <p:nvPr/>
          </p:nvSpPr>
          <p:spPr>
            <a:xfrm>
              <a:off x="6661755"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54" name="Group"/>
            <p:cNvGrpSpPr/>
            <p:nvPr/>
          </p:nvGrpSpPr>
          <p:grpSpPr>
            <a:xfrm>
              <a:off x="6292308" y="2118155"/>
              <a:ext cx="738892" cy="492595"/>
              <a:chOff x="0" y="0"/>
              <a:chExt cx="738890" cy="492594"/>
            </a:xfrm>
          </p:grpSpPr>
          <p:sp>
            <p:nvSpPr>
              <p:cNvPr id="352"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53" name="Lagkassa"/>
              <p:cNvSpPr txBox="1"/>
              <p:nvPr/>
            </p:nvSpPr>
            <p:spPr>
              <a:xfrm>
                <a:off x="14428"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Lagkassa</a:t>
                </a:r>
              </a:p>
            </p:txBody>
          </p:sp>
        </p:grpSp>
        <p:sp>
          <p:nvSpPr>
            <p:cNvPr id="355" name="Line"/>
            <p:cNvSpPr/>
            <p:nvPr/>
          </p:nvSpPr>
          <p:spPr>
            <a:xfrm>
              <a:off x="5220915" y="1231486"/>
              <a:ext cx="2401398" cy="197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AA8BE"/>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58" name="Group"/>
            <p:cNvGrpSpPr/>
            <p:nvPr/>
          </p:nvGrpSpPr>
          <p:grpSpPr>
            <a:xfrm>
              <a:off x="7252868" y="1428523"/>
              <a:ext cx="738892" cy="492595"/>
              <a:chOff x="0" y="0"/>
              <a:chExt cx="738890" cy="492594"/>
            </a:xfrm>
          </p:grpSpPr>
          <p:sp>
            <p:nvSpPr>
              <p:cNvPr id="356" name="Rounded Rectangle"/>
              <p:cNvSpPr/>
              <p:nvPr/>
            </p:nvSpPr>
            <p:spPr>
              <a:xfrm>
                <a:off x="0" y="0"/>
                <a:ext cx="738891" cy="492595"/>
              </a:xfrm>
              <a:prstGeom prst="roundRect">
                <a:avLst>
                  <a:gd name="adj" fmla="val 10000"/>
                </a:avLst>
              </a:prstGeom>
              <a:solidFill>
                <a:schemeClr val="accent1"/>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2000">
                    <a:solidFill>
                      <a:srgbClr val="FFFFFF"/>
                    </a:solidFill>
                  </a:defRPr>
                </a:pPr>
                <a:endParaRPr/>
              </a:p>
            </p:txBody>
          </p:sp>
          <p:sp>
            <p:nvSpPr>
              <p:cNvPr id="357" name="Administration"/>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Administration</a:t>
                </a:r>
              </a:p>
            </p:txBody>
          </p:sp>
        </p:grpSp>
        <p:sp>
          <p:nvSpPr>
            <p:cNvPr id="359" name="Line"/>
            <p:cNvSpPr/>
            <p:nvPr/>
          </p:nvSpPr>
          <p:spPr>
            <a:xfrm>
              <a:off x="7622314" y="1921117"/>
              <a:ext cx="1" cy="197038"/>
            </a:xfrm>
            <a:prstGeom prst="line">
              <a:avLst/>
            </a:prstGeom>
            <a:noFill/>
            <a:ln w="10795" cap="flat">
              <a:solidFill>
                <a:srgbClr val="3AA8BE"/>
              </a:solidFill>
              <a:prstDash val="solid"/>
              <a:round/>
            </a:ln>
            <a:effectLst/>
          </p:spPr>
          <p:txBody>
            <a:bodyPr wrap="square" lIns="45719" tIns="45719" rIns="45719" bIns="45719" numCol="1" anchor="t">
              <a:noAutofit/>
            </a:bodyPr>
            <a:lstStyle/>
            <a:p>
              <a:endParaRPr/>
            </a:p>
          </p:txBody>
        </p:sp>
        <p:grpSp>
          <p:nvGrpSpPr>
            <p:cNvPr id="362" name="Group"/>
            <p:cNvGrpSpPr/>
            <p:nvPr/>
          </p:nvGrpSpPr>
          <p:grpSpPr>
            <a:xfrm>
              <a:off x="7252868" y="2118155"/>
              <a:ext cx="738892" cy="492595"/>
              <a:chOff x="0" y="0"/>
              <a:chExt cx="738890" cy="492594"/>
            </a:xfrm>
          </p:grpSpPr>
          <p:sp>
            <p:nvSpPr>
              <p:cNvPr id="360"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700"/>
                </a:pPr>
                <a:endParaRPr/>
              </a:p>
            </p:txBody>
          </p:sp>
          <p:sp>
            <p:nvSpPr>
              <p:cNvPr id="361" name="Lagansvarig"/>
              <p:cNvSpPr txBox="1"/>
              <p:nvPr/>
            </p:nvSpPr>
            <p:spPr>
              <a:xfrm>
                <a:off x="14427" y="168827"/>
                <a:ext cx="710036" cy="154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Lagansvarig</a:t>
                </a:r>
              </a:p>
            </p:txBody>
          </p:sp>
        </p:grpSp>
        <p:sp>
          <p:nvSpPr>
            <p:cNvPr id="363" name="Line"/>
            <p:cNvSpPr/>
            <p:nvPr/>
          </p:nvSpPr>
          <p:spPr>
            <a:xfrm>
              <a:off x="5701196" y="541852"/>
              <a:ext cx="480280" cy="197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21600" y="10800"/>
                  </a:lnTo>
                  <a:lnTo>
                    <a:pt x="21600" y="21600"/>
                  </a:lnTo>
                </a:path>
              </a:pathLst>
            </a:custGeom>
            <a:noFill/>
            <a:ln w="10795" cap="flat">
              <a:solidFill>
                <a:srgbClr val="3393A6"/>
              </a:solidFill>
              <a:prstDash val="solid"/>
              <a:round/>
            </a:ln>
            <a:effectLst/>
          </p:spPr>
          <p:txBody>
            <a:bodyPr wrap="square" lIns="45719" tIns="45719" rIns="45719" bIns="45719" numCol="1" anchor="t">
              <a:noAutofit/>
            </a:bodyPr>
            <a:lstStyle/>
            <a:p>
              <a:pPr defTabSz="914400">
                <a:lnSpc>
                  <a:spcPct val="90000"/>
                </a:lnSpc>
                <a:spcBef>
                  <a:spcPts val="1200"/>
                </a:spcBef>
                <a:defRPr sz="2000">
                  <a:solidFill>
                    <a:srgbClr val="595959"/>
                  </a:solidFill>
                </a:defRPr>
              </a:pPr>
              <a:endParaRPr/>
            </a:p>
          </p:txBody>
        </p:sp>
        <p:grpSp>
          <p:nvGrpSpPr>
            <p:cNvPr id="366" name="Group"/>
            <p:cNvGrpSpPr/>
            <p:nvPr/>
          </p:nvGrpSpPr>
          <p:grpSpPr>
            <a:xfrm>
              <a:off x="5812028" y="738890"/>
              <a:ext cx="738892" cy="492595"/>
              <a:chOff x="0" y="0"/>
              <a:chExt cx="738890" cy="492594"/>
            </a:xfrm>
          </p:grpSpPr>
          <p:sp>
            <p:nvSpPr>
              <p:cNvPr id="364" name="Rounded Rectangle"/>
              <p:cNvSpPr/>
              <p:nvPr/>
            </p:nvSpPr>
            <p:spPr>
              <a:xfrm>
                <a:off x="0" y="0"/>
                <a:ext cx="738891" cy="492595"/>
              </a:xfrm>
              <a:prstGeom prst="roundRect">
                <a:avLst>
                  <a:gd name="adj" fmla="val 10000"/>
                </a:avLst>
              </a:prstGeom>
              <a:solidFill>
                <a:srgbClr val="92D050"/>
              </a:solidFill>
              <a:ln w="10795" cap="flat">
                <a:solidFill>
                  <a:srgbClr val="FFFFFF"/>
                </a:solidFill>
                <a:prstDash val="solid"/>
                <a:round/>
              </a:ln>
              <a:effectLst/>
            </p:spPr>
            <p:txBody>
              <a:bodyPr wrap="square" lIns="45719" tIns="45719" rIns="45719" bIns="45719" numCol="1" anchor="ctr">
                <a:noAutofit/>
              </a:bodyPr>
              <a:lstStyle/>
              <a:p>
                <a:pPr algn="ctr" defTabSz="311150">
                  <a:lnSpc>
                    <a:spcPct val="90000"/>
                  </a:lnSpc>
                  <a:spcBef>
                    <a:spcPts val="800"/>
                  </a:spcBef>
                  <a:defRPr sz="2000">
                    <a:solidFill>
                      <a:srgbClr val="FFFFFF"/>
                    </a:solidFill>
                  </a:defRPr>
                </a:pPr>
                <a:endParaRPr/>
              </a:p>
            </p:txBody>
          </p:sp>
          <p:sp>
            <p:nvSpPr>
              <p:cNvPr id="365" name="Kassör (stöd ekonomi)"/>
              <p:cNvSpPr txBox="1"/>
              <p:nvPr/>
            </p:nvSpPr>
            <p:spPr>
              <a:xfrm>
                <a:off x="14428" y="123107"/>
                <a:ext cx="710036" cy="246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6669" tIns="26669" rIns="26669" bIns="26669" numCol="1" anchor="ctr">
                <a:spAutoFit/>
              </a:bodyPr>
              <a:lstStyle>
                <a:lvl1pPr algn="ctr" defTabSz="311150">
                  <a:lnSpc>
                    <a:spcPct val="90000"/>
                  </a:lnSpc>
                  <a:spcBef>
                    <a:spcPts val="200"/>
                  </a:spcBef>
                  <a:defRPr sz="700"/>
                </a:lvl1pPr>
              </a:lstStyle>
              <a:p>
                <a:r>
                  <a:t>Kassör (stöd ekonomi)</a:t>
                </a:r>
              </a:p>
            </p:txBody>
          </p:sp>
        </p:grpSp>
      </p:grpSp>
      <p:sp>
        <p:nvSpPr>
          <p:cNvPr id="368" name="TextBox 5"/>
          <p:cNvSpPr txBox="1"/>
          <p:nvPr/>
        </p:nvSpPr>
        <p:spPr>
          <a:xfrm>
            <a:off x="9720209" y="5950110"/>
            <a:ext cx="1397286" cy="447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a:solidFill>
                  <a:srgbClr val="92D050"/>
                </a:solidFill>
              </a:defRPr>
            </a:pPr>
            <a:r>
              <a:t>Grön – Ideell</a:t>
            </a:r>
          </a:p>
          <a:p>
            <a:pPr>
              <a:defRPr sz="1200">
                <a:solidFill>
                  <a:srgbClr val="00B0F0"/>
                </a:solidFill>
              </a:defRPr>
            </a:pPr>
            <a:r>
              <a:t>Blå – Professionell</a:t>
            </a:r>
          </a:p>
        </p:txBody>
      </p:sp>
      <p:pic>
        <p:nvPicPr>
          <p:cNvPr id="369" name="Picture 4" descr="Picture 4"/>
          <p:cNvPicPr>
            <a:picLocks noChangeAspect="1"/>
          </p:cNvPicPr>
          <p:nvPr/>
        </p:nvPicPr>
        <p:blipFill>
          <a:blip r:embed="rId2">
            <a:extLst/>
          </a:blip>
          <a:stretch>
            <a:fillRect/>
          </a:stretch>
        </p:blipFill>
        <p:spPr>
          <a:xfrm>
            <a:off x="107410" y="864108"/>
            <a:ext cx="3238501" cy="18542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574</Words>
  <Application>Microsoft Office PowerPoint</Application>
  <PresentationFormat>Anpassad</PresentationFormat>
  <Paragraphs>176</Paragraphs>
  <Slides>13</Slides>
  <Notes>0</Notes>
  <HiddenSlides>0</HiddenSlides>
  <MMClips>0</MMClips>
  <ScaleCrop>false</ScaleCrop>
  <HeadingPairs>
    <vt:vector size="4" baseType="variant">
      <vt:variant>
        <vt:lpstr>Tema</vt:lpstr>
      </vt:variant>
      <vt:variant>
        <vt:i4>1</vt:i4>
      </vt:variant>
      <vt:variant>
        <vt:lpstr>Bildrubriker</vt:lpstr>
      </vt:variant>
      <vt:variant>
        <vt:i4>13</vt:i4>
      </vt:variant>
    </vt:vector>
  </HeadingPairs>
  <TitlesOfParts>
    <vt:vector size="14" baseType="lpstr">
      <vt:lpstr>Frame</vt:lpstr>
      <vt:lpstr>HK Aranäs - Vision 2023</vt:lpstr>
      <vt:lpstr>Vision / Mål</vt:lpstr>
      <vt:lpstr>”Likvärdig Bredd och Elit”</vt:lpstr>
      <vt:lpstr>Verksamheten</vt:lpstr>
      <vt:lpstr>Värdeskapande - Elit och Bredd</vt:lpstr>
      <vt:lpstr>Aktiviteter</vt:lpstr>
      <vt:lpstr> Fokusområden och Vision 2023</vt:lpstr>
      <vt:lpstr> Lokalbehov - Bredd</vt:lpstr>
      <vt:lpstr> Lokalbehov - Spets</vt:lpstr>
      <vt:lpstr>  Utveckling Medlemmar och Aktiva 2018 - 2023</vt:lpstr>
      <vt:lpstr>  Ekonomisk Utveckling 2013 - 2023</vt:lpstr>
      <vt:lpstr>Sportslig Organisation</vt:lpstr>
      <vt:lpstr> Medlems-, administrativ organisation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HK Aranäs - Vision 2023</dc:title>
  <dc:creator>Rickard Eriksson</dc:creator>
  <cp:lastModifiedBy>Rickard Eriksson</cp:lastModifiedBy>
  <cp:revision>1</cp:revision>
  <dcterms:modified xsi:type="dcterms:W3CDTF">2019-09-06T13:18:00Z</dcterms:modified>
</cp:coreProperties>
</file>