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63" r:id="rId6"/>
    <p:sldId id="258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1" autoAdjust="0"/>
    <p:restoredTop sz="94660"/>
  </p:normalViewPr>
  <p:slideViewPr>
    <p:cSldViewPr snapToGrid="0">
      <p:cViewPr>
        <p:scale>
          <a:sx n="75" d="100"/>
          <a:sy n="75" d="100"/>
        </p:scale>
        <p:origin x="3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1807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7637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6080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676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1927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7663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7338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617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7284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476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6651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8118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8946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633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6190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9226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4407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E75A6FF-7E2F-4AA3-AA64-F49D32992C41}" type="datetimeFigureOut">
              <a:rPr lang="sv-SE" smtClean="0"/>
              <a:t>2024-10-09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A9F4F85-2628-4248-A0C5-83AD6A0DD9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76401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sv/photo/1206023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lose-up of a football ball&#10;&#10;Description automatically generated">
            <a:extLst>
              <a:ext uri="{FF2B5EF4-FFF2-40B4-BE49-F238E27FC236}">
                <a16:creationId xmlns:a16="http://schemas.microsoft.com/office/drawing/2014/main" id="{E1642088-44E6-9C91-7808-B1EFFEBCE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6664" r="-1" b="-1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F14AE4-594D-F93D-475D-AD2A082619FC}"/>
              </a:ext>
            </a:extLst>
          </p:cNvPr>
          <p:cNvSpPr txBox="1"/>
          <p:nvPr/>
        </p:nvSpPr>
        <p:spPr>
          <a:xfrm>
            <a:off x="6343650" y="3962400"/>
            <a:ext cx="5505814" cy="1690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SPELREGLER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HANDBOLL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CCAF9B-3220-0C18-4B26-4F625A7071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999" r="-2" b="16640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9790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4A1EBE-ED82-4939-BC21-4BD9BB9B4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" y="177259"/>
            <a:ext cx="5227679" cy="66807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6C9F52-C8E4-EE3F-21A5-F42E96792010}"/>
              </a:ext>
            </a:extLst>
          </p:cNvPr>
          <p:cNvSpPr txBox="1"/>
          <p:nvPr/>
        </p:nvSpPr>
        <p:spPr>
          <a:xfrm>
            <a:off x="6664960" y="147475"/>
            <a:ext cx="5227679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Målområde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Här får endast målvakt vara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Linje i målgården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Längre ut än så får målvakten inte vara på straff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Målgårdslinje (6meters linje)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Innanför denna är det målområde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7 meters linje (strafflinje)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Frikastlinje (pricka 9 meters linje)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Vid frikast måste hela anfallande lag vara bakom denna.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Avkastområde</a:t>
            </a:r>
            <a:endParaRPr lang="sv-SE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Vid mål måste hela laget samlas på mittlinjen innan </a:t>
            </a:r>
            <a:r>
              <a:rPr lang="sv-SE" dirty="0" err="1"/>
              <a:t>avkast</a:t>
            </a:r>
            <a:r>
              <a:rPr lang="sv-SE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Sidlinje (vid inkast måste en fot vara på linjen)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32225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CDE08-3558-B6AB-92D3-191BCE2D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Laguppställning Anfall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913121-60AB-B8F1-EF74-6BAAB1220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213" y="850843"/>
            <a:ext cx="8534400" cy="3284652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FFDA14-E6CB-5848-1A5B-9F76E7FB9218}"/>
              </a:ext>
            </a:extLst>
          </p:cNvPr>
          <p:cNvSpPr/>
          <p:nvPr/>
        </p:nvSpPr>
        <p:spPr>
          <a:xfrm>
            <a:off x="3149600" y="2387600"/>
            <a:ext cx="965200" cy="4165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EC882B-8414-15C9-1EBE-9DE203B150C0}"/>
              </a:ext>
            </a:extLst>
          </p:cNvPr>
          <p:cNvSpPr/>
          <p:nvPr/>
        </p:nvSpPr>
        <p:spPr>
          <a:xfrm>
            <a:off x="5919787" y="2837411"/>
            <a:ext cx="2716213" cy="386080"/>
          </a:xfrm>
          <a:prstGeom prst="rect">
            <a:avLst/>
          </a:prstGeom>
          <a:solidFill>
            <a:srgbClr val="EFEFEF"/>
          </a:solidFill>
          <a:ln>
            <a:solidFill>
              <a:srgbClr val="EFE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6334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81B0A-2A63-ABFD-7ED9-DC574B76E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Laguppställning Försvar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BC004-C8C3-9810-F4F8-0656F9452D9A}"/>
              </a:ext>
            </a:extLst>
          </p:cNvPr>
          <p:cNvSpPr/>
          <p:nvPr/>
        </p:nvSpPr>
        <p:spPr>
          <a:xfrm>
            <a:off x="3149600" y="2387600"/>
            <a:ext cx="965200" cy="4165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C608C5C-A60B-D28A-44FD-6FCC5E494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C922C7B9-D2D8-00BF-F3CF-4A21F4511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3" y="850843"/>
            <a:ext cx="8534400" cy="32846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8817503-5ED8-7C46-ACB2-4427B2024040}"/>
              </a:ext>
            </a:extLst>
          </p:cNvPr>
          <p:cNvSpPr/>
          <p:nvPr/>
        </p:nvSpPr>
        <p:spPr>
          <a:xfrm>
            <a:off x="5919787" y="2837411"/>
            <a:ext cx="2716213" cy="386080"/>
          </a:xfrm>
          <a:prstGeom prst="rect">
            <a:avLst/>
          </a:prstGeom>
          <a:solidFill>
            <a:srgbClr val="EFEFEF"/>
          </a:solidFill>
          <a:ln>
            <a:solidFill>
              <a:srgbClr val="EFE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F515C5-522F-8EE9-E070-23F4F1769611}"/>
              </a:ext>
            </a:extLst>
          </p:cNvPr>
          <p:cNvSpPr/>
          <p:nvPr/>
        </p:nvSpPr>
        <p:spPr>
          <a:xfrm>
            <a:off x="2973386" y="2420851"/>
            <a:ext cx="1009333" cy="4165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70F370-7082-62EB-B6F0-98FA31F0DD57}"/>
              </a:ext>
            </a:extLst>
          </p:cNvPr>
          <p:cNvSpPr/>
          <p:nvPr/>
        </p:nvSpPr>
        <p:spPr>
          <a:xfrm rot="16035699">
            <a:off x="2910566" y="3308214"/>
            <a:ext cx="1009333" cy="4165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B54397-DBD4-D03E-526B-A6B3B2F9C7F5}"/>
              </a:ext>
            </a:extLst>
          </p:cNvPr>
          <p:cNvSpPr/>
          <p:nvPr/>
        </p:nvSpPr>
        <p:spPr>
          <a:xfrm rot="155461">
            <a:off x="2582127" y="1026433"/>
            <a:ext cx="1775627" cy="54073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6870A1-4F4F-49C4-1610-D7D9FEB2CDBC}"/>
              </a:ext>
            </a:extLst>
          </p:cNvPr>
          <p:cNvSpPr/>
          <p:nvPr/>
        </p:nvSpPr>
        <p:spPr>
          <a:xfrm rot="4812894">
            <a:off x="867083" y="2902038"/>
            <a:ext cx="1009333" cy="54073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500158-A778-36D1-63FC-72F16C61EBB2}"/>
              </a:ext>
            </a:extLst>
          </p:cNvPr>
          <p:cNvSpPr/>
          <p:nvPr/>
        </p:nvSpPr>
        <p:spPr>
          <a:xfrm rot="4812894">
            <a:off x="4913158" y="1335705"/>
            <a:ext cx="1009333" cy="54073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B2F6F93-5A80-9640-EF2F-87DB4133A438}"/>
              </a:ext>
            </a:extLst>
          </p:cNvPr>
          <p:cNvSpPr/>
          <p:nvPr/>
        </p:nvSpPr>
        <p:spPr>
          <a:xfrm rot="4812894">
            <a:off x="725311" y="1157433"/>
            <a:ext cx="1009333" cy="54073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E85D39D-7104-1748-3C56-F535375613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-4216" b="34142"/>
          <a:stretch/>
        </p:blipFill>
        <p:spPr>
          <a:xfrm>
            <a:off x="2143194" y="2064484"/>
            <a:ext cx="546036" cy="56464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3C2646-C259-C475-1FE2-9C86FCD146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-4216" b="42032"/>
          <a:stretch/>
        </p:blipFill>
        <p:spPr>
          <a:xfrm>
            <a:off x="3189479" y="2339884"/>
            <a:ext cx="546036" cy="49699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1DEB43E-75A7-086C-3D70-E1815F19F9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2032"/>
          <a:stretch/>
        </p:blipFill>
        <p:spPr>
          <a:xfrm>
            <a:off x="4266875" y="2064484"/>
            <a:ext cx="523948" cy="49699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860F0F4-757B-3734-49F1-DF4134277F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4253"/>
          <a:stretch/>
        </p:blipFill>
        <p:spPr>
          <a:xfrm>
            <a:off x="4828905" y="1393176"/>
            <a:ext cx="523948" cy="47795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1089ADF-AB7F-A196-9C44-A18E29D88F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2596"/>
          <a:stretch/>
        </p:blipFill>
        <p:spPr>
          <a:xfrm>
            <a:off x="1528795" y="1393176"/>
            <a:ext cx="523948" cy="577899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CAC54F9-AC54-57F6-59A6-AA51826CBDE5}"/>
              </a:ext>
            </a:extLst>
          </p:cNvPr>
          <p:cNvSpPr/>
          <p:nvPr/>
        </p:nvSpPr>
        <p:spPr>
          <a:xfrm>
            <a:off x="5919787" y="1296800"/>
            <a:ext cx="2716213" cy="386080"/>
          </a:xfrm>
          <a:prstGeom prst="rect">
            <a:avLst/>
          </a:prstGeom>
          <a:solidFill>
            <a:srgbClr val="EFEFEF"/>
          </a:solidFill>
          <a:ln>
            <a:solidFill>
              <a:srgbClr val="EFE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92310D6-3960-9689-35BB-69EDD1AC70C3}"/>
              </a:ext>
            </a:extLst>
          </p:cNvPr>
          <p:cNvSpPr/>
          <p:nvPr/>
        </p:nvSpPr>
        <p:spPr>
          <a:xfrm rot="4812894">
            <a:off x="4924941" y="2964587"/>
            <a:ext cx="1009333" cy="54073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0625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B90296-CFE0-401D-9CA3-32966EC4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8C9B4EE-7611-4ED9-B356-7BDD377C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A4F266A-F2F7-47CD-8BBC-E3777E982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0D69C80-8919-4A32-B897-F2A21F940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427B072-CC5B-481B-9719-8CD4C5444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97986E7-0E3C-4F64-886E-935DDCB83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773033" y="1420238"/>
            <a:ext cx="4415786" cy="4751961"/>
            <a:chOff x="9206969" y="2963333"/>
            <a:chExt cx="2981858" cy="3208867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903D17F-F79E-40E5-9563-A1CFFCC06A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2">
                  <a:lumMod val="75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A5D5775-627F-4588-82B3-905EDF231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2">
                  <a:lumMod val="75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D7F2A20-5DE4-4BC0-91EA-5FFE33A4D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2">
                  <a:lumMod val="75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D536BA0-56C7-429C-B41E-B5724F0CD4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2">
                  <a:lumMod val="75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F15726F-71BE-4007-B9B6-0A1AA0D520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2">
                  <a:lumMod val="75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52CBDB7A-A816-B586-C615-66AAD8B67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799"/>
            <a:ext cx="2355322" cy="73443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 err="1"/>
              <a:t>Regler</a:t>
            </a:r>
            <a:endParaRPr lang="en-US" sz="4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359964-6197-F77F-D854-B7CC820160FE}"/>
              </a:ext>
            </a:extLst>
          </p:cNvPr>
          <p:cNvSpPr txBox="1"/>
          <p:nvPr/>
        </p:nvSpPr>
        <p:spPr>
          <a:xfrm>
            <a:off x="684212" y="1480678"/>
            <a:ext cx="8280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Max 5 utespelare på plan samtidigt. (viktigt vid byten)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3 sekunders regeln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Man får </a:t>
            </a:r>
            <a:r>
              <a:rPr lang="sv-SE" u="sng" dirty="0">
                <a:solidFill>
                  <a:srgbClr val="FF0000"/>
                </a:solidFill>
              </a:rPr>
              <a:t>inte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gå in i målgården (frikast för motståndarna, straff om man gör det vid målchans)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Passa målvakten om den är inne i målområdet</a:t>
            </a:r>
          </a:p>
          <a:p>
            <a:pPr lvl="1"/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Man </a:t>
            </a:r>
            <a:r>
              <a:rPr lang="sv-SE" u="sng" dirty="0">
                <a:solidFill>
                  <a:srgbClr val="92D050"/>
                </a:solidFill>
              </a:rPr>
              <a:t>får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Man får använda allt från knät och uppåt för att kasta, stöta, stoppa och fånga bollen.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Man får hålla bollen i högst tre sekunder.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Man kan hålla bollen och ta högst tre steg.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Det är tillåtet att studsa bollen.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Om en spelare, med bollen under kontroll, studsar eller dribblar, måste han efter att ha tagit upp bollen, spela bollen vidare (om inte så skall det blåsas frikast för dubbelstuds).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Vid fri-, 7m-, av- och inkast måste man som motspelare stå på ett avstånd av tre meter.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0067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12F9CB-A1A0-4043-A103-F6A4B94B6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BE6588-EE16-4389-857C-86A156D49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7FD48D2-B0A7-413D-B947-AA55AC129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BE668D0-D906-4EEE-B32F-8C028624B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1DE67A3-B8F6-4CFD-A8E0-D15200F23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91E317B-75E3-4171-A07A-B263C1D6D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28A900-1BC4-08DB-2A89-88C1EA46F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8617"/>
            <a:ext cx="3971902" cy="3028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Domare</a:t>
            </a:r>
          </a:p>
        </p:txBody>
      </p:sp>
      <p:sp useBgFill="1">
        <p:nvSpPr>
          <p:cNvPr id="22" name="Snip Diagonal Corner Rectangle 6">
            <a:extLst>
              <a:ext uri="{FF2B5EF4-FFF2-40B4-BE49-F238E27FC236}">
                <a16:creationId xmlns:a16="http://schemas.microsoft.com/office/drawing/2014/main" id="{4A9B19C2-B29A-4924-9E7E-6FBF17F58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418778" cy="5286838"/>
          </a:xfrm>
          <a:prstGeom prst="snip2DiagRect">
            <a:avLst>
              <a:gd name="adj1" fmla="val 10973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983CD8-18B8-F1D3-E88C-445F5FA361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671" y="1097060"/>
            <a:ext cx="5253529" cy="433416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34C85634-D5F5-4047-8F35-F4B1F50AB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224BF71-948F-411D-AA79-8B2315715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34B4526-E715-4199-A597-CD757CB4A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E295A6-48D5-4F9E-A32C-5D87EAA5E7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10BF5B3-9260-4D36-BB24-07BC414B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AE0C886-FA2E-4E7C-BC00-8397AAEC8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8656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12F9CB-A1A0-4043-A103-F6A4B94B6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BE6588-EE16-4389-857C-86A156D49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7FD48D2-B0A7-413D-B947-AA55AC129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BE668D0-D906-4EEE-B32F-8C028624B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1DE67A3-B8F6-4CFD-A8E0-D15200F23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91E317B-75E3-4171-A07A-B263C1D6D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28A900-1BC4-08DB-2A89-88C1EA46F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8617"/>
            <a:ext cx="3971902" cy="3028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Domare</a:t>
            </a:r>
          </a:p>
        </p:txBody>
      </p:sp>
      <p:sp useBgFill="1">
        <p:nvSpPr>
          <p:cNvPr id="22" name="Snip Diagonal Corner Rectangle 6">
            <a:extLst>
              <a:ext uri="{FF2B5EF4-FFF2-40B4-BE49-F238E27FC236}">
                <a16:creationId xmlns:a16="http://schemas.microsoft.com/office/drawing/2014/main" id="{4A9B19C2-B29A-4924-9E7E-6FBF17F58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418778" cy="5286838"/>
          </a:xfrm>
          <a:prstGeom prst="snip2DiagRect">
            <a:avLst>
              <a:gd name="adj1" fmla="val 10973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4C85634-D5F5-4047-8F35-F4B1F50AB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224BF71-948F-411D-AA79-8B2315715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34B4526-E715-4199-A597-CD757CB4A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E295A6-48D5-4F9E-A32C-5D87EAA5E7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10BF5B3-9260-4D36-BB24-07BC414B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AE0C886-FA2E-4E7C-BC00-8397AAEC8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67A6934-ECF6-054F-C605-BE9984D538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4334" y="1339161"/>
            <a:ext cx="5913436" cy="2239222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151224-502D-C24C-3115-9DAE8AF89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766" y="3429000"/>
            <a:ext cx="5640654" cy="230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46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12F9CB-A1A0-4043-A103-F6A4B94B6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BE6588-EE16-4389-857C-86A156D49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7FD48D2-B0A7-413D-B947-AA55AC129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BE668D0-D906-4EEE-B32F-8C028624B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1DE67A3-B8F6-4CFD-A8E0-D15200F23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91E317B-75E3-4171-A07A-B263C1D6D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28A900-1BC4-08DB-2A89-88C1EA46F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8617"/>
            <a:ext cx="3971902" cy="3028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Domare</a:t>
            </a:r>
          </a:p>
        </p:txBody>
      </p:sp>
      <p:sp useBgFill="1">
        <p:nvSpPr>
          <p:cNvPr id="22" name="Snip Diagonal Corner Rectangle 6">
            <a:extLst>
              <a:ext uri="{FF2B5EF4-FFF2-40B4-BE49-F238E27FC236}">
                <a16:creationId xmlns:a16="http://schemas.microsoft.com/office/drawing/2014/main" id="{4A9B19C2-B29A-4924-9E7E-6FBF17F58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418778" cy="5286838"/>
          </a:xfrm>
          <a:prstGeom prst="snip2DiagRect">
            <a:avLst>
              <a:gd name="adj1" fmla="val 10973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4C85634-D5F5-4047-8F35-F4B1F50AB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224BF71-948F-411D-AA79-8B2315715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34B4526-E715-4199-A597-CD757CB4A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5E295A6-48D5-4F9E-A32C-5D87EAA5E7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10BF5B3-9260-4D36-BB24-07BC414B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AE0C886-FA2E-4E7C-BC00-8397AAEC8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7CD8833-5B86-03BB-FAEE-4D21A2FB64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9133" y="832308"/>
            <a:ext cx="5499540" cy="4958957"/>
          </a:xfrm>
        </p:spPr>
      </p:pic>
    </p:spTree>
    <p:extLst>
      <p:ext uri="{BB962C8B-B14F-4D97-AF65-F5344CB8AC3E}">
        <p14:creationId xmlns:p14="http://schemas.microsoft.com/office/powerpoint/2010/main" val="722118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Metadata/LabelInfo.xml><?xml version="1.0" encoding="utf-8"?>
<clbl:labelList xmlns:clbl="http://schemas.microsoft.com/office/2020/mipLabelMetadata">
  <clbl:label id="{d792d246-d363-40e2-82bc-6f0655128b68}" enabled="1" method="Standard" siteId="{372ee9e0-9ce0-4033-a64a-c07073a91ec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60</TotalTime>
  <Words>231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Slice</vt:lpstr>
      <vt:lpstr>PowerPoint Presentation</vt:lpstr>
      <vt:lpstr>PowerPoint Presentation</vt:lpstr>
      <vt:lpstr>Laguppställning Anfall</vt:lpstr>
      <vt:lpstr>Laguppställning Försvar</vt:lpstr>
      <vt:lpstr>Regler</vt:lpstr>
      <vt:lpstr>Domare</vt:lpstr>
      <vt:lpstr>Domare</vt:lpstr>
      <vt:lpstr>Domare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Widlund</dc:creator>
  <cp:lastModifiedBy>Henrik Widlund</cp:lastModifiedBy>
  <cp:revision>1</cp:revision>
  <dcterms:created xsi:type="dcterms:W3CDTF">2024-10-09T14:02:01Z</dcterms:created>
  <dcterms:modified xsi:type="dcterms:W3CDTF">2024-10-09T15:03:01Z</dcterms:modified>
</cp:coreProperties>
</file>