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7" r:id="rId3"/>
    <p:sldId id="266" r:id="rId4"/>
    <p:sldId id="3466" r:id="rId5"/>
    <p:sldId id="3460" r:id="rId6"/>
    <p:sldId id="260" r:id="rId7"/>
    <p:sldId id="3467" r:id="rId8"/>
    <p:sldId id="511" r:id="rId9"/>
    <p:sldId id="3472" r:id="rId10"/>
    <p:sldId id="3482" r:id="rId11"/>
    <p:sldId id="3471" r:id="rId12"/>
    <p:sldId id="3478" r:id="rId13"/>
    <p:sldId id="3473" r:id="rId14"/>
    <p:sldId id="3474" r:id="rId15"/>
    <p:sldId id="3475" r:id="rId16"/>
    <p:sldId id="3477" r:id="rId17"/>
    <p:sldId id="3470" r:id="rId18"/>
    <p:sldId id="3469" r:id="rId19"/>
    <p:sldId id="258" r:id="rId20"/>
    <p:sldId id="3468" r:id="rId21"/>
    <p:sldId id="3476" r:id="rId22"/>
    <p:sldId id="3481" r:id="rId23"/>
    <p:sldId id="3480" r:id="rId24"/>
    <p:sldId id="257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9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462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A72C-078C-49CD-ACBA-74E2849A0711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B5B65-0675-4538-834C-96935AB2BE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340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630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33C8B-4EC9-A98A-94BA-B3BE96252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F1D5B94-E7D9-16F5-8DCC-18F5C4616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BAEC2D8-07D7-30CF-DC9C-1BA0BFA74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F083554-F8F5-3885-7394-08FBE4D799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16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6929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DA394-6A49-3D4F-919D-01C3F237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0CDB215-65C6-6174-5CB3-3E9DF88DD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408F755-6163-CA5A-F770-C43180734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3FCBF4B-377F-F40E-2493-55B6ECE10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1182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7525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2954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19DB9-8376-666A-8662-B910EE31E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AAB1441-CBD4-D2DE-0289-FD382778A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A57AC33-D353-836C-BBF1-E2F94DB46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B3EAA59-6937-1E8D-81A4-C9B290864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1242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1513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5443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0815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591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862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42E951-59F5-CBD5-045B-0DA0DB767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1DC018B-6D60-CDDE-2808-AEC8DE3DB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89C0D0-E852-6DED-1ABE-9E28372F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FA6DAE-2081-3486-ED8E-30109731B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EB65DD-731A-B54D-07C8-6F7EFC39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615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1F2C26-4586-90EF-2569-110D201A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B5994A-F013-10AD-FFB2-B562C0AFE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D052FCA-1E9C-4B8E-6538-E82C2F3B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A58C9E-C33F-2A59-25B9-38B63C2C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F5B0D5-5412-081C-9B17-DF2369D8C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27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94AD28-F7C8-B80D-3FF8-A9AE0A4C6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06F3C4-6C0D-BFE1-EABC-CCA07DB1C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51AEED4-DCBC-B490-3B90-61C02901B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794BEF-1FE6-4BA6-BEA7-57DDA06E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5F981C-1BC9-F659-1E6F-52C8E7C48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9777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6FBB45-5329-ECCC-2030-01F240864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A3347E-7CBE-7C88-9C37-8F471040E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366E123-F27A-8414-64B1-896267A7B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9BB9A4E-1EAE-AD6D-2A59-57801543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166BF50-B267-212F-019D-894A6270F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B7A3CE-9089-4167-7EC7-4D215A4B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2887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28D967-C725-7707-A3FD-64735CB3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E1F1DD-F6E3-C363-9EAF-6386ECB12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08F16A-F331-4B47-1DDC-F5959A279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579762-6C66-93D3-9F7D-AC2625988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2D05694-E135-5490-D2A4-6C34B7FAD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9EC8F84-2333-8B4F-8036-A4763522B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4F74E2B-DD0A-E126-6DE4-1FB3617B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FEBB58E-0872-03B5-CB2E-DE7A0D3DE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723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55BA62-F51C-C217-3148-454968453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6A21-4AF1-1D74-62F3-B0B69334C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134F482-6DF3-B70B-6F44-381841A9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57F4039-B7DD-72CB-9009-6DE8375F5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301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5E202BC-9914-945E-7604-14A1964A5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FFA3209-7A52-BC06-667A-9E7F7865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2B365B6-2FDD-A793-425B-1BC835AC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120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E81D25-FABF-5768-6FAC-83DA54517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0B2865-AE55-B33E-BE0B-0FD1A9F13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E06250-0095-4C5F-EE6C-65A2D4EF7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E5002DA-008A-E9BC-4A59-21D3D418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F3F10D-537B-632E-3E7F-6D294C2C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9B33C5-EB38-CE06-A6AB-2AC6304D8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0922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6592D9-57EC-0E51-FA7C-FB4D05D7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DFF906B-9F96-937F-36E4-15CA3B6524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71703F6-F727-3323-F9B5-46C55F3F9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2525374-7438-96A7-5371-8B1C3AABB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39B8C9-D3BA-2DD6-F732-09A4B0B08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7136D3A-D2F2-B485-5932-50BDD3EB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1707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730CD8-CA08-6EE2-4C9A-BDBBC4BB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9FB3E50-0B1E-75C8-8ADB-B80D9F0AF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1E568-104A-C88A-FC90-D6B018C6D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ACEC8C-E3CC-91B3-B795-68A6CA1D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DCB5E52-1147-034E-7DF5-838607B6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5048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4B5FABE-27A9-0987-D5AE-2F938975B8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6AC3DF4-F998-E721-3282-05955BF1C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3BA9D9-0255-2C72-B2C5-EF7CEF556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E33805-BE65-06FF-34F7-C29EAC458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49149C-16A0-44CF-4F48-5FFE38A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4671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1B63856-859C-C9E2-26CE-9DB8D13BA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7BB317-F2BF-2C15-A7EB-FC0644B3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8139B7-96D0-81C1-EB4F-86B954D3F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42804-1D5B-46C2-9E6F-7EAF11A99CC6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AA02FD2-D153-541A-F4C9-E18A94390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8767D6-22D7-5158-D59F-66DA80EA1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4775BD-FEE8-498B-B75A-37C0057138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882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image" Target="../media/image6.jpe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ttias.zachrisson@vasterasirsta.s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da.rosenback@vasterasirsta.se" TargetMode="External"/><Relationship Id="rId5" Type="http://schemas.openxmlformats.org/officeDocument/2006/relationships/hyperlink" Target="mailto:ekonomi@vasterasirsta.se" TargetMode="External"/><Relationship Id="rId4" Type="http://schemas.openxmlformats.org/officeDocument/2006/relationships/hyperlink" Target="mailto:angelica.wetterstrand@vasterasirsta.s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konomi@vasterasirsta.se" TargetMode="External"/><Relationship Id="rId4" Type="http://schemas.openxmlformats.org/officeDocument/2006/relationships/hyperlink" Target="https://team.intersport.se/vasterasirsta-h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venskhandboll.se/hf-mitt/utbildn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asterasirsta.se/dokument/?ID=600186&amp;visa=41846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033420-30BD-B7A5-A414-2B8DCCEA9D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Ledarutbildning U7-U8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98FDD3D-4F25-3395-0A40-966F12FF05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sv-SE" dirty="0" err="1"/>
              <a:t>VästeråsIrsta</a:t>
            </a:r>
            <a:r>
              <a:rPr lang="sv-SE" dirty="0"/>
              <a:t> HF 260909</a:t>
            </a:r>
          </a:p>
        </p:txBody>
      </p:sp>
    </p:spTree>
    <p:extLst>
      <p:ext uri="{BB962C8B-B14F-4D97-AF65-F5344CB8AC3E}">
        <p14:creationId xmlns:p14="http://schemas.microsoft.com/office/powerpoint/2010/main" val="2212618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BD67-1CB6-C593-0BA2-EAD00097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 i="1" u="sng">
                <a:solidFill>
                  <a:schemeClr val="tx1"/>
                </a:solidFill>
                <a:latin typeface="Franklin Gothic Demi" panose="020B0703020102020204" pitchFamily="34" charset="0"/>
              </a:rPr>
              <a:t>VISION</a:t>
            </a:r>
            <a:endParaRPr lang="sv-SE" u="s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495F7-A6A9-3568-2BDA-9F8B20869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1925"/>
            <a:ext cx="10515600" cy="2308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5400" i="1">
                <a:latin typeface="Modern Love Grunge" panose="020F0502020204030204" pitchFamily="82" charset="0"/>
                <a:cs typeface="Dreaming Outloud Script Pro" panose="020F0502020204030204" pitchFamily="66" charset="0"/>
              </a:rPr>
              <a:t>VI är en förening, för alla</a:t>
            </a:r>
          </a:p>
          <a:p>
            <a:pPr marL="0" indent="0" algn="ctr">
              <a:buNone/>
            </a:pPr>
            <a:r>
              <a:rPr lang="sv-SE" sz="5400" i="1">
                <a:latin typeface="Modern Love Grunge" panose="020F0502020204030204" pitchFamily="82" charset="0"/>
                <a:cs typeface="Dreaming Outloud Script Pro" panose="020F0502020204030204" pitchFamily="66" charset="0"/>
              </a:rPr>
              <a:t>Störst för att bli bäst</a:t>
            </a:r>
          </a:p>
        </p:txBody>
      </p:sp>
      <p:pic>
        <p:nvPicPr>
          <p:cNvPr id="5" name="Picture 4" descr="A logo with a ball and text&#10;&#10;Description automatically generated">
            <a:extLst>
              <a:ext uri="{FF2B5EF4-FFF2-40B4-BE49-F238E27FC236}">
                <a16:creationId xmlns:a16="http://schemas.microsoft.com/office/drawing/2014/main" id="{C4D13CDD-AAD3-3EA0-3012-B19009546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80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AB0B8-ECD3-8B82-7BF5-7B837B60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600" i="1" u="sng">
                <a:latin typeface="Franklin Gothic Demi" panose="020B0703020102020204" pitchFamily="34" charset="0"/>
              </a:rPr>
              <a:t>VÄRDEGRUND</a:t>
            </a:r>
            <a:endParaRPr lang="sv-SE" sz="7200" i="1" u="sng">
              <a:latin typeface="Franklin Gothic Demi" panose="020B0703020102020204" pitchFamily="34" charset="0"/>
            </a:endParaRPr>
          </a:p>
        </p:txBody>
      </p:sp>
      <p:pic>
        <p:nvPicPr>
          <p:cNvPr id="4" name="Picture 3" descr="A logo with a ball and text&#10;&#10;Description automatically generated">
            <a:extLst>
              <a:ext uri="{FF2B5EF4-FFF2-40B4-BE49-F238E27FC236}">
                <a16:creationId xmlns:a16="http://schemas.microsoft.com/office/drawing/2014/main" id="{5B6FA7F5-BB4D-D2BC-E5A2-387329BBC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0AA4F5-8E83-4448-0A9D-EF0FCB93A432}"/>
              </a:ext>
            </a:extLst>
          </p:cNvPr>
          <p:cNvGrpSpPr/>
          <p:nvPr/>
        </p:nvGrpSpPr>
        <p:grpSpPr>
          <a:xfrm>
            <a:off x="988668" y="1696032"/>
            <a:ext cx="4606413" cy="1079244"/>
            <a:chOff x="988668" y="2061087"/>
            <a:chExt cx="4606413" cy="1079244"/>
          </a:xfrm>
        </p:grpSpPr>
        <p:pic>
          <p:nvPicPr>
            <p:cNvPr id="5" name="Picture 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744757A-464C-E8CC-AFE0-A4734769E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2061087"/>
              <a:ext cx="1034538" cy="10345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E129BB-2620-59CB-D830-CCDA40FB3302}"/>
                </a:ext>
              </a:extLst>
            </p:cNvPr>
            <p:cNvSpPr txBox="1"/>
            <p:nvPr/>
          </p:nvSpPr>
          <p:spPr>
            <a:xfrm>
              <a:off x="2023205" y="2190005"/>
              <a:ext cx="35718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>
                  <a:latin typeface="Franklin Gothic Demi" panose="020B0703020102020204" pitchFamily="34" charset="0"/>
                </a:rPr>
                <a:t>GÅ I LUCKAN</a:t>
              </a:r>
              <a:endParaRPr lang="sv-SE" sz="32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656110-16F0-2EB4-41EB-9D91B3FFCBC2}"/>
                </a:ext>
              </a:extLst>
            </p:cNvPr>
            <p:cNvSpPr txBox="1"/>
            <p:nvPr/>
          </p:nvSpPr>
          <p:spPr>
            <a:xfrm>
              <a:off x="2023206" y="2678666"/>
              <a:ext cx="35718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MOD OCH UTVECKLING</a:t>
              </a:r>
              <a:endParaRPr lang="sv-SE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76CABD-666E-04E2-242F-86596EE5732C}"/>
              </a:ext>
            </a:extLst>
          </p:cNvPr>
          <p:cNvGrpSpPr/>
          <p:nvPr/>
        </p:nvGrpSpPr>
        <p:grpSpPr>
          <a:xfrm>
            <a:off x="988668" y="4079240"/>
            <a:ext cx="5415575" cy="969112"/>
            <a:chOff x="6286474" y="2126056"/>
            <a:chExt cx="5415575" cy="969112"/>
          </a:xfrm>
        </p:grpSpPr>
        <p:pic>
          <p:nvPicPr>
            <p:cNvPr id="9" name="Picture 8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5AF81A96-1E34-7E87-D4F2-45910B970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6474" y="2235212"/>
              <a:ext cx="686288" cy="68628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75DA82-5A20-8B9D-101A-B134CFA45CB9}"/>
                </a:ext>
              </a:extLst>
            </p:cNvPr>
            <p:cNvSpPr txBox="1"/>
            <p:nvPr/>
          </p:nvSpPr>
          <p:spPr>
            <a:xfrm>
              <a:off x="7321011" y="2126056"/>
              <a:ext cx="43810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>
                  <a:latin typeface="Franklin Gothic Demi" panose="020B0703020102020204" pitchFamily="34" charset="0"/>
                </a:rPr>
                <a:t>TA ALLA LÖSA BOLLAR</a:t>
              </a:r>
              <a:endParaRPr lang="sv-SE" sz="32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1D2B43-A4FB-A02F-8CD3-1559C19281B6}"/>
                </a:ext>
              </a:extLst>
            </p:cNvPr>
            <p:cNvSpPr txBox="1"/>
            <p:nvPr/>
          </p:nvSpPr>
          <p:spPr>
            <a:xfrm>
              <a:off x="7321011" y="2633503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ENGAGEMANG OCH ANSVAR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08EE5B-F06D-9044-35CE-F1CD55C7F551}"/>
              </a:ext>
            </a:extLst>
          </p:cNvPr>
          <p:cNvGrpSpPr/>
          <p:nvPr/>
        </p:nvGrpSpPr>
        <p:grpSpPr>
          <a:xfrm>
            <a:off x="988668" y="3013895"/>
            <a:ext cx="5265106" cy="894102"/>
            <a:chOff x="988668" y="4504804"/>
            <a:chExt cx="5265106" cy="894102"/>
          </a:xfrm>
        </p:grpSpPr>
        <p:pic>
          <p:nvPicPr>
            <p:cNvPr id="12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D5786E0F-D14D-7EEE-1957-F2260B4F4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4524146"/>
              <a:ext cx="715964" cy="71596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331016-5304-0EEF-71E6-492F8A02A59C}"/>
                </a:ext>
              </a:extLst>
            </p:cNvPr>
            <p:cNvSpPr txBox="1"/>
            <p:nvPr/>
          </p:nvSpPr>
          <p:spPr>
            <a:xfrm>
              <a:off x="2023205" y="4504804"/>
              <a:ext cx="39584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>
                  <a:latin typeface="Franklin Gothic Demi" panose="020B0703020102020204" pitchFamily="34" charset="0"/>
                </a:rPr>
                <a:t>HJÄLP DIN KOMPIS</a:t>
              </a:r>
              <a:endParaRPr lang="sv-SE" sz="32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221F97-81B8-1953-BDD6-6118382AA624}"/>
                </a:ext>
              </a:extLst>
            </p:cNvPr>
            <p:cNvSpPr txBox="1"/>
            <p:nvPr/>
          </p:nvSpPr>
          <p:spPr>
            <a:xfrm>
              <a:off x="2023205" y="4937241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GEMENSKAP OCH OMTANKE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A9D07E-80ED-D97F-5180-3B271FA2EFC4}"/>
              </a:ext>
            </a:extLst>
          </p:cNvPr>
          <p:cNvGrpSpPr/>
          <p:nvPr/>
        </p:nvGrpSpPr>
        <p:grpSpPr>
          <a:xfrm>
            <a:off x="987395" y="5183071"/>
            <a:ext cx="5266378" cy="942235"/>
            <a:chOff x="6277167" y="4463113"/>
            <a:chExt cx="5266378" cy="942235"/>
          </a:xfrm>
        </p:grpSpPr>
        <p:pic>
          <p:nvPicPr>
            <p:cNvPr id="15" name="Picture 1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0CF57FBD-5029-6067-891C-28766CBD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167" y="4463113"/>
              <a:ext cx="838030" cy="83803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ADD40F6-32F7-26CC-DF41-453FFDC5100B}"/>
                </a:ext>
              </a:extLst>
            </p:cNvPr>
            <p:cNvSpPr txBox="1"/>
            <p:nvPr/>
          </p:nvSpPr>
          <p:spPr>
            <a:xfrm>
              <a:off x="7312977" y="4463113"/>
              <a:ext cx="39584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>
                  <a:latin typeface="Franklin Gothic Demi" panose="020B0703020102020204" pitchFamily="34" charset="0"/>
                </a:rPr>
                <a:t>SPRING HEM</a:t>
              </a:r>
              <a:endParaRPr lang="sv-SE" sz="32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4F71A6-4E02-E7CE-9E21-58A3969FD407}"/>
                </a:ext>
              </a:extLst>
            </p:cNvPr>
            <p:cNvSpPr txBox="1"/>
            <p:nvPr/>
          </p:nvSpPr>
          <p:spPr>
            <a:xfrm>
              <a:off x="7312976" y="4943683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TROVÄRDIGHET OCH MORAL</a:t>
              </a:r>
            </a:p>
          </p:txBody>
        </p:sp>
      </p:grpSp>
      <p:pic>
        <p:nvPicPr>
          <p:cNvPr id="23" name="Picture 22" descr="A group of kids in a gym&#10;&#10;Description automatically generated">
            <a:extLst>
              <a:ext uri="{FF2B5EF4-FFF2-40B4-BE49-F238E27FC236}">
                <a16:creationId xmlns:a16="http://schemas.microsoft.com/office/drawing/2014/main" id="{45050222-CBE6-F17B-C99B-4BED5E6C52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4"/>
          <a:stretch/>
        </p:blipFill>
        <p:spPr>
          <a:xfrm>
            <a:off x="6462713" y="0"/>
            <a:ext cx="5729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28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8B176-9A66-51B3-0CA1-9DD9ED1BF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70171B0D-1C61-2DEB-33A6-F97E6D6976FD}"/>
              </a:ext>
            </a:extLst>
          </p:cNvPr>
          <p:cNvSpPr/>
          <p:nvPr/>
        </p:nvSpPr>
        <p:spPr>
          <a:xfrm>
            <a:off x="2557462" y="546893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Kansli</a:t>
            </a:r>
          </a:p>
        </p:txBody>
      </p:sp>
      <p:pic>
        <p:nvPicPr>
          <p:cNvPr id="5" name="Bildobjekt 4" descr="Kempa&#10;&#10;AI-genererat innehåll kan vara felaktigt.">
            <a:extLst>
              <a:ext uri="{FF2B5EF4-FFF2-40B4-BE49-F238E27FC236}">
                <a16:creationId xmlns:a16="http://schemas.microsoft.com/office/drawing/2014/main" id="{A77A3655-AEEE-8C57-2728-0DC9850A7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49" y="1789204"/>
            <a:ext cx="6032591" cy="3016296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9B11EE24-1E40-F5F5-8E60-CB3E71C1AD7F}"/>
              </a:ext>
            </a:extLst>
          </p:cNvPr>
          <p:cNvSpPr txBox="1"/>
          <p:nvPr/>
        </p:nvSpPr>
        <p:spPr>
          <a:xfrm>
            <a:off x="6718021" y="1726457"/>
            <a:ext cx="522796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Klubb- och sportchef</a:t>
            </a:r>
          </a:p>
          <a:p>
            <a:r>
              <a:rPr lang="sv-SE" dirty="0">
                <a:latin typeface="+mj-lt"/>
                <a:cs typeface="Dreaming Outloud Script Pro" panose="020F0502020204030204" pitchFamily="66" charset="0"/>
              </a:rPr>
              <a:t>Mattias Zachrisson </a:t>
            </a:r>
            <a:r>
              <a:rPr lang="sv-SE" dirty="0">
                <a:latin typeface="+mj-lt"/>
                <a:cs typeface="Dreaming Outloud Script Pro" panose="020F0502020204030204" pitchFamily="66" charset="0"/>
                <a:hlinkClick r:id="rId3"/>
              </a:rPr>
              <a:t>mattias.zachrisson@vasterasirsta.se</a:t>
            </a:r>
            <a:endParaRPr lang="sv-SE" dirty="0">
              <a:latin typeface="+mj-lt"/>
              <a:cs typeface="Dreaming Outloud Script Pro" panose="020F0502020204030204" pitchFamily="66" charset="0"/>
            </a:endParaRPr>
          </a:p>
          <a:p>
            <a:endParaRPr lang="sv-SE" i="1" dirty="0">
              <a:latin typeface="+mj-lt"/>
              <a:cs typeface="Dreaming Outloud Script Pro" panose="020F0502020204030204" pitchFamily="66" charset="0"/>
            </a:endParaRPr>
          </a:p>
          <a:p>
            <a:r>
              <a:rPr lang="sv-SE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Föreningssamordnare</a:t>
            </a:r>
          </a:p>
          <a:p>
            <a:r>
              <a:rPr lang="sv-SE" i="1" dirty="0">
                <a:latin typeface="+mj-lt"/>
                <a:cs typeface="Dreaming Outloud Script Pro" panose="020F0502020204030204" pitchFamily="66" charset="0"/>
              </a:rPr>
              <a:t>Angelica Wetterstrand </a:t>
            </a:r>
            <a:r>
              <a:rPr lang="sv-SE" i="1" dirty="0">
                <a:latin typeface="+mj-lt"/>
                <a:cs typeface="Dreaming Outloud Script Pro" panose="020F0502020204030204" pitchFamily="66" charset="0"/>
                <a:hlinkClick r:id="rId4"/>
              </a:rPr>
              <a:t>angelica.wetterstrand@vasterasirsta.se</a:t>
            </a:r>
            <a:endParaRPr lang="sv-SE" i="1" dirty="0">
              <a:latin typeface="+mj-lt"/>
              <a:cs typeface="Dreaming Outloud Script Pro" panose="020F0502020204030204" pitchFamily="66" charset="0"/>
            </a:endParaRPr>
          </a:p>
          <a:p>
            <a:endParaRPr lang="sv-SE" i="1" dirty="0">
              <a:latin typeface="Modern Love Grunge" panose="04070805081005020601" pitchFamily="82" charset="0"/>
              <a:cs typeface="Dreaming Outloud Script Pro" panose="020F0502020204030204" pitchFamily="66" charset="0"/>
            </a:endParaRPr>
          </a:p>
          <a:p>
            <a:r>
              <a:rPr lang="sv-SE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Ekonomi </a:t>
            </a:r>
          </a:p>
          <a:p>
            <a:r>
              <a:rPr lang="sv-SE" i="1" dirty="0">
                <a:latin typeface="+mj-lt"/>
                <a:cs typeface="Dreaming Outloud Script Pro" panose="020F0502020204030204" pitchFamily="66" charset="0"/>
              </a:rPr>
              <a:t>Margaretha Karlsson </a:t>
            </a:r>
            <a:br>
              <a:rPr lang="sv-SE" i="1" dirty="0">
                <a:latin typeface="+mj-lt"/>
                <a:cs typeface="Dreaming Outloud Script Pro" panose="020F0502020204030204" pitchFamily="66" charset="0"/>
              </a:rPr>
            </a:br>
            <a:r>
              <a:rPr lang="sv-SE" i="1" dirty="0">
                <a:latin typeface="+mj-lt"/>
                <a:cs typeface="Dreaming Outloud Script Pro" panose="020F0502020204030204" pitchFamily="66" charset="0"/>
                <a:hlinkClick r:id="rId5"/>
              </a:rPr>
              <a:t>ekonomi@vasterasirsta.se</a:t>
            </a:r>
            <a:endParaRPr lang="sv-SE" i="1" dirty="0">
              <a:latin typeface="+mj-lt"/>
              <a:cs typeface="Dreaming Outloud Script Pro" panose="020F0502020204030204" pitchFamily="66" charset="0"/>
            </a:endParaRPr>
          </a:p>
          <a:p>
            <a:endParaRPr lang="sv-SE" i="1" dirty="0">
              <a:latin typeface="Modern Love Grunge" panose="04070805081005020601" pitchFamily="82" charset="0"/>
              <a:cs typeface="Dreaming Outloud Script Pro" panose="020F0502020204030204" pitchFamily="66" charset="0"/>
            </a:endParaRPr>
          </a:p>
          <a:p>
            <a:r>
              <a:rPr lang="sv-SE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Kommunikation</a:t>
            </a:r>
          </a:p>
          <a:p>
            <a:r>
              <a:rPr lang="sv-SE" i="1" dirty="0">
                <a:latin typeface="+mj-lt"/>
                <a:cs typeface="Dreaming Outloud Script Pro" panose="020F0502020204030204" pitchFamily="66" charset="0"/>
              </a:rPr>
              <a:t>Ida Rosenback</a:t>
            </a:r>
            <a:br>
              <a:rPr lang="sv-SE" i="1" dirty="0">
                <a:latin typeface="+mj-lt"/>
                <a:cs typeface="Dreaming Outloud Script Pro" panose="020F0502020204030204" pitchFamily="66" charset="0"/>
              </a:rPr>
            </a:br>
            <a:r>
              <a:rPr lang="sv-SE" i="1" dirty="0">
                <a:latin typeface="+mj-lt"/>
                <a:cs typeface="Dreaming Outloud Script Pro" panose="020F0502020204030204" pitchFamily="66" charset="0"/>
                <a:hlinkClick r:id="rId6"/>
              </a:rPr>
              <a:t>ida.rosenback@vasterasirsta.se</a:t>
            </a:r>
            <a:endParaRPr lang="sv-SE" i="1" dirty="0">
              <a:latin typeface="+mj-lt"/>
              <a:cs typeface="Dreaming Outloud Script Pro" panose="020F0502020204030204" pitchFamily="66" charset="0"/>
            </a:endParaRPr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8615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0F22F026-129C-3F11-C893-4BA7EEFD5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462" y="2516821"/>
            <a:ext cx="1602765" cy="2366750"/>
          </a:xfrm>
          <a:prstGeom prst="rect">
            <a:avLst/>
          </a:prstGeom>
        </p:spPr>
      </p:pic>
      <p:sp>
        <p:nvSpPr>
          <p:cNvPr id="4" name="Parallelogram 3">
            <a:extLst>
              <a:ext uri="{FF2B5EF4-FFF2-40B4-BE49-F238E27FC236}">
                <a16:creationId xmlns:a16="http://schemas.microsoft.com/office/drawing/2014/main" id="{91E11208-461D-8A99-40DA-AFC574BD9475}"/>
              </a:ext>
            </a:extLst>
          </p:cNvPr>
          <p:cNvSpPr/>
          <p:nvPr/>
        </p:nvSpPr>
        <p:spPr>
          <a:xfrm>
            <a:off x="2557462" y="546893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Barn och ungdom</a:t>
            </a:r>
            <a:endParaRPr lang="sv-SE" sz="4000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9CF30F6-D5D5-59BB-A1B6-30BF16772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98" y="2516821"/>
            <a:ext cx="1602765" cy="240414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27BBEBC9-7787-2F9B-7DFD-8E6853C90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002" y="2461076"/>
            <a:ext cx="1828800" cy="2587752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CE831AF7-E140-2A96-EFB7-69EC202A2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934" y="2430048"/>
            <a:ext cx="1828800" cy="2587752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A1C5C5FF-2C06-F842-31AE-3362E589AE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7738" y="2516821"/>
            <a:ext cx="2360188" cy="2476262"/>
          </a:xfrm>
          <a:prstGeom prst="rect">
            <a:avLst/>
          </a:prstGeom>
        </p:spPr>
      </p:pic>
      <p:sp>
        <p:nvSpPr>
          <p:cNvPr id="19" name="textruta 18">
            <a:extLst>
              <a:ext uri="{FF2B5EF4-FFF2-40B4-BE49-F238E27FC236}">
                <a16:creationId xmlns:a16="http://schemas.microsoft.com/office/drawing/2014/main" id="{4F711B3F-102E-43D6-FE73-66C22C4C06A8}"/>
              </a:ext>
            </a:extLst>
          </p:cNvPr>
          <p:cNvSpPr txBox="1"/>
          <p:nvPr/>
        </p:nvSpPr>
        <p:spPr>
          <a:xfrm>
            <a:off x="237054" y="5048828"/>
            <a:ext cx="2095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Johan</a:t>
            </a:r>
            <a:b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</a:br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Tysklind</a:t>
            </a:r>
            <a:endParaRPr lang="sv-SE" sz="1800" dirty="0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58B041A3-3C5A-2826-AE21-1102649D3422}"/>
              </a:ext>
            </a:extLst>
          </p:cNvPr>
          <p:cNvSpPr txBox="1"/>
          <p:nvPr/>
        </p:nvSpPr>
        <p:spPr>
          <a:xfrm>
            <a:off x="2311318" y="5048828"/>
            <a:ext cx="2095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Veronika</a:t>
            </a:r>
            <a:b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</a:br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Appelqvist</a:t>
            </a:r>
            <a:endParaRPr lang="sv-SE" sz="1800" dirty="0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F5FFCA1D-D3EB-E3B1-D68D-88FAF6FC6696}"/>
              </a:ext>
            </a:extLst>
          </p:cNvPr>
          <p:cNvSpPr txBox="1"/>
          <p:nvPr/>
        </p:nvSpPr>
        <p:spPr>
          <a:xfrm>
            <a:off x="4700306" y="5048828"/>
            <a:ext cx="2095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Sofia</a:t>
            </a:r>
            <a:b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</a:br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Borg</a:t>
            </a:r>
            <a:endParaRPr lang="sv-SE" sz="1800" dirty="0"/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B1FBB187-F2CD-ABDF-BB54-80C375D3B2FA}"/>
              </a:ext>
            </a:extLst>
          </p:cNvPr>
          <p:cNvSpPr txBox="1"/>
          <p:nvPr/>
        </p:nvSpPr>
        <p:spPr>
          <a:xfrm>
            <a:off x="7452808" y="5110829"/>
            <a:ext cx="2095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Thomas</a:t>
            </a:r>
            <a:b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</a:br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Ljungqvist</a:t>
            </a:r>
            <a:endParaRPr lang="sv-SE" sz="1800" dirty="0"/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7E3D7D1A-4E7C-1CD3-3741-1B2F0B418B68}"/>
              </a:ext>
            </a:extLst>
          </p:cNvPr>
          <p:cNvSpPr txBox="1"/>
          <p:nvPr/>
        </p:nvSpPr>
        <p:spPr>
          <a:xfrm>
            <a:off x="9746876" y="5110829"/>
            <a:ext cx="2095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Andreas</a:t>
            </a:r>
            <a:b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</a:br>
            <a:r>
              <a:rPr lang="sv-SE" sz="1800" i="1" dirty="0"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Bamberg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0318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2E4922-D1E0-F2B8-BC52-7DFE63AAE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Ålderstrappa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D29F9B-D742-0144-29DE-AA7F1BD50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10000"/>
          </a:bodyPr>
          <a:lstStyle/>
          <a:p>
            <a:r>
              <a:rPr lang="sv-SE" sz="2000" dirty="0"/>
              <a:t>U7-U8: Minihandboll (4vs4)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U9 : Minihandboll (4vs4) / Kortplan (5vs5) 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U10: Kortplan (5vs5) /stor plan med extraribba (5vs5 / 6vs6)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U11: Fullstor plan med extraribba (6vs6)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U12-U14: Fullstor plan utan extraribba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U15-senior: Elitverksamhet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EDE0CAA0-4732-C234-A4B0-10502445E4D1}"/>
              </a:ext>
            </a:extLst>
          </p:cNvPr>
          <p:cNvGrpSpPr/>
          <p:nvPr/>
        </p:nvGrpSpPr>
        <p:grpSpPr>
          <a:xfrm>
            <a:off x="5999747" y="1299411"/>
            <a:ext cx="5929445" cy="3375974"/>
            <a:chOff x="1384455" y="2264940"/>
            <a:chExt cx="9287538" cy="4059623"/>
          </a:xfrm>
        </p:grpSpPr>
        <p:sp>
          <p:nvSpPr>
            <p:cNvPr id="5" name="Rektangel 9">
              <a:extLst>
                <a:ext uri="{FF2B5EF4-FFF2-40B4-BE49-F238E27FC236}">
                  <a16:creationId xmlns:a16="http://schemas.microsoft.com/office/drawing/2014/main" id="{F42CA7C6-71CD-F10A-6F70-4FF0990222D4}"/>
                </a:ext>
              </a:extLst>
            </p:cNvPr>
            <p:cNvSpPr/>
            <p:nvPr/>
          </p:nvSpPr>
          <p:spPr>
            <a:xfrm>
              <a:off x="1746405" y="5250676"/>
              <a:ext cx="1446028" cy="754912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err="1"/>
                <a:t>Bollkul</a:t>
              </a:r>
              <a:r>
                <a:rPr lang="sv-SE" sz="1200"/>
                <a:t> </a:t>
              </a:r>
              <a:r>
                <a:rPr lang="sv-SE" sz="1200" err="1"/>
                <a:t>Önsta</a:t>
              </a:r>
              <a:endParaRPr lang="sv-SE" sz="1200"/>
            </a:p>
          </p:txBody>
        </p:sp>
        <p:sp>
          <p:nvSpPr>
            <p:cNvPr id="6" name="Rektangel 10">
              <a:extLst>
                <a:ext uri="{FF2B5EF4-FFF2-40B4-BE49-F238E27FC236}">
                  <a16:creationId xmlns:a16="http://schemas.microsoft.com/office/drawing/2014/main" id="{5851475A-B74A-9F45-BF1D-B2B4B414585D}"/>
                </a:ext>
              </a:extLst>
            </p:cNvPr>
            <p:cNvSpPr/>
            <p:nvPr/>
          </p:nvSpPr>
          <p:spPr>
            <a:xfrm>
              <a:off x="3497233" y="5250676"/>
              <a:ext cx="1446028" cy="754912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err="1"/>
                <a:t>Bollkul</a:t>
              </a:r>
              <a:r>
                <a:rPr lang="sv-SE" sz="1200"/>
                <a:t> Rönnby</a:t>
              </a:r>
            </a:p>
          </p:txBody>
        </p:sp>
        <p:sp>
          <p:nvSpPr>
            <p:cNvPr id="7" name="Rektangel 11">
              <a:extLst>
                <a:ext uri="{FF2B5EF4-FFF2-40B4-BE49-F238E27FC236}">
                  <a16:creationId xmlns:a16="http://schemas.microsoft.com/office/drawing/2014/main" id="{01B96A68-1AEB-ED9A-5D6D-4D707227E6A8}"/>
                </a:ext>
              </a:extLst>
            </p:cNvPr>
            <p:cNvSpPr/>
            <p:nvPr/>
          </p:nvSpPr>
          <p:spPr>
            <a:xfrm>
              <a:off x="5305211" y="5250676"/>
              <a:ext cx="1446028" cy="754912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err="1"/>
                <a:t>Bollkul</a:t>
              </a:r>
              <a:r>
                <a:rPr lang="sv-SE" sz="1200"/>
                <a:t> Centrum</a:t>
              </a:r>
            </a:p>
          </p:txBody>
        </p:sp>
        <p:sp>
          <p:nvSpPr>
            <p:cNvPr id="8" name="Rektangel 12">
              <a:extLst>
                <a:ext uri="{FF2B5EF4-FFF2-40B4-BE49-F238E27FC236}">
                  <a16:creationId xmlns:a16="http://schemas.microsoft.com/office/drawing/2014/main" id="{36860D10-D732-8CD8-6A2C-B09D36F4F323}"/>
                </a:ext>
              </a:extLst>
            </p:cNvPr>
            <p:cNvSpPr/>
            <p:nvPr/>
          </p:nvSpPr>
          <p:spPr>
            <a:xfrm>
              <a:off x="7113189" y="5240044"/>
              <a:ext cx="1446028" cy="76554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err="1"/>
                <a:t>Bollkul</a:t>
              </a:r>
              <a:r>
                <a:rPr lang="sv-SE" sz="1200"/>
                <a:t> Barkarö</a:t>
              </a:r>
            </a:p>
          </p:txBody>
        </p:sp>
        <p:sp>
          <p:nvSpPr>
            <p:cNvPr id="9" name="Rektangel 13">
              <a:extLst>
                <a:ext uri="{FF2B5EF4-FFF2-40B4-BE49-F238E27FC236}">
                  <a16:creationId xmlns:a16="http://schemas.microsoft.com/office/drawing/2014/main" id="{988E9FD6-B03D-0EC6-8A14-AD81115143AD}"/>
                </a:ext>
              </a:extLst>
            </p:cNvPr>
            <p:cNvSpPr/>
            <p:nvPr/>
          </p:nvSpPr>
          <p:spPr>
            <a:xfrm>
              <a:off x="8864017" y="5240044"/>
              <a:ext cx="1446028" cy="76554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err="1"/>
                <a:t>Bollkul</a:t>
              </a:r>
              <a:r>
                <a:rPr lang="sv-SE" sz="1200"/>
                <a:t> Irsta</a:t>
              </a:r>
            </a:p>
          </p:txBody>
        </p:sp>
        <p:sp>
          <p:nvSpPr>
            <p:cNvPr id="10" name="Rektangel 14">
              <a:extLst>
                <a:ext uri="{FF2B5EF4-FFF2-40B4-BE49-F238E27FC236}">
                  <a16:creationId xmlns:a16="http://schemas.microsoft.com/office/drawing/2014/main" id="{AB7012D0-1AC4-843C-697F-74D7CFD90482}"/>
                </a:ext>
              </a:extLst>
            </p:cNvPr>
            <p:cNvSpPr/>
            <p:nvPr/>
          </p:nvSpPr>
          <p:spPr>
            <a:xfrm>
              <a:off x="1746403" y="3886164"/>
              <a:ext cx="8563640" cy="132907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dirty="0"/>
                <a:t>Barn &amp; Ungdom</a:t>
              </a:r>
            </a:p>
            <a:p>
              <a:pPr algn="ctr"/>
              <a:r>
                <a:rPr lang="sv-SE" sz="1200" dirty="0"/>
                <a:t>7 -14 år (~ 600 spelare)</a:t>
              </a:r>
            </a:p>
          </p:txBody>
        </p:sp>
        <p:sp>
          <p:nvSpPr>
            <p:cNvPr id="11" name="Rektangel 15">
              <a:extLst>
                <a:ext uri="{FF2B5EF4-FFF2-40B4-BE49-F238E27FC236}">
                  <a16:creationId xmlns:a16="http://schemas.microsoft.com/office/drawing/2014/main" id="{4B69113E-D9CC-6753-CB25-5E84748A457C}"/>
                </a:ext>
              </a:extLst>
            </p:cNvPr>
            <p:cNvSpPr/>
            <p:nvPr/>
          </p:nvSpPr>
          <p:spPr>
            <a:xfrm>
              <a:off x="1746403" y="3276823"/>
              <a:ext cx="8563640" cy="57061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dirty="0"/>
                <a:t>Elit AP/AF till U-lag</a:t>
              </a:r>
            </a:p>
            <a:p>
              <a:pPr algn="ctr"/>
              <a:r>
                <a:rPr lang="sv-SE" sz="1200" dirty="0"/>
                <a:t>15 år – U-lag (141 spelare)</a:t>
              </a:r>
            </a:p>
          </p:txBody>
        </p:sp>
        <p:sp>
          <p:nvSpPr>
            <p:cNvPr id="12" name="Rätvinklig triangel 19">
              <a:extLst>
                <a:ext uri="{FF2B5EF4-FFF2-40B4-BE49-F238E27FC236}">
                  <a16:creationId xmlns:a16="http://schemas.microsoft.com/office/drawing/2014/main" id="{34AD456B-9B77-97FE-A5DF-1532AE76F233}"/>
                </a:ext>
              </a:extLst>
            </p:cNvPr>
            <p:cNvSpPr/>
            <p:nvPr/>
          </p:nvSpPr>
          <p:spPr>
            <a:xfrm>
              <a:off x="6028223" y="2264940"/>
              <a:ext cx="4643768" cy="91074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/>
                <a:t>A-lag Herr </a:t>
              </a:r>
              <a:br>
                <a:rPr lang="sv-SE" sz="1200"/>
              </a:br>
              <a:r>
                <a:rPr lang="sv-SE" sz="1200"/>
                <a:t>(22 spelare)</a:t>
              </a:r>
            </a:p>
          </p:txBody>
        </p:sp>
        <p:sp>
          <p:nvSpPr>
            <p:cNvPr id="13" name="Rätvinklig triangel 20">
              <a:extLst>
                <a:ext uri="{FF2B5EF4-FFF2-40B4-BE49-F238E27FC236}">
                  <a16:creationId xmlns:a16="http://schemas.microsoft.com/office/drawing/2014/main" id="{D3546564-BB01-2DAA-8328-80AFD98B2687}"/>
                </a:ext>
              </a:extLst>
            </p:cNvPr>
            <p:cNvSpPr/>
            <p:nvPr/>
          </p:nvSpPr>
          <p:spPr>
            <a:xfrm flipH="1">
              <a:off x="1384455" y="2264940"/>
              <a:ext cx="4643768" cy="91074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dirty="0"/>
                <a:t>A-lag Dam</a:t>
              </a:r>
              <a:br>
                <a:rPr lang="sv-SE" sz="1200" dirty="0"/>
              </a:br>
              <a:r>
                <a:rPr lang="sv-SE" sz="1200" dirty="0"/>
                <a:t>(20 spelare) </a:t>
              </a:r>
            </a:p>
          </p:txBody>
        </p:sp>
        <p:sp>
          <p:nvSpPr>
            <p:cNvPr id="14" name="Rektangel 25">
              <a:extLst>
                <a:ext uri="{FF2B5EF4-FFF2-40B4-BE49-F238E27FC236}">
                  <a16:creationId xmlns:a16="http://schemas.microsoft.com/office/drawing/2014/main" id="{5E93AFB3-CE1F-8D18-3AC5-13E759C2FAF5}"/>
                </a:ext>
              </a:extLst>
            </p:cNvPr>
            <p:cNvSpPr/>
            <p:nvPr/>
          </p:nvSpPr>
          <p:spPr>
            <a:xfrm>
              <a:off x="1746404" y="6026853"/>
              <a:ext cx="8563639" cy="297710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dirty="0"/>
                <a:t>5 &amp; 6 år – ( ~220 spelare)</a:t>
              </a:r>
            </a:p>
          </p:txBody>
        </p:sp>
        <p:sp>
          <p:nvSpPr>
            <p:cNvPr id="15" name="Rektangel 9">
              <a:extLst>
                <a:ext uri="{FF2B5EF4-FFF2-40B4-BE49-F238E27FC236}">
                  <a16:creationId xmlns:a16="http://schemas.microsoft.com/office/drawing/2014/main" id="{6E8CAB5C-9F07-F436-B34C-A1AA7E80C237}"/>
                </a:ext>
              </a:extLst>
            </p:cNvPr>
            <p:cNvSpPr/>
            <p:nvPr/>
          </p:nvSpPr>
          <p:spPr>
            <a:xfrm>
              <a:off x="1384455" y="3276823"/>
              <a:ext cx="320318" cy="304774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 err="1"/>
                <a:t>Idrottsklivet</a:t>
              </a:r>
              <a:endParaRPr lang="sv-SE" sz="1200"/>
            </a:p>
          </p:txBody>
        </p:sp>
        <p:sp>
          <p:nvSpPr>
            <p:cNvPr id="16" name="Rektangel 9">
              <a:extLst>
                <a:ext uri="{FF2B5EF4-FFF2-40B4-BE49-F238E27FC236}">
                  <a16:creationId xmlns:a16="http://schemas.microsoft.com/office/drawing/2014/main" id="{D350F054-A2BC-CEB7-5A42-3BAC3150C46A}"/>
                </a:ext>
              </a:extLst>
            </p:cNvPr>
            <p:cNvSpPr/>
            <p:nvPr/>
          </p:nvSpPr>
          <p:spPr>
            <a:xfrm>
              <a:off x="10351675" y="3276823"/>
              <a:ext cx="320318" cy="304774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200"/>
                <a:t>Parahandboll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916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34FBB5-452E-A738-50B5-5F614134C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257800" cy="4351338"/>
          </a:xfrm>
        </p:spPr>
        <p:txBody>
          <a:bodyPr>
            <a:normAutofit/>
          </a:bodyPr>
          <a:lstStyle/>
          <a:p>
            <a:r>
              <a:rPr lang="sv-SE" sz="1800" dirty="0"/>
              <a:t>F18 Öst – 27st spelare</a:t>
            </a:r>
          </a:p>
          <a:p>
            <a:pPr lvl="1"/>
            <a:r>
              <a:rPr lang="sv-SE" sz="1200" dirty="0"/>
              <a:t>Hanna Winkler, Helena Höglund, Jenny Svantesson, Lisette Apelfröjd, Viktoria Karlsson</a:t>
            </a:r>
          </a:p>
          <a:p>
            <a:pPr marL="457200" lvl="1" indent="0">
              <a:buNone/>
            </a:pPr>
            <a:endParaRPr lang="sv-SE" sz="1200" dirty="0"/>
          </a:p>
          <a:p>
            <a:r>
              <a:rPr lang="sv-SE" sz="1800" dirty="0"/>
              <a:t>F18 väst - 29st spelare</a:t>
            </a:r>
            <a:endParaRPr lang="sv-SE" sz="1400" dirty="0"/>
          </a:p>
          <a:p>
            <a:pPr lvl="1"/>
            <a:r>
              <a:rPr lang="sv-SE" sz="1200" dirty="0"/>
              <a:t>Andreas </a:t>
            </a:r>
            <a:r>
              <a:rPr lang="sv-SE" sz="1200" dirty="0" err="1"/>
              <a:t>Sköldhammar</a:t>
            </a:r>
            <a:r>
              <a:rPr lang="sv-SE" sz="1200" dirty="0"/>
              <a:t>, Dennis Helfridsson, Caroline Lundberg, Emma Håkansson, Jesper Flodström, Michelle </a:t>
            </a:r>
            <a:r>
              <a:rPr lang="sv-SE" sz="1200" dirty="0" err="1"/>
              <a:t>Brändemyr</a:t>
            </a:r>
            <a:r>
              <a:rPr lang="sv-SE" sz="1200" dirty="0"/>
              <a:t>, Oscar Lemming, Åsa </a:t>
            </a:r>
            <a:r>
              <a:rPr lang="sv-SE" sz="1200" dirty="0" err="1"/>
              <a:t>Sköldehammar</a:t>
            </a:r>
            <a:r>
              <a:rPr lang="sv-SE" sz="1200" dirty="0"/>
              <a:t>, Malin Kvist</a:t>
            </a:r>
          </a:p>
          <a:p>
            <a:pPr marL="457200" lvl="1" indent="0">
              <a:buNone/>
            </a:pPr>
            <a:endParaRPr lang="sv-SE" sz="1400" dirty="0"/>
          </a:p>
          <a:p>
            <a:r>
              <a:rPr lang="sv-SE" sz="1800" dirty="0"/>
              <a:t>P18 Öst – 26st spelare</a:t>
            </a:r>
          </a:p>
          <a:p>
            <a:pPr lvl="1"/>
            <a:r>
              <a:rPr lang="sv-SE" sz="1200" dirty="0"/>
              <a:t>Dennis Olsson, Niklas Karlsson, Sara Frejd, Stefan Malmström</a:t>
            </a:r>
          </a:p>
          <a:p>
            <a:pPr marL="457200" lvl="1" indent="0">
              <a:buNone/>
            </a:pPr>
            <a:endParaRPr lang="sv-SE" sz="1400" dirty="0"/>
          </a:p>
          <a:p>
            <a:r>
              <a:rPr lang="sv-SE" sz="1800" dirty="0"/>
              <a:t>P18 Väst – 23st spelare</a:t>
            </a:r>
          </a:p>
          <a:p>
            <a:pPr lvl="1"/>
            <a:r>
              <a:rPr lang="sv-SE" sz="1200" dirty="0"/>
              <a:t>Anna Sjöberg, Danne Matstoms, Linda Björklund, Markus Liljedahl, Simon Norlin, Sofie Lundberg</a:t>
            </a:r>
          </a:p>
          <a:p>
            <a:pPr lvl="1"/>
            <a:endParaRPr lang="sv-SE" sz="1400" dirty="0"/>
          </a:p>
          <a:p>
            <a:pPr lvl="1"/>
            <a:endParaRPr lang="sv-SE" sz="1200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7C6F2329-C8F0-6879-F5BD-297334C6613A}"/>
              </a:ext>
            </a:extLst>
          </p:cNvPr>
          <p:cNvSpPr txBox="1">
            <a:spLocks/>
          </p:cNvSpPr>
          <p:nvPr/>
        </p:nvSpPr>
        <p:spPr>
          <a:xfrm>
            <a:off x="6096000" y="1690688"/>
            <a:ext cx="576492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dirty="0"/>
              <a:t>F19 Öst – 28st spelare</a:t>
            </a:r>
          </a:p>
          <a:p>
            <a:pPr lvl="1"/>
            <a:r>
              <a:rPr lang="sv-SE" sz="1200" dirty="0"/>
              <a:t>Alexandra Edström, Axel </a:t>
            </a:r>
            <a:r>
              <a:rPr lang="sv-SE" sz="1200" dirty="0" err="1"/>
              <a:t>Elveljung</a:t>
            </a:r>
            <a:r>
              <a:rPr lang="sv-SE" sz="1200" dirty="0"/>
              <a:t>, Daniel Holmgren, Denise Andersson, Malin Källman </a:t>
            </a:r>
            <a:r>
              <a:rPr lang="sv-SE" sz="1200" dirty="0" err="1"/>
              <a:t>Svedérus</a:t>
            </a:r>
            <a:r>
              <a:rPr lang="sv-SE" sz="1200" dirty="0"/>
              <a:t>, Olivia </a:t>
            </a:r>
            <a:r>
              <a:rPr lang="sv-SE" sz="1200" dirty="0" err="1"/>
              <a:t>Anthofer</a:t>
            </a:r>
            <a:r>
              <a:rPr lang="sv-SE" sz="1200" dirty="0"/>
              <a:t> Brandt, Sandra </a:t>
            </a:r>
            <a:r>
              <a:rPr lang="sv-SE" sz="1200" dirty="0" err="1"/>
              <a:t>Kohlin</a:t>
            </a:r>
            <a:r>
              <a:rPr lang="sv-SE" sz="1200" dirty="0"/>
              <a:t>   </a:t>
            </a:r>
          </a:p>
          <a:p>
            <a:pPr lvl="1"/>
            <a:endParaRPr lang="sv-SE" sz="1600" dirty="0"/>
          </a:p>
          <a:p>
            <a:r>
              <a:rPr lang="sv-SE" sz="1800" dirty="0"/>
              <a:t>F19 väst – 22st spelare</a:t>
            </a:r>
          </a:p>
          <a:p>
            <a:pPr lvl="1"/>
            <a:r>
              <a:rPr lang="sv-SE" sz="1200" dirty="0"/>
              <a:t>Caroline Ahlroth </a:t>
            </a:r>
            <a:r>
              <a:rPr lang="sv-SE" sz="1200" dirty="0" err="1"/>
              <a:t>Pind</a:t>
            </a:r>
            <a:r>
              <a:rPr lang="sv-SE" sz="1200" dirty="0"/>
              <a:t>, Ebba Dahlbom, Jessica Molin, Josefine </a:t>
            </a:r>
            <a:r>
              <a:rPr lang="sv-SE" sz="1200" dirty="0" err="1"/>
              <a:t>Gallego</a:t>
            </a:r>
            <a:r>
              <a:rPr lang="sv-SE" sz="1200" dirty="0"/>
              <a:t> Diaz, Martina Edh</a:t>
            </a:r>
          </a:p>
          <a:p>
            <a:pPr lvl="1"/>
            <a:endParaRPr lang="sv-SE" sz="1600" dirty="0"/>
          </a:p>
          <a:p>
            <a:r>
              <a:rPr lang="sv-SE" sz="1800" dirty="0"/>
              <a:t>P19 Öst – 29st spelare</a:t>
            </a:r>
          </a:p>
          <a:p>
            <a:pPr lvl="1"/>
            <a:r>
              <a:rPr lang="sv-SE" sz="1200" dirty="0"/>
              <a:t>Elin Jakobsson, Jason </a:t>
            </a:r>
            <a:r>
              <a:rPr lang="sv-SE" sz="1200" dirty="0" err="1"/>
              <a:t>Cowling</a:t>
            </a:r>
            <a:r>
              <a:rPr lang="sv-SE" sz="1200" dirty="0"/>
              <a:t>, Karin Hult, Viktor Antonsson</a:t>
            </a:r>
            <a:endParaRPr lang="sv-SE" sz="1600" dirty="0"/>
          </a:p>
          <a:p>
            <a:endParaRPr lang="sv-SE" sz="1800" dirty="0"/>
          </a:p>
          <a:p>
            <a:r>
              <a:rPr lang="sv-SE" sz="1800" dirty="0"/>
              <a:t>P19 Väst</a:t>
            </a:r>
          </a:p>
          <a:p>
            <a:pPr lvl="1"/>
            <a:r>
              <a:rPr lang="sv-SE" sz="1200" dirty="0"/>
              <a:t>Alexander Slagbrand, Fredrik </a:t>
            </a:r>
            <a:r>
              <a:rPr lang="sv-SE" sz="1200" dirty="0" err="1"/>
              <a:t>Hutter</a:t>
            </a:r>
            <a:r>
              <a:rPr lang="sv-SE" sz="1200" dirty="0"/>
              <a:t>, Kevin Rehnberg, Martin Bamberg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0C2167B-0F39-C3EA-2628-C2A1C4FB283B}"/>
              </a:ext>
            </a:extLst>
          </p:cNvPr>
          <p:cNvSpPr txBox="1"/>
          <p:nvPr/>
        </p:nvSpPr>
        <p:spPr>
          <a:xfrm rot="20362062">
            <a:off x="5237210" y="5694429"/>
            <a:ext cx="1717577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Träningstider!!!</a:t>
            </a:r>
          </a:p>
        </p:txBody>
      </p:sp>
      <p:sp>
        <p:nvSpPr>
          <p:cNvPr id="6" name="Parallelogram 4">
            <a:extLst>
              <a:ext uri="{FF2B5EF4-FFF2-40B4-BE49-F238E27FC236}">
                <a16:creationId xmlns:a16="http://schemas.microsoft.com/office/drawing/2014/main" id="{7F682523-3154-FAA8-8194-0D69D0E35A00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Ledargrupper</a:t>
            </a:r>
            <a:endParaRPr lang="sv-SE" sz="4800" dirty="0"/>
          </a:p>
        </p:txBody>
      </p:sp>
    </p:spTree>
    <p:extLst>
      <p:ext uri="{BB962C8B-B14F-4D97-AF65-F5344CB8AC3E}">
        <p14:creationId xmlns:p14="http://schemas.microsoft.com/office/powerpoint/2010/main" val="168444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2F6C-5FFF-68DB-2A0B-4C6D8A0E0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E515E-379E-405F-2FAD-360C53998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251" y="1812844"/>
            <a:ext cx="4996924" cy="4351338"/>
          </a:xfrm>
        </p:spPr>
        <p:txBody>
          <a:bodyPr>
            <a:normAutofit/>
          </a:bodyPr>
          <a:lstStyle/>
          <a:p>
            <a:pPr lvl="1"/>
            <a:r>
              <a:rPr lang="sv-SE" sz="1800" b="1" dirty="0">
                <a:latin typeface="Aptos Light" panose="020B0004020202020204" pitchFamily="34" charset="0"/>
              </a:rPr>
              <a:t>Tränare (minst 3st)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Planerar och genomför träningar.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Leder laget under matcher.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Ansvarar för spelarutveckling och trivsel.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Rekommendation: 1 tränare per 5 barn.</a:t>
            </a:r>
          </a:p>
          <a:p>
            <a:pPr marL="914400" lvl="2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r>
              <a:rPr lang="sv-SE" sz="1800" b="1" dirty="0">
                <a:latin typeface="Aptos Light" panose="020B0004020202020204" pitchFamily="34" charset="0"/>
              </a:rPr>
              <a:t>Lagledare (ska finnas i/nära tränarstaben)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Lagadministration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Kommunikation</a:t>
            </a:r>
          </a:p>
          <a:p>
            <a:pPr marL="914400" lvl="2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r>
              <a:rPr lang="sv-SE" sz="1800" b="1" dirty="0" err="1">
                <a:latin typeface="Aptos Light" panose="020B0004020202020204" pitchFamily="34" charset="0"/>
              </a:rPr>
              <a:t>Lagkassör</a:t>
            </a:r>
            <a:r>
              <a:rPr lang="sv-SE" sz="1800" b="1" dirty="0">
                <a:latin typeface="Aptos Light" panose="020B0004020202020204" pitchFamily="34" charset="0"/>
              </a:rPr>
              <a:t> (1st)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Ansvarar för lagets ekonomi.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Kontakt med kansliets ekonomiansvarig.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266B136E-B973-29E0-C475-3AEB723E4B71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Lagets apparat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91E13C8B-6883-3AB5-5A56-B53D0D46A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31B93DD2-FAF0-F505-1640-5DCB748CC42F}"/>
              </a:ext>
            </a:extLst>
          </p:cNvPr>
          <p:cNvSpPr txBox="1">
            <a:spLocks/>
          </p:cNvSpPr>
          <p:nvPr/>
        </p:nvSpPr>
        <p:spPr>
          <a:xfrm>
            <a:off x="865427" y="1642902"/>
            <a:ext cx="9912163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000" dirty="0">
              <a:latin typeface="Aptos Light" panose="020B00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DF38F19-B12A-1D3C-488D-721910DDF5CA}"/>
              </a:ext>
            </a:extLst>
          </p:cNvPr>
          <p:cNvSpPr txBox="1">
            <a:spLocks/>
          </p:cNvSpPr>
          <p:nvPr/>
        </p:nvSpPr>
        <p:spPr>
          <a:xfrm>
            <a:off x="6095999" y="1812844"/>
            <a:ext cx="5298220" cy="4521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v-SE" sz="1800" b="1" dirty="0">
                <a:latin typeface="Aptos Light" panose="020B0004020202020204" pitchFamily="34" charset="0"/>
              </a:rPr>
              <a:t>Irstablixtsansvarig (2st)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Schemaläggning och kommunikation.</a:t>
            </a:r>
          </a:p>
          <a:p>
            <a:pPr marL="914400" lvl="2" indent="0">
              <a:buNone/>
            </a:pPr>
            <a:endParaRPr lang="sv-SE" sz="1700" dirty="0">
              <a:latin typeface="Aptos Light" panose="020B0004020202020204" pitchFamily="34" charset="0"/>
            </a:endParaRPr>
          </a:p>
          <a:p>
            <a:pPr marL="457200" lvl="1" indent="0">
              <a:buNone/>
            </a:pPr>
            <a:endParaRPr lang="sv-SE" sz="2000" b="1" dirty="0">
              <a:latin typeface="Aptos Light" panose="020B0004020202020204" pitchFamily="34" charset="0"/>
            </a:endParaRPr>
          </a:p>
          <a:p>
            <a:pPr lvl="1"/>
            <a:r>
              <a:rPr lang="sv-SE" sz="1800" b="1" dirty="0">
                <a:latin typeface="Aptos Light" panose="020B0004020202020204" pitchFamily="34" charset="0"/>
              </a:rPr>
              <a:t>Matchvärdsansvarig (1-2st)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Schemaläggning och kommunikation</a:t>
            </a:r>
          </a:p>
          <a:p>
            <a:pPr marL="914400" lvl="2" indent="0">
              <a:buNone/>
            </a:pPr>
            <a:endParaRPr lang="sv-SE" sz="1700" dirty="0">
              <a:latin typeface="Aptos Light" panose="020B0004020202020204" pitchFamily="34" charset="0"/>
            </a:endParaRPr>
          </a:p>
          <a:p>
            <a:pPr marL="914400" lvl="2" indent="0">
              <a:buNone/>
            </a:pPr>
            <a:endParaRPr lang="sv-SE" sz="1700" dirty="0">
              <a:latin typeface="Aptos Light" panose="020B0004020202020204" pitchFamily="34" charset="0"/>
            </a:endParaRPr>
          </a:p>
          <a:p>
            <a:pPr lvl="1"/>
            <a:r>
              <a:rPr lang="sv-SE" sz="1800" b="1" dirty="0">
                <a:latin typeface="Aptos Light" panose="020B0004020202020204" pitchFamily="34" charset="0"/>
              </a:rPr>
              <a:t>Kiosk / försäljning (2st)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Kiosk vid sammandrag (inköp &amp; schemaläggning)</a:t>
            </a:r>
          </a:p>
          <a:p>
            <a:pPr lvl="2"/>
            <a:r>
              <a:rPr lang="sv-SE" sz="1400" dirty="0">
                <a:latin typeface="Aptos Light" panose="020B0004020202020204" pitchFamily="34" charset="0"/>
              </a:rPr>
              <a:t>Administrerar och kommunicerar försäljningsinitiativ så som Bingolotter, etc. </a:t>
            </a:r>
          </a:p>
        </p:txBody>
      </p:sp>
    </p:spTree>
    <p:extLst>
      <p:ext uri="{BB962C8B-B14F-4D97-AF65-F5344CB8AC3E}">
        <p14:creationId xmlns:p14="http://schemas.microsoft.com/office/powerpoint/2010/main" val="804575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Ekonomi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>
                <a:latin typeface="Aptos Light" panose="020B0004020202020204" pitchFamily="34" charset="0"/>
              </a:rPr>
              <a:t>Beting 2018* – 12 000 kr (6 tkr höst, 6 tkr vår)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Avgifter;</a:t>
            </a:r>
          </a:p>
          <a:p>
            <a:pPr lvl="1"/>
            <a:r>
              <a:rPr lang="sv-SE" dirty="0">
                <a:latin typeface="Aptos Light" panose="020B0004020202020204" pitchFamily="34" charset="0"/>
              </a:rPr>
              <a:t>Träningsavgift + medlemsavgift (550kr) / säsong</a:t>
            </a:r>
          </a:p>
          <a:p>
            <a:pPr lvl="2"/>
            <a:r>
              <a:rPr lang="sv-SE" dirty="0">
                <a:latin typeface="Aptos Light" panose="020B0004020202020204" pitchFamily="34" charset="0"/>
              </a:rPr>
              <a:t>2019: 700 i träningsavgift</a:t>
            </a:r>
          </a:p>
          <a:p>
            <a:pPr lvl="2"/>
            <a:r>
              <a:rPr lang="sv-SE" dirty="0">
                <a:latin typeface="Aptos Light" panose="020B0004020202020204" pitchFamily="34" charset="0"/>
              </a:rPr>
              <a:t>2018: 900 i träningsavgift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Inköp material görs via Intersport team </a:t>
            </a:r>
            <a:r>
              <a:rPr lang="sv-SE" sz="3200" dirty="0" err="1">
                <a:latin typeface="Aptos Light" panose="020B0004020202020204" pitchFamily="34" charset="0"/>
              </a:rPr>
              <a:t>sales</a:t>
            </a:r>
            <a:r>
              <a:rPr lang="sv-SE" sz="3200" dirty="0">
                <a:latin typeface="Aptos Light" panose="020B0004020202020204" pitchFamily="34" charset="0"/>
              </a:rPr>
              <a:t>;</a:t>
            </a:r>
          </a:p>
          <a:p>
            <a:pPr lvl="1"/>
            <a:r>
              <a:rPr lang="sv-SE" dirty="0">
                <a:hlinkClick r:id="rId4"/>
              </a:rPr>
              <a:t>Handla föreningskläder för </a:t>
            </a:r>
            <a:r>
              <a:rPr lang="sv-SE" dirty="0" err="1">
                <a:hlinkClick r:id="rId4"/>
              </a:rPr>
              <a:t>VästeråsIrsta</a:t>
            </a:r>
            <a:r>
              <a:rPr lang="sv-SE" dirty="0">
                <a:hlinkClick r:id="rId4"/>
              </a:rPr>
              <a:t> HF online | INTERSPORT</a:t>
            </a:r>
            <a:endParaRPr lang="sv-SE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Restriktiva inledningsvis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Lagkassa i föreningens regi</a:t>
            </a:r>
          </a:p>
          <a:p>
            <a:pPr lvl="1"/>
            <a:r>
              <a:rPr lang="sv-SE" dirty="0">
                <a:latin typeface="Aptos Light" panose="020B0004020202020204" pitchFamily="34" charset="0"/>
                <a:hlinkClick r:id="rId5"/>
              </a:rPr>
              <a:t>ekonomi@vasterasirsta.se</a:t>
            </a:r>
            <a:endParaRPr lang="sv-SE" dirty="0">
              <a:latin typeface="Aptos Light" panose="020B0004020202020204" pitchFamily="34" charset="0"/>
            </a:endParaRPr>
          </a:p>
          <a:p>
            <a:pPr marL="457200" lvl="1" indent="0">
              <a:buNone/>
            </a:pPr>
            <a:endParaRPr lang="sv-SE" sz="28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4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DCDD-FCD1-3B5E-EF2F-620A8D5BC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5C4C4-C5E3-8101-D414-0804D04FA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6DFC7819-F06A-2CD7-D526-E07108600CA6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Sponsorer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942CD416-14CB-212F-B252-C8DDA58F2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201D6F4A-4429-3EBD-1A2D-99D0D9B5BA5C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sv-SE" sz="3200" dirty="0"/>
              <a:t>Varje lag har möjlighet att ordna egna sponsorer.</a:t>
            </a:r>
            <a:br>
              <a:rPr lang="sv-SE" sz="3200" dirty="0"/>
            </a:br>
            <a:r>
              <a:rPr lang="sv-SE" sz="3200" dirty="0"/>
              <a:t> </a:t>
            </a:r>
          </a:p>
          <a:p>
            <a:pPr lvl="0"/>
            <a:r>
              <a:rPr lang="sv-SE" sz="3200" dirty="0"/>
              <a:t>Sponsorloggor kan exempelvis tryckas på lagets egna träningströjor, overaller, bortaställ, byxor eller strumpor.</a:t>
            </a:r>
            <a:br>
              <a:rPr lang="sv-SE" sz="3200" dirty="0"/>
            </a:br>
            <a:r>
              <a:rPr lang="sv-SE" sz="3200" dirty="0"/>
              <a:t> </a:t>
            </a:r>
          </a:p>
          <a:p>
            <a:pPr lvl="0"/>
            <a:r>
              <a:rPr lang="sv-SE" sz="3200" dirty="0"/>
              <a:t>Sponsorer och placering av loggor ska följa föreningens riktlinjer och godkännas av marknadsgruppen. </a:t>
            </a:r>
            <a:br>
              <a:rPr lang="sv-SE" sz="3200" dirty="0"/>
            </a:br>
            <a:endParaRPr lang="sv-SE" sz="3200" dirty="0"/>
          </a:p>
          <a:p>
            <a:pPr lvl="0"/>
            <a:r>
              <a:rPr lang="sv-SE" sz="3200" dirty="0"/>
              <a:t>Stäm alltid av med Mattias Zachrisson  innan ni gör en överenskommelse med en sponsor.</a:t>
            </a:r>
          </a:p>
          <a:p>
            <a:pPr marL="457200" lvl="1" indent="0">
              <a:buNone/>
            </a:pPr>
            <a:endParaRPr lang="sv-SE" sz="28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186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Material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>
                <a:latin typeface="Aptos Light" panose="020B0004020202020204" pitchFamily="34" charset="0"/>
              </a:rPr>
              <a:t>Matchtröjor lånas av föreningen 1-3 år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Bollar, västar, koner, m.m. får man från föreningen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Inte nödvändigt med målvaktströjor i er ålder</a:t>
            </a:r>
          </a:p>
          <a:p>
            <a:pPr lvl="1"/>
            <a:r>
              <a:rPr lang="sv-SE" sz="2800" dirty="0" err="1">
                <a:latin typeface="Aptos Light" panose="020B0004020202020204" pitchFamily="34" charset="0"/>
              </a:rPr>
              <a:t>Mv</a:t>
            </a:r>
            <a:r>
              <a:rPr lang="sv-SE" sz="2800" dirty="0">
                <a:latin typeface="Aptos Light" panose="020B0004020202020204" pitchFamily="34" charset="0"/>
              </a:rPr>
              <a:t>-byte frekvent och bökigt med byte av mv-tröja</a:t>
            </a:r>
          </a:p>
          <a:p>
            <a:endParaRPr lang="sv-SE" sz="32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218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65A6A-FFFD-4BC0-06C8-C00AA56CA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DE00E-79F3-F635-2596-59A5B082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1831E7A-0F5E-FCEB-550D-A51CF5D5E9D8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Kommunikation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4424DF00-D637-654F-A752-680209FB2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DAAAC98E-F7AA-E5BB-BB74-5C9A5DED67A6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 err="1">
                <a:latin typeface="Aptos Light" panose="020B0004020202020204" pitchFamily="34" charset="0"/>
              </a:rPr>
              <a:t>Sportadmin</a:t>
            </a:r>
            <a:r>
              <a:rPr lang="sv-SE" sz="3200" dirty="0">
                <a:latin typeface="Aptos Light" panose="020B0004020202020204" pitchFamily="34" charset="0"/>
              </a:rPr>
              <a:t>: Kallelser, utskick, medlemshantering</a:t>
            </a:r>
          </a:p>
          <a:p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 err="1">
                <a:latin typeface="Aptos Light" panose="020B0004020202020204" pitchFamily="34" charset="0"/>
              </a:rPr>
              <a:t>Lagmail</a:t>
            </a:r>
            <a:r>
              <a:rPr lang="sv-SE" sz="3200" dirty="0">
                <a:latin typeface="Aptos Light" panose="020B0004020202020204" pitchFamily="34" charset="0"/>
              </a:rPr>
              <a:t>: För e-mail kommunikation</a:t>
            </a:r>
          </a:p>
          <a:p>
            <a:pPr lvl="1"/>
            <a:r>
              <a:rPr lang="sv-SE" dirty="0">
                <a:latin typeface="Aptos Light" panose="020B0004020202020204" pitchFamily="34" charset="0"/>
              </a:rPr>
              <a:t>f18vast@vasterasirsta.se</a:t>
            </a:r>
            <a:r>
              <a:rPr lang="sv-SE" sz="2800" dirty="0">
                <a:latin typeface="Aptos Light" panose="020B0004020202020204" pitchFamily="34" charset="0"/>
              </a:rPr>
              <a:t> </a:t>
            </a:r>
          </a:p>
          <a:p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 err="1">
                <a:latin typeface="Aptos Light" panose="020B0004020202020204" pitchFamily="34" charset="0"/>
              </a:rPr>
              <a:t>Whatsapp</a:t>
            </a:r>
            <a:r>
              <a:rPr lang="sv-SE" sz="3200" dirty="0">
                <a:latin typeface="Aptos Light" panose="020B0004020202020204" pitchFamily="34" charset="0"/>
              </a:rPr>
              <a:t>: Grupp för föräldrar / ledare</a:t>
            </a:r>
          </a:p>
          <a:p>
            <a:pPr lvl="1"/>
            <a:r>
              <a:rPr lang="sv-SE" sz="2800" dirty="0">
                <a:latin typeface="Aptos Light" panose="020B0004020202020204" pitchFamily="34" charset="0"/>
              </a:rPr>
              <a:t>Sätt upp en grupp och bjud in (QR-kod på föräldramöte)</a:t>
            </a:r>
          </a:p>
          <a:p>
            <a:pPr lvl="1"/>
            <a:r>
              <a:rPr lang="sv-SE" sz="2800" dirty="0">
                <a:latin typeface="Aptos Light" panose="020B0004020202020204" pitchFamily="34" charset="0"/>
              </a:rPr>
              <a:t>Kan vara bra att dra lite förhållningsregler för chatten</a:t>
            </a:r>
          </a:p>
          <a:p>
            <a:pPr lvl="2"/>
            <a:r>
              <a:rPr lang="sv-SE" sz="2400" dirty="0">
                <a:latin typeface="Aptos Light" panose="020B0004020202020204" pitchFamily="34" charset="0"/>
              </a:rPr>
              <a:t>Kritik kan kanske välkomnas men tas i andra forum (</a:t>
            </a:r>
            <a:r>
              <a:rPr lang="sv-SE" sz="2400" dirty="0" err="1">
                <a:latin typeface="Aptos Light" panose="020B0004020202020204" pitchFamily="34" charset="0"/>
              </a:rPr>
              <a:t>etc</a:t>
            </a:r>
            <a:r>
              <a:rPr lang="sv-SE" sz="2400" dirty="0">
                <a:latin typeface="Aptos Light" panose="020B0004020202020204" pitchFamily="34" charset="0"/>
              </a:rPr>
              <a:t>)</a:t>
            </a:r>
          </a:p>
          <a:p>
            <a:pPr lvl="1"/>
            <a:endParaRPr lang="sv-SE" sz="2800" dirty="0">
              <a:latin typeface="Aptos Light" panose="020B0004020202020204" pitchFamily="34" charset="0"/>
            </a:endParaRPr>
          </a:p>
          <a:p>
            <a:endParaRPr lang="sv-SE" sz="32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159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Utbildning ledare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>
                <a:latin typeface="Aptos Light" panose="020B0004020202020204" pitchFamily="34" charset="0"/>
              </a:rPr>
              <a:t>TU 1 - SHF</a:t>
            </a:r>
          </a:p>
          <a:p>
            <a:pPr lvl="1"/>
            <a:r>
              <a:rPr lang="sv-SE" sz="2000" dirty="0">
                <a:latin typeface="Aptos Light" panose="020B0004020202020204" pitchFamily="34" charset="0"/>
                <a:hlinkClick r:id="rId4"/>
              </a:rPr>
              <a:t>https://svenskhandboll.se/hf-mitt/utbildning</a:t>
            </a:r>
            <a:endParaRPr lang="sv-SE" sz="2000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Hand the ball (november)</a:t>
            </a: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Föreningens interna </a:t>
            </a:r>
            <a:r>
              <a:rPr lang="sv-SE" sz="3200" dirty="0" err="1">
                <a:latin typeface="Aptos Light" panose="020B0004020202020204" pitchFamily="34" charset="0"/>
              </a:rPr>
              <a:t>bollkulsutbildning</a:t>
            </a:r>
            <a:r>
              <a:rPr lang="sv-SE" sz="3200" dirty="0">
                <a:latin typeface="Aptos Light" panose="020B0004020202020204" pitchFamily="34" charset="0"/>
              </a:rPr>
              <a:t> (söndag 13/9)</a:t>
            </a:r>
          </a:p>
          <a:p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(</a:t>
            </a:r>
            <a:r>
              <a:rPr lang="sv-SE" sz="3200" dirty="0" err="1">
                <a:latin typeface="Aptos Light" panose="020B0004020202020204" pitchFamily="34" charset="0"/>
              </a:rPr>
              <a:t>Learnhandball</a:t>
            </a:r>
            <a:r>
              <a:rPr lang="sv-SE" sz="3200" dirty="0">
                <a:latin typeface="Aptos Light" panose="020B0004020202020204" pitchFamily="34" charset="0"/>
              </a:rPr>
              <a:t> &amp; </a:t>
            </a:r>
            <a:r>
              <a:rPr lang="sv-SE" sz="3200" dirty="0" err="1">
                <a:latin typeface="Aptos Light" panose="020B0004020202020204" pitchFamily="34" charset="0"/>
              </a:rPr>
              <a:t>Skillset</a:t>
            </a:r>
            <a:r>
              <a:rPr lang="sv-SE" sz="3200" dirty="0">
                <a:latin typeface="Aptos Light" panose="020B0004020202020204" pitchFamily="34" charset="0"/>
              </a:rPr>
              <a:t>)</a:t>
            </a: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endParaRPr lang="sv-SE" sz="32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65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 err="1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Årshjul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>
                <a:latin typeface="Aptos Light" panose="020B0004020202020204" pitchFamily="34" charset="0"/>
              </a:rPr>
              <a:t>Uppstart, v.40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Föräldramöte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Miniblixten (2018)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Julledigt (3-4 veckor)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 Irstablixten 2-4 april (2018)</a:t>
            </a:r>
          </a:p>
          <a:p>
            <a:pPr lvl="1"/>
            <a:r>
              <a:rPr lang="sv-SE" dirty="0">
                <a:latin typeface="Aptos Light" panose="020B0004020202020204" pitchFamily="34" charset="0"/>
              </a:rPr>
              <a:t>Kommunicera och betona redan nu</a:t>
            </a:r>
          </a:p>
          <a:p>
            <a:r>
              <a:rPr lang="sv-SE" sz="3200" dirty="0">
                <a:latin typeface="Aptos Light" panose="020B0004020202020204" pitchFamily="34" charset="0"/>
              </a:rPr>
              <a:t>Säsongsavslutning mitten/slutet på april</a:t>
            </a: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40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58588-46F4-62FC-539F-A7741F955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0AC86-9D2B-84EC-E93F-AC866B266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98176753-57EB-9BE9-AFF2-AFBC0830AACC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Förväntningar på ledare</a:t>
            </a:r>
            <a:endParaRPr lang="sv-SE" sz="32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62CE8C2D-ADEA-4AD2-F297-8B94CBCC6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2AECED9B-8D1A-F3B3-3BB5-FC1BD318133B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Skapa en lustfylld, positiv &amp; utvecklande träningsmiljö för spelarna 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Vara en representant för föreningen men också föräldragruppen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 Ta ansvar för att er miljö är trygg och säker för barnen 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 TU1-utb., interna </a:t>
            </a:r>
            <a:r>
              <a:rPr lang="sv-SE" sz="4200" dirty="0" err="1">
                <a:latin typeface="Aptos Light" panose="020B0004020202020204" pitchFamily="34" charset="0"/>
              </a:rPr>
              <a:t>bollkulsutb</a:t>
            </a:r>
            <a:r>
              <a:rPr lang="sv-SE" sz="4200" dirty="0">
                <a:latin typeface="Aptos Light" panose="020B0004020202020204" pitchFamily="34" charset="0"/>
              </a:rPr>
              <a:t>. &amp; HTB-utbildade ledare ska finnas inom ledarstaben 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Leda &amp; driva er verksamhet i linje med föreningens vision &amp; värdegrund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Väl förberedd inför träning med en träningsplan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Registerutdrag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Föreningsmedlemmar – ni är föreningen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Delta i föreningsmöten</a:t>
            </a:r>
          </a:p>
          <a:p>
            <a:pPr lvl="1">
              <a:lnSpc>
                <a:spcPct val="170000"/>
              </a:lnSpc>
            </a:pPr>
            <a:r>
              <a:rPr lang="sv-SE" sz="4200" dirty="0">
                <a:latin typeface="Aptos Light" panose="020B0004020202020204" pitchFamily="34" charset="0"/>
              </a:rPr>
              <a:t>Verksamhet och ledarskap för utveckling, trivsel och trygghet – spelarna kan få fokusera på resultat </a:t>
            </a: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266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765140"/>
            <a:ext cx="10257891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sv-SE" dirty="0">
                <a:latin typeface="Aptos Light" panose="020B0004020202020204" pitchFamily="34" charset="0"/>
              </a:rPr>
              <a:t>Alla kallas till ”lika”</a:t>
            </a:r>
            <a:r>
              <a:rPr lang="sv-SE" i="1" dirty="0">
                <a:latin typeface="Aptos Light" panose="020B0004020202020204" pitchFamily="34" charset="0"/>
              </a:rPr>
              <a:t> många </a:t>
            </a:r>
            <a:r>
              <a:rPr lang="sv-SE" dirty="0">
                <a:latin typeface="Aptos Light" panose="020B0004020202020204" pitchFamily="34" charset="0"/>
              </a:rPr>
              <a:t>matcher och spelar ungefär ”lika”</a:t>
            </a:r>
            <a:r>
              <a:rPr lang="sv-SE" i="1" dirty="0">
                <a:latin typeface="Aptos Light" panose="020B0004020202020204" pitchFamily="34" charset="0"/>
              </a:rPr>
              <a:t> mycket</a:t>
            </a:r>
          </a:p>
          <a:p>
            <a:pPr lvl="1"/>
            <a:endParaRPr lang="sv-SE" dirty="0">
              <a:latin typeface="Aptos Light" panose="020B0004020202020204" pitchFamily="34" charset="0"/>
            </a:endParaRPr>
          </a:p>
          <a:p>
            <a:pPr lvl="1"/>
            <a:r>
              <a:rPr lang="sv-SE" dirty="0">
                <a:latin typeface="Aptos Light" panose="020B0004020202020204" pitchFamily="34" charset="0"/>
              </a:rPr>
              <a:t>Var försiktiga med att ge direktiv i matchsituationer;</a:t>
            </a:r>
          </a:p>
          <a:p>
            <a:pPr lvl="2"/>
            <a:r>
              <a:rPr lang="sv-SE" dirty="0">
                <a:latin typeface="Aptos Light" panose="020B0004020202020204" pitchFamily="34" charset="0"/>
              </a:rPr>
              <a:t>Många beslut kan fattas i varje situation</a:t>
            </a:r>
          </a:p>
          <a:p>
            <a:pPr lvl="1"/>
            <a:endParaRPr lang="sv-SE" dirty="0">
              <a:latin typeface="Aptos Light" panose="020B0004020202020204" pitchFamily="34" charset="0"/>
            </a:endParaRPr>
          </a:p>
          <a:p>
            <a:pPr lvl="1"/>
            <a:r>
              <a:rPr lang="sv-SE" dirty="0">
                <a:latin typeface="Aptos Light" panose="020B0004020202020204" pitchFamily="34" charset="0"/>
              </a:rPr>
              <a:t>Rollfördelning</a:t>
            </a:r>
          </a:p>
          <a:p>
            <a:pPr lvl="2"/>
            <a:r>
              <a:rPr lang="sv-SE" dirty="0">
                <a:latin typeface="Aptos Light" panose="020B0004020202020204" pitchFamily="34" charset="0"/>
              </a:rPr>
              <a:t>1 coachar</a:t>
            </a:r>
          </a:p>
          <a:p>
            <a:pPr lvl="2"/>
            <a:r>
              <a:rPr lang="sv-SE" dirty="0">
                <a:latin typeface="Aptos Light" panose="020B0004020202020204" pitchFamily="34" charset="0"/>
              </a:rPr>
              <a:t>1 sköter byten</a:t>
            </a:r>
          </a:p>
          <a:p>
            <a:pPr lvl="1"/>
            <a:endParaRPr lang="sv-SE" dirty="0">
              <a:latin typeface="Aptos Light" panose="020B0004020202020204" pitchFamily="34" charset="0"/>
            </a:endParaRPr>
          </a:p>
          <a:p>
            <a:pPr lvl="1"/>
            <a:r>
              <a:rPr lang="sv-SE" dirty="0">
                <a:latin typeface="Aptos Light" panose="020B0004020202020204" pitchFamily="34" charset="0"/>
              </a:rPr>
              <a:t>Rekommendation minihandboll: 6-8 spelare /match</a:t>
            </a:r>
          </a:p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r>
              <a:rPr lang="sv-SE" dirty="0">
                <a:latin typeface="Aptos Light" panose="020B0004020202020204" pitchFamily="34" charset="0"/>
              </a:rPr>
              <a:t>Domarna är fredade!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Matcher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881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Öst vs Väst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>
                <a:latin typeface="Aptos Light" panose="020B0004020202020204" pitchFamily="34" charset="0"/>
              </a:rPr>
              <a:t>Olika förutsättningar, syn och arbetssätt</a:t>
            </a: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Föreningshatten på!</a:t>
            </a: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Samverka och ge insyn i varandras verksamhet</a:t>
            </a: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>
                <a:latin typeface="Aptos Light" panose="020B0004020202020204" pitchFamily="34" charset="0"/>
              </a:rPr>
              <a:t>I regel byter man inte lag om inte tydliga skäl finns (BoU avgör)</a:t>
            </a:r>
          </a:p>
          <a:p>
            <a:endParaRPr lang="sv-SE" sz="32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453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2F8D4E-3279-2901-135A-B1F52D670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Övergripande träningsmetodik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224673-26D5-34A3-2267-AC3FDE4A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5929"/>
            <a:ext cx="5257800" cy="311103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v-SE" u="sng" dirty="0"/>
              <a:t>5 Principer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Social &amp; lärande verksamhet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B.R.A.</a:t>
            </a:r>
          </a:p>
          <a:p>
            <a:pPr marL="1371600" lvl="2" indent="-457200">
              <a:buFont typeface="+mj-lt"/>
              <a:buAutoNum type="arabicPeriod"/>
            </a:pPr>
            <a:r>
              <a:rPr lang="sv-SE" sz="1200" dirty="0"/>
              <a:t>Hög </a:t>
            </a:r>
            <a:r>
              <a:rPr lang="sv-SE" sz="1200" u="sng" dirty="0"/>
              <a:t>B</a:t>
            </a:r>
            <a:r>
              <a:rPr lang="sv-SE" sz="1200" dirty="0"/>
              <a:t>ollkontaktsgrad</a:t>
            </a:r>
          </a:p>
          <a:p>
            <a:pPr marL="1371600" lvl="2" indent="-457200">
              <a:buFont typeface="+mj-lt"/>
              <a:buAutoNum type="arabicPeriod"/>
            </a:pPr>
            <a:r>
              <a:rPr lang="sv-SE" sz="1200" dirty="0"/>
              <a:t>Hög </a:t>
            </a:r>
            <a:r>
              <a:rPr lang="sv-SE" sz="1200" u="sng" dirty="0" err="1"/>
              <a:t>R</a:t>
            </a:r>
            <a:r>
              <a:rPr lang="sv-SE" sz="1200" dirty="0" err="1"/>
              <a:t>olighetsgrad</a:t>
            </a:r>
            <a:endParaRPr lang="sv-SE" sz="1200" dirty="0"/>
          </a:p>
          <a:p>
            <a:pPr marL="1371600" lvl="2" indent="-457200">
              <a:buFont typeface="+mj-lt"/>
              <a:buAutoNum type="arabicPeriod"/>
            </a:pPr>
            <a:r>
              <a:rPr lang="sv-SE" sz="1200" dirty="0"/>
              <a:t>Hög </a:t>
            </a:r>
            <a:r>
              <a:rPr lang="sv-SE" sz="1200" u="sng" dirty="0"/>
              <a:t>A</a:t>
            </a:r>
            <a:r>
              <a:rPr lang="sv-SE" sz="1200" dirty="0"/>
              <a:t>ktivitet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Struktur</a:t>
            </a:r>
          </a:p>
          <a:p>
            <a:pPr marL="1371600" lvl="2" indent="-457200">
              <a:buFont typeface="+mj-lt"/>
              <a:buAutoNum type="arabicPeriod"/>
            </a:pPr>
            <a:r>
              <a:rPr lang="sv-SE" sz="1200" dirty="0"/>
              <a:t>Planera och förmedla era pass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Tydlighet &amp; konsekvent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Boll- och kroppskontroll (Jag &amp; min boll) 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5A12797D-785C-5E76-81D3-0ABA9E4E0E72}"/>
              </a:ext>
            </a:extLst>
          </p:cNvPr>
          <p:cNvSpPr txBox="1">
            <a:spLocks/>
          </p:cNvSpPr>
          <p:nvPr/>
        </p:nvSpPr>
        <p:spPr>
          <a:xfrm>
            <a:off x="6172200" y="3065929"/>
            <a:ext cx="5257800" cy="31110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u="sng" dirty="0"/>
              <a:t>Färdigheter (Tränare)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Framförhållning &amp; planering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Engagemang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Tålamod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Andas!</a:t>
            </a:r>
          </a:p>
          <a:p>
            <a:pPr marL="457200" lvl="1" indent="0">
              <a:buNone/>
            </a:pPr>
            <a:endParaRPr lang="sv-SE" dirty="0"/>
          </a:p>
          <a:p>
            <a:pPr marL="914400" lvl="1" indent="-457200">
              <a:buFont typeface="+mj-lt"/>
              <a:buAutoNum type="arabicPeriod"/>
            </a:pPr>
            <a:endParaRPr lang="sv-SE" dirty="0"/>
          </a:p>
          <a:p>
            <a:pPr lvl="1"/>
            <a:endParaRPr lang="sv-SE" u="sng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67ADA44C-7A1F-9056-B077-1208E9E7FB98}"/>
              </a:ext>
            </a:extLst>
          </p:cNvPr>
          <p:cNvSpPr txBox="1">
            <a:spLocks/>
          </p:cNvSpPr>
          <p:nvPr/>
        </p:nvSpPr>
        <p:spPr>
          <a:xfrm>
            <a:off x="838200" y="1501447"/>
            <a:ext cx="10591800" cy="1179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 dirty="0"/>
              <a:t>Allt som oftast är gruppen relativt okänd för varandra, ta er tid för att lära känna varandra och varandras namn. Ha med er BRA-modellen i er planering. En effektiv och aktiv träning är en fokuserad träning. En stor del av handbollen handlar om motoriska färdigheter och bollkontroll – låt det prägla er träning. Var tydliga och konsekventa med reglerna/ramarna ni tar fram för gruppen. Tydlighet och kontinuitet i övningar och ledarskap är till er fördel, både utifrån trygghet och inlärning. Planera i block om 3-6 veckor </a:t>
            </a:r>
          </a:p>
        </p:txBody>
      </p:sp>
    </p:spTree>
    <p:extLst>
      <p:ext uri="{BB962C8B-B14F-4D97-AF65-F5344CB8AC3E}">
        <p14:creationId xmlns:p14="http://schemas.microsoft.com/office/powerpoint/2010/main" val="1504802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2F8D4E-3279-2901-135A-B1F52D670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Försvarsspel – </a:t>
            </a:r>
            <a:r>
              <a:rPr lang="sv-SE" dirty="0" err="1"/>
              <a:t>Bikupaförsvar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224673-26D5-34A3-2267-AC3FDE4A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5929"/>
            <a:ext cx="5257800" cy="311103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u="sng" dirty="0"/>
              <a:t>3 Principer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Ta bollen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Skydda målet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Offensivt och intensivt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(Målvakt – ”alla” står i mål)</a:t>
            </a:r>
          </a:p>
          <a:p>
            <a:pPr marL="457200" lvl="1" indent="0">
              <a:buNone/>
            </a:pPr>
            <a:r>
              <a:rPr lang="sv-SE" sz="1800" dirty="0"/>
              <a:t> 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5A12797D-785C-5E76-81D3-0ABA9E4E0E72}"/>
              </a:ext>
            </a:extLst>
          </p:cNvPr>
          <p:cNvSpPr txBox="1">
            <a:spLocks/>
          </p:cNvSpPr>
          <p:nvPr/>
        </p:nvSpPr>
        <p:spPr>
          <a:xfrm>
            <a:off x="6172200" y="3065929"/>
            <a:ext cx="5257800" cy="31110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u="sng" dirty="0"/>
              <a:t>Färdigheter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Mod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Intensitet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Motorik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Bekväm med fysisk kontakt</a:t>
            </a:r>
          </a:p>
          <a:p>
            <a:pPr marL="914400" lvl="1" indent="-457200">
              <a:buFont typeface="+mj-lt"/>
              <a:buAutoNum type="arabicPeriod"/>
            </a:pPr>
            <a:endParaRPr lang="sv-SE" dirty="0"/>
          </a:p>
          <a:p>
            <a:pPr lvl="1"/>
            <a:endParaRPr lang="sv-SE" u="sng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67ADA44C-7A1F-9056-B077-1208E9E7FB98}"/>
              </a:ext>
            </a:extLst>
          </p:cNvPr>
          <p:cNvSpPr txBox="1">
            <a:spLocks/>
          </p:cNvSpPr>
          <p:nvPr/>
        </p:nvSpPr>
        <p:spPr>
          <a:xfrm>
            <a:off x="838200" y="1501447"/>
            <a:ext cx="10591800" cy="1179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 dirty="0" err="1"/>
              <a:t>Bikupaförsvar</a:t>
            </a:r>
            <a:r>
              <a:rPr lang="sv-SE" sz="2000" dirty="0"/>
              <a:t> = Inga större taktiska direktiv, alla är intensiva och offensiva i tanken och beteende. Våga stå i vägen och jaga bollen. Ge dem tid till få upptäcka konsekvenserna av att alla jagar bollen.</a:t>
            </a:r>
            <a:endParaRPr lang="sv-SE" dirty="0"/>
          </a:p>
          <a:p>
            <a:pPr lvl="1"/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576752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2F8D4E-3279-2901-135A-B1F52D670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Anfallsspel – Rörelse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224673-26D5-34A3-2267-AC3FDE4A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5929"/>
            <a:ext cx="5257800" cy="311103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u="sng" dirty="0"/>
              <a:t>4 Principer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Spelbar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Spelbredd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Speldjup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1200" dirty="0"/>
              <a:t>(Hitta fri yta – själv eller medspelare)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Gå i luckan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5A12797D-785C-5E76-81D3-0ABA9E4E0E72}"/>
              </a:ext>
            </a:extLst>
          </p:cNvPr>
          <p:cNvSpPr txBox="1">
            <a:spLocks/>
          </p:cNvSpPr>
          <p:nvPr/>
        </p:nvSpPr>
        <p:spPr>
          <a:xfrm>
            <a:off x="6172200" y="3065929"/>
            <a:ext cx="5257800" cy="31110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u="sng" dirty="0"/>
              <a:t>Färdigheter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Passa och fånga boll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Studsa/dribbla boll</a:t>
            </a:r>
          </a:p>
          <a:p>
            <a:pPr marL="914400" lvl="1" indent="-457200">
              <a:buFont typeface="+mj-lt"/>
              <a:buAutoNum type="arabicPeriod"/>
            </a:pPr>
            <a:r>
              <a:rPr lang="sv-SE" sz="1800" dirty="0"/>
              <a:t>Motorik</a:t>
            </a:r>
            <a:endParaRPr lang="sv-SE" dirty="0"/>
          </a:p>
          <a:p>
            <a:pPr lvl="1"/>
            <a:endParaRPr lang="sv-SE" u="sng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67ADA44C-7A1F-9056-B077-1208E9E7FB98}"/>
              </a:ext>
            </a:extLst>
          </p:cNvPr>
          <p:cNvSpPr txBox="1">
            <a:spLocks/>
          </p:cNvSpPr>
          <p:nvPr/>
        </p:nvSpPr>
        <p:spPr>
          <a:xfrm>
            <a:off x="838200" y="1501447"/>
            <a:ext cx="10591800" cy="1179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 dirty="0"/>
              <a:t>Rörelse: Vi vill jobba för en hög aktivitet, intensitet och initiativtagande när vi är bollförande. Vi behöver inte inleda minihandbollen med några större taktiska moment i form av uppställning eller zon-/positionsansvar. Det tillkommer efter vi ser att majoriteten av gruppen är aktiva, intensiva och initiativtagande. </a:t>
            </a:r>
            <a:endParaRPr lang="sv-SE" dirty="0"/>
          </a:p>
          <a:p>
            <a:pPr lvl="1"/>
            <a:endParaRPr lang="sv-SE" u="sng" dirty="0"/>
          </a:p>
        </p:txBody>
      </p:sp>
    </p:spTree>
    <p:extLst>
      <p:ext uri="{BB962C8B-B14F-4D97-AF65-F5344CB8AC3E}">
        <p14:creationId xmlns:p14="http://schemas.microsoft.com/office/powerpoint/2010/main" val="43235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Ålderskort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CD1B5B6-DD21-228C-7459-FDE37109173F}"/>
              </a:ext>
            </a:extLst>
          </p:cNvPr>
          <p:cNvSpPr txBox="1"/>
          <p:nvPr/>
        </p:nvSpPr>
        <p:spPr>
          <a:xfrm>
            <a:off x="3048802" y="3108241"/>
            <a:ext cx="6951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4"/>
              </a:rPr>
              <a:t>https://www.vasterasirsta.se/dokument/?ID=600186&amp;visa=41846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1519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Frågor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3E8B94F7-7222-E6D5-4350-5D5001413A1A}"/>
              </a:ext>
            </a:extLst>
          </p:cNvPr>
          <p:cNvSpPr txBox="1">
            <a:spLocks/>
          </p:cNvSpPr>
          <p:nvPr/>
        </p:nvSpPr>
        <p:spPr>
          <a:xfrm>
            <a:off x="1017828" y="17953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32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E32B32CF-52C8-8E76-702F-99EAB43F6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5249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9B5C-98BF-F41B-5430-2557063E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2B27-B60F-6EF1-361A-F40DB044F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65140"/>
            <a:ext cx="6611348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sv-SE" dirty="0">
              <a:latin typeface="Aptos Light" panose="020B0004020202020204" pitchFamily="34" charset="0"/>
            </a:endParaRPr>
          </a:p>
          <a:p>
            <a:pPr lvl="1"/>
            <a:endParaRPr lang="sv-SE" dirty="0">
              <a:latin typeface="Aptos Light" panose="020B0004020202020204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CDABC1F-859C-7174-F020-6A468E36D31B}"/>
              </a:ext>
            </a:extLst>
          </p:cNvPr>
          <p:cNvSpPr/>
          <p:nvPr/>
        </p:nvSpPr>
        <p:spPr>
          <a:xfrm>
            <a:off x="2557462" y="354672"/>
            <a:ext cx="7077075" cy="962026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8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System</a:t>
            </a:r>
            <a:endParaRPr lang="sv-SE" sz="4800" dirty="0"/>
          </a:p>
        </p:txBody>
      </p:sp>
      <p:pic>
        <p:nvPicPr>
          <p:cNvPr id="6" name="Picture 5" descr="A logo with a ball and text  Description automatically generated">
            <a:extLst>
              <a:ext uri="{FF2B5EF4-FFF2-40B4-BE49-F238E27FC236}">
                <a16:creationId xmlns:a16="http://schemas.microsoft.com/office/drawing/2014/main" id="{00523469-AF34-1E71-ED96-591B75FA8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8A4227C-FDEE-8390-4305-A4BE0D06A6B3}"/>
              </a:ext>
            </a:extLst>
          </p:cNvPr>
          <p:cNvSpPr txBox="1">
            <a:spLocks/>
          </p:cNvSpPr>
          <p:nvPr/>
        </p:nvSpPr>
        <p:spPr>
          <a:xfrm>
            <a:off x="865428" y="16429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3E8B94F7-7222-E6D5-4350-5D5001413A1A}"/>
              </a:ext>
            </a:extLst>
          </p:cNvPr>
          <p:cNvSpPr txBox="1">
            <a:spLocks/>
          </p:cNvSpPr>
          <p:nvPr/>
        </p:nvSpPr>
        <p:spPr>
          <a:xfrm>
            <a:off x="1017828" y="1795302"/>
            <a:ext cx="10230662" cy="4691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 dirty="0" err="1">
                <a:latin typeface="Aptos Light" panose="020B0004020202020204" pitchFamily="34" charset="0"/>
              </a:rPr>
              <a:t>Sportadmin</a:t>
            </a:r>
            <a:endParaRPr lang="sv-SE" sz="3200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 err="1">
                <a:latin typeface="Aptos Light" panose="020B0004020202020204" pitchFamily="34" charset="0"/>
              </a:rPr>
              <a:t>Learnhandball</a:t>
            </a:r>
            <a:endParaRPr lang="sv-SE" sz="3200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sv-SE" sz="3200" dirty="0">
              <a:latin typeface="Aptos Light" panose="020B0004020202020204" pitchFamily="34" charset="0"/>
            </a:endParaRPr>
          </a:p>
          <a:p>
            <a:r>
              <a:rPr lang="sv-SE" sz="3200" dirty="0" err="1">
                <a:latin typeface="Aptos Light" panose="020B0004020202020204" pitchFamily="34" charset="0"/>
              </a:rPr>
              <a:t>Skillset</a:t>
            </a:r>
            <a:endParaRPr lang="sv-SE" sz="3200" dirty="0">
              <a:latin typeface="Aptos Light" panose="020B0004020202020204" pitchFamily="34" charset="0"/>
            </a:endParaRPr>
          </a:p>
          <a:p>
            <a:endParaRPr lang="sv-SE" sz="3200" dirty="0">
              <a:latin typeface="Aptos Light" panose="020B0004020202020204" pitchFamily="34" charset="0"/>
            </a:endParaRPr>
          </a:p>
          <a:p>
            <a:endParaRPr lang="sv-SE" sz="4000" dirty="0">
              <a:latin typeface="Aptos Light" panose="020B0004020202020204" pitchFamily="34" charset="0"/>
            </a:endParaRPr>
          </a:p>
          <a:p>
            <a:endParaRPr lang="sv-SE" sz="2000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33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B472D1-3343-EEE9-0268-E010EAC32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Regler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4C037B-3965-3DA2-20E3-6EB3DE78B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228600" indent="-228600">
              <a:buAutoNum type="arabicPeriod"/>
            </a:pP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Tre-sekunders regeln – används inte</a:t>
            </a:r>
            <a:b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  <a:t>Varför: Barn i denna ålder behöver mer tid för att upptäcka medspelare och ta beslut. Perceptionen är inte tillräckligt utvecklad. </a:t>
            </a:r>
            <a:endParaRPr lang="sv-SE" sz="2800" b="1" i="1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Dubbelstuds och </a:t>
            </a:r>
            <a:r>
              <a:rPr lang="sv-SE" sz="2800" b="1" dirty="0" err="1">
                <a:solidFill>
                  <a:schemeClr val="tx1"/>
                </a:solidFill>
                <a:latin typeface="Helvetica" panose="020B0604020202020204" pitchFamily="34" charset="0"/>
              </a:rPr>
              <a:t>stegfel</a:t>
            </a: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 beivras genom att gå tillbaka till startplatsen och behålla bollen. Starta med ett frikast för den som gjorde fel.</a:t>
            </a:r>
            <a:br>
              <a:rPr lang="sv-SE" sz="2800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  <a:t>Varför: Du gör det lättare för spelaren att lära sig handboll, och spelarna tillåts att göra fel. För att sedan kunna prova igen och på så sätt få lyckas, vilken i sin tur leder till en mer positiv upplevelse. </a:t>
            </a:r>
            <a:endParaRPr lang="sv-SE" sz="2800" b="1" i="1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Farligt spel beivras med personlig utvisning i två anfall. Laget får sätta in en annan spelare och blir inte drabbat. Matchledare förklarar för spelaren vad hen gjorde för fel.</a:t>
            </a:r>
            <a:br>
              <a:rPr lang="sv-SE" sz="2800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  <a:t>Varför: Farligt spel ska beivras. Eftersom spelaren måste kliva av planen finns det utrymme för ledarna att på ett pedagogiskt sätt förändra spelarens beteende. </a:t>
            </a:r>
            <a:endParaRPr lang="sv-SE" sz="2800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2800" b="1" dirty="0" err="1">
                <a:solidFill>
                  <a:schemeClr val="tx1"/>
                </a:solidFill>
                <a:latin typeface="Helvetica" panose="020B0604020202020204" pitchFamily="34" charset="0"/>
              </a:rPr>
              <a:t>Avkast</a:t>
            </a: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 och hörnkast (=inkast från hörnet) ersätts av Målvaktskast.</a:t>
            </a:r>
            <a:b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  <a:t>Varför: Det ger ett snabbare och mer flytande spel. Vilket i sin tur leder till högre bollkontaktsgrad för varje spelare.</a:t>
            </a:r>
            <a:r>
              <a:rPr lang="sv-SE" sz="2800" dirty="0">
                <a:solidFill>
                  <a:schemeClr val="tx1"/>
                </a:solidFill>
                <a:latin typeface="Helvetica" panose="020B0604020202020204" pitchFamily="34" charset="0"/>
              </a:rPr>
              <a:t> </a:t>
            </a:r>
            <a:endParaRPr lang="sv-SE" sz="2800" b="1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Vid målvaktskast ska icke bollförande lag springa hem till egen målgårdslinje. Laget får ej gå upp i offensivt försvar förrän då det bollförande laget har genomfört två passningarna (utkastet inräknat), eller då bollen kommit över på offensiv planhalva.</a:t>
            </a:r>
            <a:b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  <a:t>Varför: Anfallande målvakt får tid på sig att passa ut bollen. Försvararna lär sig att springa hem direkt vid avslut. Det kommer att sitta i ryggmärgen på försvararna när de blir vuxna. På samma sätt som vi lär spelarna att springa på kontring så fort skottet anfallande lag skjuter. </a:t>
            </a:r>
            <a:endParaRPr lang="sv-SE" sz="2800" b="1" i="1" dirty="0">
              <a:solidFill>
                <a:schemeClr val="tx1"/>
              </a:solidFill>
              <a:latin typeface="Helvetica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2800" b="1" dirty="0">
                <a:solidFill>
                  <a:schemeClr val="tx1"/>
                </a:solidFill>
                <a:latin typeface="Helvetica" panose="020B0604020202020204" pitchFamily="34" charset="0"/>
              </a:rPr>
              <a:t>Inga omfamningar (=låsningar) eller knuffar tillåts.</a:t>
            </a:r>
            <a:b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</a:br>
            <a:r>
              <a:rPr lang="sv-SE" sz="2800" i="1" dirty="0">
                <a:solidFill>
                  <a:schemeClr val="tx1"/>
                </a:solidFill>
                <a:latin typeface="Helvetica" panose="020B0604020202020204" pitchFamily="34" charset="0"/>
              </a:rPr>
              <a:t>Varför: I försvaret vill vi att spelarna ska träna på fotarbete och att placera sig rätt samt att erövra bollen. Spelarnas perceptionsförmåga är för dåligt utvecklad i denna ålder för att spela anfallsspel mot fullkontaktförsvar. </a:t>
            </a:r>
            <a:endParaRPr lang="sv-SE" sz="2800" b="0" i="0" dirty="0">
              <a:solidFill>
                <a:schemeClr val="tx1"/>
              </a:solidFill>
              <a:effectLst/>
              <a:latin typeface="Helvetica" panose="020B0604020202020204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7682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1612</Words>
  <Application>Microsoft Office PowerPoint</Application>
  <PresentationFormat>Widescreen</PresentationFormat>
  <Paragraphs>268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Aptos</vt:lpstr>
      <vt:lpstr>Aptos Display</vt:lpstr>
      <vt:lpstr>Aptos Light</vt:lpstr>
      <vt:lpstr>Arial</vt:lpstr>
      <vt:lpstr>Franklin Gothic Demi</vt:lpstr>
      <vt:lpstr>Helvetica</vt:lpstr>
      <vt:lpstr>Modern Love Grunge</vt:lpstr>
      <vt:lpstr>Wingdings</vt:lpstr>
      <vt:lpstr>Office-tema</vt:lpstr>
      <vt:lpstr>Ledarutbildning U7-U8</vt:lpstr>
      <vt:lpstr>VISION</vt:lpstr>
      <vt:lpstr>VÄRDEGRUND</vt:lpstr>
      <vt:lpstr>PowerPoint Presentation</vt:lpstr>
      <vt:lpstr>PowerPoint Presentation</vt:lpstr>
      <vt:lpstr>Ålderstrappa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Övergripande träningsmetodik</vt:lpstr>
      <vt:lpstr>Försvarsspel – Bikupaförsvar</vt:lpstr>
      <vt:lpstr>Anfallsspel – Rörelse</vt:lpstr>
      <vt:lpstr>PowerPoint Presentation</vt:lpstr>
      <vt:lpstr>PowerPoint Presentation</vt:lpstr>
      <vt:lpstr>PowerPoint Presentation</vt:lpstr>
      <vt:lpstr>Regler</vt:lpstr>
    </vt:vector>
  </TitlesOfParts>
  <Company>Polismyndigheten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Bamberg Sjögreen</dc:creator>
  <cp:lastModifiedBy>Johan Tysklind</cp:lastModifiedBy>
  <cp:revision>8</cp:revision>
  <dcterms:created xsi:type="dcterms:W3CDTF">2026-08-11T09:59:42Z</dcterms:created>
  <dcterms:modified xsi:type="dcterms:W3CDTF">2026-09-15T13:52:36Z</dcterms:modified>
</cp:coreProperties>
</file>