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7" r:id="rId10"/>
    <p:sldId id="264" r:id="rId11"/>
    <p:sldId id="266" r:id="rId12"/>
    <p:sldId id="284" r:id="rId13"/>
    <p:sldId id="265" r:id="rId14"/>
    <p:sldId id="268" r:id="rId15"/>
    <p:sldId id="281" r:id="rId16"/>
    <p:sldId id="269" r:id="rId17"/>
    <p:sldId id="283" r:id="rId18"/>
    <p:sldId id="270" r:id="rId19"/>
    <p:sldId id="273" r:id="rId20"/>
    <p:sldId id="274" r:id="rId21"/>
    <p:sldId id="275" r:id="rId22"/>
    <p:sldId id="276" r:id="rId23"/>
    <p:sldId id="282" r:id="rId24"/>
    <p:sldId id="279" r:id="rId25"/>
    <p:sldId id="278" r:id="rId26"/>
  </p:sldIdLst>
  <p:sldSz cx="12192000" cy="6858000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A95AAD7-79FF-AE44-D762-F68DC0D87112}" v="35" dt="2024-09-26T05:39:21.464"/>
    <p1510:client id="{6AE307CB-F1EF-D924-36BF-64E466FEEEF2}" v="13" dt="2024-09-25T15:49:26.438"/>
    <p1510:client id="{ACE1B3D3-C1AA-F2FA-725C-4711DB2DC63C}" v="55" dt="2024-09-25T08:28:49.85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94626"/>
  </p:normalViewPr>
  <p:slideViewPr>
    <p:cSldViewPr snapToGrid="0">
      <p:cViewPr varScale="1">
        <p:scale>
          <a:sx n="121" d="100"/>
          <a:sy n="121" d="100"/>
        </p:scale>
        <p:origin x="720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CB508A-B412-184F-E130-0CE152B3328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0C14A49-CC10-B735-352D-87FB02C7E99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mall för underrubrikformat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710F26C-D225-AF3C-49AF-C321C2F68C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F42119-B4AB-4718-9B5F-3DAE0D77E6B0}" type="datetimeFigureOut">
              <a:rPr lang="sv-SE" smtClean="0"/>
              <a:t>2024-10-16</a:t>
            </a:fld>
            <a:endParaRPr lang="sv-SE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E6D570-BCCC-985E-FD4F-CA7D126241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92A7A4A-AB4D-D4A0-BC50-C2EC1EC52A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384B81-53E9-4F95-AC0D-E0517CA696C6}" type="slidenum">
              <a:rPr lang="sv-SE" smtClean="0"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1219168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9F7763-D818-BF4D-5819-DA531026AD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C68A14-3281-21F1-088A-0F93A6C34D9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EB5865-5382-6EE7-CD22-395B950B2F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F42119-B4AB-4718-9B5F-3DAE0D77E6B0}" type="datetimeFigureOut">
              <a:rPr lang="sv-SE" smtClean="0"/>
              <a:t>2024-10-16</a:t>
            </a:fld>
            <a:endParaRPr lang="sv-SE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78F84FF-EC75-811B-3C86-B5D6614A46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C216BE-C955-AC52-0DDE-7C2235030A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384B81-53E9-4F95-AC0D-E0517CA696C6}" type="slidenum">
              <a:rPr lang="sv-SE" smtClean="0"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6615044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02D56F-7257-35FC-B09A-9131144B12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0F89AB6-2D80-5C89-7A09-E53EF315B1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09B8766-0AEF-9C92-CC9D-96F31DF3F4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F42119-B4AB-4718-9B5F-3DAE0D77E6B0}" type="datetimeFigureOut">
              <a:rPr lang="sv-SE" smtClean="0"/>
              <a:t>2024-10-16</a:t>
            </a:fld>
            <a:endParaRPr lang="sv-SE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0591F8-7247-72AF-FA1B-14BAEA89B3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BD0E679-8D57-D00D-ACD2-F1E3A6B87B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384B81-53E9-4F95-AC0D-E0517CA696C6}" type="slidenum">
              <a:rPr lang="sv-SE" smtClean="0"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3286680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941F67-DE9A-0EA1-19EA-D06BE0F6BE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A4E514-0C76-553D-D839-E07FBD76559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143776D-7077-B8A1-FA37-CA8C80ADE15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19F6E9F-8C85-F34E-2587-60E151F9BC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F42119-B4AB-4718-9B5F-3DAE0D77E6B0}" type="datetimeFigureOut">
              <a:rPr lang="sv-SE" smtClean="0"/>
              <a:t>2024-10-16</a:t>
            </a:fld>
            <a:endParaRPr lang="sv-SE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F6837C1-2C5A-1E2E-077F-21F21D9860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7D7AA14-0D63-1BC4-A729-098E9C0B26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384B81-53E9-4F95-AC0D-E0517CA696C6}" type="slidenum">
              <a:rPr lang="sv-SE" smtClean="0"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41059253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E9CB8C-7105-6CD3-8B93-E87AA2A33D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A7684F2-6C6F-EB57-67B5-174A8842718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1F33762-7418-31FF-D791-D25E64CA8AC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9D2B758-59C3-9272-C57F-AF86BD91D9A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25206C3-67E2-0B9D-13B5-E296521A798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0118676-0AF1-A5C0-A6A5-CF9014DC29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F42119-B4AB-4718-9B5F-3DAE0D77E6B0}" type="datetimeFigureOut">
              <a:rPr lang="sv-SE" smtClean="0"/>
              <a:t>2024-10-16</a:t>
            </a:fld>
            <a:endParaRPr lang="sv-SE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6CC5A16-2600-FB7D-7503-23E269ECE9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685E71B-B929-C5E2-9F69-D7F01B9BF7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384B81-53E9-4F95-AC0D-E0517CA696C6}" type="slidenum">
              <a:rPr lang="sv-SE" smtClean="0"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8560551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8CB1EE-9002-DF69-53DA-75D09B063D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89BC4A1-C755-FFA8-92BE-BCDD806487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F42119-B4AB-4718-9B5F-3DAE0D77E6B0}" type="datetimeFigureOut">
              <a:rPr lang="sv-SE" smtClean="0"/>
              <a:t>2024-10-16</a:t>
            </a:fld>
            <a:endParaRPr lang="sv-SE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4083E35-9592-E948-CAAC-3416938660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D073C3E-C6DE-9397-66A2-1A6771E056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384B81-53E9-4F95-AC0D-E0517CA696C6}" type="slidenum">
              <a:rPr lang="sv-SE" smtClean="0"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4297672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E7231FF-3949-2A60-6C6E-ADCC2DB20A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F42119-B4AB-4718-9B5F-3DAE0D77E6B0}" type="datetimeFigureOut">
              <a:rPr lang="sv-SE" smtClean="0"/>
              <a:t>2024-10-16</a:t>
            </a:fld>
            <a:endParaRPr lang="sv-SE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A5E88B0-EBD1-5FCD-E035-562A1F5627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5F870B1-B3D6-0D85-594D-6CA0530DC6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384B81-53E9-4F95-AC0D-E0517CA696C6}" type="slidenum">
              <a:rPr lang="sv-SE" smtClean="0"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5609522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ext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69CA3D-C880-953E-2A1A-30AB413EE8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F98D38-3BFC-4CB5-B29E-8B9749E9B7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005AAE9-9262-1CB7-5B1E-79F1208AC85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40659DA-FC6D-BCF9-F4DB-F800E9519E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F42119-B4AB-4718-9B5F-3DAE0D77E6B0}" type="datetimeFigureOut">
              <a:rPr lang="sv-SE" smtClean="0"/>
              <a:t>2024-10-16</a:t>
            </a:fld>
            <a:endParaRPr lang="sv-SE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46F2E55-6D11-1225-B101-7C7785BED7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BD94C26-2206-FA1D-D54B-C7F2627CC5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384B81-53E9-4F95-AC0D-E0517CA696C6}" type="slidenum">
              <a:rPr lang="sv-SE" smtClean="0"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9443964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632991-E5F3-974B-F924-015DCF230E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C349D26-AD59-8BDD-E57C-D5717E914AB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sv-SE"/>
              <a:t>Klicka på ikonen för att lägga till en bild</a:t>
            </a:r>
            <a:endParaRPr lang="sv-SE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29EECE7-9575-3210-D52D-87C44EB9AC8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C72F920-37CA-1229-8FEA-DE937AF243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F42119-B4AB-4718-9B5F-3DAE0D77E6B0}" type="datetimeFigureOut">
              <a:rPr lang="sv-SE" smtClean="0"/>
              <a:t>2024-10-16</a:t>
            </a:fld>
            <a:endParaRPr lang="sv-SE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6943380-02D4-F4D7-B76F-55F2210B6C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5D70F1D-DAB8-65B1-C328-56EEF03B0E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384B81-53E9-4F95-AC0D-E0517CA696C6}" type="slidenum">
              <a:rPr lang="sv-SE" smtClean="0"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3922648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FD99F1-AA8D-B3F8-6CE9-580154AD1D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534C814-9E5C-0D33-D368-E738D58090C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DF77562-57E7-27A0-AB48-4ADC530E3E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F42119-B4AB-4718-9B5F-3DAE0D77E6B0}" type="datetimeFigureOut">
              <a:rPr lang="sv-SE" smtClean="0"/>
              <a:t>2024-10-16</a:t>
            </a:fld>
            <a:endParaRPr lang="sv-SE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923C972-9D52-AF98-64A7-45B43142CD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D9B71A0-90A5-0DC3-0FE1-FE1AD2F2EE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384B81-53E9-4F95-AC0D-E0517CA696C6}" type="slidenum">
              <a:rPr lang="sv-SE" smtClean="0"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6359839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FD92A9B-6A3C-CFC0-2EF8-BCE2C2164AB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C18814B-FF7B-8C19-AD2E-C4C0ADA7F85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82EA822-553D-4E92-531A-B19B45AB91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F42119-B4AB-4718-9B5F-3DAE0D77E6B0}" type="datetimeFigureOut">
              <a:rPr lang="sv-SE" smtClean="0"/>
              <a:t>2024-10-16</a:t>
            </a:fld>
            <a:endParaRPr lang="sv-SE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392BDD2-5415-0DC4-4F3B-63A911012B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703C87D-153C-7FE2-2F72-23ED5A430B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384B81-53E9-4F95-AC0D-E0517CA696C6}" type="slidenum">
              <a:rPr lang="sv-SE" smtClean="0"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40011559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rightnessContrast bright="-4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017C3AF-C9D0-D6BA-36EE-506E73A33C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942B5D0-7DEF-C0C3-8988-EC52993BE96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27FED9-2F65-942B-4D61-ED4951FC9D6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F42119-B4AB-4718-9B5F-3DAE0D77E6B0}" type="datetimeFigureOut">
              <a:rPr lang="sv-SE" smtClean="0"/>
              <a:t>2024-10-16</a:t>
            </a:fld>
            <a:endParaRPr lang="sv-SE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ACFF473-FED6-FCB5-DF55-4FBAD79A85C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v-SE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24A3EB2-B6DF-B1CC-15FE-A43833800ED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384B81-53E9-4F95-AC0D-E0517CA696C6}" type="slidenum">
              <a:rPr lang="sv-SE" smtClean="0"/>
              <a:t>‹#›</a:t>
            </a:fld>
            <a:endParaRPr lang="sv-SE" dirty="0"/>
          </a:p>
        </p:txBody>
      </p:sp>
      <p:pic>
        <p:nvPicPr>
          <p:cNvPr id="7" name="Picture 4" descr="En bild som visar text, clipart&#10;&#10;Automatiskt genererad beskrivning">
            <a:extLst>
              <a:ext uri="{FF2B5EF4-FFF2-40B4-BE49-F238E27FC236}">
                <a16:creationId xmlns:a16="http://schemas.microsoft.com/office/drawing/2014/main" id="{948BB14D-2B8F-44FC-3D56-EB02AF5A85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9705" y="114371"/>
            <a:ext cx="1428927" cy="17254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208453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2E6D0618-F42E-117F-6399-7945EA9CE58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v-SE" dirty="0"/>
              <a:t>Föräldramöte</a:t>
            </a:r>
            <a:br>
              <a:rPr lang="sv-SE" dirty="0"/>
            </a:br>
            <a:r>
              <a:rPr lang="sv-SE" dirty="0"/>
              <a:t>F16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532FCFC8-B716-8752-99B7-BE261870551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sv-SE" dirty="0"/>
              <a:t>Säsongen 24/25</a:t>
            </a:r>
          </a:p>
        </p:txBody>
      </p:sp>
    </p:spTree>
    <p:extLst>
      <p:ext uri="{BB962C8B-B14F-4D97-AF65-F5344CB8AC3E}">
        <p14:creationId xmlns:p14="http://schemas.microsoft.com/office/powerpoint/2010/main" val="12174768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23E10650-FE48-B6FC-06C4-DB4A76C7F8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Agenda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338ADB55-87B6-C982-8F2A-BA5462CBF8C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 fontScale="70000" lnSpcReduction="20000"/>
          </a:bodyPr>
          <a:lstStyle/>
          <a:p>
            <a:pPr algn="l"/>
            <a:endParaRPr lang="sv-SE" sz="1800" b="0" i="0" u="none" strike="noStrike" baseline="0" dirty="0">
              <a:solidFill>
                <a:srgbClr val="FFFFFF"/>
              </a:solidFill>
              <a:latin typeface="Century Gothic" panose="020B0502020202020204" pitchFamily="34" charset="0"/>
            </a:endParaRPr>
          </a:p>
          <a:p>
            <a:r>
              <a:rPr lang="sv-SE" dirty="0"/>
              <a:t>Vision (Info från föreningen)</a:t>
            </a:r>
          </a:p>
          <a:p>
            <a:pPr algn="l"/>
            <a:r>
              <a:rPr lang="sv-SE" dirty="0"/>
              <a:t>Värdegrund</a:t>
            </a:r>
          </a:p>
          <a:p>
            <a:pPr algn="l"/>
            <a:r>
              <a:rPr lang="sv-SE" dirty="0"/>
              <a:t>Spelare</a:t>
            </a:r>
          </a:p>
          <a:p>
            <a:pPr algn="l"/>
            <a:r>
              <a:rPr lang="sv-SE" dirty="0"/>
              <a:t>Ledarstab</a:t>
            </a:r>
          </a:p>
          <a:p>
            <a:pPr algn="l"/>
            <a:r>
              <a:rPr lang="sv-SE" dirty="0"/>
              <a:t>Träningar</a:t>
            </a:r>
          </a:p>
          <a:p>
            <a:pPr algn="l"/>
            <a:r>
              <a:rPr lang="sv-SE" dirty="0"/>
              <a:t>Matcher</a:t>
            </a:r>
          </a:p>
          <a:p>
            <a:pPr algn="l"/>
            <a:r>
              <a:rPr lang="sv-SE" dirty="0"/>
              <a:t>Cuper</a:t>
            </a:r>
          </a:p>
          <a:p>
            <a:r>
              <a:rPr lang="sv-SE" dirty="0"/>
              <a:t>Viktiga datum</a:t>
            </a:r>
          </a:p>
          <a:p>
            <a:pPr algn="l"/>
            <a:r>
              <a:rPr lang="sv-SE" dirty="0"/>
              <a:t>Material</a:t>
            </a:r>
          </a:p>
          <a:p>
            <a:pPr algn="l"/>
            <a:r>
              <a:rPr lang="sv-SE" dirty="0"/>
              <a:t>Ekonomi</a:t>
            </a:r>
          </a:p>
          <a:p>
            <a:pPr algn="l"/>
            <a:r>
              <a:rPr lang="sv-SE" dirty="0"/>
              <a:t>Organisation (P16 Väst)</a:t>
            </a:r>
          </a:p>
          <a:p>
            <a:pPr algn="l"/>
            <a:r>
              <a:rPr lang="sv-SE" dirty="0"/>
              <a:t>Övrigt</a:t>
            </a:r>
          </a:p>
        </p:txBody>
      </p:sp>
    </p:spTree>
    <p:extLst>
      <p:ext uri="{BB962C8B-B14F-4D97-AF65-F5344CB8AC3E}">
        <p14:creationId xmlns:p14="http://schemas.microsoft.com/office/powerpoint/2010/main" val="5206627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objekt 4">
            <a:extLst>
              <a:ext uri="{FF2B5EF4-FFF2-40B4-BE49-F238E27FC236}">
                <a16:creationId xmlns:a16="http://schemas.microsoft.com/office/drawing/2014/main" id="{F49CF8EF-B2CD-6F59-15E5-41EA9760E9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078" y="0"/>
            <a:ext cx="1216384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20594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objekt 4">
            <a:extLst>
              <a:ext uri="{FF2B5EF4-FFF2-40B4-BE49-F238E27FC236}">
                <a16:creationId xmlns:a16="http://schemas.microsoft.com/office/drawing/2014/main" id="{1F033CB6-8BEE-92DD-8907-839E77220F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47" y="0"/>
            <a:ext cx="1217790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09285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DCCECAFC-E7C6-26A0-25CE-89505D93C5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Spelare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FB2414D8-C099-D896-D22D-33F8A59BAAC5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sv-SE" dirty="0"/>
              <a:t>25 registrerade spelare</a:t>
            </a:r>
          </a:p>
          <a:p>
            <a:pPr algn="l"/>
            <a:r>
              <a:rPr lang="sv-SE" dirty="0"/>
              <a:t>Gissningsvis kommer vi bli upp emot 35st under säsongen</a:t>
            </a:r>
          </a:p>
          <a:p>
            <a:pPr algn="l"/>
            <a:r>
              <a:rPr lang="sv-SE" dirty="0"/>
              <a:t>Möjlighet för nya spelare att prova på ett par träningar innan man bestämmer sig</a:t>
            </a:r>
          </a:p>
          <a:p>
            <a:pPr algn="l"/>
            <a:endParaRPr lang="sv-SE" dirty="0"/>
          </a:p>
          <a:p>
            <a:endParaRPr lang="sv-SE" dirty="0"/>
          </a:p>
          <a:p>
            <a:endParaRPr lang="sv-SE" dirty="0"/>
          </a:p>
          <a:p>
            <a:endParaRPr lang="sv-SE" dirty="0"/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B9A4DCD1-24EC-9E93-A1CD-26A283D41E11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algn="l"/>
            <a:r>
              <a:rPr lang="sv-SE" dirty="0"/>
              <a:t>Vi uppmuntrar att man har fler aktiviteter än handboll</a:t>
            </a:r>
          </a:p>
          <a:p>
            <a:pPr algn="l"/>
            <a:r>
              <a:rPr lang="sv-SE" dirty="0"/>
              <a:t>Helt ok att delta i en träning per vecka</a:t>
            </a:r>
          </a:p>
          <a:p>
            <a:pPr marL="0" indent="0" algn="l">
              <a:buNone/>
            </a:pPr>
            <a:endParaRPr lang="sv-SE" dirty="0"/>
          </a:p>
          <a:p>
            <a:pPr algn="l"/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925118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0629A300-AE9B-A726-DA04-F3F09193ED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Ledarstab</a:t>
            </a:r>
          </a:p>
        </p:txBody>
      </p:sp>
      <p:sp>
        <p:nvSpPr>
          <p:cNvPr id="28" name="TextBox 9">
            <a:extLst>
              <a:ext uri="{FF2B5EF4-FFF2-40B4-BE49-F238E27FC236}">
                <a16:creationId xmlns:a16="http://schemas.microsoft.com/office/drawing/2014/main" id="{AC34CCC7-A85B-1685-F6AF-31095358C44E}"/>
              </a:ext>
            </a:extLst>
          </p:cNvPr>
          <p:cNvSpPr txBox="1"/>
          <p:nvPr/>
        </p:nvSpPr>
        <p:spPr>
          <a:xfrm>
            <a:off x="5860497" y="420238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sv-S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sv-SE" dirty="0"/>
          </a:p>
        </p:txBody>
      </p:sp>
      <p:grpSp>
        <p:nvGrpSpPr>
          <p:cNvPr id="32" name="Group 29">
            <a:extLst>
              <a:ext uri="{FF2B5EF4-FFF2-40B4-BE49-F238E27FC236}">
                <a16:creationId xmlns:a16="http://schemas.microsoft.com/office/drawing/2014/main" id="{45F718C1-035C-8669-D5E5-29072CD1C502}"/>
              </a:ext>
            </a:extLst>
          </p:cNvPr>
          <p:cNvGrpSpPr/>
          <p:nvPr/>
        </p:nvGrpSpPr>
        <p:grpSpPr>
          <a:xfrm>
            <a:off x="5095999" y="3397606"/>
            <a:ext cx="1898457" cy="1138344"/>
            <a:chOff x="3809450" y="3506527"/>
            <a:chExt cx="2741023" cy="4045110"/>
          </a:xfrm>
        </p:grpSpPr>
        <p:grpSp>
          <p:nvGrpSpPr>
            <p:cNvPr id="34" name="Group 30">
              <a:extLst>
                <a:ext uri="{FF2B5EF4-FFF2-40B4-BE49-F238E27FC236}">
                  <a16:creationId xmlns:a16="http://schemas.microsoft.com/office/drawing/2014/main" id="{6077D93B-729E-DD9E-9559-78BBAC2C45E8}"/>
                </a:ext>
              </a:extLst>
            </p:cNvPr>
            <p:cNvGrpSpPr/>
            <p:nvPr/>
          </p:nvGrpSpPr>
          <p:grpSpPr>
            <a:xfrm>
              <a:off x="3809450" y="3506527"/>
              <a:ext cx="2741023" cy="4045110"/>
              <a:chOff x="3809450" y="3506527"/>
              <a:chExt cx="2741023" cy="4045110"/>
            </a:xfrm>
          </p:grpSpPr>
          <p:sp>
            <p:nvSpPr>
              <p:cNvPr id="36" name="Rectangle: Rounded Corners 32">
                <a:extLst>
                  <a:ext uri="{FF2B5EF4-FFF2-40B4-BE49-F238E27FC236}">
                    <a16:creationId xmlns:a16="http://schemas.microsoft.com/office/drawing/2014/main" id="{CC74C1AF-3343-8126-BC79-6C3B24A69B0C}"/>
                  </a:ext>
                </a:extLst>
              </p:cNvPr>
              <p:cNvSpPr/>
              <p:nvPr/>
            </p:nvSpPr>
            <p:spPr>
              <a:xfrm>
                <a:off x="3809450" y="7155534"/>
                <a:ext cx="2741023" cy="396103"/>
              </a:xfrm>
              <a:prstGeom prst="roundRect">
                <a:avLst/>
              </a:prstGeom>
              <a:ln>
                <a:noFill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sv-SE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sv-SE"/>
              </a:p>
            </p:txBody>
          </p:sp>
          <p:sp>
            <p:nvSpPr>
              <p:cNvPr id="37" name="Rectangle: Rounded Corners 33">
                <a:extLst>
                  <a:ext uri="{FF2B5EF4-FFF2-40B4-BE49-F238E27FC236}">
                    <a16:creationId xmlns:a16="http://schemas.microsoft.com/office/drawing/2014/main" id="{AE6C1F2F-504E-FAAE-632F-B73E39B9F3B3}"/>
                  </a:ext>
                </a:extLst>
              </p:cNvPr>
              <p:cNvSpPr/>
              <p:nvPr/>
            </p:nvSpPr>
            <p:spPr>
              <a:xfrm>
                <a:off x="3809450" y="3506527"/>
                <a:ext cx="2741023" cy="1717753"/>
              </a:xfrm>
              <a:prstGeom prst="round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sv-SE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sv-SE" dirty="0"/>
              </a:p>
            </p:txBody>
          </p:sp>
          <p:sp>
            <p:nvSpPr>
              <p:cNvPr id="38" name="Rectangle 34">
                <a:extLst>
                  <a:ext uri="{FF2B5EF4-FFF2-40B4-BE49-F238E27FC236}">
                    <a16:creationId xmlns:a16="http://schemas.microsoft.com/office/drawing/2014/main" id="{3965268B-B097-4539-8B72-BBFF1171A7E4}"/>
                  </a:ext>
                </a:extLst>
              </p:cNvPr>
              <p:cNvSpPr/>
              <p:nvPr/>
            </p:nvSpPr>
            <p:spPr>
              <a:xfrm>
                <a:off x="3809450" y="5000182"/>
                <a:ext cx="2741023" cy="2489429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lIns="91440" tIns="45720" rIns="91440" bIns="45720" rtlCol="0" anchor="t"/>
              <a:lstStyle>
                <a:defPPr>
                  <a:defRPr lang="sv-SE"/>
                </a:defPPr>
                <a:lvl1pPr marL="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171450" indent="-171450">
                  <a:buFont typeface="Arial" panose="020B0604020202020204" pitchFamily="34" charset="0"/>
                  <a:buChar char="•"/>
                </a:pPr>
                <a:r>
                  <a:rPr lang="sv-SE" sz="1100" dirty="0">
                    <a:solidFill>
                      <a:schemeClr val="bg2">
                        <a:lumMod val="10000"/>
                      </a:schemeClr>
                    </a:solidFill>
                  </a:rPr>
                  <a:t>Pappa till Ida</a:t>
                </a:r>
              </a:p>
            </p:txBody>
          </p:sp>
        </p:grpSp>
        <p:sp>
          <p:nvSpPr>
            <p:cNvPr id="35" name="Rectangle 31">
              <a:extLst>
                <a:ext uri="{FF2B5EF4-FFF2-40B4-BE49-F238E27FC236}">
                  <a16:creationId xmlns:a16="http://schemas.microsoft.com/office/drawing/2014/main" id="{B8C83782-29FB-E3D0-5A99-FB49D0C82FD8}"/>
                </a:ext>
              </a:extLst>
            </p:cNvPr>
            <p:cNvSpPr/>
            <p:nvPr/>
          </p:nvSpPr>
          <p:spPr>
            <a:xfrm>
              <a:off x="3809450" y="3619258"/>
              <a:ext cx="2741022" cy="153696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>
              <a:defPPr>
                <a:defRPr lang="sv-SE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sv-SE" sz="1600" dirty="0"/>
                <a:t>Christian</a:t>
              </a:r>
            </a:p>
          </p:txBody>
        </p:sp>
      </p:grpSp>
      <p:sp>
        <p:nvSpPr>
          <p:cNvPr id="3" name="textruta 2">
            <a:extLst>
              <a:ext uri="{FF2B5EF4-FFF2-40B4-BE49-F238E27FC236}">
                <a16:creationId xmlns:a16="http://schemas.microsoft.com/office/drawing/2014/main" id="{F755D4BC-EF30-844A-C532-002945920DBD}"/>
              </a:ext>
            </a:extLst>
          </p:cNvPr>
          <p:cNvSpPr txBox="1"/>
          <p:nvPr/>
        </p:nvSpPr>
        <p:spPr>
          <a:xfrm>
            <a:off x="3123314" y="2032308"/>
            <a:ext cx="5945527" cy="5232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sv-SE" sz="2800" dirty="0"/>
              <a:t>Vi vill gärna bli fler!</a:t>
            </a:r>
            <a:endParaRPr lang="sv-SE" dirty="0"/>
          </a:p>
        </p:txBody>
      </p:sp>
      <p:grpSp>
        <p:nvGrpSpPr>
          <p:cNvPr id="16" name="Group 29">
            <a:extLst>
              <a:ext uri="{FF2B5EF4-FFF2-40B4-BE49-F238E27FC236}">
                <a16:creationId xmlns:a16="http://schemas.microsoft.com/office/drawing/2014/main" id="{168920D7-C8A3-2BA8-7F54-D70EB834D208}"/>
              </a:ext>
            </a:extLst>
          </p:cNvPr>
          <p:cNvGrpSpPr/>
          <p:nvPr/>
        </p:nvGrpSpPr>
        <p:grpSpPr>
          <a:xfrm>
            <a:off x="8708232" y="3397606"/>
            <a:ext cx="1898457" cy="1138344"/>
            <a:chOff x="3809450" y="3506527"/>
            <a:chExt cx="2741023" cy="4045110"/>
          </a:xfrm>
        </p:grpSpPr>
        <p:grpSp>
          <p:nvGrpSpPr>
            <p:cNvPr id="17" name="Group 30">
              <a:extLst>
                <a:ext uri="{FF2B5EF4-FFF2-40B4-BE49-F238E27FC236}">
                  <a16:creationId xmlns:a16="http://schemas.microsoft.com/office/drawing/2014/main" id="{2DE80B45-1DC0-BEBA-1A4B-6E43F4B6485B}"/>
                </a:ext>
              </a:extLst>
            </p:cNvPr>
            <p:cNvGrpSpPr/>
            <p:nvPr/>
          </p:nvGrpSpPr>
          <p:grpSpPr>
            <a:xfrm>
              <a:off x="3809450" y="3506527"/>
              <a:ext cx="2741023" cy="4045110"/>
              <a:chOff x="3809450" y="3506527"/>
              <a:chExt cx="2741023" cy="4045110"/>
            </a:xfrm>
          </p:grpSpPr>
          <p:sp>
            <p:nvSpPr>
              <p:cNvPr id="19" name="Rectangle: Rounded Corners 32">
                <a:extLst>
                  <a:ext uri="{FF2B5EF4-FFF2-40B4-BE49-F238E27FC236}">
                    <a16:creationId xmlns:a16="http://schemas.microsoft.com/office/drawing/2014/main" id="{AB92D05B-E55D-12EF-4156-C1DA0D52DCEB}"/>
                  </a:ext>
                </a:extLst>
              </p:cNvPr>
              <p:cNvSpPr/>
              <p:nvPr/>
            </p:nvSpPr>
            <p:spPr>
              <a:xfrm>
                <a:off x="3809450" y="7155534"/>
                <a:ext cx="2741023" cy="396103"/>
              </a:xfrm>
              <a:prstGeom prst="roundRect">
                <a:avLst/>
              </a:prstGeom>
              <a:ln>
                <a:noFill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sv-SE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sv-SE"/>
              </a:p>
            </p:txBody>
          </p:sp>
          <p:sp>
            <p:nvSpPr>
              <p:cNvPr id="20" name="Rectangle: Rounded Corners 33">
                <a:extLst>
                  <a:ext uri="{FF2B5EF4-FFF2-40B4-BE49-F238E27FC236}">
                    <a16:creationId xmlns:a16="http://schemas.microsoft.com/office/drawing/2014/main" id="{0A6922CD-5458-D356-188E-55FA8750F2B2}"/>
                  </a:ext>
                </a:extLst>
              </p:cNvPr>
              <p:cNvSpPr/>
              <p:nvPr/>
            </p:nvSpPr>
            <p:spPr>
              <a:xfrm>
                <a:off x="3809450" y="3506527"/>
                <a:ext cx="2741023" cy="1717753"/>
              </a:xfrm>
              <a:prstGeom prst="round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sv-SE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sv-SE" dirty="0"/>
              </a:p>
            </p:txBody>
          </p:sp>
          <p:sp>
            <p:nvSpPr>
              <p:cNvPr id="21" name="Rectangle 34">
                <a:extLst>
                  <a:ext uri="{FF2B5EF4-FFF2-40B4-BE49-F238E27FC236}">
                    <a16:creationId xmlns:a16="http://schemas.microsoft.com/office/drawing/2014/main" id="{9D75D632-0478-B058-48E0-1BBE26B6C909}"/>
                  </a:ext>
                </a:extLst>
              </p:cNvPr>
              <p:cNvSpPr/>
              <p:nvPr/>
            </p:nvSpPr>
            <p:spPr>
              <a:xfrm>
                <a:off x="3809450" y="5000182"/>
                <a:ext cx="2741023" cy="2489429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lIns="91440" tIns="45720" rIns="91440" bIns="45720" rtlCol="0" anchor="t"/>
              <a:lstStyle>
                <a:defPPr>
                  <a:defRPr lang="sv-SE"/>
                </a:defPPr>
                <a:lvl1pPr marL="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171450" indent="-171450">
                  <a:buFont typeface="Arial" panose="020B0604020202020204" pitchFamily="34" charset="0"/>
                  <a:buChar char="•"/>
                </a:pPr>
                <a:r>
                  <a:rPr lang="sv-SE" sz="1100" dirty="0">
                    <a:solidFill>
                      <a:schemeClr val="bg2">
                        <a:lumMod val="10000"/>
                      </a:schemeClr>
                    </a:solidFill>
                  </a:rPr>
                  <a:t>Tidigare handbollsstjärna🌟</a:t>
                </a:r>
              </a:p>
            </p:txBody>
          </p:sp>
        </p:grpSp>
        <p:sp>
          <p:nvSpPr>
            <p:cNvPr id="18" name="Rectangle 31">
              <a:extLst>
                <a:ext uri="{FF2B5EF4-FFF2-40B4-BE49-F238E27FC236}">
                  <a16:creationId xmlns:a16="http://schemas.microsoft.com/office/drawing/2014/main" id="{EB0CF18C-5CA1-15C7-299F-13BF31DE0C61}"/>
                </a:ext>
              </a:extLst>
            </p:cNvPr>
            <p:cNvSpPr/>
            <p:nvPr/>
          </p:nvSpPr>
          <p:spPr>
            <a:xfrm>
              <a:off x="3809450" y="3619258"/>
              <a:ext cx="2741022" cy="153696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>
              <a:defPPr>
                <a:defRPr lang="sv-SE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sv-SE" sz="1600"/>
                <a:t>TIlda</a:t>
              </a:r>
              <a:endParaRPr lang="sv-SE" sz="1600" dirty="0"/>
            </a:p>
          </p:txBody>
        </p:sp>
      </p:grpSp>
      <p:grpSp>
        <p:nvGrpSpPr>
          <p:cNvPr id="22" name="Group 29">
            <a:extLst>
              <a:ext uri="{FF2B5EF4-FFF2-40B4-BE49-F238E27FC236}">
                <a16:creationId xmlns:a16="http://schemas.microsoft.com/office/drawing/2014/main" id="{7586A2CC-D0CF-9B45-EC93-BB4A26004AB8}"/>
              </a:ext>
            </a:extLst>
          </p:cNvPr>
          <p:cNvGrpSpPr/>
          <p:nvPr/>
        </p:nvGrpSpPr>
        <p:grpSpPr>
          <a:xfrm>
            <a:off x="1483764" y="4995952"/>
            <a:ext cx="1898457" cy="1138344"/>
            <a:chOff x="3809450" y="3506527"/>
            <a:chExt cx="2741023" cy="4045110"/>
          </a:xfrm>
        </p:grpSpPr>
        <p:grpSp>
          <p:nvGrpSpPr>
            <p:cNvPr id="23" name="Group 30">
              <a:extLst>
                <a:ext uri="{FF2B5EF4-FFF2-40B4-BE49-F238E27FC236}">
                  <a16:creationId xmlns:a16="http://schemas.microsoft.com/office/drawing/2014/main" id="{3F7F2C19-70DF-419B-2CB8-B4B789C231BF}"/>
                </a:ext>
              </a:extLst>
            </p:cNvPr>
            <p:cNvGrpSpPr/>
            <p:nvPr/>
          </p:nvGrpSpPr>
          <p:grpSpPr>
            <a:xfrm>
              <a:off x="3809450" y="3506527"/>
              <a:ext cx="2741023" cy="4045110"/>
              <a:chOff x="3809450" y="3506527"/>
              <a:chExt cx="2741023" cy="4045110"/>
            </a:xfrm>
          </p:grpSpPr>
          <p:sp>
            <p:nvSpPr>
              <p:cNvPr id="25" name="Rectangle: Rounded Corners 32">
                <a:extLst>
                  <a:ext uri="{FF2B5EF4-FFF2-40B4-BE49-F238E27FC236}">
                    <a16:creationId xmlns:a16="http://schemas.microsoft.com/office/drawing/2014/main" id="{410DAD03-5717-3887-016D-D722B171BFAC}"/>
                  </a:ext>
                </a:extLst>
              </p:cNvPr>
              <p:cNvSpPr/>
              <p:nvPr/>
            </p:nvSpPr>
            <p:spPr>
              <a:xfrm>
                <a:off x="3809450" y="7155534"/>
                <a:ext cx="2741023" cy="396103"/>
              </a:xfrm>
              <a:prstGeom prst="roundRect">
                <a:avLst/>
              </a:prstGeom>
              <a:ln>
                <a:noFill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sv-SE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sv-SE"/>
              </a:p>
            </p:txBody>
          </p:sp>
          <p:sp>
            <p:nvSpPr>
              <p:cNvPr id="26" name="Rectangle: Rounded Corners 33">
                <a:extLst>
                  <a:ext uri="{FF2B5EF4-FFF2-40B4-BE49-F238E27FC236}">
                    <a16:creationId xmlns:a16="http://schemas.microsoft.com/office/drawing/2014/main" id="{6AFA39AE-1349-D097-F8C6-B21C0611B615}"/>
                  </a:ext>
                </a:extLst>
              </p:cNvPr>
              <p:cNvSpPr/>
              <p:nvPr/>
            </p:nvSpPr>
            <p:spPr>
              <a:xfrm>
                <a:off x="3809450" y="3506527"/>
                <a:ext cx="2741023" cy="1717753"/>
              </a:xfrm>
              <a:prstGeom prst="round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sv-SE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sv-SE" dirty="0"/>
              </a:p>
            </p:txBody>
          </p:sp>
          <p:sp>
            <p:nvSpPr>
              <p:cNvPr id="27" name="Rectangle 34">
                <a:extLst>
                  <a:ext uri="{FF2B5EF4-FFF2-40B4-BE49-F238E27FC236}">
                    <a16:creationId xmlns:a16="http://schemas.microsoft.com/office/drawing/2014/main" id="{AAC2C999-F0DA-29C4-CF59-2575080FF0B4}"/>
                  </a:ext>
                </a:extLst>
              </p:cNvPr>
              <p:cNvSpPr/>
              <p:nvPr/>
            </p:nvSpPr>
            <p:spPr>
              <a:xfrm>
                <a:off x="3809450" y="5000182"/>
                <a:ext cx="2741023" cy="2489429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lIns="91440" tIns="45720" rIns="91440" bIns="45720" rtlCol="0" anchor="t"/>
              <a:lstStyle>
                <a:defPPr>
                  <a:defRPr lang="sv-SE"/>
                </a:defPPr>
                <a:lvl1pPr marL="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171450" indent="-171450">
                  <a:buFont typeface="Arial" panose="020B0604020202020204" pitchFamily="34" charset="0"/>
                  <a:buChar char="•"/>
                </a:pPr>
                <a:r>
                  <a:rPr lang="sv-SE" sz="1100" dirty="0">
                    <a:solidFill>
                      <a:schemeClr val="bg2">
                        <a:lumMod val="10000"/>
                      </a:schemeClr>
                    </a:solidFill>
                  </a:rPr>
                  <a:t>Tidigare handbollsstjärna🌟</a:t>
                </a:r>
              </a:p>
            </p:txBody>
          </p:sp>
        </p:grpSp>
        <p:sp>
          <p:nvSpPr>
            <p:cNvPr id="24" name="Rectangle 31">
              <a:extLst>
                <a:ext uri="{FF2B5EF4-FFF2-40B4-BE49-F238E27FC236}">
                  <a16:creationId xmlns:a16="http://schemas.microsoft.com/office/drawing/2014/main" id="{13C6584F-E37E-E4AF-C934-06B5E4EE60C8}"/>
                </a:ext>
              </a:extLst>
            </p:cNvPr>
            <p:cNvSpPr/>
            <p:nvPr/>
          </p:nvSpPr>
          <p:spPr>
            <a:xfrm>
              <a:off x="3809450" y="3619258"/>
              <a:ext cx="2741022" cy="153696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>
              <a:defPPr>
                <a:defRPr lang="sv-SE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sv-SE" sz="1600" dirty="0"/>
                <a:t>Andreas</a:t>
              </a:r>
            </a:p>
          </p:txBody>
        </p:sp>
      </p:grpSp>
      <p:grpSp>
        <p:nvGrpSpPr>
          <p:cNvPr id="53" name="Group 29">
            <a:extLst>
              <a:ext uri="{FF2B5EF4-FFF2-40B4-BE49-F238E27FC236}">
                <a16:creationId xmlns:a16="http://schemas.microsoft.com/office/drawing/2014/main" id="{CABA847E-F4BA-C5FF-CB49-723CA8B332C4}"/>
              </a:ext>
            </a:extLst>
          </p:cNvPr>
          <p:cNvGrpSpPr/>
          <p:nvPr/>
        </p:nvGrpSpPr>
        <p:grpSpPr>
          <a:xfrm>
            <a:off x="5095998" y="4955786"/>
            <a:ext cx="1898457" cy="1138344"/>
            <a:chOff x="3809450" y="3506527"/>
            <a:chExt cx="2741023" cy="4045110"/>
          </a:xfrm>
        </p:grpSpPr>
        <p:grpSp>
          <p:nvGrpSpPr>
            <p:cNvPr id="54" name="Group 30">
              <a:extLst>
                <a:ext uri="{FF2B5EF4-FFF2-40B4-BE49-F238E27FC236}">
                  <a16:creationId xmlns:a16="http://schemas.microsoft.com/office/drawing/2014/main" id="{C9C234BA-5B00-B589-554C-138E9DC95284}"/>
                </a:ext>
              </a:extLst>
            </p:cNvPr>
            <p:cNvGrpSpPr/>
            <p:nvPr/>
          </p:nvGrpSpPr>
          <p:grpSpPr>
            <a:xfrm>
              <a:off x="3809450" y="3506527"/>
              <a:ext cx="2741023" cy="4045110"/>
              <a:chOff x="3809450" y="3506527"/>
              <a:chExt cx="2741023" cy="4045110"/>
            </a:xfrm>
          </p:grpSpPr>
          <p:sp>
            <p:nvSpPr>
              <p:cNvPr id="56" name="Rectangle: Rounded Corners 32">
                <a:extLst>
                  <a:ext uri="{FF2B5EF4-FFF2-40B4-BE49-F238E27FC236}">
                    <a16:creationId xmlns:a16="http://schemas.microsoft.com/office/drawing/2014/main" id="{7A5CF5B7-09A6-2E8E-66B0-5172991F80DD}"/>
                  </a:ext>
                </a:extLst>
              </p:cNvPr>
              <p:cNvSpPr/>
              <p:nvPr/>
            </p:nvSpPr>
            <p:spPr>
              <a:xfrm>
                <a:off x="3809450" y="7155534"/>
                <a:ext cx="2741023" cy="396103"/>
              </a:xfrm>
              <a:prstGeom prst="roundRect">
                <a:avLst/>
              </a:prstGeom>
              <a:ln>
                <a:noFill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sv-SE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sv-SE"/>
              </a:p>
            </p:txBody>
          </p:sp>
          <p:sp>
            <p:nvSpPr>
              <p:cNvPr id="57" name="Rectangle: Rounded Corners 33">
                <a:extLst>
                  <a:ext uri="{FF2B5EF4-FFF2-40B4-BE49-F238E27FC236}">
                    <a16:creationId xmlns:a16="http://schemas.microsoft.com/office/drawing/2014/main" id="{BFCE89C2-7B0E-7658-EABA-490ACB2324F6}"/>
                  </a:ext>
                </a:extLst>
              </p:cNvPr>
              <p:cNvSpPr/>
              <p:nvPr/>
            </p:nvSpPr>
            <p:spPr>
              <a:xfrm>
                <a:off x="3809450" y="3506527"/>
                <a:ext cx="2741023" cy="1717753"/>
              </a:xfrm>
              <a:prstGeom prst="round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sv-SE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sv-SE" dirty="0"/>
              </a:p>
            </p:txBody>
          </p:sp>
          <p:sp>
            <p:nvSpPr>
              <p:cNvPr id="58" name="Rectangle 34">
                <a:extLst>
                  <a:ext uri="{FF2B5EF4-FFF2-40B4-BE49-F238E27FC236}">
                    <a16:creationId xmlns:a16="http://schemas.microsoft.com/office/drawing/2014/main" id="{4463EDF4-A8AD-CF8E-9F5F-09922031C667}"/>
                  </a:ext>
                </a:extLst>
              </p:cNvPr>
              <p:cNvSpPr/>
              <p:nvPr/>
            </p:nvSpPr>
            <p:spPr>
              <a:xfrm>
                <a:off x="3809450" y="5000182"/>
                <a:ext cx="2741023" cy="2489429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lIns="91440" tIns="45720" rIns="91440" bIns="45720" rtlCol="0" anchor="t"/>
              <a:lstStyle>
                <a:defPPr>
                  <a:defRPr lang="sv-SE"/>
                </a:defPPr>
                <a:lvl1pPr marL="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171450" indent="-171450">
                  <a:buFont typeface="Arial" panose="020B0604020202020204" pitchFamily="34" charset="0"/>
                  <a:buChar char="•"/>
                </a:pPr>
                <a:r>
                  <a:rPr lang="sv-SE" sz="1100" dirty="0">
                    <a:solidFill>
                      <a:schemeClr val="bg2">
                        <a:lumMod val="10000"/>
                      </a:schemeClr>
                    </a:solidFill>
                  </a:rPr>
                  <a:t>Pappa till Selma</a:t>
                </a:r>
              </a:p>
            </p:txBody>
          </p:sp>
        </p:grpSp>
        <p:sp>
          <p:nvSpPr>
            <p:cNvPr id="55" name="Rectangle 31">
              <a:extLst>
                <a:ext uri="{FF2B5EF4-FFF2-40B4-BE49-F238E27FC236}">
                  <a16:creationId xmlns:a16="http://schemas.microsoft.com/office/drawing/2014/main" id="{7F836B55-EC5F-80A2-B7D3-7E9F654D8293}"/>
                </a:ext>
              </a:extLst>
            </p:cNvPr>
            <p:cNvSpPr/>
            <p:nvPr/>
          </p:nvSpPr>
          <p:spPr>
            <a:xfrm>
              <a:off x="3809450" y="3619258"/>
              <a:ext cx="2741022" cy="153696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>
              <a:defPPr>
                <a:defRPr lang="sv-SE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sv-SE" sz="1600" dirty="0"/>
                <a:t>Tore</a:t>
              </a:r>
            </a:p>
          </p:txBody>
        </p:sp>
      </p:grpSp>
      <p:grpSp>
        <p:nvGrpSpPr>
          <p:cNvPr id="59" name="Group 29">
            <a:extLst>
              <a:ext uri="{FF2B5EF4-FFF2-40B4-BE49-F238E27FC236}">
                <a16:creationId xmlns:a16="http://schemas.microsoft.com/office/drawing/2014/main" id="{FBAEF3E3-5777-0D97-81E9-F1D0AE7BC88C}"/>
              </a:ext>
            </a:extLst>
          </p:cNvPr>
          <p:cNvGrpSpPr/>
          <p:nvPr/>
        </p:nvGrpSpPr>
        <p:grpSpPr>
          <a:xfrm>
            <a:off x="8708232" y="4955786"/>
            <a:ext cx="1898457" cy="1138344"/>
            <a:chOff x="3809450" y="3506527"/>
            <a:chExt cx="2741023" cy="4045110"/>
          </a:xfrm>
        </p:grpSpPr>
        <p:grpSp>
          <p:nvGrpSpPr>
            <p:cNvPr id="60" name="Group 30">
              <a:extLst>
                <a:ext uri="{FF2B5EF4-FFF2-40B4-BE49-F238E27FC236}">
                  <a16:creationId xmlns:a16="http://schemas.microsoft.com/office/drawing/2014/main" id="{9A342591-1DE8-08B2-B9C7-04D4990FCDC0}"/>
                </a:ext>
              </a:extLst>
            </p:cNvPr>
            <p:cNvGrpSpPr/>
            <p:nvPr/>
          </p:nvGrpSpPr>
          <p:grpSpPr>
            <a:xfrm>
              <a:off x="3809450" y="3506527"/>
              <a:ext cx="2741023" cy="4045110"/>
              <a:chOff x="3809450" y="3506527"/>
              <a:chExt cx="2741023" cy="4045110"/>
            </a:xfrm>
          </p:grpSpPr>
          <p:sp>
            <p:nvSpPr>
              <p:cNvPr id="62" name="Rectangle: Rounded Corners 32">
                <a:extLst>
                  <a:ext uri="{FF2B5EF4-FFF2-40B4-BE49-F238E27FC236}">
                    <a16:creationId xmlns:a16="http://schemas.microsoft.com/office/drawing/2014/main" id="{9BF947A4-D98F-2D5D-88A8-D8505424F031}"/>
                  </a:ext>
                </a:extLst>
              </p:cNvPr>
              <p:cNvSpPr/>
              <p:nvPr/>
            </p:nvSpPr>
            <p:spPr>
              <a:xfrm>
                <a:off x="3809450" y="7155534"/>
                <a:ext cx="2741023" cy="396103"/>
              </a:xfrm>
              <a:prstGeom prst="roundRect">
                <a:avLst/>
              </a:prstGeom>
              <a:ln>
                <a:noFill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sv-SE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sv-SE"/>
              </a:p>
            </p:txBody>
          </p:sp>
          <p:sp>
            <p:nvSpPr>
              <p:cNvPr id="63" name="Rectangle: Rounded Corners 33">
                <a:extLst>
                  <a:ext uri="{FF2B5EF4-FFF2-40B4-BE49-F238E27FC236}">
                    <a16:creationId xmlns:a16="http://schemas.microsoft.com/office/drawing/2014/main" id="{6E9E6C2F-1729-6C1B-5C56-BF54DE05867D}"/>
                  </a:ext>
                </a:extLst>
              </p:cNvPr>
              <p:cNvSpPr/>
              <p:nvPr/>
            </p:nvSpPr>
            <p:spPr>
              <a:xfrm>
                <a:off x="3809450" y="3506527"/>
                <a:ext cx="2741023" cy="1717753"/>
              </a:xfrm>
              <a:prstGeom prst="round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sv-SE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sv-SE" dirty="0"/>
              </a:p>
            </p:txBody>
          </p:sp>
          <p:sp>
            <p:nvSpPr>
              <p:cNvPr id="64" name="Rectangle 34">
                <a:extLst>
                  <a:ext uri="{FF2B5EF4-FFF2-40B4-BE49-F238E27FC236}">
                    <a16:creationId xmlns:a16="http://schemas.microsoft.com/office/drawing/2014/main" id="{C30598E9-B10A-79F7-2109-C2D9D231812A}"/>
                  </a:ext>
                </a:extLst>
              </p:cNvPr>
              <p:cNvSpPr/>
              <p:nvPr/>
            </p:nvSpPr>
            <p:spPr>
              <a:xfrm>
                <a:off x="3809450" y="5000182"/>
                <a:ext cx="2741023" cy="2489429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lIns="91440" tIns="45720" rIns="91440" bIns="45720" rtlCol="0" anchor="t"/>
              <a:lstStyle>
                <a:defPPr>
                  <a:defRPr lang="sv-SE"/>
                </a:defPPr>
                <a:lvl1pPr marL="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171450" indent="-171450">
                  <a:buFont typeface="Arial" panose="020B0604020202020204" pitchFamily="34" charset="0"/>
                  <a:buChar char="•"/>
                </a:pPr>
                <a:r>
                  <a:rPr lang="sv-SE" sz="1100" dirty="0">
                    <a:solidFill>
                      <a:schemeClr val="bg2">
                        <a:lumMod val="10000"/>
                      </a:schemeClr>
                    </a:solidFill>
                  </a:rPr>
                  <a:t>Mamma till Selma</a:t>
                </a:r>
              </a:p>
            </p:txBody>
          </p:sp>
        </p:grpSp>
        <p:sp>
          <p:nvSpPr>
            <p:cNvPr id="61" name="Rectangle 31">
              <a:extLst>
                <a:ext uri="{FF2B5EF4-FFF2-40B4-BE49-F238E27FC236}">
                  <a16:creationId xmlns:a16="http://schemas.microsoft.com/office/drawing/2014/main" id="{01201B6C-A3AE-4047-5FC0-4C24C46AA9F9}"/>
                </a:ext>
              </a:extLst>
            </p:cNvPr>
            <p:cNvSpPr/>
            <p:nvPr/>
          </p:nvSpPr>
          <p:spPr>
            <a:xfrm>
              <a:off x="3809450" y="3619258"/>
              <a:ext cx="2741022" cy="153696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>
              <a:defPPr>
                <a:defRPr lang="sv-SE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sv-SE" sz="1600" dirty="0"/>
                <a:t>Ida</a:t>
              </a:r>
            </a:p>
          </p:txBody>
        </p:sp>
      </p:grpSp>
      <p:grpSp>
        <p:nvGrpSpPr>
          <p:cNvPr id="65" name="Group 29">
            <a:extLst>
              <a:ext uri="{FF2B5EF4-FFF2-40B4-BE49-F238E27FC236}">
                <a16:creationId xmlns:a16="http://schemas.microsoft.com/office/drawing/2014/main" id="{5D01BB54-9009-5D38-F77E-751F4DC5D8BA}"/>
              </a:ext>
            </a:extLst>
          </p:cNvPr>
          <p:cNvGrpSpPr/>
          <p:nvPr/>
        </p:nvGrpSpPr>
        <p:grpSpPr>
          <a:xfrm>
            <a:off x="1483766" y="3423300"/>
            <a:ext cx="1898457" cy="1138344"/>
            <a:chOff x="3809450" y="3506527"/>
            <a:chExt cx="2741023" cy="4045110"/>
          </a:xfrm>
        </p:grpSpPr>
        <p:grpSp>
          <p:nvGrpSpPr>
            <p:cNvPr id="66" name="Group 30">
              <a:extLst>
                <a:ext uri="{FF2B5EF4-FFF2-40B4-BE49-F238E27FC236}">
                  <a16:creationId xmlns:a16="http://schemas.microsoft.com/office/drawing/2014/main" id="{D6A4A189-4338-D8F1-A929-1B3E12D4A0C6}"/>
                </a:ext>
              </a:extLst>
            </p:cNvPr>
            <p:cNvGrpSpPr/>
            <p:nvPr/>
          </p:nvGrpSpPr>
          <p:grpSpPr>
            <a:xfrm>
              <a:off x="3809450" y="3506527"/>
              <a:ext cx="2741023" cy="4045110"/>
              <a:chOff x="3809450" y="3506527"/>
              <a:chExt cx="2741023" cy="4045110"/>
            </a:xfrm>
          </p:grpSpPr>
          <p:sp>
            <p:nvSpPr>
              <p:cNvPr id="68" name="Rectangle: Rounded Corners 32">
                <a:extLst>
                  <a:ext uri="{FF2B5EF4-FFF2-40B4-BE49-F238E27FC236}">
                    <a16:creationId xmlns:a16="http://schemas.microsoft.com/office/drawing/2014/main" id="{2A34C8BD-787F-7B26-6707-098F0EBC4E51}"/>
                  </a:ext>
                </a:extLst>
              </p:cNvPr>
              <p:cNvSpPr/>
              <p:nvPr/>
            </p:nvSpPr>
            <p:spPr>
              <a:xfrm>
                <a:off x="3809450" y="7155534"/>
                <a:ext cx="2741023" cy="396103"/>
              </a:xfrm>
              <a:prstGeom prst="roundRect">
                <a:avLst/>
              </a:prstGeom>
              <a:ln>
                <a:noFill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sv-SE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sv-SE"/>
              </a:p>
            </p:txBody>
          </p:sp>
          <p:sp>
            <p:nvSpPr>
              <p:cNvPr id="69" name="Rectangle: Rounded Corners 33">
                <a:extLst>
                  <a:ext uri="{FF2B5EF4-FFF2-40B4-BE49-F238E27FC236}">
                    <a16:creationId xmlns:a16="http://schemas.microsoft.com/office/drawing/2014/main" id="{ED43946A-8394-1B33-BF32-AF0A54C037D7}"/>
                  </a:ext>
                </a:extLst>
              </p:cNvPr>
              <p:cNvSpPr/>
              <p:nvPr/>
            </p:nvSpPr>
            <p:spPr>
              <a:xfrm>
                <a:off x="3809450" y="3506527"/>
                <a:ext cx="2741023" cy="1717753"/>
              </a:xfrm>
              <a:prstGeom prst="round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sv-SE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sv-SE" dirty="0"/>
              </a:p>
            </p:txBody>
          </p:sp>
          <p:sp>
            <p:nvSpPr>
              <p:cNvPr id="70" name="Rectangle 34">
                <a:extLst>
                  <a:ext uri="{FF2B5EF4-FFF2-40B4-BE49-F238E27FC236}">
                    <a16:creationId xmlns:a16="http://schemas.microsoft.com/office/drawing/2014/main" id="{54E28AD9-B4D0-D288-1CFA-FC3288434E0A}"/>
                  </a:ext>
                </a:extLst>
              </p:cNvPr>
              <p:cNvSpPr/>
              <p:nvPr/>
            </p:nvSpPr>
            <p:spPr>
              <a:xfrm>
                <a:off x="3809450" y="5000182"/>
                <a:ext cx="2741023" cy="2489429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lIns="91440" tIns="45720" rIns="91440" bIns="45720" rtlCol="0" anchor="t"/>
              <a:lstStyle>
                <a:defPPr>
                  <a:defRPr lang="sv-SE"/>
                </a:defPPr>
                <a:lvl1pPr marL="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171450" indent="-171450">
                  <a:buFont typeface="Arial" panose="020B0604020202020204" pitchFamily="34" charset="0"/>
                  <a:buChar char="•"/>
                </a:pPr>
                <a:r>
                  <a:rPr lang="sv-SE" sz="1100" dirty="0">
                    <a:solidFill>
                      <a:schemeClr val="bg2">
                        <a:lumMod val="10000"/>
                      </a:schemeClr>
                    </a:solidFill>
                  </a:rPr>
                  <a:t>Mamma till Maja</a:t>
                </a:r>
              </a:p>
              <a:p>
                <a:pPr marL="171450" indent="-171450">
                  <a:buFont typeface="Arial" panose="020B0604020202020204" pitchFamily="34" charset="0"/>
                  <a:buChar char="•"/>
                </a:pPr>
                <a:r>
                  <a:rPr lang="sv-SE" sz="1100" dirty="0">
                    <a:solidFill>
                      <a:schemeClr val="bg2">
                        <a:lumMod val="10000"/>
                      </a:schemeClr>
                    </a:solidFill>
                  </a:rPr>
                  <a:t>Tidigare handbollsstjärna🌟</a:t>
                </a:r>
              </a:p>
            </p:txBody>
          </p:sp>
        </p:grpSp>
        <p:sp>
          <p:nvSpPr>
            <p:cNvPr id="67" name="Rectangle 31">
              <a:extLst>
                <a:ext uri="{FF2B5EF4-FFF2-40B4-BE49-F238E27FC236}">
                  <a16:creationId xmlns:a16="http://schemas.microsoft.com/office/drawing/2014/main" id="{1CB3B562-0297-5454-C698-2051B1CA24E9}"/>
                </a:ext>
              </a:extLst>
            </p:cNvPr>
            <p:cNvSpPr/>
            <p:nvPr/>
          </p:nvSpPr>
          <p:spPr>
            <a:xfrm>
              <a:off x="3809450" y="3619258"/>
              <a:ext cx="2741022" cy="153696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>
              <a:defPPr>
                <a:defRPr lang="sv-SE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sv-SE" sz="1600" dirty="0"/>
                <a:t>Ida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832522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ubrik 4">
            <a:extLst>
              <a:ext uri="{FF2B5EF4-FFF2-40B4-BE49-F238E27FC236}">
                <a16:creationId xmlns:a16="http://schemas.microsoft.com/office/drawing/2014/main" id="{9865980D-EC29-CB81-66CC-1E2CB554A7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Träningar</a:t>
            </a:r>
          </a:p>
        </p:txBody>
      </p:sp>
      <p:sp>
        <p:nvSpPr>
          <p:cNvPr id="6" name="Platshållare för innehåll 5">
            <a:extLst>
              <a:ext uri="{FF2B5EF4-FFF2-40B4-BE49-F238E27FC236}">
                <a16:creationId xmlns:a16="http://schemas.microsoft.com/office/drawing/2014/main" id="{40823491-9AE0-E1A9-D611-331E8DBC9C1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sv-SE" dirty="0"/>
              <a:t>Träningstider:</a:t>
            </a:r>
            <a:br>
              <a:rPr lang="sv-SE" dirty="0"/>
            </a:br>
            <a:r>
              <a:rPr lang="sv-SE" dirty="0"/>
              <a:t>Onsdagar 17-18.15 Irsta</a:t>
            </a:r>
            <a:br>
              <a:rPr lang="sv-SE" dirty="0"/>
            </a:br>
            <a:r>
              <a:rPr lang="sv-SE" dirty="0"/>
              <a:t>Söndagar 9.30-10.45 </a:t>
            </a:r>
            <a:r>
              <a:rPr lang="sv-SE" dirty="0" err="1"/>
              <a:t>Emaus</a:t>
            </a:r>
            <a:endParaRPr lang="sv-SE" dirty="0"/>
          </a:p>
          <a:p>
            <a:r>
              <a:rPr lang="sv-SE" dirty="0"/>
              <a:t>Kallelser skickas via </a:t>
            </a:r>
            <a:r>
              <a:rPr lang="sv-SE" dirty="0" err="1"/>
              <a:t>Sportadmin</a:t>
            </a:r>
            <a:r>
              <a:rPr lang="sv-SE" dirty="0"/>
              <a:t>, besvara dessa i </a:t>
            </a:r>
            <a:r>
              <a:rPr lang="sv-SE" dirty="0" err="1"/>
              <a:t>appen</a:t>
            </a:r>
            <a:endParaRPr lang="sv-SE" dirty="0"/>
          </a:p>
          <a:p>
            <a:endParaRPr lang="sv-SE" dirty="0"/>
          </a:p>
          <a:p>
            <a:r>
              <a:rPr lang="sv-SE" dirty="0"/>
              <a:t>Sista träningen innan jul 18/12, sedan startar vi igen 8/1</a:t>
            </a:r>
          </a:p>
        </p:txBody>
      </p:sp>
    </p:spTree>
    <p:extLst>
      <p:ext uri="{BB962C8B-B14F-4D97-AF65-F5344CB8AC3E}">
        <p14:creationId xmlns:p14="http://schemas.microsoft.com/office/powerpoint/2010/main" val="253271534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50547CF4-9EC5-F56D-694B-AEA804F3BF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Träningar, upplägg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436F7329-C9ED-7F2F-EBED-6C8E64D8B55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v-SE" dirty="0"/>
              <a:t>Fokus kommer vara:</a:t>
            </a:r>
            <a:br>
              <a:rPr lang="sv-SE" dirty="0"/>
            </a:br>
            <a:r>
              <a:rPr lang="sv-SE" dirty="0"/>
              <a:t>Att lära känna varandra, ramar/regler &amp; värderingarna</a:t>
            </a:r>
            <a:br>
              <a:rPr lang="sv-SE" dirty="0"/>
            </a:br>
            <a:r>
              <a:rPr lang="sv-SE" dirty="0"/>
              <a:t>Bollhantering, passa, fånga, studsa och skott</a:t>
            </a:r>
            <a:br>
              <a:rPr lang="sv-SE" dirty="0"/>
            </a:br>
            <a:endParaRPr lang="sv-SE" dirty="0"/>
          </a:p>
          <a:p>
            <a:r>
              <a:rPr lang="sv-SE" dirty="0"/>
              <a:t>Sedan lägger vi till:</a:t>
            </a:r>
            <a:br>
              <a:rPr lang="sv-SE" dirty="0"/>
            </a:br>
            <a:r>
              <a:rPr lang="sv-SE" dirty="0"/>
              <a:t>Spelet handboll, försvar, anfall och målvakt</a:t>
            </a:r>
            <a:br>
              <a:rPr lang="sv-SE" dirty="0"/>
            </a:br>
            <a:r>
              <a:rPr lang="sv-SE" dirty="0"/>
              <a:t>Handbollsregler</a:t>
            </a:r>
            <a:br>
              <a:rPr lang="sv-SE" dirty="0"/>
            </a:br>
            <a:r>
              <a:rPr lang="sv-SE" dirty="0"/>
              <a:t>Rörelse och fart</a:t>
            </a:r>
          </a:p>
        </p:txBody>
      </p:sp>
    </p:spTree>
    <p:extLst>
      <p:ext uri="{BB962C8B-B14F-4D97-AF65-F5344CB8AC3E}">
        <p14:creationId xmlns:p14="http://schemas.microsoft.com/office/powerpoint/2010/main" val="328416144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85BF6F92-9F39-298C-F278-6253FE7FCC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Träningar, att tänka på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EEAEEFF4-9EDB-051E-01D4-CB9B72271D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 lnSpcReduction="10000"/>
          </a:bodyPr>
          <a:lstStyle/>
          <a:p>
            <a:r>
              <a:rPr lang="sv-SE" dirty="0"/>
              <a:t>Vi beträder inte hallgolvet förrän det är vår träningstid och stör inte heller den träning som pågår</a:t>
            </a:r>
          </a:p>
          <a:p>
            <a:r>
              <a:rPr lang="sv-SE" dirty="0"/>
              <a:t>Är det något lag som tränar efter så lämnar vi hallgolvet så snart vi kan</a:t>
            </a:r>
          </a:p>
          <a:p>
            <a:endParaRPr lang="sv-SE" dirty="0"/>
          </a:p>
          <a:p>
            <a:r>
              <a:rPr lang="sv-SE" dirty="0"/>
              <a:t>Vatten i flaskan</a:t>
            </a:r>
          </a:p>
          <a:p>
            <a:r>
              <a:rPr lang="sv-SE" dirty="0"/>
              <a:t>Ombytt och klar senast 10 min innan träning</a:t>
            </a:r>
          </a:p>
          <a:p>
            <a:r>
              <a:rPr lang="sv-SE" dirty="0"/>
              <a:t>Träningskläder, skor, vattenflaska och ta bort/tejpa smycken</a:t>
            </a:r>
          </a:p>
          <a:p>
            <a:r>
              <a:rPr lang="sv-SE" dirty="0"/>
              <a:t>Hjälp gärna till att ta fram/plocka undan material</a:t>
            </a:r>
          </a:p>
        </p:txBody>
      </p:sp>
    </p:spTree>
    <p:extLst>
      <p:ext uri="{BB962C8B-B14F-4D97-AF65-F5344CB8AC3E}">
        <p14:creationId xmlns:p14="http://schemas.microsoft.com/office/powerpoint/2010/main" val="276829611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9EC2C47E-47D4-1AC4-B998-7CD95C428B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Matcher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C2F415FD-2046-A5BA-A977-1A101F95221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sv-SE" dirty="0"/>
              <a:t>Minihandboll 4 mot 4 + målvakt</a:t>
            </a:r>
          </a:p>
          <a:p>
            <a:r>
              <a:rPr lang="sv-SE" dirty="0"/>
              <a:t>Mål/resultat räknas inte</a:t>
            </a:r>
          </a:p>
          <a:p>
            <a:r>
              <a:rPr lang="sv-SE" dirty="0"/>
              <a:t>Följer Handbollförbundets spelarutveckling</a:t>
            </a:r>
          </a:p>
          <a:p>
            <a:r>
              <a:rPr lang="sv-SE" dirty="0"/>
              <a:t>Hållpunkter under säsongen</a:t>
            </a:r>
          </a:p>
          <a:p>
            <a:pPr lvl="1"/>
            <a:r>
              <a:rPr lang="sv-SE" dirty="0"/>
              <a:t>Fotografering 14/11 </a:t>
            </a:r>
            <a:r>
              <a:rPr lang="sv-SE" dirty="0" err="1"/>
              <a:t>kl</a:t>
            </a:r>
            <a:r>
              <a:rPr lang="sv-SE" dirty="0"/>
              <a:t> 18 (kom i tid för det ska fyllas i blanketter)</a:t>
            </a:r>
          </a:p>
          <a:p>
            <a:pPr lvl="1"/>
            <a:r>
              <a:rPr lang="sv-SE" dirty="0"/>
              <a:t>Miniblixten 23/11</a:t>
            </a:r>
          </a:p>
          <a:p>
            <a:pPr lvl="1"/>
            <a:r>
              <a:rPr lang="sv-SE" dirty="0"/>
              <a:t>Matchvärdar 1/2</a:t>
            </a:r>
          </a:p>
          <a:p>
            <a:pPr lvl="1"/>
            <a:r>
              <a:rPr lang="sv-SE" dirty="0"/>
              <a:t>Irstablixten 4-6 april</a:t>
            </a:r>
          </a:p>
          <a:p>
            <a:pPr lvl="1"/>
            <a:r>
              <a:rPr lang="sv-SE" dirty="0"/>
              <a:t>Tyresö cup?</a:t>
            </a:r>
          </a:p>
          <a:p>
            <a:pPr lvl="1"/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54161228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CB2E4ECA-9B94-5974-463A-6CE96464C6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Matcher</a:t>
            </a:r>
          </a:p>
        </p:txBody>
      </p:sp>
      <p:pic>
        <p:nvPicPr>
          <p:cNvPr id="5" name="Platshållare för innehåll 4">
            <a:extLst>
              <a:ext uri="{FF2B5EF4-FFF2-40B4-BE49-F238E27FC236}">
                <a16:creationId xmlns:a16="http://schemas.microsoft.com/office/drawing/2014/main" id="{91A2484F-733B-468B-C517-140EBCE4A08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93840" y="1392318"/>
            <a:ext cx="9604320" cy="5289543"/>
          </a:xfrm>
        </p:spPr>
      </p:pic>
    </p:spTree>
    <p:extLst>
      <p:ext uri="{BB962C8B-B14F-4D97-AF65-F5344CB8AC3E}">
        <p14:creationId xmlns:p14="http://schemas.microsoft.com/office/powerpoint/2010/main" val="246994762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40F871-3000-5A4E-9862-D34E0F96C5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D658F5A4-C78F-0E86-B061-99EB73F167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Viktiga datum under säsongen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79AA0442-E03F-89D5-DC28-2A2C0FBD3CC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lvl="1"/>
            <a:r>
              <a:rPr lang="sv-SE" sz="3200" dirty="0"/>
              <a:t>Ändrad träningstid nu på söndag. 10-11 på </a:t>
            </a:r>
            <a:r>
              <a:rPr lang="sv-SE" sz="3200" dirty="0" err="1"/>
              <a:t>Emaus</a:t>
            </a:r>
            <a:r>
              <a:rPr lang="sv-SE" sz="3200" dirty="0"/>
              <a:t>.</a:t>
            </a:r>
          </a:p>
          <a:p>
            <a:pPr lvl="1"/>
            <a:r>
              <a:rPr lang="sv-SE" sz="3200" dirty="0"/>
              <a:t>Fotografering 14/11 </a:t>
            </a:r>
            <a:r>
              <a:rPr lang="sv-SE" sz="3200" dirty="0" err="1"/>
              <a:t>kl</a:t>
            </a:r>
            <a:r>
              <a:rPr lang="sv-SE" sz="3200" dirty="0"/>
              <a:t> 18 (kom i tid för det ska fyllas i blanketter)</a:t>
            </a:r>
          </a:p>
          <a:p>
            <a:pPr lvl="1"/>
            <a:r>
              <a:rPr lang="sv-SE" sz="3200" dirty="0"/>
              <a:t>Miniblixten 23/11</a:t>
            </a:r>
          </a:p>
          <a:p>
            <a:pPr lvl="1"/>
            <a:r>
              <a:rPr lang="sv-SE" sz="3200" dirty="0"/>
              <a:t>Matchvärdar 1/2</a:t>
            </a:r>
          </a:p>
          <a:p>
            <a:pPr lvl="1"/>
            <a:r>
              <a:rPr lang="sv-SE" sz="3200" dirty="0"/>
              <a:t>Irstablixten 4-6 april</a:t>
            </a:r>
          </a:p>
          <a:p>
            <a:pPr lvl="1"/>
            <a:r>
              <a:rPr lang="sv-SE" sz="3200" dirty="0"/>
              <a:t>Tyresö cup?</a:t>
            </a:r>
          </a:p>
          <a:p>
            <a:pPr lvl="1"/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52953502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DF8FE3AD-0B1D-B5AA-5992-913DFB253D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Cuper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16C4C56F-89D5-59AA-5EC7-64F1CEA96E8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sv-SE" dirty="0" err="1"/>
              <a:t>MiniBlixten</a:t>
            </a:r>
            <a:r>
              <a:rPr lang="sv-SE" dirty="0"/>
              <a:t> 23/11 2024, cupen kostar, inget arbete för föräldrar</a:t>
            </a:r>
          </a:p>
          <a:p>
            <a:r>
              <a:rPr lang="sv-SE" dirty="0" err="1"/>
              <a:t>IrstaBlixten</a:t>
            </a:r>
            <a:r>
              <a:rPr lang="sv-SE" dirty="0"/>
              <a:t> 4-6/4 2025, kostnadsfri, arbete för föräldrar</a:t>
            </a:r>
          </a:p>
          <a:p>
            <a:endParaRPr lang="sv-SE" dirty="0"/>
          </a:p>
          <a:p>
            <a:r>
              <a:rPr lang="sv-SE" dirty="0"/>
              <a:t>OBS, inga övernattningar denna säsong</a:t>
            </a:r>
          </a:p>
        </p:txBody>
      </p:sp>
    </p:spTree>
    <p:extLst>
      <p:ext uri="{BB962C8B-B14F-4D97-AF65-F5344CB8AC3E}">
        <p14:creationId xmlns:p14="http://schemas.microsoft.com/office/powerpoint/2010/main" val="353339857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62BD1AED-C616-6E82-7FE2-959CC2F0DE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Material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DDE8B231-AC7C-A24F-109C-444E6F2672B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sv-SE" dirty="0"/>
              <a:t>Intersport/</a:t>
            </a:r>
            <a:r>
              <a:rPr lang="sv-SE" dirty="0" err="1"/>
              <a:t>Kempa</a:t>
            </a:r>
            <a:r>
              <a:rPr lang="sv-SE" dirty="0"/>
              <a:t> huvudsponsor</a:t>
            </a:r>
          </a:p>
          <a:p>
            <a:pPr marL="0" indent="0">
              <a:buNone/>
            </a:pPr>
            <a:r>
              <a:rPr lang="sv-SE" dirty="0">
                <a:ea typeface="+mn-lt"/>
                <a:cs typeface="+mn-lt"/>
              </a:rPr>
              <a:t>   - https://team.intersport.se/vasterasirsta-hf</a:t>
            </a:r>
            <a:endParaRPr lang="sv-SE" dirty="0"/>
          </a:p>
          <a:p>
            <a:r>
              <a:rPr lang="sv-SE" dirty="0"/>
              <a:t>Vit tränings/matchtröja, FÅR EJ SIGNERAS!</a:t>
            </a:r>
          </a:p>
          <a:p>
            <a:r>
              <a:rPr lang="sv-SE" dirty="0"/>
              <a:t>Shorts (Svarta)</a:t>
            </a:r>
          </a:p>
          <a:p>
            <a:r>
              <a:rPr lang="sv-SE" dirty="0"/>
              <a:t>Strumpor (Vita)</a:t>
            </a:r>
          </a:p>
          <a:p>
            <a:r>
              <a:rPr lang="sv-SE" dirty="0"/>
              <a:t>Möjlighet finns att köpa träningsoverall (nästa bild)</a:t>
            </a:r>
          </a:p>
        </p:txBody>
      </p:sp>
    </p:spTree>
    <p:extLst>
      <p:ext uri="{BB962C8B-B14F-4D97-AF65-F5344CB8AC3E}">
        <p14:creationId xmlns:p14="http://schemas.microsoft.com/office/powerpoint/2010/main" val="150084323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62BD1AED-C616-6E82-7FE2-959CC2F0DE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Material</a:t>
            </a:r>
          </a:p>
        </p:txBody>
      </p:sp>
      <p:pic>
        <p:nvPicPr>
          <p:cNvPr id="4" name="Bildobjekt 3" descr="En bild som visar klädsel, topp, text, Träningströja&#10;&#10;Automatiskt genererad beskrivning">
            <a:extLst>
              <a:ext uri="{FF2B5EF4-FFF2-40B4-BE49-F238E27FC236}">
                <a16:creationId xmlns:a16="http://schemas.microsoft.com/office/drawing/2014/main" id="{9688E121-867E-A0A9-F728-7BB8E2E38E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0912" y="1467874"/>
            <a:ext cx="4086225" cy="4848225"/>
          </a:xfrm>
          <a:prstGeom prst="rect">
            <a:avLst/>
          </a:prstGeom>
        </p:spPr>
      </p:pic>
      <p:pic>
        <p:nvPicPr>
          <p:cNvPr id="5" name="Bildobjekt 4" descr="En bild som visar text, Teckensnitt, logotyp, Grafik&#10;&#10;Automatiskt genererad beskrivning">
            <a:extLst>
              <a:ext uri="{FF2B5EF4-FFF2-40B4-BE49-F238E27FC236}">
                <a16:creationId xmlns:a16="http://schemas.microsoft.com/office/drawing/2014/main" id="{1E0154A4-25C1-19B3-FB68-67EDAC08BBF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29127" y="1717092"/>
            <a:ext cx="3086100" cy="4600575"/>
          </a:xfrm>
          <a:prstGeom prst="rect">
            <a:avLst/>
          </a:prstGeom>
        </p:spPr>
      </p:pic>
      <p:sp>
        <p:nvSpPr>
          <p:cNvPr id="6" name="textruta 5">
            <a:extLst>
              <a:ext uri="{FF2B5EF4-FFF2-40B4-BE49-F238E27FC236}">
                <a16:creationId xmlns:a16="http://schemas.microsoft.com/office/drawing/2014/main" id="{630705FE-505B-2FD5-8817-2A957BB62105}"/>
              </a:ext>
            </a:extLst>
          </p:cNvPr>
          <p:cNvSpPr txBox="1"/>
          <p:nvPr/>
        </p:nvSpPr>
        <p:spPr>
          <a:xfrm>
            <a:off x="1512901" y="4462727"/>
            <a:ext cx="2743199" cy="369332"/>
          </a:xfrm>
          <a:prstGeom prst="rect">
            <a:avLst/>
          </a:prstGeom>
          <a:noFill/>
          <a:ln>
            <a:solidFill>
              <a:schemeClr val="bg2">
                <a:lumMod val="25000"/>
              </a:schemeClr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sv-SE" dirty="0">
                <a:solidFill>
                  <a:schemeClr val="bg2">
                    <a:lumMod val="10000"/>
                  </a:schemeClr>
                </a:solidFill>
              </a:rPr>
              <a:t>Efternamn på ryggen!</a:t>
            </a:r>
          </a:p>
        </p:txBody>
      </p:sp>
      <p:pic>
        <p:nvPicPr>
          <p:cNvPr id="7" name="Bildobjekt 6" descr="En bild som visar klädsel, byxa&#10;&#10;Automatiskt genererad beskrivning">
            <a:extLst>
              <a:ext uri="{FF2B5EF4-FFF2-40B4-BE49-F238E27FC236}">
                <a16:creationId xmlns:a16="http://schemas.microsoft.com/office/drawing/2014/main" id="{BA77F130-52B1-F51B-3298-B418ABE920E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18844" y="1731380"/>
            <a:ext cx="3581400" cy="4572000"/>
          </a:xfrm>
          <a:prstGeom prst="rect">
            <a:avLst/>
          </a:prstGeom>
        </p:spPr>
      </p:pic>
      <p:pic>
        <p:nvPicPr>
          <p:cNvPr id="8" name="Bildobjekt 7" descr="En bild som visar klädsel, byxa, Byxor, Träningsbyxor&#10;&#10;Automatiskt genererad beskrivning">
            <a:extLst>
              <a:ext uri="{FF2B5EF4-FFF2-40B4-BE49-F238E27FC236}">
                <a16:creationId xmlns:a16="http://schemas.microsoft.com/office/drawing/2014/main" id="{60415CFC-9A8A-DB75-3A30-5DF22BA6897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15673" y="2044981"/>
            <a:ext cx="2313008" cy="2768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437718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1C465FA4-0519-4FDD-3307-BBA48512E6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Ekonomi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75296577-C8FB-2A1D-8809-D3427CAD5C2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 fontScale="92500" lnSpcReduction="10000"/>
          </a:bodyPr>
          <a:lstStyle/>
          <a:p>
            <a:r>
              <a:rPr lang="sv-SE" dirty="0"/>
              <a:t>Medlems- och träningsavgift betald senast 12 oktober</a:t>
            </a:r>
          </a:p>
          <a:p>
            <a:endParaRPr lang="sv-SE" dirty="0"/>
          </a:p>
          <a:p>
            <a:pPr algn="l"/>
            <a:r>
              <a:rPr lang="sv-SE" dirty="0"/>
              <a:t>Beting: 12 000kr betalas in till föreningen</a:t>
            </a:r>
          </a:p>
          <a:p>
            <a:pPr lvl="1"/>
            <a:r>
              <a:rPr lang="sv-SE" dirty="0"/>
              <a:t>Administration (kansliet)</a:t>
            </a:r>
          </a:p>
          <a:p>
            <a:pPr lvl="1"/>
            <a:r>
              <a:rPr lang="sv-SE" dirty="0" err="1"/>
              <a:t>Hallbokn</a:t>
            </a:r>
            <a:r>
              <a:rPr lang="sv-SE" dirty="0"/>
              <a:t> ., schemaläggning, </a:t>
            </a:r>
            <a:r>
              <a:rPr lang="sv-SE" dirty="0" err="1"/>
              <a:t>domarbokn</a:t>
            </a:r>
            <a:r>
              <a:rPr lang="sv-SE" dirty="0"/>
              <a:t> ., säljsamordning, utb. samordning, </a:t>
            </a:r>
            <a:r>
              <a:rPr lang="sv-SE" dirty="0" err="1"/>
              <a:t>admin</a:t>
            </a:r>
            <a:r>
              <a:rPr lang="sv-SE" dirty="0"/>
              <a:t> inköp, materialhantering, m.m.</a:t>
            </a:r>
          </a:p>
          <a:p>
            <a:pPr lvl="1"/>
            <a:r>
              <a:rPr lang="sv-SE" dirty="0"/>
              <a:t>Irstablixten avgift</a:t>
            </a:r>
          </a:p>
          <a:p>
            <a:pPr lvl="1"/>
            <a:r>
              <a:rPr lang="sv-SE" dirty="0"/>
              <a:t>Kostnader för utbildningar (externa och interna)</a:t>
            </a:r>
          </a:p>
          <a:p>
            <a:r>
              <a:rPr lang="sv-SE" dirty="0"/>
              <a:t>Försäljning</a:t>
            </a:r>
          </a:p>
          <a:p>
            <a:pPr lvl="1"/>
            <a:r>
              <a:rPr lang="sv-SE" dirty="0"/>
              <a:t>Bingolotter, Uppesittarkväll samt nyår (250 </a:t>
            </a:r>
            <a:r>
              <a:rPr lang="sv-SE" dirty="0" err="1"/>
              <a:t>st</a:t>
            </a:r>
            <a:r>
              <a:rPr lang="sv-SE" dirty="0"/>
              <a:t> jul, 150 </a:t>
            </a:r>
            <a:r>
              <a:rPr lang="sv-SE" dirty="0" err="1"/>
              <a:t>st</a:t>
            </a:r>
            <a:r>
              <a:rPr lang="sv-SE" dirty="0"/>
              <a:t> nyår)</a:t>
            </a:r>
          </a:p>
          <a:p>
            <a:r>
              <a:rPr lang="sv-SE" dirty="0"/>
              <a:t>Sponsring?</a:t>
            </a:r>
          </a:p>
        </p:txBody>
      </p:sp>
    </p:spTree>
    <p:extLst>
      <p:ext uri="{BB962C8B-B14F-4D97-AF65-F5344CB8AC3E}">
        <p14:creationId xmlns:p14="http://schemas.microsoft.com/office/powerpoint/2010/main" val="373592694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1C465FA4-0519-4FDD-3307-BBA48512E6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Bygga lagkassa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75296577-C8FB-2A1D-8809-D3427CAD5C2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sv-SE" dirty="0"/>
              <a:t>Försäljning Bingolotter. Möjlighet att köpa sig fri för 5</a:t>
            </a:r>
            <a:r>
              <a:rPr lang="sv-SE" i="1" dirty="0"/>
              <a:t>00 kr.</a:t>
            </a:r>
            <a:endParaRPr lang="sv-SE" dirty="0"/>
          </a:p>
          <a:p>
            <a:endParaRPr lang="sv-SE" dirty="0"/>
          </a:p>
          <a:p>
            <a:r>
              <a:rPr lang="sv-SE" dirty="0"/>
              <a:t>Kiosk i samband med matcher</a:t>
            </a:r>
          </a:p>
          <a:p>
            <a:endParaRPr lang="sv-SE" dirty="0"/>
          </a:p>
          <a:p>
            <a:r>
              <a:rPr lang="sv-SE" dirty="0"/>
              <a:t>Förslag på andra inkomster?</a:t>
            </a:r>
          </a:p>
        </p:txBody>
      </p:sp>
    </p:spTree>
    <p:extLst>
      <p:ext uri="{BB962C8B-B14F-4D97-AF65-F5344CB8AC3E}">
        <p14:creationId xmlns:p14="http://schemas.microsoft.com/office/powerpoint/2010/main" val="370621406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8047C1DC-EC87-A89D-D578-CE94919305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Organisation (F16)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AC4C3982-C8F4-33E0-FAD8-27FE31884B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74450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sv-SE" dirty="0"/>
              <a:t>Vi behöver hjälp och vill skapa en organisation runt laget för att ge tjejerna de bästa förutsättningarna</a:t>
            </a:r>
          </a:p>
          <a:p>
            <a:pPr lvl="1"/>
            <a:r>
              <a:rPr lang="sv-SE" dirty="0"/>
              <a:t>Möjlighet att vara (mer) delaktig</a:t>
            </a:r>
          </a:p>
          <a:p>
            <a:pPr lvl="1"/>
            <a:r>
              <a:rPr lang="sv-SE" dirty="0"/>
              <a:t>Möjlighet att engagera sig i barnens aktivitet</a:t>
            </a:r>
          </a:p>
          <a:p>
            <a:pPr lvl="1"/>
            <a:r>
              <a:rPr lang="sv-SE" dirty="0"/>
              <a:t>Möjlighet att skapa en bra tillvaro för barnen</a:t>
            </a:r>
          </a:p>
          <a:p>
            <a:pPr lvl="1"/>
            <a:endParaRPr lang="sv-SE" dirty="0"/>
          </a:p>
          <a:p>
            <a:r>
              <a:rPr lang="sv-SE" dirty="0"/>
              <a:t>Roller som behöver tillsättas:</a:t>
            </a:r>
          </a:p>
          <a:p>
            <a:pPr lvl="1"/>
            <a:r>
              <a:rPr lang="sv-SE" dirty="0"/>
              <a:t>Ekonomiansvarig 1 person</a:t>
            </a:r>
          </a:p>
          <a:p>
            <a:pPr lvl="1"/>
            <a:r>
              <a:rPr lang="sv-SE" dirty="0"/>
              <a:t>Försäljningsansvarig, lotter etc. 1-2 personer</a:t>
            </a:r>
          </a:p>
          <a:p>
            <a:pPr lvl="1"/>
            <a:r>
              <a:rPr lang="sv-SE" dirty="0"/>
              <a:t>Försäljningsansvarig, kiosk vid sammandrag 1-2 personer</a:t>
            </a:r>
          </a:p>
          <a:p>
            <a:pPr lvl="1"/>
            <a:r>
              <a:rPr lang="sv-SE" dirty="0" err="1"/>
              <a:t>IrstaBlixten</a:t>
            </a:r>
            <a:r>
              <a:rPr lang="sv-SE" dirty="0"/>
              <a:t> 2025 + ”Matchvärdar”1-2 personer </a:t>
            </a:r>
          </a:p>
          <a:p>
            <a:pPr lvl="1"/>
            <a:endParaRPr lang="sv-SE" dirty="0"/>
          </a:p>
          <a:p>
            <a:pPr lvl="1"/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05649429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0249C032-26B4-29FC-76CF-61F241C867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Ekonomiansvarig 1 person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CC23C254-0D05-9C7E-A764-94F0F386A0D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v-SE" dirty="0"/>
              <a:t>Ansvarar för de ekonomiadministrativa uppgifterna kring laget. </a:t>
            </a:r>
          </a:p>
          <a:p>
            <a:r>
              <a:rPr lang="sv-SE" dirty="0"/>
              <a:t>Kontakten med kansli</a:t>
            </a:r>
          </a:p>
          <a:p>
            <a:r>
              <a:rPr lang="sv-SE" dirty="0"/>
              <a:t>Redovisar försäljningar</a:t>
            </a:r>
          </a:p>
          <a:p>
            <a:r>
              <a:rPr lang="sv-SE" dirty="0"/>
              <a:t>Hanterar lagkassan</a:t>
            </a:r>
          </a:p>
        </p:txBody>
      </p:sp>
    </p:spTree>
    <p:extLst>
      <p:ext uri="{BB962C8B-B14F-4D97-AF65-F5344CB8AC3E}">
        <p14:creationId xmlns:p14="http://schemas.microsoft.com/office/powerpoint/2010/main" val="366971382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0249C032-26B4-29FC-76CF-61F241C867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400695" cy="1325563"/>
          </a:xfrm>
        </p:spPr>
        <p:txBody>
          <a:bodyPr/>
          <a:lstStyle/>
          <a:p>
            <a:r>
              <a:rPr lang="sv-SE" dirty="0"/>
              <a:t>Försäljningsansvarig, lotter 1-2 personer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CC23C254-0D05-9C7E-A764-94F0F386A0D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v-SE" dirty="0"/>
              <a:t>Tar hand om Restaurangchansen- och Bingolottoförsäljning</a:t>
            </a:r>
          </a:p>
          <a:p>
            <a:r>
              <a:rPr lang="sv-SE" dirty="0"/>
              <a:t>Kan tillkomma andra liknande försäljningar</a:t>
            </a:r>
          </a:p>
          <a:p>
            <a:pPr marL="0" indent="0">
              <a:buNone/>
            </a:pP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251240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0249C032-26B4-29FC-76CF-61F241C867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400695" cy="1325563"/>
          </a:xfrm>
        </p:spPr>
        <p:txBody>
          <a:bodyPr/>
          <a:lstStyle/>
          <a:p>
            <a:r>
              <a:rPr lang="sv-SE" dirty="0"/>
              <a:t>Försäljningsansvarig, kiosk 1-2 personer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CC23C254-0D05-9C7E-A764-94F0F386A0D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v-SE" dirty="0"/>
              <a:t>Tar hand om fika och kiosk vid sammandrag</a:t>
            </a:r>
          </a:p>
          <a:p>
            <a:r>
              <a:rPr lang="sv-SE" dirty="0"/>
              <a:t>Inköp och redovisning till Ekonomiansvarig</a:t>
            </a:r>
          </a:p>
          <a:p>
            <a:r>
              <a:rPr lang="sv-SE" dirty="0"/>
              <a:t>Kan tillkomma andra liknande försäljningar</a:t>
            </a:r>
          </a:p>
          <a:p>
            <a:r>
              <a:rPr lang="sv-SE" dirty="0"/>
              <a:t>Ordna med schema, kiosk</a:t>
            </a:r>
          </a:p>
          <a:p>
            <a:pPr marL="0" indent="0">
              <a:buNone/>
            </a:pP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50078028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0249C032-26B4-29FC-76CF-61F241C867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00163"/>
            <a:ext cx="10400695" cy="1325563"/>
          </a:xfrm>
        </p:spPr>
        <p:txBody>
          <a:bodyPr>
            <a:normAutofit fontScale="90000"/>
          </a:bodyPr>
          <a:lstStyle/>
          <a:p>
            <a:r>
              <a:rPr lang="sv-SE" dirty="0" err="1"/>
              <a:t>IrstaBlixten</a:t>
            </a:r>
            <a:r>
              <a:rPr lang="sv-SE" dirty="0"/>
              <a:t> 2025 + ”Matchvärdar”</a:t>
            </a:r>
            <a:br>
              <a:rPr lang="sv-SE" dirty="0"/>
            </a:br>
            <a:r>
              <a:rPr lang="sv-SE" dirty="0"/>
              <a:t>1-2 personer</a:t>
            </a:r>
            <a:br>
              <a:rPr lang="sv-SE" dirty="0"/>
            </a:br>
            <a:endParaRPr lang="sv-SE" dirty="0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CC23C254-0D05-9C7E-A764-94F0F386A0D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v-SE" dirty="0"/>
              <a:t>Representera på </a:t>
            </a:r>
            <a:r>
              <a:rPr lang="sv-SE" dirty="0" err="1"/>
              <a:t>IrstaBlixtenmöte</a:t>
            </a:r>
            <a:endParaRPr lang="sv-SE" dirty="0"/>
          </a:p>
          <a:p>
            <a:r>
              <a:rPr lang="sv-SE" dirty="0"/>
              <a:t>Skapa schema för </a:t>
            </a:r>
            <a:r>
              <a:rPr lang="sv-SE" dirty="0" err="1"/>
              <a:t>IrstaBlixten</a:t>
            </a:r>
            <a:r>
              <a:rPr lang="sv-SE" dirty="0"/>
              <a:t> (Det är obligatoriskt att hjälpa till på </a:t>
            </a:r>
            <a:r>
              <a:rPr lang="sv-SE" dirty="0" err="1"/>
              <a:t>IrstaBlixten</a:t>
            </a:r>
            <a:r>
              <a:rPr lang="sv-SE" dirty="0"/>
              <a:t>)</a:t>
            </a:r>
          </a:p>
          <a:p>
            <a:r>
              <a:rPr lang="sv-SE" dirty="0"/>
              <a:t>Skapa schema ”Matchvärdar”</a:t>
            </a:r>
          </a:p>
        </p:txBody>
      </p:sp>
    </p:spTree>
    <p:extLst>
      <p:ext uri="{BB962C8B-B14F-4D97-AF65-F5344CB8AC3E}">
        <p14:creationId xmlns:p14="http://schemas.microsoft.com/office/powerpoint/2010/main" val="121405542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0249C032-26B4-29FC-76CF-61F241C867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00163"/>
            <a:ext cx="10400695" cy="1325563"/>
          </a:xfrm>
        </p:spPr>
        <p:txBody>
          <a:bodyPr>
            <a:normAutofit/>
          </a:bodyPr>
          <a:lstStyle/>
          <a:p>
            <a:r>
              <a:rPr lang="sv-SE" dirty="0"/>
              <a:t>Tillsatta roller:</a:t>
            </a:r>
            <a:br>
              <a:rPr lang="sv-SE" dirty="0"/>
            </a:br>
            <a:endParaRPr lang="sv-SE" dirty="0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CC23C254-0D05-9C7E-A764-94F0F386A0D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lvl="1"/>
            <a:r>
              <a:rPr lang="sv-SE" sz="2200" dirty="0"/>
              <a:t>Ekonomiansvarig 1 person:</a:t>
            </a:r>
            <a:endParaRPr lang="en-US" sz="2200" dirty="0"/>
          </a:p>
          <a:p>
            <a:pPr lvl="1"/>
            <a:r>
              <a:rPr lang="sv-SE" sz="2200" dirty="0"/>
              <a:t>Försäljningsansvarig, lotter etc. 1-2 personer:</a:t>
            </a:r>
            <a:endParaRPr lang="en-US" sz="2200" dirty="0"/>
          </a:p>
          <a:p>
            <a:pPr lvl="1"/>
            <a:r>
              <a:rPr lang="sv-SE" sz="2200" dirty="0"/>
              <a:t>Försäljningsansvarig, kiosk vid sammandrag 1-2 personer:</a:t>
            </a:r>
            <a:endParaRPr lang="en-US" sz="2200" dirty="0"/>
          </a:p>
          <a:p>
            <a:pPr lvl="1"/>
            <a:r>
              <a:rPr lang="sv-SE" sz="2200" dirty="0" err="1"/>
              <a:t>IrstaBlixten</a:t>
            </a:r>
            <a:r>
              <a:rPr lang="sv-SE" sz="2200" dirty="0"/>
              <a:t> 2025 + ”Matchvärdar”1-2 personer :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38063280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771F4CBC-1362-FEB2-0F2F-8A9926EDBC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Kommunikation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314DFF5A-43CC-AFE4-16D6-937243E07D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6300487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sv-SE" dirty="0"/>
              <a:t>Kallelser och info via </a:t>
            </a:r>
            <a:r>
              <a:rPr lang="sv-SE" dirty="0" err="1"/>
              <a:t>Sportadmin</a:t>
            </a:r>
            <a:endParaRPr lang="sv-SE" dirty="0"/>
          </a:p>
          <a:p>
            <a:endParaRPr lang="sv-SE" dirty="0"/>
          </a:p>
          <a:p>
            <a:r>
              <a:rPr lang="sv-SE" dirty="0" err="1"/>
              <a:t>Whatsapp</a:t>
            </a:r>
            <a:r>
              <a:rPr lang="sv-SE" dirty="0"/>
              <a:t>-grupp för föräldrar </a:t>
            </a:r>
            <a:r>
              <a:rPr lang="sv-SE" dirty="0" err="1"/>
              <a:t>https</a:t>
            </a:r>
            <a:r>
              <a:rPr lang="sv-SE" dirty="0"/>
              <a:t>://</a:t>
            </a:r>
            <a:r>
              <a:rPr lang="sv-SE" dirty="0" err="1"/>
              <a:t>chat.whatsapp.com</a:t>
            </a:r>
            <a:r>
              <a:rPr lang="sv-SE" dirty="0"/>
              <a:t>/ItCq7yDtILGD84W0GEjLaz</a:t>
            </a:r>
          </a:p>
          <a:p>
            <a:endParaRPr lang="sv-SE" dirty="0"/>
          </a:p>
          <a:p>
            <a:r>
              <a:rPr lang="sv-SE" dirty="0" err="1">
                <a:ea typeface="+mn-lt"/>
                <a:cs typeface="+mn-lt"/>
              </a:rPr>
              <a:t>https</a:t>
            </a:r>
            <a:r>
              <a:rPr lang="sv-SE" dirty="0">
                <a:ea typeface="+mn-lt"/>
                <a:cs typeface="+mn-lt"/>
              </a:rPr>
              <a:t>://</a:t>
            </a:r>
            <a:r>
              <a:rPr lang="sv-SE" dirty="0" err="1">
                <a:ea typeface="+mn-lt"/>
                <a:cs typeface="+mn-lt"/>
              </a:rPr>
              <a:t>www.vasterasirsta.se</a:t>
            </a:r>
            <a:r>
              <a:rPr lang="sv-SE" dirty="0">
                <a:ea typeface="+mn-lt"/>
                <a:cs typeface="+mn-lt"/>
              </a:rPr>
              <a:t>/start/?ID=496110</a:t>
            </a:r>
            <a:endParaRPr lang="sv-SE" dirty="0"/>
          </a:p>
        </p:txBody>
      </p:sp>
      <p:pic>
        <p:nvPicPr>
          <p:cNvPr id="5" name="Bildobjekt 4">
            <a:extLst>
              <a:ext uri="{FF2B5EF4-FFF2-40B4-BE49-F238E27FC236}">
                <a16:creationId xmlns:a16="http://schemas.microsoft.com/office/drawing/2014/main" id="{F8264DE9-64FD-8636-9996-AFF5C39C10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64378" y="1396558"/>
            <a:ext cx="2347783" cy="5080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01433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FBD6D584-AC40-13AF-DDD7-EA8F819920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Övrigt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1F6FD6F1-4FD1-6EBD-7660-07E911A3340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v-SE" dirty="0"/>
              <a:t>Övrigt?</a:t>
            </a:r>
          </a:p>
        </p:txBody>
      </p:sp>
    </p:spTree>
    <p:extLst>
      <p:ext uri="{BB962C8B-B14F-4D97-AF65-F5344CB8AC3E}">
        <p14:creationId xmlns:p14="http://schemas.microsoft.com/office/powerpoint/2010/main" val="293562050"/>
      </p:ext>
    </p:extLst>
  </p:cSld>
  <p:clrMapOvr>
    <a:masterClrMapping/>
  </p:clrMapOvr>
</p:sld>
</file>

<file path=ppt/theme/theme1.xml><?xml version="1.0" encoding="utf-8"?>
<a:theme xmlns:a="http://schemas.openxmlformats.org/drawingml/2006/main" name="VIHF - Theme">
  <a:themeElements>
    <a:clrScheme name="Custom 2">
      <a:dk1>
        <a:srgbClr val="FFFFFF"/>
      </a:dk1>
      <a:lt1>
        <a:sysClr val="window" lastClr="FFFFFF"/>
      </a:lt1>
      <a:dk2>
        <a:srgbClr val="FFFFFF"/>
      </a:dk2>
      <a:lt2>
        <a:srgbClr val="D8D9DC"/>
      </a:lt2>
      <a:accent1>
        <a:srgbClr val="E32D91"/>
      </a:accent1>
      <a:accent2>
        <a:srgbClr val="C830CC"/>
      </a:accent2>
      <a:accent3>
        <a:srgbClr val="4EA6DC"/>
      </a:accent3>
      <a:accent4>
        <a:srgbClr val="4775E7"/>
      </a:accent4>
      <a:accent5>
        <a:srgbClr val="8971E1"/>
      </a:accent5>
      <a:accent6>
        <a:srgbClr val="D54773"/>
      </a:accent6>
      <a:hlink>
        <a:srgbClr val="6B9F25"/>
      </a:hlink>
      <a:folHlink>
        <a:srgbClr val="8C8C8C"/>
      </a:folHlink>
    </a:clrScheme>
    <a:fontScheme name="Century Gothic">
      <a:majorFont>
        <a:latin typeface="Century Gothic" panose="020F03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F03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IHF - Theme" id="{7BC3F316-7821-4BA7-9FDA-11282A9D63FA}" vid="{74DE36B1-1F4C-4EA5-A0DE-EDB2633A42B7}"/>
    </a:ext>
  </a:extLst>
</a:theme>
</file>

<file path=docMetadata/LabelInfo.xml><?xml version="1.0" encoding="utf-8"?>
<clbl:labelList xmlns:clbl="http://schemas.microsoft.com/office/2020/mipLabelMetadata">
  <clbl:label id="{f42aa342-8706-4288-bd11-ebb85995028c}" enabled="1" method="Standard" siteId="{72f988bf-86f1-41af-91ab-2d7cd011db47}" contentBits="0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VIHF - Theme</Template>
  <TotalTime>143</TotalTime>
  <Words>739</Words>
  <Application>Microsoft Macintosh PowerPoint</Application>
  <PresentationFormat>Bredbild</PresentationFormat>
  <Paragraphs>145</Paragraphs>
  <Slides>25</Slides>
  <Notes>0</Notes>
  <HiddenSlides>0</HiddenSlides>
  <MMClips>0</MMClips>
  <ScaleCrop>false</ScaleCrop>
  <HeadingPairs>
    <vt:vector size="6" baseType="variant">
      <vt:variant>
        <vt:lpstr>Använt teckensnitt</vt:lpstr>
      </vt:variant>
      <vt:variant>
        <vt:i4>2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25</vt:i4>
      </vt:variant>
    </vt:vector>
  </HeadingPairs>
  <TitlesOfParts>
    <vt:vector size="28" baseType="lpstr">
      <vt:lpstr>Arial</vt:lpstr>
      <vt:lpstr>Century Gothic</vt:lpstr>
      <vt:lpstr>VIHF - Theme</vt:lpstr>
      <vt:lpstr>Föräldramöte F16</vt:lpstr>
      <vt:lpstr>Agenda</vt:lpstr>
      <vt:lpstr>PowerPoint-presentation</vt:lpstr>
      <vt:lpstr>PowerPoint-presentation</vt:lpstr>
      <vt:lpstr>Spelare</vt:lpstr>
      <vt:lpstr>Ledarstab</vt:lpstr>
      <vt:lpstr>Träningar</vt:lpstr>
      <vt:lpstr>Träningar, upplägg</vt:lpstr>
      <vt:lpstr>Träningar, att tänka på</vt:lpstr>
      <vt:lpstr>Matcher</vt:lpstr>
      <vt:lpstr>Matcher</vt:lpstr>
      <vt:lpstr>Viktiga datum under säsongen</vt:lpstr>
      <vt:lpstr>Cuper</vt:lpstr>
      <vt:lpstr>Material</vt:lpstr>
      <vt:lpstr>Material</vt:lpstr>
      <vt:lpstr>Ekonomi</vt:lpstr>
      <vt:lpstr>Bygga lagkassa</vt:lpstr>
      <vt:lpstr>Organisation (F16)</vt:lpstr>
      <vt:lpstr>Ekonomiansvarig 1 person</vt:lpstr>
      <vt:lpstr>Försäljningsansvarig, lotter 1-2 personer</vt:lpstr>
      <vt:lpstr>Försäljningsansvarig, kiosk 1-2 personer</vt:lpstr>
      <vt:lpstr>IrstaBlixten 2025 + ”Matchvärdar” 1-2 personer </vt:lpstr>
      <vt:lpstr>Tillsatta roller: </vt:lpstr>
      <vt:lpstr>Kommunikation</vt:lpstr>
      <vt:lpstr>Övrigt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Föräldramöte P16 Öst (U8)</dc:title>
  <dc:creator>Jonas Cederroos</dc:creator>
  <cp:lastModifiedBy>Ida Wetterberg</cp:lastModifiedBy>
  <cp:revision>222</cp:revision>
  <dcterms:created xsi:type="dcterms:W3CDTF">2024-04-22T18:08:13Z</dcterms:created>
  <dcterms:modified xsi:type="dcterms:W3CDTF">2024-10-16T09:27:25Z</dcterms:modified>
</cp:coreProperties>
</file>