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518" r:id="rId2"/>
    <p:sldId id="545" r:id="rId3"/>
    <p:sldId id="267" r:id="rId4"/>
    <p:sldId id="266" r:id="rId5"/>
    <p:sldId id="502" r:id="rId6"/>
    <p:sldId id="523" r:id="rId7"/>
    <p:sldId id="544" r:id="rId8"/>
    <p:sldId id="534" r:id="rId9"/>
    <p:sldId id="549" r:id="rId10"/>
    <p:sldId id="533" r:id="rId11"/>
    <p:sldId id="532" r:id="rId12"/>
    <p:sldId id="548" r:id="rId13"/>
    <p:sldId id="528" r:id="rId14"/>
    <p:sldId id="527" r:id="rId15"/>
    <p:sldId id="536" r:id="rId16"/>
    <p:sldId id="552" r:id="rId17"/>
    <p:sldId id="551" r:id="rId18"/>
    <p:sldId id="553" r:id="rId19"/>
    <p:sldId id="547" r:id="rId20"/>
    <p:sldId id="546" r:id="rId21"/>
    <p:sldId id="529" r:id="rId22"/>
    <p:sldId id="531" r:id="rId2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4B78B-E175-4C20-9E5C-255704930C55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CE24E-97BA-4875-AC07-85C95149A8E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168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4046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1CE24E-97BA-4875-AC07-85C95149A8E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1039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403B4-DDD2-F7C6-5DDE-29927B400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0967B1-2601-AB66-4F8E-2788FFD83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0DFFA-C575-A353-A400-6A16980B0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9D7E4-D529-4D5B-52F9-12A57950F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856C1-38ED-1497-2196-EBBC996C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57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9679A-0F0C-7B57-0A22-D216A4D3E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58C32-AECD-2DA2-5D6F-9E1A72A80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C0AC3-3199-41D3-AAB9-481148E54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BBE3A-54CC-84B8-F037-59F840A8C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A88A0-E3A9-6478-088A-AE80B867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0909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9BF0B-463A-1EA3-3ABF-F58EF1C23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CCB9CA-4B7F-9CFA-4AA8-43212F3D0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0608E-D3E6-E017-08FB-6EC36A3C1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5DFFC-4114-688B-EE7B-72AB24E9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E1C0E-8042-1B64-446D-72F95042D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337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45E6-7ABC-DB43-CB7B-837C4C3D1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7DD81C-E91A-D558-F98C-D56B1D971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29100F-F698-9FD5-31AD-97E0C635D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D99793-19B7-6FC6-24E8-97100D740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8F79B7-FB94-5F6C-400B-C2A32F72E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27A384-8A70-5E5D-C50B-DE6275D6F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2150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92DAA-470E-424C-5409-7882D7072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9AB71-A87E-C267-9D03-1227BBB09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6B1DB4-906D-B23C-6B0B-3455A2889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1C05D7-87A2-466A-B0E9-379AFB3B17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4EA3F-FAF8-D89B-F1FB-F86F16F83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ADCAE9-A450-B2A2-A11B-40ABD5D0F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FA97C5-F63E-17FB-8ADC-24AD5463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663658-57B1-C963-41BF-7DDF1A8E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226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6D61-72AE-929F-BCEE-D6C550FC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5C7D06-7761-0BD7-310D-D271A87E8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D760A-DFD0-EBED-02D2-FE42E0B79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6F2805-E6A1-A032-A4E1-B3837756C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0946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6E5C0D-8CBF-7B79-FC33-F313CB07F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32E97-3A3D-068F-DF51-0083F553B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3C3677-C92A-91B1-1C46-1A929FACE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3205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EF1C3-2338-11A3-2FD1-51D360DC5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E098A-9A0C-2B7B-7385-D8957EEBBE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D4619-A149-6D59-711E-9775DF35B3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A0E272-90A5-EE45-361C-E4DF05E92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B6E20-7F21-B3F1-4E38-F2A33FD36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B16F73-8BB2-D3A7-64E5-05C10B44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3421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8DD4-3B99-DD18-E7F9-B00041266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401F8A2-AA3E-3005-F6AE-2B8298B5A8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D21F5-2AE7-BDF5-DB52-BBFEB79BA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3596C-8117-4970-BFB5-600CDFE8C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B3469-B5C4-E858-CDEC-5FDDBEC7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33A38C-0FC0-34F2-D741-CAD7340BE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5534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75F13-AC88-E0AD-1E32-4DB504055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85FF5F-CE3B-EFFC-FD36-8E3C17E894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04493-BD7A-7348-AFBA-2ABCB834B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52949-B219-68EB-EF6E-1722CBE4F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56B86-08D5-6922-F626-D2E7A96A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3180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C25380-568F-EA21-580D-E8602917F4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7748D3-6A2B-E35E-2664-D88F8FE5D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7AF7B-41A3-E056-9B39-B3211FD8C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92FA66-2925-CC1C-CFFF-0F714B002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D9DC0-E951-C521-4FE0-C37EC02F0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587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70E71A-74F9-9805-334E-167F6B03D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9047EF-F63C-F3E4-E5A3-EF08ECAC0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D255A-B50A-627E-1963-EC4C6AA87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EF3F00-2E08-44CB-A6AF-FFE1CAE1503C}" type="datetimeFigureOut">
              <a:rPr lang="sv-SE" smtClean="0"/>
              <a:t>2024-10-03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961DA-5F35-472F-A72A-C3C15BC5DB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4BB05-13A3-E5FD-43AF-5E47D8937B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040A23-C8B4-418D-8F53-27402A3C6CB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80472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10" Type="http://schemas.openxmlformats.org/officeDocument/2006/relationships/image" Target="../media/image7.jpg"/><Relationship Id="rId4" Type="http://schemas.openxmlformats.org/officeDocument/2006/relationships/image" Target="../media/image4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vasterasirsta.se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sterasirsta.se/docs/1244/36176/Foralder%20till%20handbollsspelare%20i%20VasterasIrsta%202024-2025.pdf" TargetMode="External"/><Relationship Id="rId2" Type="http://schemas.openxmlformats.org/officeDocument/2006/relationships/hyperlink" Target="https://team.intersport.se/vasterasirsta-h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logo with a ball and text&#10;&#10;Description automatically generated">
            <a:extLst>
              <a:ext uri="{FF2B5EF4-FFF2-40B4-BE49-F238E27FC236}">
                <a16:creationId xmlns:a16="http://schemas.microsoft.com/office/drawing/2014/main" id="{27FC375B-414D-120A-222F-E7A06A8DB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57A6A6F7-A5D3-46C9-B4FF-0F4D2D7117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81"/>
            <a:ext cx="12192001" cy="6858381"/>
          </a:xfrm>
          <a:prstGeom prst="rect">
            <a:avLst/>
          </a:prstGeom>
          <a:ln>
            <a:solidFill>
              <a:schemeClr val="tx1"/>
            </a:solidFill>
            <a:prstDash val="sysDash"/>
          </a:ln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C45E524A-0DBA-4D88-B821-0E3AB27A96B0}"/>
              </a:ext>
            </a:extLst>
          </p:cNvPr>
          <p:cNvSpPr/>
          <p:nvPr/>
        </p:nvSpPr>
        <p:spPr>
          <a:xfrm>
            <a:off x="3737974" y="5262281"/>
            <a:ext cx="7265335" cy="13099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4800" i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VÄSTERÅSIRSTA HF</a:t>
            </a:r>
          </a:p>
          <a:p>
            <a:r>
              <a:rPr lang="sv-SE" sz="2400" i="1" dirty="0">
                <a:solidFill>
                  <a:schemeClr val="bg1">
                    <a:lumMod val="65000"/>
                  </a:schemeClr>
                </a:solidFill>
                <a:latin typeface="Franklin Gothic Demi" panose="020B0703020102020204" pitchFamily="34" charset="0"/>
              </a:rPr>
              <a:t>Flickor 2015 – Föräldramöte 241001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623906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F5AC7A9-6389-3CA5-B409-E6AA3CC1A8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Agenda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94F957-EF67-4EE6-9996-06FB047462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 fontScale="47500" lnSpcReduction="2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sv-SE" dirty="0"/>
              <a:t>Vision &amp; Värdegrund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Om föreningen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Säsongen 23/24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Träningsgruppen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 err="1"/>
              <a:t>Årshjul</a:t>
            </a:r>
            <a:endParaRPr lang="sv-SE" dirty="0"/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Säsong 24/25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Träningsupplägg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Träningsinnehåll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Matcher/Cuper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Förväntningar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Föräldraengagemang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Ekonomi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Lagpartners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Kommunikation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Övrigt</a:t>
            </a:r>
          </a:p>
          <a:p>
            <a:pPr marL="571500" indent="-571500">
              <a:buFont typeface="+mj-lt"/>
              <a:buAutoNum type="romanUcPeriod"/>
            </a:pPr>
            <a:r>
              <a:rPr lang="sv-SE" dirty="0"/>
              <a:t>Frågor</a:t>
            </a:r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  <a:p>
            <a:pPr marL="571500" indent="-571500">
              <a:buFont typeface="+mj-lt"/>
              <a:buAutoNum type="romanUcPeriod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1662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5BD67-1CB6-C593-0BA2-EAD000970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7200" i="1" u="sng" dirty="0">
                <a:solidFill>
                  <a:schemeClr val="tx1"/>
                </a:solidFill>
                <a:latin typeface="Franklin Gothic Demi" panose="020B0703020102020204" pitchFamily="34" charset="0"/>
              </a:rPr>
              <a:t>VISION</a:t>
            </a:r>
            <a:endParaRPr lang="sv-SE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495F7-A6A9-3568-2BDA-9F8B208696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1925"/>
            <a:ext cx="10515600" cy="23082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5400" i="1" dirty="0">
                <a:latin typeface="Modern Love Grunge" panose="020F0502020204030204" pitchFamily="82" charset="0"/>
                <a:cs typeface="Dreaming Outloud Script Pro" panose="020F0502020204030204" pitchFamily="66" charset="0"/>
              </a:rPr>
              <a:t>VI är en förening, för alla</a:t>
            </a:r>
          </a:p>
          <a:p>
            <a:pPr marL="0" indent="0" algn="ctr">
              <a:buNone/>
            </a:pPr>
            <a:r>
              <a:rPr lang="sv-SE" sz="5400" i="1" dirty="0">
                <a:latin typeface="Modern Love Grunge" panose="020F0502020204030204" pitchFamily="82" charset="0"/>
                <a:cs typeface="Dreaming Outloud Script Pro" panose="020F0502020204030204" pitchFamily="66" charset="0"/>
              </a:rPr>
              <a:t>Störst för att bli bäst</a:t>
            </a:r>
          </a:p>
        </p:txBody>
      </p:sp>
      <p:pic>
        <p:nvPicPr>
          <p:cNvPr id="5" name="Picture 4" descr="A logo with a ball and text&#10;&#10;Description automatically generated">
            <a:extLst>
              <a:ext uri="{FF2B5EF4-FFF2-40B4-BE49-F238E27FC236}">
                <a16:creationId xmlns:a16="http://schemas.microsoft.com/office/drawing/2014/main" id="{C4D13CDD-AAD3-3EA0-3012-B190095466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80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AB0B8-ECD3-8B82-7BF5-7B837B60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6600" i="1" u="sng" dirty="0">
                <a:latin typeface="Franklin Gothic Demi" panose="020B0703020102020204" pitchFamily="34" charset="0"/>
              </a:rPr>
              <a:t>VÄRDEGRUND</a:t>
            </a:r>
            <a:endParaRPr lang="sv-SE" sz="7200" i="1" u="sng" dirty="0">
              <a:latin typeface="Franklin Gothic Demi" panose="020B0703020102020204" pitchFamily="34" charset="0"/>
            </a:endParaRPr>
          </a:p>
        </p:txBody>
      </p:sp>
      <p:pic>
        <p:nvPicPr>
          <p:cNvPr id="4" name="Picture 3" descr="A logo with a ball and text&#10;&#10;Description automatically generated">
            <a:extLst>
              <a:ext uri="{FF2B5EF4-FFF2-40B4-BE49-F238E27FC236}">
                <a16:creationId xmlns:a16="http://schemas.microsoft.com/office/drawing/2014/main" id="{5B6FA7F5-BB4D-D2BC-E5A2-387329BBCE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309" y="161925"/>
            <a:ext cx="1064865" cy="1285875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00AA4F5-8E83-4448-0A9D-EF0FCB93A432}"/>
              </a:ext>
            </a:extLst>
          </p:cNvPr>
          <p:cNvGrpSpPr/>
          <p:nvPr/>
        </p:nvGrpSpPr>
        <p:grpSpPr>
          <a:xfrm>
            <a:off x="988668" y="1696032"/>
            <a:ext cx="4606413" cy="1079244"/>
            <a:chOff x="988668" y="2061087"/>
            <a:chExt cx="4606413" cy="1079244"/>
          </a:xfrm>
        </p:grpSpPr>
        <p:pic>
          <p:nvPicPr>
            <p:cNvPr id="5" name="Picture 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B744757A-464C-E8CC-AFE0-A4734769E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668" y="2061087"/>
              <a:ext cx="1034538" cy="10345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AE129BB-2620-59CB-D830-CCDA40FB3302}"/>
                </a:ext>
              </a:extLst>
            </p:cNvPr>
            <p:cNvSpPr txBox="1"/>
            <p:nvPr/>
          </p:nvSpPr>
          <p:spPr>
            <a:xfrm>
              <a:off x="2023205" y="2190005"/>
              <a:ext cx="35718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 dirty="0">
                  <a:latin typeface="Franklin Gothic Demi" panose="020B0703020102020204" pitchFamily="34" charset="0"/>
                </a:rPr>
                <a:t>GÅ I LUCKAN</a:t>
              </a:r>
              <a:endParaRPr lang="sv-SE" sz="32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A656110-16F0-2EB4-41EB-9D91B3FFCBC2}"/>
                </a:ext>
              </a:extLst>
            </p:cNvPr>
            <p:cNvSpPr txBox="1"/>
            <p:nvPr/>
          </p:nvSpPr>
          <p:spPr>
            <a:xfrm>
              <a:off x="2023206" y="2678666"/>
              <a:ext cx="35718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 dirty="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MOD OCH UTVECKLING</a:t>
              </a:r>
              <a:endParaRPr lang="sv-SE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76CABD-666E-04E2-242F-86596EE5732C}"/>
              </a:ext>
            </a:extLst>
          </p:cNvPr>
          <p:cNvGrpSpPr/>
          <p:nvPr/>
        </p:nvGrpSpPr>
        <p:grpSpPr>
          <a:xfrm>
            <a:off x="988668" y="4079240"/>
            <a:ext cx="5415575" cy="969112"/>
            <a:chOff x="6286474" y="2126056"/>
            <a:chExt cx="5415575" cy="969112"/>
          </a:xfrm>
        </p:grpSpPr>
        <p:pic>
          <p:nvPicPr>
            <p:cNvPr id="9" name="Picture 8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5AF81A96-1E34-7E87-D4F2-45910B970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6474" y="2235212"/>
              <a:ext cx="686288" cy="68628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375DA82-5A20-8B9D-101A-B134CFA45CB9}"/>
                </a:ext>
              </a:extLst>
            </p:cNvPr>
            <p:cNvSpPr txBox="1"/>
            <p:nvPr/>
          </p:nvSpPr>
          <p:spPr>
            <a:xfrm>
              <a:off x="7321011" y="2126056"/>
              <a:ext cx="438103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 dirty="0">
                  <a:latin typeface="Franklin Gothic Demi" panose="020B0703020102020204" pitchFamily="34" charset="0"/>
                </a:rPr>
                <a:t>TA ALLA LÖSA BOLLAR</a:t>
              </a:r>
              <a:endParaRPr lang="sv-SE" sz="32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1D2B43-A4FB-A02F-8CD3-1559C19281B6}"/>
                </a:ext>
              </a:extLst>
            </p:cNvPr>
            <p:cNvSpPr txBox="1"/>
            <p:nvPr/>
          </p:nvSpPr>
          <p:spPr>
            <a:xfrm>
              <a:off x="7321011" y="2633503"/>
              <a:ext cx="42305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 dirty="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ENGAGEMANG OCH ANSVAR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108EE5B-F06D-9044-35CE-F1CD55C7F551}"/>
              </a:ext>
            </a:extLst>
          </p:cNvPr>
          <p:cNvGrpSpPr/>
          <p:nvPr/>
        </p:nvGrpSpPr>
        <p:grpSpPr>
          <a:xfrm>
            <a:off x="988668" y="3013895"/>
            <a:ext cx="5265106" cy="894102"/>
            <a:chOff x="988668" y="4504804"/>
            <a:chExt cx="5265106" cy="894102"/>
          </a:xfrm>
        </p:grpSpPr>
        <p:pic>
          <p:nvPicPr>
            <p:cNvPr id="12" name="Picture 11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D5786E0F-D14D-7EEE-1957-F2260B4F4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668" y="4524146"/>
              <a:ext cx="715964" cy="71596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331016-5304-0EEF-71E6-492F8A02A59C}"/>
                </a:ext>
              </a:extLst>
            </p:cNvPr>
            <p:cNvSpPr txBox="1"/>
            <p:nvPr/>
          </p:nvSpPr>
          <p:spPr>
            <a:xfrm>
              <a:off x="2023205" y="4504804"/>
              <a:ext cx="395849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 dirty="0">
                  <a:latin typeface="Franklin Gothic Demi" panose="020B0703020102020204" pitchFamily="34" charset="0"/>
                </a:rPr>
                <a:t>HJÄLP DIN KOMPIS</a:t>
              </a:r>
              <a:endParaRPr lang="sv-SE" sz="3200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221F97-81B8-1953-BDD6-6118382AA624}"/>
                </a:ext>
              </a:extLst>
            </p:cNvPr>
            <p:cNvSpPr txBox="1"/>
            <p:nvPr/>
          </p:nvSpPr>
          <p:spPr>
            <a:xfrm>
              <a:off x="2023205" y="4937241"/>
              <a:ext cx="42305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 dirty="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GEMENSKAP OCH OMTANKE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5A9D07E-80ED-D97F-5180-3B271FA2EFC4}"/>
              </a:ext>
            </a:extLst>
          </p:cNvPr>
          <p:cNvGrpSpPr/>
          <p:nvPr/>
        </p:nvGrpSpPr>
        <p:grpSpPr>
          <a:xfrm>
            <a:off x="987395" y="5183071"/>
            <a:ext cx="5266378" cy="942235"/>
            <a:chOff x="6277167" y="4463113"/>
            <a:chExt cx="5266378" cy="942235"/>
          </a:xfrm>
        </p:grpSpPr>
        <p:pic>
          <p:nvPicPr>
            <p:cNvPr id="15" name="Picture 1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0CF57FBD-5029-6067-891C-28766CBD9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7167" y="4463113"/>
              <a:ext cx="838030" cy="83803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ADD40F6-32F7-26CC-DF41-453FFDC5100B}"/>
                </a:ext>
              </a:extLst>
            </p:cNvPr>
            <p:cNvSpPr txBox="1"/>
            <p:nvPr/>
          </p:nvSpPr>
          <p:spPr>
            <a:xfrm>
              <a:off x="7312977" y="4463113"/>
              <a:ext cx="395849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 dirty="0">
                  <a:latin typeface="Franklin Gothic Demi" panose="020B0703020102020204" pitchFamily="34" charset="0"/>
                </a:rPr>
                <a:t>SPRING HEM</a:t>
              </a:r>
              <a:endParaRPr lang="sv-SE" sz="3200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24F71A6-4E02-E7CE-9E21-58A3969FD407}"/>
                </a:ext>
              </a:extLst>
            </p:cNvPr>
            <p:cNvSpPr txBox="1"/>
            <p:nvPr/>
          </p:nvSpPr>
          <p:spPr>
            <a:xfrm>
              <a:off x="7312976" y="4943683"/>
              <a:ext cx="42305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 dirty="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TROVÄRDIGHET OCH MORAL</a:t>
              </a:r>
            </a:p>
          </p:txBody>
        </p:sp>
      </p:grpSp>
      <p:pic>
        <p:nvPicPr>
          <p:cNvPr id="23" name="Picture 22" descr="A group of kids in a gym&#10;&#10;Description automatically generated">
            <a:extLst>
              <a:ext uri="{FF2B5EF4-FFF2-40B4-BE49-F238E27FC236}">
                <a16:creationId xmlns:a16="http://schemas.microsoft.com/office/drawing/2014/main" id="{45050222-CBE6-F17B-C99B-4BED5E6C527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24"/>
          <a:stretch/>
        </p:blipFill>
        <p:spPr>
          <a:xfrm>
            <a:off x="6462713" y="0"/>
            <a:ext cx="5729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22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15F04-A047-CB31-3A7D-21C2B9D38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92751-FFEF-D6B2-46C4-620D86DE60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Picture 4" descr="A group of kids in a gym&#10;&#10;Description automatically generated">
            <a:extLst>
              <a:ext uri="{FF2B5EF4-FFF2-40B4-BE49-F238E27FC236}">
                <a16:creationId xmlns:a16="http://schemas.microsoft.com/office/drawing/2014/main" id="{AF670696-75C2-07AD-1CE3-F9FABEAEF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0977D0-1070-438F-6BE0-2D1164750AE3}"/>
              </a:ext>
            </a:extLst>
          </p:cNvPr>
          <p:cNvSpPr/>
          <p:nvPr/>
        </p:nvSpPr>
        <p:spPr>
          <a:xfrm>
            <a:off x="0" y="-384275"/>
            <a:ext cx="12192000" cy="15145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4000" dirty="0">
              <a:solidFill>
                <a:schemeClr val="bg1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85044E6-90EE-1C42-9D80-98C81FEF1731}"/>
              </a:ext>
            </a:extLst>
          </p:cNvPr>
          <p:cNvGrpSpPr/>
          <p:nvPr/>
        </p:nvGrpSpPr>
        <p:grpSpPr>
          <a:xfrm>
            <a:off x="44450" y="4222368"/>
            <a:ext cx="3460750" cy="2234376"/>
            <a:chOff x="-184150" y="3760024"/>
            <a:chExt cx="3460750" cy="223437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3FF96C9-CEC3-FADB-003B-B16674CCACC1}"/>
                </a:ext>
              </a:extLst>
            </p:cNvPr>
            <p:cNvSpPr/>
            <p:nvPr/>
          </p:nvSpPr>
          <p:spPr>
            <a:xfrm>
              <a:off x="0" y="3924300"/>
              <a:ext cx="3048000" cy="20701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BD46D1-2C77-087B-7E85-AAC743B90BD8}"/>
                </a:ext>
              </a:extLst>
            </p:cNvPr>
            <p:cNvSpPr txBox="1"/>
            <p:nvPr/>
          </p:nvSpPr>
          <p:spPr>
            <a:xfrm>
              <a:off x="0" y="3760024"/>
              <a:ext cx="3048000" cy="15657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9600" b="0" i="0" dirty="0">
                  <a:solidFill>
                    <a:srgbClr val="FFFFFF"/>
                  </a:solidFill>
                  <a:effectLst/>
                  <a:latin typeface="Franklin Gothic Demi" panose="020B0703020102020204" pitchFamily="34" charset="0"/>
                </a:rPr>
                <a:t>828</a:t>
              </a:r>
              <a:endParaRPr lang="sv-SE" sz="9600" dirty="0">
                <a:latin typeface="Franklin Gothic Demi" panose="020B07030201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3AB56D-4DA1-32A7-7747-6CA1D398A7A2}"/>
                </a:ext>
              </a:extLst>
            </p:cNvPr>
            <p:cNvSpPr txBox="1"/>
            <p:nvPr/>
          </p:nvSpPr>
          <p:spPr>
            <a:xfrm>
              <a:off x="-184150" y="4896128"/>
              <a:ext cx="34607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3600" b="0" i="0" dirty="0">
                  <a:solidFill>
                    <a:srgbClr val="FFFFFF"/>
                  </a:solidFill>
                  <a:effectLst/>
                  <a:latin typeface="Franklin Gothic Demi" panose="020B0703020102020204" pitchFamily="34" charset="0"/>
                </a:rPr>
                <a:t>Aktiva spelare</a:t>
              </a:r>
              <a:endParaRPr lang="sv-SE" sz="3600" dirty="0">
                <a:latin typeface="Franklin Gothic Demi" panose="020B07030201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01FBC4E-13E2-7E96-0F75-96656C751508}"/>
                </a:ext>
              </a:extLst>
            </p:cNvPr>
            <p:cNvSpPr txBox="1"/>
            <p:nvPr/>
          </p:nvSpPr>
          <p:spPr>
            <a:xfrm>
              <a:off x="-184150" y="5368578"/>
              <a:ext cx="346075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2400" b="0" i="0" u="sng" dirty="0">
                  <a:solidFill>
                    <a:srgbClr val="FFFFFF"/>
                  </a:solidFill>
                  <a:effectLst/>
                  <a:latin typeface="Franklin Gothic Demi" panose="020B0703020102020204" pitchFamily="34" charset="0"/>
                </a:rPr>
                <a:t>89 % Ökning på två år</a:t>
              </a:r>
              <a:endParaRPr lang="sv-SE" sz="2400" u="sng" dirty="0">
                <a:latin typeface="Franklin Gothic Demi" panose="020B0703020102020204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2D48089-7D55-D032-482E-438B21EAA85D}"/>
              </a:ext>
            </a:extLst>
          </p:cNvPr>
          <p:cNvGrpSpPr/>
          <p:nvPr/>
        </p:nvGrpSpPr>
        <p:grpSpPr>
          <a:xfrm>
            <a:off x="4359275" y="4222368"/>
            <a:ext cx="3460750" cy="2234376"/>
            <a:chOff x="-184150" y="3760024"/>
            <a:chExt cx="3460750" cy="223437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3D8CD1E-CDBD-1819-559C-AE99D8CEB5E8}"/>
                </a:ext>
              </a:extLst>
            </p:cNvPr>
            <p:cNvSpPr/>
            <p:nvPr/>
          </p:nvSpPr>
          <p:spPr>
            <a:xfrm>
              <a:off x="0" y="3924300"/>
              <a:ext cx="3048000" cy="20701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9DA54BA-F280-7FC2-9800-387910973474}"/>
                </a:ext>
              </a:extLst>
            </p:cNvPr>
            <p:cNvSpPr txBox="1"/>
            <p:nvPr/>
          </p:nvSpPr>
          <p:spPr>
            <a:xfrm>
              <a:off x="0" y="3760024"/>
              <a:ext cx="3048000" cy="15657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9600" b="0" i="0" dirty="0">
                  <a:solidFill>
                    <a:srgbClr val="FFFFFF"/>
                  </a:solidFill>
                  <a:effectLst/>
                  <a:latin typeface="Franklin Gothic Demi" panose="020B0703020102020204" pitchFamily="34" charset="0"/>
                </a:rPr>
                <a:t>1040</a:t>
              </a:r>
              <a:endParaRPr lang="sv-SE" sz="9600" dirty="0">
                <a:latin typeface="Franklin Gothic Demi" panose="020B07030201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57F16E-A283-13A4-C7CF-319BE36D2006}"/>
                </a:ext>
              </a:extLst>
            </p:cNvPr>
            <p:cNvSpPr txBox="1"/>
            <p:nvPr/>
          </p:nvSpPr>
          <p:spPr>
            <a:xfrm>
              <a:off x="-184150" y="4896128"/>
              <a:ext cx="34607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3600" b="0" i="0" dirty="0">
                  <a:solidFill>
                    <a:srgbClr val="FFFFFF"/>
                  </a:solidFill>
                  <a:effectLst/>
                  <a:latin typeface="Franklin Gothic Demi" panose="020B0703020102020204" pitchFamily="34" charset="0"/>
                </a:rPr>
                <a:t>Medlemmar</a:t>
              </a:r>
              <a:endParaRPr lang="sv-SE" sz="3600" dirty="0">
                <a:latin typeface="Franklin Gothic Demi" panose="020B07030201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14C0154-2AE7-A3E4-5371-F5D33AA42A4D}"/>
                </a:ext>
              </a:extLst>
            </p:cNvPr>
            <p:cNvSpPr txBox="1"/>
            <p:nvPr/>
          </p:nvSpPr>
          <p:spPr>
            <a:xfrm>
              <a:off x="-184150" y="5368578"/>
              <a:ext cx="346075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2400" u="sng" dirty="0">
                  <a:solidFill>
                    <a:srgbClr val="FFFFFF"/>
                  </a:solidFill>
                  <a:latin typeface="Franklin Gothic Demi" panose="020B0703020102020204" pitchFamily="34" charset="0"/>
                </a:rPr>
                <a:t>94</a:t>
              </a:r>
              <a:r>
                <a:rPr lang="sv-SE" sz="2400" b="0" i="0" u="sng" dirty="0">
                  <a:solidFill>
                    <a:srgbClr val="FFFFFF"/>
                  </a:solidFill>
                  <a:effectLst/>
                  <a:latin typeface="Franklin Gothic Demi" panose="020B0703020102020204" pitchFamily="34" charset="0"/>
                </a:rPr>
                <a:t> % Ökning på två år</a:t>
              </a:r>
              <a:endParaRPr lang="sv-SE" sz="2400" u="sng" dirty="0">
                <a:latin typeface="Franklin Gothic Demi" panose="020B0703020102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ADF2A97-91D8-32E6-48B7-16F2541ACE63}"/>
              </a:ext>
            </a:extLst>
          </p:cNvPr>
          <p:cNvGrpSpPr/>
          <p:nvPr/>
        </p:nvGrpSpPr>
        <p:grpSpPr>
          <a:xfrm>
            <a:off x="8674100" y="4222368"/>
            <a:ext cx="3460750" cy="2234376"/>
            <a:chOff x="-184150" y="3760024"/>
            <a:chExt cx="3460750" cy="223437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16C15C2-C96B-A3B1-FC2A-F984311EF2F8}"/>
                </a:ext>
              </a:extLst>
            </p:cNvPr>
            <p:cNvSpPr/>
            <p:nvPr/>
          </p:nvSpPr>
          <p:spPr>
            <a:xfrm>
              <a:off x="0" y="3924300"/>
              <a:ext cx="3048000" cy="20701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3C4AE2A-C587-797E-70AF-C79C90978998}"/>
                </a:ext>
              </a:extLst>
            </p:cNvPr>
            <p:cNvSpPr txBox="1"/>
            <p:nvPr/>
          </p:nvSpPr>
          <p:spPr>
            <a:xfrm>
              <a:off x="0" y="3760024"/>
              <a:ext cx="3048000" cy="15657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9600" b="0" i="0" dirty="0">
                  <a:solidFill>
                    <a:srgbClr val="FFFFFF"/>
                  </a:solidFill>
                  <a:effectLst/>
                  <a:latin typeface="Franklin Gothic Demi" panose="020B0703020102020204" pitchFamily="34" charset="0"/>
                </a:rPr>
                <a:t>149</a:t>
              </a:r>
              <a:endParaRPr lang="sv-SE" sz="9600" dirty="0">
                <a:latin typeface="Franklin Gothic Demi" panose="020B07030201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58A0506-8699-CA43-C11B-4D3E06239530}"/>
                </a:ext>
              </a:extLst>
            </p:cNvPr>
            <p:cNvSpPr txBox="1"/>
            <p:nvPr/>
          </p:nvSpPr>
          <p:spPr>
            <a:xfrm>
              <a:off x="-184150" y="4896128"/>
              <a:ext cx="346075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3600" b="0" i="0" dirty="0">
                  <a:solidFill>
                    <a:srgbClr val="FFFFFF"/>
                  </a:solidFill>
                  <a:effectLst/>
                  <a:latin typeface="Franklin Gothic Demi" panose="020B0703020102020204" pitchFamily="34" charset="0"/>
                </a:rPr>
                <a:t>Aktiva Ledare</a:t>
              </a:r>
              <a:endParaRPr lang="sv-SE" sz="3600" dirty="0">
                <a:latin typeface="Franklin Gothic Demi" panose="020B07030201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14F7786-AE61-2E5E-9ECF-FA9D356CA219}"/>
                </a:ext>
              </a:extLst>
            </p:cNvPr>
            <p:cNvSpPr txBox="1"/>
            <p:nvPr/>
          </p:nvSpPr>
          <p:spPr>
            <a:xfrm>
              <a:off x="-184150" y="5368578"/>
              <a:ext cx="346075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sv-SE" sz="2400" b="0" i="0" u="sng" dirty="0">
                  <a:solidFill>
                    <a:srgbClr val="FFFFFF"/>
                  </a:solidFill>
                  <a:effectLst/>
                  <a:latin typeface="Franklin Gothic Demi" panose="020B0703020102020204" pitchFamily="34" charset="0"/>
                </a:rPr>
                <a:t>34 % Ökning på två år</a:t>
              </a:r>
              <a:endParaRPr lang="sv-SE" sz="2400" u="sng" dirty="0">
                <a:latin typeface="Franklin Gothic Demi" panose="020B0703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10443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A4A89-36B1-91E5-0550-EDFBC521DC8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b="1" dirty="0"/>
              <a:t>Föreningen</a:t>
            </a:r>
          </a:p>
          <a:p>
            <a:r>
              <a:rPr lang="sv-SE" dirty="0"/>
              <a:t>Grundad 2011</a:t>
            </a:r>
          </a:p>
          <a:p>
            <a:r>
              <a:rPr lang="sv-SE" dirty="0"/>
              <a:t>Sammanslagning av : Västerås HF, Irsta HF och IVH Västerås</a:t>
            </a:r>
          </a:p>
          <a:p>
            <a:r>
              <a:rPr lang="sv-SE" dirty="0"/>
              <a:t>Damlag i Handbollsliga Dam</a:t>
            </a:r>
          </a:p>
          <a:p>
            <a:r>
              <a:rPr lang="sv-SE" dirty="0"/>
              <a:t>Herrlag i Allsvenskan</a:t>
            </a:r>
          </a:p>
          <a:p>
            <a:r>
              <a:rPr lang="sv-SE" dirty="0"/>
              <a:t>Gående parahandboll</a:t>
            </a:r>
          </a:p>
          <a:p>
            <a:r>
              <a:rPr lang="sv-SE" dirty="0"/>
              <a:t>Supporterförening: VISÄH</a:t>
            </a:r>
          </a:p>
          <a:p>
            <a:r>
              <a:rPr lang="sv-SE" dirty="0"/>
              <a:t>Summercamp &amp; Spring Camp</a:t>
            </a:r>
          </a:p>
          <a:p>
            <a:r>
              <a:rPr lang="sv-SE" dirty="0"/>
              <a:t>Irstablixten &amp; miniblixten</a:t>
            </a:r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529E34-9200-E4BE-7677-2BB4FE95CAE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b="1" dirty="0"/>
              <a:t>Organisation</a:t>
            </a:r>
          </a:p>
          <a:p>
            <a:r>
              <a:rPr lang="sv-SE" dirty="0"/>
              <a:t>Ordförande : Thomas Högström</a:t>
            </a:r>
          </a:p>
          <a:p>
            <a:r>
              <a:rPr lang="sv-SE" dirty="0"/>
              <a:t>Föreningssamordnare: Angelica Wetterstrand</a:t>
            </a:r>
          </a:p>
          <a:p>
            <a:r>
              <a:rPr lang="sv-SE" dirty="0"/>
              <a:t>Kommunikation: Ida Rosenback</a:t>
            </a:r>
          </a:p>
          <a:p>
            <a:r>
              <a:rPr lang="sv-SE" dirty="0"/>
              <a:t>Ekonomi: Margaretha Karlsson</a:t>
            </a:r>
          </a:p>
          <a:p>
            <a:r>
              <a:rPr lang="sv-SE" dirty="0"/>
              <a:t>Sportchef Elit: Mattias Zachrisson</a:t>
            </a:r>
          </a:p>
          <a:p>
            <a:r>
              <a:rPr lang="sv-SE" dirty="0"/>
              <a:t>Samhällsansvar (</a:t>
            </a:r>
            <a:r>
              <a:rPr lang="sv-SE" dirty="0" err="1"/>
              <a:t>Idrottsklivet</a:t>
            </a:r>
            <a:r>
              <a:rPr lang="sv-SE" dirty="0"/>
              <a:t>): Kenny Hurtig</a:t>
            </a:r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5AC7A9-6389-3CA5-B409-E6AA3CC1A8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Föreningen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3354401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Säsong 23/24</a:t>
            </a:r>
            <a:endParaRPr lang="sv-SE" sz="5400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11DCFF6-3011-42DE-9D11-A5D8C8A6A9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v-SE" dirty="0"/>
              <a:t>Startade säsongen med 23 spelare &amp; 3 ledare – stängde säsongen med 34 spelare &amp; 7 ledare</a:t>
            </a:r>
          </a:p>
          <a:p>
            <a:r>
              <a:rPr lang="sv-SE" dirty="0"/>
              <a:t>58 registrerade aktiviteter </a:t>
            </a:r>
          </a:p>
          <a:p>
            <a:r>
              <a:rPr lang="sv-SE" dirty="0"/>
              <a:t>Närvarosnitt på 57%</a:t>
            </a:r>
          </a:p>
          <a:p>
            <a:r>
              <a:rPr lang="sv-SE" dirty="0"/>
              <a:t>3 sammandrag inkl. Irstablixten</a:t>
            </a:r>
          </a:p>
          <a:p>
            <a:r>
              <a:rPr lang="sv-SE" dirty="0"/>
              <a:t>Matchvärdar 2 ggr</a:t>
            </a:r>
          </a:p>
          <a:p>
            <a:r>
              <a:rPr lang="sv-SE" dirty="0"/>
              <a:t>1 A-lagsmatch</a:t>
            </a:r>
          </a:p>
          <a:p>
            <a:r>
              <a:rPr lang="sv-SE" dirty="0"/>
              <a:t>Intäkter på 12.350kr / Utgifter 12.350kr</a:t>
            </a:r>
          </a:p>
          <a:p>
            <a:r>
              <a:rPr lang="sv-SE" dirty="0"/>
              <a:t>Värdegrundsfokus</a:t>
            </a:r>
          </a:p>
        </p:txBody>
      </p:sp>
      <p:grpSp>
        <p:nvGrpSpPr>
          <p:cNvPr id="8" name="Group 17">
            <a:extLst>
              <a:ext uri="{FF2B5EF4-FFF2-40B4-BE49-F238E27FC236}">
                <a16:creationId xmlns:a16="http://schemas.microsoft.com/office/drawing/2014/main" id="{84CE10A9-32A2-40DF-AEEE-32BCBA7BCD7F}"/>
              </a:ext>
            </a:extLst>
          </p:cNvPr>
          <p:cNvGrpSpPr/>
          <p:nvPr/>
        </p:nvGrpSpPr>
        <p:grpSpPr>
          <a:xfrm>
            <a:off x="6899787" y="5365892"/>
            <a:ext cx="4606413" cy="1079244"/>
            <a:chOff x="988668" y="2061087"/>
            <a:chExt cx="4606413" cy="1079244"/>
          </a:xfrm>
        </p:grpSpPr>
        <p:pic>
          <p:nvPicPr>
            <p:cNvPr id="9" name="Picture 4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358A5DD2-B2E6-4759-97B4-7AA9414E3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668" y="2061087"/>
              <a:ext cx="1034538" cy="10345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A34E676B-2E56-4233-9DF8-49BF1AE2751E}"/>
                </a:ext>
              </a:extLst>
            </p:cNvPr>
            <p:cNvSpPr txBox="1"/>
            <p:nvPr/>
          </p:nvSpPr>
          <p:spPr>
            <a:xfrm>
              <a:off x="2023205" y="2190005"/>
              <a:ext cx="357187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 dirty="0">
                  <a:latin typeface="Franklin Gothic Demi" panose="020B0703020102020204" pitchFamily="34" charset="0"/>
                </a:rPr>
                <a:t>GÅ I LUCKAN</a:t>
              </a:r>
              <a:endParaRPr lang="sv-SE" sz="3200" dirty="0"/>
            </a:p>
          </p:txBody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D7347268-998A-42F9-90A7-7B0C0934322C}"/>
                </a:ext>
              </a:extLst>
            </p:cNvPr>
            <p:cNvSpPr txBox="1"/>
            <p:nvPr/>
          </p:nvSpPr>
          <p:spPr>
            <a:xfrm>
              <a:off x="2023206" y="2678666"/>
              <a:ext cx="35718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 dirty="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MOD OCH UTVECKLING</a:t>
              </a:r>
              <a:endParaRPr lang="sv-SE" sz="2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3678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Träningsgruppen</a:t>
            </a:r>
            <a:endParaRPr lang="sv-SE" sz="5400" dirty="0"/>
          </a:p>
        </p:txBody>
      </p:sp>
      <p:sp>
        <p:nvSpPr>
          <p:cNvPr id="17" name="Platshållare för innehåll 2">
            <a:extLst>
              <a:ext uri="{FF2B5EF4-FFF2-40B4-BE49-F238E27FC236}">
                <a16:creationId xmlns:a16="http://schemas.microsoft.com/office/drawing/2014/main" id="{21499856-2EC8-42C9-A654-E1CA2D5C2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sv-SE" sz="2400" dirty="0"/>
              <a:t>36 spelare inskrivna i </a:t>
            </a:r>
            <a:r>
              <a:rPr lang="sv-SE" sz="2400" dirty="0" err="1"/>
              <a:t>Sportadmin</a:t>
            </a:r>
            <a:r>
              <a:rPr lang="sv-SE" sz="2400" dirty="0"/>
              <a:t> – 3 har slutat &amp; 1 har bytt lag (F16)</a:t>
            </a:r>
          </a:p>
          <a:p>
            <a:pPr lvl="1"/>
            <a:r>
              <a:rPr lang="sv-SE" sz="2000" dirty="0"/>
              <a:t>6 nya i </a:t>
            </a:r>
            <a:r>
              <a:rPr lang="sv-SE" sz="2000" dirty="0" err="1"/>
              <a:t>sportadmin</a:t>
            </a:r>
            <a:r>
              <a:rPr lang="sv-SE" sz="2000" dirty="0"/>
              <a:t> &amp; 2 som testar på</a:t>
            </a:r>
          </a:p>
          <a:p>
            <a:r>
              <a:rPr lang="sv-SE" dirty="0"/>
              <a:t>Ledare</a:t>
            </a:r>
          </a:p>
          <a:p>
            <a:pPr lvl="1"/>
            <a:r>
              <a:rPr lang="sv-SE" sz="2000" dirty="0"/>
              <a:t>Sandra </a:t>
            </a:r>
            <a:r>
              <a:rPr lang="sv-SE" sz="2000" dirty="0" err="1"/>
              <a:t>Kohlin</a:t>
            </a:r>
            <a:r>
              <a:rPr lang="sv-SE" sz="2000" dirty="0"/>
              <a:t> – Mamma till Wilma</a:t>
            </a:r>
          </a:p>
          <a:p>
            <a:pPr lvl="1"/>
            <a:r>
              <a:rPr lang="sv-SE" sz="2000" dirty="0"/>
              <a:t>Markus Liljedahl – Pappa till Annie</a:t>
            </a:r>
          </a:p>
          <a:p>
            <a:pPr lvl="1"/>
            <a:r>
              <a:rPr lang="sv-SE" sz="2000" dirty="0"/>
              <a:t>Andreas Bamberg – Pappa till Olivia</a:t>
            </a:r>
          </a:p>
          <a:p>
            <a:pPr lvl="1"/>
            <a:r>
              <a:rPr lang="sv-SE" sz="2000" dirty="0"/>
              <a:t>Fredrik Höglund – Pappa till Josefin</a:t>
            </a:r>
          </a:p>
          <a:p>
            <a:pPr lvl="1"/>
            <a:r>
              <a:rPr lang="sv-SE" sz="2000" dirty="0"/>
              <a:t>Jenny </a:t>
            </a:r>
            <a:r>
              <a:rPr lang="sv-SE" sz="2000" dirty="0" err="1"/>
              <a:t>Ronaess</a:t>
            </a:r>
            <a:r>
              <a:rPr lang="sv-SE" sz="2000" dirty="0"/>
              <a:t> – Mamma till Saga</a:t>
            </a:r>
          </a:p>
          <a:p>
            <a:pPr lvl="1"/>
            <a:r>
              <a:rPr lang="sv-SE" sz="2000" dirty="0"/>
              <a:t>Jenny Schwarz – Mamma till Ebba</a:t>
            </a:r>
          </a:p>
          <a:p>
            <a:pPr lvl="1"/>
            <a:r>
              <a:rPr lang="sv-SE" sz="2000" dirty="0"/>
              <a:t>Mattias Eriksson – Pappa till </a:t>
            </a:r>
            <a:r>
              <a:rPr lang="sv-SE" sz="2000" dirty="0" err="1"/>
              <a:t>Novalie</a:t>
            </a:r>
            <a:endParaRPr lang="sv-SE" sz="2000" dirty="0"/>
          </a:p>
          <a:p>
            <a:pPr lvl="1"/>
            <a:r>
              <a:rPr lang="sv-SE" sz="2000" dirty="0"/>
              <a:t>(Moa </a:t>
            </a:r>
            <a:r>
              <a:rPr lang="sv-SE" sz="2000" dirty="0" err="1"/>
              <a:t>Savander</a:t>
            </a:r>
            <a:r>
              <a:rPr lang="sv-SE" sz="2000" dirty="0"/>
              <a:t> &amp; Nellie Lundholm – Framtidens ledare)</a:t>
            </a:r>
          </a:p>
        </p:txBody>
      </p:sp>
    </p:spTree>
    <p:extLst>
      <p:ext uri="{BB962C8B-B14F-4D97-AF65-F5344CB8AC3E}">
        <p14:creationId xmlns:p14="http://schemas.microsoft.com/office/powerpoint/2010/main" val="2070349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862F120-4D56-3685-AD54-15C511820DDD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 err="1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Årshjul</a:t>
            </a:r>
            <a:endParaRPr lang="sv-SE" sz="5400" dirty="0"/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FE198A67-1E1E-4389-AE93-913C4F43C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154239"/>
            <a:ext cx="51054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2000" u="sng" dirty="0"/>
              <a:t>Hösttermin</a:t>
            </a:r>
          </a:p>
          <a:p>
            <a:r>
              <a:rPr lang="sv-SE" sz="2000" dirty="0"/>
              <a:t>19/10 Träningsläger?</a:t>
            </a:r>
          </a:p>
          <a:p>
            <a:r>
              <a:rPr lang="sv-SE" sz="2000" dirty="0"/>
              <a:t>Höstlov – Träning?</a:t>
            </a:r>
          </a:p>
          <a:p>
            <a:r>
              <a:rPr lang="sv-SE" sz="2000" dirty="0"/>
              <a:t>23/11 – Miniblixten</a:t>
            </a:r>
          </a:p>
          <a:p>
            <a:r>
              <a:rPr lang="sv-SE" sz="2000" dirty="0"/>
              <a:t>15/12 - Julavslutning (Förening) </a:t>
            </a:r>
          </a:p>
          <a:p>
            <a:r>
              <a:rPr lang="sv-SE" sz="2000" dirty="0"/>
              <a:t>17/12 – Julavslutningsträning</a:t>
            </a:r>
          </a:p>
          <a:p>
            <a:r>
              <a:rPr lang="sv-SE" sz="2000" dirty="0"/>
              <a:t>Försöka se 1-2st A-lagsmatcher</a:t>
            </a:r>
          </a:p>
        </p:txBody>
      </p:sp>
      <p:sp>
        <p:nvSpPr>
          <p:cNvPr id="11" name="Platshållare för innehåll 2">
            <a:extLst>
              <a:ext uri="{FF2B5EF4-FFF2-40B4-BE49-F238E27FC236}">
                <a16:creationId xmlns:a16="http://schemas.microsoft.com/office/drawing/2014/main" id="{E9C8A1F6-1073-4D51-8BA1-6F111FC4E8D4}"/>
              </a:ext>
            </a:extLst>
          </p:cNvPr>
          <p:cNvSpPr txBox="1">
            <a:spLocks/>
          </p:cNvSpPr>
          <p:nvPr/>
        </p:nvSpPr>
        <p:spPr>
          <a:xfrm>
            <a:off x="6096000" y="2154239"/>
            <a:ext cx="5105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v-SE" sz="2000" u="sng" dirty="0"/>
              <a:t>Vårtermin</a:t>
            </a:r>
          </a:p>
          <a:p>
            <a:r>
              <a:rPr lang="sv-SE" sz="2000" dirty="0"/>
              <a:t>5/1 – Uppstart </a:t>
            </a:r>
          </a:p>
          <a:p>
            <a:r>
              <a:rPr lang="sv-SE" sz="2000" dirty="0"/>
              <a:t>18/1 – Matchvärdar</a:t>
            </a:r>
          </a:p>
          <a:p>
            <a:r>
              <a:rPr lang="sv-SE" sz="2000" dirty="0"/>
              <a:t>22 eller 23/2 - Tyresö cup? </a:t>
            </a:r>
          </a:p>
          <a:p>
            <a:r>
              <a:rPr lang="sv-SE" sz="2000" dirty="0"/>
              <a:t>4-6/4 – Irstablixten</a:t>
            </a:r>
          </a:p>
          <a:p>
            <a:r>
              <a:rPr lang="sv-SE" sz="2000" dirty="0"/>
              <a:t>April – Säsongavslutning</a:t>
            </a:r>
          </a:p>
          <a:p>
            <a:r>
              <a:rPr lang="sv-SE" sz="2000" dirty="0"/>
              <a:t>Försöka se 1-2st A-lagsmatcher</a:t>
            </a:r>
          </a:p>
        </p:txBody>
      </p:sp>
    </p:spTree>
    <p:extLst>
      <p:ext uri="{BB962C8B-B14F-4D97-AF65-F5344CB8AC3E}">
        <p14:creationId xmlns:p14="http://schemas.microsoft.com/office/powerpoint/2010/main" val="3507567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333A3-1566-4EEC-A949-2E80F6749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530819"/>
          </a:xfrm>
        </p:spPr>
        <p:txBody>
          <a:bodyPr>
            <a:normAutofit fontScale="92500" lnSpcReduction="20000"/>
          </a:bodyPr>
          <a:lstStyle/>
          <a:p>
            <a:r>
              <a:rPr lang="sv-SE" sz="2000" dirty="0"/>
              <a:t>2 träningar/vecka 75 min/pass</a:t>
            </a:r>
          </a:p>
          <a:p>
            <a:pPr lvl="1"/>
            <a:r>
              <a:rPr lang="sv-SE" sz="1600" dirty="0"/>
              <a:t>Tisdagar, kl. 18.15-19.30 i Irstahallen (kod 1111)</a:t>
            </a:r>
          </a:p>
          <a:p>
            <a:pPr lvl="1"/>
            <a:r>
              <a:rPr lang="sv-SE" sz="1600" dirty="0"/>
              <a:t>Söndagar, kl. 10.45-12.00 i </a:t>
            </a:r>
            <a:r>
              <a:rPr lang="sv-SE" sz="1600" dirty="0" err="1"/>
              <a:t>Emausskolan</a:t>
            </a:r>
            <a:r>
              <a:rPr lang="sv-SE" sz="1600" dirty="0"/>
              <a:t> (hjälpas åt att hålla koll på dörren)</a:t>
            </a:r>
          </a:p>
          <a:p>
            <a:r>
              <a:rPr lang="sv-SE" sz="2200" dirty="0"/>
              <a:t>Vi kan komma att tappa en del söndagsträningar pga. av andras och våra matcher</a:t>
            </a:r>
          </a:p>
          <a:p>
            <a:pPr lvl="1"/>
            <a:r>
              <a:rPr lang="sv-SE" sz="1600" dirty="0"/>
              <a:t>Eventuellt boka extraträningar när/om vi tappar träningar (kan ske med kort varsel)</a:t>
            </a:r>
          </a:p>
          <a:p>
            <a:r>
              <a:rPr lang="sv-SE" sz="2000" dirty="0"/>
              <a:t>Kallelser till träning – testar inledningsvis utan kallelser men kan ändras;</a:t>
            </a:r>
          </a:p>
          <a:p>
            <a:pPr lvl="1"/>
            <a:r>
              <a:rPr lang="sv-SE" sz="1600" dirty="0"/>
              <a:t>Tjejerna börjar bli stora och kräver större ytor</a:t>
            </a:r>
          </a:p>
          <a:p>
            <a:pPr lvl="1"/>
            <a:r>
              <a:rPr lang="sv-SE" sz="1600" dirty="0"/>
              <a:t>20+st på träningen kräver 3 minihandbollsplaner</a:t>
            </a:r>
          </a:p>
          <a:p>
            <a:pPr lvl="1"/>
            <a:r>
              <a:rPr lang="sv-SE" sz="1600" dirty="0"/>
              <a:t>Kallelser kommer till aktiviteter utöver ordinarie träning</a:t>
            </a:r>
          </a:p>
          <a:p>
            <a:r>
              <a:rPr lang="sv-SE" sz="2000" dirty="0"/>
              <a:t>Sista året på minihandbollsplan &amp; sammandrag</a:t>
            </a:r>
          </a:p>
          <a:p>
            <a:r>
              <a:rPr lang="sv-SE" sz="2000" dirty="0"/>
              <a:t>Ordning &amp; reda på träning</a:t>
            </a:r>
          </a:p>
          <a:p>
            <a:pPr lvl="1"/>
            <a:r>
              <a:rPr lang="sv-SE" sz="1600" dirty="0"/>
              <a:t>Kommer tjatas/påminnas om regler</a:t>
            </a:r>
          </a:p>
          <a:p>
            <a:r>
              <a:rPr lang="sv-SE" sz="2000" dirty="0"/>
              <a:t>Kan komma att ske viss nivåanpassning framförallt om vi får stort inflöde av nya spelare</a:t>
            </a:r>
          </a:p>
          <a:p>
            <a:pPr lvl="1"/>
            <a:r>
              <a:rPr lang="sv-SE" sz="1600" dirty="0"/>
              <a:t>Kommer ske flytande i vissa övningar (endast träning – inte match)</a:t>
            </a:r>
          </a:p>
          <a:p>
            <a:r>
              <a:rPr lang="sv-SE" sz="2000" dirty="0"/>
              <a:t>Summer camp för barn födda 2015 och äldre (Aug 2015)</a:t>
            </a:r>
          </a:p>
          <a:p>
            <a:r>
              <a:rPr lang="sv-SE" sz="2000" dirty="0"/>
              <a:t>Helt ok att träna 1 gång/vecka – påverkar ej laguttagning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D93F5F-02EA-6D92-15E0-BF8E32FF54F8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Säsong 24/25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10046024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181475"/>
          </a:xfrm>
        </p:spPr>
        <p:txBody>
          <a:bodyPr>
            <a:normAutofit/>
          </a:bodyPr>
          <a:lstStyle/>
          <a:p>
            <a:r>
              <a:rPr lang="sv-SE" sz="2400" dirty="0"/>
              <a:t>BRA- Svenska handbollsförbundets modell</a:t>
            </a:r>
          </a:p>
          <a:p>
            <a:pPr lvl="1"/>
            <a:r>
              <a:rPr lang="sv-SE" sz="1800" dirty="0"/>
              <a:t>Hög (B)</a:t>
            </a:r>
            <a:r>
              <a:rPr lang="sv-SE" sz="1800" dirty="0" err="1"/>
              <a:t>ollkontaktsgrad</a:t>
            </a:r>
            <a:endParaRPr lang="sv-SE" sz="1800" dirty="0"/>
          </a:p>
          <a:p>
            <a:pPr lvl="1"/>
            <a:r>
              <a:rPr lang="sv-SE" sz="1800" dirty="0"/>
              <a:t>Hög (R)</a:t>
            </a:r>
            <a:r>
              <a:rPr lang="sv-SE" sz="1800" dirty="0" err="1"/>
              <a:t>olighetsgrad</a:t>
            </a:r>
            <a:endParaRPr lang="sv-SE" sz="1800" dirty="0"/>
          </a:p>
          <a:p>
            <a:pPr lvl="1"/>
            <a:r>
              <a:rPr lang="sv-SE" sz="1800" dirty="0"/>
              <a:t>Hög (A)</a:t>
            </a:r>
            <a:r>
              <a:rPr lang="sv-SE" sz="1800" dirty="0" err="1"/>
              <a:t>ktivitetsgrad</a:t>
            </a:r>
            <a:endParaRPr lang="sv-SE" sz="1800" dirty="0"/>
          </a:p>
          <a:p>
            <a:r>
              <a:rPr lang="sv-SE" sz="2400" dirty="0"/>
              <a:t>Motoriska och handbollstekniska färdigheter</a:t>
            </a:r>
          </a:p>
          <a:p>
            <a:r>
              <a:rPr lang="sv-SE" sz="2400" dirty="0"/>
              <a:t>Lära känna varandra / teamkänsla</a:t>
            </a:r>
          </a:p>
          <a:p>
            <a:r>
              <a:rPr lang="sv-SE" sz="2400" dirty="0"/>
              <a:t>Spel/Match-liknande övningar</a:t>
            </a:r>
          </a:p>
          <a:p>
            <a:r>
              <a:rPr lang="sv-SE" sz="2400" dirty="0"/>
              <a:t>Förhållnings- &amp; Handbollsregler</a:t>
            </a:r>
          </a:p>
          <a:p>
            <a:r>
              <a:rPr lang="sv-SE" sz="2400" dirty="0"/>
              <a:t>Värdegrundsfokus</a:t>
            </a:r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Träningsupplägg</a:t>
            </a:r>
            <a:endParaRPr lang="sv-SE" sz="5400" dirty="0"/>
          </a:p>
        </p:txBody>
      </p:sp>
      <p:grpSp>
        <p:nvGrpSpPr>
          <p:cNvPr id="9" name="Group 20">
            <a:extLst>
              <a:ext uri="{FF2B5EF4-FFF2-40B4-BE49-F238E27FC236}">
                <a16:creationId xmlns:a16="http://schemas.microsoft.com/office/drawing/2014/main" id="{F9DAFDB0-D284-41E3-8D36-158A89A2A866}"/>
              </a:ext>
            </a:extLst>
          </p:cNvPr>
          <p:cNvGrpSpPr/>
          <p:nvPr/>
        </p:nvGrpSpPr>
        <p:grpSpPr>
          <a:xfrm>
            <a:off x="6088694" y="5166493"/>
            <a:ext cx="5265106" cy="894102"/>
            <a:chOff x="988668" y="4504804"/>
            <a:chExt cx="5265106" cy="894102"/>
          </a:xfrm>
        </p:grpSpPr>
        <p:pic>
          <p:nvPicPr>
            <p:cNvPr id="10" name="Picture 11" descr="Shape&#10;&#10;Description automatically generated with low confidence">
              <a:extLst>
                <a:ext uri="{FF2B5EF4-FFF2-40B4-BE49-F238E27FC236}">
                  <a16:creationId xmlns:a16="http://schemas.microsoft.com/office/drawing/2014/main" id="{BB8E6E7D-0924-48B1-A622-BEE143E58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668" y="4524146"/>
              <a:ext cx="715964" cy="715964"/>
            </a:xfrm>
            <a:prstGeom prst="rect">
              <a:avLst/>
            </a:prstGeom>
          </p:spPr>
        </p:pic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40751C79-6BCF-4024-8840-422D0C916086}"/>
                </a:ext>
              </a:extLst>
            </p:cNvPr>
            <p:cNvSpPr txBox="1"/>
            <p:nvPr/>
          </p:nvSpPr>
          <p:spPr>
            <a:xfrm>
              <a:off x="2023205" y="4504804"/>
              <a:ext cx="395849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3200" dirty="0">
                  <a:latin typeface="Franklin Gothic Demi" panose="020B0703020102020204" pitchFamily="34" charset="0"/>
                </a:rPr>
                <a:t>HJÄLP DIN KOMPIS</a:t>
              </a:r>
              <a:endParaRPr lang="sv-SE" sz="3200" dirty="0"/>
            </a:p>
          </p:txBody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F98B5F1A-61D0-421B-BCD8-76BC80CEE7AC}"/>
                </a:ext>
              </a:extLst>
            </p:cNvPr>
            <p:cNvSpPr txBox="1"/>
            <p:nvPr/>
          </p:nvSpPr>
          <p:spPr>
            <a:xfrm>
              <a:off x="2023205" y="4937241"/>
              <a:ext cx="423056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v-SE" sz="2400" dirty="0">
                  <a:solidFill>
                    <a:schemeClr val="bg1">
                      <a:lumMod val="50000"/>
                    </a:schemeClr>
                  </a:solidFill>
                  <a:latin typeface="Franklin Gothic Demi" panose="020B0703020102020204" pitchFamily="34" charset="0"/>
                </a:rPr>
                <a:t>GEMENSKAP OCH OMTANKE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7563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10515600" cy="4181475"/>
          </a:xfrm>
        </p:spPr>
        <p:txBody>
          <a:bodyPr>
            <a:normAutofit/>
          </a:bodyPr>
          <a:lstStyle/>
          <a:p>
            <a:r>
              <a:rPr lang="sv-SE" sz="2400" b="1" dirty="0"/>
              <a:t>Handboll med leken som inslag: </a:t>
            </a:r>
            <a:r>
              <a:rPr lang="sv-SE" sz="2000" dirty="0"/>
              <a:t>Ett större fokus på handboll men fortsatt mycket inslag av lek</a:t>
            </a:r>
          </a:p>
          <a:p>
            <a:r>
              <a:rPr lang="sv-SE" sz="2400" b="1" dirty="0"/>
              <a:t>Teknikträning: </a:t>
            </a:r>
            <a:r>
              <a:rPr lang="sv-SE" sz="2000" dirty="0"/>
              <a:t>Fokus på grundtekniker som bollhantering, studsa, kasta, fånga och genombrott. Extra fokus på passa/fånga i fart</a:t>
            </a:r>
          </a:p>
          <a:p>
            <a:r>
              <a:rPr lang="sv-SE" sz="2400" b="1" dirty="0"/>
              <a:t>Taktik: </a:t>
            </a:r>
            <a:r>
              <a:rPr lang="sv-SE" sz="2000" dirty="0"/>
              <a:t>Zoner – speldjup, spelbredd, spelbar – utan att tappa aktivitet</a:t>
            </a:r>
          </a:p>
          <a:p>
            <a:r>
              <a:rPr lang="sv-SE" sz="2400" b="1" dirty="0"/>
              <a:t>Spelövningar: </a:t>
            </a:r>
            <a:r>
              <a:rPr lang="sv-SE" sz="2000" dirty="0"/>
              <a:t>3&amp;3 och 4&amp;4</a:t>
            </a:r>
          </a:p>
          <a:p>
            <a:r>
              <a:rPr lang="sv-SE" sz="2400" b="1" dirty="0"/>
              <a:t>Målvaktsträning: </a:t>
            </a:r>
            <a:r>
              <a:rPr lang="sv-SE" sz="2000" b="1" dirty="0"/>
              <a:t>Mer i</a:t>
            </a:r>
            <a:r>
              <a:rPr lang="sv-SE" sz="2000" dirty="0"/>
              <a:t>nslag av målvaktsträning i ordinarie träning – många målvakter</a:t>
            </a:r>
          </a:p>
          <a:p>
            <a:r>
              <a:rPr lang="sv-SE" sz="2400" b="1" dirty="0"/>
              <a:t>Fysik: </a:t>
            </a:r>
            <a:r>
              <a:rPr lang="sv-SE" sz="2000" dirty="0"/>
              <a:t>Träna på att vara bekväm med att vara andfådd/varm/svettig/röd – våga/orka träna fast man svettig/andfådd</a:t>
            </a:r>
            <a:endParaRPr lang="sv-SE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Träningsinnehåll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365502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C9019-07C9-2100-B30E-37F5B451A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0395"/>
            <a:ext cx="5257800" cy="4016567"/>
          </a:xfrm>
        </p:spPr>
        <p:txBody>
          <a:bodyPr>
            <a:noAutofit/>
          </a:bodyPr>
          <a:lstStyle/>
          <a:p>
            <a:r>
              <a:rPr lang="sv-SE" sz="1800" b="1" dirty="0"/>
              <a:t>Minihandboll</a:t>
            </a:r>
          </a:p>
          <a:p>
            <a:pPr lvl="1"/>
            <a:r>
              <a:rPr lang="sv-SE" sz="1400" dirty="0"/>
              <a:t>4vs4</a:t>
            </a:r>
          </a:p>
          <a:p>
            <a:pPr lvl="1"/>
            <a:r>
              <a:rPr lang="sv-SE" sz="1400" dirty="0"/>
              <a:t>Räknar ej mål</a:t>
            </a:r>
          </a:p>
          <a:p>
            <a:pPr lvl="1"/>
            <a:r>
              <a:rPr lang="sv-SE" sz="1400" dirty="0"/>
              <a:t>Regler - se sista sidan</a:t>
            </a:r>
          </a:p>
          <a:p>
            <a:pPr lvl="1"/>
            <a:r>
              <a:rPr lang="sv-SE" sz="1400" dirty="0"/>
              <a:t>Tävling men 100% fokus på utveckling, ambition och hög </a:t>
            </a:r>
            <a:r>
              <a:rPr lang="sv-SE" sz="1400" dirty="0" err="1"/>
              <a:t>rolighetsgrad</a:t>
            </a:r>
            <a:endParaRPr lang="sv-SE" sz="1400" dirty="0"/>
          </a:p>
          <a:p>
            <a:pPr lvl="1"/>
            <a:r>
              <a:rPr lang="sv-SE" sz="1400" dirty="0"/>
              <a:t>Anpassar position efter förmåga/motstånd</a:t>
            </a:r>
          </a:p>
          <a:p>
            <a:r>
              <a:rPr lang="sv-SE" sz="1800" b="1" dirty="0"/>
              <a:t>Sammandrag/Poolspel</a:t>
            </a:r>
          </a:p>
          <a:p>
            <a:pPr lvl="1"/>
            <a:r>
              <a:rPr lang="sv-SE" sz="1400" dirty="0"/>
              <a:t>Ambition att spela 3-5 sammandrag under säsongen</a:t>
            </a:r>
          </a:p>
          <a:p>
            <a:pPr lvl="1"/>
            <a:r>
              <a:rPr lang="sv-SE" sz="1400" dirty="0"/>
              <a:t>Förhoppning om att ha kiosk</a:t>
            </a:r>
          </a:p>
          <a:p>
            <a:r>
              <a:rPr lang="sv-SE" sz="1800" b="1" dirty="0"/>
              <a:t>Cuper</a:t>
            </a:r>
          </a:p>
          <a:p>
            <a:pPr lvl="1"/>
            <a:r>
              <a:rPr lang="sv-SE" sz="1400" dirty="0"/>
              <a:t>Miniblixten - 1250kr</a:t>
            </a:r>
          </a:p>
          <a:p>
            <a:pPr lvl="1"/>
            <a:r>
              <a:rPr lang="sv-SE" sz="1400" dirty="0" err="1"/>
              <a:t>IrstaBlixten</a:t>
            </a:r>
            <a:r>
              <a:rPr lang="sv-SE" sz="1400" dirty="0"/>
              <a:t> - Gratis</a:t>
            </a:r>
          </a:p>
          <a:p>
            <a:pPr lvl="1"/>
            <a:r>
              <a:rPr lang="sv-SE" sz="1400" dirty="0"/>
              <a:t>Tyresö cup, Minileken (Kungsängen) etc. Ca. 800-1200kr/lag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FC1982-E88F-FE5F-41F2-A4B9E6C80E6B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Matcher/Cuper</a:t>
            </a:r>
            <a:endParaRPr lang="sv-SE" sz="5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8974C35-63B7-476A-AA53-AD071053A846}"/>
              </a:ext>
            </a:extLst>
          </p:cNvPr>
          <p:cNvSpPr txBox="1">
            <a:spLocks/>
          </p:cNvSpPr>
          <p:nvPr/>
        </p:nvSpPr>
        <p:spPr>
          <a:xfrm>
            <a:off x="5904346" y="2160395"/>
            <a:ext cx="5257800" cy="40165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800" b="1" dirty="0"/>
              <a:t>Utgångspunkten är att alla blir kallade</a:t>
            </a:r>
          </a:p>
          <a:p>
            <a:pPr lvl="1"/>
            <a:r>
              <a:rPr lang="sv-SE" sz="1400" dirty="0"/>
              <a:t>Vi kanske inte alltid får anmäla 5-6 lag varje gång till sammandrag/cuper– först till kvarn (ledarbarnen förtur)</a:t>
            </a:r>
          </a:p>
          <a:p>
            <a:pPr lvl="1"/>
            <a:r>
              <a:rPr lang="sv-SE" sz="1400" dirty="0"/>
              <a:t>Kanske ber om hjälp för att coacha – bra om vi är 2 ledare/lag</a:t>
            </a:r>
          </a:p>
        </p:txBody>
      </p:sp>
    </p:spTree>
    <p:extLst>
      <p:ext uri="{BB962C8B-B14F-4D97-AF65-F5344CB8AC3E}">
        <p14:creationId xmlns:p14="http://schemas.microsoft.com/office/powerpoint/2010/main" val="1158342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E4F8A-A062-3706-3B03-F1D7AEE1D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9824"/>
            <a:ext cx="10515600" cy="4351338"/>
          </a:xfrm>
        </p:spPr>
        <p:txBody>
          <a:bodyPr>
            <a:normAutofit/>
          </a:bodyPr>
          <a:lstStyle/>
          <a:p>
            <a:r>
              <a:rPr lang="sv-SE" sz="2000" dirty="0"/>
              <a:t>Svara på eventuella kallelser</a:t>
            </a:r>
          </a:p>
          <a:p>
            <a:r>
              <a:rPr lang="sv-SE" sz="2000" dirty="0"/>
              <a:t>Material:</a:t>
            </a:r>
          </a:p>
          <a:p>
            <a:pPr lvl="1"/>
            <a:r>
              <a:rPr lang="sv-SE" sz="1600" dirty="0"/>
              <a:t>Inneskor</a:t>
            </a:r>
          </a:p>
          <a:p>
            <a:pPr lvl="1"/>
            <a:r>
              <a:rPr lang="sv-SE" sz="1600" dirty="0"/>
              <a:t>Träningskläder</a:t>
            </a:r>
          </a:p>
          <a:p>
            <a:pPr lvl="1"/>
            <a:r>
              <a:rPr lang="sv-SE" sz="1600" dirty="0"/>
              <a:t>Vattenflaska</a:t>
            </a:r>
          </a:p>
          <a:p>
            <a:pPr lvl="1"/>
            <a:r>
              <a:rPr lang="sv-SE" sz="1600" dirty="0"/>
              <a:t>Tejpa/ta bort eventuella smycken/örhängen</a:t>
            </a:r>
          </a:p>
          <a:p>
            <a:r>
              <a:rPr lang="sv-SE" sz="2000" dirty="0"/>
              <a:t>Kom i tid – ombytta och klara vid samling</a:t>
            </a:r>
          </a:p>
          <a:p>
            <a:r>
              <a:rPr lang="sv-SE" sz="2000" dirty="0"/>
              <a:t>Vi behöver ert engagemang runt omkring laget</a:t>
            </a:r>
          </a:p>
          <a:p>
            <a:r>
              <a:rPr lang="sv-SE" sz="2000" dirty="0"/>
              <a:t>Vid matcher coachar ledarna &amp; vi kommenterar inte domarna! Heja, stötta och ge gärna beröm till tjejerna och domarna</a:t>
            </a:r>
          </a:p>
          <a:p>
            <a:r>
              <a:rPr lang="sv-SE" sz="2000" dirty="0"/>
              <a:t>Informera/flagga gärna ifall erat barn inte trivs, eller vid incident</a:t>
            </a:r>
          </a:p>
          <a:p>
            <a:r>
              <a:rPr lang="sv-SE" sz="2000" dirty="0"/>
              <a:t>Säkerställ era uppgifter på </a:t>
            </a:r>
            <a:r>
              <a:rPr lang="sv-SE" sz="2000" dirty="0" err="1"/>
              <a:t>Sportadmin</a:t>
            </a:r>
            <a:r>
              <a:rPr lang="sv-SE" sz="2000" dirty="0"/>
              <a:t> – kontaktuppgifter, allergier, foto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89FF84-DEE5-36DF-D5D9-A14D83E4489E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Förväntningar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3907128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A4A89-36B1-91E5-0550-EDFBC521DC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351338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Matchvärdar VIHF dam</a:t>
            </a:r>
          </a:p>
          <a:p>
            <a:pPr lvl="1"/>
            <a:r>
              <a:rPr lang="sv-SE" sz="1600" dirty="0"/>
              <a:t>18 Januari </a:t>
            </a:r>
          </a:p>
          <a:p>
            <a:pPr lvl="1"/>
            <a:r>
              <a:rPr lang="sv-SE" sz="1600" dirty="0"/>
              <a:t>Går dit hela laget men bara vissa föräldrar jobbar</a:t>
            </a:r>
          </a:p>
          <a:p>
            <a:pPr lvl="1"/>
            <a:r>
              <a:rPr lang="sv-SE" sz="1600" dirty="0"/>
              <a:t>8-12 föräldrar; </a:t>
            </a:r>
            <a:r>
              <a:rPr lang="sv-SE" sz="1600" dirty="0" err="1"/>
              <a:t>Vip</a:t>
            </a:r>
            <a:r>
              <a:rPr lang="sv-SE" sz="1600" dirty="0"/>
              <a:t>-fik, entrévärdar, sälja lotter</a:t>
            </a:r>
          </a:p>
          <a:p>
            <a:r>
              <a:rPr lang="sv-SE" dirty="0"/>
              <a:t>Irstablixten</a:t>
            </a:r>
          </a:p>
          <a:p>
            <a:pPr lvl="1"/>
            <a:r>
              <a:rPr lang="sv-SE" sz="1600" dirty="0"/>
              <a:t> </a:t>
            </a:r>
            <a:r>
              <a:rPr lang="sv-SE" sz="1600" dirty="0">
                <a:solidFill>
                  <a:srgbClr val="FF0000"/>
                </a:solidFill>
              </a:rPr>
              <a:t>4-6 april, Avsätt den helgen i kalendern redan nu – (Alla förväntas ta ansvar för de sysslor som tilldelas)</a:t>
            </a:r>
          </a:p>
          <a:p>
            <a:pPr lvl="1"/>
            <a:r>
              <a:rPr lang="sv-SE" sz="1600" dirty="0"/>
              <a:t>Hallvärdar &amp; parkeringsvakter, skolvärdar eller kioskansvar?</a:t>
            </a:r>
          </a:p>
          <a:p>
            <a:r>
              <a:rPr lang="sv-SE" dirty="0"/>
              <a:t>Miniblixten</a:t>
            </a:r>
          </a:p>
          <a:p>
            <a:pPr lvl="1"/>
            <a:r>
              <a:rPr lang="sv-SE" sz="1600" dirty="0"/>
              <a:t>Vi arbetar ej på miniblixten men man får gärna baka till kiosken</a:t>
            </a:r>
          </a:p>
          <a:p>
            <a:r>
              <a:rPr lang="sv-SE" dirty="0"/>
              <a:t>Kiosk</a:t>
            </a:r>
          </a:p>
          <a:p>
            <a:pPr lvl="1"/>
            <a:r>
              <a:rPr lang="sv-SE" sz="1600" dirty="0"/>
              <a:t>Stå i kiosken vid hemmasammandrag</a:t>
            </a:r>
          </a:p>
          <a:p>
            <a:r>
              <a:rPr lang="sv-SE" dirty="0"/>
              <a:t>Försäljning/bidra till lagkassa</a:t>
            </a:r>
          </a:p>
          <a:p>
            <a:pPr lvl="1"/>
            <a:r>
              <a:rPr lang="sv-SE" sz="1600" dirty="0"/>
              <a:t>Delaktig i lagets försäljningsaktiviteter</a:t>
            </a:r>
          </a:p>
          <a:p>
            <a:pPr lvl="1"/>
            <a:endParaRPr lang="sv-SE" sz="1400" dirty="0"/>
          </a:p>
          <a:p>
            <a:pPr lvl="1"/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5AC7A9-6389-3CA5-B409-E6AA3CC1A8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Förväntningar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4184728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A4A89-36B1-91E5-0550-EDFBC521DC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599" cy="4667250"/>
          </a:xfrm>
        </p:spPr>
        <p:txBody>
          <a:bodyPr>
            <a:normAutofit fontScale="70000" lnSpcReduction="20000"/>
          </a:bodyPr>
          <a:lstStyle/>
          <a:p>
            <a:r>
              <a:rPr lang="sv-SE" sz="2400" dirty="0"/>
              <a:t>Irstablixten- &amp; matchvärdsansvariga (2st)</a:t>
            </a:r>
          </a:p>
          <a:p>
            <a:pPr lvl="1"/>
            <a:r>
              <a:rPr lang="sv-SE" sz="1400" dirty="0"/>
              <a:t>Gå på 1 </a:t>
            </a:r>
            <a:r>
              <a:rPr lang="sv-SE" sz="1400" dirty="0" err="1"/>
              <a:t>Irstablixtenmöte</a:t>
            </a:r>
            <a:endParaRPr lang="sv-SE" sz="1400" dirty="0"/>
          </a:p>
          <a:p>
            <a:pPr lvl="1"/>
            <a:r>
              <a:rPr lang="sv-SE" sz="1400" dirty="0"/>
              <a:t>Sätta arbetsschema för Irstablixten (mallar finns)</a:t>
            </a:r>
          </a:p>
          <a:p>
            <a:pPr lvl="1"/>
            <a:r>
              <a:rPr lang="sv-SE" sz="1400" dirty="0"/>
              <a:t>Förmedlar vilka som jobbar som matchvärdar</a:t>
            </a:r>
          </a:p>
          <a:p>
            <a:pPr lvl="1"/>
            <a:r>
              <a:rPr lang="sv-SE" sz="1400" dirty="0"/>
              <a:t>(Jobbar ej på Irstablixten eller som matchvärd/kiosk i regel)</a:t>
            </a:r>
          </a:p>
          <a:p>
            <a:pPr lvl="1"/>
            <a:r>
              <a:rPr lang="sv-SE" sz="1400" dirty="0"/>
              <a:t>Fredrik – Signe &amp; Lovisas pappa</a:t>
            </a:r>
          </a:p>
          <a:p>
            <a:pPr lvl="1"/>
            <a:r>
              <a:rPr lang="sv-SE" sz="1400" dirty="0"/>
              <a:t>Jenny Löfgren – Moas mamma</a:t>
            </a:r>
          </a:p>
          <a:p>
            <a:r>
              <a:rPr lang="sv-SE" sz="2400" dirty="0"/>
              <a:t>Kassör (1st)</a:t>
            </a:r>
          </a:p>
          <a:p>
            <a:pPr lvl="1"/>
            <a:r>
              <a:rPr lang="sv-SE" sz="1400" dirty="0"/>
              <a:t>Kontakt med Margaretha på kansliet</a:t>
            </a:r>
          </a:p>
          <a:p>
            <a:pPr lvl="1"/>
            <a:r>
              <a:rPr lang="sv-SE" sz="1400" dirty="0"/>
              <a:t>Bokföra/redovisa intäkter &amp; utgifter</a:t>
            </a:r>
          </a:p>
          <a:p>
            <a:pPr lvl="1"/>
            <a:r>
              <a:rPr lang="sv-SE" sz="1400" dirty="0"/>
              <a:t>Helena Lundblad  - Mamma till Alice</a:t>
            </a:r>
          </a:p>
          <a:p>
            <a:r>
              <a:rPr lang="sv-SE" dirty="0"/>
              <a:t>Försäljningsansvariga (1-2st)</a:t>
            </a:r>
          </a:p>
          <a:p>
            <a:pPr lvl="1"/>
            <a:r>
              <a:rPr lang="sv-SE" sz="1400" dirty="0"/>
              <a:t>Ansvar för försäljningsaktiviteter</a:t>
            </a:r>
          </a:p>
          <a:p>
            <a:pPr lvl="1"/>
            <a:r>
              <a:rPr lang="sv-SE" sz="1400" dirty="0"/>
              <a:t>Administrativt och förmedlar ut produkter</a:t>
            </a:r>
          </a:p>
          <a:p>
            <a:pPr lvl="1"/>
            <a:r>
              <a:rPr lang="sv-SE" sz="1400" dirty="0"/>
              <a:t>Erik </a:t>
            </a:r>
            <a:r>
              <a:rPr lang="sv-SE" sz="1400" dirty="0" err="1"/>
              <a:t>Führong</a:t>
            </a:r>
            <a:r>
              <a:rPr lang="sv-SE" sz="1400" dirty="0"/>
              <a:t> – Pappa till Alva</a:t>
            </a:r>
          </a:p>
          <a:p>
            <a:pPr lvl="1"/>
            <a:r>
              <a:rPr lang="sv-SE" sz="1400" dirty="0"/>
              <a:t>Daniel </a:t>
            </a:r>
            <a:r>
              <a:rPr lang="sv-SE" sz="1400" dirty="0" err="1"/>
              <a:t>Mulazzani</a:t>
            </a:r>
            <a:r>
              <a:rPr lang="sv-SE" sz="1400" dirty="0"/>
              <a:t> – Pappa till Tyra</a:t>
            </a:r>
          </a:p>
          <a:p>
            <a:r>
              <a:rPr lang="sv-SE" sz="2400" dirty="0"/>
              <a:t>Avslutningsansvariga (2st)</a:t>
            </a:r>
          </a:p>
          <a:p>
            <a:pPr lvl="1"/>
            <a:r>
              <a:rPr lang="sv-SE" sz="1400" dirty="0"/>
              <a:t>Anordnar avslutningar &amp; aktiviteter</a:t>
            </a:r>
          </a:p>
          <a:p>
            <a:pPr lvl="1"/>
            <a:r>
              <a:rPr lang="sv-SE" sz="1400" dirty="0"/>
              <a:t>Sara </a:t>
            </a:r>
            <a:r>
              <a:rPr lang="sv-SE" sz="1400" dirty="0" err="1"/>
              <a:t>Wahrolin</a:t>
            </a:r>
            <a:r>
              <a:rPr lang="sv-SE" sz="1400" dirty="0"/>
              <a:t> – Mamma till Maja</a:t>
            </a:r>
          </a:p>
          <a:p>
            <a:pPr lvl="1"/>
            <a:r>
              <a:rPr lang="sv-SE" sz="1400" dirty="0"/>
              <a:t>Anna-Karin Björklund – Mamma till Vera</a:t>
            </a:r>
          </a:p>
          <a:p>
            <a:pPr marL="0" indent="0">
              <a:buNone/>
            </a:pPr>
            <a:endParaRPr lang="sv-SE" sz="1800" dirty="0"/>
          </a:p>
          <a:p>
            <a:pPr marL="0" indent="0">
              <a:buNone/>
            </a:pPr>
            <a:r>
              <a:rPr lang="sv-SE" sz="1600" dirty="0"/>
              <a:t>(Inga av ovan roller jobbar som matchvärdar eller står i kiosken)</a:t>
            </a:r>
            <a:endParaRPr lang="sv-SE" sz="1400" dirty="0"/>
          </a:p>
          <a:p>
            <a:pPr lvl="1"/>
            <a:endParaRPr lang="sv-SE" sz="900" dirty="0"/>
          </a:p>
          <a:p>
            <a:pPr lvl="1"/>
            <a:endParaRPr lang="sv-SE" sz="800" dirty="0"/>
          </a:p>
          <a:p>
            <a:pPr lvl="1"/>
            <a:endParaRPr lang="sv-SE" sz="1200" dirty="0"/>
          </a:p>
          <a:p>
            <a:pPr marL="0" indent="0">
              <a:buNone/>
            </a:pPr>
            <a:endParaRPr lang="sv-SE" sz="14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5AC7A9-6389-3CA5-B409-E6AA3CC1A8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Föräldraengagemang</a:t>
            </a:r>
            <a:endParaRPr lang="sv-SE" sz="5400" dirty="0"/>
          </a:p>
        </p:txBody>
      </p:sp>
    </p:spTree>
    <p:extLst>
      <p:ext uri="{BB962C8B-B14F-4D97-AF65-F5344CB8AC3E}">
        <p14:creationId xmlns:p14="http://schemas.microsoft.com/office/powerpoint/2010/main" val="2076282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A4A89-36B1-91E5-0550-EDFBC521DC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257801" cy="4351338"/>
          </a:xfrm>
        </p:spPr>
        <p:txBody>
          <a:bodyPr>
            <a:normAutofit/>
          </a:bodyPr>
          <a:lstStyle/>
          <a:p>
            <a:r>
              <a:rPr lang="sv-SE" sz="2400" u="sng" dirty="0"/>
              <a:t>Utgifter (Uppskattning)</a:t>
            </a:r>
          </a:p>
          <a:p>
            <a:pPr lvl="1"/>
            <a:r>
              <a:rPr lang="sv-SE" sz="2000" dirty="0"/>
              <a:t>Beting: 12.000kr</a:t>
            </a:r>
          </a:p>
          <a:p>
            <a:pPr lvl="1"/>
            <a:r>
              <a:rPr lang="sv-SE" sz="2000" dirty="0"/>
              <a:t>Miniblixten: 1.250kr</a:t>
            </a:r>
          </a:p>
          <a:p>
            <a:pPr lvl="1"/>
            <a:r>
              <a:rPr lang="sv-SE" sz="2000" dirty="0"/>
              <a:t>Tränings-/bortatröjor: 12.000-15.000kr</a:t>
            </a:r>
          </a:p>
          <a:p>
            <a:pPr lvl="1"/>
            <a:r>
              <a:rPr lang="sv-SE" sz="2000" dirty="0"/>
              <a:t>Träningsläger: 3.000kr</a:t>
            </a:r>
          </a:p>
          <a:p>
            <a:pPr lvl="1"/>
            <a:r>
              <a:rPr lang="sv-SE" sz="2000" dirty="0"/>
              <a:t>Övrigt material: 5.000</a:t>
            </a:r>
          </a:p>
          <a:p>
            <a:pPr lvl="1"/>
            <a:r>
              <a:rPr lang="sv-SE" sz="2000" dirty="0"/>
              <a:t>Cup 2: </a:t>
            </a:r>
          </a:p>
          <a:p>
            <a:pPr lvl="2"/>
            <a:r>
              <a:rPr lang="sv-SE" sz="1600" dirty="0"/>
              <a:t>900kr i </a:t>
            </a:r>
            <a:r>
              <a:rPr lang="sv-SE" sz="1600" dirty="0" err="1"/>
              <a:t>anm.avgift</a:t>
            </a:r>
            <a:r>
              <a:rPr lang="sv-SE" sz="1600" dirty="0"/>
              <a:t>/lag (4-6lag)</a:t>
            </a:r>
          </a:p>
          <a:p>
            <a:pPr lvl="1"/>
            <a:r>
              <a:rPr lang="sv-SE" sz="2000" dirty="0"/>
              <a:t>Avslutning x2: 5-12.000kr</a:t>
            </a:r>
          </a:p>
          <a:p>
            <a:pPr marL="457200" lvl="1" indent="0">
              <a:buNone/>
            </a:pPr>
            <a:endParaRPr lang="sv-SE" sz="2000" dirty="0"/>
          </a:p>
          <a:p>
            <a:pPr lvl="1"/>
            <a:r>
              <a:rPr lang="sv-SE" sz="2000" dirty="0">
                <a:solidFill>
                  <a:srgbClr val="FF0000"/>
                </a:solidFill>
              </a:rPr>
              <a:t>Summa: ca. 50.000kr</a:t>
            </a:r>
          </a:p>
          <a:p>
            <a:pPr lvl="1"/>
            <a:endParaRPr lang="sv-SE" sz="2000" dirty="0"/>
          </a:p>
          <a:p>
            <a:pPr lvl="1"/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5AC7A9-6389-3CA5-B409-E6AA3CC1A8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Ekonomi/försäljning </a:t>
            </a:r>
            <a:endParaRPr lang="sv-SE" sz="5400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751B646-61BC-4328-8C66-ED55B6861F84}"/>
              </a:ext>
            </a:extLst>
          </p:cNvPr>
          <p:cNvSpPr txBox="1">
            <a:spLocks/>
          </p:cNvSpPr>
          <p:nvPr/>
        </p:nvSpPr>
        <p:spPr>
          <a:xfrm>
            <a:off x="6100618" y="1825625"/>
            <a:ext cx="52578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400" u="sng" dirty="0"/>
              <a:t>Intäkter</a:t>
            </a:r>
          </a:p>
          <a:p>
            <a:pPr lvl="1"/>
            <a:r>
              <a:rPr lang="sv-SE" sz="2000" dirty="0"/>
              <a:t>Bingolotter: 23.200kr</a:t>
            </a:r>
          </a:p>
          <a:p>
            <a:pPr lvl="1"/>
            <a:r>
              <a:rPr lang="sv-SE" sz="2000" dirty="0"/>
              <a:t>Kiosk: 6.000kr</a:t>
            </a:r>
          </a:p>
          <a:p>
            <a:pPr lvl="1"/>
            <a:r>
              <a:rPr lang="sv-SE" sz="2000" dirty="0"/>
              <a:t>Sponsring: ?</a:t>
            </a:r>
          </a:p>
          <a:p>
            <a:pPr lvl="1"/>
            <a:r>
              <a:rPr lang="sv-SE" sz="2000" dirty="0"/>
              <a:t>Annan försäljningsaktivitet: ?</a:t>
            </a:r>
          </a:p>
          <a:p>
            <a:pPr lvl="1"/>
            <a:endParaRPr lang="sv-SE" sz="1400" dirty="0"/>
          </a:p>
          <a:p>
            <a:r>
              <a:rPr lang="sv-SE" sz="2400" u="sng" dirty="0"/>
              <a:t>Försäljningsaktivitet 1</a:t>
            </a:r>
          </a:p>
          <a:p>
            <a:pPr lvl="1"/>
            <a:r>
              <a:rPr lang="sv-SE" sz="2000" dirty="0"/>
              <a:t>10st Bingolotter Jul enkel/spelare</a:t>
            </a:r>
          </a:p>
          <a:p>
            <a:pPr lvl="1"/>
            <a:r>
              <a:rPr lang="sv-SE" sz="2000" dirty="0"/>
              <a:t>3st Julkalendrar/spelare</a:t>
            </a:r>
          </a:p>
          <a:p>
            <a:pPr lvl="1"/>
            <a:r>
              <a:rPr lang="sv-SE" sz="2000" dirty="0"/>
              <a:t>(50st Bingolotter enkel Nyår - Bonus)</a:t>
            </a:r>
          </a:p>
          <a:p>
            <a:pPr lvl="1"/>
            <a:r>
              <a:rPr lang="sv-SE" sz="2000" dirty="0"/>
              <a:t>Möjligt att köpa sig för 530kr</a:t>
            </a:r>
          </a:p>
          <a:p>
            <a:pPr lvl="1"/>
            <a:r>
              <a:rPr lang="sv-SE" sz="2000" dirty="0"/>
              <a:t>Har man lätt för att sälja - erbjud gärna er hjälp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373247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6A4A89-36B1-91E5-0550-EDFBC521DC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600" cy="2764848"/>
          </a:xfrm>
        </p:spPr>
        <p:txBody>
          <a:bodyPr>
            <a:normAutofit/>
          </a:bodyPr>
          <a:lstStyle/>
          <a:p>
            <a:pPr marL="914400" lvl="2" indent="0" algn="ctr">
              <a:buNone/>
            </a:pPr>
            <a:r>
              <a:rPr lang="sv-SE" sz="2800" dirty="0"/>
              <a:t>Har vi några företag i föräldragruppen som vill stötta laget och synas på våra träningströjor och/eller hemsida?</a:t>
            </a:r>
          </a:p>
          <a:p>
            <a:r>
              <a:rPr lang="sv-SE" sz="2400" dirty="0"/>
              <a:t>Partnerpaket</a:t>
            </a:r>
          </a:p>
          <a:p>
            <a:pPr lvl="1"/>
            <a:r>
              <a:rPr lang="sv-SE" sz="1700" dirty="0"/>
              <a:t>Stort tryck på träningströja och logga på hemsida: 10.000kr/säsong</a:t>
            </a:r>
          </a:p>
          <a:p>
            <a:pPr lvl="1"/>
            <a:r>
              <a:rPr lang="sv-SE" sz="1700" dirty="0"/>
              <a:t>Litet tryck på träningströja och logga på hemsida: 6.000kr/säsong</a:t>
            </a:r>
          </a:p>
          <a:p>
            <a:pPr lvl="1"/>
            <a:r>
              <a:rPr lang="sv-SE" sz="1700" dirty="0"/>
              <a:t>Logga på hemsida: 2000kr/säsong</a:t>
            </a:r>
          </a:p>
          <a:p>
            <a:pPr lvl="1"/>
            <a:endParaRPr lang="sv-SE" sz="2000" dirty="0"/>
          </a:p>
          <a:p>
            <a:pPr marL="457200" lvl="1" indent="0">
              <a:buNone/>
            </a:pPr>
            <a:endParaRPr lang="sv-SE" sz="2000" dirty="0"/>
          </a:p>
          <a:p>
            <a:pPr lvl="1"/>
            <a:endParaRPr lang="sv-SE" dirty="0"/>
          </a:p>
          <a:p>
            <a:pPr marL="0" indent="0">
              <a:buNone/>
            </a:pPr>
            <a:endParaRPr lang="sv-SE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5AC7A9-6389-3CA5-B409-E6AA3CC1A8F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Lagpartners</a:t>
            </a:r>
            <a:endParaRPr lang="sv-SE" sz="5400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44BAA7D-9A1E-4C25-B2EE-FFBBEB5EA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056" y="2687782"/>
            <a:ext cx="3770744" cy="38050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77966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86EC-9142-4976-9BA6-ACD6A21C6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5487"/>
            <a:ext cx="6252882" cy="4181475"/>
          </a:xfrm>
        </p:spPr>
        <p:txBody>
          <a:bodyPr>
            <a:normAutofit fontScale="92500" lnSpcReduction="10000"/>
          </a:bodyPr>
          <a:lstStyle/>
          <a:p>
            <a:r>
              <a:rPr lang="sv-SE" sz="2400" dirty="0" err="1"/>
              <a:t>Whatsapp</a:t>
            </a:r>
            <a:r>
              <a:rPr lang="sv-SE" sz="2400" dirty="0"/>
              <a:t>-grupp föräldrar: </a:t>
            </a:r>
          </a:p>
          <a:p>
            <a:pPr lvl="1"/>
            <a:r>
              <a:rPr lang="sv-SE" sz="1600" dirty="0"/>
              <a:t>Snabb/plötslig information från oss</a:t>
            </a:r>
          </a:p>
          <a:p>
            <a:pPr lvl="1"/>
            <a:r>
              <a:rPr lang="sv-SE" sz="1600" dirty="0"/>
              <a:t>Dela bilder</a:t>
            </a:r>
          </a:p>
          <a:p>
            <a:pPr lvl="1"/>
            <a:r>
              <a:rPr lang="sv-SE" sz="1600" dirty="0"/>
              <a:t>Påminnelser från oss</a:t>
            </a:r>
          </a:p>
          <a:p>
            <a:pPr lvl="1"/>
            <a:r>
              <a:rPr lang="sv-SE" sz="1600" dirty="0"/>
              <a:t>Ni behöver inte meddela plötslig frånvaro vid träning. Gärna vid match/andra aktiviteter</a:t>
            </a:r>
          </a:p>
          <a:p>
            <a:pPr lvl="1"/>
            <a:r>
              <a:rPr lang="sv-SE" sz="1600" dirty="0"/>
              <a:t>Ställa frågor vid behov av snabba svar</a:t>
            </a:r>
          </a:p>
          <a:p>
            <a:pPr lvl="1"/>
            <a:r>
              <a:rPr lang="sv-SE" sz="1600" dirty="0"/>
              <a:t>Undvik diskussioner</a:t>
            </a:r>
          </a:p>
          <a:p>
            <a:pPr lvl="1"/>
            <a:r>
              <a:rPr lang="sv-SE" sz="1600" dirty="0"/>
              <a:t>GOD TON!</a:t>
            </a:r>
          </a:p>
          <a:p>
            <a:r>
              <a:rPr lang="sv-SE" sz="2400" dirty="0"/>
              <a:t>Hemsida/mail</a:t>
            </a:r>
          </a:p>
          <a:p>
            <a:pPr lvl="1"/>
            <a:r>
              <a:rPr lang="sv-SE" sz="1600" dirty="0"/>
              <a:t>Information som kan vara bra att återkomma till publicerar vi även på hemsida som ”nyhet”– utöver mailutskick</a:t>
            </a:r>
          </a:p>
          <a:p>
            <a:r>
              <a:rPr lang="sv-SE" sz="2400" dirty="0"/>
              <a:t>Läs gärna FAQ på hemsidan</a:t>
            </a:r>
          </a:p>
          <a:p>
            <a:r>
              <a:rPr lang="sv-SE" sz="2400" dirty="0"/>
              <a:t>Ni hittar våra kontaktuppgifter på hemsidan </a:t>
            </a:r>
            <a:r>
              <a:rPr lang="sv-SE" sz="2400" dirty="0">
                <a:hlinkClick r:id="rId2"/>
              </a:rPr>
              <a:t>www.vasterasirsta.se</a:t>
            </a:r>
            <a:endParaRPr lang="sv-SE" sz="2400" dirty="0"/>
          </a:p>
          <a:p>
            <a:endParaRPr lang="sv-SE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50A78B9-4F1F-89F1-4D48-8D47A9F6CF93}"/>
              </a:ext>
            </a:extLst>
          </p:cNvPr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Kommunikation</a:t>
            </a:r>
            <a:endParaRPr lang="sv-SE" sz="5400" dirty="0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A60DFCF1-765C-4ED8-B241-EE61830ECE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12" y="1995487"/>
            <a:ext cx="4320988" cy="434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07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CF279B-39F2-45D4-82D7-1D742776F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Whatsapp</a:t>
            </a:r>
            <a:r>
              <a:rPr lang="sv-SE" dirty="0"/>
              <a:t> - Föräldragrupp</a:t>
            </a:r>
          </a:p>
        </p:txBody>
      </p:sp>
      <p:pic>
        <p:nvPicPr>
          <p:cNvPr id="5" name="Platshållare för innehåll 4">
            <a:extLst>
              <a:ext uri="{FF2B5EF4-FFF2-40B4-BE49-F238E27FC236}">
                <a16:creationId xmlns:a16="http://schemas.microsoft.com/office/drawing/2014/main" id="{4985D4E3-5086-426B-AE4B-2F01B77980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154" y="1825625"/>
            <a:ext cx="3487270" cy="4667250"/>
          </a:xfrm>
          <a:solidFill>
            <a:schemeClr val="tx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0813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F051A-7B78-D80C-F660-624D9DB30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sv-SE" sz="1600" b="1" dirty="0"/>
              <a:t>Intersports </a:t>
            </a:r>
            <a:r>
              <a:rPr lang="sv-SE" sz="1600" b="1" dirty="0" err="1"/>
              <a:t>föreningssida</a:t>
            </a:r>
            <a:endParaRPr lang="sv-SE" sz="1600" b="1" dirty="0"/>
          </a:p>
          <a:p>
            <a:pPr lvl="1"/>
            <a:r>
              <a:rPr lang="sv-SE" sz="1200" dirty="0">
                <a:hlinkClick r:id="rId2"/>
              </a:rPr>
              <a:t>https://team.intersport.se/vasterasirsta-hf</a:t>
            </a:r>
            <a:endParaRPr lang="sv-SE" sz="1200" dirty="0"/>
          </a:p>
          <a:p>
            <a:r>
              <a:rPr lang="sv-SE" sz="1400" b="1" dirty="0"/>
              <a:t>Förälder/vårdnadshavare till </a:t>
            </a:r>
            <a:r>
              <a:rPr lang="sv-SE" sz="1400" b="1" dirty="0" err="1"/>
              <a:t>Handbollspelare</a:t>
            </a:r>
            <a:r>
              <a:rPr lang="sv-SE" sz="1400" b="1" dirty="0"/>
              <a:t> i VIHF</a:t>
            </a:r>
          </a:p>
          <a:p>
            <a:pPr lvl="1"/>
            <a:r>
              <a:rPr lang="sv-SE" sz="1200" dirty="0">
                <a:hlinkClick r:id="rId3"/>
              </a:rPr>
              <a:t>https://www.vasterasirsta.se/docs/1244/36176/Foralder%20till%20handbollsspelare%20i%20VasterasIrsta%202024-2025.pdf</a:t>
            </a:r>
            <a:endParaRPr lang="sv-SE" sz="1200" dirty="0"/>
          </a:p>
          <a:p>
            <a:r>
              <a:rPr lang="sv-SE" sz="1400" b="1" dirty="0"/>
              <a:t>Regler minihandboll</a:t>
            </a:r>
          </a:p>
          <a:p>
            <a:endParaRPr lang="sv-SE" sz="2400" dirty="0"/>
          </a:p>
          <a:p>
            <a:endParaRPr lang="sv-SE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D3BCF7-EA6C-7222-1BF6-6B2ADEDE5F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  <a:cs typeface="Dreaming Outloud Script Pro" panose="020F0502020204030204" pitchFamily="66" charset="0"/>
              </a:rPr>
              <a:t>Övrigt</a:t>
            </a:r>
            <a:endParaRPr lang="sv-SE" sz="5400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D99AC286-14C8-4D0E-AFCD-211D13538E4E}"/>
              </a:ext>
            </a:extLst>
          </p:cNvPr>
          <p:cNvSpPr txBox="1">
            <a:spLocks/>
          </p:cNvSpPr>
          <p:nvPr/>
        </p:nvSpPr>
        <p:spPr>
          <a:xfrm>
            <a:off x="838200" y="3321915"/>
            <a:ext cx="10515600" cy="3434273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AutoNum type="arabicPeriod"/>
            </a:pPr>
            <a:r>
              <a:rPr lang="sv-SE" sz="1200" b="1" dirty="0">
                <a:latin typeface="Helvetica" panose="020B0604020202020204" pitchFamily="34" charset="0"/>
              </a:rPr>
              <a:t>Tre-sekunders regeln – används inte</a:t>
            </a:r>
            <a:br>
              <a:rPr lang="sv-SE" sz="1200" b="1" dirty="0">
                <a:latin typeface="Helvetica" panose="020B0604020202020204" pitchFamily="34" charset="0"/>
              </a:rPr>
            </a:br>
            <a:r>
              <a:rPr lang="sv-SE" sz="1100" i="1" dirty="0">
                <a:latin typeface="Helvetica" panose="020B0604020202020204" pitchFamily="34" charset="0"/>
              </a:rPr>
              <a:t>Varför: Barn i denna ålder behöver mer tid för att upptäcka medspelare och ta beslut. Perceptionen är inte tillräckligt utvecklad. </a:t>
            </a:r>
            <a:endParaRPr lang="sv-SE" sz="1200" b="1" i="1" dirty="0">
              <a:latin typeface="Helvetica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v-SE" sz="1200" b="1" dirty="0">
                <a:latin typeface="Helvetica" panose="020B0604020202020204" pitchFamily="34" charset="0"/>
              </a:rPr>
              <a:t>Dubbelstuds och </a:t>
            </a:r>
            <a:r>
              <a:rPr lang="sv-SE" sz="1200" b="1" dirty="0" err="1">
                <a:latin typeface="Helvetica" panose="020B0604020202020204" pitchFamily="34" charset="0"/>
              </a:rPr>
              <a:t>stegfel</a:t>
            </a:r>
            <a:r>
              <a:rPr lang="sv-SE" sz="1200" b="1" dirty="0">
                <a:latin typeface="Helvetica" panose="020B0604020202020204" pitchFamily="34" charset="0"/>
              </a:rPr>
              <a:t> beivras genom att gå tillbaka till startplatsen och behålla bollen. Starta med ett frikast för den som gjorde fel.</a:t>
            </a:r>
            <a:br>
              <a:rPr lang="sv-SE" sz="1200" dirty="0">
                <a:latin typeface="Helvetica" panose="020B0604020202020204" pitchFamily="34" charset="0"/>
              </a:rPr>
            </a:br>
            <a:r>
              <a:rPr lang="sv-SE" sz="1100" i="1" dirty="0">
                <a:latin typeface="Helvetica" panose="020B0604020202020204" pitchFamily="34" charset="0"/>
              </a:rPr>
              <a:t>Varför: Du gör det lättare för spelaren att lära sig handboll, och spelarna tillåts att göra fel. För att sedan kunna prova igen och på så sätt få lyckas, vilken i sin tur leder till en mer positiv upplevelse. </a:t>
            </a:r>
            <a:endParaRPr lang="sv-SE" sz="1200" b="1" i="1" dirty="0">
              <a:latin typeface="Helvetica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v-SE" sz="1200" b="1" dirty="0">
                <a:latin typeface="Helvetica" panose="020B0604020202020204" pitchFamily="34" charset="0"/>
              </a:rPr>
              <a:t>Farligt spel beivras med personlig utvisning i två anfall. Laget får sätta in en annan spelare och blir inte drabbat. Matchledare förklarar för spelaren vad hen gjorde för fel.</a:t>
            </a:r>
            <a:br>
              <a:rPr lang="sv-SE" sz="1200" dirty="0">
                <a:latin typeface="Helvetica" panose="020B0604020202020204" pitchFamily="34" charset="0"/>
              </a:rPr>
            </a:br>
            <a:r>
              <a:rPr lang="sv-SE" sz="1100" i="1" dirty="0">
                <a:latin typeface="Helvetica" panose="020B0604020202020204" pitchFamily="34" charset="0"/>
              </a:rPr>
              <a:t>Varför: Farligt spel ska beivras. Eftersom spelaren måste kliva av planen finns det utrymme för ledarna att på ett pedagogiskt sätt förändra spelarens beteende.</a:t>
            </a:r>
            <a:endParaRPr lang="sv-SE" sz="1200" dirty="0">
              <a:latin typeface="Helvetica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v-SE" sz="1200" b="1" dirty="0" err="1">
                <a:latin typeface="Helvetica" panose="020B0604020202020204" pitchFamily="34" charset="0"/>
              </a:rPr>
              <a:t>Avkast</a:t>
            </a:r>
            <a:r>
              <a:rPr lang="sv-SE" sz="1200" b="1" dirty="0">
                <a:latin typeface="Helvetica" panose="020B0604020202020204" pitchFamily="34" charset="0"/>
              </a:rPr>
              <a:t> och hörnkast (=inkast från hörnet) ersätts av Målvaktskast.</a:t>
            </a:r>
            <a:br>
              <a:rPr lang="sv-SE" sz="1200" i="1" dirty="0">
                <a:latin typeface="Helvetica" panose="020B0604020202020204" pitchFamily="34" charset="0"/>
              </a:rPr>
            </a:br>
            <a:r>
              <a:rPr lang="sv-SE" sz="1100" i="1" dirty="0">
                <a:latin typeface="Helvetica" panose="020B0604020202020204" pitchFamily="34" charset="0"/>
              </a:rPr>
              <a:t>Varför: Det ger ett snabbare och mer flytande spel. Vilket i sin tur leder till högre bollkontaktsgrad för varje spelare.</a:t>
            </a:r>
            <a:r>
              <a:rPr lang="sv-SE" sz="1100" dirty="0">
                <a:latin typeface="Helvetica" panose="020B0604020202020204" pitchFamily="34" charset="0"/>
              </a:rPr>
              <a:t> </a:t>
            </a:r>
            <a:endParaRPr lang="sv-SE" sz="1200" b="1" dirty="0">
              <a:latin typeface="Helvetica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v-SE" sz="1200" b="1" dirty="0">
                <a:latin typeface="Helvetica" panose="020B0604020202020204" pitchFamily="34" charset="0"/>
              </a:rPr>
              <a:t>Vid målvaktskast ska icke bollförande lag springa hem till egen målgårdslinje. Laget får ej gå upp i offensivt försvar förrän då det bollförande laget har genomfört två passningarna (utkastet inräknat), eller då bollen kommit över på offensiv planhalva.</a:t>
            </a:r>
            <a:br>
              <a:rPr lang="sv-SE" sz="1200" b="1" dirty="0">
                <a:latin typeface="Helvetica" panose="020B0604020202020204" pitchFamily="34" charset="0"/>
              </a:rPr>
            </a:br>
            <a:r>
              <a:rPr lang="sv-SE" sz="1100" i="1" dirty="0">
                <a:latin typeface="Helvetica" panose="020B0604020202020204" pitchFamily="34" charset="0"/>
              </a:rPr>
              <a:t>Varför: Anfallande målvakt får tid på sig att passa ut bollen. Försvararna lär sig att springa hem direkt vid avslut. Det kommer att sitta i ryggmärgen på försvararna när de blir vuxna. På samma sätt som vi lär spelarna att springa på kontring så fort skottet anfallande lag skjuter. </a:t>
            </a:r>
            <a:endParaRPr lang="sv-SE" sz="1200" b="1" i="1" dirty="0">
              <a:latin typeface="Helvetica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sv-SE" sz="1200" b="1" dirty="0">
                <a:latin typeface="Helvetica" panose="020B0604020202020204" pitchFamily="34" charset="0"/>
              </a:rPr>
              <a:t>Inga omfamningar (=låsningar) eller knuffar tillåts.</a:t>
            </a:r>
            <a:br>
              <a:rPr lang="sv-SE" sz="1200" i="1" dirty="0">
                <a:latin typeface="Helvetica" panose="020B0604020202020204" pitchFamily="34" charset="0"/>
              </a:rPr>
            </a:br>
            <a:r>
              <a:rPr lang="sv-SE" sz="1100" i="1" dirty="0">
                <a:latin typeface="Helvetica" panose="020B0604020202020204" pitchFamily="34" charset="0"/>
              </a:rPr>
              <a:t>Varför: I försvaret vill vi att spelarna ska träna på fotarbete och att placera sig rätt samt att erövra bollen. Spelarnas perceptionsförmåga är för dåligt utvecklad i denna ålder för att spela anfallsspel mot fullkontaktförsvar. </a:t>
            </a:r>
            <a:endParaRPr lang="sv-SE" sz="1200" dirty="0"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8618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0D3BCF7-EA6C-7222-1BF6-6B2ADEDE5F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parallelogram">
            <a:avLst/>
          </a:prstGeom>
          <a:solidFill>
            <a:schemeClr val="bg2">
              <a:lumMod val="10000"/>
            </a:scheme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v-SE" sz="5400" i="1" dirty="0">
                <a:solidFill>
                  <a:schemeClr val="bg1"/>
                </a:solidFill>
                <a:latin typeface="Modern Love Grunge" panose="04070805081005020601" pitchFamily="82" charset="0"/>
              </a:rPr>
              <a:t>Frågor?</a:t>
            </a:r>
            <a:endParaRPr lang="sv-SE" sz="5400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E49B0FA-1559-4B68-91B7-8F1234BBE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8532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endParaRPr lang="sv-SE" sz="1200" b="0" i="0" dirty="0"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441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ty Light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D647F"/>
      </a:accent1>
      <a:accent2>
        <a:srgbClr val="11CED0"/>
      </a:accent2>
      <a:accent3>
        <a:srgbClr val="D50A40"/>
      </a:accent3>
      <a:accent4>
        <a:srgbClr val="08A6B6"/>
      </a:accent4>
      <a:accent5>
        <a:srgbClr val="1A92E5"/>
      </a:accent5>
      <a:accent6>
        <a:srgbClr val="11CED0"/>
      </a:accent6>
      <a:hlink>
        <a:srgbClr val="1A92E5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1674</Words>
  <Application>Microsoft Office PowerPoint</Application>
  <PresentationFormat>Bredbild</PresentationFormat>
  <Paragraphs>265</Paragraphs>
  <Slides>22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22</vt:i4>
      </vt:variant>
    </vt:vector>
  </HeadingPairs>
  <TitlesOfParts>
    <vt:vector size="30" baseType="lpstr">
      <vt:lpstr>Aptos</vt:lpstr>
      <vt:lpstr>Aptos Display</vt:lpstr>
      <vt:lpstr>Arial</vt:lpstr>
      <vt:lpstr>Dreaming Outloud Script Pro</vt:lpstr>
      <vt:lpstr>Franklin Gothic Demi</vt:lpstr>
      <vt:lpstr>Helvetica</vt:lpstr>
      <vt:lpstr>Modern Love Grunge</vt:lpstr>
      <vt:lpstr>Office Theme</vt:lpstr>
      <vt:lpstr>PowerPoint-presentation</vt:lpstr>
      <vt:lpstr>PowerPoint-presentation</vt:lpstr>
      <vt:lpstr>VISION</vt:lpstr>
      <vt:lpstr>VÄRDEGRUND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Whatsapp - Föräldragrupp</vt:lpstr>
      <vt:lpstr>Övrigt</vt:lpstr>
      <vt:lpstr>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Johan Tysklind</dc:creator>
  <cp:lastModifiedBy>Andreas Bamberg Sjögreen</cp:lastModifiedBy>
  <cp:revision>160</cp:revision>
  <dcterms:created xsi:type="dcterms:W3CDTF">2024-05-27T07:53:27Z</dcterms:created>
  <dcterms:modified xsi:type="dcterms:W3CDTF">2024-10-03T12:52:49Z</dcterms:modified>
</cp:coreProperties>
</file>