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555" r:id="rId2"/>
    <p:sldId id="545" r:id="rId3"/>
    <p:sldId id="567" r:id="rId4"/>
    <p:sldId id="577" r:id="rId5"/>
    <p:sldId id="544" r:id="rId6"/>
    <p:sldId id="568" r:id="rId7"/>
    <p:sldId id="569" r:id="rId8"/>
    <p:sldId id="570" r:id="rId9"/>
    <p:sldId id="571" r:id="rId10"/>
    <p:sldId id="585" r:id="rId11"/>
    <p:sldId id="583" r:id="rId12"/>
    <p:sldId id="575" r:id="rId13"/>
    <p:sldId id="576" r:id="rId14"/>
    <p:sldId id="566" r:id="rId15"/>
    <p:sldId id="579" r:id="rId16"/>
    <p:sldId id="578" r:id="rId17"/>
    <p:sldId id="580" r:id="rId18"/>
    <p:sldId id="556" r:id="rId19"/>
    <p:sldId id="581" r:id="rId20"/>
    <p:sldId id="557" r:id="rId21"/>
    <p:sldId id="582" r:id="rId22"/>
    <p:sldId id="531" r:id="rId23"/>
    <p:sldId id="584" r:id="rId2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74B78B-E175-4C20-9E5C-255704930C55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1CE24E-97BA-4875-AC07-85C95149A8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1688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CE24E-97BA-4875-AC07-85C95149A8E7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1218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03B4-DDD2-F7C6-5DDE-29927B400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0967B1-2601-AB66-4F8E-2788FFD83C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0DFFA-C575-A353-A400-6A16980B0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9D7E4-D529-4D5B-52F9-12A57950F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856C1-38ED-1497-2196-EBBC996C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57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9679A-0F0C-7B57-0A22-D216A4D3E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58C32-AECD-2DA2-5D6F-9E1A72A80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C0AC3-3199-41D3-AAB9-481148E54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BBE3A-54CC-84B8-F037-59F840A8C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A88A0-E3A9-6478-088A-AE80B867A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0909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9BF0B-463A-1EA3-3ABF-F58EF1C23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CCB9CA-4B7F-9CFA-4AA8-43212F3D0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0608E-D3E6-E017-08FB-6EC36A3C1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5DFFC-4114-688B-EE7B-72AB24E9E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E1C0E-8042-1B64-446D-72F95042D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3377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D45E6-7ABC-DB43-CB7B-837C4C3D1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DD81C-E91A-D558-F98C-D56B1D971D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29100F-F698-9FD5-31AD-97E0C635DC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D99793-19B7-6FC6-24E8-97100D740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8F79B7-FB94-5F6C-400B-C2A32F72E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27A384-8A70-5E5D-C50B-DE6275D6F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2150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92DAA-470E-424C-5409-7882D7072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9AB71-A87E-C267-9D03-1227BBB09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6B1DB4-906D-B23C-6B0B-3455A28892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1C05D7-87A2-466A-B0E9-379AFB3B1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4EA3F-FAF8-D89B-F1FB-F86F16F834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DCAE9-A450-B2A2-A11B-40ABD5D0F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FA97C5-F63E-17FB-8ADC-24AD54637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663658-57B1-C963-41BF-7DDF1A8E3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22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B6D61-72AE-929F-BCEE-D6C550FCF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5C7D06-7761-0BD7-310D-D271A87E8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AD760A-DFD0-EBED-02D2-FE42E0B79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6F2805-E6A1-A032-A4E1-B3837756C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946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6E5C0D-8CBF-7B79-FC33-F313CB07F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132E97-3A3D-068F-DF51-0083F553B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C3677-C92A-91B1-1C46-1A929FACE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3205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F1C3-2338-11A3-2FD1-51D360DC5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E098A-9A0C-2B7B-7385-D8957EEBB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FD4619-A149-6D59-711E-9775DF35B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A0E272-90A5-EE45-361C-E4DF05E92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1B6E20-7F21-B3F1-4E38-F2A33FD36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B16F73-8BB2-D3A7-64E5-05C10B44F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3421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58DD4-3B99-DD18-E7F9-B00041266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01F8A2-AA3E-3005-F6AE-2B8298B5A8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D21F5-2AE7-BDF5-DB52-BBFEB79BAF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F3596C-8117-4970-BFB5-600CDFE8C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B3469-B5C4-E858-CDEC-5FDDBEC7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33A38C-0FC0-34F2-D741-CAD7340BE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5534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75F13-AC88-E0AD-1E32-4DB504055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85FF5F-CE3B-EFFC-FD36-8E3C17E89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04493-BD7A-7348-AFBA-2ABCB834B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52949-B219-68EB-EF6E-1722CBE4F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56B86-08D5-6922-F626-D2E7A96A2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3180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C25380-568F-EA21-580D-E8602917F4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7748D3-6A2B-E35E-2664-D88F8FE5D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7AF7B-41A3-E056-9B39-B3211FD8C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2FA66-2925-CC1C-CFFF-0F714B002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D9DC0-E951-C521-4FE0-C37EC02F0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587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70E71A-74F9-9805-334E-167F6B03D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9047EF-F63C-F3E4-E5A3-EF08ECAC0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D255A-B50A-627E-1963-EC4C6AA870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EF3F00-2E08-44CB-A6AF-FFE1CAE1503C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961DA-5F35-472F-A72A-C3C15BC5D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4BB05-13A3-E5FD-43AF-5E47D8937B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0472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mailto:s_kohlin@hotma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chat.whatsapp.com/KscqzQRwjwxIU5K5z6VqCA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vasterasirsta.web.sportadmin.se/nyheter/?ID=324712&amp;NID=1262352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0A3DC0C5-9FB1-41DD-AEE3-644C3A67E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logo with a ball and text&#10;&#10;Description automatically generated">
            <a:extLst>
              <a:ext uri="{FF2B5EF4-FFF2-40B4-BE49-F238E27FC236}">
                <a16:creationId xmlns:a16="http://schemas.microsoft.com/office/drawing/2014/main" id="{27FC375B-414D-120A-222F-E7A06A8DB0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C45E524A-0DBA-4D88-B821-0E3AB27A96B0}"/>
              </a:ext>
            </a:extLst>
          </p:cNvPr>
          <p:cNvSpPr/>
          <p:nvPr/>
        </p:nvSpPr>
        <p:spPr>
          <a:xfrm>
            <a:off x="3737974" y="5262281"/>
            <a:ext cx="7265335" cy="13099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4800" i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VÄSTERÅSIRSTA HF</a:t>
            </a:r>
          </a:p>
          <a:p>
            <a:r>
              <a:rPr lang="sv-SE" sz="2400" i="1" dirty="0">
                <a:solidFill>
                  <a:schemeClr val="bg1">
                    <a:lumMod val="65000"/>
                  </a:schemeClr>
                </a:solidFill>
                <a:latin typeface="Franklin Gothic Demi" panose="020B0703020102020204" pitchFamily="34" charset="0"/>
              </a:rPr>
              <a:t>Flickor 2015 – Föräldramöte 250910</a:t>
            </a:r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947270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5AC7A9-6389-3CA5-B409-E6AA3CC1A8F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Agenda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994F957-EF67-4EE6-9996-06FB04746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>
            <a:normAutofit fontScale="85000" lnSpcReduction="20000"/>
          </a:bodyPr>
          <a:lstStyle/>
          <a:p>
            <a:pPr marL="571500" indent="-571500">
              <a:buFont typeface="+mj-lt"/>
              <a:buAutoNum type="romanUcPeriod"/>
            </a:pPr>
            <a:r>
              <a:rPr lang="sv-SE" sz="1800" dirty="0"/>
              <a:t>Värdegrund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Spelare &amp; ledare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Träningar och träningsinnehåll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Matcher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Träningsläger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Föräldrar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 err="1"/>
              <a:t>Årshjul</a:t>
            </a:r>
            <a:endParaRPr lang="sv-SE" sz="1800" dirty="0"/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Irstablixten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Ekonomi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Cuper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Material &amp; inköp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Sponsring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Diskussion inför beslut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Föräldraorganisation</a:t>
            </a:r>
          </a:p>
          <a:p>
            <a:pPr marL="571500" indent="-571500">
              <a:buFont typeface="+mj-lt"/>
              <a:buAutoNum type="romanUcPeriod"/>
            </a:pPr>
            <a:r>
              <a:rPr lang="sv-SE" sz="1800" dirty="0"/>
              <a:t>Frågor</a:t>
            </a:r>
          </a:p>
          <a:p>
            <a:pPr marL="571500" indent="-571500">
              <a:buFont typeface="+mj-lt"/>
              <a:buAutoNum type="romanUcPeriod"/>
            </a:pPr>
            <a:endParaRPr lang="sv-SE" sz="1800" dirty="0"/>
          </a:p>
          <a:p>
            <a:pPr marL="571500" indent="-571500">
              <a:buFont typeface="+mj-lt"/>
              <a:buAutoNum type="romanUcPeriod"/>
            </a:pPr>
            <a:endParaRPr lang="sv-SE" sz="1800" dirty="0"/>
          </a:p>
          <a:p>
            <a:pPr marL="571500" indent="-571500">
              <a:buFont typeface="+mj-lt"/>
              <a:buAutoNum type="romanUcPeriod"/>
            </a:pPr>
            <a:endParaRPr lang="sv-SE" sz="1800" dirty="0"/>
          </a:p>
          <a:p>
            <a:pPr marL="571500" indent="-571500">
              <a:buFont typeface="+mj-lt"/>
              <a:buAutoNum type="romanUcPeriod"/>
            </a:pPr>
            <a:endParaRPr lang="sv-SE" dirty="0"/>
          </a:p>
          <a:p>
            <a:pPr marL="571500" indent="-571500">
              <a:buFont typeface="+mj-lt"/>
              <a:buAutoNum type="romanUcPeriod"/>
            </a:pPr>
            <a:endParaRPr lang="sv-SE" dirty="0"/>
          </a:p>
          <a:p>
            <a:pPr marL="571500" indent="-571500">
              <a:buFont typeface="+mj-lt"/>
              <a:buAutoNum type="romanUcPeriod"/>
            </a:pPr>
            <a:endParaRPr lang="sv-SE" dirty="0"/>
          </a:p>
          <a:p>
            <a:pPr marL="571500" indent="-571500">
              <a:buFont typeface="+mj-lt"/>
              <a:buAutoNum type="romanUcPeriod"/>
            </a:pPr>
            <a:endParaRPr lang="sv-SE" dirty="0"/>
          </a:p>
          <a:p>
            <a:pPr marL="571500" indent="-571500">
              <a:buFont typeface="+mj-lt"/>
              <a:buAutoNum type="romanUcPeriod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16629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4">
            <a:extLst>
              <a:ext uri="{FF2B5EF4-FFF2-40B4-BE49-F238E27FC236}">
                <a16:creationId xmlns:a16="http://schemas.microsoft.com/office/drawing/2014/main" id="{3427B969-780E-ECC2-75A7-E58B79D51AE6}"/>
              </a:ext>
            </a:extLst>
          </p:cNvPr>
          <p:cNvSpPr/>
          <p:nvPr/>
        </p:nvSpPr>
        <p:spPr>
          <a:xfrm>
            <a:off x="1150934" y="1865174"/>
            <a:ext cx="4687891" cy="2335266"/>
          </a:xfrm>
          <a:prstGeom prst="round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32" name="Rectangle: Rounded Corners 29">
            <a:extLst>
              <a:ext uri="{FF2B5EF4-FFF2-40B4-BE49-F238E27FC236}">
                <a16:creationId xmlns:a16="http://schemas.microsoft.com/office/drawing/2014/main" id="{E42E4158-FD1A-BF5B-AFE8-7BB47454BBA3}"/>
              </a:ext>
            </a:extLst>
          </p:cNvPr>
          <p:cNvSpPr/>
          <p:nvPr/>
        </p:nvSpPr>
        <p:spPr>
          <a:xfrm>
            <a:off x="1150933" y="4381245"/>
            <a:ext cx="4687891" cy="233526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34" name="Rectangle: Rounded Corners 32">
            <a:extLst>
              <a:ext uri="{FF2B5EF4-FFF2-40B4-BE49-F238E27FC236}">
                <a16:creationId xmlns:a16="http://schemas.microsoft.com/office/drawing/2014/main" id="{6B1B895B-E4B1-40EB-09D4-39330315F2CB}"/>
              </a:ext>
            </a:extLst>
          </p:cNvPr>
          <p:cNvSpPr/>
          <p:nvPr/>
        </p:nvSpPr>
        <p:spPr>
          <a:xfrm>
            <a:off x="6665909" y="4381245"/>
            <a:ext cx="4687891" cy="233526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30" name="Rectangle: Rounded Corners 31">
            <a:extLst>
              <a:ext uri="{FF2B5EF4-FFF2-40B4-BE49-F238E27FC236}">
                <a16:creationId xmlns:a16="http://schemas.microsoft.com/office/drawing/2014/main" id="{1FB1690B-8D6E-A151-F07C-AE20339001A7}"/>
              </a:ext>
            </a:extLst>
          </p:cNvPr>
          <p:cNvSpPr/>
          <p:nvPr/>
        </p:nvSpPr>
        <p:spPr>
          <a:xfrm>
            <a:off x="6665909" y="1934306"/>
            <a:ext cx="4687891" cy="233526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8" name="Rectangle: Rounded Corners 24">
            <a:extLst>
              <a:ext uri="{FF2B5EF4-FFF2-40B4-BE49-F238E27FC236}">
                <a16:creationId xmlns:a16="http://schemas.microsoft.com/office/drawing/2014/main" id="{FB1F45DD-BFDF-B75B-1C77-D241A1047C46}"/>
              </a:ext>
            </a:extLst>
          </p:cNvPr>
          <p:cNvSpPr/>
          <p:nvPr/>
        </p:nvSpPr>
        <p:spPr>
          <a:xfrm>
            <a:off x="1303334" y="1934450"/>
            <a:ext cx="4687891" cy="233526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Värdegrund</a:t>
            </a:r>
            <a:endParaRPr lang="sv-SE" sz="5400" dirty="0"/>
          </a:p>
        </p:txBody>
      </p:sp>
      <p:grpSp>
        <p:nvGrpSpPr>
          <p:cNvPr id="3" name="Group 20">
            <a:extLst>
              <a:ext uri="{FF2B5EF4-FFF2-40B4-BE49-F238E27FC236}">
                <a16:creationId xmlns:a16="http://schemas.microsoft.com/office/drawing/2014/main" id="{4D55FDB9-167C-CD06-E760-A9487C6C8517}"/>
              </a:ext>
            </a:extLst>
          </p:cNvPr>
          <p:cNvGrpSpPr/>
          <p:nvPr/>
        </p:nvGrpSpPr>
        <p:grpSpPr>
          <a:xfrm>
            <a:off x="579434" y="2378183"/>
            <a:ext cx="1143000" cy="1143000"/>
            <a:chOff x="971550" y="1971674"/>
            <a:chExt cx="1143000" cy="1143000"/>
          </a:xfrm>
          <a:solidFill>
            <a:srgbClr val="339933"/>
          </a:solidFill>
        </p:grpSpPr>
        <p:sp>
          <p:nvSpPr>
            <p:cNvPr id="5" name="Oval 9">
              <a:extLst>
                <a:ext uri="{FF2B5EF4-FFF2-40B4-BE49-F238E27FC236}">
                  <a16:creationId xmlns:a16="http://schemas.microsoft.com/office/drawing/2014/main" id="{32F7EB12-6CE3-4ED5-D816-A9857073A3D5}"/>
                </a:ext>
              </a:extLst>
            </p:cNvPr>
            <p:cNvSpPr/>
            <p:nvPr/>
          </p:nvSpPr>
          <p:spPr>
            <a:xfrm>
              <a:off x="971550" y="1971674"/>
              <a:ext cx="1143000" cy="1143000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pic>
          <p:nvPicPr>
            <p:cNvPr id="6" name="Picture 6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7B7196C4-63C2-B30E-7DD6-A6D269D367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8384" y="2152479"/>
              <a:ext cx="771866" cy="77186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Rectangle: Rounded Corners 29">
            <a:extLst>
              <a:ext uri="{FF2B5EF4-FFF2-40B4-BE49-F238E27FC236}">
                <a16:creationId xmlns:a16="http://schemas.microsoft.com/office/drawing/2014/main" id="{C0A1035C-BD15-2DD6-FAFE-CC5A4AFEF827}"/>
              </a:ext>
            </a:extLst>
          </p:cNvPr>
          <p:cNvSpPr/>
          <p:nvPr/>
        </p:nvSpPr>
        <p:spPr>
          <a:xfrm>
            <a:off x="1150933" y="4381245"/>
            <a:ext cx="4687891" cy="233526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pSp>
        <p:nvGrpSpPr>
          <p:cNvPr id="9" name="Group 19">
            <a:extLst>
              <a:ext uri="{FF2B5EF4-FFF2-40B4-BE49-F238E27FC236}">
                <a16:creationId xmlns:a16="http://schemas.microsoft.com/office/drawing/2014/main" id="{ACE25032-EF8F-54E5-9984-83604652E713}"/>
              </a:ext>
            </a:extLst>
          </p:cNvPr>
          <p:cNvGrpSpPr/>
          <p:nvPr/>
        </p:nvGrpSpPr>
        <p:grpSpPr>
          <a:xfrm>
            <a:off x="579434" y="4977378"/>
            <a:ext cx="1143000" cy="1143000"/>
            <a:chOff x="1070768" y="4248149"/>
            <a:chExt cx="1143000" cy="1143000"/>
          </a:xfrm>
        </p:grpSpPr>
        <p:sp>
          <p:nvSpPr>
            <p:cNvPr id="10" name="Oval 15">
              <a:extLst>
                <a:ext uri="{FF2B5EF4-FFF2-40B4-BE49-F238E27FC236}">
                  <a16:creationId xmlns:a16="http://schemas.microsoft.com/office/drawing/2014/main" id="{03BED558-40FA-ED03-4A22-CACDFD6475A4}"/>
                </a:ext>
              </a:extLst>
            </p:cNvPr>
            <p:cNvSpPr/>
            <p:nvPr/>
          </p:nvSpPr>
          <p:spPr>
            <a:xfrm>
              <a:off x="1070768" y="4248149"/>
              <a:ext cx="1143000" cy="1143000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 w="571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pic>
          <p:nvPicPr>
            <p:cNvPr id="11" name="Picture 14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72415372-2CC9-8BAB-7B17-BCF7629DE5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0154" y="4461667"/>
              <a:ext cx="715964" cy="715964"/>
            </a:xfrm>
            <a:prstGeom prst="rect">
              <a:avLst/>
            </a:prstGeom>
          </p:spPr>
        </p:pic>
      </p:grpSp>
      <p:grpSp>
        <p:nvGrpSpPr>
          <p:cNvPr id="14" name="Group 22">
            <a:extLst>
              <a:ext uri="{FF2B5EF4-FFF2-40B4-BE49-F238E27FC236}">
                <a16:creationId xmlns:a16="http://schemas.microsoft.com/office/drawing/2014/main" id="{7953B014-93D6-D500-BB76-F8015BEA4707}"/>
              </a:ext>
            </a:extLst>
          </p:cNvPr>
          <p:cNvGrpSpPr/>
          <p:nvPr/>
        </p:nvGrpSpPr>
        <p:grpSpPr>
          <a:xfrm>
            <a:off x="6094409" y="2378183"/>
            <a:ext cx="1143000" cy="1143000"/>
            <a:chOff x="7285943" y="2967017"/>
            <a:chExt cx="1143000" cy="1143000"/>
          </a:xfrm>
        </p:grpSpPr>
        <p:sp>
          <p:nvSpPr>
            <p:cNvPr id="15" name="Oval 18">
              <a:extLst>
                <a:ext uri="{FF2B5EF4-FFF2-40B4-BE49-F238E27FC236}">
                  <a16:creationId xmlns:a16="http://schemas.microsoft.com/office/drawing/2014/main" id="{E65D5535-625A-ED7E-4CA3-0E2B61997ACE}"/>
                </a:ext>
              </a:extLst>
            </p:cNvPr>
            <p:cNvSpPr/>
            <p:nvPr/>
          </p:nvSpPr>
          <p:spPr>
            <a:xfrm>
              <a:off x="7285943" y="2967017"/>
              <a:ext cx="1143000" cy="1143000"/>
            </a:xfrm>
            <a:prstGeom prst="ellipse">
              <a:avLst/>
            </a:prstGeom>
            <a:solidFill>
              <a:srgbClr val="FF990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pic>
          <p:nvPicPr>
            <p:cNvPr id="16" name="Picture 17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72E3CC40-952E-9A53-9040-217D2E5DD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4299" y="3195373"/>
              <a:ext cx="686288" cy="686288"/>
            </a:xfrm>
            <a:prstGeom prst="rect">
              <a:avLst/>
            </a:prstGeom>
          </p:spPr>
        </p:pic>
      </p:grpSp>
      <p:sp>
        <p:nvSpPr>
          <p:cNvPr id="18" name="Rectangle: Rounded Corners 32">
            <a:extLst>
              <a:ext uri="{FF2B5EF4-FFF2-40B4-BE49-F238E27FC236}">
                <a16:creationId xmlns:a16="http://schemas.microsoft.com/office/drawing/2014/main" id="{853B63A8-FCA6-F941-E86B-05DD593A84DD}"/>
              </a:ext>
            </a:extLst>
          </p:cNvPr>
          <p:cNvSpPr/>
          <p:nvPr/>
        </p:nvSpPr>
        <p:spPr>
          <a:xfrm>
            <a:off x="6665909" y="4381245"/>
            <a:ext cx="4687891" cy="233526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pSp>
        <p:nvGrpSpPr>
          <p:cNvPr id="19" name="Group 21">
            <a:extLst>
              <a:ext uri="{FF2B5EF4-FFF2-40B4-BE49-F238E27FC236}">
                <a16:creationId xmlns:a16="http://schemas.microsoft.com/office/drawing/2014/main" id="{CF43A714-F579-5D0C-061F-F9382D3D67BC}"/>
              </a:ext>
            </a:extLst>
          </p:cNvPr>
          <p:cNvGrpSpPr/>
          <p:nvPr/>
        </p:nvGrpSpPr>
        <p:grpSpPr>
          <a:xfrm>
            <a:off x="6094409" y="4977378"/>
            <a:ext cx="1143000" cy="1143000"/>
            <a:chOff x="6695734" y="4248149"/>
            <a:chExt cx="1143000" cy="1143000"/>
          </a:xfrm>
        </p:grpSpPr>
        <p:sp>
          <p:nvSpPr>
            <p:cNvPr id="20" name="Oval 12">
              <a:extLst>
                <a:ext uri="{FF2B5EF4-FFF2-40B4-BE49-F238E27FC236}">
                  <a16:creationId xmlns:a16="http://schemas.microsoft.com/office/drawing/2014/main" id="{726C950E-29B0-3F5B-5720-053BBBB0AFDE}"/>
                </a:ext>
              </a:extLst>
            </p:cNvPr>
            <p:cNvSpPr/>
            <p:nvPr/>
          </p:nvSpPr>
          <p:spPr>
            <a:xfrm>
              <a:off x="6695734" y="4248149"/>
              <a:ext cx="1143000" cy="1143000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pic>
          <p:nvPicPr>
            <p:cNvPr id="21" name="Picture 11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3F8BF127-41DB-A0E1-E9D3-3C32CE6CE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6928" y="4400634"/>
              <a:ext cx="838030" cy="838030"/>
            </a:xfrm>
            <a:prstGeom prst="rect">
              <a:avLst/>
            </a:prstGeom>
          </p:spPr>
        </p:pic>
      </p:grpSp>
      <p:sp>
        <p:nvSpPr>
          <p:cNvPr id="29" name="textruta 13">
            <a:extLst>
              <a:ext uri="{FF2B5EF4-FFF2-40B4-BE49-F238E27FC236}">
                <a16:creationId xmlns:a16="http://schemas.microsoft.com/office/drawing/2014/main" id="{5D249CCD-C626-0E36-4442-039FE98910DD}"/>
              </a:ext>
            </a:extLst>
          </p:cNvPr>
          <p:cNvSpPr txBox="1"/>
          <p:nvPr/>
        </p:nvSpPr>
        <p:spPr>
          <a:xfrm>
            <a:off x="1825618" y="2048004"/>
            <a:ext cx="3781425" cy="196207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Gå i luckan </a:t>
            </a:r>
            <a:br>
              <a:rPr kumimoji="0" lang="sv-SE" sz="1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</a:b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Mod och utveckling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är modiga, nyfikna och vågar fråga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utvecklas och vågar tänka nytt och unikt</a:t>
            </a:r>
            <a:endParaRPr kumimoji="0" lang="sv-SE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F0302020204030204"/>
              <a:ea typeface="+mn-ea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Arial"/>
              </a:rPr>
              <a:t>VI strävar alltid framåt och uppåt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Arial"/>
            </a:endParaRPr>
          </a:p>
        </p:txBody>
      </p:sp>
      <p:sp>
        <p:nvSpPr>
          <p:cNvPr id="31" name="textruta 13">
            <a:extLst>
              <a:ext uri="{FF2B5EF4-FFF2-40B4-BE49-F238E27FC236}">
                <a16:creationId xmlns:a16="http://schemas.microsoft.com/office/drawing/2014/main" id="{ABFC6CC3-FD7F-431A-DBD9-D70C5AB8B86B}"/>
              </a:ext>
            </a:extLst>
          </p:cNvPr>
          <p:cNvSpPr txBox="1"/>
          <p:nvPr/>
        </p:nvSpPr>
        <p:spPr>
          <a:xfrm>
            <a:off x="7352197" y="2053581"/>
            <a:ext cx="3781425" cy="24699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Ta alla lösa bollar</a:t>
            </a:r>
            <a:br>
              <a:rPr kumimoji="0" lang="sv-SE" sz="1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</a:b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Engagemang och ansvar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som är föreningen är engagerade och tar ansvar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är lösningsorienterade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tävlar i med som i motgång med respekt för med- och motspelare, domare och publik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Arial"/>
            </a:endParaRPr>
          </a:p>
        </p:txBody>
      </p:sp>
      <p:sp>
        <p:nvSpPr>
          <p:cNvPr id="33" name="textruta 13">
            <a:extLst>
              <a:ext uri="{FF2B5EF4-FFF2-40B4-BE49-F238E27FC236}">
                <a16:creationId xmlns:a16="http://schemas.microsoft.com/office/drawing/2014/main" id="{03E671CF-F5C2-CCDF-6110-EE86C3ADFE91}"/>
              </a:ext>
            </a:extLst>
          </p:cNvPr>
          <p:cNvSpPr txBox="1"/>
          <p:nvPr/>
        </p:nvSpPr>
        <p:spPr>
          <a:xfrm>
            <a:off x="1901820" y="4500520"/>
            <a:ext cx="3781425" cy="24699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Hjälp din kompis </a:t>
            </a:r>
            <a:br>
              <a:rPr kumimoji="0" lang="sv-SE" sz="1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</a:b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Gemenskap och omtanke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välkomnar alla- är bra på att välkomna och välkomnas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är </a:t>
            </a:r>
            <a:r>
              <a:rPr kumimoji="0" lang="sv-SE" sz="11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förebilder</a:t>
            </a: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och representerar klubben på och utanför plan.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är varandras </a:t>
            </a:r>
            <a:r>
              <a:rPr kumimoji="0" lang="sv-SE" sz="11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trygghet.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Arial"/>
            </a:endParaRPr>
          </a:p>
        </p:txBody>
      </p:sp>
      <p:sp>
        <p:nvSpPr>
          <p:cNvPr id="35" name="textruta 13">
            <a:extLst>
              <a:ext uri="{FF2B5EF4-FFF2-40B4-BE49-F238E27FC236}">
                <a16:creationId xmlns:a16="http://schemas.microsoft.com/office/drawing/2014/main" id="{E26BC0C8-8DE2-9DAD-6277-0930AFE3B2C2}"/>
              </a:ext>
            </a:extLst>
          </p:cNvPr>
          <p:cNvSpPr txBox="1"/>
          <p:nvPr/>
        </p:nvSpPr>
        <p:spPr>
          <a:xfrm>
            <a:off x="7352196" y="4500520"/>
            <a:ext cx="3781425" cy="196207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Spring hem</a:t>
            </a:r>
            <a:br>
              <a:rPr kumimoji="0" lang="sv-SE" sz="1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</a:b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Trovärdighet och moral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kämpar, även i motgång. 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ställer alltid upp och hjälper varandra. 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 peppar och stöttar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1459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Frågesport</a:t>
            </a:r>
            <a:endParaRPr lang="sv-SE" sz="5400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080F4370-AAE6-1FEE-1472-4130B29634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176" y="2277347"/>
            <a:ext cx="1695687" cy="1731235"/>
          </a:xfr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FFEF1F14-62FD-444E-38CA-D7867139E1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37" y="2277057"/>
            <a:ext cx="1657581" cy="173152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8B5892B3-A607-8726-0F66-019E886881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156" y="2277347"/>
            <a:ext cx="1695687" cy="1731235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DA1C8F8C-486F-6CF6-A257-51764458F0E7}"/>
              </a:ext>
            </a:extLst>
          </p:cNvPr>
          <p:cNvSpPr txBox="1"/>
          <p:nvPr/>
        </p:nvSpPr>
        <p:spPr>
          <a:xfrm>
            <a:off x="1083137" y="1926212"/>
            <a:ext cx="16568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1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52F6E76F-9E93-461D-0789-DDCF8DD7C11B}"/>
              </a:ext>
            </a:extLst>
          </p:cNvPr>
          <p:cNvSpPr txBox="1"/>
          <p:nvPr/>
        </p:nvSpPr>
        <p:spPr>
          <a:xfrm>
            <a:off x="5258238" y="1935448"/>
            <a:ext cx="16568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2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FF122FDD-33E0-2BA0-9E98-61065C123FA1}"/>
              </a:ext>
            </a:extLst>
          </p:cNvPr>
          <p:cNvSpPr txBox="1"/>
          <p:nvPr/>
        </p:nvSpPr>
        <p:spPr>
          <a:xfrm>
            <a:off x="9432599" y="1916981"/>
            <a:ext cx="16568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2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385AF09F-AA82-D0AE-5207-C75FF2A8D30C}"/>
              </a:ext>
            </a:extLst>
          </p:cNvPr>
          <p:cNvSpPr txBox="1"/>
          <p:nvPr/>
        </p:nvSpPr>
        <p:spPr>
          <a:xfrm>
            <a:off x="3115137" y="4457134"/>
            <a:ext cx="16568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4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806F0DAD-4978-2EE0-DAE4-AFB2115070D0}"/>
              </a:ext>
            </a:extLst>
          </p:cNvPr>
          <p:cNvSpPr txBox="1"/>
          <p:nvPr/>
        </p:nvSpPr>
        <p:spPr>
          <a:xfrm>
            <a:off x="3115137" y="4835271"/>
            <a:ext cx="1656840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400" dirty="0"/>
              <a:t>Vem i ledarstaben springer maratonlopp, i bl.a. New York och snart Tokyo? 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32D4AC37-C00E-977C-F07E-25B587652AF0}"/>
              </a:ext>
            </a:extLst>
          </p:cNvPr>
          <p:cNvSpPr txBox="1"/>
          <p:nvPr/>
        </p:nvSpPr>
        <p:spPr>
          <a:xfrm>
            <a:off x="7420025" y="4457134"/>
            <a:ext cx="16568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5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FE91BC41-7BF3-341D-B341-D4EDD6ECE046}"/>
              </a:ext>
            </a:extLst>
          </p:cNvPr>
          <p:cNvSpPr txBox="1"/>
          <p:nvPr/>
        </p:nvSpPr>
        <p:spPr>
          <a:xfrm>
            <a:off x="7420025" y="4826466"/>
            <a:ext cx="1656840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1400" dirty="0"/>
              <a:t>Hur många bultar har Ölandsbron?</a:t>
            </a:r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3291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Spelare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004291"/>
            <a:ext cx="10363200" cy="4172672"/>
          </a:xfrm>
        </p:spPr>
        <p:txBody>
          <a:bodyPr>
            <a:normAutofit/>
          </a:bodyPr>
          <a:lstStyle/>
          <a:p>
            <a:r>
              <a:rPr lang="sv-SE" dirty="0"/>
              <a:t>38 spelare registrerade i </a:t>
            </a:r>
            <a:r>
              <a:rPr lang="sv-SE" dirty="0" err="1"/>
              <a:t>Sportadmin</a:t>
            </a:r>
            <a:endParaRPr lang="sv-SE" dirty="0"/>
          </a:p>
          <a:p>
            <a:r>
              <a:rPr lang="sv-SE" dirty="0"/>
              <a:t>2 som testar på just nu</a:t>
            </a:r>
          </a:p>
          <a:p>
            <a:pPr lvl="1"/>
            <a:r>
              <a:rPr lang="sv-SE" dirty="0"/>
              <a:t>Linnea &amp; Elsa</a:t>
            </a:r>
          </a:p>
          <a:p>
            <a:r>
              <a:rPr lang="sv-SE" dirty="0"/>
              <a:t>2 som slutat sen senaste mötet</a:t>
            </a:r>
          </a:p>
          <a:p>
            <a:pPr lvl="1"/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23678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Ledare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Sandra </a:t>
            </a:r>
            <a:r>
              <a:rPr lang="sv-SE" dirty="0" err="1"/>
              <a:t>Kohlin</a:t>
            </a:r>
            <a:r>
              <a:rPr lang="sv-SE" dirty="0"/>
              <a:t> - Wilma</a:t>
            </a:r>
          </a:p>
          <a:p>
            <a:r>
              <a:rPr lang="sv-SE" dirty="0"/>
              <a:t>Mattias Eriksson - </a:t>
            </a:r>
            <a:r>
              <a:rPr lang="sv-SE" dirty="0" err="1"/>
              <a:t>Novalie</a:t>
            </a:r>
            <a:endParaRPr lang="sv-SE" dirty="0"/>
          </a:p>
          <a:p>
            <a:r>
              <a:rPr lang="sv-SE" dirty="0"/>
              <a:t>Markus Liljedahl – Annie</a:t>
            </a:r>
          </a:p>
          <a:p>
            <a:r>
              <a:rPr lang="sv-SE" dirty="0"/>
              <a:t>Andreas Bamberg – Olivia</a:t>
            </a:r>
          </a:p>
          <a:p>
            <a:r>
              <a:rPr lang="sv-SE" dirty="0"/>
              <a:t>Jenny </a:t>
            </a:r>
            <a:r>
              <a:rPr lang="sv-SE" dirty="0" err="1"/>
              <a:t>Ronaess</a:t>
            </a:r>
            <a:r>
              <a:rPr lang="sv-SE" dirty="0"/>
              <a:t> – Saga</a:t>
            </a:r>
          </a:p>
          <a:p>
            <a:r>
              <a:rPr lang="sv-SE" dirty="0"/>
              <a:t>Jenny Schwarz – Ebba</a:t>
            </a:r>
          </a:p>
          <a:p>
            <a:r>
              <a:rPr lang="sv-SE" dirty="0"/>
              <a:t>Fredrik Höglund – Josefine</a:t>
            </a:r>
          </a:p>
          <a:p>
            <a:r>
              <a:rPr lang="sv-SE" dirty="0"/>
              <a:t>Sanna Ahlm - </a:t>
            </a:r>
            <a:r>
              <a:rPr lang="sv-SE" dirty="0" err="1"/>
              <a:t>Othilia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67398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Träningar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5818"/>
            <a:ext cx="5063836" cy="168102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b="1" dirty="0"/>
              <a:t>Dagar och tider</a:t>
            </a:r>
          </a:p>
          <a:p>
            <a:r>
              <a:rPr lang="sv-SE" sz="2000" dirty="0"/>
              <a:t>Måndagar, kl. 17.00-18.30 Bäckby</a:t>
            </a:r>
          </a:p>
          <a:p>
            <a:r>
              <a:rPr lang="sv-SE" sz="2000" dirty="0"/>
              <a:t>Torsdagar, kl. 17.00-18.30 Bäckby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4200740A-BE73-E86C-9B1E-20AAB5FA05CC}"/>
              </a:ext>
            </a:extLst>
          </p:cNvPr>
          <p:cNvSpPr txBox="1">
            <a:spLocks/>
          </p:cNvSpPr>
          <p:nvPr/>
        </p:nvSpPr>
        <p:spPr>
          <a:xfrm>
            <a:off x="6289962" y="1985817"/>
            <a:ext cx="5063837" cy="16810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400" b="1" dirty="0"/>
              <a:t>Att tänka på</a:t>
            </a:r>
          </a:p>
          <a:p>
            <a:pPr lvl="1"/>
            <a:r>
              <a:rPr lang="sv-SE" sz="2000" dirty="0"/>
              <a:t>Smycken</a:t>
            </a:r>
          </a:p>
          <a:p>
            <a:pPr lvl="1"/>
            <a:r>
              <a:rPr lang="sv-SE" sz="2000" dirty="0" err="1"/>
              <a:t>Mellis</a:t>
            </a:r>
            <a:endParaRPr lang="sv-SE" sz="2000" dirty="0"/>
          </a:p>
          <a:p>
            <a:pPr lvl="1"/>
            <a:r>
              <a:rPr lang="sv-SE" sz="2000" dirty="0"/>
              <a:t>Stressa inte ihjäl er</a:t>
            </a:r>
          </a:p>
          <a:p>
            <a:pPr marL="457200" lvl="1" indent="0">
              <a:buNone/>
            </a:pPr>
            <a:endParaRPr lang="sv-SE" sz="2000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2F2488B9-C5AA-D156-4A81-EDDCD9C8C6A4}"/>
              </a:ext>
            </a:extLst>
          </p:cNvPr>
          <p:cNvSpPr txBox="1">
            <a:spLocks/>
          </p:cNvSpPr>
          <p:nvPr/>
        </p:nvSpPr>
        <p:spPr>
          <a:xfrm>
            <a:off x="3467100" y="3948544"/>
            <a:ext cx="5257800" cy="16810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400" b="1" dirty="0"/>
              <a:t>Samåkning</a:t>
            </a:r>
          </a:p>
          <a:p>
            <a:r>
              <a:rPr lang="sv-SE" sz="2000" dirty="0"/>
              <a:t>Finns funktion i </a:t>
            </a:r>
            <a:r>
              <a:rPr lang="sv-SE" sz="2000" dirty="0" err="1"/>
              <a:t>Sportadmin</a:t>
            </a:r>
            <a:endParaRPr lang="sv-SE" sz="2000" dirty="0"/>
          </a:p>
          <a:p>
            <a:r>
              <a:rPr lang="sv-SE" sz="2000" dirty="0"/>
              <a:t>Skapa grupper och turas om</a:t>
            </a:r>
          </a:p>
          <a:p>
            <a:r>
              <a:rPr lang="sv-SE" sz="2000" dirty="0"/>
              <a:t>Fråga i chatten</a:t>
            </a:r>
          </a:p>
          <a:p>
            <a:endParaRPr lang="sv-SE" sz="2000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43976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Träningsinnehåll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843088"/>
            <a:ext cx="5257800" cy="4351338"/>
          </a:xfrm>
        </p:spPr>
        <p:txBody>
          <a:bodyPr>
            <a:normAutofit/>
          </a:bodyPr>
          <a:lstStyle/>
          <a:p>
            <a:r>
              <a:rPr lang="sv-SE" b="1" dirty="0"/>
              <a:t>Handboll</a:t>
            </a:r>
          </a:p>
          <a:p>
            <a:pPr lvl="1"/>
            <a:r>
              <a:rPr lang="sv-SE" dirty="0"/>
              <a:t>Regler &amp; positioner</a:t>
            </a:r>
          </a:p>
          <a:p>
            <a:pPr lvl="1"/>
            <a:r>
              <a:rPr lang="sv-SE" dirty="0"/>
              <a:t>Hantera boll i fart</a:t>
            </a:r>
          </a:p>
          <a:p>
            <a:pPr lvl="1"/>
            <a:r>
              <a:rPr lang="sv-SE" dirty="0"/>
              <a:t>Taktik anfall – </a:t>
            </a:r>
            <a:r>
              <a:rPr lang="sv-SE" dirty="0" err="1"/>
              <a:t>Inspring</a:t>
            </a:r>
            <a:r>
              <a:rPr lang="sv-SE" dirty="0"/>
              <a:t> K6</a:t>
            </a:r>
          </a:p>
          <a:p>
            <a:pPr lvl="1"/>
            <a:r>
              <a:rPr lang="sv-SE" dirty="0"/>
              <a:t>Taktik försvar – Följ </a:t>
            </a:r>
            <a:r>
              <a:rPr lang="sv-SE" dirty="0" err="1"/>
              <a:t>inspring</a:t>
            </a:r>
            <a:r>
              <a:rPr lang="sv-SE" dirty="0"/>
              <a:t> K6</a:t>
            </a:r>
          </a:p>
          <a:p>
            <a:pPr lvl="1"/>
            <a:r>
              <a:rPr lang="sv-SE" dirty="0"/>
              <a:t>Försvara på större yta</a:t>
            </a:r>
          </a:p>
          <a:p>
            <a:pPr lvl="1"/>
            <a:r>
              <a:rPr lang="sv-SE" dirty="0"/>
              <a:t>Individuell teknik</a:t>
            </a:r>
          </a:p>
          <a:p>
            <a:pPr lvl="1"/>
            <a:r>
              <a:rPr lang="sv-SE" dirty="0"/>
              <a:t>Hög aktivitet </a:t>
            </a:r>
          </a:p>
          <a:p>
            <a:pPr lvl="1"/>
            <a:r>
              <a:rPr lang="sv-SE" dirty="0"/>
              <a:t>Målvaktsfokus (Markus &amp; Mattias)</a:t>
            </a:r>
          </a:p>
          <a:p>
            <a:pPr lvl="1"/>
            <a:endParaRPr lang="sv-SE" dirty="0"/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E71195B4-432D-1B0C-0F50-F0733CA890CC}"/>
              </a:ext>
            </a:extLst>
          </p:cNvPr>
          <p:cNvSpPr txBox="1">
            <a:spLocks/>
          </p:cNvSpPr>
          <p:nvPr/>
        </p:nvSpPr>
        <p:spPr>
          <a:xfrm>
            <a:off x="6096000" y="1843088"/>
            <a:ext cx="5257800" cy="2322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b="1" dirty="0"/>
              <a:t>Socialt</a:t>
            </a:r>
          </a:p>
          <a:p>
            <a:pPr lvl="1"/>
            <a:r>
              <a:rPr lang="sv-SE" dirty="0"/>
              <a:t>Lära känna varandra</a:t>
            </a:r>
          </a:p>
          <a:p>
            <a:pPr lvl="2"/>
            <a:r>
              <a:rPr lang="sv-SE" dirty="0"/>
              <a:t>Övningar med dialog</a:t>
            </a:r>
          </a:p>
          <a:p>
            <a:pPr lvl="1"/>
            <a:r>
              <a:rPr lang="sv-SE" dirty="0"/>
              <a:t>Trygghet men utmana</a:t>
            </a:r>
          </a:p>
          <a:p>
            <a:pPr lvl="2"/>
            <a:r>
              <a:rPr lang="sv-SE" dirty="0"/>
              <a:t>Håll oss gärna informerade</a:t>
            </a:r>
          </a:p>
          <a:p>
            <a:pPr marL="457200" lvl="1" indent="0">
              <a:buNone/>
            </a:pPr>
            <a:endParaRPr lang="sv-SE" dirty="0"/>
          </a:p>
          <a:p>
            <a:pPr lvl="1"/>
            <a:endParaRPr lang="sv-SE" dirty="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7A2C0D4F-4312-7668-7145-255681B32324}"/>
              </a:ext>
            </a:extLst>
          </p:cNvPr>
          <p:cNvSpPr txBox="1">
            <a:spLocks/>
          </p:cNvSpPr>
          <p:nvPr/>
        </p:nvSpPr>
        <p:spPr>
          <a:xfrm>
            <a:off x="6172200" y="3853657"/>
            <a:ext cx="5257800" cy="23225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b="1" dirty="0"/>
              <a:t>Nivåanpassning</a:t>
            </a:r>
          </a:p>
          <a:p>
            <a:pPr lvl="1"/>
            <a:r>
              <a:rPr lang="sv-SE" dirty="0"/>
              <a:t>Kan komma att ske viss anpassning i träning</a:t>
            </a:r>
          </a:p>
          <a:p>
            <a:pPr lvl="1"/>
            <a:r>
              <a:rPr lang="sv-SE" dirty="0"/>
              <a:t>Ej seriematch eller cuper</a:t>
            </a:r>
          </a:p>
          <a:p>
            <a:pPr lvl="1"/>
            <a:r>
              <a:rPr lang="sv-SE" dirty="0"/>
              <a:t>Positioner</a:t>
            </a:r>
          </a:p>
          <a:p>
            <a:pPr lvl="2"/>
            <a:r>
              <a:rPr lang="sv-SE" dirty="0"/>
              <a:t>Centralt försvarsspel</a:t>
            </a:r>
          </a:p>
          <a:p>
            <a:pPr lvl="2"/>
            <a:r>
              <a:rPr lang="sv-SE" dirty="0"/>
              <a:t>9m &amp; k6</a:t>
            </a:r>
          </a:p>
        </p:txBody>
      </p:sp>
    </p:spTree>
    <p:extLst>
      <p:ext uri="{BB962C8B-B14F-4D97-AF65-F5344CB8AC3E}">
        <p14:creationId xmlns:p14="http://schemas.microsoft.com/office/powerpoint/2010/main" val="4131044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Matcher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989137"/>
            <a:ext cx="5105400" cy="435133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</a:pPr>
            <a:r>
              <a:rPr lang="sv-SE" sz="1800" dirty="0"/>
              <a:t>3 lag anmälda i Östra/Mitt – seriespel</a:t>
            </a:r>
          </a:p>
          <a:p>
            <a:pPr lvl="2">
              <a:lnSpc>
                <a:spcPct val="100000"/>
              </a:lnSpc>
            </a:pPr>
            <a:r>
              <a:rPr lang="sv-SE" sz="1400" dirty="0"/>
              <a:t>20 matcher</a:t>
            </a:r>
          </a:p>
          <a:p>
            <a:pPr lvl="1">
              <a:lnSpc>
                <a:spcPct val="100000"/>
              </a:lnSpc>
            </a:pPr>
            <a:r>
              <a:rPr lang="sv-SE" sz="1800" dirty="0"/>
              <a:t>2 lag anmälda i Södra/Västra/Mitt – Poolspel</a:t>
            </a:r>
          </a:p>
          <a:p>
            <a:pPr lvl="2">
              <a:lnSpc>
                <a:spcPct val="100000"/>
              </a:lnSpc>
            </a:pPr>
            <a:r>
              <a:rPr lang="sv-SE" sz="1400" dirty="0"/>
              <a:t>4 matcher / tillfällen</a:t>
            </a:r>
          </a:p>
          <a:p>
            <a:pPr lvl="1">
              <a:lnSpc>
                <a:spcPct val="100000"/>
              </a:lnSpc>
            </a:pPr>
            <a:r>
              <a:rPr lang="sv-SE" sz="1800" dirty="0"/>
              <a:t>Fasta lag i seriespel fram Jul och första sammandragen</a:t>
            </a:r>
            <a:endParaRPr lang="sv-SE" sz="1400" dirty="0"/>
          </a:p>
          <a:p>
            <a:pPr lvl="1">
              <a:lnSpc>
                <a:spcPct val="100000"/>
              </a:lnSpc>
            </a:pPr>
            <a:r>
              <a:rPr lang="sv-SE" sz="1800" dirty="0"/>
              <a:t>Start 5 oktober – Alla kallas!</a:t>
            </a:r>
          </a:p>
          <a:p>
            <a:pPr lvl="1">
              <a:lnSpc>
                <a:spcPct val="100000"/>
              </a:lnSpc>
            </a:pPr>
            <a:r>
              <a:rPr lang="sv-SE" sz="1800" i="1" dirty="0"/>
              <a:t>Finns i kalendern inom kort</a:t>
            </a:r>
          </a:p>
          <a:p>
            <a:pPr lvl="1">
              <a:lnSpc>
                <a:spcPct val="100000"/>
              </a:lnSpc>
            </a:pPr>
            <a:r>
              <a:rPr lang="sv-SE" sz="1800" dirty="0"/>
              <a:t>Alla kan sitta som funktionär – expertis finns</a:t>
            </a:r>
          </a:p>
          <a:p>
            <a:pPr lvl="1">
              <a:lnSpc>
                <a:spcPct val="100000"/>
              </a:lnSpc>
            </a:pPr>
            <a:r>
              <a:rPr lang="sv-SE" sz="1800" dirty="0"/>
              <a:t>”Schysst match” - Inte hört något, info kommer?</a:t>
            </a:r>
          </a:p>
          <a:p>
            <a:pPr lvl="1">
              <a:lnSpc>
                <a:spcPct val="100000"/>
              </a:lnSpc>
            </a:pPr>
            <a:r>
              <a:rPr lang="sv-SE" sz="1800" dirty="0"/>
              <a:t>Inget krav på dusch efter bortamatch </a:t>
            </a:r>
            <a:r>
              <a:rPr lang="sv-SE" sz="2000" dirty="0"/>
              <a:t>men vi ser gärna att de duschar – behöver hjälp</a:t>
            </a:r>
            <a:endParaRPr lang="sv-SE" sz="1800" dirty="0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E1F7A05D-011F-2934-DD9A-26F4670D9E1F}"/>
              </a:ext>
            </a:extLst>
          </p:cNvPr>
          <p:cNvSpPr txBox="1">
            <a:spLocks/>
          </p:cNvSpPr>
          <p:nvPr/>
        </p:nvSpPr>
        <p:spPr>
          <a:xfrm>
            <a:off x="6096000" y="1989137"/>
            <a:ext cx="5105400" cy="43513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sv-SE" sz="1800" dirty="0"/>
              <a:t>2x20 min (5-10 min paus?)</a:t>
            </a:r>
          </a:p>
          <a:p>
            <a:pPr>
              <a:lnSpc>
                <a:spcPct val="100000"/>
              </a:lnSpc>
            </a:pPr>
            <a:r>
              <a:rPr lang="sv-SE" sz="1800" dirty="0"/>
              <a:t>Utbildningstimeout 1min (var 10e min/halvlek)</a:t>
            </a:r>
          </a:p>
          <a:p>
            <a:pPr>
              <a:lnSpc>
                <a:spcPct val="100000"/>
              </a:lnSpc>
            </a:pPr>
            <a:r>
              <a:rPr lang="sv-SE" sz="1800" dirty="0"/>
              <a:t>Ej byta när motståndare har boll (anfall/försvarsbyte)</a:t>
            </a:r>
          </a:p>
          <a:p>
            <a:pPr>
              <a:lnSpc>
                <a:spcPct val="100000"/>
              </a:lnSpc>
            </a:pPr>
            <a:r>
              <a:rPr lang="sv-SE" sz="1800" dirty="0"/>
              <a:t>Räknar ej mål, om inte lagen själva kommer överens om det</a:t>
            </a:r>
          </a:p>
          <a:p>
            <a:pPr>
              <a:lnSpc>
                <a:spcPct val="100000"/>
              </a:lnSpc>
            </a:pPr>
            <a:r>
              <a:rPr lang="sv-SE" sz="1800" dirty="0"/>
              <a:t>Extra-ribba</a:t>
            </a:r>
          </a:p>
          <a:p>
            <a:pPr>
              <a:lnSpc>
                <a:spcPct val="100000"/>
              </a:lnSpc>
            </a:pPr>
            <a:r>
              <a:rPr lang="sv-SE" sz="1800" dirty="0"/>
              <a:t>Kansliet tillsätter domare och hanterar matchflyttar </a:t>
            </a:r>
          </a:p>
          <a:p>
            <a:pPr>
              <a:lnSpc>
                <a:spcPct val="100000"/>
              </a:lnSpc>
            </a:pPr>
            <a:r>
              <a:rPr lang="sv-SE" sz="1800" dirty="0"/>
              <a:t>Vi kan flytta spelare mellan lagen</a:t>
            </a:r>
          </a:p>
          <a:p>
            <a:pPr>
              <a:lnSpc>
                <a:spcPct val="100000"/>
              </a:lnSpc>
            </a:pPr>
            <a:endParaRPr lang="sv-SE" dirty="0"/>
          </a:p>
          <a:p>
            <a:pPr lvl="2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68057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Lagen</a:t>
            </a:r>
            <a:endParaRPr lang="sv-SE" sz="5400" dirty="0"/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558893CF-85DC-73A7-B884-BE41DFDE3A70}"/>
              </a:ext>
            </a:extLst>
          </p:cNvPr>
          <p:cNvSpPr txBox="1">
            <a:spLocks/>
          </p:cNvSpPr>
          <p:nvPr/>
        </p:nvSpPr>
        <p:spPr>
          <a:xfrm>
            <a:off x="3093720" y="2514601"/>
            <a:ext cx="1978152" cy="402336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Wilma</a:t>
            </a:r>
          </a:p>
          <a:p>
            <a:r>
              <a:rPr lang="sv-SE" sz="1400" dirty="0"/>
              <a:t>Annie</a:t>
            </a:r>
          </a:p>
          <a:p>
            <a:r>
              <a:rPr lang="sv-SE" sz="1400" dirty="0" err="1"/>
              <a:t>Othilia</a:t>
            </a:r>
            <a:endParaRPr lang="sv-SE" sz="1400" dirty="0"/>
          </a:p>
          <a:p>
            <a:r>
              <a:rPr lang="sv-SE" sz="1400" dirty="0"/>
              <a:t>Hilda</a:t>
            </a:r>
          </a:p>
          <a:p>
            <a:r>
              <a:rPr lang="sv-SE" sz="1400" dirty="0" err="1"/>
              <a:t>Sethuki</a:t>
            </a:r>
            <a:endParaRPr lang="sv-SE" sz="1400" dirty="0"/>
          </a:p>
          <a:p>
            <a:r>
              <a:rPr lang="sv-SE" sz="1400" dirty="0"/>
              <a:t>Mila</a:t>
            </a:r>
          </a:p>
          <a:p>
            <a:r>
              <a:rPr lang="sv-SE" sz="1400" dirty="0"/>
              <a:t>Vera G</a:t>
            </a:r>
            <a:endParaRPr lang="sv-SE" sz="1400" strike="sngStrike" dirty="0"/>
          </a:p>
          <a:p>
            <a:r>
              <a:rPr lang="sv-SE" sz="1400" dirty="0"/>
              <a:t>Amalia</a:t>
            </a:r>
          </a:p>
          <a:p>
            <a:r>
              <a:rPr lang="sv-SE" sz="1400" dirty="0"/>
              <a:t>Rut</a:t>
            </a:r>
          </a:p>
          <a:p>
            <a:r>
              <a:rPr lang="sv-SE" sz="1400" dirty="0"/>
              <a:t>Tyra Mu</a:t>
            </a:r>
          </a:p>
          <a:p>
            <a:r>
              <a:rPr lang="sv-SE" sz="1400" dirty="0"/>
              <a:t>Alva</a:t>
            </a:r>
          </a:p>
          <a:p>
            <a:r>
              <a:rPr lang="sv-SE" sz="1400" dirty="0"/>
              <a:t>Tove</a:t>
            </a:r>
          </a:p>
          <a:p>
            <a:r>
              <a:rPr lang="sv-SE" sz="1400" dirty="0"/>
              <a:t>Stella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B47243A6-B0E2-22D3-2295-FE06A350B16E}"/>
              </a:ext>
            </a:extLst>
          </p:cNvPr>
          <p:cNvSpPr txBox="1">
            <a:spLocks/>
          </p:cNvSpPr>
          <p:nvPr/>
        </p:nvSpPr>
        <p:spPr>
          <a:xfrm>
            <a:off x="990600" y="2514602"/>
            <a:ext cx="1978152" cy="40233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Olivia B</a:t>
            </a:r>
          </a:p>
          <a:p>
            <a:r>
              <a:rPr lang="sv-SE" sz="1400" dirty="0"/>
              <a:t>Josefine</a:t>
            </a:r>
          </a:p>
          <a:p>
            <a:r>
              <a:rPr lang="sv-SE" sz="1400" dirty="0"/>
              <a:t>Ebba</a:t>
            </a:r>
          </a:p>
          <a:p>
            <a:r>
              <a:rPr lang="sv-SE" sz="1400" dirty="0"/>
              <a:t>Kerstin</a:t>
            </a:r>
          </a:p>
          <a:p>
            <a:r>
              <a:rPr lang="sv-SE" sz="1400" dirty="0"/>
              <a:t>Ellen</a:t>
            </a:r>
          </a:p>
          <a:p>
            <a:r>
              <a:rPr lang="sv-SE" sz="1400" dirty="0"/>
              <a:t>Astrid</a:t>
            </a:r>
          </a:p>
          <a:p>
            <a:r>
              <a:rPr lang="sv-SE" sz="1400" dirty="0"/>
              <a:t>Alice</a:t>
            </a:r>
          </a:p>
          <a:p>
            <a:r>
              <a:rPr lang="sv-SE" sz="1400" dirty="0"/>
              <a:t>Elise Ö</a:t>
            </a:r>
          </a:p>
          <a:p>
            <a:r>
              <a:rPr lang="sv-SE" sz="1400" dirty="0"/>
              <a:t>Elise W</a:t>
            </a:r>
          </a:p>
          <a:p>
            <a:r>
              <a:rPr lang="sv-SE" sz="1400" dirty="0"/>
              <a:t>Julia</a:t>
            </a:r>
          </a:p>
          <a:p>
            <a:r>
              <a:rPr lang="sv-SE" sz="1400" dirty="0"/>
              <a:t>Clara</a:t>
            </a:r>
          </a:p>
          <a:p>
            <a:r>
              <a:rPr lang="sv-SE" sz="1400" dirty="0"/>
              <a:t>Elsa</a:t>
            </a:r>
          </a:p>
          <a:p>
            <a:r>
              <a:rPr lang="sv-SE" sz="1400" dirty="0"/>
              <a:t>Linnea</a:t>
            </a:r>
          </a:p>
          <a:p>
            <a:pPr marL="0" indent="0">
              <a:buNone/>
            </a:pPr>
            <a:endParaRPr lang="sv-SE" sz="1200" dirty="0"/>
          </a:p>
          <a:p>
            <a:endParaRPr lang="sv-SE" dirty="0"/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6B0CC7E8-929A-C542-B091-957353081638}"/>
              </a:ext>
            </a:extLst>
          </p:cNvPr>
          <p:cNvSpPr txBox="1">
            <a:spLocks/>
          </p:cNvSpPr>
          <p:nvPr/>
        </p:nvSpPr>
        <p:spPr>
          <a:xfrm>
            <a:off x="5196840" y="2514600"/>
            <a:ext cx="1978152" cy="402336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Novalie</a:t>
            </a:r>
            <a:endParaRPr lang="sv-SE" sz="1400" dirty="0"/>
          </a:p>
          <a:p>
            <a:r>
              <a:rPr lang="sv-SE" sz="1400" dirty="0"/>
              <a:t>Saga</a:t>
            </a:r>
          </a:p>
          <a:p>
            <a:r>
              <a:rPr lang="sv-SE" sz="1400" dirty="0"/>
              <a:t>Maja</a:t>
            </a:r>
          </a:p>
          <a:p>
            <a:r>
              <a:rPr lang="sv-SE" sz="1400" dirty="0"/>
              <a:t>Maria</a:t>
            </a:r>
          </a:p>
          <a:p>
            <a:r>
              <a:rPr lang="sv-SE" sz="1400" dirty="0"/>
              <a:t>Moa W</a:t>
            </a:r>
          </a:p>
          <a:p>
            <a:r>
              <a:rPr lang="sv-SE" sz="1400" dirty="0"/>
              <a:t>Tyra Ma</a:t>
            </a:r>
          </a:p>
          <a:p>
            <a:r>
              <a:rPr lang="sv-SE" sz="1400" dirty="0" err="1"/>
              <a:t>Sivin</a:t>
            </a:r>
            <a:endParaRPr lang="sv-SE" sz="1400" dirty="0"/>
          </a:p>
          <a:p>
            <a:r>
              <a:rPr lang="sv-SE" sz="1400" dirty="0"/>
              <a:t>Mira</a:t>
            </a:r>
          </a:p>
          <a:p>
            <a:r>
              <a:rPr lang="sv-SE" sz="1400" dirty="0"/>
              <a:t>Alma</a:t>
            </a:r>
          </a:p>
          <a:p>
            <a:r>
              <a:rPr lang="sv-SE" sz="1400" dirty="0"/>
              <a:t>Emilia</a:t>
            </a:r>
          </a:p>
          <a:p>
            <a:r>
              <a:rPr lang="sv-SE" sz="1400" dirty="0"/>
              <a:t>Moa L</a:t>
            </a:r>
            <a:endParaRPr lang="sv-SE" sz="1400" strike="sngStrike" dirty="0"/>
          </a:p>
          <a:p>
            <a:r>
              <a:rPr lang="sv-SE" sz="1400" dirty="0"/>
              <a:t>Lova</a:t>
            </a:r>
          </a:p>
          <a:p>
            <a:pPr marL="0" indent="0">
              <a:buNone/>
            </a:pPr>
            <a:endParaRPr lang="sv-SE" sz="1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EAA81CA-6ABD-7325-C425-901C40FCCA7C}"/>
              </a:ext>
            </a:extLst>
          </p:cNvPr>
          <p:cNvSpPr txBox="1">
            <a:spLocks/>
          </p:cNvSpPr>
          <p:nvPr/>
        </p:nvSpPr>
        <p:spPr>
          <a:xfrm>
            <a:off x="990600" y="1956181"/>
            <a:ext cx="1978152" cy="5584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sz="1400" dirty="0"/>
              <a:t>Lag Röd</a:t>
            </a:r>
          </a:p>
          <a:p>
            <a:pPr marL="0" indent="0" algn="ctr">
              <a:buNone/>
            </a:pPr>
            <a:r>
              <a:rPr lang="sv-SE" sz="1400" dirty="0"/>
              <a:t>Andreas, Fredrik Jenny S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1997E147-37E6-C11C-B7F9-F5747FBB1314}"/>
              </a:ext>
            </a:extLst>
          </p:cNvPr>
          <p:cNvSpPr txBox="1">
            <a:spLocks/>
          </p:cNvSpPr>
          <p:nvPr/>
        </p:nvSpPr>
        <p:spPr>
          <a:xfrm>
            <a:off x="3093720" y="1956181"/>
            <a:ext cx="1978152" cy="5584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sz="2000" dirty="0"/>
              <a:t>Lag Vit</a:t>
            </a:r>
          </a:p>
          <a:p>
            <a:pPr marL="0" indent="0" algn="ctr">
              <a:buNone/>
            </a:pPr>
            <a:r>
              <a:rPr lang="sv-SE" sz="2000" dirty="0"/>
              <a:t>Sandra, Markus, Sanna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9E8F1F3E-D868-A115-7C98-58C19D36F23B}"/>
              </a:ext>
            </a:extLst>
          </p:cNvPr>
          <p:cNvSpPr txBox="1">
            <a:spLocks/>
          </p:cNvSpPr>
          <p:nvPr/>
        </p:nvSpPr>
        <p:spPr>
          <a:xfrm>
            <a:off x="5196840" y="1956181"/>
            <a:ext cx="1978152" cy="5584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sz="1400" dirty="0"/>
              <a:t>Lag Svart</a:t>
            </a:r>
          </a:p>
          <a:p>
            <a:pPr marL="0" indent="0" algn="ctr">
              <a:buNone/>
            </a:pPr>
            <a:r>
              <a:rPr lang="sv-SE" sz="1400" dirty="0"/>
              <a:t>Mattias, Jenny R</a:t>
            </a:r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AAB795BC-DEAE-9C93-EBF5-9C259FF247A5}"/>
              </a:ext>
            </a:extLst>
          </p:cNvPr>
          <p:cNvSpPr txBox="1">
            <a:spLocks/>
          </p:cNvSpPr>
          <p:nvPr/>
        </p:nvSpPr>
        <p:spPr>
          <a:xfrm>
            <a:off x="7299960" y="1956181"/>
            <a:ext cx="4206240" cy="458178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000" dirty="0"/>
              <a:t>Andra lag till sammandrag &amp; cuper kommer ut senare</a:t>
            </a:r>
          </a:p>
          <a:p>
            <a:endParaRPr lang="sv-SE" sz="2000" dirty="0"/>
          </a:p>
          <a:p>
            <a:r>
              <a:rPr lang="sv-SE" sz="2000" dirty="0"/>
              <a:t>Omfördelning efter Jul, kan justeras tidigare</a:t>
            </a:r>
          </a:p>
          <a:p>
            <a:endParaRPr lang="sv-SE" sz="2000" dirty="0"/>
          </a:p>
          <a:p>
            <a:r>
              <a:rPr lang="sv-SE" sz="2000" dirty="0"/>
              <a:t>Kommer att ske rotation kommer </a:t>
            </a:r>
            <a:r>
              <a:rPr lang="sv-SE" sz="2000" dirty="0" err="1"/>
              <a:t>pga</a:t>
            </a:r>
            <a:r>
              <a:rPr lang="sv-SE" sz="2000" dirty="0"/>
              <a:t> av sjukdom, frånvaro etc.</a:t>
            </a:r>
          </a:p>
          <a:p>
            <a:endParaRPr lang="sv-SE" sz="2000" dirty="0"/>
          </a:p>
          <a:p>
            <a:r>
              <a:rPr lang="sv-SE" sz="2000" dirty="0"/>
              <a:t>Kan ske ändringar i närtid </a:t>
            </a:r>
            <a:r>
              <a:rPr lang="sv-SE" sz="2000" dirty="0" err="1"/>
              <a:t>pga</a:t>
            </a:r>
            <a:r>
              <a:rPr lang="sv-SE" sz="2000" dirty="0"/>
              <a:t> osäkerhet av deltagande</a:t>
            </a:r>
          </a:p>
          <a:p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694516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Träningsläger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989137"/>
            <a:ext cx="10515600" cy="435133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sv-SE" sz="2400" dirty="0"/>
              <a:t>27 september – Ej övernattning (om ingen har nått bra förslag?)</a:t>
            </a:r>
          </a:p>
          <a:p>
            <a:pPr lvl="1"/>
            <a:r>
              <a:rPr lang="sv-SE" sz="2000" dirty="0"/>
              <a:t>Priset ökat från 700kr/natt till 4-5000kr/natt </a:t>
            </a:r>
            <a:r>
              <a:rPr lang="sv-SE" sz="2000" dirty="0" err="1"/>
              <a:t>pga</a:t>
            </a:r>
            <a:r>
              <a:rPr lang="sv-SE" sz="2000" dirty="0"/>
              <a:t> brandinspektion</a:t>
            </a:r>
          </a:p>
          <a:p>
            <a:pPr lvl="1"/>
            <a:endParaRPr lang="sv-SE" sz="2000" dirty="0"/>
          </a:p>
          <a:p>
            <a:r>
              <a:rPr lang="sv-SE" sz="2400" dirty="0"/>
              <a:t>En heldag med handboll och umgänge, morgon till kväll!</a:t>
            </a:r>
          </a:p>
          <a:p>
            <a:pPr lvl="1"/>
            <a:r>
              <a:rPr lang="sv-SE" sz="2000" dirty="0"/>
              <a:t>Lagaktiviteter</a:t>
            </a:r>
          </a:p>
          <a:p>
            <a:pPr lvl="1"/>
            <a:r>
              <a:rPr lang="sv-SE" sz="2000" dirty="0"/>
              <a:t>Teori</a:t>
            </a:r>
          </a:p>
          <a:p>
            <a:pPr lvl="1"/>
            <a:r>
              <a:rPr lang="sv-SE" sz="2000" dirty="0"/>
              <a:t>Handbollsträning</a:t>
            </a:r>
          </a:p>
          <a:p>
            <a:pPr lvl="1"/>
            <a:r>
              <a:rPr lang="sv-SE" sz="2000" dirty="0"/>
              <a:t>Lunch &amp; middag</a:t>
            </a:r>
          </a:p>
          <a:p>
            <a:pPr lvl="1"/>
            <a:r>
              <a:rPr lang="sv-SE" sz="2000" dirty="0"/>
              <a:t>Samkväm</a:t>
            </a:r>
          </a:p>
          <a:p>
            <a:pPr marL="457200" lvl="1" indent="0">
              <a:buNone/>
            </a:pPr>
            <a:endParaRPr lang="sv-SE" dirty="0"/>
          </a:p>
          <a:p>
            <a:pPr lvl="2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94550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Föräldrar 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599" y="1989137"/>
            <a:ext cx="10515599" cy="455020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lvl="1"/>
            <a:endParaRPr lang="sv-SE" sz="1000" dirty="0"/>
          </a:p>
          <a:p>
            <a:pPr lvl="1"/>
            <a:r>
              <a:rPr lang="sv-SE" sz="2200" dirty="0"/>
              <a:t>Heja &amp; Peppa – Tränare coachar</a:t>
            </a:r>
          </a:p>
          <a:p>
            <a:pPr lvl="1"/>
            <a:r>
              <a:rPr lang="sv-SE" sz="2200" b="1" dirty="0"/>
              <a:t>Domaren är fredad!</a:t>
            </a:r>
          </a:p>
          <a:p>
            <a:pPr lvl="1"/>
            <a:r>
              <a:rPr lang="sv-SE" sz="2200" dirty="0"/>
              <a:t>Informera gärna oss om ert barns</a:t>
            </a:r>
          </a:p>
          <a:p>
            <a:pPr lvl="2"/>
            <a:r>
              <a:rPr lang="sv-SE" dirty="0"/>
              <a:t>Trivsel</a:t>
            </a:r>
          </a:p>
          <a:p>
            <a:pPr lvl="2"/>
            <a:r>
              <a:rPr lang="sv-SE" dirty="0"/>
              <a:t>Händelser</a:t>
            </a:r>
          </a:p>
          <a:p>
            <a:pPr lvl="1"/>
            <a:r>
              <a:rPr lang="sv-SE" sz="2200" dirty="0"/>
              <a:t>Hjälp laget med ditt engagemang</a:t>
            </a:r>
          </a:p>
          <a:p>
            <a:pPr lvl="2"/>
            <a:r>
              <a:rPr lang="sv-SE" sz="2400" dirty="0"/>
              <a:t>Säljaktiviteter</a:t>
            </a:r>
            <a:endParaRPr lang="sv-SE" dirty="0"/>
          </a:p>
          <a:p>
            <a:pPr lvl="2"/>
            <a:r>
              <a:rPr lang="sv-SE" sz="2200" dirty="0"/>
              <a:t>Lag- &amp; föreningsaktiviteter</a:t>
            </a:r>
          </a:p>
          <a:p>
            <a:pPr lvl="2"/>
            <a:r>
              <a:rPr lang="sv-SE" sz="2400" dirty="0"/>
              <a:t>Svara på kallelser</a:t>
            </a:r>
          </a:p>
          <a:p>
            <a:pPr lvl="3"/>
            <a:r>
              <a:rPr lang="sv-SE" dirty="0"/>
              <a:t>Annan återkoppling behövs ej (om ej kort inpå match eller liknande)</a:t>
            </a:r>
          </a:p>
          <a:p>
            <a:pPr marL="457200" lvl="1" indent="0">
              <a:buNone/>
            </a:pPr>
            <a:endParaRPr lang="sv-SE" sz="1000" dirty="0"/>
          </a:p>
          <a:p>
            <a:pPr lvl="2"/>
            <a:endParaRPr lang="sv-SE" sz="900" dirty="0"/>
          </a:p>
          <a:p>
            <a:pPr lvl="2"/>
            <a:endParaRPr lang="sv-SE" sz="900" dirty="0"/>
          </a:p>
          <a:p>
            <a:pPr lvl="2"/>
            <a:endParaRPr lang="sv-SE" sz="900" dirty="0"/>
          </a:p>
        </p:txBody>
      </p:sp>
    </p:spTree>
    <p:extLst>
      <p:ext uri="{BB962C8B-B14F-4D97-AF65-F5344CB8AC3E}">
        <p14:creationId xmlns:p14="http://schemas.microsoft.com/office/powerpoint/2010/main" val="466939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 err="1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Årshjul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599" y="1989137"/>
            <a:ext cx="10515599" cy="455020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sv-SE" sz="1600" dirty="0"/>
              <a:t>Uppstart: 			25 Aug</a:t>
            </a:r>
          </a:p>
          <a:p>
            <a:r>
              <a:rPr lang="sv-SE" sz="1600" dirty="0"/>
              <a:t>Föräldramöte: 			10 </a:t>
            </a:r>
            <a:r>
              <a:rPr lang="sv-SE" sz="1600" dirty="0" err="1"/>
              <a:t>Sept</a:t>
            </a:r>
            <a:endParaRPr lang="sv-SE" sz="1600" dirty="0"/>
          </a:p>
          <a:p>
            <a:r>
              <a:rPr lang="sv-SE" sz="1600" dirty="0"/>
              <a:t>Matchvärd 1: 			24 </a:t>
            </a:r>
            <a:r>
              <a:rPr lang="sv-SE" sz="1600" dirty="0" err="1"/>
              <a:t>Sept</a:t>
            </a:r>
            <a:endParaRPr lang="sv-SE" sz="1600" dirty="0"/>
          </a:p>
          <a:p>
            <a:r>
              <a:rPr lang="sv-SE" sz="1600" dirty="0"/>
              <a:t>Seriestart: 			4-5 Okt</a:t>
            </a:r>
          </a:p>
          <a:p>
            <a:r>
              <a:rPr lang="sv-SE" sz="1600" dirty="0"/>
              <a:t>Lagfotogradering:			3-5 Nov (vi återkommer med exakt dag och tid)</a:t>
            </a:r>
          </a:p>
          <a:p>
            <a:r>
              <a:rPr lang="sv-SE" sz="1600" dirty="0"/>
              <a:t>Sammandrag Höst :		23 Nov x 2</a:t>
            </a:r>
          </a:p>
          <a:p>
            <a:r>
              <a:rPr lang="sv-SE" sz="1600" dirty="0"/>
              <a:t>Sista träning innan jul:		18 Dec</a:t>
            </a:r>
          </a:p>
          <a:p>
            <a:r>
              <a:rPr lang="sv-SE" sz="1600" dirty="0"/>
              <a:t>Första träning 2026: 		6 Jan (beroende på cup)</a:t>
            </a:r>
          </a:p>
          <a:p>
            <a:r>
              <a:rPr lang="sv-SE" sz="1600" dirty="0"/>
              <a:t>Sammandrag Vår:			24 &amp; 25 Jan</a:t>
            </a:r>
          </a:p>
          <a:p>
            <a:r>
              <a:rPr lang="sv-SE" sz="1600" dirty="0"/>
              <a:t>Matchvärd 2: 			21 Feb		</a:t>
            </a:r>
          </a:p>
          <a:p>
            <a:r>
              <a:rPr lang="sv-SE" sz="1600" dirty="0"/>
              <a:t>Sista seriematchen: 		16 Mars</a:t>
            </a:r>
          </a:p>
          <a:p>
            <a:r>
              <a:rPr lang="sv-SE" sz="1600" dirty="0"/>
              <a:t>Irstablixten:			27-29 Mars</a:t>
            </a:r>
          </a:p>
          <a:p>
            <a:r>
              <a:rPr lang="sv-SE" sz="1600" dirty="0"/>
              <a:t>Avslutning:			?</a:t>
            </a:r>
          </a:p>
          <a:p>
            <a:pPr marL="457200" lvl="1" indent="0">
              <a:buNone/>
            </a:pPr>
            <a:endParaRPr lang="sv-SE" sz="1400" dirty="0"/>
          </a:p>
          <a:p>
            <a:pPr lvl="1"/>
            <a:endParaRPr lang="sv-SE" sz="1400" dirty="0"/>
          </a:p>
          <a:p>
            <a:pPr lvl="2"/>
            <a:endParaRPr lang="sv-SE" sz="12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6D1A82F8-D9ED-744C-38F0-D7A64BD12FD3}"/>
              </a:ext>
            </a:extLst>
          </p:cNvPr>
          <p:cNvSpPr txBox="1"/>
          <p:nvPr/>
        </p:nvSpPr>
        <p:spPr>
          <a:xfrm rot="20285267">
            <a:off x="9063523" y="3971853"/>
            <a:ext cx="1021465" cy="584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v-SE" sz="3200" dirty="0"/>
              <a:t>Cup?</a:t>
            </a:r>
          </a:p>
        </p:txBody>
      </p:sp>
    </p:spTree>
    <p:extLst>
      <p:ext uri="{BB962C8B-B14F-4D97-AF65-F5344CB8AC3E}">
        <p14:creationId xmlns:p14="http://schemas.microsoft.com/office/powerpoint/2010/main" val="3537256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63706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dirty="0"/>
              <a:t>Irstablixten 2026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4A16AB80-CC28-4D12-A062-52D1A4F9B485}"/>
              </a:ext>
            </a:extLst>
          </p:cNvPr>
          <p:cNvSpPr txBox="1"/>
          <p:nvPr/>
        </p:nvSpPr>
        <p:spPr>
          <a:xfrm>
            <a:off x="1107142" y="3244334"/>
            <a:ext cx="9587753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600" b="1" u="sng" dirty="0"/>
              <a:t>27-29 Mars</a:t>
            </a:r>
          </a:p>
          <a:p>
            <a:pPr algn="ctr"/>
            <a:r>
              <a:rPr lang="sv-SE" sz="2800" b="1" dirty="0">
                <a:solidFill>
                  <a:srgbClr val="FF0000"/>
                </a:solidFill>
              </a:rPr>
              <a:t>Obligatoriska sysslor för föräldrar – ni tar ansvar för att era pass bemannas</a:t>
            </a:r>
            <a:endParaRPr lang="sv-S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459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Ekonomi</a:t>
            </a:r>
            <a:endParaRPr lang="sv-SE" sz="5400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CD73594-B77C-373A-105C-CD61B2AA4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952747"/>
            <a:ext cx="4933948" cy="4524315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B113937E-2D8A-D9E9-C798-11D5315DD6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982977"/>
              </p:ext>
            </p:extLst>
          </p:nvPr>
        </p:nvGraphicFramePr>
        <p:xfrm>
          <a:off x="6267452" y="1960905"/>
          <a:ext cx="5238747" cy="451630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356047">
                  <a:extLst>
                    <a:ext uri="{9D8B030D-6E8A-4147-A177-3AD203B41FA5}">
                      <a16:colId xmlns:a16="http://schemas.microsoft.com/office/drawing/2014/main" val="2983406735"/>
                    </a:ext>
                  </a:extLst>
                </a:gridCol>
                <a:gridCol w="976907">
                  <a:extLst>
                    <a:ext uri="{9D8B030D-6E8A-4147-A177-3AD203B41FA5}">
                      <a16:colId xmlns:a16="http://schemas.microsoft.com/office/drawing/2014/main" val="310178508"/>
                    </a:ext>
                  </a:extLst>
                </a:gridCol>
                <a:gridCol w="40674">
                  <a:extLst>
                    <a:ext uri="{9D8B030D-6E8A-4147-A177-3AD203B41FA5}">
                      <a16:colId xmlns:a16="http://schemas.microsoft.com/office/drawing/2014/main" val="431470062"/>
                    </a:ext>
                  </a:extLst>
                </a:gridCol>
                <a:gridCol w="95073">
                  <a:extLst>
                    <a:ext uri="{9D8B030D-6E8A-4147-A177-3AD203B41FA5}">
                      <a16:colId xmlns:a16="http://schemas.microsoft.com/office/drawing/2014/main" val="4106289017"/>
                    </a:ext>
                  </a:extLst>
                </a:gridCol>
                <a:gridCol w="556327">
                  <a:extLst>
                    <a:ext uri="{9D8B030D-6E8A-4147-A177-3AD203B41FA5}">
                      <a16:colId xmlns:a16="http://schemas.microsoft.com/office/drawing/2014/main" val="2795840068"/>
                    </a:ext>
                  </a:extLst>
                </a:gridCol>
                <a:gridCol w="556327">
                  <a:extLst>
                    <a:ext uri="{9D8B030D-6E8A-4147-A177-3AD203B41FA5}">
                      <a16:colId xmlns:a16="http://schemas.microsoft.com/office/drawing/2014/main" val="3471871773"/>
                    </a:ext>
                  </a:extLst>
                </a:gridCol>
                <a:gridCol w="1008343">
                  <a:extLst>
                    <a:ext uri="{9D8B030D-6E8A-4147-A177-3AD203B41FA5}">
                      <a16:colId xmlns:a16="http://schemas.microsoft.com/office/drawing/2014/main" val="2063915362"/>
                    </a:ext>
                  </a:extLst>
                </a:gridCol>
                <a:gridCol w="649049">
                  <a:extLst>
                    <a:ext uri="{9D8B030D-6E8A-4147-A177-3AD203B41FA5}">
                      <a16:colId xmlns:a16="http://schemas.microsoft.com/office/drawing/2014/main" val="1720312569"/>
                    </a:ext>
                  </a:extLst>
                </a:gridCol>
              </a:tblGrid>
              <a:tr h="279375">
                <a:tc gridSpan="2">
                  <a:txBody>
                    <a:bodyPr/>
                    <a:lstStyle/>
                    <a:p>
                      <a:pPr algn="l" fontAlgn="b"/>
                      <a:r>
                        <a:rPr lang="sv-SE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Resultaträkning </a:t>
                      </a:r>
                      <a:r>
                        <a:rPr lang="sv-SE" sz="13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Västeråsirsta</a:t>
                      </a:r>
                      <a:r>
                        <a:rPr lang="sv-SE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F-15</a:t>
                      </a:r>
                    </a:p>
                  </a:txBody>
                  <a:tcPr marL="7637" marR="7637" marT="7637" marB="3665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sv-SE" sz="13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3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3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25/26</a:t>
                      </a:r>
                    </a:p>
                  </a:txBody>
                  <a:tcPr marL="7637" marR="7637" marT="7637" marB="3665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3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3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3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000045"/>
                  </a:ext>
                </a:extLst>
              </a:tr>
              <a:tr h="210312">
                <a:tc gridSpan="2"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127996"/>
                  </a:ext>
                </a:extLst>
              </a:tr>
              <a:tr h="185731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Intäkter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sv-SE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sv-SE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Spec</a:t>
                      </a:r>
                      <a:r>
                        <a:rPr lang="sv-SE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sponsorer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468188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Ingående saldo 25/26</a:t>
                      </a: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15 934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MPA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10 000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0345411"/>
                  </a:ext>
                </a:extLst>
              </a:tr>
              <a:tr h="19610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Sponsorer</a:t>
                      </a: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10 000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 Labs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858906"/>
                  </a:ext>
                </a:extLst>
              </a:tr>
              <a:tr h="32612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Försäljning bingolotter</a:t>
                      </a: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25 000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A-L Väg och Vakt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048841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Övrig försäljning</a:t>
                      </a: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Aros Lift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930110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Fika försäljning</a:t>
                      </a: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00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Summa sponsorer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000" b="1" i="1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10 000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2312340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Summa intäkter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1" i="1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50 934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1" i="1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256499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endParaRPr lang="sv-SE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sv-SE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065064"/>
                  </a:ext>
                </a:extLst>
              </a:tr>
              <a:tr h="185731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Kostnader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sv-SE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072390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Inköp Overall Jacka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-26 432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454050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Beting 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-12 000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705005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Avslutning 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-10 000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526152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Träningsläger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-8 000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635186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Anmälningsavgift cup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-6 000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72625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Subvention gästkort cup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-7 000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135031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Inköp fika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637523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Summa kostnader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05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-69 432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9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890205"/>
                  </a:ext>
                </a:extLst>
              </a:tr>
              <a:tr h="185731">
                <a:tc>
                  <a:txBody>
                    <a:bodyPr/>
                    <a:lstStyle/>
                    <a:p>
                      <a:pPr algn="l" fontAlgn="b"/>
                      <a:endParaRPr lang="sv-SE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sv-SE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226315"/>
                  </a:ext>
                </a:extLst>
              </a:tr>
              <a:tr h="20133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Summa</a:t>
                      </a: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sv-SE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-18 498</a:t>
                      </a:r>
                    </a:p>
                  </a:txBody>
                  <a:tcPr marL="7637" marR="7637" marT="7637" marB="3665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sv-SE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37" marR="7637" marT="7637" marB="3665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698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3641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Cuper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364" y="1998376"/>
            <a:ext cx="3509817" cy="356191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dirty="0"/>
              <a:t>Kopparcupen – Falun</a:t>
            </a:r>
          </a:p>
          <a:p>
            <a:pPr lvl="1"/>
            <a:r>
              <a:rPr lang="sv-SE" sz="1600" dirty="0"/>
              <a:t>3-5 Januari</a:t>
            </a:r>
          </a:p>
          <a:p>
            <a:pPr lvl="1"/>
            <a:r>
              <a:rPr lang="sv-SE" sz="1600" dirty="0"/>
              <a:t>2 lag – lite speltid</a:t>
            </a:r>
          </a:p>
          <a:p>
            <a:pPr lvl="1"/>
            <a:r>
              <a:rPr lang="sv-SE" sz="1600" dirty="0"/>
              <a:t>Tight cup</a:t>
            </a:r>
          </a:p>
          <a:p>
            <a:pPr lvl="1"/>
            <a:r>
              <a:rPr lang="sv-SE" sz="1600" dirty="0"/>
              <a:t>2x15 min</a:t>
            </a:r>
          </a:p>
          <a:p>
            <a:pPr lvl="1"/>
            <a:r>
              <a:rPr lang="sv-SE" sz="1600" dirty="0"/>
              <a:t>Kostnad</a:t>
            </a:r>
          </a:p>
          <a:p>
            <a:pPr lvl="2"/>
            <a:r>
              <a:rPr lang="sv-SE" sz="1400" dirty="0"/>
              <a:t>Anmälningsavgift:  </a:t>
            </a:r>
            <a:br>
              <a:rPr lang="sv-SE" sz="1400" dirty="0"/>
            </a:br>
            <a:r>
              <a:rPr lang="sv-SE" sz="1400" dirty="0"/>
              <a:t>2 000kr/lag</a:t>
            </a:r>
          </a:p>
          <a:p>
            <a:pPr lvl="2"/>
            <a:r>
              <a:rPr lang="sv-SE" sz="1400" dirty="0"/>
              <a:t>Gästkort: 1 250kr/spelare</a:t>
            </a:r>
          </a:p>
          <a:p>
            <a:pPr lvl="3"/>
            <a:r>
              <a:rPr lang="sv-SE" sz="1200" dirty="0"/>
              <a:t>Logi</a:t>
            </a:r>
          </a:p>
          <a:p>
            <a:pPr lvl="3"/>
            <a:r>
              <a:rPr lang="sv-SE" sz="1200" dirty="0"/>
              <a:t>6 måltider</a:t>
            </a:r>
          </a:p>
          <a:p>
            <a:pPr lvl="2"/>
            <a:r>
              <a:rPr lang="sv-SE" sz="1400" b="1" dirty="0"/>
              <a:t>47 500 + 4000 = 64 610kr</a:t>
            </a:r>
            <a:endParaRPr lang="sv-SE" sz="1800" b="1" dirty="0"/>
          </a:p>
          <a:p>
            <a:pPr lvl="1"/>
            <a:endParaRPr lang="sv-SE" sz="20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91AB1D4A-ADA5-D99C-97B6-1DBC36B33D1A}"/>
              </a:ext>
            </a:extLst>
          </p:cNvPr>
          <p:cNvSpPr txBox="1">
            <a:spLocks/>
          </p:cNvSpPr>
          <p:nvPr/>
        </p:nvSpPr>
        <p:spPr>
          <a:xfrm>
            <a:off x="4500417" y="1998377"/>
            <a:ext cx="3509817" cy="356191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400" dirty="0"/>
              <a:t>Hallbybollen – Jönköping</a:t>
            </a:r>
          </a:p>
          <a:p>
            <a:pPr lvl="1"/>
            <a:r>
              <a:rPr lang="sv-SE" sz="1600" dirty="0"/>
              <a:t>4-6 Januari</a:t>
            </a:r>
          </a:p>
          <a:p>
            <a:pPr lvl="1"/>
            <a:r>
              <a:rPr lang="sv-SE" sz="1600" dirty="0"/>
              <a:t>Tight cup</a:t>
            </a:r>
          </a:p>
          <a:p>
            <a:pPr lvl="1"/>
            <a:r>
              <a:rPr lang="sv-SE" sz="1600" dirty="0"/>
              <a:t>2x12 min</a:t>
            </a:r>
          </a:p>
          <a:p>
            <a:pPr lvl="1"/>
            <a:r>
              <a:rPr lang="sv-SE" sz="1600" dirty="0"/>
              <a:t>Kostnad</a:t>
            </a:r>
          </a:p>
          <a:p>
            <a:pPr lvl="2"/>
            <a:r>
              <a:rPr lang="sv-SE" sz="1400" dirty="0"/>
              <a:t>Anmälningsavgift: </a:t>
            </a:r>
            <a:br>
              <a:rPr lang="sv-SE" sz="1400" dirty="0"/>
            </a:br>
            <a:r>
              <a:rPr lang="sv-SE" sz="1400" dirty="0"/>
              <a:t>2 200kr/lag</a:t>
            </a:r>
          </a:p>
          <a:p>
            <a:pPr lvl="2"/>
            <a:r>
              <a:rPr lang="sv-SE" sz="1400" dirty="0"/>
              <a:t>Gästkort: 1 595kr/spelare</a:t>
            </a:r>
          </a:p>
          <a:p>
            <a:pPr lvl="3"/>
            <a:r>
              <a:rPr lang="sv-SE" sz="1200" dirty="0"/>
              <a:t>Logi</a:t>
            </a:r>
          </a:p>
          <a:p>
            <a:pPr lvl="3"/>
            <a:r>
              <a:rPr lang="sv-SE" sz="1200" dirty="0"/>
              <a:t>Mat</a:t>
            </a:r>
          </a:p>
          <a:p>
            <a:pPr lvl="3"/>
            <a:r>
              <a:rPr lang="sv-SE" sz="1200" dirty="0"/>
              <a:t>Transport</a:t>
            </a:r>
          </a:p>
          <a:p>
            <a:pPr lvl="3"/>
            <a:r>
              <a:rPr lang="sv-SE" sz="1200" dirty="0"/>
              <a:t>Landskamp</a:t>
            </a:r>
          </a:p>
          <a:p>
            <a:pPr lvl="2"/>
            <a:r>
              <a:rPr lang="sv-SE" sz="1400" b="1" dirty="0"/>
              <a:t>6 400 + 60 610 = 67 010kr</a:t>
            </a:r>
            <a:endParaRPr lang="sv-SE" sz="2000" dirty="0"/>
          </a:p>
          <a:p>
            <a:pPr lvl="1"/>
            <a:endParaRPr lang="sv-SE" sz="2000" dirty="0"/>
          </a:p>
          <a:p>
            <a:pPr marL="457200" lvl="1" indent="0">
              <a:buNone/>
            </a:pPr>
            <a:endParaRPr lang="sv-SE" sz="1400" dirty="0"/>
          </a:p>
          <a:p>
            <a:pPr lvl="2"/>
            <a:endParaRPr lang="sv-SE" sz="12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0289A4DC-7A2D-E04C-2B5B-1B48665B3405}"/>
              </a:ext>
            </a:extLst>
          </p:cNvPr>
          <p:cNvSpPr txBox="1">
            <a:spLocks/>
          </p:cNvSpPr>
          <p:nvPr/>
        </p:nvSpPr>
        <p:spPr>
          <a:xfrm>
            <a:off x="8014855" y="1998377"/>
            <a:ext cx="3509817" cy="356191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400" dirty="0"/>
              <a:t>Tyresö Cup – Tyresö</a:t>
            </a:r>
          </a:p>
          <a:p>
            <a:pPr lvl="1"/>
            <a:r>
              <a:rPr lang="sv-SE" sz="1600" dirty="0"/>
              <a:t>20-22 Februari</a:t>
            </a:r>
          </a:p>
          <a:p>
            <a:pPr lvl="1"/>
            <a:r>
              <a:rPr lang="sv-SE" sz="1600" dirty="0"/>
              <a:t>2x10 min</a:t>
            </a:r>
          </a:p>
          <a:p>
            <a:pPr lvl="1"/>
            <a:r>
              <a:rPr lang="sv-SE" sz="1600" dirty="0"/>
              <a:t>Kostnad</a:t>
            </a:r>
          </a:p>
          <a:p>
            <a:pPr lvl="2"/>
            <a:r>
              <a:rPr lang="sv-SE" sz="1400" dirty="0"/>
              <a:t>Anmälningsavgift: </a:t>
            </a:r>
          </a:p>
          <a:p>
            <a:pPr lvl="3"/>
            <a:r>
              <a:rPr lang="sv-SE" sz="1200" dirty="0"/>
              <a:t>1950kr/lag utan GK</a:t>
            </a:r>
          </a:p>
          <a:p>
            <a:pPr lvl="3"/>
            <a:r>
              <a:rPr lang="sv-SE" sz="1200" dirty="0"/>
              <a:t>950kr/lag med GK</a:t>
            </a:r>
          </a:p>
          <a:p>
            <a:pPr lvl="2"/>
            <a:r>
              <a:rPr lang="sv-SE" sz="1400" dirty="0"/>
              <a:t>Gästkort: 850kr/spelare</a:t>
            </a:r>
          </a:p>
          <a:p>
            <a:pPr lvl="3"/>
            <a:r>
              <a:rPr lang="sv-SE" sz="1200" dirty="0"/>
              <a:t>Logi</a:t>
            </a:r>
          </a:p>
          <a:p>
            <a:pPr lvl="3"/>
            <a:r>
              <a:rPr lang="sv-SE" sz="1200" dirty="0"/>
              <a:t>Mat</a:t>
            </a:r>
          </a:p>
          <a:p>
            <a:pPr lvl="3"/>
            <a:r>
              <a:rPr lang="sv-SE" sz="1200" dirty="0"/>
              <a:t>Transport</a:t>
            </a:r>
          </a:p>
          <a:p>
            <a:pPr lvl="2"/>
            <a:r>
              <a:rPr lang="sv-SE" sz="1400" b="1" dirty="0"/>
              <a:t>5 850 + 38 300 = 38 150kr</a:t>
            </a:r>
          </a:p>
          <a:p>
            <a:pPr lvl="2"/>
            <a:endParaRPr lang="sv-SE" sz="800" dirty="0"/>
          </a:p>
          <a:p>
            <a:pPr lvl="1"/>
            <a:endParaRPr lang="sv-SE" sz="1800" dirty="0"/>
          </a:p>
          <a:p>
            <a:pPr lvl="1"/>
            <a:endParaRPr lang="sv-SE" sz="2000" dirty="0"/>
          </a:p>
          <a:p>
            <a:pPr lvl="1"/>
            <a:endParaRPr lang="sv-SE" sz="2000" dirty="0"/>
          </a:p>
          <a:p>
            <a:pPr lvl="1"/>
            <a:endParaRPr lang="sv-SE" sz="1400" dirty="0"/>
          </a:p>
          <a:p>
            <a:pPr lvl="2"/>
            <a:endParaRPr lang="sv-SE" sz="12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A9A91F56-2B02-5BB0-F588-A456E480C5EF}"/>
              </a:ext>
            </a:extLst>
          </p:cNvPr>
          <p:cNvSpPr txBox="1">
            <a:spLocks/>
          </p:cNvSpPr>
          <p:nvPr/>
        </p:nvSpPr>
        <p:spPr>
          <a:xfrm>
            <a:off x="981363" y="5715580"/>
            <a:ext cx="10543309" cy="4081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ctr">
              <a:buNone/>
            </a:pPr>
            <a:r>
              <a:rPr lang="sv-SE" sz="2000" b="1" dirty="0"/>
              <a:t>Irstablixten 27-29mars </a:t>
            </a:r>
          </a:p>
          <a:p>
            <a:pPr lvl="1"/>
            <a:endParaRPr lang="sv-SE" sz="2000" dirty="0"/>
          </a:p>
          <a:p>
            <a:pPr lvl="1"/>
            <a:endParaRPr lang="sv-SE" sz="1400" dirty="0"/>
          </a:p>
          <a:p>
            <a:pPr lvl="2"/>
            <a:endParaRPr lang="sv-SE" sz="12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196A86D-A37B-1730-D9E5-FD0B7DE327AB}"/>
              </a:ext>
            </a:extLst>
          </p:cNvPr>
          <p:cNvSpPr txBox="1"/>
          <p:nvPr/>
        </p:nvSpPr>
        <p:spPr>
          <a:xfrm rot="20497541">
            <a:off x="3308563" y="3106528"/>
            <a:ext cx="671947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/>
              <a:t>Vald!</a:t>
            </a:r>
          </a:p>
        </p:txBody>
      </p:sp>
    </p:spTree>
    <p:extLst>
      <p:ext uri="{BB962C8B-B14F-4D97-AF65-F5344CB8AC3E}">
        <p14:creationId xmlns:p14="http://schemas.microsoft.com/office/powerpoint/2010/main" val="847559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Material / Inköp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364" y="1998376"/>
            <a:ext cx="10515600" cy="4342099"/>
          </a:xfrm>
          <a:ln>
            <a:noFill/>
          </a:ln>
        </p:spPr>
        <p:txBody>
          <a:bodyPr>
            <a:normAutofit lnSpcReduction="10000"/>
          </a:bodyPr>
          <a:lstStyle/>
          <a:p>
            <a:r>
              <a:rPr lang="sv-SE" sz="1800" b="1" dirty="0"/>
              <a:t>Utbyte av matchtröjor</a:t>
            </a:r>
          </a:p>
          <a:p>
            <a:pPr lvl="1"/>
            <a:r>
              <a:rPr lang="sv-SE" sz="1400" b="1" dirty="0"/>
              <a:t>Ärver från F13</a:t>
            </a:r>
          </a:p>
          <a:p>
            <a:pPr lvl="1"/>
            <a:r>
              <a:rPr lang="sv-SE" sz="1400" dirty="0"/>
              <a:t>3st målvaktströjor</a:t>
            </a:r>
          </a:p>
          <a:p>
            <a:r>
              <a:rPr lang="sv-SE" sz="1800" b="1" dirty="0"/>
              <a:t>Möjliga inköp</a:t>
            </a:r>
          </a:p>
          <a:p>
            <a:pPr lvl="1"/>
            <a:r>
              <a:rPr lang="sv-SE" sz="1400" b="1" u="sng" dirty="0"/>
              <a:t>Svart tränings- &amp; matchtröja </a:t>
            </a:r>
          </a:p>
          <a:p>
            <a:pPr lvl="2"/>
            <a:r>
              <a:rPr lang="sv-SE" sz="1000" b="1" dirty="0"/>
              <a:t>Tröja: 169kr /tröja</a:t>
            </a:r>
          </a:p>
          <a:p>
            <a:pPr lvl="2"/>
            <a:r>
              <a:rPr lang="sv-SE" sz="1000" b="1" dirty="0"/>
              <a:t>Tryck: 100kr/tröja + ev. sponsortryck</a:t>
            </a:r>
          </a:p>
          <a:p>
            <a:pPr marL="914400" lvl="2" indent="0">
              <a:buNone/>
            </a:pPr>
            <a:endParaRPr lang="sv-SE" sz="1000" b="1" dirty="0"/>
          </a:p>
          <a:p>
            <a:pPr lvl="1"/>
            <a:r>
              <a:rPr lang="sv-SE" sz="1400" b="1" u="sng" dirty="0"/>
              <a:t>Träningsoverall</a:t>
            </a:r>
          </a:p>
          <a:p>
            <a:pPr lvl="2"/>
            <a:r>
              <a:rPr lang="sv-SE" sz="1000" b="1" dirty="0"/>
              <a:t>Tröja: 359kr /tröja</a:t>
            </a:r>
          </a:p>
          <a:p>
            <a:pPr lvl="2"/>
            <a:r>
              <a:rPr lang="sv-SE" sz="1000" b="1" dirty="0"/>
              <a:t>Tryck: 100kr/tröja + ev. sponsortryck</a:t>
            </a:r>
          </a:p>
          <a:p>
            <a:pPr lvl="2"/>
            <a:endParaRPr lang="sv-SE" sz="1000" b="1" dirty="0"/>
          </a:p>
          <a:p>
            <a:pPr lvl="1"/>
            <a:r>
              <a:rPr lang="sv-SE" sz="1400" b="1" u="sng" dirty="0" err="1"/>
              <a:t>Hoodie</a:t>
            </a:r>
            <a:endParaRPr lang="sv-SE" sz="1400" b="1" u="sng" dirty="0"/>
          </a:p>
          <a:p>
            <a:pPr lvl="2"/>
            <a:r>
              <a:rPr lang="sv-SE" sz="1000" b="1" dirty="0"/>
              <a:t>Tröja: 569kr /tröja</a:t>
            </a:r>
          </a:p>
          <a:p>
            <a:pPr lvl="2"/>
            <a:r>
              <a:rPr lang="sv-SE" sz="1000" b="1" dirty="0"/>
              <a:t>Tryck: 100kr + ev. sponsortryck</a:t>
            </a:r>
          </a:p>
          <a:p>
            <a:pPr lvl="2"/>
            <a:endParaRPr lang="sv-SE" sz="1000" b="1" dirty="0"/>
          </a:p>
          <a:p>
            <a:pPr lvl="1"/>
            <a:r>
              <a:rPr lang="sv-SE" sz="1400" b="1" u="sng" dirty="0" err="1"/>
              <a:t>Longsleeve</a:t>
            </a:r>
            <a:endParaRPr lang="sv-SE" sz="1400" b="1" u="sng" dirty="0"/>
          </a:p>
          <a:p>
            <a:pPr lvl="2"/>
            <a:r>
              <a:rPr lang="sv-SE" sz="1000" b="1" dirty="0"/>
              <a:t>Tröja: 369kr /tröja</a:t>
            </a:r>
          </a:p>
          <a:p>
            <a:pPr lvl="2"/>
            <a:r>
              <a:rPr lang="sv-SE" sz="1000" b="1" dirty="0"/>
              <a:t>Tryck: 100kr/tröja + ev. sponsortryck</a:t>
            </a:r>
          </a:p>
          <a:p>
            <a:pPr lvl="1"/>
            <a:endParaRPr lang="sv-SE" sz="2000" dirty="0"/>
          </a:p>
          <a:p>
            <a:pPr lvl="1"/>
            <a:endParaRPr lang="sv-SE" sz="2000" dirty="0"/>
          </a:p>
          <a:p>
            <a:pPr lvl="1"/>
            <a:endParaRPr lang="sv-SE" sz="1400" dirty="0"/>
          </a:p>
          <a:p>
            <a:pPr lvl="2"/>
            <a:endParaRPr lang="sv-SE" sz="12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F0DB78D-A719-15F5-3E84-5055736E0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305" y="2088607"/>
            <a:ext cx="1808019" cy="1808019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2E07EA80-BB6E-5AC5-4049-646796F4BA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713" y="3838899"/>
            <a:ext cx="1808019" cy="1808019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46DA84C3-9BDF-A4F9-418A-C0F794BD00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649" y="2992616"/>
            <a:ext cx="1883064" cy="1883064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0C62E476-F9BA-2D7E-0AA2-3B41A5CE1F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6546" y="4878316"/>
            <a:ext cx="1883064" cy="1883064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9F6C374E-D933-B2A8-F762-80D763FF2E6D}"/>
              </a:ext>
            </a:extLst>
          </p:cNvPr>
          <p:cNvSpPr txBox="1"/>
          <p:nvPr/>
        </p:nvSpPr>
        <p:spPr>
          <a:xfrm rot="20497541">
            <a:off x="9261759" y="4173941"/>
            <a:ext cx="671947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/>
              <a:t>Vald!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3B4E320-148B-EFAF-8E4F-2C35C8952E71}"/>
              </a:ext>
            </a:extLst>
          </p:cNvPr>
          <p:cNvSpPr txBox="1"/>
          <p:nvPr/>
        </p:nvSpPr>
        <p:spPr>
          <a:xfrm rot="20789092">
            <a:off x="5838423" y="2029314"/>
            <a:ext cx="3060665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/>
              <a:t>Använda förra säsongens och köpa in till nya spelare</a:t>
            </a:r>
          </a:p>
        </p:txBody>
      </p:sp>
    </p:spTree>
    <p:extLst>
      <p:ext uri="{BB962C8B-B14F-4D97-AF65-F5344CB8AC3E}">
        <p14:creationId xmlns:p14="http://schemas.microsoft.com/office/powerpoint/2010/main" val="577475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A86EC-9142-4976-9BA6-ACD6A21C6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5487"/>
            <a:ext cx="10515600" cy="41814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0A78B9-4F1F-89F1-4D48-8D47A9F6CF93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</a:rPr>
              <a:t>Sponsra/Partners</a:t>
            </a:r>
            <a:endParaRPr lang="sv-SE" sz="5400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185E3B8-0333-4703-A6A4-197D53ED44A6}"/>
              </a:ext>
            </a:extLst>
          </p:cNvPr>
          <p:cNvSpPr txBox="1"/>
          <p:nvPr/>
        </p:nvSpPr>
        <p:spPr>
          <a:xfrm>
            <a:off x="990600" y="2109058"/>
            <a:ext cx="10363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Tacksam för all stöttning vi kan få! </a:t>
            </a:r>
          </a:p>
          <a:p>
            <a:r>
              <a:rPr lang="sv-SE" dirty="0"/>
              <a:t>	Intresserad? Ta kontakt med Sandra </a:t>
            </a:r>
            <a:r>
              <a:rPr lang="sv-SE" dirty="0" err="1"/>
              <a:t>Kohlin</a:t>
            </a:r>
            <a:r>
              <a:rPr lang="sv-SE" dirty="0"/>
              <a:t> - </a:t>
            </a:r>
            <a:r>
              <a:rPr lang="sv-SE" dirty="0">
                <a:hlinkClick r:id="rId2"/>
              </a:rPr>
              <a:t>s_kohlin@hotmail.com</a:t>
            </a:r>
            <a:endParaRPr lang="sv-SE" dirty="0"/>
          </a:p>
          <a:p>
            <a:endParaRPr lang="sv-SE" dirty="0"/>
          </a:p>
          <a:p>
            <a:r>
              <a:rPr lang="sv-SE" sz="2400" dirty="0"/>
              <a:t>Partnerpaket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700" dirty="0"/>
              <a:t>Tryck på tröja och logga på hemsida: </a:t>
            </a:r>
            <a:r>
              <a:rPr lang="sv-SE" sz="1700" i="1" dirty="0"/>
              <a:t>10.000kr</a:t>
            </a:r>
            <a:r>
              <a:rPr lang="sv-SE" sz="1700" dirty="0"/>
              <a:t>/säsong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700" dirty="0"/>
              <a:t>Logga på hemsida: 2000kr/säsong</a:t>
            </a:r>
          </a:p>
          <a:p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425288A2-C59D-4762-B6CA-9F914334E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7479">
            <a:off x="2571273" y="4012992"/>
            <a:ext cx="3661643" cy="2485373"/>
          </a:xfrm>
          <a:prstGeom prst="rect">
            <a:avLst/>
          </a:prstGeom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AD8BDB63-78A1-4BA2-8AC9-6338B31075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0967">
            <a:off x="8253493" y="2635205"/>
            <a:ext cx="2501904" cy="333587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45454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Organisation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364" y="1998376"/>
            <a:ext cx="5263988" cy="4342099"/>
          </a:xfrm>
          <a:ln>
            <a:noFill/>
          </a:ln>
        </p:spPr>
        <p:txBody>
          <a:bodyPr>
            <a:normAutofit/>
          </a:bodyPr>
          <a:lstStyle/>
          <a:p>
            <a:r>
              <a:rPr lang="sv-SE" sz="1800" u="sng" dirty="0"/>
              <a:t>Kassör: </a:t>
            </a:r>
            <a:r>
              <a:rPr lang="sv-SE" sz="1200" dirty="0">
                <a:solidFill>
                  <a:srgbClr val="FF0000"/>
                </a:solidFill>
              </a:rPr>
              <a:t>Helena Lundblad</a:t>
            </a:r>
            <a:endParaRPr lang="sv-SE" sz="1200" u="sng" dirty="0">
              <a:solidFill>
                <a:srgbClr val="FF0000"/>
              </a:solidFill>
            </a:endParaRPr>
          </a:p>
          <a:p>
            <a:r>
              <a:rPr lang="sv-SE" sz="1800" u="sng" dirty="0"/>
              <a:t>Schema-ansvar: </a:t>
            </a:r>
            <a:r>
              <a:rPr lang="sv-SE" sz="1200" dirty="0">
                <a:solidFill>
                  <a:srgbClr val="FF0000"/>
                </a:solidFill>
              </a:rPr>
              <a:t>Jenny Lövgren, Stina Malmström &amp; Anna Börjesson</a:t>
            </a:r>
            <a:endParaRPr lang="sv-SE" sz="1200" u="sng" dirty="0"/>
          </a:p>
          <a:p>
            <a:pPr lvl="1"/>
            <a:r>
              <a:rPr lang="sv-SE" sz="1200" dirty="0"/>
              <a:t>Irstablixten: </a:t>
            </a:r>
          </a:p>
          <a:p>
            <a:pPr lvl="1"/>
            <a:r>
              <a:rPr lang="sv-SE" sz="1200" dirty="0"/>
              <a:t>Matchvärdar: </a:t>
            </a:r>
            <a:endParaRPr lang="sv-SE" sz="1200" dirty="0">
              <a:solidFill>
                <a:srgbClr val="FF0000"/>
              </a:solidFill>
            </a:endParaRPr>
          </a:p>
          <a:p>
            <a:pPr lvl="1"/>
            <a:r>
              <a:rPr lang="sv-SE" sz="1200" dirty="0"/>
              <a:t>Funktionärer: </a:t>
            </a:r>
          </a:p>
          <a:p>
            <a:pPr lvl="1"/>
            <a:r>
              <a:rPr lang="sv-SE" sz="1200"/>
              <a:t>Fika</a:t>
            </a:r>
            <a:endParaRPr lang="sv-SE" sz="1200" dirty="0"/>
          </a:p>
          <a:p>
            <a:r>
              <a:rPr lang="sv-SE" sz="1800" u="sng" dirty="0"/>
              <a:t>Fikaansvar: </a:t>
            </a:r>
            <a:r>
              <a:rPr lang="sv-SE" sz="1200" dirty="0">
                <a:solidFill>
                  <a:srgbClr val="FF0000"/>
                </a:solidFill>
              </a:rPr>
              <a:t>Helena Lundblad &amp; Sara Garpe</a:t>
            </a:r>
            <a:endParaRPr lang="sv-SE" sz="1800" u="sng" dirty="0">
              <a:solidFill>
                <a:srgbClr val="FF0000"/>
              </a:solidFill>
            </a:endParaRPr>
          </a:p>
          <a:p>
            <a:pPr lvl="1"/>
            <a:r>
              <a:rPr lang="sv-SE" sz="1200" dirty="0"/>
              <a:t>Inköp</a:t>
            </a:r>
          </a:p>
          <a:p>
            <a:pPr lvl="1"/>
            <a:r>
              <a:rPr lang="sv-SE" sz="1200" dirty="0"/>
              <a:t>Logistik</a:t>
            </a:r>
          </a:p>
          <a:p>
            <a:r>
              <a:rPr lang="sv-SE" sz="1800" u="sng" dirty="0"/>
              <a:t>Aktivitetsansvariga:</a:t>
            </a:r>
            <a:r>
              <a:rPr lang="sv-SE" sz="1800" dirty="0"/>
              <a:t> </a:t>
            </a:r>
            <a:r>
              <a:rPr lang="sv-SE" sz="1200" dirty="0">
                <a:solidFill>
                  <a:srgbClr val="FF0000"/>
                </a:solidFill>
              </a:rPr>
              <a:t>Sara </a:t>
            </a:r>
            <a:r>
              <a:rPr lang="sv-SE" sz="1200" dirty="0" err="1">
                <a:solidFill>
                  <a:srgbClr val="FF0000"/>
                </a:solidFill>
              </a:rPr>
              <a:t>Wahrolin</a:t>
            </a:r>
            <a:r>
              <a:rPr lang="sv-SE" sz="1200" dirty="0">
                <a:solidFill>
                  <a:srgbClr val="FF0000"/>
                </a:solidFill>
              </a:rPr>
              <a:t> &amp; Robin Lundholm</a:t>
            </a:r>
            <a:endParaRPr lang="sv-SE" sz="1200" u="sng" dirty="0">
              <a:solidFill>
                <a:srgbClr val="FF0000"/>
              </a:solidFill>
            </a:endParaRPr>
          </a:p>
          <a:p>
            <a:pPr lvl="1"/>
            <a:r>
              <a:rPr lang="sv-SE" sz="1200" dirty="0"/>
              <a:t>Samkväm</a:t>
            </a:r>
          </a:p>
          <a:p>
            <a:pPr lvl="1"/>
            <a:r>
              <a:rPr lang="sv-SE" sz="1200" dirty="0"/>
              <a:t>Avslutningar</a:t>
            </a:r>
          </a:p>
          <a:p>
            <a:r>
              <a:rPr lang="sv-SE" sz="1800" u="sng" dirty="0"/>
              <a:t>Försäljningsansvar:</a:t>
            </a:r>
            <a:r>
              <a:rPr lang="sv-SE" sz="1200" dirty="0">
                <a:solidFill>
                  <a:srgbClr val="FF0000"/>
                </a:solidFill>
              </a:rPr>
              <a:t> Daniel </a:t>
            </a:r>
            <a:r>
              <a:rPr lang="sv-SE" sz="1200" dirty="0" err="1">
                <a:solidFill>
                  <a:srgbClr val="FF0000"/>
                </a:solidFill>
              </a:rPr>
              <a:t>Mulazzani</a:t>
            </a:r>
            <a:r>
              <a:rPr lang="sv-SE" sz="1200" dirty="0">
                <a:solidFill>
                  <a:srgbClr val="FF0000"/>
                </a:solidFill>
              </a:rPr>
              <a:t> &amp; Erik </a:t>
            </a:r>
            <a:r>
              <a:rPr lang="sv-SE" sz="1200" dirty="0" err="1">
                <a:solidFill>
                  <a:srgbClr val="FF0000"/>
                </a:solidFill>
              </a:rPr>
              <a:t>Fhürong</a:t>
            </a:r>
            <a:endParaRPr lang="sv-SE" sz="1800" u="sng" dirty="0"/>
          </a:p>
          <a:p>
            <a:pPr lvl="1"/>
            <a:r>
              <a:rPr lang="sv-SE" sz="1400" dirty="0"/>
              <a:t>Administrera bingolotter</a:t>
            </a:r>
          </a:p>
          <a:p>
            <a:pPr lvl="1"/>
            <a:r>
              <a:rPr lang="sv-SE" sz="1400" dirty="0"/>
              <a:t>Administrera annan försäljning</a:t>
            </a:r>
          </a:p>
          <a:p>
            <a:pPr lvl="1"/>
            <a:endParaRPr lang="sv-SE" sz="1600" dirty="0"/>
          </a:p>
          <a:p>
            <a:endParaRPr lang="sv-SE" sz="2400" dirty="0"/>
          </a:p>
          <a:p>
            <a:pPr lvl="1"/>
            <a:endParaRPr lang="sv-SE" sz="2000" dirty="0"/>
          </a:p>
          <a:p>
            <a:pPr lvl="1"/>
            <a:endParaRPr lang="sv-SE" sz="1400" dirty="0"/>
          </a:p>
          <a:p>
            <a:pPr lvl="2"/>
            <a:endParaRPr lang="sv-SE" sz="12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AF6F8978-F3EC-F5BF-D774-25B20D3A2BB7}"/>
              </a:ext>
            </a:extLst>
          </p:cNvPr>
          <p:cNvSpPr txBox="1">
            <a:spLocks/>
          </p:cNvSpPr>
          <p:nvPr/>
        </p:nvSpPr>
        <p:spPr>
          <a:xfrm>
            <a:off x="6096000" y="2153664"/>
            <a:ext cx="5263988" cy="434209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u="sng" strike="sngStrike" dirty="0"/>
              <a:t>Lagledargrupp? </a:t>
            </a:r>
          </a:p>
          <a:p>
            <a:pPr lvl="1"/>
            <a:r>
              <a:rPr lang="sv-SE" sz="1200" strike="sngStrike" dirty="0"/>
              <a:t>Vi som grupp tar ansvar för uppgifterna</a:t>
            </a:r>
          </a:p>
          <a:p>
            <a:pPr lvl="1"/>
            <a:endParaRPr lang="sv-SE" sz="1600" dirty="0"/>
          </a:p>
          <a:p>
            <a:endParaRPr lang="sv-SE" sz="2400" dirty="0"/>
          </a:p>
          <a:p>
            <a:pPr lvl="1"/>
            <a:endParaRPr lang="sv-SE" sz="2000" dirty="0"/>
          </a:p>
          <a:p>
            <a:pPr lvl="1"/>
            <a:endParaRPr lang="sv-SE" sz="1400" dirty="0"/>
          </a:p>
          <a:p>
            <a:pPr lvl="2"/>
            <a:endParaRPr lang="sv-SE" sz="12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</p:spTree>
    <p:extLst>
      <p:ext uri="{BB962C8B-B14F-4D97-AF65-F5344CB8AC3E}">
        <p14:creationId xmlns:p14="http://schemas.microsoft.com/office/powerpoint/2010/main" val="23473859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A86EC-9142-4976-9BA6-ACD6A21C6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5487"/>
            <a:ext cx="10515600" cy="4181475"/>
          </a:xfrm>
        </p:spPr>
        <p:txBody>
          <a:bodyPr>
            <a:normAutofit/>
          </a:bodyPr>
          <a:lstStyle/>
          <a:p>
            <a:r>
              <a:rPr lang="sv-SE" dirty="0"/>
              <a:t>Helena Lundblad – Kassör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Daniel </a:t>
            </a:r>
            <a:r>
              <a:rPr lang="sv-SE" dirty="0" err="1"/>
              <a:t>Mulazzani</a:t>
            </a:r>
            <a:r>
              <a:rPr lang="sv-SE" dirty="0"/>
              <a:t> &amp; Erik </a:t>
            </a:r>
            <a:r>
              <a:rPr lang="sv-SE" dirty="0" err="1"/>
              <a:t>Fhürong</a:t>
            </a:r>
            <a:r>
              <a:rPr lang="sv-SE" dirty="0"/>
              <a:t> – Försäljningsansvar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Sara </a:t>
            </a:r>
            <a:r>
              <a:rPr lang="sv-SE" dirty="0" err="1"/>
              <a:t>Wahrolin</a:t>
            </a:r>
            <a:r>
              <a:rPr lang="sv-SE" dirty="0"/>
              <a:t> &amp; Anna-Karin Björklund – Evenemang/Avslutning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Jenny Löfgren &amp; Fredrik Larsson – Schemaansvar (IB)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0A78B9-4F1F-89F1-4D48-8D47A9F6CF93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</a:rPr>
              <a:t>Tack för säsong 24/25!!</a:t>
            </a:r>
            <a:endParaRPr lang="sv-SE" sz="5400" dirty="0"/>
          </a:p>
        </p:txBody>
      </p:sp>
    </p:spTree>
    <p:extLst>
      <p:ext uri="{BB962C8B-B14F-4D97-AF65-F5344CB8AC3E}">
        <p14:creationId xmlns:p14="http://schemas.microsoft.com/office/powerpoint/2010/main" val="41277884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Diskussion inför beslut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364" y="1998376"/>
            <a:ext cx="5114636" cy="4342099"/>
          </a:xfrm>
          <a:ln>
            <a:noFill/>
          </a:ln>
        </p:spPr>
        <p:txBody>
          <a:bodyPr>
            <a:normAutofit/>
          </a:bodyPr>
          <a:lstStyle/>
          <a:p>
            <a:r>
              <a:rPr lang="sv-SE" sz="2400" u="sng" dirty="0"/>
              <a:t>Lagkassa</a:t>
            </a:r>
          </a:p>
          <a:p>
            <a:pPr lvl="1"/>
            <a:r>
              <a:rPr lang="sv-SE" sz="1600" dirty="0"/>
              <a:t>Lagkonto eller Spelarkonto? </a:t>
            </a:r>
            <a:r>
              <a:rPr lang="sv-SE" sz="1600" dirty="0">
                <a:solidFill>
                  <a:srgbClr val="FF0000"/>
                </a:solidFill>
              </a:rPr>
              <a:t>Lagkonto</a:t>
            </a:r>
          </a:p>
          <a:p>
            <a:pPr marL="457200" lvl="1" indent="0">
              <a:buNone/>
            </a:pPr>
            <a:endParaRPr lang="sv-SE" sz="1600" dirty="0"/>
          </a:p>
          <a:p>
            <a:r>
              <a:rPr lang="sv-SE" sz="2400" u="sng" dirty="0"/>
              <a:t>Cup</a:t>
            </a:r>
          </a:p>
          <a:p>
            <a:pPr lvl="1"/>
            <a:r>
              <a:rPr lang="sv-SE" sz="1600" dirty="0"/>
              <a:t>Övernattning? </a:t>
            </a:r>
            <a:r>
              <a:rPr lang="sv-SE" sz="1600" dirty="0">
                <a:solidFill>
                  <a:srgbClr val="FF0000"/>
                </a:solidFill>
              </a:rPr>
              <a:t>Övervägande intresse för övernattning</a:t>
            </a:r>
          </a:p>
          <a:p>
            <a:pPr lvl="1"/>
            <a:r>
              <a:rPr lang="sv-SE" sz="1600" dirty="0"/>
              <a:t>Vilken cup? </a:t>
            </a:r>
            <a:r>
              <a:rPr lang="sv-SE" sz="1600" dirty="0">
                <a:solidFill>
                  <a:srgbClr val="FF0000"/>
                </a:solidFill>
              </a:rPr>
              <a:t>Kopparcupen</a:t>
            </a:r>
          </a:p>
          <a:p>
            <a:pPr lvl="1"/>
            <a:endParaRPr lang="sv-SE" sz="2000" dirty="0"/>
          </a:p>
          <a:p>
            <a:r>
              <a:rPr lang="sv-SE" sz="2400" u="sng" dirty="0"/>
              <a:t>Inköp</a:t>
            </a:r>
          </a:p>
          <a:p>
            <a:pPr lvl="1"/>
            <a:r>
              <a:rPr lang="sv-SE" sz="1600" dirty="0"/>
              <a:t>Gemensamma inköp? </a:t>
            </a:r>
            <a:r>
              <a:rPr lang="sv-SE" sz="1600" dirty="0">
                <a:solidFill>
                  <a:srgbClr val="FF0000"/>
                </a:solidFill>
              </a:rPr>
              <a:t>Beror på lagkassa</a:t>
            </a:r>
          </a:p>
          <a:p>
            <a:pPr lvl="1"/>
            <a:r>
              <a:rPr lang="sv-SE" sz="1600" dirty="0"/>
              <a:t>Vad köper vi in? </a:t>
            </a:r>
            <a:r>
              <a:rPr lang="sv-SE" sz="1600" dirty="0" err="1">
                <a:solidFill>
                  <a:srgbClr val="FF0000"/>
                </a:solidFill>
              </a:rPr>
              <a:t>Hoodie</a:t>
            </a:r>
            <a:endParaRPr lang="sv-SE" sz="1600" dirty="0">
              <a:solidFill>
                <a:srgbClr val="FF0000"/>
              </a:solidFill>
            </a:endParaRPr>
          </a:p>
          <a:p>
            <a:pPr lvl="1"/>
            <a:r>
              <a:rPr lang="sv-SE" sz="1600" dirty="0"/>
              <a:t>Subventionera? </a:t>
            </a:r>
            <a:r>
              <a:rPr lang="sv-SE" sz="1600" dirty="0">
                <a:solidFill>
                  <a:srgbClr val="FF0000"/>
                </a:solidFill>
              </a:rPr>
              <a:t>Beror på lagkassa</a:t>
            </a:r>
          </a:p>
          <a:p>
            <a:pPr lvl="1"/>
            <a:endParaRPr lang="sv-SE" sz="1600" u="sng" dirty="0"/>
          </a:p>
          <a:p>
            <a:pPr lvl="1"/>
            <a:endParaRPr lang="sv-SE" sz="1600" u="sng" dirty="0"/>
          </a:p>
          <a:p>
            <a:pPr lvl="1"/>
            <a:endParaRPr lang="sv-SE" sz="1400" dirty="0"/>
          </a:p>
          <a:p>
            <a:pPr lvl="2"/>
            <a:endParaRPr lang="sv-SE" sz="12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5048FA0C-F650-EC0B-317A-703796BC0EAC}"/>
              </a:ext>
            </a:extLst>
          </p:cNvPr>
          <p:cNvSpPr txBox="1">
            <a:spLocks/>
          </p:cNvSpPr>
          <p:nvPr/>
        </p:nvSpPr>
        <p:spPr>
          <a:xfrm>
            <a:off x="6100618" y="1998376"/>
            <a:ext cx="5114636" cy="434209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sv-SE" u="sng" dirty="0"/>
              <a:t>Säljaktiviteter</a:t>
            </a:r>
            <a:endParaRPr lang="sv-SE" sz="2000" u="sng" dirty="0"/>
          </a:p>
          <a:p>
            <a:pPr lvl="2"/>
            <a:r>
              <a:rPr lang="sv-SE" sz="1600" dirty="0"/>
              <a:t>Bingolotter? </a:t>
            </a:r>
            <a:r>
              <a:rPr lang="sv-SE" sz="1600" dirty="0">
                <a:solidFill>
                  <a:srgbClr val="FF0000"/>
                </a:solidFill>
              </a:rPr>
              <a:t>Ja – Daniel och Erik ansvarar</a:t>
            </a:r>
          </a:p>
          <a:p>
            <a:pPr lvl="3"/>
            <a:r>
              <a:rPr lang="sv-SE" sz="1400" dirty="0"/>
              <a:t>Hur många?</a:t>
            </a:r>
          </a:p>
          <a:p>
            <a:pPr lvl="2"/>
            <a:r>
              <a:rPr lang="sv-SE" sz="1600" dirty="0"/>
              <a:t>Andra säljaktiviteter? </a:t>
            </a:r>
            <a:r>
              <a:rPr lang="sv-SE" sz="1600" dirty="0">
                <a:solidFill>
                  <a:srgbClr val="FF0000"/>
                </a:solidFill>
              </a:rPr>
              <a:t>Daniel och Erik ansvarar</a:t>
            </a:r>
            <a:endParaRPr lang="sv-SE" sz="1600" dirty="0"/>
          </a:p>
          <a:p>
            <a:pPr lvl="3"/>
            <a:r>
              <a:rPr lang="sv-SE" sz="1400" dirty="0"/>
              <a:t>Hushålls- &amp; toapapper?</a:t>
            </a:r>
          </a:p>
          <a:p>
            <a:pPr lvl="3"/>
            <a:r>
              <a:rPr lang="sv-SE" sz="1400" dirty="0" err="1"/>
              <a:t>Newbody</a:t>
            </a:r>
            <a:r>
              <a:rPr lang="sv-SE" sz="1400" dirty="0"/>
              <a:t>?</a:t>
            </a:r>
          </a:p>
          <a:p>
            <a:pPr lvl="3"/>
            <a:endParaRPr lang="sv-SE" sz="1400" dirty="0"/>
          </a:p>
          <a:p>
            <a:pPr lvl="3"/>
            <a:endParaRPr lang="sv-SE" sz="1400" dirty="0"/>
          </a:p>
          <a:p>
            <a:pPr lvl="1"/>
            <a:r>
              <a:rPr lang="sv-SE" u="sng" dirty="0"/>
              <a:t>Fika</a:t>
            </a:r>
            <a:endParaRPr lang="sv-SE" sz="2000" u="sng" dirty="0"/>
          </a:p>
          <a:p>
            <a:pPr lvl="2"/>
            <a:r>
              <a:rPr lang="sv-SE" sz="1600" dirty="0"/>
              <a:t>Kiosk vid hemmamatcher? </a:t>
            </a:r>
            <a:r>
              <a:rPr lang="sv-SE" sz="1600" dirty="0">
                <a:solidFill>
                  <a:srgbClr val="FF0000"/>
                </a:solidFill>
              </a:rPr>
              <a:t>Ja!</a:t>
            </a:r>
          </a:p>
          <a:p>
            <a:pPr lvl="2"/>
            <a:endParaRPr lang="sv-SE" sz="1600" dirty="0"/>
          </a:p>
          <a:p>
            <a:pPr marL="457200" lvl="1" indent="0">
              <a:buNone/>
            </a:pPr>
            <a:endParaRPr lang="sv-SE" sz="2000" dirty="0"/>
          </a:p>
          <a:p>
            <a:pPr lvl="1"/>
            <a:r>
              <a:rPr lang="sv-SE" u="sng" dirty="0" err="1"/>
              <a:t>Whats</a:t>
            </a:r>
            <a:r>
              <a:rPr lang="sv-SE" u="sng" dirty="0"/>
              <a:t> </a:t>
            </a:r>
            <a:r>
              <a:rPr lang="sv-SE" u="sng" dirty="0" err="1"/>
              <a:t>app</a:t>
            </a:r>
            <a:r>
              <a:rPr lang="sv-SE" u="sng" dirty="0"/>
              <a:t> - föräldragrupp</a:t>
            </a:r>
            <a:endParaRPr lang="sv-SE" sz="2000" u="sng" dirty="0"/>
          </a:p>
          <a:p>
            <a:pPr lvl="2"/>
            <a:r>
              <a:rPr lang="sv-SE" sz="1600" dirty="0">
                <a:hlinkClick r:id="rId2"/>
              </a:rPr>
              <a:t>https://chat.whatsapp.com/KscqzQRwjwxIU5K5z6VqCA</a:t>
            </a:r>
            <a:endParaRPr lang="sv-SE" sz="1600" dirty="0"/>
          </a:p>
          <a:p>
            <a:pPr marL="914400" lvl="2" indent="0">
              <a:buNone/>
            </a:pPr>
            <a:endParaRPr lang="sv-SE" sz="2000" dirty="0"/>
          </a:p>
          <a:p>
            <a:pPr lvl="1"/>
            <a:endParaRPr lang="sv-SE" sz="1600" u="sng" dirty="0"/>
          </a:p>
          <a:p>
            <a:pPr lvl="1"/>
            <a:endParaRPr lang="sv-SE" sz="1600" u="sng" dirty="0"/>
          </a:p>
          <a:p>
            <a:pPr lvl="1"/>
            <a:endParaRPr lang="sv-SE" sz="1400" dirty="0"/>
          </a:p>
          <a:p>
            <a:pPr lvl="2"/>
            <a:endParaRPr lang="sv-SE" sz="12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</p:spTree>
    <p:extLst>
      <p:ext uri="{BB962C8B-B14F-4D97-AF65-F5344CB8AC3E}">
        <p14:creationId xmlns:p14="http://schemas.microsoft.com/office/powerpoint/2010/main" val="27657371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D3BCF7-EA6C-7222-1BF6-6B2ADEDE5F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</a:rPr>
              <a:t>Frågor från i våras</a:t>
            </a:r>
            <a:endParaRPr lang="sv-SE" sz="5400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1E49B0FA-1559-4B68-91B7-8F1234BBE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4920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sv-SE" sz="1800" b="0" i="0" dirty="0">
                <a:effectLst/>
                <a:latin typeface="Helvetica" panose="020B0604020202020204" pitchFamily="34" charset="0"/>
              </a:rPr>
              <a:t>Vi ledare tar fram en kostnadsprognos på aktiviteter och material och ger förslag till gruppen i stort att resonera kring för att besluta om det är relevant och vilka intäktsalternativ vi vill ta oss ann. </a:t>
            </a:r>
          </a:p>
          <a:p>
            <a:pPr marL="228600" indent="-228600">
              <a:buAutoNum type="arabicPeriod"/>
            </a:pPr>
            <a:r>
              <a:rPr lang="sv-SE" sz="1800" dirty="0">
                <a:latin typeface="Helvetica" panose="020B0604020202020204" pitchFamily="34" charset="0"/>
              </a:rPr>
              <a:t>Har föreningen några riktlinjer gällande nivåindelning/toppning?</a:t>
            </a:r>
          </a:p>
          <a:p>
            <a:pPr lvl="1"/>
            <a:r>
              <a:rPr lang="sv-SE" sz="1200" b="0" i="0" dirty="0">
                <a:solidFill>
                  <a:srgbClr val="FF0000"/>
                </a:solidFill>
                <a:effectLst/>
                <a:latin typeface="Helvetica" panose="020B0604020202020204" pitchFamily="34" charset="0"/>
              </a:rPr>
              <a:t>Nej, finns inget riktlinjer centralt från föreningen. Föreningen sitter nu i arbete med att ta fram ett styrdokument som förhoppningsvis kan accepteras på årsmötet.</a:t>
            </a:r>
          </a:p>
          <a:p>
            <a:pPr>
              <a:buAutoNum type="arabicPeriod"/>
            </a:pPr>
            <a:r>
              <a:rPr lang="sv-SE" sz="1800" b="0" i="0" dirty="0">
                <a:effectLst/>
                <a:latin typeface="Helvetica" panose="020B0604020202020204" pitchFamily="34" charset="0"/>
              </a:rPr>
              <a:t>Kommer laget bedriva någon sommarträning?</a:t>
            </a:r>
          </a:p>
          <a:p>
            <a:pPr lvl="1"/>
            <a:r>
              <a:rPr lang="sv-SE" sz="1200" dirty="0">
                <a:solidFill>
                  <a:srgbClr val="FF0000"/>
                </a:solidFill>
                <a:latin typeface="Helvetica" panose="020B0604020202020204" pitchFamily="34" charset="0"/>
              </a:rPr>
              <a:t>Nej, inte den här sommaren. </a:t>
            </a:r>
          </a:p>
          <a:p>
            <a:pPr>
              <a:buAutoNum type="arabicPeriod"/>
            </a:pPr>
            <a:r>
              <a:rPr lang="sv-SE" sz="1800" dirty="0">
                <a:latin typeface="Helvetica" panose="020B0604020202020204" pitchFamily="34" charset="0"/>
              </a:rPr>
              <a:t>Hur anmäler man sig till Summercamp?</a:t>
            </a:r>
          </a:p>
          <a:p>
            <a:pPr lvl="1"/>
            <a:r>
              <a:rPr lang="sv-SE" sz="1200" b="0" i="0" dirty="0">
                <a:solidFill>
                  <a:srgbClr val="FF0000"/>
                </a:solidFill>
                <a:effectLst/>
                <a:latin typeface="Helvetica" panose="020B0604020202020204" pitchFamily="34" charset="0"/>
              </a:rPr>
              <a:t>Via vår </a:t>
            </a:r>
            <a:r>
              <a:rPr lang="sv-SE" sz="1200" dirty="0">
                <a:solidFill>
                  <a:srgbClr val="FF0000"/>
                </a:solidFill>
                <a:latin typeface="Helvetica" panose="020B0604020202020204" pitchFamily="34" charset="0"/>
              </a:rPr>
              <a:t>hemsida; </a:t>
            </a:r>
            <a:r>
              <a:rPr lang="sv-SE" sz="1200" dirty="0">
                <a:solidFill>
                  <a:srgbClr val="FF0000"/>
                </a:solidFill>
                <a:latin typeface="Helvetica" panose="020B0604020202020204" pitchFamily="34" charset="0"/>
                <a:hlinkClick r:id="rId2"/>
              </a:rPr>
              <a:t>https://vasterasirsta.web.sportadmin.se/nyheter/?ID=324712&amp;NID=1262352</a:t>
            </a:r>
            <a:endParaRPr lang="sv-SE" sz="1200" dirty="0">
              <a:solidFill>
                <a:srgbClr val="FF0000"/>
              </a:solidFill>
              <a:latin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sv-SE" sz="1800" dirty="0">
                <a:latin typeface="Helvetica" panose="020B0604020202020204" pitchFamily="34" charset="0"/>
              </a:rPr>
              <a:t>Hur tänker ni ledare kring målvakter kommande säsong?</a:t>
            </a:r>
          </a:p>
          <a:p>
            <a:pPr lvl="1"/>
            <a:r>
              <a:rPr lang="sv-SE" sz="1200" dirty="0">
                <a:solidFill>
                  <a:srgbClr val="FF0000"/>
                </a:solidFill>
                <a:latin typeface="Helvetica" panose="020B0604020202020204" pitchFamily="34" charset="0"/>
              </a:rPr>
              <a:t>Vi avser att uppmärksamma de än mer till nästa säsong med att eventuellt utse tränare med mer fokus på målvakterna under träningen.</a:t>
            </a:r>
          </a:p>
          <a:p>
            <a:pPr lvl="1"/>
            <a:r>
              <a:rPr lang="sv-SE" sz="1200" dirty="0">
                <a:solidFill>
                  <a:srgbClr val="FF0000"/>
                </a:solidFill>
                <a:latin typeface="Helvetica" panose="020B0604020202020204" pitchFamily="34" charset="0"/>
              </a:rPr>
              <a:t>Vi ser dock att vi gärna är fortsatt många som provar på att stå i mål. De som vill stå mycket i mål ska få möjlighet till det.</a:t>
            </a:r>
          </a:p>
          <a:p>
            <a:pPr lvl="1"/>
            <a:r>
              <a:rPr lang="sv-SE" sz="1200" dirty="0">
                <a:solidFill>
                  <a:srgbClr val="FF0000"/>
                </a:solidFill>
                <a:latin typeface="Helvetica" panose="020B0604020202020204" pitchFamily="34" charset="0"/>
              </a:rPr>
              <a:t>Vi kommer titta på att köpa in målvaktsutrustning till kommande säsong, alternativt att föreningen bistår med det.</a:t>
            </a:r>
          </a:p>
        </p:txBody>
      </p:sp>
    </p:spTree>
    <p:extLst>
      <p:ext uri="{BB962C8B-B14F-4D97-AF65-F5344CB8AC3E}">
        <p14:creationId xmlns:p14="http://schemas.microsoft.com/office/powerpoint/2010/main" val="2983441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Frågor/Övrigt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364" y="1998376"/>
            <a:ext cx="10515600" cy="4342099"/>
          </a:xfrm>
          <a:ln>
            <a:noFill/>
          </a:ln>
        </p:spPr>
        <p:txBody>
          <a:bodyPr>
            <a:normAutofit/>
          </a:bodyPr>
          <a:lstStyle/>
          <a:p>
            <a:pPr marL="457200" lvl="1" indent="0" algn="ctr">
              <a:buNone/>
            </a:pPr>
            <a:endParaRPr lang="sv-SE" dirty="0"/>
          </a:p>
          <a:p>
            <a:pPr marL="457200" lvl="1" indent="0" algn="ctr">
              <a:buNone/>
            </a:pPr>
            <a:endParaRPr lang="sv-SE" dirty="0"/>
          </a:p>
          <a:p>
            <a:pPr marL="457200" lvl="1" indent="0" algn="ctr">
              <a:buNone/>
            </a:pPr>
            <a:endParaRPr lang="sv-SE" dirty="0"/>
          </a:p>
          <a:p>
            <a:pPr marL="457200" lvl="1" indent="0" algn="ctr">
              <a:buNone/>
            </a:pPr>
            <a:r>
              <a:rPr lang="sv-SE" sz="11500" dirty="0"/>
              <a:t>?</a:t>
            </a:r>
          </a:p>
          <a:p>
            <a:endParaRPr lang="sv-SE" sz="2400" dirty="0"/>
          </a:p>
          <a:p>
            <a:pPr lvl="1"/>
            <a:endParaRPr lang="sv-SE" sz="2000" dirty="0"/>
          </a:p>
          <a:p>
            <a:pPr lvl="1"/>
            <a:endParaRPr lang="sv-SE" sz="1400" dirty="0"/>
          </a:p>
          <a:p>
            <a:pPr lvl="2"/>
            <a:endParaRPr lang="sv-SE" sz="1200" dirty="0"/>
          </a:p>
          <a:p>
            <a:pPr lvl="2"/>
            <a:endParaRPr lang="sv-SE" sz="1200" dirty="0"/>
          </a:p>
          <a:p>
            <a:pPr lvl="2"/>
            <a:endParaRPr lang="sv-SE" sz="900" dirty="0"/>
          </a:p>
        </p:txBody>
      </p:sp>
    </p:spTree>
    <p:extLst>
      <p:ext uri="{BB962C8B-B14F-4D97-AF65-F5344CB8AC3E}">
        <p14:creationId xmlns:p14="http://schemas.microsoft.com/office/powerpoint/2010/main" val="3383163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ity Light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D647F"/>
      </a:accent1>
      <a:accent2>
        <a:srgbClr val="11CED0"/>
      </a:accent2>
      <a:accent3>
        <a:srgbClr val="D50A40"/>
      </a:accent3>
      <a:accent4>
        <a:srgbClr val="08A6B6"/>
      </a:accent4>
      <a:accent5>
        <a:srgbClr val="1A92E5"/>
      </a:accent5>
      <a:accent6>
        <a:srgbClr val="11CED0"/>
      </a:accent6>
      <a:hlink>
        <a:srgbClr val="1A92E5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1528</Words>
  <Application>Microsoft Office PowerPoint</Application>
  <PresentationFormat>Bredbild</PresentationFormat>
  <Paragraphs>441</Paragraphs>
  <Slides>23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9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23</vt:i4>
      </vt:variant>
    </vt:vector>
  </HeadingPairs>
  <TitlesOfParts>
    <vt:vector size="33" baseType="lpstr">
      <vt:lpstr>Aptos</vt:lpstr>
      <vt:lpstr>Aptos Display</vt:lpstr>
      <vt:lpstr>Arial</vt:lpstr>
      <vt:lpstr>Calibri</vt:lpstr>
      <vt:lpstr>Century Gothic</vt:lpstr>
      <vt:lpstr>Franklin Gothic Demi</vt:lpstr>
      <vt:lpstr>Helvetica</vt:lpstr>
      <vt:lpstr>Modern Love Grunge</vt:lpstr>
      <vt:lpstr>Wingdings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Frågor från i våras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Johan Tysklind</dc:creator>
  <cp:lastModifiedBy>Andreas Bamberg Sjögreen</cp:lastModifiedBy>
  <cp:revision>194</cp:revision>
  <dcterms:created xsi:type="dcterms:W3CDTF">2024-05-27T07:53:27Z</dcterms:created>
  <dcterms:modified xsi:type="dcterms:W3CDTF">2025-10-21T09:10:18Z</dcterms:modified>
</cp:coreProperties>
</file>