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8" r:id="rId12"/>
    <p:sldId id="269" r:id="rId13"/>
    <p:sldId id="284" r:id="rId14"/>
    <p:sldId id="283" r:id="rId15"/>
    <p:sldId id="270" r:id="rId16"/>
    <p:sldId id="274" r:id="rId17"/>
    <p:sldId id="275" r:id="rId18"/>
    <p:sldId id="276" r:id="rId19"/>
    <p:sldId id="282" r:id="rId20"/>
    <p:sldId id="279" r:id="rId21"/>
    <p:sldId id="278" r:id="rId2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5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8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B508A-B412-184F-E130-0CE152B33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C14A49-CC10-B735-352D-87FB02C7E9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0F26C-D225-AF3C-49AF-C321C2F68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2025-09-17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6D570-BCCC-985E-FD4F-CA7D12624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A7A4A-AB4D-D4A0-BC50-C2EC1EC52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21916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F7763-D818-BF4D-5819-DA531026A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68A14-3281-21F1-088A-0F93A6C34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B5865-5382-6EE7-CD22-395B950B2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2025-09-17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F84FF-EC75-811B-3C86-B5D6614A4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216BE-C955-AC52-0DDE-7C2235030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61504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2D56F-7257-35FC-B09A-9131144B1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89AB6-2D80-5C89-7A09-E53EF315B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B8766-0AEF-9C92-CC9D-96F31DF3F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2025-09-17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591F8-7247-72AF-FA1B-14BAEA89B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0E679-8D57-D00D-ACD2-F1E3A6B8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286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41F67-DE9A-0EA1-19EA-D06BE0F6B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4E514-0C76-553D-D839-E07FBD7655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43776D-7077-B8A1-FA37-CA8C80ADE1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F6E9F-8C85-F34E-2587-60E151F9B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2025-09-17</a:t>
            </a:fld>
            <a:endParaRPr lang="sv-S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837C1-2C5A-1E2E-077F-21F21D986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D7AA14-0D63-1BC4-A729-098E9C0B2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05925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9CB8C-7105-6CD3-8B93-E87AA2A33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684F2-6C6F-EB57-67B5-174A88427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F33762-7418-31FF-D791-D25E64CA8A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D2B758-59C3-9272-C57F-AF86BD91D9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5206C3-67E2-0B9D-13B5-E296521A79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118676-0AF1-A5C0-A6A5-CF9014DC2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2025-09-17</a:t>
            </a:fld>
            <a:endParaRPr lang="sv-SE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CC5A16-2600-FB7D-7503-23E269ECE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85E71B-B929-C5E2-9F69-D7F01B9BF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6055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CB1EE-9002-DF69-53DA-75D09B063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9BC4A1-C755-FFA8-92BE-BCDD80648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2025-09-17</a:t>
            </a:fld>
            <a:endParaRPr lang="sv-S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83E35-9592-E948-CAAC-341693866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073C3E-C6DE-9397-66A2-1A6771E05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29767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7231FF-3949-2A60-6C6E-ADCC2DB20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2025-09-17</a:t>
            </a:fld>
            <a:endParaRPr lang="sv-S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5E88B0-EBD1-5FCD-E035-562A1F562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870B1-B3D6-0D85-594D-6CA0530DC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60952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9CA3D-C880-953E-2A1A-30AB413EE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98D38-3BFC-4CB5-B29E-8B9749E9B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5AAE9-9262-1CB7-5B1E-79F1208AC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0659DA-FC6D-BCF9-F4DB-F800E9519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2025-09-17</a:t>
            </a:fld>
            <a:endParaRPr lang="sv-S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6F2E55-6D11-1225-B101-7C7785BED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94C26-2206-FA1D-D54B-C7F2627CC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4439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991-E5F3-974B-F924-015DCF230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349D26-AD59-8BDD-E57C-D5717E914A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EECE7-9575-3210-D52D-87C44EB9AC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72F920-37CA-1229-8FEA-DE937AF2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2025-09-17</a:t>
            </a:fld>
            <a:endParaRPr lang="sv-S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943380-02D4-F4D7-B76F-55F2210B6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D70F1D-DAB8-65B1-C328-56EEF03B0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92264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D99F1-AA8D-B3F8-6CE9-580154AD1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34C814-9E5C-0D33-D368-E738D58090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77562-57E7-27A0-AB48-4ADC530E3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2025-09-17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3C972-9D52-AF98-64A7-45B43142C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B71A0-90A5-0DC3-0FE1-FE1AD2F2E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35983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D92A9B-6A3C-CFC0-2EF8-BCE2C2164A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18814B-FF7B-8C19-AD2E-C4C0ADA7F8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EA822-553D-4E92-531A-B19B45AB9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2025-09-17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2BDD2-5415-0DC4-4F3B-63A911012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3C87D-153C-7FE2-2F72-23ED5A430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1155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17C3AF-C9D0-D6BA-36EE-506E73A33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42B5D0-7DEF-C0C3-8988-EC52993BE9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7FED9-2F65-942B-4D61-ED4951FC9D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42119-B4AB-4718-9B5F-3DAE0D77E6B0}" type="datetimeFigureOut">
              <a:rPr lang="sv-SE" smtClean="0"/>
              <a:t>2025-09-17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FF473-FED6-FCB5-DF55-4FBAD79A85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A3EB2-B6DF-B1CC-15FE-A43833800E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7" name="Picture 4" descr="En bild som visar text, clipart&#10;&#10;Automatiskt genererad beskrivning">
            <a:extLst>
              <a:ext uri="{FF2B5EF4-FFF2-40B4-BE49-F238E27FC236}">
                <a16:creationId xmlns:a16="http://schemas.microsoft.com/office/drawing/2014/main" id="{948BB14D-2B8F-44FC-3D56-EB02AF5A8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9705" y="114371"/>
            <a:ext cx="1428927" cy="172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84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6D0618-F42E-117F-6399-7945EA9CE5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Föräldramöte</a:t>
            </a:r>
            <a:br>
              <a:rPr lang="sv-SE" dirty="0"/>
            </a:br>
            <a:r>
              <a:rPr lang="sv-SE" dirty="0"/>
              <a:t>F16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32FCFC8-B716-8752-99B7-BE26187055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Säsongen 25/26</a:t>
            </a:r>
          </a:p>
        </p:txBody>
      </p:sp>
    </p:spTree>
    <p:extLst>
      <p:ext uri="{BB962C8B-B14F-4D97-AF65-F5344CB8AC3E}">
        <p14:creationId xmlns:p14="http://schemas.microsoft.com/office/powerpoint/2010/main" val="1217476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E10650-FE48-B6FC-06C4-DB4A76C7F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38ADB55-87B6-C982-8F2A-BA5462CBF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pPr algn="l"/>
            <a:endParaRPr lang="sv-SE" sz="1800" b="0" i="0" u="none" strike="noStrike" baseline="0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r>
              <a:rPr lang="sv-SE" dirty="0"/>
              <a:t>Vision (Info från föreningen)</a:t>
            </a:r>
          </a:p>
          <a:p>
            <a:pPr algn="l"/>
            <a:r>
              <a:rPr lang="sv-SE" dirty="0"/>
              <a:t>Värdegrund</a:t>
            </a:r>
          </a:p>
          <a:p>
            <a:pPr algn="l"/>
            <a:r>
              <a:rPr lang="sv-SE" dirty="0"/>
              <a:t>Spelare</a:t>
            </a:r>
          </a:p>
          <a:p>
            <a:pPr algn="l"/>
            <a:r>
              <a:rPr lang="sv-SE" dirty="0"/>
              <a:t>Ledarstab</a:t>
            </a:r>
          </a:p>
          <a:p>
            <a:pPr algn="l"/>
            <a:r>
              <a:rPr lang="sv-SE" dirty="0"/>
              <a:t>Träningar</a:t>
            </a:r>
          </a:p>
          <a:p>
            <a:pPr algn="l"/>
            <a:r>
              <a:rPr lang="sv-SE" dirty="0"/>
              <a:t>Matcher</a:t>
            </a:r>
          </a:p>
          <a:p>
            <a:pPr algn="l"/>
            <a:r>
              <a:rPr lang="sv-SE" dirty="0"/>
              <a:t>Material</a:t>
            </a:r>
          </a:p>
          <a:p>
            <a:pPr algn="l"/>
            <a:r>
              <a:rPr lang="sv-SE" dirty="0"/>
              <a:t>Ekonomi</a:t>
            </a:r>
          </a:p>
          <a:p>
            <a:pPr algn="l"/>
            <a:r>
              <a:rPr lang="sv-SE" dirty="0"/>
              <a:t>Organisation (F16)</a:t>
            </a:r>
          </a:p>
          <a:p>
            <a:pPr algn="l"/>
            <a:r>
              <a:rPr lang="sv-SE"/>
              <a:t>Kommunikation</a:t>
            </a:r>
            <a:endParaRPr lang="sv-SE" dirty="0"/>
          </a:p>
          <a:p>
            <a:pPr algn="l"/>
            <a:r>
              <a:rPr lang="sv-SE" dirty="0"/>
              <a:t>Övrigt</a:t>
            </a:r>
          </a:p>
        </p:txBody>
      </p:sp>
    </p:spTree>
    <p:extLst>
      <p:ext uri="{BB962C8B-B14F-4D97-AF65-F5344CB8AC3E}">
        <p14:creationId xmlns:p14="http://schemas.microsoft.com/office/powerpoint/2010/main" val="520662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F49CF8EF-B2CD-6F59-15E5-41EA9760E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8" y="0"/>
            <a:ext cx="12163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59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1F033CB6-8BEE-92DD-8907-839E77220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7" y="0"/>
            <a:ext cx="121779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928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CECAFC-E7C6-26A0-25CE-89505D93C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Spelare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B2414D8-C099-D896-D22D-33F8A59BAAC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22 registrerade spelare</a:t>
            </a:r>
          </a:p>
          <a:p>
            <a:pPr algn="l"/>
            <a:r>
              <a:rPr lang="sv-SE" dirty="0"/>
              <a:t>Förhoppningsvis blir vi fler under säsongen</a:t>
            </a:r>
          </a:p>
          <a:p>
            <a:pPr algn="l"/>
            <a:r>
              <a:rPr lang="sv-SE" dirty="0"/>
              <a:t>Möjlighet för nya spelare att prova på ett par träningar innan man bestämmer sig</a:t>
            </a:r>
          </a:p>
          <a:p>
            <a:pPr algn="l"/>
            <a:r>
              <a:rPr lang="sv-SE" dirty="0"/>
              <a:t>Ingen föranmälan för detta krävs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9A4DCD1-24EC-9E93-A1CD-26A283D41E1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l"/>
            <a:r>
              <a:rPr lang="sv-SE" dirty="0"/>
              <a:t>Vi uppmuntrar att man har fler aktiviteter än handboll</a:t>
            </a:r>
          </a:p>
          <a:p>
            <a:pPr algn="l"/>
            <a:r>
              <a:rPr lang="sv-SE" dirty="0"/>
              <a:t>Helt ok att delta i en träning per vecka</a:t>
            </a:r>
          </a:p>
          <a:p>
            <a:pPr marL="0" indent="0" algn="l">
              <a:buNone/>
            </a:pPr>
            <a:endParaRPr lang="sv-SE" dirty="0"/>
          </a:p>
          <a:p>
            <a:pPr algn="l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2511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29A300-AE9B-A726-DA04-F3F09193E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Ledarstab</a:t>
            </a:r>
          </a:p>
        </p:txBody>
      </p:sp>
      <p:sp>
        <p:nvSpPr>
          <p:cNvPr id="28" name="TextBox 9">
            <a:extLst>
              <a:ext uri="{FF2B5EF4-FFF2-40B4-BE49-F238E27FC236}">
                <a16:creationId xmlns:a16="http://schemas.microsoft.com/office/drawing/2014/main" id="{AC34CCC7-A85B-1685-F6AF-31095358C44E}"/>
              </a:ext>
            </a:extLst>
          </p:cNvPr>
          <p:cNvSpPr txBox="1"/>
          <p:nvPr/>
        </p:nvSpPr>
        <p:spPr>
          <a:xfrm>
            <a:off x="5860497" y="42023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dirty="0"/>
          </a:p>
        </p:txBody>
      </p:sp>
      <p:grpSp>
        <p:nvGrpSpPr>
          <p:cNvPr id="32" name="Group 29">
            <a:extLst>
              <a:ext uri="{FF2B5EF4-FFF2-40B4-BE49-F238E27FC236}">
                <a16:creationId xmlns:a16="http://schemas.microsoft.com/office/drawing/2014/main" id="{45F718C1-035C-8669-D5E5-29072CD1C502}"/>
              </a:ext>
            </a:extLst>
          </p:cNvPr>
          <p:cNvGrpSpPr/>
          <p:nvPr/>
        </p:nvGrpSpPr>
        <p:grpSpPr>
          <a:xfrm>
            <a:off x="5095999" y="3397606"/>
            <a:ext cx="1898457" cy="1138344"/>
            <a:chOff x="3809450" y="3506527"/>
            <a:chExt cx="2741023" cy="4045110"/>
          </a:xfrm>
        </p:grpSpPr>
        <p:grpSp>
          <p:nvGrpSpPr>
            <p:cNvPr id="34" name="Group 30">
              <a:extLst>
                <a:ext uri="{FF2B5EF4-FFF2-40B4-BE49-F238E27FC236}">
                  <a16:creationId xmlns:a16="http://schemas.microsoft.com/office/drawing/2014/main" id="{6077D93B-729E-DD9E-9559-78BBAC2C45E8}"/>
                </a:ext>
              </a:extLst>
            </p:cNvPr>
            <p:cNvGrpSpPr/>
            <p:nvPr/>
          </p:nvGrpSpPr>
          <p:grpSpPr>
            <a:xfrm>
              <a:off x="3809450" y="3506527"/>
              <a:ext cx="2741023" cy="4045110"/>
              <a:chOff x="3809450" y="3506527"/>
              <a:chExt cx="2741023" cy="4045110"/>
            </a:xfrm>
          </p:grpSpPr>
          <p:sp>
            <p:nvSpPr>
              <p:cNvPr id="36" name="Rectangle: Rounded Corners 32">
                <a:extLst>
                  <a:ext uri="{FF2B5EF4-FFF2-40B4-BE49-F238E27FC236}">
                    <a16:creationId xmlns:a16="http://schemas.microsoft.com/office/drawing/2014/main" id="{CC74C1AF-3343-8126-BC79-6C3B24A69B0C}"/>
                  </a:ext>
                </a:extLst>
              </p:cNvPr>
              <p:cNvSpPr/>
              <p:nvPr/>
            </p:nvSpPr>
            <p:spPr>
              <a:xfrm>
                <a:off x="3809450" y="7155534"/>
                <a:ext cx="2741023" cy="396103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37" name="Rectangle: Rounded Corners 33">
                <a:extLst>
                  <a:ext uri="{FF2B5EF4-FFF2-40B4-BE49-F238E27FC236}">
                    <a16:creationId xmlns:a16="http://schemas.microsoft.com/office/drawing/2014/main" id="{AE6C1F2F-504E-FAAE-632F-B73E39B9F3B3}"/>
                  </a:ext>
                </a:extLst>
              </p:cNvPr>
              <p:cNvSpPr/>
              <p:nvPr/>
            </p:nvSpPr>
            <p:spPr>
              <a:xfrm>
                <a:off x="3809450" y="3506527"/>
                <a:ext cx="2741023" cy="171775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dirty="0"/>
              </a:p>
            </p:txBody>
          </p:sp>
          <p:sp>
            <p:nvSpPr>
              <p:cNvPr id="38" name="Rectangle 34">
                <a:extLst>
                  <a:ext uri="{FF2B5EF4-FFF2-40B4-BE49-F238E27FC236}">
                    <a16:creationId xmlns:a16="http://schemas.microsoft.com/office/drawing/2014/main" id="{3965268B-B097-4539-8B72-BBFF1171A7E4}"/>
                  </a:ext>
                </a:extLst>
              </p:cNvPr>
              <p:cNvSpPr/>
              <p:nvPr/>
            </p:nvSpPr>
            <p:spPr>
              <a:xfrm>
                <a:off x="3809450" y="5000182"/>
                <a:ext cx="2741023" cy="248942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91440" tIns="45720" rIns="91440" bIns="45720" rtlCol="0" anchor="t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sv-SE" sz="1100" dirty="0">
                    <a:solidFill>
                      <a:schemeClr val="bg2">
                        <a:lumMod val="10000"/>
                      </a:schemeClr>
                    </a:solidFill>
                  </a:rPr>
                  <a:t>Pappa till Cajsa</a:t>
                </a:r>
              </a:p>
            </p:txBody>
          </p:sp>
        </p:grpSp>
        <p:sp>
          <p:nvSpPr>
            <p:cNvPr id="35" name="Rectangle 31">
              <a:extLst>
                <a:ext uri="{FF2B5EF4-FFF2-40B4-BE49-F238E27FC236}">
                  <a16:creationId xmlns:a16="http://schemas.microsoft.com/office/drawing/2014/main" id="{B8C83782-29FB-E3D0-5A99-FB49D0C82FD8}"/>
                </a:ext>
              </a:extLst>
            </p:cNvPr>
            <p:cNvSpPr/>
            <p:nvPr/>
          </p:nvSpPr>
          <p:spPr>
            <a:xfrm>
              <a:off x="3809450" y="3619258"/>
              <a:ext cx="2741022" cy="15369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600" dirty="0"/>
                <a:t>Victor</a:t>
              </a:r>
            </a:p>
          </p:txBody>
        </p:sp>
      </p:grpSp>
      <p:grpSp>
        <p:nvGrpSpPr>
          <p:cNvPr id="16" name="Group 29">
            <a:extLst>
              <a:ext uri="{FF2B5EF4-FFF2-40B4-BE49-F238E27FC236}">
                <a16:creationId xmlns:a16="http://schemas.microsoft.com/office/drawing/2014/main" id="{168920D7-C8A3-2BA8-7F54-D70EB834D208}"/>
              </a:ext>
            </a:extLst>
          </p:cNvPr>
          <p:cNvGrpSpPr/>
          <p:nvPr/>
        </p:nvGrpSpPr>
        <p:grpSpPr>
          <a:xfrm>
            <a:off x="8708232" y="3397606"/>
            <a:ext cx="1898457" cy="1138344"/>
            <a:chOff x="3809450" y="3506527"/>
            <a:chExt cx="2741023" cy="4045110"/>
          </a:xfrm>
        </p:grpSpPr>
        <p:grpSp>
          <p:nvGrpSpPr>
            <p:cNvPr id="17" name="Group 30">
              <a:extLst>
                <a:ext uri="{FF2B5EF4-FFF2-40B4-BE49-F238E27FC236}">
                  <a16:creationId xmlns:a16="http://schemas.microsoft.com/office/drawing/2014/main" id="{2DE80B45-1DC0-BEBA-1A4B-6E43F4B6485B}"/>
                </a:ext>
              </a:extLst>
            </p:cNvPr>
            <p:cNvGrpSpPr/>
            <p:nvPr/>
          </p:nvGrpSpPr>
          <p:grpSpPr>
            <a:xfrm>
              <a:off x="3809450" y="3506527"/>
              <a:ext cx="2741023" cy="4045110"/>
              <a:chOff x="3809450" y="3506527"/>
              <a:chExt cx="2741023" cy="4045110"/>
            </a:xfrm>
          </p:grpSpPr>
          <p:sp>
            <p:nvSpPr>
              <p:cNvPr id="19" name="Rectangle: Rounded Corners 32">
                <a:extLst>
                  <a:ext uri="{FF2B5EF4-FFF2-40B4-BE49-F238E27FC236}">
                    <a16:creationId xmlns:a16="http://schemas.microsoft.com/office/drawing/2014/main" id="{AB92D05B-E55D-12EF-4156-C1DA0D52DCEB}"/>
                  </a:ext>
                </a:extLst>
              </p:cNvPr>
              <p:cNvSpPr/>
              <p:nvPr/>
            </p:nvSpPr>
            <p:spPr>
              <a:xfrm>
                <a:off x="3809450" y="7155534"/>
                <a:ext cx="2741023" cy="396103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0" name="Rectangle: Rounded Corners 33">
                <a:extLst>
                  <a:ext uri="{FF2B5EF4-FFF2-40B4-BE49-F238E27FC236}">
                    <a16:creationId xmlns:a16="http://schemas.microsoft.com/office/drawing/2014/main" id="{0A6922CD-5458-D356-188E-55FA8750F2B2}"/>
                  </a:ext>
                </a:extLst>
              </p:cNvPr>
              <p:cNvSpPr/>
              <p:nvPr/>
            </p:nvSpPr>
            <p:spPr>
              <a:xfrm>
                <a:off x="3809450" y="3506527"/>
                <a:ext cx="2741023" cy="171775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dirty="0"/>
              </a:p>
            </p:txBody>
          </p:sp>
          <p:sp>
            <p:nvSpPr>
              <p:cNvPr id="21" name="Rectangle 34">
                <a:extLst>
                  <a:ext uri="{FF2B5EF4-FFF2-40B4-BE49-F238E27FC236}">
                    <a16:creationId xmlns:a16="http://schemas.microsoft.com/office/drawing/2014/main" id="{9D75D632-0478-B058-48E0-1BBE26B6C909}"/>
                  </a:ext>
                </a:extLst>
              </p:cNvPr>
              <p:cNvSpPr/>
              <p:nvPr/>
            </p:nvSpPr>
            <p:spPr>
              <a:xfrm>
                <a:off x="3809450" y="5000182"/>
                <a:ext cx="2741023" cy="248942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91440" tIns="45720" rIns="91440" bIns="45720" rtlCol="0" anchor="t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sv-SE" sz="1100" dirty="0">
                    <a:solidFill>
                      <a:schemeClr val="bg2">
                        <a:lumMod val="10000"/>
                      </a:schemeClr>
                    </a:solidFill>
                  </a:rPr>
                  <a:t>Tidigare handbollsstjärna🌟</a:t>
                </a:r>
              </a:p>
            </p:txBody>
          </p:sp>
        </p:grpSp>
        <p:sp>
          <p:nvSpPr>
            <p:cNvPr id="18" name="Rectangle 31">
              <a:extLst>
                <a:ext uri="{FF2B5EF4-FFF2-40B4-BE49-F238E27FC236}">
                  <a16:creationId xmlns:a16="http://schemas.microsoft.com/office/drawing/2014/main" id="{EB0CF18C-5CA1-15C7-299F-13BF31DE0C61}"/>
                </a:ext>
              </a:extLst>
            </p:cNvPr>
            <p:cNvSpPr/>
            <p:nvPr/>
          </p:nvSpPr>
          <p:spPr>
            <a:xfrm>
              <a:off x="3809450" y="3619258"/>
              <a:ext cx="2741022" cy="15369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600"/>
                <a:t>TIlda</a:t>
              </a:r>
              <a:endParaRPr lang="sv-SE" sz="1600" dirty="0"/>
            </a:p>
          </p:txBody>
        </p:sp>
      </p:grpSp>
      <p:grpSp>
        <p:nvGrpSpPr>
          <p:cNvPr id="22" name="Group 29">
            <a:extLst>
              <a:ext uri="{FF2B5EF4-FFF2-40B4-BE49-F238E27FC236}">
                <a16:creationId xmlns:a16="http://schemas.microsoft.com/office/drawing/2014/main" id="{7586A2CC-D0CF-9B45-EC93-BB4A26004AB8}"/>
              </a:ext>
            </a:extLst>
          </p:cNvPr>
          <p:cNvGrpSpPr/>
          <p:nvPr/>
        </p:nvGrpSpPr>
        <p:grpSpPr>
          <a:xfrm>
            <a:off x="1483764" y="4995952"/>
            <a:ext cx="1898457" cy="1138344"/>
            <a:chOff x="3809450" y="3506527"/>
            <a:chExt cx="2741023" cy="4045110"/>
          </a:xfrm>
        </p:grpSpPr>
        <p:grpSp>
          <p:nvGrpSpPr>
            <p:cNvPr id="23" name="Group 30">
              <a:extLst>
                <a:ext uri="{FF2B5EF4-FFF2-40B4-BE49-F238E27FC236}">
                  <a16:creationId xmlns:a16="http://schemas.microsoft.com/office/drawing/2014/main" id="{3F7F2C19-70DF-419B-2CB8-B4B789C231BF}"/>
                </a:ext>
              </a:extLst>
            </p:cNvPr>
            <p:cNvGrpSpPr/>
            <p:nvPr/>
          </p:nvGrpSpPr>
          <p:grpSpPr>
            <a:xfrm>
              <a:off x="3809450" y="3506527"/>
              <a:ext cx="2741023" cy="4045110"/>
              <a:chOff x="3809450" y="3506527"/>
              <a:chExt cx="2741023" cy="4045110"/>
            </a:xfrm>
          </p:grpSpPr>
          <p:sp>
            <p:nvSpPr>
              <p:cNvPr id="25" name="Rectangle: Rounded Corners 32">
                <a:extLst>
                  <a:ext uri="{FF2B5EF4-FFF2-40B4-BE49-F238E27FC236}">
                    <a16:creationId xmlns:a16="http://schemas.microsoft.com/office/drawing/2014/main" id="{410DAD03-5717-3887-016D-D722B171BFAC}"/>
                  </a:ext>
                </a:extLst>
              </p:cNvPr>
              <p:cNvSpPr/>
              <p:nvPr/>
            </p:nvSpPr>
            <p:spPr>
              <a:xfrm>
                <a:off x="3809450" y="7155534"/>
                <a:ext cx="2741023" cy="396103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6" name="Rectangle: Rounded Corners 33">
                <a:extLst>
                  <a:ext uri="{FF2B5EF4-FFF2-40B4-BE49-F238E27FC236}">
                    <a16:creationId xmlns:a16="http://schemas.microsoft.com/office/drawing/2014/main" id="{6AFA39AE-1349-D097-F8C6-B21C0611B615}"/>
                  </a:ext>
                </a:extLst>
              </p:cNvPr>
              <p:cNvSpPr/>
              <p:nvPr/>
            </p:nvSpPr>
            <p:spPr>
              <a:xfrm>
                <a:off x="3809450" y="3506527"/>
                <a:ext cx="2741023" cy="171775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dirty="0"/>
              </a:p>
            </p:txBody>
          </p:sp>
          <p:sp>
            <p:nvSpPr>
              <p:cNvPr id="27" name="Rectangle 34">
                <a:extLst>
                  <a:ext uri="{FF2B5EF4-FFF2-40B4-BE49-F238E27FC236}">
                    <a16:creationId xmlns:a16="http://schemas.microsoft.com/office/drawing/2014/main" id="{AAC2C999-F0DA-29C4-CF59-2575080FF0B4}"/>
                  </a:ext>
                </a:extLst>
              </p:cNvPr>
              <p:cNvSpPr/>
              <p:nvPr/>
            </p:nvSpPr>
            <p:spPr>
              <a:xfrm>
                <a:off x="3809450" y="5000182"/>
                <a:ext cx="2741023" cy="248942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91440" tIns="45720" rIns="91440" bIns="45720" rtlCol="0" anchor="t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sv-SE" sz="1100" dirty="0">
                    <a:solidFill>
                      <a:schemeClr val="bg2">
                        <a:lumMod val="10000"/>
                      </a:schemeClr>
                    </a:solidFill>
                  </a:rPr>
                  <a:t>Tidigare handbollsstjärna🌟</a:t>
                </a:r>
              </a:p>
            </p:txBody>
          </p:sp>
        </p:grpSp>
        <p:sp>
          <p:nvSpPr>
            <p:cNvPr id="24" name="Rectangle 31">
              <a:extLst>
                <a:ext uri="{FF2B5EF4-FFF2-40B4-BE49-F238E27FC236}">
                  <a16:creationId xmlns:a16="http://schemas.microsoft.com/office/drawing/2014/main" id="{13C6584F-E37E-E4AF-C934-06B5E4EE60C8}"/>
                </a:ext>
              </a:extLst>
            </p:cNvPr>
            <p:cNvSpPr/>
            <p:nvPr/>
          </p:nvSpPr>
          <p:spPr>
            <a:xfrm>
              <a:off x="3809450" y="3619258"/>
              <a:ext cx="2741022" cy="15369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600" dirty="0"/>
                <a:t>Andreas</a:t>
              </a:r>
            </a:p>
          </p:txBody>
        </p:sp>
      </p:grpSp>
      <p:grpSp>
        <p:nvGrpSpPr>
          <p:cNvPr id="53" name="Group 29">
            <a:extLst>
              <a:ext uri="{FF2B5EF4-FFF2-40B4-BE49-F238E27FC236}">
                <a16:creationId xmlns:a16="http://schemas.microsoft.com/office/drawing/2014/main" id="{CABA847E-F4BA-C5FF-CB49-723CA8B332C4}"/>
              </a:ext>
            </a:extLst>
          </p:cNvPr>
          <p:cNvGrpSpPr/>
          <p:nvPr/>
        </p:nvGrpSpPr>
        <p:grpSpPr>
          <a:xfrm>
            <a:off x="5095998" y="4955786"/>
            <a:ext cx="1898457" cy="1138344"/>
            <a:chOff x="3809450" y="3506527"/>
            <a:chExt cx="2741023" cy="4045110"/>
          </a:xfrm>
        </p:grpSpPr>
        <p:grpSp>
          <p:nvGrpSpPr>
            <p:cNvPr id="54" name="Group 30">
              <a:extLst>
                <a:ext uri="{FF2B5EF4-FFF2-40B4-BE49-F238E27FC236}">
                  <a16:creationId xmlns:a16="http://schemas.microsoft.com/office/drawing/2014/main" id="{C9C234BA-5B00-B589-554C-138E9DC95284}"/>
                </a:ext>
              </a:extLst>
            </p:cNvPr>
            <p:cNvGrpSpPr/>
            <p:nvPr/>
          </p:nvGrpSpPr>
          <p:grpSpPr>
            <a:xfrm>
              <a:off x="3809450" y="3506527"/>
              <a:ext cx="2741023" cy="4045110"/>
              <a:chOff x="3809450" y="3506527"/>
              <a:chExt cx="2741023" cy="4045110"/>
            </a:xfrm>
          </p:grpSpPr>
          <p:sp>
            <p:nvSpPr>
              <p:cNvPr id="56" name="Rectangle: Rounded Corners 32">
                <a:extLst>
                  <a:ext uri="{FF2B5EF4-FFF2-40B4-BE49-F238E27FC236}">
                    <a16:creationId xmlns:a16="http://schemas.microsoft.com/office/drawing/2014/main" id="{7A5CF5B7-09A6-2E8E-66B0-5172991F80DD}"/>
                  </a:ext>
                </a:extLst>
              </p:cNvPr>
              <p:cNvSpPr/>
              <p:nvPr/>
            </p:nvSpPr>
            <p:spPr>
              <a:xfrm>
                <a:off x="3809450" y="7155534"/>
                <a:ext cx="2741023" cy="396103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57" name="Rectangle: Rounded Corners 33">
                <a:extLst>
                  <a:ext uri="{FF2B5EF4-FFF2-40B4-BE49-F238E27FC236}">
                    <a16:creationId xmlns:a16="http://schemas.microsoft.com/office/drawing/2014/main" id="{BFCE89C2-7B0E-7658-EABA-490ACB2324F6}"/>
                  </a:ext>
                </a:extLst>
              </p:cNvPr>
              <p:cNvSpPr/>
              <p:nvPr/>
            </p:nvSpPr>
            <p:spPr>
              <a:xfrm>
                <a:off x="3809450" y="3506527"/>
                <a:ext cx="2741023" cy="171775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dirty="0"/>
              </a:p>
            </p:txBody>
          </p:sp>
          <p:sp>
            <p:nvSpPr>
              <p:cNvPr id="58" name="Rectangle 34">
                <a:extLst>
                  <a:ext uri="{FF2B5EF4-FFF2-40B4-BE49-F238E27FC236}">
                    <a16:creationId xmlns:a16="http://schemas.microsoft.com/office/drawing/2014/main" id="{4463EDF4-A8AD-CF8E-9F5F-09922031C667}"/>
                  </a:ext>
                </a:extLst>
              </p:cNvPr>
              <p:cNvSpPr/>
              <p:nvPr/>
            </p:nvSpPr>
            <p:spPr>
              <a:xfrm>
                <a:off x="3809450" y="5000182"/>
                <a:ext cx="2741023" cy="248942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91440" tIns="45720" rIns="91440" bIns="45720" rtlCol="0" anchor="t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sv-SE" sz="1100" dirty="0">
                    <a:solidFill>
                      <a:schemeClr val="bg2">
                        <a:lumMod val="10000"/>
                      </a:schemeClr>
                    </a:solidFill>
                  </a:rPr>
                  <a:t>Pappa till Selma</a:t>
                </a:r>
              </a:p>
            </p:txBody>
          </p:sp>
        </p:grpSp>
        <p:sp>
          <p:nvSpPr>
            <p:cNvPr id="55" name="Rectangle 31">
              <a:extLst>
                <a:ext uri="{FF2B5EF4-FFF2-40B4-BE49-F238E27FC236}">
                  <a16:creationId xmlns:a16="http://schemas.microsoft.com/office/drawing/2014/main" id="{7F836B55-EC5F-80A2-B7D3-7E9F654D8293}"/>
                </a:ext>
              </a:extLst>
            </p:cNvPr>
            <p:cNvSpPr/>
            <p:nvPr/>
          </p:nvSpPr>
          <p:spPr>
            <a:xfrm>
              <a:off x="3809450" y="3619258"/>
              <a:ext cx="2741022" cy="15369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600" dirty="0"/>
                <a:t>Tore</a:t>
              </a:r>
            </a:p>
          </p:txBody>
        </p:sp>
      </p:grpSp>
      <p:grpSp>
        <p:nvGrpSpPr>
          <p:cNvPr id="59" name="Group 29">
            <a:extLst>
              <a:ext uri="{FF2B5EF4-FFF2-40B4-BE49-F238E27FC236}">
                <a16:creationId xmlns:a16="http://schemas.microsoft.com/office/drawing/2014/main" id="{FBAEF3E3-5777-0D97-81E9-F1D0AE7BC88C}"/>
              </a:ext>
            </a:extLst>
          </p:cNvPr>
          <p:cNvGrpSpPr/>
          <p:nvPr/>
        </p:nvGrpSpPr>
        <p:grpSpPr>
          <a:xfrm>
            <a:off x="8708232" y="4955786"/>
            <a:ext cx="1898457" cy="1138344"/>
            <a:chOff x="3809450" y="3506527"/>
            <a:chExt cx="2741023" cy="4045110"/>
          </a:xfrm>
        </p:grpSpPr>
        <p:grpSp>
          <p:nvGrpSpPr>
            <p:cNvPr id="60" name="Group 30">
              <a:extLst>
                <a:ext uri="{FF2B5EF4-FFF2-40B4-BE49-F238E27FC236}">
                  <a16:creationId xmlns:a16="http://schemas.microsoft.com/office/drawing/2014/main" id="{9A342591-1DE8-08B2-B9C7-04D4990FCDC0}"/>
                </a:ext>
              </a:extLst>
            </p:cNvPr>
            <p:cNvGrpSpPr/>
            <p:nvPr/>
          </p:nvGrpSpPr>
          <p:grpSpPr>
            <a:xfrm>
              <a:off x="3809450" y="3506527"/>
              <a:ext cx="2741023" cy="4045110"/>
              <a:chOff x="3809450" y="3506527"/>
              <a:chExt cx="2741023" cy="4045110"/>
            </a:xfrm>
          </p:grpSpPr>
          <p:sp>
            <p:nvSpPr>
              <p:cNvPr id="62" name="Rectangle: Rounded Corners 32">
                <a:extLst>
                  <a:ext uri="{FF2B5EF4-FFF2-40B4-BE49-F238E27FC236}">
                    <a16:creationId xmlns:a16="http://schemas.microsoft.com/office/drawing/2014/main" id="{9BF947A4-D98F-2D5D-88A8-D8505424F031}"/>
                  </a:ext>
                </a:extLst>
              </p:cNvPr>
              <p:cNvSpPr/>
              <p:nvPr/>
            </p:nvSpPr>
            <p:spPr>
              <a:xfrm>
                <a:off x="3809450" y="7155534"/>
                <a:ext cx="2741023" cy="396103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63" name="Rectangle: Rounded Corners 33">
                <a:extLst>
                  <a:ext uri="{FF2B5EF4-FFF2-40B4-BE49-F238E27FC236}">
                    <a16:creationId xmlns:a16="http://schemas.microsoft.com/office/drawing/2014/main" id="{6E9E6C2F-1729-6C1B-5C56-BF54DE05867D}"/>
                  </a:ext>
                </a:extLst>
              </p:cNvPr>
              <p:cNvSpPr/>
              <p:nvPr/>
            </p:nvSpPr>
            <p:spPr>
              <a:xfrm>
                <a:off x="3809450" y="3506527"/>
                <a:ext cx="2741023" cy="171775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dirty="0"/>
              </a:p>
            </p:txBody>
          </p:sp>
          <p:sp>
            <p:nvSpPr>
              <p:cNvPr id="64" name="Rectangle 34">
                <a:extLst>
                  <a:ext uri="{FF2B5EF4-FFF2-40B4-BE49-F238E27FC236}">
                    <a16:creationId xmlns:a16="http://schemas.microsoft.com/office/drawing/2014/main" id="{C30598E9-B10A-79F7-2109-C2D9D231812A}"/>
                  </a:ext>
                </a:extLst>
              </p:cNvPr>
              <p:cNvSpPr/>
              <p:nvPr/>
            </p:nvSpPr>
            <p:spPr>
              <a:xfrm>
                <a:off x="3809450" y="5000182"/>
                <a:ext cx="2741023" cy="248942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91440" tIns="45720" rIns="91440" bIns="45720" rtlCol="0" anchor="t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sv-SE" sz="1100" dirty="0">
                    <a:solidFill>
                      <a:schemeClr val="bg2">
                        <a:lumMod val="10000"/>
                      </a:schemeClr>
                    </a:solidFill>
                  </a:rPr>
                  <a:t>Mamma till Selma</a:t>
                </a:r>
              </a:p>
            </p:txBody>
          </p:sp>
        </p:grpSp>
        <p:sp>
          <p:nvSpPr>
            <p:cNvPr id="61" name="Rectangle 31">
              <a:extLst>
                <a:ext uri="{FF2B5EF4-FFF2-40B4-BE49-F238E27FC236}">
                  <a16:creationId xmlns:a16="http://schemas.microsoft.com/office/drawing/2014/main" id="{01201B6C-A3AE-4047-5FC0-4C24C46AA9F9}"/>
                </a:ext>
              </a:extLst>
            </p:cNvPr>
            <p:cNvSpPr/>
            <p:nvPr/>
          </p:nvSpPr>
          <p:spPr>
            <a:xfrm>
              <a:off x="3809450" y="3619258"/>
              <a:ext cx="2741022" cy="15369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600" dirty="0"/>
                <a:t>Ida</a:t>
              </a:r>
            </a:p>
          </p:txBody>
        </p:sp>
      </p:grpSp>
      <p:grpSp>
        <p:nvGrpSpPr>
          <p:cNvPr id="65" name="Group 29">
            <a:extLst>
              <a:ext uri="{FF2B5EF4-FFF2-40B4-BE49-F238E27FC236}">
                <a16:creationId xmlns:a16="http://schemas.microsoft.com/office/drawing/2014/main" id="{5D01BB54-9009-5D38-F77E-751F4DC5D8BA}"/>
              </a:ext>
            </a:extLst>
          </p:cNvPr>
          <p:cNvGrpSpPr/>
          <p:nvPr/>
        </p:nvGrpSpPr>
        <p:grpSpPr>
          <a:xfrm>
            <a:off x="1483766" y="3423300"/>
            <a:ext cx="1898457" cy="1138344"/>
            <a:chOff x="3809450" y="3506527"/>
            <a:chExt cx="2741023" cy="4045110"/>
          </a:xfrm>
        </p:grpSpPr>
        <p:grpSp>
          <p:nvGrpSpPr>
            <p:cNvPr id="66" name="Group 30">
              <a:extLst>
                <a:ext uri="{FF2B5EF4-FFF2-40B4-BE49-F238E27FC236}">
                  <a16:creationId xmlns:a16="http://schemas.microsoft.com/office/drawing/2014/main" id="{D6A4A189-4338-D8F1-A929-1B3E12D4A0C6}"/>
                </a:ext>
              </a:extLst>
            </p:cNvPr>
            <p:cNvGrpSpPr/>
            <p:nvPr/>
          </p:nvGrpSpPr>
          <p:grpSpPr>
            <a:xfrm>
              <a:off x="3809450" y="3506527"/>
              <a:ext cx="2741023" cy="4045110"/>
              <a:chOff x="3809450" y="3506527"/>
              <a:chExt cx="2741023" cy="4045110"/>
            </a:xfrm>
          </p:grpSpPr>
          <p:sp>
            <p:nvSpPr>
              <p:cNvPr id="68" name="Rectangle: Rounded Corners 32">
                <a:extLst>
                  <a:ext uri="{FF2B5EF4-FFF2-40B4-BE49-F238E27FC236}">
                    <a16:creationId xmlns:a16="http://schemas.microsoft.com/office/drawing/2014/main" id="{2A34C8BD-787F-7B26-6707-098F0EBC4E51}"/>
                  </a:ext>
                </a:extLst>
              </p:cNvPr>
              <p:cNvSpPr/>
              <p:nvPr/>
            </p:nvSpPr>
            <p:spPr>
              <a:xfrm>
                <a:off x="3809450" y="7155534"/>
                <a:ext cx="2741023" cy="396103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69" name="Rectangle: Rounded Corners 33">
                <a:extLst>
                  <a:ext uri="{FF2B5EF4-FFF2-40B4-BE49-F238E27FC236}">
                    <a16:creationId xmlns:a16="http://schemas.microsoft.com/office/drawing/2014/main" id="{ED43946A-8394-1B33-BF32-AF0A54C037D7}"/>
                  </a:ext>
                </a:extLst>
              </p:cNvPr>
              <p:cNvSpPr/>
              <p:nvPr/>
            </p:nvSpPr>
            <p:spPr>
              <a:xfrm>
                <a:off x="3809450" y="3506527"/>
                <a:ext cx="2741023" cy="171775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dirty="0"/>
              </a:p>
            </p:txBody>
          </p:sp>
          <p:sp>
            <p:nvSpPr>
              <p:cNvPr id="70" name="Rectangle 34">
                <a:extLst>
                  <a:ext uri="{FF2B5EF4-FFF2-40B4-BE49-F238E27FC236}">
                    <a16:creationId xmlns:a16="http://schemas.microsoft.com/office/drawing/2014/main" id="{54E28AD9-B4D0-D288-1CFA-FC3288434E0A}"/>
                  </a:ext>
                </a:extLst>
              </p:cNvPr>
              <p:cNvSpPr/>
              <p:nvPr/>
            </p:nvSpPr>
            <p:spPr>
              <a:xfrm>
                <a:off x="3809450" y="5000182"/>
                <a:ext cx="2741023" cy="248942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91440" tIns="45720" rIns="91440" bIns="45720" rtlCol="0" anchor="t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sv-SE" sz="1100" dirty="0">
                    <a:solidFill>
                      <a:schemeClr val="bg2">
                        <a:lumMod val="10000"/>
                      </a:schemeClr>
                    </a:solidFill>
                  </a:rPr>
                  <a:t>Mamma till Maja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sv-SE" sz="1100" dirty="0">
                    <a:solidFill>
                      <a:schemeClr val="bg2">
                        <a:lumMod val="10000"/>
                      </a:schemeClr>
                    </a:solidFill>
                  </a:rPr>
                  <a:t>Tidigare handbollsstjärna🌟</a:t>
                </a:r>
              </a:p>
            </p:txBody>
          </p:sp>
        </p:grpSp>
        <p:sp>
          <p:nvSpPr>
            <p:cNvPr id="67" name="Rectangle 31">
              <a:extLst>
                <a:ext uri="{FF2B5EF4-FFF2-40B4-BE49-F238E27FC236}">
                  <a16:creationId xmlns:a16="http://schemas.microsoft.com/office/drawing/2014/main" id="{1CB3B562-0297-5454-C698-2051B1CA24E9}"/>
                </a:ext>
              </a:extLst>
            </p:cNvPr>
            <p:cNvSpPr/>
            <p:nvPr/>
          </p:nvSpPr>
          <p:spPr>
            <a:xfrm>
              <a:off x="3809450" y="3619258"/>
              <a:ext cx="2741022" cy="15369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600" dirty="0"/>
                <a:t>Ida 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3252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9865980D-EC29-CB81-66CC-1E2CB554A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0823491-9AE0-E1A9-D611-331E8DBC9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Träningstider:</a:t>
            </a:r>
            <a:br>
              <a:rPr lang="sv-SE" dirty="0"/>
            </a:br>
            <a:r>
              <a:rPr lang="sv-SE" dirty="0"/>
              <a:t>Onsdagar 18.15-19.30 Irsta</a:t>
            </a:r>
            <a:br>
              <a:rPr lang="sv-SE" dirty="0"/>
            </a:br>
            <a:r>
              <a:rPr lang="sv-SE" dirty="0"/>
              <a:t>Söndagar 8.45-10.00 </a:t>
            </a:r>
            <a:r>
              <a:rPr lang="sv-SE" dirty="0" err="1"/>
              <a:t>Emaus</a:t>
            </a:r>
            <a:endParaRPr lang="sv-SE" dirty="0"/>
          </a:p>
          <a:p>
            <a:r>
              <a:rPr lang="sv-SE" dirty="0"/>
              <a:t>Kallelser skickas via </a:t>
            </a:r>
            <a:r>
              <a:rPr lang="sv-SE" dirty="0" err="1"/>
              <a:t>Sportadmin</a:t>
            </a:r>
            <a:r>
              <a:rPr lang="sv-SE" dirty="0"/>
              <a:t>, besvara dessa i </a:t>
            </a:r>
            <a:r>
              <a:rPr lang="sv-SE" dirty="0" err="1"/>
              <a:t>appen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2715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547CF4-9EC5-F56D-694B-AEA804F3B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Träningar, upplägg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36F7329-C9ED-7F2F-EBED-6C8E64D8B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Fokus kommer vara:</a:t>
            </a:r>
            <a:br>
              <a:rPr lang="sv-SE" dirty="0"/>
            </a:br>
            <a:r>
              <a:rPr lang="sv-SE" dirty="0"/>
              <a:t>Att lära känna varandra, ramar/regler &amp; värderingarna</a:t>
            </a:r>
            <a:br>
              <a:rPr lang="sv-SE" dirty="0"/>
            </a:br>
            <a:r>
              <a:rPr lang="sv-SE" dirty="0"/>
              <a:t>Bollhantering, passa, fånga, studsa och skott</a:t>
            </a:r>
            <a:br>
              <a:rPr lang="sv-SE" dirty="0"/>
            </a:br>
            <a:endParaRPr lang="sv-SE" dirty="0"/>
          </a:p>
          <a:p>
            <a:r>
              <a:rPr lang="sv-SE" dirty="0"/>
              <a:t>Sedan lägger vi till:</a:t>
            </a:r>
            <a:br>
              <a:rPr lang="sv-SE" dirty="0"/>
            </a:br>
            <a:r>
              <a:rPr lang="sv-SE" dirty="0"/>
              <a:t>Spelet handboll, försvar, anfall och målvakt</a:t>
            </a:r>
            <a:br>
              <a:rPr lang="sv-SE" dirty="0"/>
            </a:br>
            <a:r>
              <a:rPr lang="sv-SE" dirty="0"/>
              <a:t>Handbollsregler</a:t>
            </a:r>
            <a:br>
              <a:rPr lang="sv-SE" dirty="0"/>
            </a:br>
            <a:r>
              <a:rPr lang="sv-SE" dirty="0"/>
              <a:t>Rörelse och fart</a:t>
            </a:r>
          </a:p>
        </p:txBody>
      </p:sp>
    </p:spTree>
    <p:extLst>
      <p:ext uri="{BB962C8B-B14F-4D97-AF65-F5344CB8AC3E}">
        <p14:creationId xmlns:p14="http://schemas.microsoft.com/office/powerpoint/2010/main" val="3284161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BF6F92-9F39-298C-F278-6253FE7FC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Träningar, att tänka på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EAEEFF4-9EDB-051E-01D4-CB9B72271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Vi beträder inte hallgolvet förrän det är vår träningstid och stör inte heller den träning som pågår</a:t>
            </a:r>
          </a:p>
          <a:p>
            <a:r>
              <a:rPr lang="sv-SE" dirty="0"/>
              <a:t>Är det något lag som tränar efter så lämnar vi hallgolvet så snart vi kan</a:t>
            </a:r>
          </a:p>
          <a:p>
            <a:r>
              <a:rPr lang="sv-SE" dirty="0"/>
              <a:t>Vatten i flaskan</a:t>
            </a:r>
          </a:p>
          <a:p>
            <a:r>
              <a:rPr lang="sv-SE" dirty="0"/>
              <a:t>Ombytt och klar senast 10 min innan träning</a:t>
            </a:r>
          </a:p>
          <a:p>
            <a:r>
              <a:rPr lang="sv-SE" dirty="0"/>
              <a:t>Träningskläder, skor, vattenflaska och ta bort/tejpa smycken</a:t>
            </a:r>
          </a:p>
          <a:p>
            <a:r>
              <a:rPr lang="sv-SE" dirty="0"/>
              <a:t>Hjälp gärna till att ta fram/plocka undan material</a:t>
            </a:r>
          </a:p>
        </p:txBody>
      </p:sp>
    </p:spTree>
    <p:extLst>
      <p:ext uri="{BB962C8B-B14F-4D97-AF65-F5344CB8AC3E}">
        <p14:creationId xmlns:p14="http://schemas.microsoft.com/office/powerpoint/2010/main" val="2768296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C2C47E-47D4-1AC4-B998-7CD95C428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Matcher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2F415FD-2046-A5BA-A977-1A101F952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Sista året med Minihandboll 4 mot 4 + målvakt</a:t>
            </a:r>
          </a:p>
          <a:p>
            <a:r>
              <a:rPr lang="sv-SE" dirty="0"/>
              <a:t>Mål/resultat räknas inte</a:t>
            </a:r>
          </a:p>
          <a:p>
            <a:r>
              <a:rPr lang="sv-SE" dirty="0"/>
              <a:t>Följer Handbollförbundets spelarutveckling</a:t>
            </a:r>
          </a:p>
          <a:p>
            <a:r>
              <a:rPr lang="sv-SE" dirty="0"/>
              <a:t>Hållpunkter under säsongen</a:t>
            </a:r>
          </a:p>
          <a:p>
            <a:pPr lvl="1"/>
            <a:r>
              <a:rPr lang="sv-SE" dirty="0"/>
              <a:t>Fotografering oklart datum</a:t>
            </a:r>
          </a:p>
          <a:p>
            <a:pPr lvl="1"/>
            <a:r>
              <a:rPr lang="sv-SE" dirty="0"/>
              <a:t>Miniblixten 29/11</a:t>
            </a:r>
          </a:p>
          <a:p>
            <a:pPr lvl="1"/>
            <a:r>
              <a:rPr lang="sv-SE" dirty="0"/>
              <a:t>Matchvärdar 2/10 och 21/3</a:t>
            </a:r>
          </a:p>
          <a:p>
            <a:pPr lvl="1"/>
            <a:r>
              <a:rPr lang="sv-SE" dirty="0"/>
              <a:t>Sammandrag via förbundet 11/1, vi kommer behöva funktionärer</a:t>
            </a:r>
          </a:p>
          <a:p>
            <a:pPr lvl="1"/>
            <a:r>
              <a:rPr lang="sv-SE" dirty="0"/>
              <a:t>Irstablixten 27 mars</a:t>
            </a:r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41612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BD1AED-C616-6E82-7FE2-959CC2F0D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Material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DE8B231-AC7C-A24F-109C-444E6F267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Vit &amp; svart tränings/matchtröja vi kommer att variera</a:t>
            </a:r>
          </a:p>
          <a:p>
            <a:r>
              <a:rPr lang="sv-SE" dirty="0"/>
              <a:t>Shorts (Svarta)</a:t>
            </a:r>
          </a:p>
          <a:p>
            <a:r>
              <a:rPr lang="sv-SE" dirty="0"/>
              <a:t>Strumpor (Vita)</a:t>
            </a:r>
          </a:p>
          <a:p>
            <a:endParaRPr lang="sv-SE" dirty="0"/>
          </a:p>
          <a:p>
            <a:r>
              <a:rPr lang="sv-SE" dirty="0"/>
              <a:t>Kolla hemma om tröjan fortfarande passar, annars får ni lämna in den kommande vecka så byter vi till större storlekar.</a:t>
            </a:r>
          </a:p>
        </p:txBody>
      </p:sp>
    </p:spTree>
    <p:extLst>
      <p:ext uri="{BB962C8B-B14F-4D97-AF65-F5344CB8AC3E}">
        <p14:creationId xmlns:p14="http://schemas.microsoft.com/office/powerpoint/2010/main" val="1500843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465FA4-0519-4FDD-3307-BBA48512E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Ekonomi individuellt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5296577-C8FB-2A1D-8809-D3427CAD5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Medlems- och träningsavgift betald senast 1 oktober. Använd gärna fritidskortet. Föreningen för en dialog med </a:t>
            </a:r>
            <a:r>
              <a:rPr lang="sv-SE" dirty="0" err="1"/>
              <a:t>Sportadmin</a:t>
            </a:r>
            <a:r>
              <a:rPr lang="sv-SE" dirty="0"/>
              <a:t> om administration kring fritidskortet. Vi informerar så snart vi vet att det funkar.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35926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16200E-FD57-9DC2-8A97-B8DDC6022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Ekonomi VIHF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EE3D38-1387-ED61-4759-709490B94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Beting: 12 000kr betalas in till föreningen senast 31/10 och täcker:</a:t>
            </a:r>
          </a:p>
          <a:p>
            <a:pPr lvl="1"/>
            <a:r>
              <a:rPr lang="sv-SE" dirty="0"/>
              <a:t>Administration (kansliet)</a:t>
            </a:r>
          </a:p>
          <a:p>
            <a:pPr lvl="1"/>
            <a:r>
              <a:rPr lang="sv-SE" dirty="0"/>
              <a:t>Hallbokning, schemaläggning, domarbokning, säljsamordning, utbildning, samordning, administrativa inköp, materialhantering, m.m.</a:t>
            </a:r>
          </a:p>
          <a:p>
            <a:pPr lvl="1"/>
            <a:r>
              <a:rPr lang="sv-SE" dirty="0"/>
              <a:t>Irstablixten avgift</a:t>
            </a:r>
          </a:p>
          <a:p>
            <a:pPr lvl="1"/>
            <a:r>
              <a:rPr lang="sv-SE" dirty="0"/>
              <a:t>Kostnader för utbildningar (externa och interna)</a:t>
            </a:r>
          </a:p>
          <a:p>
            <a:pPr lvl="1"/>
            <a:r>
              <a:rPr lang="sv-SE" dirty="0"/>
              <a:t>Vi har idag ca 3000 kr i lagkassan. </a:t>
            </a:r>
          </a:p>
          <a:p>
            <a:pPr lvl="1"/>
            <a:endParaRPr lang="sv-SE" dirty="0"/>
          </a:p>
        </p:txBody>
      </p:sp>
      <p:sp>
        <p:nvSpPr>
          <p:cNvPr id="4" name="Plus 3">
            <a:extLst>
              <a:ext uri="{FF2B5EF4-FFF2-40B4-BE49-F238E27FC236}">
                <a16:creationId xmlns:a16="http://schemas.microsoft.com/office/drawing/2014/main" id="{6F66F143-84FC-3769-F428-BEFDF680E368}"/>
              </a:ext>
            </a:extLst>
          </p:cNvPr>
          <p:cNvSpPr/>
          <p:nvPr/>
        </p:nvSpPr>
        <p:spPr>
          <a:xfrm>
            <a:off x="3593805" y="2063269"/>
            <a:ext cx="3072809" cy="2965930"/>
          </a:xfrm>
          <a:prstGeom prst="mathPlus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26" name="Picture 2" descr="Sebastian Lorenz – Delägare Newsafe | LinkedIn">
            <a:extLst>
              <a:ext uri="{FF2B5EF4-FFF2-40B4-BE49-F238E27FC236}">
                <a16:creationId xmlns:a16="http://schemas.microsoft.com/office/drawing/2014/main" id="{41D9A4B5-42D4-8FAA-29B1-A3E98AB49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27" y="852322"/>
            <a:ext cx="7279031" cy="181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eckans företag: Kadesjös - VSK Fotboll">
            <a:extLst>
              <a:ext uri="{FF2B5EF4-FFF2-40B4-BE49-F238E27FC236}">
                <a16:creationId xmlns:a16="http://schemas.microsoft.com/office/drawing/2014/main" id="{45A41F64-0FE0-B19E-61D9-0D000C6DE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282" y="2901636"/>
            <a:ext cx="5581207" cy="391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22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465FA4-0519-4FDD-3307-BBA48512E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Bygga lagkassa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5296577-C8FB-2A1D-8809-D3427CAD5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sv-SE" dirty="0"/>
              <a:t>Försäljning Bingolotter (40 kr per såld enkellott)</a:t>
            </a:r>
          </a:p>
          <a:p>
            <a:r>
              <a:rPr lang="sv-SE" dirty="0"/>
              <a:t>Kiosk i samband med matcher</a:t>
            </a:r>
          </a:p>
          <a:p>
            <a:r>
              <a:rPr lang="sv-SE" dirty="0"/>
              <a:t>Sälja </a:t>
            </a:r>
            <a:r>
              <a:rPr lang="sv-SE" dirty="0" err="1"/>
              <a:t>Newbody</a:t>
            </a:r>
            <a:r>
              <a:rPr lang="sv-SE" dirty="0"/>
              <a:t> (25% på sålda varor)</a:t>
            </a:r>
          </a:p>
          <a:p>
            <a:r>
              <a:rPr lang="sv-SE" dirty="0"/>
              <a:t>Sälja kakor (75</a:t>
            </a:r>
            <a:r>
              <a:rPr lang="sv-SE" u="sng" dirty="0"/>
              <a:t> kr per burk)</a:t>
            </a:r>
            <a:endParaRPr lang="sv-SE" dirty="0"/>
          </a:p>
          <a:p>
            <a:r>
              <a:rPr lang="sv-SE" dirty="0"/>
              <a:t>Sponsring</a:t>
            </a:r>
          </a:p>
          <a:p>
            <a:r>
              <a:rPr lang="sv-SE" dirty="0"/>
              <a:t>Kaffe på söndagsträningar (10 kr per kopp)</a:t>
            </a:r>
          </a:p>
          <a:p>
            <a:r>
              <a:rPr lang="sv-SE" dirty="0"/>
              <a:t>Sälja toa- och hushållspapper (80 kr per bal)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  <a:p>
            <a:r>
              <a:rPr lang="sv-SE" dirty="0"/>
              <a:t>Förslag på andra inkomster?</a:t>
            </a:r>
          </a:p>
        </p:txBody>
      </p:sp>
    </p:spTree>
    <p:extLst>
      <p:ext uri="{BB962C8B-B14F-4D97-AF65-F5344CB8AC3E}">
        <p14:creationId xmlns:p14="http://schemas.microsoft.com/office/powerpoint/2010/main" val="3706214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47C1DC-EC87-A89D-D578-CE9491930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Organisation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C4C3982-C8F4-33E0-FAD8-27FE31884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445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Vi behöver hjälp och vill skapa en organisation runt laget för att ge tjejerna de bästa förutsättningarna</a:t>
            </a:r>
          </a:p>
          <a:p>
            <a:pPr lvl="1"/>
            <a:r>
              <a:rPr lang="sv-SE" dirty="0"/>
              <a:t>Möjlighet att vara (mer) delaktig</a:t>
            </a:r>
          </a:p>
          <a:p>
            <a:pPr lvl="1"/>
            <a:r>
              <a:rPr lang="sv-SE" dirty="0"/>
              <a:t>Möjlighet att engagera sig i barnens aktivitet</a:t>
            </a:r>
          </a:p>
          <a:p>
            <a:pPr lvl="1"/>
            <a:r>
              <a:rPr lang="sv-SE" dirty="0"/>
              <a:t>Möjlighet att skapa en bra tillvaro för barnen</a:t>
            </a:r>
          </a:p>
          <a:p>
            <a:pPr lvl="1"/>
            <a:endParaRPr lang="sv-SE" dirty="0"/>
          </a:p>
          <a:p>
            <a:r>
              <a:rPr lang="sv-SE" dirty="0"/>
              <a:t>Roller som behöver tillsättas:</a:t>
            </a:r>
          </a:p>
          <a:p>
            <a:pPr lvl="1"/>
            <a:r>
              <a:rPr lang="sv-SE" dirty="0"/>
              <a:t>Försäljningsansvarig, lotter etc. 1-2 personer</a:t>
            </a:r>
          </a:p>
          <a:p>
            <a:pPr lvl="1"/>
            <a:r>
              <a:rPr lang="sv-SE" dirty="0"/>
              <a:t>Försäljningsansvarig, kiosk vid sammandrag 1-2 personer</a:t>
            </a:r>
          </a:p>
          <a:p>
            <a:pPr lvl="1"/>
            <a:r>
              <a:rPr lang="sv-SE" dirty="0" err="1"/>
              <a:t>IrstaBlixten</a:t>
            </a:r>
            <a:endParaRPr lang="sv-SE" dirty="0"/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56494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49C032-26B4-29FC-76CF-61F241C86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00695" cy="1325563"/>
          </a:xfrm>
        </p:spPr>
        <p:txBody>
          <a:bodyPr/>
          <a:lstStyle/>
          <a:p>
            <a:r>
              <a:rPr lang="sv-SE" dirty="0"/>
              <a:t>Försäljningsansvarig, lotter 1-2 personer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C23C254-0D05-9C7E-A764-94F0F386A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Tar hand om försäljning av kläder/kakor/lotter </a:t>
            </a:r>
            <a:r>
              <a:rPr lang="sv-SE" dirty="0" err="1"/>
              <a:t>etc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12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49C032-26B4-29FC-76CF-61F241C86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00695" cy="1325563"/>
          </a:xfrm>
        </p:spPr>
        <p:txBody>
          <a:bodyPr/>
          <a:lstStyle/>
          <a:p>
            <a:r>
              <a:rPr lang="sv-SE" dirty="0"/>
              <a:t>Försäljningsansvarig, kiosk 1-2 personer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C23C254-0D05-9C7E-A764-94F0F386A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Tar hand om fika och kiosk vid sammandrag</a:t>
            </a:r>
          </a:p>
          <a:p>
            <a:r>
              <a:rPr lang="sv-SE" dirty="0"/>
              <a:t>Ordna med schema, kiosk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00780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49C032-26B4-29FC-76CF-61F241C86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163"/>
            <a:ext cx="10400695" cy="1325563"/>
          </a:xfrm>
        </p:spPr>
        <p:txBody>
          <a:bodyPr>
            <a:normAutofit fontScale="90000"/>
          </a:bodyPr>
          <a:lstStyle/>
          <a:p>
            <a:r>
              <a:rPr lang="sv-SE" dirty="0" err="1"/>
              <a:t>IrstaBlixten</a:t>
            </a:r>
            <a:r>
              <a:rPr lang="sv-SE" dirty="0"/>
              <a:t> 2026 + ”Matchvärdar”</a:t>
            </a:r>
            <a:br>
              <a:rPr lang="sv-SE" dirty="0"/>
            </a:br>
            <a:r>
              <a:rPr lang="sv-SE" dirty="0"/>
              <a:t>1-2 personer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C23C254-0D05-9C7E-A764-94F0F386A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Representera på </a:t>
            </a:r>
            <a:r>
              <a:rPr lang="sv-SE" dirty="0" err="1"/>
              <a:t>IrstaBlixtenmöte</a:t>
            </a:r>
            <a:endParaRPr lang="sv-SE" dirty="0"/>
          </a:p>
          <a:p>
            <a:r>
              <a:rPr lang="sv-SE" dirty="0"/>
              <a:t>Skapa schema för </a:t>
            </a:r>
            <a:r>
              <a:rPr lang="sv-SE" dirty="0" err="1"/>
              <a:t>IrstaBlixten</a:t>
            </a:r>
            <a:r>
              <a:rPr lang="sv-SE" dirty="0"/>
              <a:t> (Det är obligatoriskt att hjälpa till på </a:t>
            </a:r>
            <a:r>
              <a:rPr lang="sv-SE" dirty="0" err="1"/>
              <a:t>IrstaBlixten</a:t>
            </a:r>
            <a:r>
              <a:rPr lang="sv-SE" dirty="0"/>
              <a:t>)</a:t>
            </a:r>
          </a:p>
          <a:p>
            <a:r>
              <a:rPr lang="sv-SE" dirty="0"/>
              <a:t>Skapa schema ”Matchvärdar”</a:t>
            </a:r>
          </a:p>
        </p:txBody>
      </p:sp>
    </p:spTree>
    <p:extLst>
      <p:ext uri="{BB962C8B-B14F-4D97-AF65-F5344CB8AC3E}">
        <p14:creationId xmlns:p14="http://schemas.microsoft.com/office/powerpoint/2010/main" val="1214055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49C032-26B4-29FC-76CF-61F241C86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163"/>
            <a:ext cx="10400695" cy="1325563"/>
          </a:xfrm>
        </p:spPr>
        <p:txBody>
          <a:bodyPr>
            <a:normAutofit/>
          </a:bodyPr>
          <a:lstStyle/>
          <a:p>
            <a:r>
              <a:rPr lang="sv-SE" dirty="0"/>
              <a:t>Tillsatta roller: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C23C254-0D05-9C7E-A764-94F0F386A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sv-SE" dirty="0"/>
              <a:t>IRSTABLIXTENANSVARIG BJÖRN x2, Ines &amp; Selmas pappa</a:t>
            </a:r>
          </a:p>
          <a:p>
            <a:pPr lvl="1"/>
            <a:r>
              <a:rPr lang="sv-SE" dirty="0"/>
              <a:t>Ölandsplast – Danne Matstoms</a:t>
            </a:r>
          </a:p>
          <a:p>
            <a:pPr lvl="1"/>
            <a:r>
              <a:rPr lang="sv-SE" dirty="0"/>
              <a:t>Bingolotter – Hanna/Peter</a:t>
            </a:r>
          </a:p>
          <a:p>
            <a:pPr lvl="1"/>
            <a:r>
              <a:rPr lang="sv-SE" dirty="0"/>
              <a:t>Kioskansvarig  - Martin </a:t>
            </a:r>
            <a:r>
              <a:rPr lang="sv-SE" dirty="0" err="1"/>
              <a:t>Kahlin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80632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1F4CBC-1362-FEB2-0F2F-8A9926EDB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Kommunikation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14DFF5A-43CC-AFE4-16D6-937243E07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0048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Kallelser och info via </a:t>
            </a:r>
            <a:r>
              <a:rPr lang="sv-SE" dirty="0" err="1"/>
              <a:t>Sportadmin</a:t>
            </a:r>
            <a:endParaRPr lang="sv-SE" dirty="0"/>
          </a:p>
          <a:p>
            <a:endParaRPr lang="sv-SE" dirty="0"/>
          </a:p>
          <a:p>
            <a:r>
              <a:rPr lang="sv-SE" dirty="0" err="1"/>
              <a:t>Whatsapp</a:t>
            </a:r>
            <a:r>
              <a:rPr lang="sv-SE" dirty="0"/>
              <a:t>-grupp för föräldrar </a:t>
            </a:r>
            <a:r>
              <a:rPr lang="sv-SE" dirty="0" err="1"/>
              <a:t>https</a:t>
            </a:r>
            <a:r>
              <a:rPr lang="sv-SE" dirty="0"/>
              <a:t>://</a:t>
            </a:r>
            <a:r>
              <a:rPr lang="sv-SE" dirty="0" err="1"/>
              <a:t>chat.whatsapp.com</a:t>
            </a:r>
            <a:r>
              <a:rPr lang="sv-SE" dirty="0"/>
              <a:t>/ItCq7yDtILGD84W0GEjLaz</a:t>
            </a:r>
          </a:p>
          <a:p>
            <a:endParaRPr lang="sv-SE" dirty="0"/>
          </a:p>
          <a:p>
            <a:r>
              <a:rPr lang="sv-SE" dirty="0" err="1">
                <a:ea typeface="+mn-lt"/>
                <a:cs typeface="+mn-lt"/>
              </a:rPr>
              <a:t>https</a:t>
            </a:r>
            <a:r>
              <a:rPr lang="sv-SE" dirty="0">
                <a:ea typeface="+mn-lt"/>
                <a:cs typeface="+mn-lt"/>
              </a:rPr>
              <a:t>://</a:t>
            </a:r>
            <a:r>
              <a:rPr lang="sv-SE" dirty="0" err="1">
                <a:ea typeface="+mn-lt"/>
                <a:cs typeface="+mn-lt"/>
              </a:rPr>
              <a:t>www.vasterasirsta.se</a:t>
            </a:r>
            <a:r>
              <a:rPr lang="sv-SE" dirty="0">
                <a:ea typeface="+mn-lt"/>
                <a:cs typeface="+mn-lt"/>
              </a:rPr>
              <a:t>/start/?ID=496110</a:t>
            </a: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8264DE9-64FD-8636-9996-AFF5C39C1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4378" y="1396558"/>
            <a:ext cx="2347783" cy="508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4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D6D584-AC40-13AF-DDD7-EA8F81992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F6FD6F1-4FD1-6EBD-7660-07E911A334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/>
              <a:t>Träningströjor (röda) </a:t>
            </a:r>
            <a:r>
              <a:rPr lang="sv-SE" dirty="0"/>
              <a:t>kan beställas under säsongen om vi lyckas samla in pengar </a:t>
            </a:r>
            <a:r>
              <a:rPr lang="sv-SE"/>
              <a:t>till lagkassan för det.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3562050"/>
      </p:ext>
    </p:extLst>
  </p:cSld>
  <p:clrMapOvr>
    <a:masterClrMapping/>
  </p:clrMapOvr>
</p:sld>
</file>

<file path=ppt/theme/theme1.xml><?xml version="1.0" encoding="utf-8"?>
<a:theme xmlns:a="http://schemas.openxmlformats.org/drawingml/2006/main" name="VIHF - Theme">
  <a:themeElements>
    <a:clrScheme name="Custom 2">
      <a:dk1>
        <a:srgbClr val="FFFFFF"/>
      </a:dk1>
      <a:lt1>
        <a:sysClr val="window" lastClr="FFFFFF"/>
      </a:lt1>
      <a:dk2>
        <a:srgbClr val="FFFFFF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HF - Theme" id="{7BC3F316-7821-4BA7-9FDA-11282A9D63FA}" vid="{74DE36B1-1F4C-4EA5-A0DE-EDB2633A42B7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VIHF - Theme</Template>
  <TotalTime>296</TotalTime>
  <Words>676</Words>
  <Application>Microsoft Macintosh PowerPoint</Application>
  <PresentationFormat>Bredbild</PresentationFormat>
  <Paragraphs>118</Paragraphs>
  <Slides>21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21</vt:i4>
      </vt:variant>
    </vt:vector>
  </HeadingPairs>
  <TitlesOfParts>
    <vt:vector size="24" baseType="lpstr">
      <vt:lpstr>Arial</vt:lpstr>
      <vt:lpstr>Century Gothic</vt:lpstr>
      <vt:lpstr>VIHF - Theme</vt:lpstr>
      <vt:lpstr>Föräldramöte F16</vt:lpstr>
      <vt:lpstr>Agenda</vt:lpstr>
      <vt:lpstr>PowerPoint-presentation</vt:lpstr>
      <vt:lpstr>PowerPoint-presentation</vt:lpstr>
      <vt:lpstr>Spelare</vt:lpstr>
      <vt:lpstr>Ledarstab</vt:lpstr>
      <vt:lpstr>Träningar</vt:lpstr>
      <vt:lpstr>Träningar, upplägg</vt:lpstr>
      <vt:lpstr>Träningar, att tänka på</vt:lpstr>
      <vt:lpstr>Matcher</vt:lpstr>
      <vt:lpstr>Material</vt:lpstr>
      <vt:lpstr>Ekonomi individuellt</vt:lpstr>
      <vt:lpstr>Ekonomi VIHF</vt:lpstr>
      <vt:lpstr>Bygga lagkassa</vt:lpstr>
      <vt:lpstr>Organisation</vt:lpstr>
      <vt:lpstr>Försäljningsansvarig, lotter 1-2 personer</vt:lpstr>
      <vt:lpstr>Försäljningsansvarig, kiosk 1-2 personer</vt:lpstr>
      <vt:lpstr>IrstaBlixten 2026 + ”Matchvärdar” 1-2 personer </vt:lpstr>
      <vt:lpstr>Tillsatta roller: </vt:lpstr>
      <vt:lpstr>Kommunikation</vt:lpstr>
      <vt:lpstr>Övrigt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P16 Öst (U8)</dc:title>
  <dc:creator>Jonas Cederroos</dc:creator>
  <cp:lastModifiedBy>Ida Wetterberg</cp:lastModifiedBy>
  <cp:revision>226</cp:revision>
  <dcterms:created xsi:type="dcterms:W3CDTF">2024-04-22T18:08:13Z</dcterms:created>
  <dcterms:modified xsi:type="dcterms:W3CDTF">2025-09-17T17:48:15Z</dcterms:modified>
</cp:coreProperties>
</file>