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60" r:id="rId3"/>
    <p:sldId id="257" r:id="rId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55403"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070843-7DBF-45F3-A896-5831F31167D9}" type="datetimeFigureOut">
              <a:rPr lang="sv-SE" smtClean="0"/>
              <a:t>2026-11-01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AF30D-8C22-4268-9088-D941DC3C6C14}" type="slidenum">
              <a:rPr lang="sv-SE" smtClean="0"/>
              <a:t>‹#›</a:t>
            </a:fld>
            <a:endParaRPr lang="sv-SE"/>
          </a:p>
        </p:txBody>
      </p:sp>
    </p:spTree>
    <p:extLst>
      <p:ext uri="{BB962C8B-B14F-4D97-AF65-F5344CB8AC3E}">
        <p14:creationId xmlns:p14="http://schemas.microsoft.com/office/powerpoint/2010/main" val="849895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dn.sportadmin.se/1717/7da25d6e52cb5824767180418c063b898a0593e7037cc346e2da9fab3e0e8cc6.pdf?response-content-disposition=attachment%3B%20filename%2A%3DUTF-8%27%27Sportmanual_ungdom_25_26.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600"/>
              </a:spcAft>
            </a:pPr>
            <a:r>
              <a:rPr lang="sv-SE" sz="1800" dirty="0">
                <a:effectLst/>
                <a:latin typeface="Segoe UI" panose="020B0502040204020203" pitchFamily="34" charset="0"/>
                <a:ea typeface="Segoe UI" panose="020B0502040204020203" pitchFamily="34" charset="0"/>
                <a:cs typeface="Segoe UI" panose="020B0502040204020203" pitchFamily="34" charset="0"/>
              </a:rPr>
              <a:t>Konsekvenstrappan + Värdegrund i praktiken</a:t>
            </a:r>
          </a:p>
          <a:p>
            <a:pPr>
              <a:lnSpc>
                <a:spcPct val="110000"/>
              </a:lnSpc>
              <a:spcAft>
                <a:spcPts val="600"/>
              </a:spcAft>
            </a:pPr>
            <a:r>
              <a:rPr lang="sv-SE" sz="1800" dirty="0">
                <a:effectLst/>
                <a:latin typeface="Segoe UI" panose="020B0502040204020203" pitchFamily="34" charset="0"/>
                <a:ea typeface="Segoe UI" panose="020B0502040204020203" pitchFamily="34" charset="0"/>
                <a:cs typeface="Segoe UI" panose="020B0502040204020203" pitchFamily="34" charset="0"/>
              </a:rPr>
              <a:t> </a:t>
            </a: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Konsekvenstrappan (10 min)</a:t>
            </a:r>
            <a:endParaRPr lang="sv-SE" sz="1800" dirty="0">
              <a:effectLst/>
              <a:latin typeface="Segoe UI" panose="020B0502040204020203" pitchFamily="34" charset="0"/>
              <a:ea typeface="Segoe UI" panose="020B0502040204020203" pitchFamily="34" charset="0"/>
              <a:cs typeface="Segoe UI" panose="020B0502040204020203" pitchFamily="34" charset="0"/>
            </a:endParaRP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Varför?</a:t>
            </a:r>
            <a:endParaRPr lang="sv-SE" sz="1800" dirty="0">
              <a:effectLst/>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Konkret och relevant för alla ledare.</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Skapar samsyn mellan lagen.</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Leder ofta till bra erfarenhetsutbyte.</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Kopplar direkt till värdegrund, disciplin och trygghet. </a:t>
            </a:r>
            <a:r>
              <a:rPr lang="sv-SE" sz="1800" u="sng" dirty="0">
                <a:solidFill>
                  <a:srgbClr val="2E60FF"/>
                </a:solidFill>
                <a:effectLst/>
                <a:latin typeface="Segoe UI" panose="020B0502040204020203" pitchFamily="34" charset="0"/>
                <a:ea typeface="Segoe UI" panose="020B0502040204020203" pitchFamily="34" charset="0"/>
                <a:cs typeface="Segoe UI" panose="020B0502040204020203" pitchFamily="34" charset="0"/>
                <a:hlinkClick r:id="rId3"/>
              </a:rPr>
              <a:t>[cdn.sportadmin.se]</a:t>
            </a:r>
            <a:endParaRPr lang="sv-SE" sz="1800" dirty="0">
              <a:effectLst/>
              <a:latin typeface="Segoe UI" panose="020B0502040204020203" pitchFamily="34" charset="0"/>
              <a:ea typeface="Segoe UI" panose="020B0502040204020203" pitchFamily="34" charset="0"/>
              <a:cs typeface="Segoe UI" panose="020B0502040204020203" pitchFamily="34" charset="0"/>
            </a:endParaRPr>
          </a:p>
          <a:p>
            <a:pPr>
              <a:lnSpc>
                <a:spcPct val="110000"/>
              </a:lnSpc>
              <a:spcAft>
                <a:spcPts val="600"/>
              </a:spcAft>
            </a:pPr>
            <a:r>
              <a:rPr lang="sv-SE" sz="1800" dirty="0">
                <a:effectLst/>
                <a:latin typeface="Segoe UI" panose="020B0502040204020203" pitchFamily="34" charset="0"/>
                <a:ea typeface="Segoe UI" panose="020B0502040204020203" pitchFamily="34" charset="0"/>
                <a:cs typeface="Segoe UI" panose="020B0502040204020203" pitchFamily="34" charset="0"/>
              </a:rPr>
              <a:t>Vi får indikationer på att språkklimatet blir hårdare där ute, i korridoren, i omklädningsrummet och på plan, mot vänner, motståndare och ledare. Smålands hockeyförbund ser en markant ökning av disciplinärenden och utvisningar där språket har en stor del av det. Vi vill att varje lag utgår från vår värdegrund och arbetar utifrån den men när det sker saker är det bra att ta till konsekvenstrappan och att vi alla gör lika så att säga.</a:t>
            </a:r>
          </a:p>
          <a:p>
            <a:pPr marL="342900" lvl="0" indent="-342900">
              <a:lnSpc>
                <a:spcPct val="110000"/>
              </a:lnSpc>
              <a:buFont typeface="+mj-lt"/>
              <a:buAutoNum type="arabicPeriod"/>
            </a:pPr>
            <a:r>
              <a:rPr lang="sv-SE" sz="1800" b="1" dirty="0">
                <a:effectLst/>
                <a:latin typeface="Segoe UI" panose="020B0502040204020203" pitchFamily="34" charset="0"/>
                <a:ea typeface="Segoe UI" panose="020B0502040204020203" pitchFamily="34" charset="0"/>
                <a:cs typeface="Segoe UI" panose="020B0502040204020203" pitchFamily="34" charset="0"/>
              </a:rPr>
              <a:t>Inledning (2 min)</a:t>
            </a:r>
            <a:r>
              <a:rPr lang="sv-SE" sz="1800" dirty="0">
                <a:effectLst/>
                <a:latin typeface="Segoe UI" panose="020B0502040204020203" pitchFamily="34" charset="0"/>
                <a:ea typeface="Segoe UI" panose="020B0502040204020203" pitchFamily="34" charset="0"/>
                <a:cs typeface="Segoe UI" panose="020B0502040204020203" pitchFamily="34" charset="0"/>
              </a:rPr>
              <a:t> "Vi vill att spelare och föräldrar ska möta samma förväntningar oavsett lag. Hur använder vi konsekvenstrappan idag?"</a:t>
            </a:r>
          </a:p>
          <a:p>
            <a:pPr marL="342900" lvl="0" indent="-342900">
              <a:lnSpc>
                <a:spcPct val="110000"/>
              </a:lnSpc>
              <a:spcAft>
                <a:spcPts val="600"/>
              </a:spcAft>
              <a:buFont typeface="+mj-lt"/>
              <a:buAutoNum type="arabicPeriod"/>
            </a:pPr>
            <a:r>
              <a:rPr lang="sv-SE" sz="1800" b="1" dirty="0">
                <a:effectLst/>
                <a:latin typeface="Segoe UI" panose="020B0502040204020203" pitchFamily="34" charset="0"/>
                <a:ea typeface="Segoe UI" panose="020B0502040204020203" pitchFamily="34" charset="0"/>
                <a:cs typeface="Segoe UI" panose="020B0502040204020203" pitchFamily="34" charset="0"/>
              </a:rPr>
              <a:t>Visa och förklara trappan</a:t>
            </a:r>
            <a:endParaRPr lang="sv-SE" sz="1800" dirty="0">
              <a:effectLst/>
              <a:latin typeface="Segoe UI" panose="020B0502040204020203" pitchFamily="34" charset="0"/>
              <a:ea typeface="Segoe UI" panose="020B0502040204020203" pitchFamily="34" charset="0"/>
              <a:cs typeface="Segoe UI" panose="020B0502040204020203" pitchFamily="34" charset="0"/>
            </a:endParaRP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2. Diskussion </a:t>
            </a:r>
            <a:r>
              <a:rPr lang="sv-SE" sz="1800" dirty="0">
                <a:effectLst/>
                <a:latin typeface="Segoe UI" panose="020B0502040204020203" pitchFamily="34" charset="0"/>
                <a:ea typeface="Segoe UI" panose="020B0502040204020203" pitchFamily="34" charset="0"/>
                <a:cs typeface="Segoe UI" panose="020B0502040204020203" pitchFamily="34" charset="0"/>
              </a:rPr>
              <a:t>Ta upp två snabba </a:t>
            </a:r>
            <a:r>
              <a:rPr lang="sv-SE" sz="1800" dirty="0" err="1">
                <a:effectLst/>
                <a:latin typeface="Segoe UI" panose="020B0502040204020203" pitchFamily="34" charset="0"/>
                <a:ea typeface="Segoe UI" panose="020B0502040204020203" pitchFamily="34" charset="0"/>
                <a:cs typeface="Segoe UI" panose="020B0502040204020203" pitchFamily="34" charset="0"/>
              </a:rPr>
              <a:t>case</a:t>
            </a:r>
            <a:r>
              <a:rPr lang="sv-SE" sz="1800" dirty="0">
                <a:effectLst/>
                <a:latin typeface="Segoe UI" panose="020B0502040204020203" pitchFamily="34" charset="0"/>
                <a:ea typeface="Segoe UI" panose="020B0502040204020203" pitchFamily="34" charset="0"/>
                <a:cs typeface="Segoe UI" panose="020B0502040204020203" pitchFamily="34" charset="0"/>
              </a:rPr>
              <a:t>:</a:t>
            </a: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Case 1</a:t>
            </a:r>
            <a:r>
              <a:rPr lang="sv-SE" sz="1800" dirty="0">
                <a:effectLst/>
                <a:latin typeface="Segoe UI" panose="020B0502040204020203" pitchFamily="34" charset="0"/>
                <a:ea typeface="Segoe UI" panose="020B0502040204020203" pitchFamily="34" charset="0"/>
                <a:cs typeface="Segoe UI" panose="020B0502040204020203" pitchFamily="34" charset="0"/>
              </a:rPr>
              <a:t> Spelare kommer sent till träning för tredje gången på kort tid.</a:t>
            </a: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Case 2</a:t>
            </a:r>
            <a:r>
              <a:rPr lang="sv-SE" sz="1800" dirty="0">
                <a:effectLst/>
                <a:latin typeface="Segoe UI" panose="020B0502040204020203" pitchFamily="34" charset="0"/>
                <a:ea typeface="Segoe UI" panose="020B0502040204020203" pitchFamily="34" charset="0"/>
                <a:cs typeface="Segoe UI" panose="020B0502040204020203" pitchFamily="34" charset="0"/>
              </a:rPr>
              <a:t> Spelare använder olämpligt språk mot lagkamrat eller ledare.</a:t>
            </a:r>
          </a:p>
          <a:p>
            <a:pPr>
              <a:lnSpc>
                <a:spcPct val="110000"/>
              </a:lnSpc>
              <a:spcAft>
                <a:spcPts val="600"/>
              </a:spcAft>
            </a:pPr>
            <a:r>
              <a:rPr lang="sv-SE" sz="1800" dirty="0">
                <a:effectLst/>
                <a:latin typeface="Segoe UI" panose="020B0502040204020203" pitchFamily="34" charset="0"/>
                <a:ea typeface="Segoe UI" panose="020B0502040204020203" pitchFamily="34" charset="0"/>
                <a:cs typeface="Segoe UI" panose="020B0502040204020203" pitchFamily="34" charset="0"/>
              </a:rPr>
              <a:t>Fråga:</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Vilket steg på konsekvenstrappan hamnar detta på?</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Hur agerar vi som ledare?</a:t>
            </a:r>
          </a:p>
          <a:p>
            <a:pPr>
              <a:lnSpc>
                <a:spcPct val="110000"/>
              </a:lnSpc>
              <a:spcAft>
                <a:spcPts val="600"/>
              </a:spcAft>
            </a:pPr>
            <a:r>
              <a:rPr lang="sv-SE" sz="1800" b="1" dirty="0">
                <a:effectLst/>
                <a:latin typeface="Segoe UI" panose="020B0502040204020203" pitchFamily="34" charset="0"/>
                <a:ea typeface="Segoe UI" panose="020B0502040204020203" pitchFamily="34" charset="0"/>
                <a:cs typeface="Segoe UI" panose="020B0502040204020203" pitchFamily="34" charset="0"/>
              </a:rPr>
              <a:t>3. Avslut (2 min)</a:t>
            </a:r>
            <a:r>
              <a:rPr lang="sv-SE" sz="1800" dirty="0">
                <a:effectLst/>
                <a:latin typeface="Segoe UI" panose="020B0502040204020203" pitchFamily="34" charset="0"/>
                <a:ea typeface="Segoe UI" panose="020B0502040204020203" pitchFamily="34" charset="0"/>
                <a:cs typeface="Segoe UI" panose="020B0502040204020203" pitchFamily="34" charset="0"/>
              </a:rPr>
              <a:t> Enas om 1-2 nyckelbudskap:</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Vi använder samma principer i hela ungdomsverksamheten.</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Tidiga samtal är bättre än sena åtgärder.</a:t>
            </a:r>
          </a:p>
          <a:p>
            <a:pPr marL="342900" lvl="0" indent="-342900">
              <a:lnSpc>
                <a:spcPct val="110000"/>
              </a:lnSpc>
              <a:spcAft>
                <a:spcPts val="600"/>
              </a:spcAft>
              <a:buSzPts val="1000"/>
              <a:buFont typeface="Symbol" panose="05050102010706020507" pitchFamily="18" charset="2"/>
              <a:buChar char=""/>
              <a:tabLst>
                <a:tab pos="457200" algn="l"/>
              </a:tabLst>
            </a:pPr>
            <a:r>
              <a:rPr lang="sv-SE" sz="1800" dirty="0">
                <a:effectLst/>
                <a:latin typeface="Segoe UI" panose="020B0502040204020203" pitchFamily="34" charset="0"/>
                <a:ea typeface="Segoe UI" panose="020B0502040204020203" pitchFamily="34" charset="0"/>
                <a:cs typeface="Segoe UI" panose="020B0502040204020203" pitchFamily="34" charset="0"/>
              </a:rPr>
              <a:t>Ledare stöttar varandra i svåra situationer.</a:t>
            </a:r>
          </a:p>
          <a:p>
            <a:endParaRPr lang="sv-SE" dirty="0"/>
          </a:p>
        </p:txBody>
      </p:sp>
      <p:sp>
        <p:nvSpPr>
          <p:cNvPr id="4" name="Platshållare för bildnummer 3"/>
          <p:cNvSpPr>
            <a:spLocks noGrp="1"/>
          </p:cNvSpPr>
          <p:nvPr>
            <p:ph type="sldNum" sz="quarter" idx="5"/>
          </p:nvPr>
        </p:nvSpPr>
        <p:spPr/>
        <p:txBody>
          <a:bodyPr/>
          <a:lstStyle/>
          <a:p>
            <a:fld id="{46EAF30D-8C22-4268-9088-D941DC3C6C14}" type="slidenum">
              <a:rPr lang="sv-SE" smtClean="0"/>
              <a:t>1</a:t>
            </a:fld>
            <a:endParaRPr lang="sv-SE"/>
          </a:p>
        </p:txBody>
      </p:sp>
    </p:spTree>
    <p:extLst>
      <p:ext uri="{BB962C8B-B14F-4D97-AF65-F5344CB8AC3E}">
        <p14:creationId xmlns:p14="http://schemas.microsoft.com/office/powerpoint/2010/main" val="1741109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Magnus går igenom trappans steg</a:t>
            </a:r>
          </a:p>
        </p:txBody>
      </p:sp>
      <p:sp>
        <p:nvSpPr>
          <p:cNvPr id="4" name="Platshållare för bildnummer 3"/>
          <p:cNvSpPr>
            <a:spLocks noGrp="1"/>
          </p:cNvSpPr>
          <p:nvPr>
            <p:ph type="sldNum" sz="quarter" idx="5"/>
          </p:nvPr>
        </p:nvSpPr>
        <p:spPr/>
        <p:txBody>
          <a:bodyPr/>
          <a:lstStyle/>
          <a:p>
            <a:fld id="{46EAF30D-8C22-4268-9088-D941DC3C6C14}" type="slidenum">
              <a:rPr lang="sv-SE" smtClean="0"/>
              <a:t>3</a:t>
            </a:fld>
            <a:endParaRPr lang="sv-SE"/>
          </a:p>
        </p:txBody>
      </p:sp>
    </p:spTree>
    <p:extLst>
      <p:ext uri="{BB962C8B-B14F-4D97-AF65-F5344CB8AC3E}">
        <p14:creationId xmlns:p14="http://schemas.microsoft.com/office/powerpoint/2010/main" val="406699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A687D0-562A-3823-4CA3-DD127C901DD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7B79000-A8FD-8808-707E-3509326641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3C81FD6-8E3E-A1DA-0CD5-601F908B52DD}"/>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3B93CADE-726C-AFED-B6C6-6E5356CC09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26DE219-29EB-F510-25A0-4446B8605821}"/>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197573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7D27FF-971B-63A7-2F97-358D4486D45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F114147-1B57-A502-3F8F-3A96C8B8598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F64FC7A-74F4-49E2-CF44-0B696BB08B8F}"/>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FB478830-CCD1-178C-8818-746DA974D45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192368-2EB0-3663-42E4-14D79C81700D}"/>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1958807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44FF7E-9A74-BEE0-84C5-D50241B4314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54B300D3-D314-3CFD-292B-B05D35B6D3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7404052-1A5E-A6A8-2967-4FF3ACC0BACB}"/>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7265AC63-F1A0-BC04-43F8-7D1E435A9EF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F2DFDE4-4E6F-0693-D3C0-EFC3F84ADE8C}"/>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2540901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5489AE-E2B6-B66A-27CF-FF3EC91A967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D5E2E57-50DB-EA9B-048D-E5975051C2B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D40A9CB-5E10-5E28-DFD6-4F0A465E5AB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6066242-AE67-04C6-3621-1D59A0E583D4}"/>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6" name="Platshållare för sidfot 5">
            <a:extLst>
              <a:ext uri="{FF2B5EF4-FFF2-40B4-BE49-F238E27FC236}">
                <a16:creationId xmlns:a16="http://schemas.microsoft.com/office/drawing/2014/main" id="{FFB77D30-2F71-BE70-B9DC-029AC8F996B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9AF36DF-0500-E4E9-0F60-518FB5B236E8}"/>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2804251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85FC39-4AFA-5EA8-75C5-BAAD943FE6D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B8CB38C-C738-B3D7-FA4B-58D60BEC49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3ABC5E3-03DC-B628-87AB-06850068C39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14EAC85-4613-2E1B-F994-253DB3C651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62AB40C-C843-18D3-117A-4EA9E4BFB5A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4C75FDD-AA94-B19B-E817-9953EBEAE806}"/>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8" name="Platshållare för sidfot 7">
            <a:extLst>
              <a:ext uri="{FF2B5EF4-FFF2-40B4-BE49-F238E27FC236}">
                <a16:creationId xmlns:a16="http://schemas.microsoft.com/office/drawing/2014/main" id="{2FF831FA-5CAD-3364-F048-3367CA7AEBC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90970AD-C28D-5F32-2CD2-D9A1D49621B1}"/>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4123391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3BFC8B-9959-496A-721A-AE077DE219A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720F0A7-EA1B-A584-DD1E-62F74EDB6210}"/>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4" name="Platshållare för sidfot 3">
            <a:extLst>
              <a:ext uri="{FF2B5EF4-FFF2-40B4-BE49-F238E27FC236}">
                <a16:creationId xmlns:a16="http://schemas.microsoft.com/office/drawing/2014/main" id="{59E26D93-E29C-702A-9728-C17DADE5D0B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279A057-4B69-75FF-32BA-256A0574F4F6}"/>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35079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A566C3B-1329-AAFE-C205-7565FAF9B415}"/>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3" name="Platshållare för sidfot 2">
            <a:extLst>
              <a:ext uri="{FF2B5EF4-FFF2-40B4-BE49-F238E27FC236}">
                <a16:creationId xmlns:a16="http://schemas.microsoft.com/office/drawing/2014/main" id="{FE6B8F9B-C53F-E4B9-624D-39F2B124DA2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5FA6534-8031-5791-9901-D25CE2A39D12}"/>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2977711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0A2966-B1C3-E64F-B738-9CAB599D8ED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8E20431-9A58-89F4-8C1D-E67DA2B1EF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8B455C3-F1FC-C131-8890-96AF3FDD3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ACCF5B6-14BA-A5E0-D37E-BDA958EEAC28}"/>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6" name="Platshållare för sidfot 5">
            <a:extLst>
              <a:ext uri="{FF2B5EF4-FFF2-40B4-BE49-F238E27FC236}">
                <a16:creationId xmlns:a16="http://schemas.microsoft.com/office/drawing/2014/main" id="{E3622C95-CE36-2DDC-8F0C-E7BF7D8B022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2D029AA-D423-A587-E7EF-E9C1F6395A76}"/>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3519362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D85933-277B-A615-0221-CEB284B0349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F7B073B-587A-2706-A410-B44AE7F681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4C5A76D-120A-46E4-A5C2-6080F0AE3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D31C60F-C26E-19EC-98F9-32238D36083F}"/>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6" name="Platshållare för sidfot 5">
            <a:extLst>
              <a:ext uri="{FF2B5EF4-FFF2-40B4-BE49-F238E27FC236}">
                <a16:creationId xmlns:a16="http://schemas.microsoft.com/office/drawing/2014/main" id="{F2D89FE3-1CC2-5D10-C628-E99A2FD0FFA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564E127-DBBB-33AA-6D27-F0ACD38B6460}"/>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2728974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DB46A9-D99F-36D0-5E83-21F842861EA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CE77CC8-936F-B1F7-E443-CFFEC634FE4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629926D-2CD5-E1B0-F270-CD554F9AC6A4}"/>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C5256CD3-BB11-E128-3455-DAE2B58ADBB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0CE009F-90AD-4BF7-AC64-36BFA7989101}"/>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70592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3964461-94E5-8DC8-DC2F-DF705AF9451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CF068F1-B959-C228-CC08-56EA898B6DE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95A4D5A-6517-7CAB-0C48-6FC64BC982C0}"/>
              </a:ext>
            </a:extLst>
          </p:cNvPr>
          <p:cNvSpPr>
            <a:spLocks noGrp="1"/>
          </p:cNvSpPr>
          <p:nvPr>
            <p:ph type="dt" sz="half" idx="10"/>
          </p:nvPr>
        </p:nvSpPr>
        <p:spPr/>
        <p:txBody>
          <a:body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F50D77CE-0AF4-D287-D0E2-286BA0989E6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DC21E98-40FD-0052-8D30-01DB5E87CDB6}"/>
              </a:ext>
            </a:extLst>
          </p:cNvPr>
          <p:cNvSpPr>
            <a:spLocks noGrp="1"/>
          </p:cNvSpPr>
          <p:nvPr>
            <p:ph type="sldNum" sz="quarter" idx="12"/>
          </p:nvPr>
        </p:nvSpPr>
        <p:spPr/>
        <p:txBody>
          <a:bodyPr/>
          <a:lstStyle/>
          <a:p>
            <a:fld id="{DB2B5129-5378-4162-880A-56C528BC8E5E}" type="slidenum">
              <a:rPr lang="sv-SE" smtClean="0"/>
              <a:t>‹#›</a:t>
            </a:fld>
            <a:endParaRPr lang="sv-SE"/>
          </a:p>
        </p:txBody>
      </p:sp>
    </p:spTree>
    <p:extLst>
      <p:ext uri="{BB962C8B-B14F-4D97-AF65-F5344CB8AC3E}">
        <p14:creationId xmlns:p14="http://schemas.microsoft.com/office/powerpoint/2010/main" val="1047506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0BB9AD8-F5C4-5600-A3FC-B214E72598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9AEFDA0-E18F-D2BA-013E-774B4C120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27FB65-0D78-8566-3E3B-69FFBC02CE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5C0D60-03C6-4001-A437-14C25D47CF26}" type="datetimeFigureOut">
              <a:rPr lang="sv-SE" smtClean="0"/>
              <a:t>2026-11-01</a:t>
            </a:fld>
            <a:endParaRPr lang="sv-SE"/>
          </a:p>
        </p:txBody>
      </p:sp>
      <p:sp>
        <p:nvSpPr>
          <p:cNvPr id="5" name="Platshållare för sidfot 4">
            <a:extLst>
              <a:ext uri="{FF2B5EF4-FFF2-40B4-BE49-F238E27FC236}">
                <a16:creationId xmlns:a16="http://schemas.microsoft.com/office/drawing/2014/main" id="{F406FD34-0F9F-9AAE-F997-21869BA99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0E7AC29B-0A4D-CCFE-38B0-B6C8B97CC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2B5129-5378-4162-880A-56C528BC8E5E}" type="slidenum">
              <a:rPr lang="sv-SE" smtClean="0"/>
              <a:t>‹#›</a:t>
            </a:fld>
            <a:endParaRPr lang="sv-SE"/>
          </a:p>
        </p:txBody>
      </p:sp>
    </p:spTree>
    <p:extLst>
      <p:ext uri="{BB962C8B-B14F-4D97-AF65-F5344CB8AC3E}">
        <p14:creationId xmlns:p14="http://schemas.microsoft.com/office/powerpoint/2010/main" val="3464302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B0A3BE-11C4-823A-70EA-9641078924C0}"/>
              </a:ext>
            </a:extLst>
          </p:cNvPr>
          <p:cNvSpPr>
            <a:spLocks noGrp="1"/>
          </p:cNvSpPr>
          <p:nvPr>
            <p:ph type="ctrTitle"/>
          </p:nvPr>
        </p:nvSpPr>
        <p:spPr/>
        <p:txBody>
          <a:bodyPr/>
          <a:lstStyle/>
          <a:p>
            <a:endParaRPr lang="sv-SE" dirty="0"/>
          </a:p>
        </p:txBody>
      </p:sp>
      <p:sp>
        <p:nvSpPr>
          <p:cNvPr id="3" name="Underrubrik 2">
            <a:extLst>
              <a:ext uri="{FF2B5EF4-FFF2-40B4-BE49-F238E27FC236}">
                <a16:creationId xmlns:a16="http://schemas.microsoft.com/office/drawing/2014/main" id="{2833F7B4-6A5D-B589-400D-82F3B4163963}"/>
              </a:ext>
            </a:extLst>
          </p:cNvPr>
          <p:cNvSpPr>
            <a:spLocks noGrp="1"/>
          </p:cNvSpPr>
          <p:nvPr>
            <p:ph type="subTitle" idx="1"/>
          </p:nvPr>
        </p:nvSpPr>
        <p:spPr/>
        <p:txBody>
          <a:bodyPr>
            <a:normAutofit/>
          </a:bodyPr>
          <a:lstStyle/>
          <a:p>
            <a:endParaRPr lang="sv-SE" sz="4400" dirty="0"/>
          </a:p>
        </p:txBody>
      </p:sp>
      <p:pic>
        <p:nvPicPr>
          <p:cNvPr id="5" name="Bildobjekt 4">
            <a:extLst>
              <a:ext uri="{FF2B5EF4-FFF2-40B4-BE49-F238E27FC236}">
                <a16:creationId xmlns:a16="http://schemas.microsoft.com/office/drawing/2014/main" id="{BC130B2F-790B-F6CE-911E-E544571F3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94" y="325438"/>
            <a:ext cx="1990725" cy="1409700"/>
          </a:xfrm>
          <a:prstGeom prst="rect">
            <a:avLst/>
          </a:prstGeom>
        </p:spPr>
      </p:pic>
    </p:spTree>
    <p:extLst>
      <p:ext uri="{BB962C8B-B14F-4D97-AF65-F5344CB8AC3E}">
        <p14:creationId xmlns:p14="http://schemas.microsoft.com/office/powerpoint/2010/main" val="1347099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CD97C05-A01B-553F-B00E-7EA5366E33DC}"/>
              </a:ext>
            </a:extLst>
          </p:cNvPr>
          <p:cNvSpPr>
            <a:spLocks noGrp="1"/>
          </p:cNvSpPr>
          <p:nvPr>
            <p:ph idx="1"/>
          </p:nvPr>
        </p:nvSpPr>
        <p:spPr>
          <a:xfrm>
            <a:off x="838200" y="2293710"/>
            <a:ext cx="10515600" cy="4351338"/>
          </a:xfrm>
        </p:spPr>
        <p:txBody>
          <a:bodyPr/>
          <a:lstStyle/>
          <a:p>
            <a:endParaRPr lang="sv-SE" dirty="0"/>
          </a:p>
        </p:txBody>
      </p:sp>
      <p:pic>
        <p:nvPicPr>
          <p:cNvPr id="4" name="Bildobjekt 3">
            <a:extLst>
              <a:ext uri="{FF2B5EF4-FFF2-40B4-BE49-F238E27FC236}">
                <a16:creationId xmlns:a16="http://schemas.microsoft.com/office/drawing/2014/main" id="{6897B8E6-8D64-8483-304A-67515943DE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94" y="325438"/>
            <a:ext cx="1990725" cy="1409700"/>
          </a:xfrm>
          <a:prstGeom prst="rect">
            <a:avLst/>
          </a:prstGeom>
        </p:spPr>
      </p:pic>
    </p:spTree>
    <p:extLst>
      <p:ext uri="{BB962C8B-B14F-4D97-AF65-F5344CB8AC3E}">
        <p14:creationId xmlns:p14="http://schemas.microsoft.com/office/powerpoint/2010/main" val="341830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5CCEF8EB-43F0-F6BC-E3F0-1723BC3EB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94" y="325438"/>
            <a:ext cx="1990725" cy="1409700"/>
          </a:xfrm>
          <a:prstGeom prst="rect">
            <a:avLst/>
          </a:prstGeom>
        </p:spPr>
      </p:pic>
    </p:spTree>
    <p:extLst>
      <p:ext uri="{BB962C8B-B14F-4D97-AF65-F5344CB8AC3E}">
        <p14:creationId xmlns:p14="http://schemas.microsoft.com/office/powerpoint/2010/main" val="133111201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4053</TotalTime>
  <Words>249</Words>
  <Application>Microsoft Office PowerPoint</Application>
  <PresentationFormat>Bredbild</PresentationFormat>
  <Paragraphs>24</Paragraphs>
  <Slides>3</Slides>
  <Notes>2</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3</vt:i4>
      </vt:variant>
    </vt:vector>
  </HeadingPairs>
  <TitlesOfParts>
    <vt:vector size="9" baseType="lpstr">
      <vt:lpstr>Aptos</vt:lpstr>
      <vt:lpstr>Aptos Display</vt:lpstr>
      <vt:lpstr>Arial</vt:lpstr>
      <vt:lpstr>Segoe UI</vt:lpstr>
      <vt:lpstr>Symbol</vt:lpstr>
      <vt:lpstr>Office-tema</vt:lpstr>
      <vt:lpstr>PowerPoint-presentation</vt:lpstr>
      <vt:lpstr>PowerPoint-presentation</vt:lpstr>
      <vt:lpstr>PowerPoint-presentation</vt:lpstr>
    </vt:vector>
  </TitlesOfParts>
  <Company>FK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Camilla Park</dc:creator>
  <cp:lastModifiedBy>Camilla Freedeke</cp:lastModifiedBy>
  <cp:revision>3</cp:revision>
  <dcterms:created xsi:type="dcterms:W3CDTF">2026-10-26T06:50:30Z</dcterms:created>
  <dcterms:modified xsi:type="dcterms:W3CDTF">2026-11-01T09:51:13Z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592d99-4413-49ee-9551-0670efc4da27_Enabled">
    <vt:lpwstr>true</vt:lpwstr>
  </property>
  <property fmtid="{D5CDD505-2E9C-101B-9397-08002B2CF9AE}" pid="3" name="MSIP_Label_64592d99-4413-49ee-9551-0670efc4da27_SetDate">
    <vt:lpwstr>2026-11-01T09:50:39Z</vt:lpwstr>
  </property>
  <property fmtid="{D5CDD505-2E9C-101B-9397-08002B2CF9AE}" pid="4" name="MSIP_Label_64592d99-4413-49ee-9551-0670efc4da27_Method">
    <vt:lpwstr>Standard</vt:lpwstr>
  </property>
  <property fmtid="{D5CDD505-2E9C-101B-9397-08002B2CF9AE}" pid="5" name="MSIP_Label_64592d99-4413-49ee-9551-0670efc4da27_Name">
    <vt:lpwstr>Klass 1 - öppet</vt:lpwstr>
  </property>
  <property fmtid="{D5CDD505-2E9C-101B-9397-08002B2CF9AE}" pid="6" name="MSIP_Label_64592d99-4413-49ee-9551-0670efc4da27_SiteId">
    <vt:lpwstr>687e1b58-fbe3-4cfb-98bc-58f2496d274c</vt:lpwstr>
  </property>
  <property fmtid="{D5CDD505-2E9C-101B-9397-08002B2CF9AE}" pid="7" name="MSIP_Label_64592d99-4413-49ee-9551-0670efc4da27_ActionId">
    <vt:lpwstr>02a9edbb-c429-4d10-bf49-f9b776fc32f8</vt:lpwstr>
  </property>
  <property fmtid="{D5CDD505-2E9C-101B-9397-08002B2CF9AE}" pid="8" name="MSIP_Label_64592d99-4413-49ee-9551-0670efc4da27_ContentBits">
    <vt:lpwstr>0</vt:lpwstr>
  </property>
  <property fmtid="{D5CDD505-2E9C-101B-9397-08002B2CF9AE}" pid="9" name="MSIP_Label_64592d99-4413-49ee-9551-0670efc4da27_Tag">
    <vt:lpwstr>10, 3, 0, 1</vt:lpwstr>
  </property>
</Properties>
</file>