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5" r:id="rId2"/>
    <p:sldId id="322" r:id="rId3"/>
    <p:sldId id="344" r:id="rId4"/>
    <p:sldId id="342" r:id="rId5"/>
    <p:sldId id="343" r:id="rId6"/>
    <p:sldId id="264" r:id="rId7"/>
    <p:sldId id="331" r:id="rId8"/>
    <p:sldId id="275" r:id="rId9"/>
    <p:sldId id="336" r:id="rId10"/>
    <p:sldId id="276" r:id="rId11"/>
    <p:sldId id="346" r:id="rId12"/>
    <p:sldId id="347" r:id="rId13"/>
    <p:sldId id="318" r:id="rId14"/>
    <p:sldId id="257" r:id="rId15"/>
    <p:sldId id="315" r:id="rId16"/>
    <p:sldId id="274" r:id="rId17"/>
    <p:sldId id="345" r:id="rId18"/>
    <p:sldId id="340" r:id="rId19"/>
    <p:sldId id="294" r:id="rId20"/>
    <p:sldId id="295" r:id="rId21"/>
    <p:sldId id="313" r:id="rId22"/>
    <p:sldId id="296" r:id="rId23"/>
    <p:sldId id="348" r:id="rId24"/>
    <p:sldId id="349" r:id="rId25"/>
    <p:sldId id="262" r:id="rId26"/>
    <p:sldId id="302" r:id="rId27"/>
    <p:sldId id="301" r:id="rId28"/>
    <p:sldId id="306" r:id="rId29"/>
    <p:sldId id="307" r:id="rId30"/>
    <p:sldId id="308" r:id="rId31"/>
    <p:sldId id="309" r:id="rId32"/>
    <p:sldId id="310" r:id="rId33"/>
    <p:sldId id="311" r:id="rId34"/>
    <p:sldId id="305" r:id="rId35"/>
    <p:sldId id="267" r:id="rId36"/>
    <p:sldId id="314" r:id="rId37"/>
    <p:sldId id="350" r:id="rId38"/>
    <p:sldId id="316" r:id="rId39"/>
    <p:sldId id="312" r:id="rId40"/>
    <p:sldId id="317" r:id="rId41"/>
    <p:sldId id="326" r:id="rId42"/>
    <p:sldId id="321" r:id="rId43"/>
    <p:sldId id="341" r:id="rId44"/>
    <p:sldId id="339" r:id="rId45"/>
    <p:sldId id="289" r:id="rId46"/>
    <p:sldId id="290" r:id="rId47"/>
    <p:sldId id="293" r:id="rId48"/>
    <p:sldId id="291" r:id="rId49"/>
    <p:sldId id="292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9" autoAdjust="0"/>
    <p:restoredTop sz="94522"/>
  </p:normalViewPr>
  <p:slideViewPr>
    <p:cSldViewPr>
      <p:cViewPr varScale="1">
        <p:scale>
          <a:sx n="72" d="100"/>
          <a:sy n="72" d="100"/>
        </p:scale>
        <p:origin x="200" y="1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fredrikhahne\Dropbox\Viby%20Basket\Tra&#776;narra&#778;det\Ledartra&#776;ffar\2020-2021\Klubbstatistik%202007-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fredrikhahne\Dropbox\Viby%20Basket\Tra&#776;narra&#778;det\Ledartra&#776;ffar\2020-2021\Klubbstatistik%202007-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fredrikhahne\Dropbox\Viby%20Basket\Tra&#776;narra&#778;det\Ledartra&#776;ffar\2020-2021\Klubbstatistik%202007-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'Siffror+diagram'!$L$3</c:f>
              <c:strCache>
                <c:ptCount val="1"/>
                <c:pt idx="0">
                  <c:v>Tjejer</c:v>
                </c:pt>
              </c:strCache>
            </c:strRef>
          </c:tx>
          <c:spPr>
            <a:solidFill>
              <a:srgbClr val="AA163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'Siffror+diagram'!$K$4:$K$17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'Siffror+diagram'!$L$4:$L$17</c:f>
              <c:numCache>
                <c:formatCode>General</c:formatCode>
                <c:ptCount val="14"/>
                <c:pt idx="0">
                  <c:v>25</c:v>
                </c:pt>
                <c:pt idx="1">
                  <c:v>59</c:v>
                </c:pt>
                <c:pt idx="2">
                  <c:v>76</c:v>
                </c:pt>
                <c:pt idx="3">
                  <c:v>83</c:v>
                </c:pt>
                <c:pt idx="4">
                  <c:v>115</c:v>
                </c:pt>
                <c:pt idx="5">
                  <c:v>126</c:v>
                </c:pt>
                <c:pt idx="6">
                  <c:v>176</c:v>
                </c:pt>
                <c:pt idx="7">
                  <c:v>162</c:v>
                </c:pt>
                <c:pt idx="8">
                  <c:v>129</c:v>
                </c:pt>
                <c:pt idx="9">
                  <c:v>175</c:v>
                </c:pt>
                <c:pt idx="10">
                  <c:v>185</c:v>
                </c:pt>
                <c:pt idx="11">
                  <c:v>213</c:v>
                </c:pt>
                <c:pt idx="12">
                  <c:v>203</c:v>
                </c:pt>
                <c:pt idx="13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5C-094D-BDE3-441A30B6658C}"/>
            </c:ext>
          </c:extLst>
        </c:ser>
        <c:ser>
          <c:idx val="1"/>
          <c:order val="1"/>
          <c:tx>
            <c:strRef>
              <c:f>'Siffror+diagram'!$M$3</c:f>
              <c:strCache>
                <c:ptCount val="1"/>
                <c:pt idx="0">
                  <c:v>Killar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'Siffror+diagram'!$K$4:$K$17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'Siffror+diagram'!$M$4:$M$17</c:f>
              <c:numCache>
                <c:formatCode>General</c:formatCode>
                <c:ptCount val="14"/>
                <c:pt idx="0">
                  <c:v>25</c:v>
                </c:pt>
                <c:pt idx="1">
                  <c:v>23</c:v>
                </c:pt>
                <c:pt idx="2">
                  <c:v>33</c:v>
                </c:pt>
                <c:pt idx="3">
                  <c:v>37</c:v>
                </c:pt>
                <c:pt idx="4">
                  <c:v>97</c:v>
                </c:pt>
                <c:pt idx="5">
                  <c:v>82</c:v>
                </c:pt>
                <c:pt idx="6">
                  <c:v>108</c:v>
                </c:pt>
                <c:pt idx="7">
                  <c:v>135</c:v>
                </c:pt>
                <c:pt idx="8">
                  <c:v>132</c:v>
                </c:pt>
                <c:pt idx="9">
                  <c:v>131</c:v>
                </c:pt>
                <c:pt idx="10">
                  <c:v>157</c:v>
                </c:pt>
                <c:pt idx="11">
                  <c:v>197</c:v>
                </c:pt>
                <c:pt idx="12">
                  <c:v>200</c:v>
                </c:pt>
                <c:pt idx="13">
                  <c:v>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5C-094D-BDE3-441A30B6658C}"/>
            </c:ext>
          </c:extLst>
        </c:ser>
        <c:ser>
          <c:idx val="2"/>
          <c:order val="2"/>
          <c:tx>
            <c:strRef>
              <c:f>'Siffror+diagram'!$N$3</c:f>
              <c:strCache>
                <c:ptCount val="1"/>
                <c:pt idx="0">
                  <c:v>Stödmedlemmar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'Siffror+diagram'!$K$4:$K$17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'Siffror+diagram'!$N$4:$N$17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80</c:v>
                </c:pt>
                <c:pt idx="5">
                  <c:v>100</c:v>
                </c:pt>
                <c:pt idx="6">
                  <c:v>200</c:v>
                </c:pt>
                <c:pt idx="7">
                  <c:v>163</c:v>
                </c:pt>
                <c:pt idx="8">
                  <c:v>107</c:v>
                </c:pt>
                <c:pt idx="9">
                  <c:v>100</c:v>
                </c:pt>
                <c:pt idx="10">
                  <c:v>150</c:v>
                </c:pt>
                <c:pt idx="11">
                  <c:v>120</c:v>
                </c:pt>
                <c:pt idx="12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5C-094D-BDE3-441A30B66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5004880"/>
        <c:axId val="624995864"/>
      </c:barChart>
      <c:catAx>
        <c:axId val="6250048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24995864"/>
        <c:crosses val="autoZero"/>
        <c:auto val="1"/>
        <c:lblAlgn val="ctr"/>
        <c:lblOffset val="100"/>
        <c:noMultiLvlLbl val="0"/>
      </c:catAx>
      <c:valAx>
        <c:axId val="62499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2500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'Siffror+diagram'!$C$26</c:f>
              <c:strCache>
                <c:ptCount val="1"/>
                <c:pt idx="0">
                  <c:v>Ministars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'Siffror+diagram'!$C$27:$C$40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A2-CF46-8F11-DDCFB8C59D52}"/>
            </c:ext>
          </c:extLst>
        </c:ser>
        <c:ser>
          <c:idx val="1"/>
          <c:order val="1"/>
          <c:tx>
            <c:strRef>
              <c:f>'Siffror+diagram'!$D$26</c:f>
              <c:strCache>
                <c:ptCount val="1"/>
                <c:pt idx="0">
                  <c:v>Föräldrarlaget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'Siffror+diagram'!$D$27:$D$40</c:f>
              <c:numCache>
                <c:formatCode>General</c:formatCode>
                <c:ptCount val="1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A2-CF46-8F11-DDCFB8C59D52}"/>
            </c:ext>
          </c:extLst>
        </c:ser>
        <c:ser>
          <c:idx val="2"/>
          <c:order val="2"/>
          <c:tx>
            <c:strRef>
              <c:f>'Siffror+diagram'!$E$26</c:f>
              <c:strCache>
                <c:ptCount val="1"/>
                <c:pt idx="0">
                  <c:v>Tjejlag ≤ U12</c:v>
                </c:pt>
              </c:strCache>
            </c:strRef>
          </c:tx>
          <c:spPr>
            <a:solidFill>
              <a:srgbClr val="FC28A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'Siffror+diagram'!$E$27:$E$40</c:f>
              <c:numCache>
                <c:formatCode>General</c:formatCode>
                <c:ptCount val="1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9</c:v>
                </c:pt>
                <c:pt idx="1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A2-CF46-8F11-DDCFB8C59D52}"/>
            </c:ext>
          </c:extLst>
        </c:ser>
        <c:ser>
          <c:idx val="3"/>
          <c:order val="3"/>
          <c:tx>
            <c:strRef>
              <c:f>'Siffror+diagram'!$F$26</c:f>
              <c:strCache>
                <c:ptCount val="1"/>
                <c:pt idx="0">
                  <c:v>Tjejlag ≥ U13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'Siffror+diagram'!$F$27:$F$40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  <c:pt idx="1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A2-CF46-8F11-DDCFB8C59D52}"/>
            </c:ext>
          </c:extLst>
        </c:ser>
        <c:ser>
          <c:idx val="4"/>
          <c:order val="4"/>
          <c:tx>
            <c:strRef>
              <c:f>'Siffror+diagram'!$G$26</c:f>
              <c:strCache>
                <c:ptCount val="1"/>
                <c:pt idx="0">
                  <c:v>Killag ≤ U12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'Siffror+diagram'!$G$27:$G$40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7</c:v>
                </c:pt>
                <c:pt idx="1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A2-CF46-8F11-DDCFB8C59D52}"/>
            </c:ext>
          </c:extLst>
        </c:ser>
        <c:ser>
          <c:idx val="5"/>
          <c:order val="5"/>
          <c:tx>
            <c:strRef>
              <c:f>'Siffror+diagram'!$H$26</c:f>
              <c:strCache>
                <c:ptCount val="1"/>
                <c:pt idx="0">
                  <c:v>Killag ≥ U13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'Siffror+diagram'!$H$27:$H$40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4</c:v>
                </c:pt>
                <c:pt idx="1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5A2-CF46-8F11-DDCFB8C59D52}"/>
            </c:ext>
          </c:extLst>
        </c:ser>
        <c:ser>
          <c:idx val="6"/>
          <c:order val="6"/>
          <c:tx>
            <c:strRef>
              <c:f>'Siffror+diagram'!$I$26</c:f>
              <c:strCache>
                <c:ptCount val="1"/>
                <c:pt idx="0">
                  <c:v>Seniorlag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'Siffror+diagram'!$I$27:$I$40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A2-CF46-8F11-DDCFB8C59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4996256"/>
        <c:axId val="625003312"/>
      </c:barChart>
      <c:catAx>
        <c:axId val="6249962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25003312"/>
        <c:crosses val="autoZero"/>
        <c:auto val="1"/>
        <c:lblAlgn val="ctr"/>
        <c:lblOffset val="100"/>
        <c:noMultiLvlLbl val="0"/>
      </c:catAx>
      <c:valAx>
        <c:axId val="62500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2499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'Siffror+diagram'!$C$47</c:f>
              <c:strCache>
                <c:ptCount val="1"/>
                <c:pt idx="0">
                  <c:v>Ledare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'Siffror+diagram'!$B$48:$B$61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'Siffror+diagram'!$C$48:$C$61</c:f>
              <c:numCache>
                <c:formatCode>General</c:formatCode>
                <c:ptCount val="14"/>
                <c:pt idx="0">
                  <c:v>4</c:v>
                </c:pt>
                <c:pt idx="1">
                  <c:v>13</c:v>
                </c:pt>
                <c:pt idx="2">
                  <c:v>20</c:v>
                </c:pt>
                <c:pt idx="3">
                  <c:v>20</c:v>
                </c:pt>
                <c:pt idx="4">
                  <c:v>50</c:v>
                </c:pt>
                <c:pt idx="5">
                  <c:v>50</c:v>
                </c:pt>
                <c:pt idx="6">
                  <c:v>58</c:v>
                </c:pt>
                <c:pt idx="7">
                  <c:v>55</c:v>
                </c:pt>
                <c:pt idx="8">
                  <c:v>53</c:v>
                </c:pt>
                <c:pt idx="9">
                  <c:v>51</c:v>
                </c:pt>
                <c:pt idx="10">
                  <c:v>59</c:v>
                </c:pt>
                <c:pt idx="11">
                  <c:v>72</c:v>
                </c:pt>
                <c:pt idx="12">
                  <c:v>71</c:v>
                </c:pt>
                <c:pt idx="13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D9-D945-A82B-34E479EBABF5}"/>
            </c:ext>
          </c:extLst>
        </c:ser>
        <c:ser>
          <c:idx val="1"/>
          <c:order val="1"/>
          <c:tx>
            <c:strRef>
              <c:f>'Siffror+diagram'!$D$47</c:f>
              <c:strCache>
                <c:ptCount val="1"/>
                <c:pt idx="0">
                  <c:v>Ungdomscoacher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'Siffror+diagram'!$B$48:$B$61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'Siffror+diagram'!$D$48:$D$61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11</c:v>
                </c:pt>
                <c:pt idx="7">
                  <c:v>12</c:v>
                </c:pt>
                <c:pt idx="8">
                  <c:v>9</c:v>
                </c:pt>
                <c:pt idx="9">
                  <c:v>12</c:v>
                </c:pt>
                <c:pt idx="10">
                  <c:v>19</c:v>
                </c:pt>
                <c:pt idx="11">
                  <c:v>18</c:v>
                </c:pt>
                <c:pt idx="12">
                  <c:v>29</c:v>
                </c:pt>
                <c:pt idx="1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D9-D945-A82B-34E479EBA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4993904"/>
        <c:axId val="624997432"/>
      </c:barChart>
      <c:catAx>
        <c:axId val="6249939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24997432"/>
        <c:crosses val="autoZero"/>
        <c:auto val="1"/>
        <c:lblAlgn val="ctr"/>
        <c:lblOffset val="100"/>
        <c:noMultiLvlLbl val="0"/>
      </c:catAx>
      <c:valAx>
        <c:axId val="62499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2499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3DA013-FAAD-43DB-8E18-C763BB738CD8}" type="doc">
      <dgm:prSet loTypeId="urn:microsoft.com/office/officeart/2018/2/layout/IconCircleList" loCatId="icon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A0EA885-8AD4-4560-9E46-50C6786DA2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Viby Basket grundades 2007 och är idag Sveriges 18:e största basketförening och en av de starkast växande</a:t>
          </a:r>
        </a:p>
      </dgm:t>
    </dgm:pt>
    <dgm:pt modelId="{BDB16981-B72C-44B0-B5A5-A27E19E1C723}" type="parTrans" cxnId="{A9FE8931-E03F-4580-BB77-D74FB0F1C9E5}">
      <dgm:prSet/>
      <dgm:spPr/>
      <dgm:t>
        <a:bodyPr/>
        <a:lstStyle/>
        <a:p>
          <a:endParaRPr lang="en-US" sz="2000"/>
        </a:p>
      </dgm:t>
    </dgm:pt>
    <dgm:pt modelId="{F9ABFF5C-7925-49B4-A664-82A2378355A3}" type="sibTrans" cxnId="{A9FE8931-E03F-4580-BB77-D74FB0F1C9E5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D5A205B2-4C55-4310-8805-F6BFADDD6D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30 lag</a:t>
          </a:r>
        </a:p>
        <a:p>
          <a:pPr>
            <a:lnSpc>
              <a:spcPct val="100000"/>
            </a:lnSpc>
          </a:pPr>
          <a:r>
            <a:rPr lang="en-US" sz="2000" dirty="0"/>
            <a:t>215 tjejer</a:t>
          </a:r>
        </a:p>
        <a:p>
          <a:pPr>
            <a:lnSpc>
              <a:spcPct val="100000"/>
            </a:lnSpc>
          </a:pPr>
          <a:r>
            <a:rPr lang="en-US" sz="2000" dirty="0"/>
            <a:t>261 killar</a:t>
          </a:r>
        </a:p>
        <a:p>
          <a:pPr>
            <a:lnSpc>
              <a:spcPct val="100000"/>
            </a:lnSpc>
          </a:pPr>
          <a:r>
            <a:rPr lang="en-US" sz="2000" dirty="0"/>
            <a:t>Över 500 medlemmar</a:t>
          </a:r>
        </a:p>
      </dgm:t>
    </dgm:pt>
    <dgm:pt modelId="{82B4C9DB-8AE2-4DB2-BC09-29A6E9B13C04}" type="parTrans" cxnId="{2F2E9DCD-D7E7-48D2-9B72-F04C165D3BEA}">
      <dgm:prSet/>
      <dgm:spPr/>
      <dgm:t>
        <a:bodyPr/>
        <a:lstStyle/>
        <a:p>
          <a:endParaRPr lang="en-US" sz="2000"/>
        </a:p>
      </dgm:t>
    </dgm:pt>
    <dgm:pt modelId="{8A5474CF-6410-4516-B07B-CBE52E2AA541}" type="sibTrans" cxnId="{2F2E9DCD-D7E7-48D2-9B72-F04C165D3BEA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0DBBA2FB-D03A-42B5-A682-A76AB2EE41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81 vuxna ledare</a:t>
          </a:r>
        </a:p>
        <a:p>
          <a:pPr>
            <a:lnSpc>
              <a:spcPct val="100000"/>
            </a:lnSpc>
          </a:pPr>
          <a:r>
            <a:rPr lang="en-US" sz="2000" dirty="0"/>
            <a:t>27 ungdomscoacher</a:t>
          </a:r>
        </a:p>
      </dgm:t>
    </dgm:pt>
    <dgm:pt modelId="{F38C0B66-4EF1-4B57-B613-C6D84BC99C03}" type="parTrans" cxnId="{D9C7989B-BD80-46C4-9544-AF76CA339C7B}">
      <dgm:prSet/>
      <dgm:spPr/>
      <dgm:t>
        <a:bodyPr/>
        <a:lstStyle/>
        <a:p>
          <a:endParaRPr lang="en-US" sz="2000"/>
        </a:p>
      </dgm:t>
    </dgm:pt>
    <dgm:pt modelId="{7063B42B-D9D0-4EB9-896A-E1D01915B8D9}" type="sibTrans" cxnId="{D9C7989B-BD80-46C4-9544-AF76CA339C7B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4E05EAE9-E4E3-477C-87FF-DA2397E7BE9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Styrelse</a:t>
          </a:r>
        </a:p>
        <a:p>
          <a:pPr>
            <a:lnSpc>
              <a:spcPct val="100000"/>
            </a:lnSpc>
          </a:pPr>
          <a:r>
            <a:rPr lang="en-US" sz="2000" dirty="0"/>
            <a:t>Tränarråd</a:t>
          </a:r>
        </a:p>
        <a:p>
          <a:pPr>
            <a:lnSpc>
              <a:spcPct val="100000"/>
            </a:lnSpc>
          </a:pPr>
          <a:r>
            <a:rPr lang="en-US" sz="2000" dirty="0"/>
            <a:t>Chefstränare</a:t>
          </a:r>
        </a:p>
        <a:p>
          <a:pPr>
            <a:lnSpc>
              <a:spcPct val="100000"/>
            </a:lnSpc>
          </a:pPr>
          <a:r>
            <a:rPr lang="en-US" sz="2000" dirty="0">
              <a:latin typeface="Calibri"/>
            </a:rPr>
            <a:t>4</a:t>
          </a:r>
          <a:r>
            <a:rPr lang="en-US" sz="2000" dirty="0"/>
            <a:t> arvoderade tränare</a:t>
          </a:r>
        </a:p>
      </dgm:t>
    </dgm:pt>
    <dgm:pt modelId="{EB4C9CBD-3B96-4045-B428-0D208D607395}" type="parTrans" cxnId="{549F1B6D-E259-4154-BCAA-F8E745C3EF70}">
      <dgm:prSet/>
      <dgm:spPr/>
      <dgm:t>
        <a:bodyPr/>
        <a:lstStyle/>
        <a:p>
          <a:endParaRPr lang="en-US" sz="2000"/>
        </a:p>
      </dgm:t>
    </dgm:pt>
    <dgm:pt modelId="{2C88081F-4B11-459C-9597-181C71F3F305}" type="sibTrans" cxnId="{549F1B6D-E259-4154-BCAA-F8E745C3EF70}">
      <dgm:prSet/>
      <dgm:spPr/>
      <dgm:t>
        <a:bodyPr/>
        <a:lstStyle/>
        <a:p>
          <a:endParaRPr lang="en-US" sz="2000"/>
        </a:p>
      </dgm:t>
    </dgm:pt>
    <dgm:pt modelId="{B3365F57-5E5C-4B11-BD88-C0243FAAF5E3}" type="pres">
      <dgm:prSet presAssocID="{7A3DA013-FAAD-43DB-8E18-C763BB738CD8}" presName="root" presStyleCnt="0">
        <dgm:presLayoutVars>
          <dgm:dir/>
          <dgm:resizeHandles val="exact"/>
        </dgm:presLayoutVars>
      </dgm:prSet>
      <dgm:spPr/>
    </dgm:pt>
    <dgm:pt modelId="{BF44E68A-D954-4163-9493-1827CC56FF09}" type="pres">
      <dgm:prSet presAssocID="{7A3DA013-FAAD-43DB-8E18-C763BB738CD8}" presName="container" presStyleCnt="0">
        <dgm:presLayoutVars>
          <dgm:dir/>
          <dgm:resizeHandles val="exact"/>
        </dgm:presLayoutVars>
      </dgm:prSet>
      <dgm:spPr/>
    </dgm:pt>
    <dgm:pt modelId="{99DA1728-CA8B-4ADE-BA3D-98DADBB1D762}" type="pres">
      <dgm:prSet presAssocID="{8A0EA885-8AD4-4560-9E46-50C6786DA292}" presName="compNode" presStyleCnt="0"/>
      <dgm:spPr/>
    </dgm:pt>
    <dgm:pt modelId="{F95FF5A2-4ADE-47C2-AD90-B7479BDEDED3}" type="pres">
      <dgm:prSet presAssocID="{8A0EA885-8AD4-4560-9E46-50C6786DA292}" presName="iconBgRect" presStyleLbl="bgShp" presStyleIdx="0" presStyleCnt="4"/>
      <dgm:spPr/>
    </dgm:pt>
    <dgm:pt modelId="{D6BD81EF-87AA-4329-9DD9-BE1F98A45E00}" type="pres">
      <dgm:prSet presAssocID="{8A0EA885-8AD4-4560-9E46-50C6786DA29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sket"/>
        </a:ext>
      </dgm:extLst>
    </dgm:pt>
    <dgm:pt modelId="{A0F2342A-B95A-4784-9B4D-F1CFD2CFBD35}" type="pres">
      <dgm:prSet presAssocID="{8A0EA885-8AD4-4560-9E46-50C6786DA292}" presName="spaceRect" presStyleCnt="0"/>
      <dgm:spPr/>
    </dgm:pt>
    <dgm:pt modelId="{316403E3-E523-488F-AAEF-D2E165196CA5}" type="pres">
      <dgm:prSet presAssocID="{8A0EA885-8AD4-4560-9E46-50C6786DA292}" presName="textRect" presStyleLbl="revTx" presStyleIdx="0" presStyleCnt="4" custScaleX="123481" custScaleY="171272" custLinFactNeighborX="6372">
        <dgm:presLayoutVars>
          <dgm:chMax val="1"/>
          <dgm:chPref val="1"/>
        </dgm:presLayoutVars>
      </dgm:prSet>
      <dgm:spPr/>
    </dgm:pt>
    <dgm:pt modelId="{EC6AFA09-1971-4C8B-A19E-D1EA6648A301}" type="pres">
      <dgm:prSet presAssocID="{F9ABFF5C-7925-49B4-A664-82A2378355A3}" presName="sibTrans" presStyleLbl="sibTrans2D1" presStyleIdx="0" presStyleCnt="0"/>
      <dgm:spPr/>
    </dgm:pt>
    <dgm:pt modelId="{BE1DCBEA-D028-4437-B341-F42B8C174CDE}" type="pres">
      <dgm:prSet presAssocID="{D5A205B2-4C55-4310-8805-F6BFADDD6DEB}" presName="compNode" presStyleCnt="0"/>
      <dgm:spPr/>
    </dgm:pt>
    <dgm:pt modelId="{AECBD803-9413-4F85-A70B-36A503F868B9}" type="pres">
      <dgm:prSet presAssocID="{D5A205B2-4C55-4310-8805-F6BFADDD6DEB}" presName="iconBgRect" presStyleLbl="bgShp" presStyleIdx="1" presStyleCnt="4"/>
      <dgm:spPr/>
    </dgm:pt>
    <dgm:pt modelId="{AFE3362A-6C25-4DC1-B96E-4326B904570E}" type="pres">
      <dgm:prSet presAssocID="{D5A205B2-4C55-4310-8805-F6BFADDD6DE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tboll"/>
        </a:ext>
      </dgm:extLst>
    </dgm:pt>
    <dgm:pt modelId="{D9AC5ACC-DED1-4C52-8438-64C21D702CBD}" type="pres">
      <dgm:prSet presAssocID="{D5A205B2-4C55-4310-8805-F6BFADDD6DEB}" presName="spaceRect" presStyleCnt="0"/>
      <dgm:spPr/>
    </dgm:pt>
    <dgm:pt modelId="{5AD62760-C5C5-43C4-B501-51056207656C}" type="pres">
      <dgm:prSet presAssocID="{D5A205B2-4C55-4310-8805-F6BFADDD6DEB}" presName="textRect" presStyleLbl="revTx" presStyleIdx="1" presStyleCnt="4">
        <dgm:presLayoutVars>
          <dgm:chMax val="1"/>
          <dgm:chPref val="1"/>
        </dgm:presLayoutVars>
      </dgm:prSet>
      <dgm:spPr/>
    </dgm:pt>
    <dgm:pt modelId="{D7E1FE4D-97C2-48E5-BCF4-0142E2A997CC}" type="pres">
      <dgm:prSet presAssocID="{8A5474CF-6410-4516-B07B-CBE52E2AA541}" presName="sibTrans" presStyleLbl="sibTrans2D1" presStyleIdx="0" presStyleCnt="0"/>
      <dgm:spPr/>
    </dgm:pt>
    <dgm:pt modelId="{69B578A1-AEF4-44EE-8EAB-818C55D72A67}" type="pres">
      <dgm:prSet presAssocID="{0DBBA2FB-D03A-42B5-A682-A76AB2EE4190}" presName="compNode" presStyleCnt="0"/>
      <dgm:spPr/>
    </dgm:pt>
    <dgm:pt modelId="{63548B89-B2E4-46B9-8BC3-B74FDFDA23ED}" type="pres">
      <dgm:prSet presAssocID="{0DBBA2FB-D03A-42B5-A682-A76AB2EE4190}" presName="iconBgRect" presStyleLbl="bgShp" presStyleIdx="2" presStyleCnt="4"/>
      <dgm:spPr/>
    </dgm:pt>
    <dgm:pt modelId="{AE82053F-30EB-42DA-9017-4C7009721294}" type="pres">
      <dgm:prSet presAssocID="{0DBBA2FB-D03A-42B5-A682-A76AB2EE41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nvändare"/>
        </a:ext>
      </dgm:extLst>
    </dgm:pt>
    <dgm:pt modelId="{DEA09470-5695-4FA0-864C-B154E03050F3}" type="pres">
      <dgm:prSet presAssocID="{0DBBA2FB-D03A-42B5-A682-A76AB2EE4190}" presName="spaceRect" presStyleCnt="0"/>
      <dgm:spPr/>
    </dgm:pt>
    <dgm:pt modelId="{FFFA5E59-0982-45ED-846D-F14DA90C74A7}" type="pres">
      <dgm:prSet presAssocID="{0DBBA2FB-D03A-42B5-A682-A76AB2EE4190}" presName="textRect" presStyleLbl="revTx" presStyleIdx="2" presStyleCnt="4" custLinFactNeighborX="-1582" custLinFactNeighborY="1876">
        <dgm:presLayoutVars>
          <dgm:chMax val="1"/>
          <dgm:chPref val="1"/>
        </dgm:presLayoutVars>
      </dgm:prSet>
      <dgm:spPr/>
    </dgm:pt>
    <dgm:pt modelId="{FD53A952-62F1-491F-8A64-EBBB921293F2}" type="pres">
      <dgm:prSet presAssocID="{7063B42B-D9D0-4EB9-896A-E1D01915B8D9}" presName="sibTrans" presStyleLbl="sibTrans2D1" presStyleIdx="0" presStyleCnt="0"/>
      <dgm:spPr/>
    </dgm:pt>
    <dgm:pt modelId="{4E42D4BD-E7C2-4710-B48C-D67A7B31589E}" type="pres">
      <dgm:prSet presAssocID="{4E05EAE9-E4E3-477C-87FF-DA2397E7BE9D}" presName="compNode" presStyleCnt="0"/>
      <dgm:spPr/>
    </dgm:pt>
    <dgm:pt modelId="{71F65734-DE6A-4A6F-8DD3-82E9EA5AB21E}" type="pres">
      <dgm:prSet presAssocID="{4E05EAE9-E4E3-477C-87FF-DA2397E7BE9D}" presName="iconBgRect" presStyleLbl="bgShp" presStyleIdx="3" presStyleCnt="4" custLinFactNeighborX="30024"/>
      <dgm:spPr/>
    </dgm:pt>
    <dgm:pt modelId="{239195A1-7564-403C-9461-5DC6B95E5A1E}" type="pres">
      <dgm:prSet presAssocID="{4E05EAE9-E4E3-477C-87FF-DA2397E7BE9D}" presName="iconRect" presStyleLbl="node1" presStyleIdx="3" presStyleCnt="4" custLinFactNeighborX="5176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ör"/>
        </a:ext>
      </dgm:extLst>
    </dgm:pt>
    <dgm:pt modelId="{4DEBAA9A-2977-4AA9-838E-8134417C4A7B}" type="pres">
      <dgm:prSet presAssocID="{4E05EAE9-E4E3-477C-87FF-DA2397E7BE9D}" presName="spaceRect" presStyleCnt="0"/>
      <dgm:spPr/>
    </dgm:pt>
    <dgm:pt modelId="{A17F39DA-0624-4E89-9457-48BAC1E591CB}" type="pres">
      <dgm:prSet presAssocID="{4E05EAE9-E4E3-477C-87FF-DA2397E7BE9D}" presName="textRect" presStyleLbl="revTx" presStyleIdx="3" presStyleCnt="4" custScaleY="180882" custLinFactNeighborX="14428" custLinFactNeighborY="-2086">
        <dgm:presLayoutVars>
          <dgm:chMax val="1"/>
          <dgm:chPref val="1"/>
        </dgm:presLayoutVars>
      </dgm:prSet>
      <dgm:spPr/>
    </dgm:pt>
  </dgm:ptLst>
  <dgm:cxnLst>
    <dgm:cxn modelId="{DC36AB1F-C8EC-194A-AE9C-A0F71C85594C}" type="presOf" srcId="{4E05EAE9-E4E3-477C-87FF-DA2397E7BE9D}" destId="{A17F39DA-0624-4E89-9457-48BAC1E591CB}" srcOrd="0" destOrd="0" presId="urn:microsoft.com/office/officeart/2018/2/layout/IconCircleList"/>
    <dgm:cxn modelId="{F3947E27-5F5E-AB4B-A53C-2674CB4495CC}" type="presOf" srcId="{F9ABFF5C-7925-49B4-A664-82A2378355A3}" destId="{EC6AFA09-1971-4C8B-A19E-D1EA6648A301}" srcOrd="0" destOrd="0" presId="urn:microsoft.com/office/officeart/2018/2/layout/IconCircleList"/>
    <dgm:cxn modelId="{A9FE8931-E03F-4580-BB77-D74FB0F1C9E5}" srcId="{7A3DA013-FAAD-43DB-8E18-C763BB738CD8}" destId="{8A0EA885-8AD4-4560-9E46-50C6786DA292}" srcOrd="0" destOrd="0" parTransId="{BDB16981-B72C-44B0-B5A5-A27E19E1C723}" sibTransId="{F9ABFF5C-7925-49B4-A664-82A2378355A3}"/>
    <dgm:cxn modelId="{2C01E83E-1BCA-8348-92DE-2B9538C5BBDF}" type="presOf" srcId="{D5A205B2-4C55-4310-8805-F6BFADDD6DEB}" destId="{5AD62760-C5C5-43C4-B501-51056207656C}" srcOrd="0" destOrd="0" presId="urn:microsoft.com/office/officeart/2018/2/layout/IconCircleList"/>
    <dgm:cxn modelId="{549F1B6D-E259-4154-BCAA-F8E745C3EF70}" srcId="{7A3DA013-FAAD-43DB-8E18-C763BB738CD8}" destId="{4E05EAE9-E4E3-477C-87FF-DA2397E7BE9D}" srcOrd="3" destOrd="0" parTransId="{EB4C9CBD-3B96-4045-B428-0D208D607395}" sibTransId="{2C88081F-4B11-459C-9597-181C71F3F305}"/>
    <dgm:cxn modelId="{D9C7989B-BD80-46C4-9544-AF76CA339C7B}" srcId="{7A3DA013-FAAD-43DB-8E18-C763BB738CD8}" destId="{0DBBA2FB-D03A-42B5-A682-A76AB2EE4190}" srcOrd="2" destOrd="0" parTransId="{F38C0B66-4EF1-4B57-B613-C6D84BC99C03}" sibTransId="{7063B42B-D9D0-4EB9-896A-E1D01915B8D9}"/>
    <dgm:cxn modelId="{6B1F2FAF-286A-9A40-A734-192A58CE8D7B}" type="presOf" srcId="{7A3DA013-FAAD-43DB-8E18-C763BB738CD8}" destId="{B3365F57-5E5C-4B11-BD88-C0243FAAF5E3}" srcOrd="0" destOrd="0" presId="urn:microsoft.com/office/officeart/2018/2/layout/IconCircleList"/>
    <dgm:cxn modelId="{6202C1B9-81A5-D04D-A560-AFAF9F0F77FC}" type="presOf" srcId="{7063B42B-D9D0-4EB9-896A-E1D01915B8D9}" destId="{FD53A952-62F1-491F-8A64-EBBB921293F2}" srcOrd="0" destOrd="0" presId="urn:microsoft.com/office/officeart/2018/2/layout/IconCircleList"/>
    <dgm:cxn modelId="{1F05EBC7-6460-4B49-9F48-4B210CBDF0FB}" type="presOf" srcId="{0DBBA2FB-D03A-42B5-A682-A76AB2EE4190}" destId="{FFFA5E59-0982-45ED-846D-F14DA90C74A7}" srcOrd="0" destOrd="0" presId="urn:microsoft.com/office/officeart/2018/2/layout/IconCircleList"/>
    <dgm:cxn modelId="{2F2E9DCD-D7E7-48D2-9B72-F04C165D3BEA}" srcId="{7A3DA013-FAAD-43DB-8E18-C763BB738CD8}" destId="{D5A205B2-4C55-4310-8805-F6BFADDD6DEB}" srcOrd="1" destOrd="0" parTransId="{82B4C9DB-8AE2-4DB2-BC09-29A6E9B13C04}" sibTransId="{8A5474CF-6410-4516-B07B-CBE52E2AA541}"/>
    <dgm:cxn modelId="{62E080D6-93F9-7D42-B27C-090F255F0702}" type="presOf" srcId="{8A0EA885-8AD4-4560-9E46-50C6786DA292}" destId="{316403E3-E523-488F-AAEF-D2E165196CA5}" srcOrd="0" destOrd="0" presId="urn:microsoft.com/office/officeart/2018/2/layout/IconCircleList"/>
    <dgm:cxn modelId="{52640AFC-AA26-E94B-9F36-E1F8A74EC779}" type="presOf" srcId="{8A5474CF-6410-4516-B07B-CBE52E2AA541}" destId="{D7E1FE4D-97C2-48E5-BCF4-0142E2A997CC}" srcOrd="0" destOrd="0" presId="urn:microsoft.com/office/officeart/2018/2/layout/IconCircleList"/>
    <dgm:cxn modelId="{2C3BA125-14CA-AB4C-8D6B-BFD9A906110D}" type="presParOf" srcId="{B3365F57-5E5C-4B11-BD88-C0243FAAF5E3}" destId="{BF44E68A-D954-4163-9493-1827CC56FF09}" srcOrd="0" destOrd="0" presId="urn:microsoft.com/office/officeart/2018/2/layout/IconCircleList"/>
    <dgm:cxn modelId="{C435000D-0A5F-8D4A-A336-1809E00F03BE}" type="presParOf" srcId="{BF44E68A-D954-4163-9493-1827CC56FF09}" destId="{99DA1728-CA8B-4ADE-BA3D-98DADBB1D762}" srcOrd="0" destOrd="0" presId="urn:microsoft.com/office/officeart/2018/2/layout/IconCircleList"/>
    <dgm:cxn modelId="{1DC18FA8-71AD-6E44-8FE2-F4333B877362}" type="presParOf" srcId="{99DA1728-CA8B-4ADE-BA3D-98DADBB1D762}" destId="{F95FF5A2-4ADE-47C2-AD90-B7479BDEDED3}" srcOrd="0" destOrd="0" presId="urn:microsoft.com/office/officeart/2018/2/layout/IconCircleList"/>
    <dgm:cxn modelId="{A1CF7EFA-DE19-0C40-B425-359FAC3E6657}" type="presParOf" srcId="{99DA1728-CA8B-4ADE-BA3D-98DADBB1D762}" destId="{D6BD81EF-87AA-4329-9DD9-BE1F98A45E00}" srcOrd="1" destOrd="0" presId="urn:microsoft.com/office/officeart/2018/2/layout/IconCircleList"/>
    <dgm:cxn modelId="{AFF5E9D6-27D9-164F-A112-4B2749C640EF}" type="presParOf" srcId="{99DA1728-CA8B-4ADE-BA3D-98DADBB1D762}" destId="{A0F2342A-B95A-4784-9B4D-F1CFD2CFBD35}" srcOrd="2" destOrd="0" presId="urn:microsoft.com/office/officeart/2018/2/layout/IconCircleList"/>
    <dgm:cxn modelId="{940E6DA7-38F5-2E46-9F1D-8C2354909BBC}" type="presParOf" srcId="{99DA1728-CA8B-4ADE-BA3D-98DADBB1D762}" destId="{316403E3-E523-488F-AAEF-D2E165196CA5}" srcOrd="3" destOrd="0" presId="urn:microsoft.com/office/officeart/2018/2/layout/IconCircleList"/>
    <dgm:cxn modelId="{AE0BF1FF-0CB5-EE41-9AD9-8CA16A38AF1A}" type="presParOf" srcId="{BF44E68A-D954-4163-9493-1827CC56FF09}" destId="{EC6AFA09-1971-4C8B-A19E-D1EA6648A301}" srcOrd="1" destOrd="0" presId="urn:microsoft.com/office/officeart/2018/2/layout/IconCircleList"/>
    <dgm:cxn modelId="{D6D005C6-0C75-9948-BE90-07C04E4513F4}" type="presParOf" srcId="{BF44E68A-D954-4163-9493-1827CC56FF09}" destId="{BE1DCBEA-D028-4437-B341-F42B8C174CDE}" srcOrd="2" destOrd="0" presId="urn:microsoft.com/office/officeart/2018/2/layout/IconCircleList"/>
    <dgm:cxn modelId="{C5B44BD1-5FFC-0843-870F-6973993E174E}" type="presParOf" srcId="{BE1DCBEA-D028-4437-B341-F42B8C174CDE}" destId="{AECBD803-9413-4F85-A70B-36A503F868B9}" srcOrd="0" destOrd="0" presId="urn:microsoft.com/office/officeart/2018/2/layout/IconCircleList"/>
    <dgm:cxn modelId="{ACC663D9-2D69-F54B-8E5B-3176DC99A913}" type="presParOf" srcId="{BE1DCBEA-D028-4437-B341-F42B8C174CDE}" destId="{AFE3362A-6C25-4DC1-B96E-4326B904570E}" srcOrd="1" destOrd="0" presId="urn:microsoft.com/office/officeart/2018/2/layout/IconCircleList"/>
    <dgm:cxn modelId="{D5EFD9F2-368E-4942-B9F2-05E11C666E90}" type="presParOf" srcId="{BE1DCBEA-D028-4437-B341-F42B8C174CDE}" destId="{D9AC5ACC-DED1-4C52-8438-64C21D702CBD}" srcOrd="2" destOrd="0" presId="urn:microsoft.com/office/officeart/2018/2/layout/IconCircleList"/>
    <dgm:cxn modelId="{A0EEF4F1-0E7E-D04F-9EAF-73EEF3277712}" type="presParOf" srcId="{BE1DCBEA-D028-4437-B341-F42B8C174CDE}" destId="{5AD62760-C5C5-43C4-B501-51056207656C}" srcOrd="3" destOrd="0" presId="urn:microsoft.com/office/officeart/2018/2/layout/IconCircleList"/>
    <dgm:cxn modelId="{63DC5D29-E7B4-864C-B80A-1BA023E6B180}" type="presParOf" srcId="{BF44E68A-D954-4163-9493-1827CC56FF09}" destId="{D7E1FE4D-97C2-48E5-BCF4-0142E2A997CC}" srcOrd="3" destOrd="0" presId="urn:microsoft.com/office/officeart/2018/2/layout/IconCircleList"/>
    <dgm:cxn modelId="{E5EC22A3-6CD1-6C48-9EE1-4448C5F5418B}" type="presParOf" srcId="{BF44E68A-D954-4163-9493-1827CC56FF09}" destId="{69B578A1-AEF4-44EE-8EAB-818C55D72A67}" srcOrd="4" destOrd="0" presId="urn:microsoft.com/office/officeart/2018/2/layout/IconCircleList"/>
    <dgm:cxn modelId="{F655476D-4FDA-5645-A564-E59F6E6CF222}" type="presParOf" srcId="{69B578A1-AEF4-44EE-8EAB-818C55D72A67}" destId="{63548B89-B2E4-46B9-8BC3-B74FDFDA23ED}" srcOrd="0" destOrd="0" presId="urn:microsoft.com/office/officeart/2018/2/layout/IconCircleList"/>
    <dgm:cxn modelId="{B7CA603D-7345-DF4C-B7A1-8D146760F0FF}" type="presParOf" srcId="{69B578A1-AEF4-44EE-8EAB-818C55D72A67}" destId="{AE82053F-30EB-42DA-9017-4C7009721294}" srcOrd="1" destOrd="0" presId="urn:microsoft.com/office/officeart/2018/2/layout/IconCircleList"/>
    <dgm:cxn modelId="{F0EA597A-30A6-E447-9872-548C3C87660E}" type="presParOf" srcId="{69B578A1-AEF4-44EE-8EAB-818C55D72A67}" destId="{DEA09470-5695-4FA0-864C-B154E03050F3}" srcOrd="2" destOrd="0" presId="urn:microsoft.com/office/officeart/2018/2/layout/IconCircleList"/>
    <dgm:cxn modelId="{B959DC12-56A9-4342-848E-8AA3AC366967}" type="presParOf" srcId="{69B578A1-AEF4-44EE-8EAB-818C55D72A67}" destId="{FFFA5E59-0982-45ED-846D-F14DA90C74A7}" srcOrd="3" destOrd="0" presId="urn:microsoft.com/office/officeart/2018/2/layout/IconCircleList"/>
    <dgm:cxn modelId="{5A2BDC1A-B038-1546-9051-F923D22CBC6A}" type="presParOf" srcId="{BF44E68A-D954-4163-9493-1827CC56FF09}" destId="{FD53A952-62F1-491F-8A64-EBBB921293F2}" srcOrd="5" destOrd="0" presId="urn:microsoft.com/office/officeart/2018/2/layout/IconCircleList"/>
    <dgm:cxn modelId="{E2E950CD-D7FE-1D48-887E-79139EFF8DAF}" type="presParOf" srcId="{BF44E68A-D954-4163-9493-1827CC56FF09}" destId="{4E42D4BD-E7C2-4710-B48C-D67A7B31589E}" srcOrd="6" destOrd="0" presId="urn:microsoft.com/office/officeart/2018/2/layout/IconCircleList"/>
    <dgm:cxn modelId="{4F21A3A9-AEA4-6148-BF4D-839F4BFA9409}" type="presParOf" srcId="{4E42D4BD-E7C2-4710-B48C-D67A7B31589E}" destId="{71F65734-DE6A-4A6F-8DD3-82E9EA5AB21E}" srcOrd="0" destOrd="0" presId="urn:microsoft.com/office/officeart/2018/2/layout/IconCircleList"/>
    <dgm:cxn modelId="{95AF57F0-272E-BE47-8E9C-857A94F3189E}" type="presParOf" srcId="{4E42D4BD-E7C2-4710-B48C-D67A7B31589E}" destId="{239195A1-7564-403C-9461-5DC6B95E5A1E}" srcOrd="1" destOrd="0" presId="urn:microsoft.com/office/officeart/2018/2/layout/IconCircleList"/>
    <dgm:cxn modelId="{7DB885C0-BA6F-2949-9D36-31A691015293}" type="presParOf" srcId="{4E42D4BD-E7C2-4710-B48C-D67A7B31589E}" destId="{4DEBAA9A-2977-4AA9-838E-8134417C4A7B}" srcOrd="2" destOrd="0" presId="urn:microsoft.com/office/officeart/2018/2/layout/IconCircleList"/>
    <dgm:cxn modelId="{E368FF13-7824-E346-8B04-987C268D72AD}" type="presParOf" srcId="{4E42D4BD-E7C2-4710-B48C-D67A7B31589E}" destId="{A17F39DA-0624-4E89-9457-48BAC1E591C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2D3746-2D24-4AA1-91A4-C715FE652846}" type="doc">
      <dgm:prSet loTypeId="urn:microsoft.com/office/officeart/2005/8/layout/cycle7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1E2D0399-2A6C-4284-AB30-0A43A9904E4C}">
      <dgm:prSet phldrT="[Text]"/>
      <dgm:spPr/>
      <dgm:t>
        <a:bodyPr/>
        <a:lstStyle/>
        <a:p>
          <a:r>
            <a:rPr lang="sv-SE" dirty="0"/>
            <a:t>Styrelse</a:t>
          </a:r>
        </a:p>
      </dgm:t>
    </dgm:pt>
    <dgm:pt modelId="{0897D1AE-366C-4975-BD6E-DAFD20C4C695}" type="parTrans" cxnId="{68C3D489-3F57-4547-AF41-D4D4F1229D30}">
      <dgm:prSet/>
      <dgm:spPr/>
      <dgm:t>
        <a:bodyPr/>
        <a:lstStyle/>
        <a:p>
          <a:endParaRPr lang="sv-SE"/>
        </a:p>
      </dgm:t>
    </dgm:pt>
    <dgm:pt modelId="{DAB5AA20-28A8-4198-B744-91E936A93937}" type="sibTrans" cxnId="{68C3D489-3F57-4547-AF41-D4D4F1229D30}">
      <dgm:prSet/>
      <dgm:spPr/>
      <dgm:t>
        <a:bodyPr/>
        <a:lstStyle/>
        <a:p>
          <a:endParaRPr lang="sv-SE"/>
        </a:p>
      </dgm:t>
    </dgm:pt>
    <dgm:pt modelId="{BE98665B-0137-4F08-9764-AF740B80E08B}">
      <dgm:prSet phldrT="[Text]"/>
      <dgm:spPr/>
      <dgm:t>
        <a:bodyPr/>
        <a:lstStyle/>
        <a:p>
          <a:r>
            <a:rPr lang="sv-SE" dirty="0"/>
            <a:t>Medlemmar</a:t>
          </a:r>
        </a:p>
      </dgm:t>
    </dgm:pt>
    <dgm:pt modelId="{044A0ABF-8728-4090-B2AD-66843C8C7158}" type="parTrans" cxnId="{097C4E2E-A640-45E2-9F5A-7097A1E81D11}">
      <dgm:prSet/>
      <dgm:spPr/>
      <dgm:t>
        <a:bodyPr/>
        <a:lstStyle/>
        <a:p>
          <a:endParaRPr lang="sv-SE"/>
        </a:p>
      </dgm:t>
    </dgm:pt>
    <dgm:pt modelId="{18D9F646-FE83-4FB2-811E-0B3090213241}" type="sibTrans" cxnId="{097C4E2E-A640-45E2-9F5A-7097A1E81D11}">
      <dgm:prSet/>
      <dgm:spPr/>
      <dgm:t>
        <a:bodyPr/>
        <a:lstStyle/>
        <a:p>
          <a:endParaRPr lang="sv-SE"/>
        </a:p>
      </dgm:t>
    </dgm:pt>
    <dgm:pt modelId="{1DE40CF2-D069-4343-9164-F155D77911C7}">
      <dgm:prSet phldrT="[Text]"/>
      <dgm:spPr/>
      <dgm:t>
        <a:bodyPr/>
        <a:lstStyle/>
        <a:p>
          <a:r>
            <a:rPr lang="sv-SE" dirty="0"/>
            <a:t>Tränarråd</a:t>
          </a:r>
        </a:p>
      </dgm:t>
    </dgm:pt>
    <dgm:pt modelId="{4B5859FC-2737-45BF-93FA-71221CA511A1}" type="parTrans" cxnId="{83A9362C-8C26-4EE9-B811-3CB0898F52AE}">
      <dgm:prSet/>
      <dgm:spPr/>
      <dgm:t>
        <a:bodyPr/>
        <a:lstStyle/>
        <a:p>
          <a:endParaRPr lang="sv-SE"/>
        </a:p>
      </dgm:t>
    </dgm:pt>
    <dgm:pt modelId="{A17789FB-B9F5-4164-AC89-41773048B25C}" type="sibTrans" cxnId="{83A9362C-8C26-4EE9-B811-3CB0898F52AE}">
      <dgm:prSet/>
      <dgm:spPr/>
      <dgm:t>
        <a:bodyPr/>
        <a:lstStyle/>
        <a:p>
          <a:endParaRPr lang="sv-SE"/>
        </a:p>
      </dgm:t>
    </dgm:pt>
    <dgm:pt modelId="{A4CE3E9A-0200-4AA0-B396-37C79E825115}" type="pres">
      <dgm:prSet presAssocID="{E32D3746-2D24-4AA1-91A4-C715FE652846}" presName="Name0" presStyleCnt="0">
        <dgm:presLayoutVars>
          <dgm:dir/>
          <dgm:resizeHandles val="exact"/>
        </dgm:presLayoutVars>
      </dgm:prSet>
      <dgm:spPr/>
    </dgm:pt>
    <dgm:pt modelId="{FB4E0EEF-699A-47B5-A65C-33402F545879}" type="pres">
      <dgm:prSet presAssocID="{1E2D0399-2A6C-4284-AB30-0A43A9904E4C}" presName="node" presStyleLbl="node1" presStyleIdx="0" presStyleCnt="3" custRadScaleRad="104017">
        <dgm:presLayoutVars>
          <dgm:bulletEnabled val="1"/>
        </dgm:presLayoutVars>
      </dgm:prSet>
      <dgm:spPr/>
    </dgm:pt>
    <dgm:pt modelId="{BDA8BADA-3361-4279-A6D1-A585A297B36E}" type="pres">
      <dgm:prSet presAssocID="{DAB5AA20-28A8-4198-B744-91E936A93937}" presName="sibTrans" presStyleLbl="sibTrans2D1" presStyleIdx="0" presStyleCnt="3"/>
      <dgm:spPr/>
    </dgm:pt>
    <dgm:pt modelId="{34FDD82A-9586-44D3-9C74-E0ECA8960F9B}" type="pres">
      <dgm:prSet presAssocID="{DAB5AA20-28A8-4198-B744-91E936A93937}" presName="connectorText" presStyleLbl="sibTrans2D1" presStyleIdx="0" presStyleCnt="3"/>
      <dgm:spPr/>
    </dgm:pt>
    <dgm:pt modelId="{628F8D1A-6A4B-4C34-96FE-B2B8F31360DA}" type="pres">
      <dgm:prSet presAssocID="{BE98665B-0137-4F08-9764-AF740B80E08B}" presName="node" presStyleLbl="node1" presStyleIdx="1" presStyleCnt="3">
        <dgm:presLayoutVars>
          <dgm:bulletEnabled val="1"/>
        </dgm:presLayoutVars>
      </dgm:prSet>
      <dgm:spPr/>
    </dgm:pt>
    <dgm:pt modelId="{EE62F089-16F1-4641-A386-BC0B7829C8B7}" type="pres">
      <dgm:prSet presAssocID="{18D9F646-FE83-4FB2-811E-0B3090213241}" presName="sibTrans" presStyleLbl="sibTrans2D1" presStyleIdx="1" presStyleCnt="3"/>
      <dgm:spPr/>
    </dgm:pt>
    <dgm:pt modelId="{4E47B5ED-A166-464B-9E76-63F83AD0E3FF}" type="pres">
      <dgm:prSet presAssocID="{18D9F646-FE83-4FB2-811E-0B3090213241}" presName="connectorText" presStyleLbl="sibTrans2D1" presStyleIdx="1" presStyleCnt="3"/>
      <dgm:spPr/>
    </dgm:pt>
    <dgm:pt modelId="{1D3353B6-6FE3-4637-842E-AF8810241D13}" type="pres">
      <dgm:prSet presAssocID="{1DE40CF2-D069-4343-9164-F155D77911C7}" presName="node" presStyleLbl="node1" presStyleIdx="2" presStyleCnt="3">
        <dgm:presLayoutVars>
          <dgm:bulletEnabled val="1"/>
        </dgm:presLayoutVars>
      </dgm:prSet>
      <dgm:spPr/>
    </dgm:pt>
    <dgm:pt modelId="{18083FF2-1863-4187-BFDD-A46843160FE4}" type="pres">
      <dgm:prSet presAssocID="{A17789FB-B9F5-4164-AC89-41773048B25C}" presName="sibTrans" presStyleLbl="sibTrans2D1" presStyleIdx="2" presStyleCnt="3"/>
      <dgm:spPr/>
    </dgm:pt>
    <dgm:pt modelId="{95723F32-9FBF-4E4B-982E-B6164B9ADF6F}" type="pres">
      <dgm:prSet presAssocID="{A17789FB-B9F5-4164-AC89-41773048B25C}" presName="connectorText" presStyleLbl="sibTrans2D1" presStyleIdx="2" presStyleCnt="3"/>
      <dgm:spPr/>
    </dgm:pt>
  </dgm:ptLst>
  <dgm:cxnLst>
    <dgm:cxn modelId="{35284428-232F-408A-8DB4-F1CA5688D445}" type="presOf" srcId="{DAB5AA20-28A8-4198-B744-91E936A93937}" destId="{BDA8BADA-3361-4279-A6D1-A585A297B36E}" srcOrd="0" destOrd="0" presId="urn:microsoft.com/office/officeart/2005/8/layout/cycle7"/>
    <dgm:cxn modelId="{83A9362C-8C26-4EE9-B811-3CB0898F52AE}" srcId="{E32D3746-2D24-4AA1-91A4-C715FE652846}" destId="{1DE40CF2-D069-4343-9164-F155D77911C7}" srcOrd="2" destOrd="0" parTransId="{4B5859FC-2737-45BF-93FA-71221CA511A1}" sibTransId="{A17789FB-B9F5-4164-AC89-41773048B25C}"/>
    <dgm:cxn modelId="{097C4E2E-A640-45E2-9F5A-7097A1E81D11}" srcId="{E32D3746-2D24-4AA1-91A4-C715FE652846}" destId="{BE98665B-0137-4F08-9764-AF740B80E08B}" srcOrd="1" destOrd="0" parTransId="{044A0ABF-8728-4090-B2AD-66843C8C7158}" sibTransId="{18D9F646-FE83-4FB2-811E-0B3090213241}"/>
    <dgm:cxn modelId="{1CF6585D-06D1-475F-B7C7-05EF89CDAF9A}" type="presOf" srcId="{DAB5AA20-28A8-4198-B744-91E936A93937}" destId="{34FDD82A-9586-44D3-9C74-E0ECA8960F9B}" srcOrd="1" destOrd="0" presId="urn:microsoft.com/office/officeart/2005/8/layout/cycle7"/>
    <dgm:cxn modelId="{C5A44C65-E1E2-4630-A22E-847AFE01F1ED}" type="presOf" srcId="{18D9F646-FE83-4FB2-811E-0B3090213241}" destId="{EE62F089-16F1-4641-A386-BC0B7829C8B7}" srcOrd="0" destOrd="0" presId="urn:microsoft.com/office/officeart/2005/8/layout/cycle7"/>
    <dgm:cxn modelId="{FDEBFE66-9E48-439E-9569-B7FEC0602FCA}" type="presOf" srcId="{A17789FB-B9F5-4164-AC89-41773048B25C}" destId="{95723F32-9FBF-4E4B-982E-B6164B9ADF6F}" srcOrd="1" destOrd="0" presId="urn:microsoft.com/office/officeart/2005/8/layout/cycle7"/>
    <dgm:cxn modelId="{0F68886D-B316-44F9-8E7E-7DFA646A3D90}" type="presOf" srcId="{BE98665B-0137-4F08-9764-AF740B80E08B}" destId="{628F8D1A-6A4B-4C34-96FE-B2B8F31360DA}" srcOrd="0" destOrd="0" presId="urn:microsoft.com/office/officeart/2005/8/layout/cycle7"/>
    <dgm:cxn modelId="{07473D80-8A72-4F88-A6F9-44A1DE1FF84D}" type="presOf" srcId="{E32D3746-2D24-4AA1-91A4-C715FE652846}" destId="{A4CE3E9A-0200-4AA0-B396-37C79E825115}" srcOrd="0" destOrd="0" presId="urn:microsoft.com/office/officeart/2005/8/layout/cycle7"/>
    <dgm:cxn modelId="{68C3D489-3F57-4547-AF41-D4D4F1229D30}" srcId="{E32D3746-2D24-4AA1-91A4-C715FE652846}" destId="{1E2D0399-2A6C-4284-AB30-0A43A9904E4C}" srcOrd="0" destOrd="0" parTransId="{0897D1AE-366C-4975-BD6E-DAFD20C4C695}" sibTransId="{DAB5AA20-28A8-4198-B744-91E936A93937}"/>
    <dgm:cxn modelId="{6B94139B-6DEB-40F8-AD8C-EDE67EAD1A5F}" type="presOf" srcId="{1E2D0399-2A6C-4284-AB30-0A43A9904E4C}" destId="{FB4E0EEF-699A-47B5-A65C-33402F545879}" srcOrd="0" destOrd="0" presId="urn:microsoft.com/office/officeart/2005/8/layout/cycle7"/>
    <dgm:cxn modelId="{826BADAE-4A9F-4F2C-9675-5C94EA98CFE4}" type="presOf" srcId="{18D9F646-FE83-4FB2-811E-0B3090213241}" destId="{4E47B5ED-A166-464B-9E76-63F83AD0E3FF}" srcOrd="1" destOrd="0" presId="urn:microsoft.com/office/officeart/2005/8/layout/cycle7"/>
    <dgm:cxn modelId="{D50FA9D1-884B-425B-A491-B144D69F27B1}" type="presOf" srcId="{1DE40CF2-D069-4343-9164-F155D77911C7}" destId="{1D3353B6-6FE3-4637-842E-AF8810241D13}" srcOrd="0" destOrd="0" presId="urn:microsoft.com/office/officeart/2005/8/layout/cycle7"/>
    <dgm:cxn modelId="{0D79D6D7-3E67-47FB-B6BB-16869E3289A9}" type="presOf" srcId="{A17789FB-B9F5-4164-AC89-41773048B25C}" destId="{18083FF2-1863-4187-BFDD-A46843160FE4}" srcOrd="0" destOrd="0" presId="urn:microsoft.com/office/officeart/2005/8/layout/cycle7"/>
    <dgm:cxn modelId="{90F34D9D-872C-450C-A573-AEE69B580D12}" type="presParOf" srcId="{A4CE3E9A-0200-4AA0-B396-37C79E825115}" destId="{FB4E0EEF-699A-47B5-A65C-33402F545879}" srcOrd="0" destOrd="0" presId="urn:microsoft.com/office/officeart/2005/8/layout/cycle7"/>
    <dgm:cxn modelId="{809372DA-91B2-4C3A-A571-493082C6C22D}" type="presParOf" srcId="{A4CE3E9A-0200-4AA0-B396-37C79E825115}" destId="{BDA8BADA-3361-4279-A6D1-A585A297B36E}" srcOrd="1" destOrd="0" presId="urn:microsoft.com/office/officeart/2005/8/layout/cycle7"/>
    <dgm:cxn modelId="{27391D5D-1807-42A1-BFF5-FB4355F14C66}" type="presParOf" srcId="{BDA8BADA-3361-4279-A6D1-A585A297B36E}" destId="{34FDD82A-9586-44D3-9C74-E0ECA8960F9B}" srcOrd="0" destOrd="0" presId="urn:microsoft.com/office/officeart/2005/8/layout/cycle7"/>
    <dgm:cxn modelId="{43871A76-6E81-4E80-987A-88726E9B9045}" type="presParOf" srcId="{A4CE3E9A-0200-4AA0-B396-37C79E825115}" destId="{628F8D1A-6A4B-4C34-96FE-B2B8F31360DA}" srcOrd="2" destOrd="0" presId="urn:microsoft.com/office/officeart/2005/8/layout/cycle7"/>
    <dgm:cxn modelId="{04D9ED4E-C803-473D-88E1-4E648B39CBD9}" type="presParOf" srcId="{A4CE3E9A-0200-4AA0-B396-37C79E825115}" destId="{EE62F089-16F1-4641-A386-BC0B7829C8B7}" srcOrd="3" destOrd="0" presId="urn:microsoft.com/office/officeart/2005/8/layout/cycle7"/>
    <dgm:cxn modelId="{48E4E791-A85F-44F9-9AF7-6BAE760B7912}" type="presParOf" srcId="{EE62F089-16F1-4641-A386-BC0B7829C8B7}" destId="{4E47B5ED-A166-464B-9E76-63F83AD0E3FF}" srcOrd="0" destOrd="0" presId="urn:microsoft.com/office/officeart/2005/8/layout/cycle7"/>
    <dgm:cxn modelId="{21B55D62-F830-4984-9F35-A9B33EF9BA28}" type="presParOf" srcId="{A4CE3E9A-0200-4AA0-B396-37C79E825115}" destId="{1D3353B6-6FE3-4637-842E-AF8810241D13}" srcOrd="4" destOrd="0" presId="urn:microsoft.com/office/officeart/2005/8/layout/cycle7"/>
    <dgm:cxn modelId="{7DB84B60-0399-4312-A1A3-C7A132052263}" type="presParOf" srcId="{A4CE3E9A-0200-4AA0-B396-37C79E825115}" destId="{18083FF2-1863-4187-BFDD-A46843160FE4}" srcOrd="5" destOrd="0" presId="urn:microsoft.com/office/officeart/2005/8/layout/cycle7"/>
    <dgm:cxn modelId="{5C152E87-4997-46EF-BC41-E96C2E208300}" type="presParOf" srcId="{18083FF2-1863-4187-BFDD-A46843160FE4}" destId="{95723F32-9FBF-4E4B-982E-B6164B9ADF6F}" srcOrd="0" destOrd="0" presId="urn:microsoft.com/office/officeart/2005/8/layout/cycle7"/>
  </dgm:cxnLst>
  <dgm:bg>
    <a:noFill/>
  </dgm:bg>
  <dgm:whole>
    <a:ln cmpd="sng"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3DA013-FAAD-43DB-8E18-C763BB738CD8}" type="doc">
      <dgm:prSet loTypeId="urn:microsoft.com/office/officeart/2018/2/layout/IconCircleList" loCatId="icon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A0EA885-8AD4-4560-9E46-50C6786DA2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Ordförande</a:t>
          </a:r>
          <a:r>
            <a:rPr lang="en-US" sz="2000" dirty="0"/>
            <a:t> som vill leda Viby Basket med alla fantastiska ledare och underbara ungdomar</a:t>
          </a:r>
        </a:p>
      </dgm:t>
    </dgm:pt>
    <dgm:pt modelId="{BDB16981-B72C-44B0-B5A5-A27E19E1C723}" type="parTrans" cxnId="{A9FE8931-E03F-4580-BB77-D74FB0F1C9E5}">
      <dgm:prSet/>
      <dgm:spPr/>
      <dgm:t>
        <a:bodyPr/>
        <a:lstStyle/>
        <a:p>
          <a:endParaRPr lang="en-US" sz="2000"/>
        </a:p>
      </dgm:t>
    </dgm:pt>
    <dgm:pt modelId="{F9ABFF5C-7925-49B4-A664-82A2378355A3}" type="sibTrans" cxnId="{A9FE8931-E03F-4580-BB77-D74FB0F1C9E5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D5A205B2-4C55-4310-8805-F6BFADDD6D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Sekreterare</a:t>
          </a:r>
          <a:r>
            <a:rPr lang="en-US" sz="2000" dirty="0"/>
            <a:t> som vill hjälpa till med att hålla ordning och reda och stötta med administration</a:t>
          </a:r>
        </a:p>
      </dgm:t>
    </dgm:pt>
    <dgm:pt modelId="{82B4C9DB-8AE2-4DB2-BC09-29A6E9B13C04}" type="parTrans" cxnId="{2F2E9DCD-D7E7-48D2-9B72-F04C165D3BEA}">
      <dgm:prSet/>
      <dgm:spPr/>
      <dgm:t>
        <a:bodyPr/>
        <a:lstStyle/>
        <a:p>
          <a:endParaRPr lang="en-US" sz="2000"/>
        </a:p>
      </dgm:t>
    </dgm:pt>
    <dgm:pt modelId="{8A5474CF-6410-4516-B07B-CBE52E2AA541}" type="sibTrans" cxnId="{2F2E9DCD-D7E7-48D2-9B72-F04C165D3BEA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0DBBA2FB-D03A-42B5-A682-A76AB2EE41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latin typeface="Calibri"/>
            </a:rPr>
            <a:t>Aktivitets-</a:t>
          </a:r>
          <a:br>
            <a:rPr lang="en-US" sz="2000" b="1" dirty="0">
              <a:latin typeface="Calibri"/>
            </a:rPr>
          </a:br>
          <a:r>
            <a:rPr lang="en-US" sz="2000" b="1" dirty="0">
              <a:latin typeface="Calibri"/>
            </a:rPr>
            <a:t>ansvarig</a:t>
          </a:r>
          <a:r>
            <a:rPr lang="en-US" sz="2000" b="1" dirty="0"/>
            <a:t> </a:t>
          </a:r>
          <a:r>
            <a:rPr lang="en-US" sz="2000" dirty="0"/>
            <a:t>som vill </a:t>
          </a:r>
          <a:r>
            <a:rPr lang="en-US" sz="2000" dirty="0">
              <a:latin typeface="Calibri"/>
            </a:rPr>
            <a:t>vidare-utveckla våra</a:t>
          </a:r>
          <a:r>
            <a:rPr lang="en-US" sz="2000" dirty="0"/>
            <a:t> arrangemang och fina </a:t>
          </a:r>
          <a:r>
            <a:rPr lang="en-US" sz="2000" dirty="0">
              <a:latin typeface="Calibri"/>
            </a:rPr>
            <a:t>gemenskap</a:t>
          </a:r>
        </a:p>
      </dgm:t>
    </dgm:pt>
    <dgm:pt modelId="{F38C0B66-4EF1-4B57-B613-C6D84BC99C03}" type="parTrans" cxnId="{D9C7989B-BD80-46C4-9544-AF76CA339C7B}">
      <dgm:prSet/>
      <dgm:spPr/>
      <dgm:t>
        <a:bodyPr/>
        <a:lstStyle/>
        <a:p>
          <a:endParaRPr lang="en-US" sz="2000"/>
        </a:p>
      </dgm:t>
    </dgm:pt>
    <dgm:pt modelId="{7063B42B-D9D0-4EB9-896A-E1D01915B8D9}" type="sibTrans" cxnId="{D9C7989B-BD80-46C4-9544-AF76CA339C7B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B3365F57-5E5C-4B11-BD88-C0243FAAF5E3}" type="pres">
      <dgm:prSet presAssocID="{7A3DA013-FAAD-43DB-8E18-C763BB738CD8}" presName="root" presStyleCnt="0">
        <dgm:presLayoutVars>
          <dgm:dir/>
          <dgm:resizeHandles val="exact"/>
        </dgm:presLayoutVars>
      </dgm:prSet>
      <dgm:spPr/>
    </dgm:pt>
    <dgm:pt modelId="{BF44E68A-D954-4163-9493-1827CC56FF09}" type="pres">
      <dgm:prSet presAssocID="{7A3DA013-FAAD-43DB-8E18-C763BB738CD8}" presName="container" presStyleCnt="0">
        <dgm:presLayoutVars>
          <dgm:dir/>
          <dgm:resizeHandles val="exact"/>
        </dgm:presLayoutVars>
      </dgm:prSet>
      <dgm:spPr/>
    </dgm:pt>
    <dgm:pt modelId="{99DA1728-CA8B-4ADE-BA3D-98DADBB1D762}" type="pres">
      <dgm:prSet presAssocID="{8A0EA885-8AD4-4560-9E46-50C6786DA292}" presName="compNode" presStyleCnt="0"/>
      <dgm:spPr/>
    </dgm:pt>
    <dgm:pt modelId="{F95FF5A2-4ADE-47C2-AD90-B7479BDEDED3}" type="pres">
      <dgm:prSet presAssocID="{8A0EA885-8AD4-4560-9E46-50C6786DA292}" presName="iconBgRect" presStyleLbl="bgShp" presStyleIdx="0" presStyleCnt="3"/>
      <dgm:spPr/>
    </dgm:pt>
    <dgm:pt modelId="{D6BD81EF-87AA-4329-9DD9-BE1F98A45E00}" type="pres">
      <dgm:prSet presAssocID="{8A0EA885-8AD4-4560-9E46-50C6786DA29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rdförandeklubba"/>
        </a:ext>
      </dgm:extLst>
    </dgm:pt>
    <dgm:pt modelId="{A0F2342A-B95A-4784-9B4D-F1CFD2CFBD35}" type="pres">
      <dgm:prSet presAssocID="{8A0EA885-8AD4-4560-9E46-50C6786DA292}" presName="spaceRect" presStyleCnt="0"/>
      <dgm:spPr/>
    </dgm:pt>
    <dgm:pt modelId="{316403E3-E523-488F-AAEF-D2E165196CA5}" type="pres">
      <dgm:prSet presAssocID="{8A0EA885-8AD4-4560-9E46-50C6786DA292}" presName="textRect" presStyleLbl="revTx" presStyleIdx="0" presStyleCnt="3" custScaleX="123481" custScaleY="171272" custLinFactNeighborX="6372">
        <dgm:presLayoutVars>
          <dgm:chMax val="1"/>
          <dgm:chPref val="1"/>
        </dgm:presLayoutVars>
      </dgm:prSet>
      <dgm:spPr/>
    </dgm:pt>
    <dgm:pt modelId="{EC6AFA09-1971-4C8B-A19E-D1EA6648A301}" type="pres">
      <dgm:prSet presAssocID="{F9ABFF5C-7925-49B4-A664-82A2378355A3}" presName="sibTrans" presStyleLbl="sibTrans2D1" presStyleIdx="0" presStyleCnt="0"/>
      <dgm:spPr/>
    </dgm:pt>
    <dgm:pt modelId="{BE1DCBEA-D028-4437-B341-F42B8C174CDE}" type="pres">
      <dgm:prSet presAssocID="{D5A205B2-4C55-4310-8805-F6BFADDD6DEB}" presName="compNode" presStyleCnt="0"/>
      <dgm:spPr/>
    </dgm:pt>
    <dgm:pt modelId="{AECBD803-9413-4F85-A70B-36A503F868B9}" type="pres">
      <dgm:prSet presAssocID="{D5A205B2-4C55-4310-8805-F6BFADDD6DEB}" presName="iconBgRect" presStyleLbl="bgShp" presStyleIdx="1" presStyleCnt="3"/>
      <dgm:spPr/>
    </dgm:pt>
    <dgm:pt modelId="{AFE3362A-6C25-4DC1-B96E-4326B904570E}" type="pres">
      <dgm:prSet presAssocID="{D5A205B2-4C55-4310-8805-F6BFADDD6DE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na"/>
        </a:ext>
      </dgm:extLst>
    </dgm:pt>
    <dgm:pt modelId="{D9AC5ACC-DED1-4C52-8438-64C21D702CBD}" type="pres">
      <dgm:prSet presAssocID="{D5A205B2-4C55-4310-8805-F6BFADDD6DEB}" presName="spaceRect" presStyleCnt="0"/>
      <dgm:spPr/>
    </dgm:pt>
    <dgm:pt modelId="{5AD62760-C5C5-43C4-B501-51056207656C}" type="pres">
      <dgm:prSet presAssocID="{D5A205B2-4C55-4310-8805-F6BFADDD6DEB}" presName="textRect" presStyleLbl="revTx" presStyleIdx="1" presStyleCnt="3">
        <dgm:presLayoutVars>
          <dgm:chMax val="1"/>
          <dgm:chPref val="1"/>
        </dgm:presLayoutVars>
      </dgm:prSet>
      <dgm:spPr/>
    </dgm:pt>
    <dgm:pt modelId="{D7E1FE4D-97C2-48E5-BCF4-0142E2A997CC}" type="pres">
      <dgm:prSet presAssocID="{8A5474CF-6410-4516-B07B-CBE52E2AA541}" presName="sibTrans" presStyleLbl="sibTrans2D1" presStyleIdx="0" presStyleCnt="0"/>
      <dgm:spPr/>
    </dgm:pt>
    <dgm:pt modelId="{69B578A1-AEF4-44EE-8EAB-818C55D72A67}" type="pres">
      <dgm:prSet presAssocID="{0DBBA2FB-D03A-42B5-A682-A76AB2EE4190}" presName="compNode" presStyleCnt="0"/>
      <dgm:spPr/>
    </dgm:pt>
    <dgm:pt modelId="{63548B89-B2E4-46B9-8BC3-B74FDFDA23ED}" type="pres">
      <dgm:prSet presAssocID="{0DBBA2FB-D03A-42B5-A682-A76AB2EE4190}" presName="iconBgRect" presStyleLbl="bgShp" presStyleIdx="2" presStyleCnt="3"/>
      <dgm:spPr/>
    </dgm:pt>
    <dgm:pt modelId="{AE82053F-30EB-42DA-9017-4C7009721294}" type="pres">
      <dgm:prSet presAssocID="{0DBBA2FB-D03A-42B5-A682-A76AB2EE419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ärke hjärta"/>
        </a:ext>
      </dgm:extLst>
    </dgm:pt>
    <dgm:pt modelId="{DEA09470-5695-4FA0-864C-B154E03050F3}" type="pres">
      <dgm:prSet presAssocID="{0DBBA2FB-D03A-42B5-A682-A76AB2EE4190}" presName="spaceRect" presStyleCnt="0"/>
      <dgm:spPr/>
    </dgm:pt>
    <dgm:pt modelId="{FFFA5E59-0982-45ED-846D-F14DA90C74A7}" type="pres">
      <dgm:prSet presAssocID="{0DBBA2FB-D03A-42B5-A682-A76AB2EE4190}" presName="textRect" presStyleLbl="revTx" presStyleIdx="2" presStyleCnt="3" custLinFactNeighborX="-1582" custLinFactNeighborY="1876">
        <dgm:presLayoutVars>
          <dgm:chMax val="1"/>
          <dgm:chPref val="1"/>
        </dgm:presLayoutVars>
      </dgm:prSet>
      <dgm:spPr/>
    </dgm:pt>
  </dgm:ptLst>
  <dgm:cxnLst>
    <dgm:cxn modelId="{A9FE8931-E03F-4580-BB77-D74FB0F1C9E5}" srcId="{7A3DA013-FAAD-43DB-8E18-C763BB738CD8}" destId="{8A0EA885-8AD4-4560-9E46-50C6786DA292}" srcOrd="0" destOrd="0" parTransId="{BDB16981-B72C-44B0-B5A5-A27E19E1C723}" sibTransId="{F9ABFF5C-7925-49B4-A664-82A2378355A3}"/>
    <dgm:cxn modelId="{53F5E54B-CE1D-41F6-85E2-9C24601B9201}" type="presOf" srcId="{D5A205B2-4C55-4310-8805-F6BFADDD6DEB}" destId="{5AD62760-C5C5-43C4-B501-51056207656C}" srcOrd="0" destOrd="0" presId="urn:microsoft.com/office/officeart/2018/2/layout/IconCircleList"/>
    <dgm:cxn modelId="{AF5A456F-353A-44A4-B316-87F16AEAD1A8}" type="presOf" srcId="{8A5474CF-6410-4516-B07B-CBE52E2AA541}" destId="{D7E1FE4D-97C2-48E5-BCF4-0142E2A997CC}" srcOrd="0" destOrd="0" presId="urn:microsoft.com/office/officeart/2018/2/layout/IconCircleList"/>
    <dgm:cxn modelId="{D9C7989B-BD80-46C4-9544-AF76CA339C7B}" srcId="{7A3DA013-FAAD-43DB-8E18-C763BB738CD8}" destId="{0DBBA2FB-D03A-42B5-A682-A76AB2EE4190}" srcOrd="2" destOrd="0" parTransId="{F38C0B66-4EF1-4B57-B613-C6D84BC99C03}" sibTransId="{7063B42B-D9D0-4EB9-896A-E1D01915B8D9}"/>
    <dgm:cxn modelId="{3C72D5A0-CE1E-427B-A312-6A1CC380C465}" type="presOf" srcId="{8A0EA885-8AD4-4560-9E46-50C6786DA292}" destId="{316403E3-E523-488F-AAEF-D2E165196CA5}" srcOrd="0" destOrd="0" presId="urn:microsoft.com/office/officeart/2018/2/layout/IconCircleList"/>
    <dgm:cxn modelId="{6B1F2FAF-286A-9A40-A734-192A58CE8D7B}" type="presOf" srcId="{7A3DA013-FAAD-43DB-8E18-C763BB738CD8}" destId="{B3365F57-5E5C-4B11-BD88-C0243FAAF5E3}" srcOrd="0" destOrd="0" presId="urn:microsoft.com/office/officeart/2018/2/layout/IconCircleList"/>
    <dgm:cxn modelId="{2F2E9DCD-D7E7-48D2-9B72-F04C165D3BEA}" srcId="{7A3DA013-FAAD-43DB-8E18-C763BB738CD8}" destId="{D5A205B2-4C55-4310-8805-F6BFADDD6DEB}" srcOrd="1" destOrd="0" parTransId="{82B4C9DB-8AE2-4DB2-BC09-29A6E9B13C04}" sibTransId="{8A5474CF-6410-4516-B07B-CBE52E2AA541}"/>
    <dgm:cxn modelId="{035B60D5-4D62-43A5-B1A5-25D2E150C150}" type="presOf" srcId="{F9ABFF5C-7925-49B4-A664-82A2378355A3}" destId="{EC6AFA09-1971-4C8B-A19E-D1EA6648A301}" srcOrd="0" destOrd="0" presId="urn:microsoft.com/office/officeart/2018/2/layout/IconCircleList"/>
    <dgm:cxn modelId="{587B29F7-E43F-4534-A0DD-7F8C49492717}" type="presOf" srcId="{0DBBA2FB-D03A-42B5-A682-A76AB2EE4190}" destId="{FFFA5E59-0982-45ED-846D-F14DA90C74A7}" srcOrd="0" destOrd="0" presId="urn:microsoft.com/office/officeart/2018/2/layout/IconCircleList"/>
    <dgm:cxn modelId="{B1E766CA-9C81-4D66-85E6-A3AF329E8510}" type="presParOf" srcId="{B3365F57-5E5C-4B11-BD88-C0243FAAF5E3}" destId="{BF44E68A-D954-4163-9493-1827CC56FF09}" srcOrd="0" destOrd="0" presId="urn:microsoft.com/office/officeart/2018/2/layout/IconCircleList"/>
    <dgm:cxn modelId="{3805854B-5F8D-48B6-85DC-286271CBF9AB}" type="presParOf" srcId="{BF44E68A-D954-4163-9493-1827CC56FF09}" destId="{99DA1728-CA8B-4ADE-BA3D-98DADBB1D762}" srcOrd="0" destOrd="0" presId="urn:microsoft.com/office/officeart/2018/2/layout/IconCircleList"/>
    <dgm:cxn modelId="{F59B4D2E-475C-43C6-A50F-97E04149BB9F}" type="presParOf" srcId="{99DA1728-CA8B-4ADE-BA3D-98DADBB1D762}" destId="{F95FF5A2-4ADE-47C2-AD90-B7479BDEDED3}" srcOrd="0" destOrd="0" presId="urn:microsoft.com/office/officeart/2018/2/layout/IconCircleList"/>
    <dgm:cxn modelId="{9B3DB807-43E4-4D5A-A2E7-197CEDDAA6B1}" type="presParOf" srcId="{99DA1728-CA8B-4ADE-BA3D-98DADBB1D762}" destId="{D6BD81EF-87AA-4329-9DD9-BE1F98A45E00}" srcOrd="1" destOrd="0" presId="urn:microsoft.com/office/officeart/2018/2/layout/IconCircleList"/>
    <dgm:cxn modelId="{BD33ABF5-633F-4252-91C8-9463E3116E87}" type="presParOf" srcId="{99DA1728-CA8B-4ADE-BA3D-98DADBB1D762}" destId="{A0F2342A-B95A-4784-9B4D-F1CFD2CFBD35}" srcOrd="2" destOrd="0" presId="urn:microsoft.com/office/officeart/2018/2/layout/IconCircleList"/>
    <dgm:cxn modelId="{24F53F05-0B77-4C10-9EF7-6AA28D9A5281}" type="presParOf" srcId="{99DA1728-CA8B-4ADE-BA3D-98DADBB1D762}" destId="{316403E3-E523-488F-AAEF-D2E165196CA5}" srcOrd="3" destOrd="0" presId="urn:microsoft.com/office/officeart/2018/2/layout/IconCircleList"/>
    <dgm:cxn modelId="{A0A5E57F-D6C5-4378-A9EF-AD4C66ED3431}" type="presParOf" srcId="{BF44E68A-D954-4163-9493-1827CC56FF09}" destId="{EC6AFA09-1971-4C8B-A19E-D1EA6648A301}" srcOrd="1" destOrd="0" presId="urn:microsoft.com/office/officeart/2018/2/layout/IconCircleList"/>
    <dgm:cxn modelId="{F761111C-6802-491D-AB82-D6F2C93E5613}" type="presParOf" srcId="{BF44E68A-D954-4163-9493-1827CC56FF09}" destId="{BE1DCBEA-D028-4437-B341-F42B8C174CDE}" srcOrd="2" destOrd="0" presId="urn:microsoft.com/office/officeart/2018/2/layout/IconCircleList"/>
    <dgm:cxn modelId="{15032687-27F9-4572-A106-272114FB1C63}" type="presParOf" srcId="{BE1DCBEA-D028-4437-B341-F42B8C174CDE}" destId="{AECBD803-9413-4F85-A70B-36A503F868B9}" srcOrd="0" destOrd="0" presId="urn:microsoft.com/office/officeart/2018/2/layout/IconCircleList"/>
    <dgm:cxn modelId="{437CADEC-42DE-4F63-B10E-8F87A2DF5D1E}" type="presParOf" srcId="{BE1DCBEA-D028-4437-B341-F42B8C174CDE}" destId="{AFE3362A-6C25-4DC1-B96E-4326B904570E}" srcOrd="1" destOrd="0" presId="urn:microsoft.com/office/officeart/2018/2/layout/IconCircleList"/>
    <dgm:cxn modelId="{667D39A2-593C-4B41-B09A-1EDAB19637FA}" type="presParOf" srcId="{BE1DCBEA-D028-4437-B341-F42B8C174CDE}" destId="{D9AC5ACC-DED1-4C52-8438-64C21D702CBD}" srcOrd="2" destOrd="0" presId="urn:microsoft.com/office/officeart/2018/2/layout/IconCircleList"/>
    <dgm:cxn modelId="{78D64B2E-6A55-40DB-8B47-3CB34C50EEFF}" type="presParOf" srcId="{BE1DCBEA-D028-4437-B341-F42B8C174CDE}" destId="{5AD62760-C5C5-43C4-B501-51056207656C}" srcOrd="3" destOrd="0" presId="urn:microsoft.com/office/officeart/2018/2/layout/IconCircleList"/>
    <dgm:cxn modelId="{FA23B19C-7039-421F-AF0A-BD80B1E5A6DC}" type="presParOf" srcId="{BF44E68A-D954-4163-9493-1827CC56FF09}" destId="{D7E1FE4D-97C2-48E5-BCF4-0142E2A997CC}" srcOrd="3" destOrd="0" presId="urn:microsoft.com/office/officeart/2018/2/layout/IconCircleList"/>
    <dgm:cxn modelId="{DF319FB1-AF56-4032-90B8-D79A61D0FF7E}" type="presParOf" srcId="{BF44E68A-D954-4163-9493-1827CC56FF09}" destId="{69B578A1-AEF4-44EE-8EAB-818C55D72A67}" srcOrd="4" destOrd="0" presId="urn:microsoft.com/office/officeart/2018/2/layout/IconCircleList"/>
    <dgm:cxn modelId="{E9F5F852-2FCE-47B9-B51A-847B52BDE0C2}" type="presParOf" srcId="{69B578A1-AEF4-44EE-8EAB-818C55D72A67}" destId="{63548B89-B2E4-46B9-8BC3-B74FDFDA23ED}" srcOrd="0" destOrd="0" presId="urn:microsoft.com/office/officeart/2018/2/layout/IconCircleList"/>
    <dgm:cxn modelId="{BB1ED941-0D66-4DDA-94B4-E91F181529F7}" type="presParOf" srcId="{69B578A1-AEF4-44EE-8EAB-818C55D72A67}" destId="{AE82053F-30EB-42DA-9017-4C7009721294}" srcOrd="1" destOrd="0" presId="urn:microsoft.com/office/officeart/2018/2/layout/IconCircleList"/>
    <dgm:cxn modelId="{681E7914-91E5-4925-ADD6-8B2000A4705B}" type="presParOf" srcId="{69B578A1-AEF4-44EE-8EAB-818C55D72A67}" destId="{DEA09470-5695-4FA0-864C-B154E03050F3}" srcOrd="2" destOrd="0" presId="urn:microsoft.com/office/officeart/2018/2/layout/IconCircleList"/>
    <dgm:cxn modelId="{B456BA72-59E1-441C-98EC-52BF9B2E3480}" type="presParOf" srcId="{69B578A1-AEF4-44EE-8EAB-818C55D72A67}" destId="{FFFA5E59-0982-45ED-846D-F14DA90C74A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FF5A2-4ADE-47C2-AD90-B7479BDEDED3}">
      <dsp:nvSpPr>
        <dsp:cNvPr id="0" name=""/>
        <dsp:cNvSpPr/>
      </dsp:nvSpPr>
      <dsp:spPr>
        <a:xfrm>
          <a:off x="83473" y="432192"/>
          <a:ext cx="1029672" cy="102967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BD81EF-87AA-4329-9DD9-BE1F98A45E00}">
      <dsp:nvSpPr>
        <dsp:cNvPr id="0" name=""/>
        <dsp:cNvSpPr/>
      </dsp:nvSpPr>
      <dsp:spPr>
        <a:xfrm>
          <a:off x="299704" y="648424"/>
          <a:ext cx="597209" cy="5972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16403E3-E523-488F-AAEF-D2E165196CA5}">
      <dsp:nvSpPr>
        <dsp:cNvPr id="0" name=""/>
        <dsp:cNvSpPr/>
      </dsp:nvSpPr>
      <dsp:spPr>
        <a:xfrm>
          <a:off x="1203491" y="65259"/>
          <a:ext cx="2996987" cy="1763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Viby Basket grundades 2007 och är idag Sveriges 18:e största basketförening och en av de starkast växande</a:t>
          </a:r>
        </a:p>
      </dsp:txBody>
      <dsp:txXfrm>
        <a:off x="1203491" y="65259"/>
        <a:ext cx="2996987" cy="1763539"/>
      </dsp:txXfrm>
    </dsp:sp>
    <dsp:sp modelId="{AECBD803-9413-4F85-A70B-36A503F868B9}">
      <dsp:nvSpPr>
        <dsp:cNvPr id="0" name=""/>
        <dsp:cNvSpPr/>
      </dsp:nvSpPr>
      <dsp:spPr>
        <a:xfrm>
          <a:off x="4468726" y="432192"/>
          <a:ext cx="1029672" cy="102967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E3362A-6C25-4DC1-B96E-4326B904570E}">
      <dsp:nvSpPr>
        <dsp:cNvPr id="0" name=""/>
        <dsp:cNvSpPr/>
      </dsp:nvSpPr>
      <dsp:spPr>
        <a:xfrm>
          <a:off x="4684957" y="648424"/>
          <a:ext cx="597209" cy="5972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D62760-C5C5-43C4-B501-51056207656C}">
      <dsp:nvSpPr>
        <dsp:cNvPr id="0" name=""/>
        <dsp:cNvSpPr/>
      </dsp:nvSpPr>
      <dsp:spPr>
        <a:xfrm>
          <a:off x="5719042" y="432192"/>
          <a:ext cx="2427084" cy="1029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30 lag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215 tjejer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261 killar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Över 500 medlemmar</a:t>
          </a:r>
        </a:p>
      </dsp:txBody>
      <dsp:txXfrm>
        <a:off x="5719042" y="432192"/>
        <a:ext cx="2427084" cy="1029672"/>
      </dsp:txXfrm>
    </dsp:sp>
    <dsp:sp modelId="{63548B89-B2E4-46B9-8BC3-B74FDFDA23ED}">
      <dsp:nvSpPr>
        <dsp:cNvPr id="0" name=""/>
        <dsp:cNvSpPr/>
      </dsp:nvSpPr>
      <dsp:spPr>
        <a:xfrm>
          <a:off x="83473" y="3014622"/>
          <a:ext cx="1029672" cy="102967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82053F-30EB-42DA-9017-4C7009721294}">
      <dsp:nvSpPr>
        <dsp:cNvPr id="0" name=""/>
        <dsp:cNvSpPr/>
      </dsp:nvSpPr>
      <dsp:spPr>
        <a:xfrm>
          <a:off x="299704" y="3230853"/>
          <a:ext cx="597209" cy="5972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FFA5E59-0982-45ED-846D-F14DA90C74A7}">
      <dsp:nvSpPr>
        <dsp:cNvPr id="0" name=""/>
        <dsp:cNvSpPr/>
      </dsp:nvSpPr>
      <dsp:spPr>
        <a:xfrm>
          <a:off x="1295393" y="3033938"/>
          <a:ext cx="2427084" cy="1029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81 vuxna ledare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27 ungdomscoacher</a:t>
          </a:r>
        </a:p>
      </dsp:txBody>
      <dsp:txXfrm>
        <a:off x="1295393" y="3033938"/>
        <a:ext cx="2427084" cy="1029672"/>
      </dsp:txXfrm>
    </dsp:sp>
    <dsp:sp modelId="{71F65734-DE6A-4A6F-8DD3-82E9EA5AB21E}">
      <dsp:nvSpPr>
        <dsp:cNvPr id="0" name=""/>
        <dsp:cNvSpPr/>
      </dsp:nvSpPr>
      <dsp:spPr>
        <a:xfrm>
          <a:off x="4492923" y="3014622"/>
          <a:ext cx="1029672" cy="102967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39195A1-7564-403C-9461-5DC6B95E5A1E}">
      <dsp:nvSpPr>
        <dsp:cNvPr id="0" name=""/>
        <dsp:cNvSpPr/>
      </dsp:nvSpPr>
      <dsp:spPr>
        <a:xfrm>
          <a:off x="4709169" y="3230853"/>
          <a:ext cx="597209" cy="5972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17F39DA-0624-4E89-9457-48BAC1E591CB}">
      <dsp:nvSpPr>
        <dsp:cNvPr id="0" name=""/>
        <dsp:cNvSpPr/>
      </dsp:nvSpPr>
      <dsp:spPr>
        <a:xfrm>
          <a:off x="5784270" y="2576733"/>
          <a:ext cx="2427084" cy="1862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Styrelse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Tränarråd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Chefstränare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/>
            </a:rPr>
            <a:t>4</a:t>
          </a:r>
          <a:r>
            <a:rPr lang="en-US" sz="2000" kern="1200" dirty="0"/>
            <a:t> arvoderade tränare</a:t>
          </a:r>
        </a:p>
      </dsp:txBody>
      <dsp:txXfrm>
        <a:off x="5784270" y="2576733"/>
        <a:ext cx="2427084" cy="1862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E0EEF-699A-47B5-A65C-33402F545879}">
      <dsp:nvSpPr>
        <dsp:cNvPr id="0" name=""/>
        <dsp:cNvSpPr/>
      </dsp:nvSpPr>
      <dsp:spPr>
        <a:xfrm>
          <a:off x="2943448" y="0"/>
          <a:ext cx="2342703" cy="1171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100" kern="1200" dirty="0"/>
            <a:t>Styrelse</a:t>
          </a:r>
        </a:p>
      </dsp:txBody>
      <dsp:txXfrm>
        <a:off x="2977756" y="34308"/>
        <a:ext cx="2274087" cy="1102735"/>
      </dsp:txXfrm>
    </dsp:sp>
    <dsp:sp modelId="{BDA8BADA-3361-4279-A6D1-A585A297B36E}">
      <dsp:nvSpPr>
        <dsp:cNvPr id="0" name=""/>
        <dsp:cNvSpPr/>
      </dsp:nvSpPr>
      <dsp:spPr>
        <a:xfrm rot="3600679">
          <a:off x="4471375" y="2057230"/>
          <a:ext cx="1221869" cy="40997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700" kern="1200"/>
        </a:p>
      </dsp:txBody>
      <dsp:txXfrm>
        <a:off x="4594367" y="2139225"/>
        <a:ext cx="975885" cy="245983"/>
      </dsp:txXfrm>
    </dsp:sp>
    <dsp:sp modelId="{628F8D1A-6A4B-4C34-96FE-B2B8F31360DA}">
      <dsp:nvSpPr>
        <dsp:cNvPr id="0" name=""/>
        <dsp:cNvSpPr/>
      </dsp:nvSpPr>
      <dsp:spPr>
        <a:xfrm>
          <a:off x="4878468" y="3353082"/>
          <a:ext cx="2342703" cy="1171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100" kern="1200" dirty="0"/>
            <a:t>Medlemmar</a:t>
          </a:r>
        </a:p>
      </dsp:txBody>
      <dsp:txXfrm>
        <a:off x="4912776" y="3387390"/>
        <a:ext cx="2274087" cy="1102735"/>
      </dsp:txXfrm>
    </dsp:sp>
    <dsp:sp modelId="{EE62F089-16F1-4641-A386-BC0B7829C8B7}">
      <dsp:nvSpPr>
        <dsp:cNvPr id="0" name=""/>
        <dsp:cNvSpPr/>
      </dsp:nvSpPr>
      <dsp:spPr>
        <a:xfrm rot="10800000">
          <a:off x="3503865" y="3733771"/>
          <a:ext cx="1221869" cy="40997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700" kern="1200"/>
        </a:p>
      </dsp:txBody>
      <dsp:txXfrm rot="10800000">
        <a:off x="3626857" y="3815766"/>
        <a:ext cx="975885" cy="245983"/>
      </dsp:txXfrm>
    </dsp:sp>
    <dsp:sp modelId="{1D3353B6-6FE3-4637-842E-AF8810241D13}">
      <dsp:nvSpPr>
        <dsp:cNvPr id="0" name=""/>
        <dsp:cNvSpPr/>
      </dsp:nvSpPr>
      <dsp:spPr>
        <a:xfrm>
          <a:off x="1008428" y="3353082"/>
          <a:ext cx="2342703" cy="1171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100" kern="1200" dirty="0"/>
            <a:t>Tränarråd</a:t>
          </a:r>
        </a:p>
      </dsp:txBody>
      <dsp:txXfrm>
        <a:off x="1042736" y="3387390"/>
        <a:ext cx="2274087" cy="1102735"/>
      </dsp:txXfrm>
    </dsp:sp>
    <dsp:sp modelId="{18083FF2-1863-4187-BFDD-A46843160FE4}">
      <dsp:nvSpPr>
        <dsp:cNvPr id="0" name=""/>
        <dsp:cNvSpPr/>
      </dsp:nvSpPr>
      <dsp:spPr>
        <a:xfrm rot="17999321">
          <a:off x="2536355" y="2057230"/>
          <a:ext cx="1221869" cy="40997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700" kern="1200"/>
        </a:p>
      </dsp:txBody>
      <dsp:txXfrm>
        <a:off x="2659347" y="2139225"/>
        <a:ext cx="975885" cy="2459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FF5A2-4ADE-47C2-AD90-B7479BDEDED3}">
      <dsp:nvSpPr>
        <dsp:cNvPr id="0" name=""/>
        <dsp:cNvSpPr/>
      </dsp:nvSpPr>
      <dsp:spPr>
        <a:xfrm>
          <a:off x="229039" y="1934027"/>
          <a:ext cx="657909" cy="657909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BD81EF-87AA-4329-9DD9-BE1F98A45E00}">
      <dsp:nvSpPr>
        <dsp:cNvPr id="0" name=""/>
        <dsp:cNvSpPr/>
      </dsp:nvSpPr>
      <dsp:spPr>
        <a:xfrm>
          <a:off x="367200" y="2072187"/>
          <a:ext cx="381587" cy="381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16403E3-E523-488F-AAEF-D2E165196CA5}">
      <dsp:nvSpPr>
        <dsp:cNvPr id="0" name=""/>
        <dsp:cNvSpPr/>
      </dsp:nvSpPr>
      <dsp:spPr>
        <a:xfrm>
          <a:off x="944675" y="1699574"/>
          <a:ext cx="1914925" cy="1126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Ordförande</a:t>
          </a:r>
          <a:r>
            <a:rPr lang="en-US" sz="2000" kern="1200" dirty="0"/>
            <a:t> som vill leda Viby Basket med alla fantastiska ledare och underbara ungdomar</a:t>
          </a:r>
        </a:p>
      </dsp:txBody>
      <dsp:txXfrm>
        <a:off x="944675" y="1699574"/>
        <a:ext cx="1914925" cy="1126813"/>
      </dsp:txXfrm>
    </dsp:sp>
    <dsp:sp modelId="{AECBD803-9413-4F85-A70B-36A503F868B9}">
      <dsp:nvSpPr>
        <dsp:cNvPr id="0" name=""/>
        <dsp:cNvSpPr/>
      </dsp:nvSpPr>
      <dsp:spPr>
        <a:xfrm>
          <a:off x="3030997" y="1934027"/>
          <a:ext cx="657909" cy="657909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E3362A-6C25-4DC1-B96E-4326B904570E}">
      <dsp:nvSpPr>
        <dsp:cNvPr id="0" name=""/>
        <dsp:cNvSpPr/>
      </dsp:nvSpPr>
      <dsp:spPr>
        <a:xfrm>
          <a:off x="3169158" y="2072187"/>
          <a:ext cx="381587" cy="381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D62760-C5C5-43C4-B501-51056207656C}">
      <dsp:nvSpPr>
        <dsp:cNvPr id="0" name=""/>
        <dsp:cNvSpPr/>
      </dsp:nvSpPr>
      <dsp:spPr>
        <a:xfrm>
          <a:off x="3829886" y="1934027"/>
          <a:ext cx="1550785" cy="657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Sekreterare</a:t>
          </a:r>
          <a:r>
            <a:rPr lang="en-US" sz="2000" kern="1200" dirty="0"/>
            <a:t> som vill hjälpa till med att hålla ordning och reda och stötta med administration</a:t>
          </a:r>
        </a:p>
      </dsp:txBody>
      <dsp:txXfrm>
        <a:off x="3829886" y="1934027"/>
        <a:ext cx="1550785" cy="657909"/>
      </dsp:txXfrm>
    </dsp:sp>
    <dsp:sp modelId="{63548B89-B2E4-46B9-8BC3-B74FDFDA23ED}">
      <dsp:nvSpPr>
        <dsp:cNvPr id="0" name=""/>
        <dsp:cNvSpPr/>
      </dsp:nvSpPr>
      <dsp:spPr>
        <a:xfrm>
          <a:off x="5650885" y="1934027"/>
          <a:ext cx="657909" cy="657909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82053F-30EB-42DA-9017-4C7009721294}">
      <dsp:nvSpPr>
        <dsp:cNvPr id="0" name=""/>
        <dsp:cNvSpPr/>
      </dsp:nvSpPr>
      <dsp:spPr>
        <a:xfrm>
          <a:off x="5789046" y="2072187"/>
          <a:ext cx="381587" cy="381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FFA5E59-0982-45ED-846D-F14DA90C74A7}">
      <dsp:nvSpPr>
        <dsp:cNvPr id="0" name=""/>
        <dsp:cNvSpPr/>
      </dsp:nvSpPr>
      <dsp:spPr>
        <a:xfrm>
          <a:off x="6425241" y="1946369"/>
          <a:ext cx="1550785" cy="657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Calibri"/>
            </a:rPr>
            <a:t>Aktivitets-</a:t>
          </a:r>
          <a:br>
            <a:rPr lang="en-US" sz="2000" b="1" kern="1200" dirty="0">
              <a:latin typeface="Calibri"/>
            </a:rPr>
          </a:br>
          <a:r>
            <a:rPr lang="en-US" sz="2000" b="1" kern="1200" dirty="0">
              <a:latin typeface="Calibri"/>
            </a:rPr>
            <a:t>ansvarig</a:t>
          </a:r>
          <a:r>
            <a:rPr lang="en-US" sz="2000" b="1" kern="1200" dirty="0"/>
            <a:t> </a:t>
          </a:r>
          <a:r>
            <a:rPr lang="en-US" sz="2000" kern="1200" dirty="0"/>
            <a:t>som vill </a:t>
          </a:r>
          <a:r>
            <a:rPr lang="en-US" sz="2000" kern="1200" dirty="0">
              <a:latin typeface="Calibri"/>
            </a:rPr>
            <a:t>vidare-utveckla våra</a:t>
          </a:r>
          <a:r>
            <a:rPr lang="en-US" sz="2000" kern="1200" dirty="0"/>
            <a:t> arrangemang och fina </a:t>
          </a:r>
          <a:r>
            <a:rPr lang="en-US" sz="2000" kern="1200" dirty="0">
              <a:latin typeface="Calibri"/>
            </a:rPr>
            <a:t>gemenskap</a:t>
          </a:r>
        </a:p>
      </dsp:txBody>
      <dsp:txXfrm>
        <a:off x="6425241" y="1946369"/>
        <a:ext cx="1550785" cy="657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tyrelse@vibybasket.se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oachcorner@vibybasket.se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jorgen.sundstrom@gmail.com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5.tif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mailto:kassor@vibybasket.s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material@vibybasket.se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vibybasket.se" TargetMode="External"/><Relationship Id="rId2" Type="http://schemas.openxmlformats.org/officeDocument/2006/relationships/hyperlink" Target="mailto:felanmalan.idrott@sollentuna.s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hyperlink" Target="https://www.basket.se/tavling/Licensinformation/Licenslistor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ordforande@vibybasket.se" TargetMode="External"/><Relationship Id="rId2" Type="http://schemas.openxmlformats.org/officeDocument/2006/relationships/hyperlink" Target="http://www.basket.se/globalassets/stockholms-basketbolldistriktsforbund/dokument/tavling/tavlingsbestammelser/stbdf-overgangspolicy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basketutbildning.se/login" TargetMode="External"/><Relationship Id="rId2" Type="http://schemas.openxmlformats.org/officeDocument/2006/relationships/hyperlink" Target="http://www.basket.se/Utbildn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hyperlink" Target="https://basketutbildning.se/login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idrottonline.se/KungsholmenBasketbollklubb-Basket/globalassets/kungsholmen-basketbollklubb---basket/dokument/kungsholmen-basket-traningsplanering-ar-1.pdf" TargetMode="External"/><Relationship Id="rId7" Type="http://schemas.openxmlformats.org/officeDocument/2006/relationships/image" Target="../media/image5.tiff"/><Relationship Id="rId2" Type="http://schemas.openxmlformats.org/officeDocument/2006/relationships/hyperlink" Target="http://www.vibybasket.se/sida/?ID=6482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client=safari&amp;rls=en&amp;q=best+basketball+drills+youth+video&amp;ie=UTF-8&amp;oe=UTF-8" TargetMode="External"/><Relationship Id="rId5" Type="http://schemas.openxmlformats.org/officeDocument/2006/relationships/hyperlink" Target="http://www.basket.se/EasyBasket/forcoachen/TraningsupplaggsamtOvningsbank/Ovningsbank" TargetMode="External"/><Relationship Id="rId4" Type="http://schemas.openxmlformats.org/officeDocument/2006/relationships/hyperlink" Target="https://idrottonline.se/KungsholmenBasketbollklubb-Basket/globalassets/kungsholmen-basketbollklubb---basket/dokument/kungsholmen-basket-traningsplanering-ar-2-ver-1.1.pdf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" TargetMode="External"/><Relationship Id="rId2" Type="http://schemas.openxmlformats.org/officeDocument/2006/relationships/hyperlink" Target="http://www.vibybasket.se/form/Default.asp?ID=5620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N5F4Lp_IHNw&amp;feature=youtu.be" TargetMode="External"/><Relationship Id="rId5" Type="http://schemas.openxmlformats.org/officeDocument/2006/relationships/image" Target="../media/image5.tiff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03CC970-4826-4CED-8063-0FB67663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14888" y="4564049"/>
            <a:ext cx="2929112" cy="2293951"/>
          </a:xfrm>
          <a:custGeom>
            <a:avLst/>
            <a:gdLst>
              <a:gd name="connsiteX0" fmla="*/ 0 w 3905483"/>
              <a:gd name="connsiteY0" fmla="*/ 2293951 h 2293951"/>
              <a:gd name="connsiteX1" fmla="*/ 3905483 w 3905483"/>
              <a:gd name="connsiteY1" fmla="*/ 2293951 h 2293951"/>
              <a:gd name="connsiteX2" fmla="*/ 3905483 w 3905483"/>
              <a:gd name="connsiteY2" fmla="*/ 0 h 2293951"/>
              <a:gd name="connsiteX3" fmla="*/ 2479521 w 3905483"/>
              <a:gd name="connsiteY3" fmla="*/ 0 h 2293951"/>
              <a:gd name="connsiteX4" fmla="*/ 1739055 w 3905483"/>
              <a:gd name="connsiteY4" fmla="*/ 0 h 2293951"/>
              <a:gd name="connsiteX5" fmla="*/ 1737976 w 3905483"/>
              <a:gd name="connsiteY5" fmla="*/ 2332 h 2293951"/>
              <a:gd name="connsiteX6" fmla="*/ 1061319 w 3905483"/>
              <a:gd name="connsiteY6" fmla="*/ 2332 h 229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5483" h="2293951">
                <a:moveTo>
                  <a:pt x="0" y="2293951"/>
                </a:moveTo>
                <a:lnTo>
                  <a:pt x="3905483" y="2293951"/>
                </a:lnTo>
                <a:lnTo>
                  <a:pt x="3905483" y="0"/>
                </a:lnTo>
                <a:lnTo>
                  <a:pt x="2479521" y="0"/>
                </a:lnTo>
                <a:lnTo>
                  <a:pt x="1739055" y="0"/>
                </a:lnTo>
                <a:lnTo>
                  <a:pt x="1737976" y="2332"/>
                </a:lnTo>
                <a:lnTo>
                  <a:pt x="1061319" y="233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4490D63-3365-45CC-AC50-705C1B768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564049"/>
            <a:ext cx="6833104" cy="2293951"/>
          </a:xfrm>
          <a:custGeom>
            <a:avLst/>
            <a:gdLst>
              <a:gd name="connsiteX0" fmla="*/ 0 w 9110805"/>
              <a:gd name="connsiteY0" fmla="*/ 2293951 h 2293951"/>
              <a:gd name="connsiteX1" fmla="*/ 107316 w 9110805"/>
              <a:gd name="connsiteY1" fmla="*/ 2293951 h 2293951"/>
              <a:gd name="connsiteX2" fmla="*/ 7277190 w 9110805"/>
              <a:gd name="connsiteY2" fmla="*/ 2293951 h 2293951"/>
              <a:gd name="connsiteX3" fmla="*/ 8048407 w 9110805"/>
              <a:gd name="connsiteY3" fmla="*/ 2293951 h 2293951"/>
              <a:gd name="connsiteX4" fmla="*/ 9110805 w 9110805"/>
              <a:gd name="connsiteY4" fmla="*/ 0 h 2293951"/>
              <a:gd name="connsiteX5" fmla="*/ 8339588 w 9110805"/>
              <a:gd name="connsiteY5" fmla="*/ 0 h 2293951"/>
              <a:gd name="connsiteX6" fmla="*/ 107316 w 9110805"/>
              <a:gd name="connsiteY6" fmla="*/ 0 h 2293951"/>
              <a:gd name="connsiteX7" fmla="*/ 0 w 9110805"/>
              <a:gd name="connsiteY7" fmla="*/ 0 h 229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0805" h="2293951">
                <a:moveTo>
                  <a:pt x="0" y="2293951"/>
                </a:moveTo>
                <a:lnTo>
                  <a:pt x="107316" y="2293951"/>
                </a:lnTo>
                <a:lnTo>
                  <a:pt x="7277190" y="2293951"/>
                </a:lnTo>
                <a:lnTo>
                  <a:pt x="8048407" y="2293951"/>
                </a:lnTo>
                <a:lnTo>
                  <a:pt x="9110805" y="0"/>
                </a:lnTo>
                <a:lnTo>
                  <a:pt x="8339588" y="0"/>
                </a:lnTo>
                <a:lnTo>
                  <a:pt x="107316" y="0"/>
                </a:lnTo>
                <a:lnTo>
                  <a:pt x="0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9260" y="4564049"/>
            <a:ext cx="5678802" cy="19891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n w="11430"/>
                <a:solidFill>
                  <a:srgbClr val="FF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Ledari</a:t>
            </a:r>
            <a:r>
              <a:rPr lang="en-US" sz="4400" b="1" cap="none" spc="0" dirty="0">
                <a:ln w="11430"/>
                <a:solidFill>
                  <a:srgbClr val="FF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+mj-ea"/>
                <a:cs typeface="+mj-cs"/>
              </a:rPr>
              <a:t>nformation säsongen 2020 - 2021</a:t>
            </a:r>
          </a:p>
        </p:txBody>
      </p:sp>
      <p:pic>
        <p:nvPicPr>
          <p:cNvPr id="6" name="Picture 2" descr="C:\Users\Sissi\Dropbox\Viby Basket\Hemsidan\Bilder\Tiger hemsida.PNG">
            <a:extLst>
              <a:ext uri="{FF2B5EF4-FFF2-40B4-BE49-F238E27FC236}">
                <a16:creationId xmlns:a16="http://schemas.microsoft.com/office/drawing/2014/main" id="{C87A2C66-6DBE-874E-B7E9-9D9456D91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7042" y="-59436"/>
            <a:ext cx="9278874" cy="1659636"/>
          </a:xfrm>
          <a:prstGeom prst="rect">
            <a:avLst/>
          </a:prstGeom>
          <a:noFill/>
        </p:spPr>
      </p:pic>
      <p:pic>
        <p:nvPicPr>
          <p:cNvPr id="7" name="Bildobjekt 6" descr="En bild som visar person, plan, framsida, racket&#10;&#10;Automatiskt genererad beskrivning">
            <a:extLst>
              <a:ext uri="{FF2B5EF4-FFF2-40B4-BE49-F238E27FC236}">
                <a16:creationId xmlns:a16="http://schemas.microsoft.com/office/drawing/2014/main" id="{0AA7909D-0ED2-1B42-B1EE-981B995BB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1574172"/>
            <a:ext cx="9428480" cy="299059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16526C08-D1AB-A946-BEED-C8A6A392E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141" y="4750832"/>
            <a:ext cx="1979600" cy="19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592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FEB0B922-A6AE-4089-8B21-F3E1A7709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678189" cy="6858000"/>
          </a:xfrm>
          <a:custGeom>
            <a:avLst/>
            <a:gdLst>
              <a:gd name="connsiteX0" fmla="*/ 0 w 10237586"/>
              <a:gd name="connsiteY0" fmla="*/ 0 h 6858000"/>
              <a:gd name="connsiteX1" fmla="*/ 7061432 w 10237586"/>
              <a:gd name="connsiteY1" fmla="*/ 0 h 6858000"/>
              <a:gd name="connsiteX2" fmla="*/ 10237586 w 10237586"/>
              <a:gd name="connsiteY2" fmla="*/ 6858000 h 6858000"/>
              <a:gd name="connsiteX3" fmla="*/ 0 w 102375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37586" h="6858000">
                <a:moveTo>
                  <a:pt x="0" y="0"/>
                </a:moveTo>
                <a:lnTo>
                  <a:pt x="7061432" y="0"/>
                </a:lnTo>
                <a:lnTo>
                  <a:pt x="1023758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 20">
            <a:extLst>
              <a:ext uri="{FF2B5EF4-FFF2-40B4-BE49-F238E27FC236}">
                <a16:creationId xmlns:a16="http://schemas.microsoft.com/office/drawing/2014/main" id="{C5EB7378-ADA3-4D6E-8E3A-09FAD147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35252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76" y="0"/>
            <a:ext cx="7886700" cy="1325563"/>
          </a:xfrm>
        </p:spPr>
        <p:txBody>
          <a:bodyPr>
            <a:normAutofit/>
          </a:bodyPr>
          <a:lstStyle/>
          <a:p>
            <a:pPr algn="l"/>
            <a:r>
              <a:rPr lang="sv-SE" dirty="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066800"/>
            <a:ext cx="4680723" cy="5638799"/>
          </a:xfrm>
        </p:spPr>
        <p:txBody>
          <a:bodyPr>
            <a:normAutofit/>
          </a:bodyPr>
          <a:lstStyle/>
          <a:p>
            <a:pPr marL="514350" indent="-514350" eaLnBrk="1" hangingPunct="1">
              <a:lnSpc>
                <a:spcPct val="90000"/>
              </a:lnSpc>
              <a:buFont typeface="Wingdings 2" pitchFamily="18" charset="2"/>
              <a:buAutoNum type="arabicParenR"/>
            </a:pPr>
            <a:r>
              <a:rPr lang="sv-SE" sz="1600" b="1" dirty="0">
                <a:solidFill>
                  <a:srgbClr val="FFFFFF"/>
                </a:solidFill>
              </a:rPr>
              <a:t>Styrelsen inleder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Corona &amp; Riktlinjer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Föreningsstatistik 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Organisation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Årsmöte och styrelserepresentanter</a:t>
            </a:r>
          </a:p>
          <a:p>
            <a:pPr marL="514350" indent="-514350">
              <a:lnSpc>
                <a:spcPct val="90000"/>
              </a:lnSpc>
              <a:buFont typeface="Wingdings 2" pitchFamily="18" charset="2"/>
              <a:buAutoNum type="arabicParenR"/>
            </a:pPr>
            <a:r>
              <a:rPr lang="sv-SE" sz="1600" b="1" dirty="0">
                <a:solidFill>
                  <a:srgbClr val="FFFFFF"/>
                </a:solidFill>
              </a:rPr>
              <a:t>Ekonomi &amp; Material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Ledartröja, Nyckelblipp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Medicinväska, Handsprit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Förråd, koder och utrustning</a:t>
            </a:r>
          </a:p>
          <a:p>
            <a:pPr marL="514350" indent="-514350" eaLnBrk="1" hangingPunct="1">
              <a:lnSpc>
                <a:spcPct val="90000"/>
              </a:lnSpc>
              <a:buFont typeface="Wingdings 2" pitchFamily="18" charset="2"/>
              <a:buAutoNum type="arabicParenR"/>
            </a:pPr>
            <a:r>
              <a:rPr lang="sv-SE" sz="1600" b="1" dirty="0">
                <a:solidFill>
                  <a:srgbClr val="FFFFFF"/>
                </a:solidFill>
              </a:rPr>
              <a:t>Värdegrund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Föreningspolicy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Ledarfilosofi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Utdrag belastningsregister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Samträningar över åldersgränserna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e-SE" sz="1400" dirty="0">
                <a:solidFill>
                  <a:srgbClr val="FFFFFF"/>
                </a:solidFill>
              </a:rPr>
              <a:t>Policy spelarövergång</a:t>
            </a:r>
            <a:endParaRPr lang="sv-SE" sz="1400" dirty="0">
              <a:solidFill>
                <a:srgbClr val="FFFFFF"/>
              </a:solidFill>
            </a:endParaRPr>
          </a:p>
          <a:p>
            <a:pPr marL="514350" indent="-514350" eaLnBrk="1" hangingPunct="1">
              <a:lnSpc>
                <a:spcPct val="90000"/>
              </a:lnSpc>
              <a:buFont typeface="Wingdings 2" pitchFamily="18" charset="2"/>
              <a:buAutoNum type="arabicParenR"/>
            </a:pPr>
            <a:r>
              <a:rPr lang="sv-SE" sz="1400" b="1" dirty="0">
                <a:solidFill>
                  <a:srgbClr val="FFFFFF"/>
                </a:solidFill>
              </a:rPr>
              <a:t>Utbildningar &amp; Stöd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Introutbildning 4/10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Dokument</a:t>
            </a:r>
          </a:p>
          <a:p>
            <a:pPr marL="514350" indent="-514350" eaLnBrk="1" hangingPunct="1">
              <a:lnSpc>
                <a:spcPct val="90000"/>
              </a:lnSpc>
              <a:buFont typeface="Wingdings 2" pitchFamily="18" charset="2"/>
              <a:buAutoNum type="arabicParenR"/>
            </a:pPr>
            <a:r>
              <a:rPr lang="sv-SE" sz="1400" b="1" dirty="0">
                <a:solidFill>
                  <a:srgbClr val="FFFFFF"/>
                </a:solidFill>
              </a:rPr>
              <a:t>Ungdomscoacher</a:t>
            </a:r>
          </a:p>
          <a:p>
            <a:pPr marL="514350" indent="-514350" eaLnBrk="1" hangingPunct="1">
              <a:lnSpc>
                <a:spcPct val="90000"/>
              </a:lnSpc>
              <a:buFont typeface="Wingdings 2" pitchFamily="18" charset="2"/>
              <a:buAutoNum type="arabicParenR"/>
            </a:pPr>
            <a:r>
              <a:rPr lang="sv-SE" sz="1400" b="1" dirty="0">
                <a:solidFill>
                  <a:srgbClr val="FFFFFF"/>
                </a:solidFill>
              </a:rPr>
              <a:t>Årscykel (cuper, Valborg, m m)</a:t>
            </a:r>
          </a:p>
          <a:p>
            <a:pPr marL="914400" lvl="1" indent="-514350">
              <a:lnSpc>
                <a:spcPct val="90000"/>
              </a:lnSpc>
              <a:buFont typeface="+mj-lt"/>
              <a:buAutoNum type="alphaLcPeriod"/>
            </a:pPr>
            <a:r>
              <a:rPr lang="sv-SE" sz="1400" dirty="0">
                <a:solidFill>
                  <a:srgbClr val="FFFFFF"/>
                </a:solidFill>
              </a:rPr>
              <a:t>Lovträningar: höst, jul och sportlov</a:t>
            </a:r>
          </a:p>
          <a:p>
            <a:pPr>
              <a:lnSpc>
                <a:spcPct val="90000"/>
              </a:lnSpc>
              <a:buNone/>
            </a:pPr>
            <a:endParaRPr lang="sv-SE" sz="1600" dirty="0">
              <a:solidFill>
                <a:srgbClr val="FFFFFF"/>
              </a:solidFill>
            </a:endParaRPr>
          </a:p>
        </p:txBody>
      </p:sp>
      <p:pic>
        <p:nvPicPr>
          <p:cNvPr id="6" name="Bildobjekt 5" descr="En bild som visar karta&#10;&#10;Automatiskt genererad beskrivning">
            <a:extLst>
              <a:ext uri="{FF2B5EF4-FFF2-40B4-BE49-F238E27FC236}">
                <a16:creationId xmlns:a16="http://schemas.microsoft.com/office/drawing/2014/main" id="{E797679D-0A31-0842-92F2-CF5CF9915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52400"/>
            <a:ext cx="2171223" cy="324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58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9" y="1573522"/>
            <a:ext cx="3043380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dirty="0"/>
              <a:t>Styrelsen inleder...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5301" y="4782262"/>
            <a:ext cx="3865699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...med </a:t>
            </a:r>
            <a:r>
              <a:rPr lang="sv-SE" sz="4000" dirty="0">
                <a:latin typeface="Calibri"/>
              </a:rPr>
              <a:t>Covid-19</a:t>
            </a: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…</a:t>
            </a:r>
          </a:p>
        </p:txBody>
      </p:sp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DD2302F-4DB3-DD48-B27B-8772FE8FE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912" y="4038600"/>
            <a:ext cx="3137009" cy="180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59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4F60856-59EE-804E-8D69-D9C579D6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143000"/>
          </a:xfrm>
        </p:spPr>
        <p:txBody>
          <a:bodyPr>
            <a:normAutofit/>
          </a:bodyPr>
          <a:lstStyle/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Riktlinjer Corona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F00F9A2-6FD1-3D45-8DE8-4C7143BB1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5DC179-4291-1B47-BD44-18AA9EE25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sv-SE" dirty="0"/>
              <a:t>Den som är sjuk, även med milda symtom, ska inte delta i aktiviteter alls, utan stanna hemma till och med två dagar efter symtomfritt tillfrisknande. Insjuknar man under idrottsaktivitet ska man gå hem direkt.</a:t>
            </a:r>
          </a:p>
          <a:p>
            <a:endParaRPr lang="sv-SE" dirty="0"/>
          </a:p>
          <a:p>
            <a:r>
              <a:rPr lang="sv-SE" dirty="0"/>
              <a:t>Uppmana alla till att om möjligt byta om hemma före och efter aktiviteter.</a:t>
            </a:r>
          </a:p>
          <a:p>
            <a:endParaRPr lang="sv-SE" dirty="0"/>
          </a:p>
          <a:p>
            <a:r>
              <a:rPr lang="sv-SE" dirty="0"/>
              <a:t>Dela inte vattenflaskor, munskydd eller liknande som kan överföra saliv.</a:t>
            </a:r>
          </a:p>
          <a:p>
            <a:endParaRPr lang="sv-SE" dirty="0"/>
          </a:p>
          <a:p>
            <a:r>
              <a:rPr lang="sv-SE" dirty="0"/>
              <a:t>Se till att det finns möjlighet att torka av utrustning som används av flera, exempelvis gymutrustning, efter varje persons användning. Torka gärna av med desinfektionsmedel eller vanligt rengöringsmedel.</a:t>
            </a:r>
          </a:p>
          <a:p>
            <a:endParaRPr lang="sv-SE" dirty="0"/>
          </a:p>
          <a:p>
            <a:r>
              <a:rPr lang="sv-SE" dirty="0"/>
              <a:t>Se till att det finns möjlighet till handtvätt eller handsprit och uppmana till god handhygien.</a:t>
            </a:r>
          </a:p>
          <a:p>
            <a:endParaRPr lang="sv-SE" dirty="0"/>
          </a:p>
          <a:p>
            <a:r>
              <a:rPr lang="sv-SE" dirty="0"/>
              <a:t>Matcher, träningsmatcher och tävlingar kan genomföras under förutsättning att de utgår från den föreskrift och de rekommendationer som myndigheten och basketförbundet tagit fram (se nästa sida).</a:t>
            </a:r>
            <a:endParaRPr lang="sv-SE" dirty="0">
              <a:cs typeface="Calibri"/>
            </a:endParaRP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44104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4F60856-59EE-804E-8D69-D9C579D6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Corona – matcher &amp; seriespel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F00F9A2-6FD1-3D45-8DE8-4C7143BB1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F3B7A95C-A3F1-FC44-A481-6FB76139C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534" y="1282848"/>
            <a:ext cx="3563066" cy="5575151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9CC53038-364C-9743-8266-DBA65ABD4164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rgbClr val="0070C0"/>
                </a:solidFill>
              </a:rPr>
              <a:t>Detta dokument finns även på vår hemsida</a:t>
            </a:r>
            <a:endParaRPr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002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9" y="1573522"/>
            <a:ext cx="3043380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dirty="0"/>
              <a:t>Klubben</a:t>
            </a:r>
            <a:br>
              <a:rPr lang="en-US" sz="4700" dirty="0"/>
            </a:br>
            <a:r>
              <a:rPr lang="en-US" sz="4700" dirty="0"/>
              <a:t>skryter...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669243" y="3126232"/>
            <a:ext cx="3072676" cy="308639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70904" y="4782262"/>
            <a:ext cx="36200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sv-SE" sz="4000" dirty="0"/>
              <a:t>...med lite siffror</a:t>
            </a:r>
          </a:p>
        </p:txBody>
      </p:sp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4F60856-59EE-804E-8D69-D9C579D6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143000"/>
          </a:xfrm>
        </p:spPr>
        <p:txBody>
          <a:bodyPr>
            <a:normAutofit/>
          </a:bodyPr>
          <a:lstStyle/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Viby Basket i korthet</a:t>
            </a:r>
          </a:p>
        </p:txBody>
      </p:sp>
      <p:graphicFrame>
        <p:nvGraphicFramePr>
          <p:cNvPr id="26630" name="Platshållare för innehåll 2">
            <a:extLst>
              <a:ext uri="{FF2B5EF4-FFF2-40B4-BE49-F238E27FC236}">
                <a16:creationId xmlns:a16="http://schemas.microsoft.com/office/drawing/2014/main" id="{5B5C0787-F5EE-49C9-AAAD-953A995806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34034"/>
              </p:ext>
            </p:extLst>
          </p:nvPr>
        </p:nvGraphicFramePr>
        <p:xfrm>
          <a:off x="457200" y="162853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Bildobjekt 7">
            <a:extLst>
              <a:ext uri="{FF2B5EF4-FFF2-40B4-BE49-F238E27FC236}">
                <a16:creationId xmlns:a16="http://schemas.microsoft.com/office/drawing/2014/main" id="{0F00F9A2-6FD1-3D45-8DE8-4C7143BB1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56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12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7697755"/>
              </p:ext>
            </p:extLst>
          </p:nvPr>
        </p:nvGraphicFramePr>
        <p:xfrm>
          <a:off x="0" y="1416050"/>
          <a:ext cx="9143999" cy="506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Bildobjekt 10">
            <a:extLst>
              <a:ext uri="{FF2B5EF4-FFF2-40B4-BE49-F238E27FC236}">
                <a16:creationId xmlns:a16="http://schemas.microsoft.com/office/drawing/2014/main" id="{9EE069E3-067C-534B-AE42-F11D868D5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13" name="Rubrik 1">
            <a:extLst>
              <a:ext uri="{FF2B5EF4-FFF2-40B4-BE49-F238E27FC236}">
                <a16:creationId xmlns:a16="http://schemas.microsoft.com/office/drawing/2014/main" id="{5694F853-7A0E-C245-A2B6-2356C5A5597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Spelare &amp; Medlemmar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7">
            <a:extLst>
              <a:ext uri="{FF2B5EF4-FFF2-40B4-BE49-F238E27FC236}">
                <a16:creationId xmlns:a16="http://schemas.microsoft.com/office/drawing/2014/main" id="{00000000-0008-0000-01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8761895"/>
              </p:ext>
            </p:extLst>
          </p:nvPr>
        </p:nvGraphicFramePr>
        <p:xfrm>
          <a:off x="0" y="1511300"/>
          <a:ext cx="9144000" cy="473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Bildobjekt 9">
            <a:extLst>
              <a:ext uri="{FF2B5EF4-FFF2-40B4-BE49-F238E27FC236}">
                <a16:creationId xmlns:a16="http://schemas.microsoft.com/office/drawing/2014/main" id="{77604E4F-96FF-5943-A6A7-FABBC46C9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ED5750F8-5330-2544-B9F5-90CE67B0967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30 lag</a:t>
            </a:r>
          </a:p>
        </p:txBody>
      </p:sp>
    </p:spTree>
    <p:extLst>
      <p:ext uri="{BB962C8B-B14F-4D97-AF65-F5344CB8AC3E}">
        <p14:creationId xmlns:p14="http://schemas.microsoft.com/office/powerpoint/2010/main" val="3043803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11">
            <a:extLst>
              <a:ext uri="{FF2B5EF4-FFF2-40B4-BE49-F238E27FC236}">
                <a16:creationId xmlns:a16="http://schemas.microsoft.com/office/drawing/2014/main" id="{00000000-0008-0000-01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4255089"/>
              </p:ext>
            </p:extLst>
          </p:nvPr>
        </p:nvGraphicFramePr>
        <p:xfrm>
          <a:off x="0" y="1709737"/>
          <a:ext cx="9144000" cy="446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Bildobjekt 7">
            <a:extLst>
              <a:ext uri="{FF2B5EF4-FFF2-40B4-BE49-F238E27FC236}">
                <a16:creationId xmlns:a16="http://schemas.microsoft.com/office/drawing/2014/main" id="{9A520BEF-9BB4-0B4B-A192-100BC8578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79B3FCAA-6252-0847-B0EA-81FC5C7ADBE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107 Ledare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8" y="1573522"/>
            <a:ext cx="3289191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dirty="0"/>
              <a:t>Vår</a:t>
            </a:r>
            <a:br>
              <a:rPr lang="en-US" sz="4700" dirty="0"/>
            </a:br>
            <a:r>
              <a:rPr lang="en-US" sz="4700" dirty="0"/>
              <a:t>organisation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0904" y="4782262"/>
            <a:ext cx="36200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Ansvar &amp; Roller</a:t>
            </a:r>
          </a:p>
        </p:txBody>
      </p:sp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776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1727199"/>
            <a:ext cx="8229600" cy="928694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1471089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endParaRPr lang="en-US" dirty="0"/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483C0792-A70E-A648-AC56-AC1F49561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31" name="Rubrik 1">
            <a:extLst>
              <a:ext uri="{FF2B5EF4-FFF2-40B4-BE49-F238E27FC236}">
                <a16:creationId xmlns:a16="http://schemas.microsoft.com/office/drawing/2014/main" id="{FD78E7FC-7FFA-024E-B9FC-20F9A3395EF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Ansvarsfördelning</a:t>
            </a:r>
          </a:p>
        </p:txBody>
      </p:sp>
      <p:graphicFrame>
        <p:nvGraphicFramePr>
          <p:cNvPr id="32" name="Content Placeholder 3">
            <a:extLst>
              <a:ext uri="{FF2B5EF4-FFF2-40B4-BE49-F238E27FC236}">
                <a16:creationId xmlns:a16="http://schemas.microsoft.com/office/drawing/2014/main" id="{31969067-1A4A-BC45-B384-F35273680E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859118"/>
              </p:ext>
            </p:extLst>
          </p:nvPr>
        </p:nvGraphicFramePr>
        <p:xfrm>
          <a:off x="500034" y="17986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ruta 4">
            <a:extLst>
              <a:ext uri="{FF2B5EF4-FFF2-40B4-BE49-F238E27FC236}">
                <a16:creationId xmlns:a16="http://schemas.microsoft.com/office/drawing/2014/main" id="{C5A98639-DE94-7641-9BE1-F1E2B370B800}"/>
              </a:ext>
            </a:extLst>
          </p:cNvPr>
          <p:cNvSpPr txBox="1"/>
          <p:nvPr/>
        </p:nvSpPr>
        <p:spPr>
          <a:xfrm>
            <a:off x="4191000" y="605151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Ledare</a:t>
            </a:r>
            <a:endParaRPr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666BA06-DC30-D749-B660-7A7C4C394F98}"/>
              </a:ext>
            </a:extLst>
          </p:cNvPr>
          <p:cNvSpPr txBox="1"/>
          <p:nvPr/>
        </p:nvSpPr>
        <p:spPr>
          <a:xfrm>
            <a:off x="3852834" y="484327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Chefstränare: Mats Levin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809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928670"/>
            <a:ext cx="8229600" cy="928694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b="1" i="1" dirty="0"/>
              <a:t>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b="1" i="1" dirty="0"/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672560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endParaRPr lang="en-US" dirty="0"/>
          </a:p>
        </p:txBody>
      </p:sp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105216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Eva-Lotta</a:t>
            </a:r>
          </a:p>
          <a:p>
            <a:pPr algn="ctr">
              <a:spcBef>
                <a:spcPts val="0"/>
              </a:spcBef>
            </a:pPr>
            <a:r>
              <a:rPr lang="sv-SE" sz="1400" b="1" dirty="0"/>
              <a:t>Sandberg</a:t>
            </a:r>
            <a:endParaRPr lang="en-US" sz="1400" b="1" dirty="0"/>
          </a:p>
        </p:txBody>
      </p: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2353971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Madelene</a:t>
            </a:r>
          </a:p>
          <a:p>
            <a:pPr algn="ctr">
              <a:spcBef>
                <a:spcPts val="0"/>
              </a:spcBef>
            </a:pPr>
            <a:r>
              <a:rPr lang="sv-SE" sz="1400" b="1" dirty="0"/>
              <a:t>Sjöholm</a:t>
            </a:r>
            <a:endParaRPr lang="en-US" sz="1400" b="1" dirty="0"/>
          </a:p>
        </p:txBody>
      </p:sp>
      <p:sp>
        <p:nvSpPr>
          <p:cNvPr id="33" name="Text Box 37"/>
          <p:cNvSpPr txBox="1">
            <a:spLocks noChangeArrowheads="1"/>
          </p:cNvSpPr>
          <p:nvPr/>
        </p:nvSpPr>
        <p:spPr bwMode="auto">
          <a:xfrm>
            <a:off x="6854228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Linda</a:t>
            </a:r>
          </a:p>
          <a:p>
            <a:pPr algn="ctr">
              <a:spcBef>
                <a:spcPts val="0"/>
              </a:spcBef>
            </a:pPr>
            <a:r>
              <a:rPr lang="sv-SE" sz="1400" b="1" dirty="0"/>
              <a:t>Olofsgård</a:t>
            </a:r>
            <a:endParaRPr lang="en-US" sz="1400" b="1" dirty="0"/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63F59307-2168-724E-9909-B8570F4C942C}"/>
              </a:ext>
            </a:extLst>
          </p:cNvPr>
          <p:cNvGrpSpPr/>
          <p:nvPr/>
        </p:nvGrpSpPr>
        <p:grpSpPr>
          <a:xfrm>
            <a:off x="104827" y="2481620"/>
            <a:ext cx="8958862" cy="3658296"/>
            <a:chOff x="73152" y="2481620"/>
            <a:chExt cx="8958862" cy="3658296"/>
          </a:xfrm>
        </p:grpSpPr>
        <p:grpSp>
          <p:nvGrpSpPr>
            <p:cNvPr id="16" name="Group 4"/>
            <p:cNvGrpSpPr>
              <a:grpSpLocks/>
            </p:cNvGrpSpPr>
            <p:nvPr/>
          </p:nvGrpSpPr>
          <p:grpSpPr bwMode="auto">
            <a:xfrm>
              <a:off x="73152" y="2481620"/>
              <a:ext cx="8958862" cy="523876"/>
              <a:chOff x="251" y="1972"/>
              <a:chExt cx="5847" cy="330"/>
            </a:xfrm>
          </p:grpSpPr>
          <p:sp>
            <p:nvSpPr>
              <p:cNvPr id="17" name="AutoShape 5"/>
              <p:cNvSpPr>
                <a:spLocks noChangeArrowheads="1"/>
              </p:cNvSpPr>
              <p:nvPr/>
            </p:nvSpPr>
            <p:spPr bwMode="auto">
              <a:xfrm>
                <a:off x="251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Ordförande</a:t>
                </a:r>
                <a:endParaRPr lang="en-US" sz="1600" b="1" dirty="0"/>
              </a:p>
            </p:txBody>
          </p:sp>
          <p:sp>
            <p:nvSpPr>
              <p:cNvPr id="18" name="AutoShape 6"/>
              <p:cNvSpPr>
                <a:spLocks noChangeArrowheads="1"/>
              </p:cNvSpPr>
              <p:nvPr/>
            </p:nvSpPr>
            <p:spPr bwMode="auto">
              <a:xfrm>
                <a:off x="1721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Sekreterare</a:t>
                </a:r>
                <a:endParaRPr lang="en-US" sz="1600" b="1" dirty="0"/>
              </a:p>
            </p:txBody>
          </p:sp>
          <p:sp>
            <p:nvSpPr>
              <p:cNvPr id="19" name="AutoShape 7"/>
              <p:cNvSpPr>
                <a:spLocks noChangeArrowheads="1"/>
              </p:cNvSpPr>
              <p:nvPr/>
            </p:nvSpPr>
            <p:spPr bwMode="auto">
              <a:xfrm>
                <a:off x="985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Kassör</a:t>
                </a:r>
                <a:endParaRPr lang="en-US" sz="1600" b="1" dirty="0"/>
              </a:p>
            </p:txBody>
          </p:sp>
          <p:sp>
            <p:nvSpPr>
              <p:cNvPr id="20" name="AutoShape 8"/>
              <p:cNvSpPr>
                <a:spLocks noChangeArrowheads="1"/>
              </p:cNvSpPr>
              <p:nvPr/>
            </p:nvSpPr>
            <p:spPr bwMode="auto">
              <a:xfrm>
                <a:off x="2456" y="1972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Tränarråd</a:t>
                </a:r>
                <a:endParaRPr lang="en-US" sz="1600" b="1" dirty="0"/>
              </a:p>
            </p:txBody>
          </p:sp>
          <p:sp>
            <p:nvSpPr>
              <p:cNvPr id="21" name="AutoShape 9"/>
              <p:cNvSpPr>
                <a:spLocks noChangeArrowheads="1"/>
              </p:cNvSpPr>
              <p:nvPr/>
            </p:nvSpPr>
            <p:spPr bwMode="auto">
              <a:xfrm>
                <a:off x="3187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Marknads-</a:t>
                </a:r>
              </a:p>
              <a:p>
                <a:pPr algn="ctr"/>
                <a:r>
                  <a:rPr lang="sv-SE" sz="1600" b="1" dirty="0"/>
                  <a:t>föring</a:t>
                </a:r>
                <a:endParaRPr lang="en-US" sz="1600" b="1" dirty="0"/>
              </a:p>
            </p:txBody>
          </p:sp>
          <p:sp>
            <p:nvSpPr>
              <p:cNvPr id="22" name="AutoShape 10"/>
              <p:cNvSpPr>
                <a:spLocks noChangeArrowheads="1"/>
              </p:cNvSpPr>
              <p:nvPr/>
            </p:nvSpPr>
            <p:spPr bwMode="auto">
              <a:xfrm>
                <a:off x="5393" y="1985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Sponsring</a:t>
                </a:r>
                <a:r>
                  <a:rPr lang="sv-SE" b="1" dirty="0"/>
                  <a:t> </a:t>
                </a:r>
                <a:endParaRPr lang="en-US" b="1" dirty="0"/>
              </a:p>
            </p:txBody>
          </p:sp>
        </p:grpSp>
        <p:sp>
          <p:nvSpPr>
            <p:cNvPr id="36" name="AutoShape 10">
              <a:extLst>
                <a:ext uri="{FF2B5EF4-FFF2-40B4-BE49-F238E27FC236}">
                  <a16:creationId xmlns:a16="http://schemas.microsoft.com/office/drawing/2014/main" id="{67B23183-744C-D540-A9BF-1A0DA17E4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8226" y="2481620"/>
              <a:ext cx="1080000" cy="50323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sv-SE" sz="1600" b="1" dirty="0"/>
                <a:t>Aktivitet</a:t>
              </a:r>
              <a:r>
                <a:rPr lang="sv-SE" b="1" dirty="0"/>
                <a:t> </a:t>
              </a:r>
              <a:endParaRPr lang="en-US" b="1" dirty="0"/>
            </a:p>
          </p:txBody>
        </p:sp>
        <p:sp>
          <p:nvSpPr>
            <p:cNvPr id="37" name="AutoShape 9">
              <a:extLst>
                <a:ext uri="{FF2B5EF4-FFF2-40B4-BE49-F238E27FC236}">
                  <a16:creationId xmlns:a16="http://schemas.microsoft.com/office/drawing/2014/main" id="{B25C5486-4ABD-F947-919A-CB080606EB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325" y="5636678"/>
              <a:ext cx="1080000" cy="50323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sv-SE" sz="1600" b="1" dirty="0"/>
                <a:t>Kommun-</a:t>
              </a:r>
            </a:p>
            <a:p>
              <a:pPr algn="ctr"/>
              <a:r>
                <a:rPr lang="sv-SE" sz="1600" b="1" dirty="0"/>
                <a:t>ikation</a:t>
              </a:r>
            </a:p>
          </p:txBody>
        </p:sp>
      </p:grpSp>
      <p:sp>
        <p:nvSpPr>
          <p:cNvPr id="40" name="AutoShape 10">
            <a:extLst>
              <a:ext uri="{FF2B5EF4-FFF2-40B4-BE49-F238E27FC236}">
                <a16:creationId xmlns:a16="http://schemas.microsoft.com/office/drawing/2014/main" id="{C45E01BB-6AA9-7F44-8AAF-71664853C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4725" y="4141488"/>
            <a:ext cx="1263989" cy="50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v-SE" sz="1600" b="1" dirty="0"/>
              <a:t>Ungdoms-</a:t>
            </a:r>
          </a:p>
          <a:p>
            <a:pPr algn="ctr"/>
            <a:r>
              <a:rPr lang="sv-SE" sz="1600" b="1" dirty="0"/>
              <a:t>representant</a:t>
            </a:r>
            <a:r>
              <a:rPr lang="sv-SE" b="1" dirty="0"/>
              <a:t> </a:t>
            </a:r>
            <a:endParaRPr lang="en-US" b="1" dirty="0"/>
          </a:p>
        </p:txBody>
      </p:sp>
      <p:sp>
        <p:nvSpPr>
          <p:cNvPr id="41" name="AutoShape 10">
            <a:extLst>
              <a:ext uri="{FF2B5EF4-FFF2-40B4-BE49-F238E27FC236}">
                <a16:creationId xmlns:a16="http://schemas.microsoft.com/office/drawing/2014/main" id="{A1B6CAEF-2D18-F14C-B82F-CDEDFE86D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2073" y="2482564"/>
            <a:ext cx="1080212" cy="50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v-SE" sz="1600" b="1" dirty="0"/>
              <a:t>Material</a:t>
            </a:r>
            <a:endParaRPr lang="en-US" b="1" dirty="0"/>
          </a:p>
        </p:txBody>
      </p:sp>
      <p:sp>
        <p:nvSpPr>
          <p:cNvPr id="44" name="Text Box 32">
            <a:extLst>
              <a:ext uri="{FF2B5EF4-FFF2-40B4-BE49-F238E27FC236}">
                <a16:creationId xmlns:a16="http://schemas.microsoft.com/office/drawing/2014/main" id="{98155A27-83AB-5B49-8160-70CF2CAC6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550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Anders Jäderling</a:t>
            </a:r>
            <a:endParaRPr lang="en-US" sz="1400" b="1" dirty="0"/>
          </a:p>
        </p:txBody>
      </p:sp>
      <p:sp>
        <p:nvSpPr>
          <p:cNvPr id="45" name="Text Box 34">
            <a:extLst>
              <a:ext uri="{FF2B5EF4-FFF2-40B4-BE49-F238E27FC236}">
                <a16:creationId xmlns:a16="http://schemas.microsoft.com/office/drawing/2014/main" id="{9EB6ECBB-D2EA-6F46-96D8-485A8A9A8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5088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Fredrik Hahne</a:t>
            </a:r>
            <a:endParaRPr lang="en-US" sz="1400" b="1" dirty="0"/>
          </a:p>
        </p:txBody>
      </p:sp>
      <p:sp>
        <p:nvSpPr>
          <p:cNvPr id="46" name="Text Box 34">
            <a:extLst>
              <a:ext uri="{FF2B5EF4-FFF2-40B4-BE49-F238E27FC236}">
                <a16:creationId xmlns:a16="http://schemas.microsoft.com/office/drawing/2014/main" id="{B6B56674-8040-DD49-806A-5C6543030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37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Konstantina Sakkas</a:t>
            </a:r>
            <a:endParaRPr lang="en-US" sz="1400" b="1" dirty="0"/>
          </a:p>
        </p:txBody>
      </p:sp>
      <p:sp>
        <p:nvSpPr>
          <p:cNvPr id="47" name="Text Box 34">
            <a:extLst>
              <a:ext uri="{FF2B5EF4-FFF2-40B4-BE49-F238E27FC236}">
                <a16:creationId xmlns:a16="http://schemas.microsoft.com/office/drawing/2014/main" id="{D9043096-372E-6947-BB89-3F2340C16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628" y="5230780"/>
            <a:ext cx="10795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>
                <a:solidFill>
                  <a:srgbClr val="FF0000"/>
                </a:solidFill>
              </a:rPr>
              <a:t>Vakant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8" name="Text Box 34">
            <a:extLst>
              <a:ext uri="{FF2B5EF4-FFF2-40B4-BE49-F238E27FC236}">
                <a16:creationId xmlns:a16="http://schemas.microsoft.com/office/drawing/2014/main" id="{588FAC54-B04C-8146-85C8-B9C81533B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401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Staffan Franzén</a:t>
            </a:r>
            <a:endParaRPr lang="en-US" sz="1400" b="1" dirty="0"/>
          </a:p>
        </p:txBody>
      </p:sp>
      <p:sp>
        <p:nvSpPr>
          <p:cNvPr id="49" name="Text Box 34">
            <a:extLst>
              <a:ext uri="{FF2B5EF4-FFF2-40B4-BE49-F238E27FC236}">
                <a16:creationId xmlns:a16="http://schemas.microsoft.com/office/drawing/2014/main" id="{212D3E18-6957-DD46-A980-4DDFC827E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070" y="3563589"/>
            <a:ext cx="1158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Timna Nachmann</a:t>
            </a:r>
            <a:endParaRPr lang="en-US" sz="1400" b="1" dirty="0"/>
          </a:p>
        </p:txBody>
      </p:sp>
      <p:sp>
        <p:nvSpPr>
          <p:cNvPr id="50" name="Text Box 34">
            <a:extLst>
              <a:ext uri="{FF2B5EF4-FFF2-40B4-BE49-F238E27FC236}">
                <a16:creationId xmlns:a16="http://schemas.microsoft.com/office/drawing/2014/main" id="{B0F2AA37-6D50-E44B-99E5-7E10DEC2A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1800" y="2026487"/>
            <a:ext cx="1158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Arne </a:t>
            </a:r>
          </a:p>
          <a:p>
            <a:pPr algn="ctr">
              <a:spcBef>
                <a:spcPts val="0"/>
              </a:spcBef>
            </a:pPr>
            <a:r>
              <a:rPr lang="sv-SE" sz="1400" b="1" dirty="0"/>
              <a:t>Stroff</a:t>
            </a:r>
            <a:endParaRPr lang="en-US" sz="1400" b="1" dirty="0"/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483C0792-A70E-A648-AC56-AC1F49561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31" name="Rubrik 1">
            <a:extLst>
              <a:ext uri="{FF2B5EF4-FFF2-40B4-BE49-F238E27FC236}">
                <a16:creationId xmlns:a16="http://schemas.microsoft.com/office/drawing/2014/main" id="{FD78E7FC-7FFA-024E-B9FC-20F9A3395EF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Roller i Styrelsen</a:t>
            </a:r>
          </a:p>
        </p:txBody>
      </p:sp>
    </p:spTree>
    <p:extLst>
      <p:ext uri="{BB962C8B-B14F-4D97-AF65-F5344CB8AC3E}">
        <p14:creationId xmlns:p14="http://schemas.microsoft.com/office/powerpoint/2010/main" val="1223228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928670"/>
            <a:ext cx="8229600" cy="928694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b="1" i="1" dirty="0"/>
              <a:t>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b="1" i="1" dirty="0"/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672560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endParaRPr lang="en-US" dirty="0"/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71406" y="3062657"/>
            <a:ext cx="1158067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Ledning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Samordning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Förankring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Extern kontakt; kommun, förbund, klubbar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Årsplan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Årsmöte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Personalansvar</a:t>
            </a:r>
            <a:br>
              <a:rPr lang="sv-SE" sz="1200" dirty="0"/>
            </a:br>
            <a:r>
              <a:rPr lang="sv-SE" sz="1200" dirty="0"/>
              <a:t>anställda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SISU-bidrag</a:t>
            </a: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1204130" y="3062657"/>
            <a:ext cx="1105555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Ekonomisk styrning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Ekonomisk</a:t>
            </a:r>
            <a:br>
              <a:rPr lang="sv-SE" sz="1200" dirty="0"/>
            </a:br>
            <a:r>
              <a:rPr lang="sv-SE" sz="1200" dirty="0"/>
              <a:t>uppföljning mha redovisnings-byrå som sköter bokföring och  löpande redovisning samt bokslut</a:t>
            </a: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2347138" y="3062657"/>
            <a:ext cx="1237109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Protokoll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Administration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Medlemsregister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LOK- &amp; RF-bidrag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Team managers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Årsmöte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Licenser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Idrottslyftet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Dispenser</a:t>
            </a:r>
            <a:endParaRPr lang="en-US" sz="1200" dirty="0"/>
          </a:p>
        </p:txBody>
      </p: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3458072" y="3062657"/>
            <a:ext cx="111392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Representant Tränarrådet</a:t>
            </a:r>
          </a:p>
          <a:p>
            <a:pPr>
              <a:spcBef>
                <a:spcPct val="50000"/>
              </a:spcBef>
            </a:pPr>
            <a:endParaRPr lang="sv-SE" sz="1200" dirty="0"/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5144981" y="5622600"/>
            <a:ext cx="117288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Hemsidan</a:t>
            </a:r>
            <a:br>
              <a:rPr lang="sv-SE" sz="1200" dirty="0"/>
            </a:br>
            <a:r>
              <a:rPr lang="sv-SE" sz="1200" dirty="0"/>
              <a:t>Social media</a:t>
            </a:r>
            <a:br>
              <a:rPr lang="sv-SE" sz="1200" dirty="0"/>
            </a:br>
            <a:r>
              <a:rPr lang="sv-SE" sz="1200" dirty="0"/>
              <a:t>Facebook</a:t>
            </a:r>
            <a:br>
              <a:rPr lang="sv-SE" sz="1200" dirty="0"/>
            </a:br>
            <a:r>
              <a:rPr lang="sv-SE" sz="1200" dirty="0"/>
              <a:t>Instagram</a:t>
            </a:r>
            <a:br>
              <a:rPr lang="sv-SE" sz="1200" dirty="0"/>
            </a:br>
            <a:r>
              <a:rPr lang="sv-SE" sz="1200" dirty="0"/>
              <a:t>Utskick</a:t>
            </a:r>
            <a:endParaRPr lang="en-US" dirty="0"/>
          </a:p>
        </p:txBody>
      </p:sp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105216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Eva-Lotta</a:t>
            </a:r>
          </a:p>
          <a:p>
            <a:pPr algn="ctr">
              <a:spcBef>
                <a:spcPts val="0"/>
              </a:spcBef>
            </a:pPr>
            <a:r>
              <a:rPr lang="sv-SE" sz="1400" b="1" dirty="0"/>
              <a:t>Sandberg</a:t>
            </a:r>
            <a:endParaRPr lang="en-US" sz="1400" b="1" dirty="0"/>
          </a:p>
        </p:txBody>
      </p: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2353971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Madelene</a:t>
            </a:r>
          </a:p>
          <a:p>
            <a:pPr algn="ctr">
              <a:spcBef>
                <a:spcPts val="0"/>
              </a:spcBef>
            </a:pPr>
            <a:r>
              <a:rPr lang="sv-SE" sz="1400" b="1" dirty="0"/>
              <a:t>Sjöholm</a:t>
            </a:r>
            <a:endParaRPr lang="en-US" sz="1400" b="1" dirty="0"/>
          </a:p>
        </p:txBody>
      </p:sp>
      <p:sp>
        <p:nvSpPr>
          <p:cNvPr id="33" name="Text Box 37"/>
          <p:cNvSpPr txBox="1">
            <a:spLocks noChangeArrowheads="1"/>
          </p:cNvSpPr>
          <p:nvPr/>
        </p:nvSpPr>
        <p:spPr bwMode="auto">
          <a:xfrm>
            <a:off x="6854228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Linda</a:t>
            </a:r>
          </a:p>
          <a:p>
            <a:pPr algn="ctr">
              <a:spcBef>
                <a:spcPts val="0"/>
              </a:spcBef>
            </a:pPr>
            <a:r>
              <a:rPr lang="sv-SE" sz="1400" b="1" dirty="0"/>
              <a:t>Olofsgård</a:t>
            </a:r>
            <a:endParaRPr lang="en-US" sz="1400" b="1" dirty="0"/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6807989" y="3032909"/>
            <a:ext cx="115806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Viby Streetbasket</a:t>
            </a:r>
            <a:br>
              <a:rPr lang="sv-SE" sz="1200" dirty="0"/>
            </a:br>
            <a:r>
              <a:rPr lang="sv-SE" sz="1200" dirty="0"/>
              <a:t>festival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Julavslutning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Valborg i Viby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Säsongs-avslutning</a:t>
            </a:r>
          </a:p>
          <a:p>
            <a:pPr>
              <a:spcBef>
                <a:spcPct val="50000"/>
              </a:spcBef>
            </a:pPr>
            <a:endParaRPr lang="sv-SE" sz="1200" dirty="0"/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63F59307-2168-724E-9909-B8570F4C942C}"/>
              </a:ext>
            </a:extLst>
          </p:cNvPr>
          <p:cNvGrpSpPr/>
          <p:nvPr/>
        </p:nvGrpSpPr>
        <p:grpSpPr>
          <a:xfrm>
            <a:off x="104827" y="2481620"/>
            <a:ext cx="8958862" cy="3082073"/>
            <a:chOff x="73152" y="2481620"/>
            <a:chExt cx="8958862" cy="3082073"/>
          </a:xfrm>
        </p:grpSpPr>
        <p:grpSp>
          <p:nvGrpSpPr>
            <p:cNvPr id="16" name="Group 4"/>
            <p:cNvGrpSpPr>
              <a:grpSpLocks/>
            </p:cNvGrpSpPr>
            <p:nvPr/>
          </p:nvGrpSpPr>
          <p:grpSpPr bwMode="auto">
            <a:xfrm>
              <a:off x="73152" y="2481620"/>
              <a:ext cx="8958862" cy="523876"/>
              <a:chOff x="251" y="1972"/>
              <a:chExt cx="5847" cy="330"/>
            </a:xfrm>
          </p:grpSpPr>
          <p:sp>
            <p:nvSpPr>
              <p:cNvPr id="17" name="AutoShape 5"/>
              <p:cNvSpPr>
                <a:spLocks noChangeArrowheads="1"/>
              </p:cNvSpPr>
              <p:nvPr/>
            </p:nvSpPr>
            <p:spPr bwMode="auto">
              <a:xfrm>
                <a:off x="251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Ordförande</a:t>
                </a:r>
                <a:endParaRPr lang="en-US" sz="1600" b="1" dirty="0"/>
              </a:p>
            </p:txBody>
          </p:sp>
          <p:sp>
            <p:nvSpPr>
              <p:cNvPr id="18" name="AutoShape 6"/>
              <p:cNvSpPr>
                <a:spLocks noChangeArrowheads="1"/>
              </p:cNvSpPr>
              <p:nvPr/>
            </p:nvSpPr>
            <p:spPr bwMode="auto">
              <a:xfrm>
                <a:off x="1721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Sekreterare</a:t>
                </a:r>
                <a:endParaRPr lang="en-US" sz="1600" b="1" dirty="0"/>
              </a:p>
            </p:txBody>
          </p:sp>
          <p:sp>
            <p:nvSpPr>
              <p:cNvPr id="19" name="AutoShape 7"/>
              <p:cNvSpPr>
                <a:spLocks noChangeArrowheads="1"/>
              </p:cNvSpPr>
              <p:nvPr/>
            </p:nvSpPr>
            <p:spPr bwMode="auto">
              <a:xfrm>
                <a:off x="985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Kassör</a:t>
                </a:r>
                <a:endParaRPr lang="en-US" sz="1600" b="1" dirty="0"/>
              </a:p>
            </p:txBody>
          </p:sp>
          <p:sp>
            <p:nvSpPr>
              <p:cNvPr id="20" name="AutoShape 8"/>
              <p:cNvSpPr>
                <a:spLocks noChangeArrowheads="1"/>
              </p:cNvSpPr>
              <p:nvPr/>
            </p:nvSpPr>
            <p:spPr bwMode="auto">
              <a:xfrm>
                <a:off x="2456" y="1972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Tränarråd</a:t>
                </a:r>
                <a:endParaRPr lang="en-US" sz="1600" b="1" dirty="0"/>
              </a:p>
            </p:txBody>
          </p:sp>
          <p:sp>
            <p:nvSpPr>
              <p:cNvPr id="21" name="AutoShape 9"/>
              <p:cNvSpPr>
                <a:spLocks noChangeArrowheads="1"/>
              </p:cNvSpPr>
              <p:nvPr/>
            </p:nvSpPr>
            <p:spPr bwMode="auto">
              <a:xfrm>
                <a:off x="3187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Marknads-</a:t>
                </a:r>
              </a:p>
              <a:p>
                <a:pPr algn="ctr"/>
                <a:r>
                  <a:rPr lang="sv-SE" sz="1600" b="1" dirty="0"/>
                  <a:t>föring</a:t>
                </a:r>
                <a:endParaRPr lang="en-US" sz="1600" b="1" dirty="0"/>
              </a:p>
            </p:txBody>
          </p:sp>
          <p:sp>
            <p:nvSpPr>
              <p:cNvPr id="22" name="AutoShape 10"/>
              <p:cNvSpPr>
                <a:spLocks noChangeArrowheads="1"/>
              </p:cNvSpPr>
              <p:nvPr/>
            </p:nvSpPr>
            <p:spPr bwMode="auto">
              <a:xfrm>
                <a:off x="5393" y="1985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sv-SE" sz="1600" b="1" dirty="0"/>
                  <a:t>Sponsring</a:t>
                </a:r>
                <a:r>
                  <a:rPr lang="sv-SE" b="1" dirty="0"/>
                  <a:t> </a:t>
                </a:r>
                <a:endParaRPr lang="en-US" b="1" dirty="0"/>
              </a:p>
            </p:txBody>
          </p:sp>
        </p:grpSp>
        <p:sp>
          <p:nvSpPr>
            <p:cNvPr id="36" name="AutoShape 10">
              <a:extLst>
                <a:ext uri="{FF2B5EF4-FFF2-40B4-BE49-F238E27FC236}">
                  <a16:creationId xmlns:a16="http://schemas.microsoft.com/office/drawing/2014/main" id="{67B23183-744C-D540-A9BF-1A0DA17E4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8226" y="2481620"/>
              <a:ext cx="1080000" cy="50323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sv-SE" sz="1600" b="1" dirty="0"/>
                <a:t>Aktivitet</a:t>
              </a:r>
              <a:r>
                <a:rPr lang="sv-SE" b="1" dirty="0"/>
                <a:t> </a:t>
              </a:r>
              <a:endParaRPr lang="en-US" b="1" dirty="0"/>
            </a:p>
          </p:txBody>
        </p:sp>
        <p:sp>
          <p:nvSpPr>
            <p:cNvPr id="37" name="AutoShape 9">
              <a:extLst>
                <a:ext uri="{FF2B5EF4-FFF2-40B4-BE49-F238E27FC236}">
                  <a16:creationId xmlns:a16="http://schemas.microsoft.com/office/drawing/2014/main" id="{B25C5486-4ABD-F947-919A-CB080606EB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085" y="5060455"/>
              <a:ext cx="1080000" cy="50323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sv-SE" sz="1600" b="1" dirty="0"/>
                <a:t>Kommun-</a:t>
              </a:r>
            </a:p>
            <a:p>
              <a:pPr algn="ctr"/>
              <a:r>
                <a:rPr lang="sv-SE" sz="1600" b="1" dirty="0"/>
                <a:t>ikation</a:t>
              </a:r>
            </a:p>
          </p:txBody>
        </p:sp>
      </p:grpSp>
      <p:sp>
        <p:nvSpPr>
          <p:cNvPr id="38" name="Text Box 15">
            <a:extLst>
              <a:ext uri="{FF2B5EF4-FFF2-40B4-BE49-F238E27FC236}">
                <a16:creationId xmlns:a16="http://schemas.microsoft.com/office/drawing/2014/main" id="{CB3C0BAC-E9FB-E843-8344-2EC99FF36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8292" y="3062657"/>
            <a:ext cx="1172889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Marknadsföring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Bilder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Foto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Formgivning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Klubbprofil</a:t>
            </a:r>
          </a:p>
          <a:p>
            <a:pPr>
              <a:spcBef>
                <a:spcPct val="50000"/>
              </a:spcBef>
            </a:pPr>
            <a:endParaRPr lang="sv-SE" sz="1200" dirty="0"/>
          </a:p>
        </p:txBody>
      </p:sp>
      <p:sp>
        <p:nvSpPr>
          <p:cNvPr id="39" name="Text Box 15">
            <a:extLst>
              <a:ext uri="{FF2B5EF4-FFF2-40B4-BE49-F238E27FC236}">
                <a16:creationId xmlns:a16="http://schemas.microsoft.com/office/drawing/2014/main" id="{2DA46FDF-BC8E-A74F-B932-C78931198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8208" y="3062657"/>
            <a:ext cx="117131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Sponsring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Bidrag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Stipendier</a:t>
            </a:r>
          </a:p>
          <a:p>
            <a:pPr>
              <a:spcBef>
                <a:spcPct val="50000"/>
              </a:spcBef>
            </a:pPr>
            <a:r>
              <a:rPr lang="sv-SE" sz="1200" dirty="0">
                <a:cs typeface="Calibri"/>
              </a:rPr>
              <a:t>Stöd ekonomi</a:t>
            </a:r>
          </a:p>
        </p:txBody>
      </p:sp>
      <p:sp>
        <p:nvSpPr>
          <p:cNvPr id="40" name="AutoShape 10">
            <a:extLst>
              <a:ext uri="{FF2B5EF4-FFF2-40B4-BE49-F238E27FC236}">
                <a16:creationId xmlns:a16="http://schemas.microsoft.com/office/drawing/2014/main" id="{C45E01BB-6AA9-7F44-8AAF-71664853C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378" y="5067225"/>
            <a:ext cx="1263989" cy="50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v-SE" sz="1600" b="1" dirty="0"/>
              <a:t>Ungdoms-</a:t>
            </a:r>
          </a:p>
          <a:p>
            <a:pPr algn="ctr"/>
            <a:r>
              <a:rPr lang="sv-SE" sz="1600" b="1" dirty="0"/>
              <a:t>representant</a:t>
            </a:r>
            <a:r>
              <a:rPr lang="sv-SE" b="1" dirty="0"/>
              <a:t> </a:t>
            </a:r>
            <a:endParaRPr lang="en-US" b="1" dirty="0"/>
          </a:p>
        </p:txBody>
      </p:sp>
      <p:sp>
        <p:nvSpPr>
          <p:cNvPr id="41" name="AutoShape 10">
            <a:extLst>
              <a:ext uri="{FF2B5EF4-FFF2-40B4-BE49-F238E27FC236}">
                <a16:creationId xmlns:a16="http://schemas.microsoft.com/office/drawing/2014/main" id="{A1B6CAEF-2D18-F14C-B82F-CDEDFE86D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520" y="2473118"/>
            <a:ext cx="1080212" cy="50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v-SE" sz="1600" b="1" dirty="0"/>
              <a:t>Material</a:t>
            </a:r>
            <a:endParaRPr lang="en-US" b="1" dirty="0"/>
          </a:p>
        </p:txBody>
      </p:sp>
      <p:sp>
        <p:nvSpPr>
          <p:cNvPr id="42" name="Text Box 11">
            <a:extLst>
              <a:ext uri="{FF2B5EF4-FFF2-40B4-BE49-F238E27FC236}">
                <a16:creationId xmlns:a16="http://schemas.microsoft.com/office/drawing/2014/main" id="{46BB09E5-D58B-F042-9B6A-323DAA455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4569" y="3054230"/>
            <a:ext cx="2214578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Materialinköp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Kontaktperson</a:t>
            </a:r>
            <a:br>
              <a:rPr lang="sv-SE" sz="1200" dirty="0">
                <a:cs typeface="Calibri"/>
              </a:rPr>
            </a:br>
            <a:r>
              <a:rPr lang="sv-SE" sz="1200" dirty="0"/>
              <a:t>vid inköp till </a:t>
            </a:r>
            <a:br>
              <a:rPr lang="sv-SE" sz="1200" dirty="0"/>
            </a:br>
            <a:r>
              <a:rPr lang="sv-SE" sz="1200" dirty="0"/>
              <a:t>klubbaktiviteter</a:t>
            </a:r>
            <a:endParaRPr lang="sv-SE" sz="1200" dirty="0"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sv-SE" sz="1200" dirty="0"/>
              <a:t>Samordning </a:t>
            </a:r>
            <a:br>
              <a:rPr lang="sv-SE" sz="1200" dirty="0"/>
            </a:br>
            <a:r>
              <a:rPr lang="sv-SE" sz="1200" dirty="0"/>
              <a:t>klubbaktiviteter</a:t>
            </a:r>
            <a:endParaRPr lang="sv-SE" sz="1200" dirty="0"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sv-SE" sz="1200" dirty="0"/>
              <a:t>Nycklar/förråd</a:t>
            </a:r>
          </a:p>
        </p:txBody>
      </p:sp>
      <p:sp>
        <p:nvSpPr>
          <p:cNvPr id="43" name="Text Box 11">
            <a:extLst>
              <a:ext uri="{FF2B5EF4-FFF2-40B4-BE49-F238E27FC236}">
                <a16:creationId xmlns:a16="http://schemas.microsoft.com/office/drawing/2014/main" id="{76F200CB-FF7F-B241-8029-83FB0BFAF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254" y="5640572"/>
            <a:ext cx="16292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Företräder spelarnas intressen i styrelsen</a:t>
            </a:r>
          </a:p>
        </p:txBody>
      </p:sp>
      <p:sp>
        <p:nvSpPr>
          <p:cNvPr id="44" name="Text Box 32">
            <a:extLst>
              <a:ext uri="{FF2B5EF4-FFF2-40B4-BE49-F238E27FC236}">
                <a16:creationId xmlns:a16="http://schemas.microsoft.com/office/drawing/2014/main" id="{98155A27-83AB-5B49-8160-70CF2CAC6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550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Anders Jäderling</a:t>
            </a:r>
            <a:endParaRPr lang="en-US" sz="1400" b="1" dirty="0"/>
          </a:p>
        </p:txBody>
      </p:sp>
      <p:sp>
        <p:nvSpPr>
          <p:cNvPr id="45" name="Text Box 34">
            <a:extLst>
              <a:ext uri="{FF2B5EF4-FFF2-40B4-BE49-F238E27FC236}">
                <a16:creationId xmlns:a16="http://schemas.microsoft.com/office/drawing/2014/main" id="{9EB6ECBB-D2EA-6F46-96D8-485A8A9A8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5088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Fredrik Hahne</a:t>
            </a:r>
            <a:endParaRPr lang="en-US" sz="1400" b="1" dirty="0"/>
          </a:p>
        </p:txBody>
      </p:sp>
      <p:sp>
        <p:nvSpPr>
          <p:cNvPr id="46" name="Text Box 34">
            <a:extLst>
              <a:ext uri="{FF2B5EF4-FFF2-40B4-BE49-F238E27FC236}">
                <a16:creationId xmlns:a16="http://schemas.microsoft.com/office/drawing/2014/main" id="{B6B56674-8040-DD49-806A-5C6543030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37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Konstantina Sakkas</a:t>
            </a:r>
            <a:endParaRPr lang="en-US" sz="1400" b="1" dirty="0"/>
          </a:p>
        </p:txBody>
      </p:sp>
      <p:sp>
        <p:nvSpPr>
          <p:cNvPr id="47" name="Text Box 34">
            <a:extLst>
              <a:ext uri="{FF2B5EF4-FFF2-40B4-BE49-F238E27FC236}">
                <a16:creationId xmlns:a16="http://schemas.microsoft.com/office/drawing/2014/main" id="{D9043096-372E-6947-BB89-3F2340C16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472" y="4720681"/>
            <a:ext cx="10795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>
                <a:solidFill>
                  <a:srgbClr val="FF0000"/>
                </a:solidFill>
              </a:rPr>
              <a:t>Vakant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8" name="Text Box 34">
            <a:extLst>
              <a:ext uri="{FF2B5EF4-FFF2-40B4-BE49-F238E27FC236}">
                <a16:creationId xmlns:a16="http://schemas.microsoft.com/office/drawing/2014/main" id="{588FAC54-B04C-8146-85C8-B9C81533B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401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Staffan Franzén</a:t>
            </a:r>
            <a:endParaRPr lang="en-US" sz="1400" b="1" dirty="0"/>
          </a:p>
        </p:txBody>
      </p:sp>
      <p:sp>
        <p:nvSpPr>
          <p:cNvPr id="49" name="Text Box 34">
            <a:extLst>
              <a:ext uri="{FF2B5EF4-FFF2-40B4-BE49-F238E27FC236}">
                <a16:creationId xmlns:a16="http://schemas.microsoft.com/office/drawing/2014/main" id="{212D3E18-6957-DD46-A980-4DDFC827E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954" y="4564896"/>
            <a:ext cx="1158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Timna Nachmann</a:t>
            </a:r>
            <a:endParaRPr lang="en-US" sz="1400" b="1" dirty="0"/>
          </a:p>
        </p:txBody>
      </p:sp>
      <p:sp>
        <p:nvSpPr>
          <p:cNvPr id="50" name="Text Box 34">
            <a:extLst>
              <a:ext uri="{FF2B5EF4-FFF2-40B4-BE49-F238E27FC236}">
                <a16:creationId xmlns:a16="http://schemas.microsoft.com/office/drawing/2014/main" id="{B0F2AA37-6D50-E44B-99E5-7E10DEC2A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4569" y="2007595"/>
            <a:ext cx="1158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sv-SE" sz="1400" b="1" dirty="0"/>
              <a:t>Arne </a:t>
            </a:r>
          </a:p>
          <a:p>
            <a:pPr algn="ctr">
              <a:spcBef>
                <a:spcPts val="0"/>
              </a:spcBef>
            </a:pPr>
            <a:r>
              <a:rPr lang="sv-SE" sz="1400" b="1" dirty="0"/>
              <a:t>Stroff</a:t>
            </a:r>
            <a:endParaRPr lang="en-US" sz="1400" b="1" dirty="0"/>
          </a:p>
        </p:txBody>
      </p:sp>
      <p:pic>
        <p:nvPicPr>
          <p:cNvPr id="53" name="Bildobjekt 52">
            <a:extLst>
              <a:ext uri="{FF2B5EF4-FFF2-40B4-BE49-F238E27FC236}">
                <a16:creationId xmlns:a16="http://schemas.microsoft.com/office/drawing/2014/main" id="{CC5CF0E1-83E7-8843-A880-32A15C557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54" name="Rubrik 1">
            <a:extLst>
              <a:ext uri="{FF2B5EF4-FFF2-40B4-BE49-F238E27FC236}">
                <a16:creationId xmlns:a16="http://schemas.microsoft.com/office/drawing/2014/main" id="{921631EE-59B9-9C40-BD2D-DFF4683EFC7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Ansvar i Styrelsen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D23597C-5C7C-954B-8FB6-A522AA335CEE}"/>
              </a:ext>
            </a:extLst>
          </p:cNvPr>
          <p:cNvSpPr/>
          <p:nvPr/>
        </p:nvSpPr>
        <p:spPr>
          <a:xfrm>
            <a:off x="6553200" y="6102237"/>
            <a:ext cx="251048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altLang="en-US" i="1" kern="0" dirty="0">
                <a:solidFill>
                  <a:srgbClr val="0070C0"/>
                </a:solidFill>
              </a:rPr>
              <a:t>Kontakt med Styrelsen:</a:t>
            </a:r>
          </a:p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altLang="en-US" i="1" u="sng" kern="0" dirty="0" err="1">
                <a:solidFill>
                  <a:srgbClr val="0070C0"/>
                </a:solidFill>
                <a:hlinkClick r:id="rId3"/>
              </a:rPr>
              <a:t>styrelse@vibybasket.se</a:t>
            </a:r>
            <a:endParaRPr lang="sv-SE" altLang="en-US" i="1" u="sng" kern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686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657236"/>
            <a:ext cx="8229600" cy="1857364"/>
          </a:xfrm>
        </p:spPr>
        <p:txBody>
          <a:bodyPr/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b="1" i="1" dirty="0"/>
              <a:t> </a:t>
            </a:r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672560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endParaRPr lang="en-US" dirty="0"/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215996" y="3270245"/>
            <a:ext cx="138990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Repr Styrelsen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Ledar- &amp; tränarrekrytering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Ungdomscoacher</a:t>
            </a:r>
          </a:p>
        </p:txBody>
      </p:sp>
      <p:sp>
        <p:nvSpPr>
          <p:cNvPr id="37" name="Text Box 12"/>
          <p:cNvSpPr txBox="1">
            <a:spLocks noChangeArrowheads="1"/>
          </p:cNvSpPr>
          <p:nvPr/>
        </p:nvSpPr>
        <p:spPr bwMode="auto">
          <a:xfrm>
            <a:off x="1714480" y="3295645"/>
            <a:ext cx="14287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Sekretariatsutb</a:t>
            </a:r>
            <a:br>
              <a:rPr lang="sv-SE" sz="1200" dirty="0"/>
            </a:br>
            <a:r>
              <a:rPr lang="sv-SE" sz="1200" dirty="0"/>
              <a:t>(påminna årets</a:t>
            </a:r>
            <a:br>
              <a:rPr lang="sv-SE" sz="1200" dirty="0"/>
            </a:br>
            <a:r>
              <a:rPr lang="sv-SE" sz="1200" dirty="0"/>
              <a:t>ansvariga lag)</a:t>
            </a:r>
            <a:endParaRPr lang="en-US" sz="1200" dirty="0"/>
          </a:p>
          <a:p>
            <a:pPr>
              <a:spcBef>
                <a:spcPct val="50000"/>
              </a:spcBef>
            </a:pPr>
            <a:r>
              <a:rPr lang="en-US" sz="1200" dirty="0"/>
              <a:t>Lovträningar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Skillsträningar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Träningstider</a:t>
            </a:r>
          </a:p>
          <a:p>
            <a:pPr>
              <a:spcBef>
                <a:spcPct val="50000"/>
              </a:spcBef>
            </a:pPr>
            <a:r>
              <a:rPr lang="en-US" sz="1200" dirty="0"/>
              <a:t>Dokument</a:t>
            </a:r>
            <a:br>
              <a:rPr lang="en-US" sz="1200" dirty="0"/>
            </a:br>
            <a:endParaRPr lang="en-US" sz="1200" dirty="0"/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3275013" y="3295645"/>
            <a:ext cx="13684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Utbildning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Anmälan serier</a:t>
            </a:r>
          </a:p>
        </p:txBody>
      </p:sp>
      <p:grpSp>
        <p:nvGrpSpPr>
          <p:cNvPr id="42" name="Group 4"/>
          <p:cNvGrpSpPr>
            <a:grpSpLocks/>
          </p:cNvGrpSpPr>
          <p:nvPr/>
        </p:nvGrpSpPr>
        <p:grpSpPr bwMode="auto">
          <a:xfrm>
            <a:off x="213628" y="2714620"/>
            <a:ext cx="7287761" cy="503237"/>
            <a:chOff x="522" y="1979"/>
            <a:chExt cx="4475" cy="317"/>
          </a:xfrm>
        </p:grpSpPr>
        <p:sp>
          <p:nvSpPr>
            <p:cNvPr id="43" name="AutoShape 5"/>
            <p:cNvSpPr>
              <a:spLocks noChangeArrowheads="1"/>
            </p:cNvSpPr>
            <p:nvPr/>
          </p:nvSpPr>
          <p:spPr bwMode="auto">
            <a:xfrm>
              <a:off x="522" y="1979"/>
              <a:ext cx="810" cy="3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sv-SE" sz="1600" b="1" dirty="0"/>
                <a:t>Fredrik</a:t>
              </a:r>
            </a:p>
            <a:p>
              <a:pPr algn="ctr"/>
              <a:r>
                <a:rPr lang="sv-SE" sz="1600" b="1" dirty="0"/>
                <a:t>Hahne</a:t>
              </a:r>
              <a:endParaRPr lang="en-US" sz="1600" b="1" dirty="0"/>
            </a:p>
          </p:txBody>
        </p:sp>
        <p:sp>
          <p:nvSpPr>
            <p:cNvPr id="44" name="AutoShape 7"/>
            <p:cNvSpPr>
              <a:spLocks noChangeArrowheads="1"/>
            </p:cNvSpPr>
            <p:nvPr/>
          </p:nvSpPr>
          <p:spPr bwMode="auto">
            <a:xfrm>
              <a:off x="1444" y="1979"/>
              <a:ext cx="810" cy="3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sv-SE" sz="1600" b="1" dirty="0"/>
                <a:t>Per</a:t>
              </a:r>
            </a:p>
            <a:p>
              <a:pPr algn="ctr"/>
              <a:r>
                <a:rPr lang="sv-SE" sz="1600" b="1" dirty="0"/>
                <a:t>Agélii</a:t>
              </a:r>
              <a:endParaRPr lang="en-US" sz="1600" b="1" dirty="0"/>
            </a:p>
          </p:txBody>
        </p:sp>
        <p:sp>
          <p:nvSpPr>
            <p:cNvPr id="45" name="AutoShape 8"/>
            <p:cNvSpPr>
              <a:spLocks noChangeArrowheads="1"/>
            </p:cNvSpPr>
            <p:nvPr/>
          </p:nvSpPr>
          <p:spPr bwMode="auto">
            <a:xfrm>
              <a:off x="3266" y="1979"/>
              <a:ext cx="810" cy="3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sv-SE" sz="1600" b="1" dirty="0">
                  <a:solidFill>
                    <a:srgbClr val="FF0000"/>
                  </a:solidFill>
                </a:rPr>
                <a:t>Vakant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46" name="AutoShape 9"/>
            <p:cNvSpPr>
              <a:spLocks noChangeArrowheads="1"/>
            </p:cNvSpPr>
            <p:nvPr/>
          </p:nvSpPr>
          <p:spPr bwMode="auto">
            <a:xfrm>
              <a:off x="4187" y="1979"/>
              <a:ext cx="810" cy="3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sv-SE" sz="1600" b="1" dirty="0"/>
                <a:t>Magnus</a:t>
              </a:r>
            </a:p>
            <a:p>
              <a:pPr algn="ctr"/>
              <a:r>
                <a:rPr lang="sv-SE" sz="1600" b="1" dirty="0"/>
                <a:t>Jonsson </a:t>
              </a:r>
              <a:endParaRPr lang="en-US" sz="1600" b="1" dirty="0"/>
            </a:p>
          </p:txBody>
        </p:sp>
      </p:grpSp>
      <p:sp>
        <p:nvSpPr>
          <p:cNvPr id="48" name="AutoShape 5"/>
          <p:cNvSpPr>
            <a:spLocks noChangeArrowheads="1"/>
          </p:cNvSpPr>
          <p:nvPr/>
        </p:nvSpPr>
        <p:spPr bwMode="auto">
          <a:xfrm>
            <a:off x="3214687" y="2714620"/>
            <a:ext cx="1285875" cy="503237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v-SE" sz="1600" b="1" dirty="0"/>
              <a:t>Charlie</a:t>
            </a:r>
          </a:p>
          <a:p>
            <a:pPr algn="ctr"/>
            <a:r>
              <a:rPr lang="sv-SE" sz="1600" b="1" dirty="0"/>
              <a:t>Dejus</a:t>
            </a:r>
            <a:endParaRPr lang="en-US" sz="1600" b="1" dirty="0"/>
          </a:p>
        </p:txBody>
      </p:sp>
      <p:sp>
        <p:nvSpPr>
          <p:cNvPr id="50" name="Text Box 13"/>
          <p:cNvSpPr txBox="1">
            <a:spLocks noChangeArrowheads="1"/>
          </p:cNvSpPr>
          <p:nvPr/>
        </p:nvSpPr>
        <p:spPr bwMode="auto">
          <a:xfrm>
            <a:off x="1428728" y="5500703"/>
            <a:ext cx="671517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v-SE" sz="1400" b="1" dirty="0"/>
              <a:t>Frågor gällande åtaganden för klubben samt ekonomi lämnas för beslut till styrelsen</a:t>
            </a:r>
            <a:endParaRPr lang="en-US" sz="1400" b="1" dirty="0"/>
          </a:p>
        </p:txBody>
      </p:sp>
      <p:sp>
        <p:nvSpPr>
          <p:cNvPr id="17" name="Text Box 13">
            <a:extLst>
              <a:ext uri="{FF2B5EF4-FFF2-40B4-BE49-F238E27FC236}">
                <a16:creationId xmlns:a16="http://schemas.microsoft.com/office/drawing/2014/main" id="{6F7F9133-1FC4-4A2A-A021-D47415CE0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176" y="3286120"/>
            <a:ext cx="15827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Spelarrekrytering</a:t>
            </a:r>
          </a:p>
        </p:txBody>
      </p:sp>
      <p:sp>
        <p:nvSpPr>
          <p:cNvPr id="18" name="AutoShape 9">
            <a:extLst>
              <a:ext uri="{FF2B5EF4-FFF2-40B4-BE49-F238E27FC236}">
                <a16:creationId xmlns:a16="http://schemas.microsoft.com/office/drawing/2014/main" id="{E8586CEB-6EB9-694F-8054-EC91C0616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132" y="2714628"/>
            <a:ext cx="1319125" cy="503237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v-SE" sz="1600" b="1" dirty="0"/>
              <a:t>Janice</a:t>
            </a:r>
          </a:p>
          <a:p>
            <a:pPr algn="ctr"/>
            <a:r>
              <a:rPr lang="sv-SE" sz="1600" b="1" dirty="0"/>
              <a:t>Enström </a:t>
            </a:r>
            <a:endParaRPr lang="en-US" sz="1600" b="1" dirty="0"/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962E9FE9-AEDD-A84B-87B8-BFD0B68CA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868" y="3307290"/>
            <a:ext cx="151288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Kalendarium</a:t>
            </a:r>
          </a:p>
          <a:p>
            <a:pPr>
              <a:spcBef>
                <a:spcPct val="50000"/>
              </a:spcBef>
            </a:pPr>
            <a:endParaRPr lang="sv-SE" sz="1200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856346D1-FFEE-2449-BD3B-CD9FB175A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D491C442-105D-8B4E-82F1-FB208FD9340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Roller &amp; Ansvar i Tränarrådet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0F2169B7-0878-ED43-9DF9-5091506ED63E}"/>
              </a:ext>
            </a:extLst>
          </p:cNvPr>
          <p:cNvSpPr txBox="1"/>
          <p:nvPr/>
        </p:nvSpPr>
        <p:spPr>
          <a:xfrm>
            <a:off x="3962400" y="60960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Chefstränare: Mats Levin</a:t>
            </a:r>
            <a:endParaRPr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D4EBEF6B-6894-7C4F-A729-D943E1671DDD}"/>
              </a:ext>
            </a:extLst>
          </p:cNvPr>
          <p:cNvSpPr/>
          <p:nvPr/>
        </p:nvSpPr>
        <p:spPr>
          <a:xfrm>
            <a:off x="6156176" y="6102237"/>
            <a:ext cx="2907513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altLang="en-US" i="1" kern="0" dirty="0">
                <a:solidFill>
                  <a:srgbClr val="0070C0"/>
                </a:solidFill>
              </a:rPr>
              <a:t>Kontakt med Tränarrådet:</a:t>
            </a:r>
          </a:p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altLang="en-US" i="1" u="sng" kern="0" dirty="0" err="1">
                <a:solidFill>
                  <a:srgbClr val="0070C0"/>
                </a:solidFill>
                <a:hlinkClick r:id="rId3"/>
              </a:rPr>
              <a:t>coachcorner@vibybasket.se</a:t>
            </a:r>
            <a:endParaRPr lang="sv-SE" altLang="en-US" i="1" u="sng" kern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939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757230"/>
            <a:ext cx="8229600" cy="1600200"/>
          </a:xfrm>
        </p:spPr>
        <p:txBody>
          <a:bodyPr>
            <a:normAutofit/>
          </a:bodyPr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672560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endParaRPr lang="en-US" dirty="0"/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3912470" y="2925763"/>
            <a:ext cx="1319060" cy="503237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v-SE" sz="1600" b="1" dirty="0"/>
              <a:t>Stefan </a:t>
            </a:r>
          </a:p>
          <a:p>
            <a:pPr algn="ctr"/>
            <a:r>
              <a:rPr lang="sv-SE" sz="1600" b="1" dirty="0"/>
              <a:t>Sidholm</a:t>
            </a:r>
            <a:endParaRPr lang="en-US" sz="1600" b="1" dirty="0"/>
          </a:p>
        </p:txBody>
      </p: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3932966" y="3497833"/>
            <a:ext cx="15128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/>
              <a:t>Spelardräkter</a:t>
            </a:r>
          </a:p>
          <a:p>
            <a:pPr>
              <a:spcBef>
                <a:spcPct val="50000"/>
              </a:spcBef>
            </a:pPr>
            <a:r>
              <a:rPr lang="sv-SE" sz="1200" dirty="0"/>
              <a:t>Server klubbmejl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C275C25-CED9-7B43-8B89-79916029A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A4C2DE42-6415-6A4B-91DA-65E90662AD7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Övriga nyckelpersoner</a:t>
            </a:r>
          </a:p>
        </p:txBody>
      </p:sp>
    </p:spTree>
    <p:extLst>
      <p:ext uri="{BB962C8B-B14F-4D97-AF65-F5344CB8AC3E}">
        <p14:creationId xmlns:p14="http://schemas.microsoft.com/office/powerpoint/2010/main" val="3983339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4F60856-59EE-804E-8D69-D9C579D6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Inför årsmötet - Styrelsen söker ledamöter</a:t>
            </a:r>
          </a:p>
        </p:txBody>
      </p:sp>
      <p:graphicFrame>
        <p:nvGraphicFramePr>
          <p:cNvPr id="26630" name="Platshållare för innehåll 2">
            <a:extLst>
              <a:ext uri="{FF2B5EF4-FFF2-40B4-BE49-F238E27FC236}">
                <a16:creationId xmlns:a16="http://schemas.microsoft.com/office/drawing/2014/main" id="{5B5C0787-F5EE-49C9-AAAD-953A995806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69160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Bildobjekt 7">
            <a:extLst>
              <a:ext uri="{FF2B5EF4-FFF2-40B4-BE49-F238E27FC236}">
                <a16:creationId xmlns:a16="http://schemas.microsoft.com/office/drawing/2014/main" id="{0F00F9A2-6FD1-3D45-8DE8-4C7143BB1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E60F68ED-6442-7D46-84C3-3C616F882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9225" y="5263116"/>
            <a:ext cx="630555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altLang="en-US" sz="2800" i="1" kern="0" dirty="0">
                <a:solidFill>
                  <a:srgbClr val="0070C0"/>
                </a:solidFill>
                <a:latin typeface="+mn-lt"/>
                <a:cs typeface="+mn-cs"/>
              </a:rPr>
              <a:t>Anmälan och förslag på kandidater:</a:t>
            </a:r>
          </a:p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altLang="en-US" sz="2800" i="1" u="sng" kern="0" dirty="0">
                <a:solidFill>
                  <a:srgbClr val="0070C0"/>
                </a:solidFill>
                <a:hlinkClick r:id="rId8"/>
              </a:rPr>
              <a:t>jorgen.sundstrom@gmail.com</a:t>
            </a:r>
            <a:endParaRPr lang="sv-SE" altLang="en-US" sz="4000" kern="0" dirty="0">
              <a:latin typeface="+mn-lt"/>
              <a:cs typeface="+mn-cs"/>
            </a:endParaRPr>
          </a:p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endParaRPr lang="sv-SE" altLang="en-US" sz="4000" kern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111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9" y="1573522"/>
            <a:ext cx="3043380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 dirty="0"/>
              <a:t>Ekonomi</a:t>
            </a:r>
            <a:br>
              <a:rPr lang="en-US" sz="4700" dirty="0"/>
            </a:br>
            <a:r>
              <a:rPr lang="en-US" sz="4700" dirty="0"/>
              <a:t>&amp; </a:t>
            </a:r>
            <a:br>
              <a:rPr lang="en-US" sz="4700" dirty="0"/>
            </a:br>
            <a:r>
              <a:rPr lang="en-US" sz="4700" dirty="0"/>
              <a:t>Material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911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617345"/>
            <a:ext cx="8229600" cy="452431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sv-SE" sz="2400" dirty="0"/>
              <a:t> Cupplanering inför säsongen</a:t>
            </a:r>
            <a:endParaRPr lang="sv-SE" dirty="0">
              <a:cs typeface="Calibri"/>
            </a:endParaRPr>
          </a:p>
          <a:p>
            <a:endParaRPr lang="sv-SE" sz="2400" dirty="0"/>
          </a:p>
          <a:p>
            <a:pPr>
              <a:buFont typeface="Wingdings" pitchFamily="2" charset="2"/>
              <a:buChar char="v"/>
            </a:pPr>
            <a:r>
              <a:rPr lang="sv-SE" sz="2400" dirty="0"/>
              <a:t> Medlemsavgifter</a:t>
            </a:r>
          </a:p>
          <a:p>
            <a:pPr>
              <a:buFont typeface="Wingdings" pitchFamily="2" charset="2"/>
              <a:buChar char="v"/>
            </a:pPr>
            <a:endParaRPr lang="sv-SE" sz="2400" dirty="0"/>
          </a:p>
          <a:p>
            <a:pPr>
              <a:buFont typeface="Wingdings" pitchFamily="2" charset="2"/>
              <a:buChar char="v"/>
            </a:pPr>
            <a:r>
              <a:rPr lang="sv-SE" sz="2400" dirty="0"/>
              <a:t> Vid svårighet att betala...</a:t>
            </a:r>
            <a:endParaRPr lang="sv-SE" sz="2400" dirty="0">
              <a:cs typeface="Calibri"/>
            </a:endParaRPr>
          </a:p>
          <a:p>
            <a:endParaRPr lang="sv-SE" sz="2400" dirty="0"/>
          </a:p>
          <a:p>
            <a:pPr>
              <a:buFont typeface="Wingdings" pitchFamily="2" charset="2"/>
              <a:buChar char="v"/>
            </a:pPr>
            <a:r>
              <a:rPr lang="sv-SE" sz="2400" dirty="0"/>
              <a:t> Köpbaserad sponsring</a:t>
            </a:r>
          </a:p>
          <a:p>
            <a:pPr lvl="2">
              <a:buFont typeface="Arial" pitchFamily="34" charset="0"/>
              <a:buChar char="•"/>
            </a:pPr>
            <a:r>
              <a:rPr lang="sv-SE" sz="2400" dirty="0"/>
              <a:t>  Viby Basket får 1% bonus på dina inköp</a:t>
            </a:r>
            <a:endParaRPr lang="sv-SE" sz="2400" dirty="0">
              <a:solidFill>
                <a:srgbClr val="FF0000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sv-SE" sz="2400" dirty="0"/>
              <a:t>  2 nyckelringar per familj</a:t>
            </a:r>
          </a:p>
          <a:p>
            <a:pPr lvl="2">
              <a:buFont typeface="Arial" pitchFamily="34" charset="0"/>
              <a:buChar char="•"/>
            </a:pPr>
            <a:r>
              <a:rPr lang="sv-SE" sz="2400" dirty="0"/>
              <a:t> Om ni inte har blippen så kan ni fråga personen i kassan</a:t>
            </a:r>
          </a:p>
          <a:p>
            <a:pPr>
              <a:buFont typeface="Arial" pitchFamily="34" charset="0"/>
              <a:buChar char="•"/>
            </a:pPr>
            <a:endParaRPr lang="sv-SE" sz="2400" dirty="0">
              <a:solidFill>
                <a:srgbClr val="0070C0"/>
              </a:solidFill>
              <a:cs typeface="Calibri"/>
            </a:endParaRPr>
          </a:p>
          <a:p>
            <a:pPr>
              <a:buFont typeface="Wingdings" pitchFamily="2" charset="2"/>
              <a:buChar char="v"/>
            </a:pPr>
            <a:r>
              <a:rPr lang="sv-SE" sz="2400" dirty="0">
                <a:solidFill>
                  <a:srgbClr val="0070C0"/>
                </a:solidFill>
                <a:cs typeface="Calibri"/>
              </a:rPr>
              <a:t> </a:t>
            </a:r>
            <a:r>
              <a:rPr lang="sv-SE" sz="2400" dirty="0">
                <a:solidFill>
                  <a:srgbClr val="0070C0"/>
                </a:solidFill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kassor@vibybasket.se</a:t>
            </a:r>
            <a:endParaRPr lang="sv-SE" sz="2400" dirty="0">
              <a:solidFill>
                <a:srgbClr val="0070C0"/>
              </a:solidFill>
              <a:cs typeface="Calibri"/>
            </a:endParaRPr>
          </a:p>
        </p:txBody>
      </p:sp>
      <p:pic>
        <p:nvPicPr>
          <p:cNvPr id="5" name="Bildobjekt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981200"/>
            <a:ext cx="23114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objekt 6" descr="C:\Users\Ola\Desktop\norrviken_logg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5370453"/>
            <a:ext cx="1127125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9CE14662-CCCE-664F-BF93-0D5B6D32755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Kassören har ordet.....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6B68906-9C1F-4949-A516-02C7A1494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Sissi\Dropbox\Viby Basket\Hemsidan\Bilder\nyck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8369" y="5181599"/>
            <a:ext cx="1455498" cy="138588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7200" y="1066800"/>
            <a:ext cx="8229600" cy="412420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sv-SE" altLang="en-US" sz="2400" dirty="0"/>
              <a:t> Samtliga Head Coach och Team Managers ska få nyckelblipp och ledartröja 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2400" dirty="0"/>
              <a:t> Hjälptränare och Ungdomscoacher ska få en ledartröja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2400" dirty="0"/>
              <a:t> Vi gör en översyn och registrerar nummer till nyckeltaggar</a:t>
            </a:r>
            <a:endParaRPr lang="sv-SE" altLang="en-US" sz="1100" dirty="0"/>
          </a:p>
          <a:p>
            <a:pPr>
              <a:buFont typeface="Wingdings" pitchFamily="2" charset="2"/>
              <a:buChar char="v"/>
            </a:pPr>
            <a:r>
              <a:rPr lang="sv-SE" altLang="en-US" sz="2400" kern="0" dirty="0"/>
              <a:t> Minst en vuxen i hallen (&gt;16 år )</a:t>
            </a:r>
            <a:endParaRPr lang="sv-SE" sz="1100" dirty="0"/>
          </a:p>
          <a:p>
            <a:pPr>
              <a:buFont typeface="Wingdings" pitchFamily="2" charset="2"/>
              <a:buChar char="v"/>
            </a:pPr>
            <a:r>
              <a:rPr lang="sv-SE" sz="2400" dirty="0"/>
              <a:t> Se till att entrédörren är </a:t>
            </a:r>
            <a:r>
              <a:rPr lang="sv-SE" altLang="en-US" sz="2400" kern="0" dirty="0"/>
              <a:t>stängd och låst</a:t>
            </a:r>
          </a:p>
          <a:p>
            <a:pPr lvl="1">
              <a:buFont typeface="Wingdings" pitchFamily="2" charset="2"/>
              <a:buChar char="v"/>
            </a:pPr>
            <a:r>
              <a:rPr lang="sv-SE" altLang="en-US" sz="2400" kern="0" dirty="0"/>
              <a:t>(använd blippen och lägg in kod för laget via *nnnn*)</a:t>
            </a:r>
            <a:endParaRPr lang="sv-SE" altLang="en-US" sz="2400" dirty="0"/>
          </a:p>
          <a:p>
            <a:pPr>
              <a:buFont typeface="Wingdings" pitchFamily="2" charset="2"/>
              <a:buChar char="v"/>
            </a:pPr>
            <a:endParaRPr lang="sv-SE" sz="1100" dirty="0"/>
          </a:p>
          <a:p>
            <a:pPr>
              <a:buFont typeface="Wingdings" pitchFamily="2" charset="2"/>
              <a:buChar char="v"/>
            </a:pPr>
            <a:endParaRPr lang="sv-SE" altLang="en-US" sz="1100" kern="0" dirty="0"/>
          </a:p>
          <a:p>
            <a:pPr>
              <a:buFont typeface="Wingdings" pitchFamily="2" charset="2"/>
              <a:buChar char="v"/>
            </a:pPr>
            <a:r>
              <a:rPr lang="sv-SE" altLang="en-US" sz="2400" kern="0" dirty="0"/>
              <a:t> Materialskåp + visst sjukvårdsmaterial i hallen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2400" kern="0" dirty="0">
                <a:cs typeface="Calibri"/>
              </a:rPr>
              <a:t> Varje lag får en mindre uppsättning plåster mm inför respektive säsong samt handsprit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20133" y="5272087"/>
            <a:ext cx="630555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altLang="en-US" sz="2800" i="1" kern="0" dirty="0">
                <a:solidFill>
                  <a:srgbClr val="0070C0"/>
                </a:solidFill>
                <a:latin typeface="+mn-lt"/>
                <a:cs typeface="+mn-cs"/>
              </a:rPr>
              <a:t>Vid frågor kring material eller beställningar:</a:t>
            </a:r>
          </a:p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altLang="en-US" sz="2800" i="1" u="sng" kern="0" dirty="0" err="1">
                <a:solidFill>
                  <a:srgbClr val="0070C0"/>
                </a:solidFill>
                <a:latin typeface="+mn-lt"/>
                <a:cs typeface="+mn-cs"/>
                <a:hlinkClick r:id="rId3"/>
              </a:rPr>
              <a:t>material@vibybasket.se</a:t>
            </a:r>
            <a:endParaRPr lang="sv-SE" altLang="en-US" sz="2800" i="1" u="sng" kern="0" dirty="0">
              <a:solidFill>
                <a:srgbClr val="0070C0"/>
              </a:solidFill>
              <a:latin typeface="+mn-lt"/>
              <a:cs typeface="+mn-cs"/>
            </a:endParaRPr>
          </a:p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endParaRPr lang="sv-SE" altLang="en-US" sz="4000" kern="0" dirty="0">
              <a:latin typeface="+mn-lt"/>
              <a:cs typeface="+mn-cs"/>
            </a:endParaRPr>
          </a:p>
          <a:p>
            <a:pPr marL="342900" indent="-342900" algn="ctr" eaLnBrk="0" hangingPunct="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endParaRPr lang="sv-SE" altLang="en-US" sz="4000" kern="0" dirty="0">
              <a:latin typeface="+mn-lt"/>
              <a:cs typeface="+mn-cs"/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DC3D91A2-E06D-D24F-A5EB-CA2D1A8BBAD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Material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0FA48C6-F615-1142-AD11-D58D99206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066800"/>
            <a:ext cx="8229600" cy="560153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sv-SE" sz="1100" dirty="0"/>
          </a:p>
          <a:p>
            <a:pPr>
              <a:buFont typeface="Wingdings" pitchFamily="2" charset="2"/>
              <a:buChar char="v"/>
            </a:pPr>
            <a:r>
              <a:rPr lang="sv-SE" sz="2400" dirty="0"/>
              <a:t> </a:t>
            </a:r>
            <a:r>
              <a:rPr lang="sv-SE" sz="2400" kern="0" dirty="0"/>
              <a:t>Information om hallarnas förråd och koder till våra lås finns i filen på vår hemsida under ”Dokument”. Måste vara inloggad för att kunna få fram filen.</a:t>
            </a:r>
            <a:endParaRPr lang="sv-SE" altLang="en-US" sz="2400" kern="0" dirty="0"/>
          </a:p>
          <a:p>
            <a:endParaRPr lang="sv-SE" sz="1100" dirty="0"/>
          </a:p>
          <a:p>
            <a:pPr>
              <a:buFont typeface="Wingdings" pitchFamily="2" charset="2"/>
              <a:buChar char="v"/>
            </a:pPr>
            <a:r>
              <a:rPr lang="sv-SE" altLang="en-US" sz="2400" kern="0" dirty="0"/>
              <a:t> Vid problem eller skadegörelse:</a:t>
            </a:r>
          </a:p>
          <a:p>
            <a:pPr lvl="2">
              <a:buFont typeface="Arial" pitchFamily="34" charset="0"/>
              <a:buChar char="•"/>
            </a:pPr>
            <a:r>
              <a:rPr lang="sv-SE" altLang="en-US" sz="2400" kern="0" dirty="0"/>
              <a:t> Vardagar		08-579 228 95</a:t>
            </a:r>
          </a:p>
          <a:p>
            <a:pPr lvl="2">
              <a:buFont typeface="Arial" pitchFamily="34" charset="0"/>
              <a:buChar char="•"/>
            </a:pPr>
            <a:r>
              <a:rPr lang="sv-SE" altLang="en-US" sz="2400" kern="0" dirty="0"/>
              <a:t> Helg el kväll 		08-579 228 91</a:t>
            </a:r>
          </a:p>
          <a:p>
            <a:pPr lvl="2">
              <a:buFont typeface="Arial" pitchFamily="34" charset="0"/>
              <a:buChar char="•"/>
            </a:pPr>
            <a:r>
              <a:rPr lang="sv-SE" altLang="en-US" sz="2400" kern="0" dirty="0"/>
              <a:t> Hallproblem 		08-579 228 97</a:t>
            </a:r>
          </a:p>
          <a:p>
            <a:pPr lvl="2">
              <a:buFont typeface="Arial" pitchFamily="34" charset="0"/>
              <a:buChar char="•"/>
            </a:pPr>
            <a:r>
              <a:rPr lang="sv-SE" altLang="en-US" sz="2400" kern="0" dirty="0"/>
              <a:t> Jour			073-915 28 57</a:t>
            </a:r>
          </a:p>
          <a:p>
            <a:pPr lvl="2">
              <a:buFont typeface="Arial" pitchFamily="34" charset="0"/>
              <a:buChar char="•"/>
            </a:pPr>
            <a:r>
              <a:rPr lang="sv-SE" altLang="en-US" sz="2400" kern="0" dirty="0"/>
              <a:t> Avarn Security:	010-222 35 19</a:t>
            </a:r>
          </a:p>
          <a:p>
            <a:pPr lvl="2">
              <a:buFont typeface="Arial" pitchFamily="34" charset="0"/>
              <a:buChar char="•"/>
            </a:pPr>
            <a:r>
              <a:rPr lang="sv-SE" altLang="en-US" sz="2400" kern="0" dirty="0"/>
              <a:t> </a:t>
            </a:r>
            <a:r>
              <a:rPr lang="sv-SE" altLang="en-US" sz="2400" kern="0" dirty="0">
                <a:hlinkClick r:id="rId2"/>
              </a:rPr>
              <a:t>felanmalan.idrott@sollentuna.se</a:t>
            </a:r>
            <a:r>
              <a:rPr lang="sv-SE" altLang="en-US" sz="2400" kern="0" dirty="0"/>
              <a:t> samt skicka cc till </a:t>
            </a:r>
            <a:r>
              <a:rPr lang="sv-SE" altLang="en-US" sz="2400" kern="0" dirty="0">
                <a:hlinkClick r:id="rId3"/>
              </a:rPr>
              <a:t>info@vibybasket.se</a:t>
            </a:r>
            <a:endParaRPr lang="sv-SE" altLang="en-US" sz="2400" kern="0" dirty="0"/>
          </a:p>
          <a:p>
            <a:pPr lvl="2"/>
            <a:endParaRPr lang="sv-SE" altLang="en-US" sz="2400" kern="0" dirty="0"/>
          </a:p>
          <a:p>
            <a:endParaRPr lang="sv-SE" sz="2400" dirty="0"/>
          </a:p>
          <a:p>
            <a:endParaRPr lang="sv-SE" altLang="en-US" sz="2400" kern="0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E3C764A8-2263-5A4E-A7F5-771C86AAA6B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Koder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14A5C5F-41AA-374C-90E4-617CFB604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E101D4B4-08DA-0C43-BF67-6B62CADE8AD5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rgbClr val="0070C0"/>
                </a:solidFill>
              </a:rPr>
              <a:t>Se dokumentet som finns på vår hemsida</a:t>
            </a:r>
            <a:endParaRPr sz="1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143000"/>
            <a:ext cx="6800850" cy="4998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ubrik 1">
            <a:extLst>
              <a:ext uri="{FF2B5EF4-FFF2-40B4-BE49-F238E27FC236}">
                <a16:creationId xmlns:a16="http://schemas.microsoft.com/office/drawing/2014/main" id="{CE676AD8-CD3C-5046-929F-B544D837FE1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Håll hemsidan levande.....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9A9CC1E-096D-674B-B8B2-4DB4CE8B3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CE676AD8-CD3C-5046-929F-B544D837FE1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Vi behöver bearbeta politikerna för att få idrottshallen i Viby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9A9CC1E-096D-674B-B8B2-4DB4CE8B3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pic>
        <p:nvPicPr>
          <p:cNvPr id="3" name="Bildobjekt 2" descr="En bild som visar text&#10;&#10;Automatiskt genererad beskrivning">
            <a:extLst>
              <a:ext uri="{FF2B5EF4-FFF2-40B4-BE49-F238E27FC236}">
                <a16:creationId xmlns:a16="http://schemas.microsoft.com/office/drawing/2014/main" id="{399D3738-18C7-594D-AF9F-E7222724E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8" y="1009650"/>
            <a:ext cx="8251503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36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8" y="1573522"/>
            <a:ext cx="3289191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dirty="0"/>
              <a:t>Vår</a:t>
            </a:r>
            <a:br>
              <a:rPr lang="en-US" sz="4700" dirty="0"/>
            </a:br>
            <a:r>
              <a:rPr lang="en-US" sz="4700" dirty="0"/>
              <a:t>värdegrund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0904" y="4782262"/>
            <a:ext cx="36200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sv-SE" sz="4000" dirty="0">
                <a:solidFill>
                  <a:prstClr val="white"/>
                </a:solidFill>
                <a:latin typeface="Calibri"/>
              </a:rPr>
              <a:t>Föreningspolicy &amp; Ledarfilosofi</a:t>
            </a:r>
            <a:endParaRPr kumimoji="0" lang="sv-SE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538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5762" y="1752600"/>
            <a:ext cx="8372475" cy="4572000"/>
          </a:xfrm>
        </p:spPr>
        <p:txBody>
          <a:bodyPr>
            <a:normAutofit/>
          </a:bodyPr>
          <a:lstStyle/>
          <a:p>
            <a:r>
              <a:rPr lang="sv-SE" altLang="sv-SE" sz="2800" dirty="0"/>
              <a:t>Föreningspolicy beskriver hur vi vill vara som förening</a:t>
            </a:r>
          </a:p>
          <a:p>
            <a:r>
              <a:rPr lang="sv-SE" altLang="sv-SE" sz="2800" dirty="0"/>
              <a:t>Ledarfilosofin beskriver hur vi vill att våra ledare ska agera för barnens bästa och utveckla spelare och lag enligt goda värderingar och tydliga principer</a:t>
            </a:r>
          </a:p>
          <a:p>
            <a:r>
              <a:rPr lang="sv-SE" altLang="sv-SE" sz="2800" dirty="0"/>
              <a:t>Båda finns på vår hemsida</a:t>
            </a:r>
          </a:p>
          <a:p>
            <a:r>
              <a:rPr lang="sv-SE" altLang="sv-SE" sz="2800" dirty="0"/>
              <a:t>Läs igenom både Föreningspolicy &amp; Ledarfilosofi</a:t>
            </a:r>
          </a:p>
          <a:p>
            <a:r>
              <a:rPr lang="sv-SE" altLang="sv-SE" sz="2800" dirty="0"/>
              <a:t>Viktigt att alla känner till den</a:t>
            </a:r>
          </a:p>
          <a:p>
            <a:r>
              <a:rPr lang="sv-SE" altLang="sv-SE" sz="2800" dirty="0"/>
              <a:t>Samtliga ledare ska lämna in utdrag från belastningsregister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E0D30AE2-81CA-5E4B-A1A1-F5EDCFCE0B2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Värdegrund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B9F523C-BEE5-384E-8F68-447265FB9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8059055-0E10-CF42-B0D6-A33B6FBE3A3F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5762" y="1752600"/>
            <a:ext cx="8372475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3600" i="1" dirty="0"/>
              <a:t>Vår vision är att vara en av Sveriges mest framgångsrika basketklubbar när det gäller att utbilda unga spelare – både avseende breddverksamhet och för de som verkligen vill satsa på basket. </a:t>
            </a:r>
            <a:endParaRPr lang="sv-SE" altLang="sv-SE" sz="2800" i="1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C14612CF-45DA-FF48-A03B-FD2795DEE5C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 Vision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7A057FC-1666-CD41-A0A2-D6B03A5E9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63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1828800"/>
            <a:ext cx="6781800" cy="45720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sv-SE" dirty="0"/>
              <a:t>Att klubben är öppen för alla</a:t>
            </a:r>
          </a:p>
          <a:p>
            <a:pPr lvl="0"/>
            <a:r>
              <a:rPr lang="sv-SE" dirty="0"/>
              <a:t>Att skapa en lagkänsla där alla spelare och engagerade föräldrar alltid jobbar för att hjälpa sina medspelare, laget och klubben.</a:t>
            </a:r>
          </a:p>
          <a:p>
            <a:pPr lvl="0"/>
            <a:r>
              <a:rPr lang="sv-SE" dirty="0"/>
              <a:t>Att hålla rimliga medlemsavgifter</a:t>
            </a:r>
          </a:p>
          <a:p>
            <a:pPr lvl="0"/>
            <a:r>
              <a:rPr lang="sv-SE" dirty="0"/>
              <a:t>Att erbjuda en breddverksamhet som passar så många som möjligt</a:t>
            </a:r>
          </a:p>
          <a:p>
            <a:pPr lvl="0"/>
            <a:r>
              <a:rPr lang="sv-SE" dirty="0"/>
              <a:t>Att även erbjuda spelare som vill satsa på basketen de bästa förutsättningarna för detta genom en bra och gedigen utbildning</a:t>
            </a:r>
          </a:p>
          <a:p>
            <a:pPr lvl="0"/>
            <a:r>
              <a:rPr lang="sv-SE" dirty="0"/>
              <a:t>Att ingen av två ovanstående punkter ska ske på bekostnad av den andre</a:t>
            </a:r>
          </a:p>
          <a:p>
            <a:r>
              <a:rPr lang="sv-SE" dirty="0"/>
              <a:t>Att därigenom få så många spelare som möjligt att spela basket så länge som möjligt hos Viby Basket</a:t>
            </a:r>
            <a:endParaRPr lang="sv-SE" alt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5F1AB6C9-38CF-D344-BA2D-820146FBC52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Våra Mål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AC9BE370-1DEA-3949-A7DC-31A41B6F8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1828800"/>
            <a:ext cx="6781800" cy="45720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sv-SE" dirty="0"/>
              <a:t>Fyra hörnstenar där prestation står över resultat</a:t>
            </a:r>
          </a:p>
          <a:p>
            <a:pPr lvl="0"/>
            <a:r>
              <a:rPr lang="sv-SE" dirty="0"/>
              <a:t>Ansträngning</a:t>
            </a:r>
          </a:p>
          <a:p>
            <a:pPr lvl="1"/>
            <a:r>
              <a:rPr lang="sv-SE" dirty="0"/>
              <a:t>Belöna ansträngning och de tillfällen där spelare satsar allt även om de förlorar </a:t>
            </a:r>
          </a:p>
          <a:p>
            <a:pPr lvl="0"/>
            <a:r>
              <a:rPr lang="sv-SE" dirty="0"/>
              <a:t>Lärandet</a:t>
            </a:r>
          </a:p>
          <a:p>
            <a:pPr lvl="1"/>
            <a:r>
              <a:rPr lang="sv-SE" dirty="0"/>
              <a:t>Fokusera på att spelarna och laget utvecklas genom att sätta upp prestationsmål</a:t>
            </a:r>
          </a:p>
          <a:p>
            <a:pPr lvl="0"/>
            <a:r>
              <a:rPr lang="sv-SE" dirty="0"/>
              <a:t>Misstag</a:t>
            </a:r>
          </a:p>
          <a:p>
            <a:pPr lvl="1"/>
            <a:r>
              <a:rPr lang="sv-SE" dirty="0"/>
              <a:t>Beröm spelare som vågar utmana och ta svåra men rätt beslut trots att det kanske inte går hela vägen. Då får vi trygga spelare som lär sig mer.</a:t>
            </a:r>
          </a:p>
          <a:p>
            <a:r>
              <a:rPr lang="sv-SE" dirty="0"/>
              <a:t>Må-bra kontot</a:t>
            </a:r>
          </a:p>
          <a:p>
            <a:pPr lvl="1"/>
            <a:r>
              <a:rPr lang="sv-SE" dirty="0"/>
              <a:t>Notera och beröm när spelarna gör rätt saker. Ge spelarna ansvar att peppa varandra också</a:t>
            </a:r>
            <a:endParaRPr lang="sv-SE" alt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5A7640C6-FE2D-E344-8418-CBA535DDDB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 ledarfilosofi - Positiv coaching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A5FEF-5189-4542-8ADA-072312CC6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5978A7D-D18B-2546-8368-0D23FF838956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1828800"/>
            <a:ext cx="6781800" cy="4572000"/>
          </a:xfrm>
        </p:spPr>
        <p:txBody>
          <a:bodyPr>
            <a:normAutofit/>
          </a:bodyPr>
          <a:lstStyle/>
          <a:p>
            <a:pPr lvl="0"/>
            <a:r>
              <a:rPr lang="sv-SE" dirty="0"/>
              <a:t>Är alltid positiva och engagerade</a:t>
            </a:r>
          </a:p>
          <a:p>
            <a:pPr lvl="0"/>
            <a:r>
              <a:rPr lang="sv-SE" dirty="0"/>
              <a:t>Konstruktiv feedback</a:t>
            </a:r>
          </a:p>
          <a:p>
            <a:pPr lvl="0"/>
            <a:r>
              <a:rPr lang="sv-SE" dirty="0"/>
              <a:t>Ställer tydliga krav</a:t>
            </a:r>
          </a:p>
          <a:p>
            <a:pPr lvl="0"/>
            <a:r>
              <a:rPr lang="sv-SE" dirty="0"/>
              <a:t>Lever som vi lär</a:t>
            </a:r>
          </a:p>
          <a:p>
            <a:pPr lvl="0"/>
            <a:r>
              <a:rPr lang="sv-SE" dirty="0"/>
              <a:t>Är lyhörda för spelarnas fysiska status</a:t>
            </a:r>
          </a:p>
          <a:p>
            <a:pPr lvl="0"/>
            <a:r>
              <a:rPr lang="sv-SE" dirty="0"/>
              <a:t>Är noga med spelarnas teknik</a:t>
            </a:r>
          </a:p>
          <a:p>
            <a:pPr lvl="0"/>
            <a:r>
              <a:rPr lang="sv-SE" dirty="0"/>
              <a:t>Kan ropa på matcher till spelarna  </a:t>
            </a:r>
            <a:endParaRPr lang="sv-SE" alt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EFBDE6B9-D6A0-D54C-8951-24E04662778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 ledarfilosofi - Ledare i Viby Basket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C382C80-85C7-F144-B4D4-061AF244E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92979D6B-AE60-9A4E-A9C6-421E3956175B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10600" cy="35814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sv-SE" dirty="0"/>
              <a:t>Nivåindelning</a:t>
            </a:r>
          </a:p>
          <a:p>
            <a:pPr lvl="1">
              <a:spcBef>
                <a:spcPct val="0"/>
              </a:spcBef>
            </a:pPr>
            <a:r>
              <a:rPr lang="sv-SE" dirty="0"/>
              <a:t>Det är inte ovanligt att ett lag har många spelare som kommit olika långt i sitt basketkunnande. </a:t>
            </a:r>
            <a:br>
              <a:rPr lang="sv-SE" dirty="0"/>
            </a:br>
            <a:r>
              <a:rPr lang="sv-SE" sz="2800" dirty="0"/>
              <a:t>En stor trupp kan/bör därför nivåindelas på hela eller delar av träningarna – det kräver dock flera tränare som kan dela på ansvaret – och rotera</a:t>
            </a:r>
          </a:p>
          <a:p>
            <a:pPr lvl="1">
              <a:spcBef>
                <a:spcPct val="0"/>
              </a:spcBef>
            </a:pPr>
            <a:endParaRPr lang="sv-SE" dirty="0"/>
          </a:p>
          <a:p>
            <a:pPr lvl="0"/>
            <a:r>
              <a:rPr lang="sv-SE" dirty="0"/>
              <a:t>Träna med yngre</a:t>
            </a:r>
          </a:p>
          <a:p>
            <a:pPr lvl="1"/>
            <a:r>
              <a:rPr lang="sv-SE" dirty="0"/>
              <a:t>De som är ”färskast” kan behöva träna med yngre lag under en övergångstid någon gång per vecka</a:t>
            </a:r>
          </a:p>
          <a:p>
            <a:pPr lvl="0">
              <a:buNone/>
            </a:pPr>
            <a:endParaRPr lang="sv-SE" dirty="0"/>
          </a:p>
          <a:p>
            <a:pPr lvl="0"/>
            <a:r>
              <a:rPr lang="sv-SE" dirty="0"/>
              <a:t>Träna med äldre</a:t>
            </a:r>
          </a:p>
          <a:p>
            <a:pPr lvl="1"/>
            <a:r>
              <a:rPr lang="sv-SE" dirty="0"/>
              <a:t>De som har kommit längre behöver troligen också få extra stimulans genom att tex, vid något tillfälle/vecka träna med några som är äldre alternativt ha en egen träning</a:t>
            </a:r>
          </a:p>
          <a:p>
            <a:pPr lvl="1"/>
            <a:endParaRPr lang="sv-SE" dirty="0"/>
          </a:p>
          <a:p>
            <a:pPr lvl="1">
              <a:buNone/>
            </a:pPr>
            <a:endParaRPr lang="sv-SE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13716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183F821E-47D2-4C48-A509-02231F3823B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 ledarfilosofi - Träning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84FBC7C-0309-304F-9F94-8B9AFCCB9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FD6992AE-60AC-D24F-9CC5-BFD9BAFDC997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10600" cy="35814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sv-SE" dirty="0"/>
              <a:t>Vi värmer upp och coachar i kläder som visar att vi representerar klubben</a:t>
            </a:r>
          </a:p>
          <a:p>
            <a:pPr lvl="0"/>
            <a:r>
              <a:rPr lang="sv-SE" dirty="0"/>
              <a:t>Vi ger alltid 100 % och vi ger aldrig upp</a:t>
            </a:r>
          </a:p>
          <a:p>
            <a:pPr lvl="0"/>
            <a:r>
              <a:rPr lang="sv-SE" dirty="0"/>
              <a:t>Vi vågar göra misstag</a:t>
            </a:r>
          </a:p>
          <a:p>
            <a:pPr lvl="0"/>
            <a:r>
              <a:rPr lang="sv-SE" dirty="0"/>
              <a:t>Vi gnäller inte på lagkompisar, domare, coacher eller motspelare</a:t>
            </a:r>
          </a:p>
          <a:p>
            <a:pPr lvl="0"/>
            <a:r>
              <a:rPr lang="sv-SE" dirty="0"/>
              <a:t>Vi peppar och stöttar våra lagkompisar. Alla ska våga misslyckas och bli peppade till att försöka igen</a:t>
            </a:r>
          </a:p>
          <a:p>
            <a:pPr lvl="0"/>
            <a:r>
              <a:rPr lang="sv-SE" dirty="0"/>
              <a:t>Vi spelar på olika positioner för att bredda vår basketkompetens</a:t>
            </a:r>
          </a:p>
          <a:p>
            <a:r>
              <a:rPr lang="sv-SE" dirty="0"/>
              <a:t>Om någon spelare bryter mot vår stil eller våra principer bänkas denne</a:t>
            </a:r>
          </a:p>
          <a:p>
            <a:pPr lvl="1">
              <a:buNone/>
            </a:pPr>
            <a:endParaRPr lang="sv-SE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13716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F134C774-480D-C34F-B9D2-346F2C05640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 ledarfilosofi - Match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AAD9900-FD45-5F4E-82B2-BD5ABFF42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71C03F62-DD3C-734A-A7FF-F4D3F6230A7A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10600" cy="35814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sv-SE" dirty="0"/>
              <a:t>Easy Basket – dvs matchresultat, poäng och poänggörare noteras ej i seriespelet</a:t>
            </a:r>
          </a:p>
          <a:p>
            <a:pPr lvl="0"/>
            <a:r>
              <a:rPr lang="sv-SE" dirty="0"/>
              <a:t>Jämna lag och jämna byten föredras i seriespelet, i cuper kan annan fördelning ske vid behov</a:t>
            </a:r>
          </a:p>
          <a:p>
            <a:pPr lvl="0"/>
            <a:r>
              <a:rPr lang="sv-SE" dirty="0"/>
              <a:t>För stora lag med ojämna nivåer i truppen kan det behövas att man deltar i flera olika serienivåer, dvs Lätt, Mellan, Svår. Spelarens seriespel kan variera mellan säsongerna och under en säsong beroende på spelarens utveckling</a:t>
            </a:r>
          </a:p>
          <a:p>
            <a:pPr lvl="0"/>
            <a:r>
              <a:rPr lang="sv-SE" dirty="0"/>
              <a:t>Alla spelar normalt lika mycket (ev undantag för matchavgörande perioder i cupspel)</a:t>
            </a:r>
          </a:p>
          <a:p>
            <a:pPr lvl="0"/>
            <a:r>
              <a:rPr lang="sv-SE" dirty="0"/>
              <a:t>Träningsnärvaro påverkar speltiden. En spelare måste ha en viss lägsta nivå av träningsnärvaro för att få spela match</a:t>
            </a:r>
          </a:p>
          <a:p>
            <a:pPr lvl="0"/>
            <a:r>
              <a:rPr lang="sv-SE" dirty="0"/>
              <a:t>Vi spelar inte zonhelplanspress och sätter inte screens</a:t>
            </a:r>
          </a:p>
          <a:p>
            <a:pPr lvl="1">
              <a:buNone/>
            </a:pPr>
            <a:endParaRPr lang="sv-SE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13716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84EDF5F3-9BDF-4740-9184-3A4DA0898AF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Ledarfilosofi - Match upp till U12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2766268-3D3B-A945-BBC2-EB197E358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8750CC10-675C-D849-80DC-D91D14503D73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610600" cy="45720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sv-SE" dirty="0"/>
              <a:t>Spel i serier med matchresultat, placeringar samt lag- och individuell statistik. Nu behöver man lära sig att sport även handlar om att vinna (och förlora)</a:t>
            </a:r>
          </a:p>
          <a:p>
            <a:pPr lvl="0"/>
            <a:r>
              <a:rPr lang="sv-SE" dirty="0"/>
              <a:t>Alla spelare som kallas till match ska få spela om de inte är skadade</a:t>
            </a:r>
          </a:p>
          <a:p>
            <a:pPr lvl="0"/>
            <a:r>
              <a:rPr lang="sv-SE" dirty="0"/>
              <a:t>Vid ojämna matcher matchas spelare som tidigare matcher fått mindre speltid</a:t>
            </a:r>
          </a:p>
          <a:p>
            <a:pPr lvl="0"/>
            <a:r>
              <a:rPr lang="sv-SE" dirty="0"/>
              <a:t>Hög träningsnärvaro och engagemang på träningarna premieras</a:t>
            </a:r>
          </a:p>
          <a:p>
            <a:r>
              <a:rPr lang="sv-SE" dirty="0"/>
              <a:t>För stora lag med ojämna nivåer i truppen kan det förekomma att man deltar med olika spelare i olika serienivåer (1,2,3) under en säsong. Spelarens seriespel kan variera mellan säsongerna och under en säsong beroende på spelarens utveckling</a:t>
            </a:r>
          </a:p>
          <a:p>
            <a:pPr lvl="0"/>
            <a:r>
              <a:rPr lang="sv-SE" dirty="0"/>
              <a:t>Strategisk toppning förekommer om det kan påverka matchresultatet i viktiga matcher, det gäller primärt cupspel men kan även förekomma i seriespel då vinster ibland behövs för moralen i laget.</a:t>
            </a:r>
          </a:p>
          <a:p>
            <a:pPr lvl="0"/>
            <a:r>
              <a:rPr lang="sv-SE" dirty="0"/>
              <a:t>Speltid kan variera beroende på vilken typ av spelare som behövs i den aktuella matchen (både defensivt och offensivt).</a:t>
            </a:r>
          </a:p>
          <a:p>
            <a:r>
              <a:rPr lang="sv-SE" dirty="0"/>
              <a:t>Vi undviker att spela zon upp till U14.</a:t>
            </a:r>
          </a:p>
          <a:p>
            <a:pPr lvl="1">
              <a:buNone/>
            </a:pPr>
            <a:endParaRPr lang="sv-SE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13716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084ABDB1-3E71-4644-8C90-A4D6A42D8FA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Ledarfilosofi - Match U13-U16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DD8AD70-0EEC-2C4F-891F-FF8882476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017E2C37-A8FF-8F4E-A1C4-647BD10EAA6E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5763" y="1752600"/>
            <a:ext cx="5888989" cy="457200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sv-SE" sz="2800" dirty="0">
                <a:ea typeface="+mn-lt"/>
                <a:cs typeface="+mn-lt"/>
              </a:rPr>
              <a:t>Vad ska föräldrar göra</a:t>
            </a:r>
            <a:endParaRPr lang="en-US" sz="2800" dirty="0">
              <a:ea typeface="+mn-lt"/>
              <a:cs typeface="+mn-lt"/>
            </a:endParaRPr>
          </a:p>
          <a:p>
            <a:pPr lvl="1"/>
            <a:r>
              <a:rPr lang="sv-SE" dirty="0">
                <a:ea typeface="+mn-lt"/>
                <a:cs typeface="+mn-lt"/>
              </a:rPr>
              <a:t>Skapa ett trevligt klimat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sv-SE" dirty="0">
                <a:ea typeface="+mn-lt"/>
                <a:cs typeface="+mn-lt"/>
              </a:rPr>
              <a:t>Vara närvarande utan att styra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sv-SE" dirty="0">
                <a:ea typeface="+mn-lt"/>
                <a:cs typeface="+mn-lt"/>
              </a:rPr>
              <a:t>Fokus på prestation istället för resultat</a:t>
            </a:r>
            <a:endParaRPr lang="en-US" dirty="0">
              <a:ea typeface="+mn-lt"/>
              <a:cs typeface="+mn-lt"/>
            </a:endParaRPr>
          </a:p>
          <a:p>
            <a:r>
              <a:rPr lang="sv-SE" altLang="sv-SE" sz="2800" dirty="0"/>
              <a:t>(Vad ska föräldrar inte göra</a:t>
            </a:r>
            <a:endParaRPr lang="sv-SE" dirty="0"/>
          </a:p>
          <a:p>
            <a:pPr lvl="1"/>
            <a:r>
              <a:rPr lang="sv-SE" altLang="sv-SE" sz="2400" dirty="0"/>
              <a:t>Instruera</a:t>
            </a:r>
          </a:p>
          <a:p>
            <a:pPr lvl="1"/>
            <a:r>
              <a:rPr lang="sv-SE" altLang="sv-SE" sz="2400" dirty="0"/>
              <a:t>Var negativ (till domare, tränare, andra spelare m m)</a:t>
            </a:r>
          </a:p>
          <a:p>
            <a:pPr lvl="1"/>
            <a:r>
              <a:rPr lang="sv-SE" altLang="sv-SE" sz="2400" dirty="0"/>
              <a:t>Stressa fram utveckling (t ex byta klubb tidigt))</a:t>
            </a:r>
            <a:endParaRPr lang="sv-SE" altLang="sv-SE" sz="2400" dirty="0">
              <a:cs typeface="Calibri"/>
            </a:endParaRPr>
          </a:p>
          <a:p>
            <a:r>
              <a:rPr lang="sv-SE" altLang="sv-SE" sz="2800" dirty="0"/>
              <a:t>Hur gör coacher som sitter på läktaren?</a:t>
            </a:r>
          </a:p>
        </p:txBody>
      </p:sp>
      <p:sp>
        <p:nvSpPr>
          <p:cNvPr id="3" name="textruta 2"/>
          <p:cNvSpPr txBox="1"/>
          <p:nvPr/>
        </p:nvSpPr>
        <p:spPr>
          <a:xfrm>
            <a:off x="6853599" y="5242148"/>
            <a:ext cx="2001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Av Johan Fallby </a:t>
            </a:r>
          </a:p>
          <a:p>
            <a:pPr algn="ctr"/>
            <a:r>
              <a:rPr lang="sv-SE" dirty="0"/>
              <a:t>- Idrottspsykolog</a:t>
            </a:r>
          </a:p>
        </p:txBody>
      </p:sp>
      <p:pic>
        <p:nvPicPr>
          <p:cNvPr id="8" name="Bildobjekt 7" descr="http://img.dn.se/remote/d1.dn-static.se/UploadedImages/2015/12/6/40aa28e0-8992-4819-9a5d-15aada3be353/bigOriginal.jpg?preset=FactboxDeskto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660" y="1600200"/>
            <a:ext cx="2340610" cy="361759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B13F2EF-2323-C44B-9298-3B3A49FC3F8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Råd till föräldrar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7867B0F-90B9-BD4F-BCEC-6E862D0A1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4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828800"/>
            <a:ext cx="7772400" cy="4572000"/>
          </a:xfrm>
        </p:spPr>
        <p:txBody>
          <a:bodyPr>
            <a:normAutofit fontScale="85000" lnSpcReduction="20000"/>
          </a:bodyPr>
          <a:lstStyle/>
          <a:p>
            <a:r>
              <a:rPr lang="sv-SE" altLang="sv-SE" sz="2400" dirty="0"/>
              <a:t>Ge spelare som kommit längre en möjlighet att träna mer och med äldre. För att få mer utmaningar.</a:t>
            </a:r>
          </a:p>
          <a:p>
            <a:r>
              <a:rPr lang="sv-SE" altLang="sv-SE" sz="2400" dirty="0"/>
              <a:t>Ge nya spelare möjlighet att träna mer, då med yngre. För att komma ikapp. </a:t>
            </a:r>
          </a:p>
          <a:p>
            <a:r>
              <a:rPr lang="sv-SE" altLang="sv-SE" sz="2400" dirty="0"/>
              <a:t>Skapar klubbkänsla och gemenskap mellan lagen. Enklare att spela tillsammans när de blir äldre.</a:t>
            </a:r>
          </a:p>
          <a:p>
            <a:r>
              <a:rPr lang="sv-SE" altLang="sv-SE" sz="2400" dirty="0"/>
              <a:t>Skapar dialog och samverkan mellan oss coacher</a:t>
            </a:r>
          </a:p>
          <a:p>
            <a:r>
              <a:rPr lang="sv-SE" altLang="sv-SE" sz="2400" dirty="0"/>
              <a:t>Inte ett helt lag utan 3-5 spelare </a:t>
            </a:r>
          </a:p>
          <a:p>
            <a:r>
              <a:rPr lang="sv-SE" altLang="sv-SE" sz="2400" dirty="0"/>
              <a:t>Coacherna för respektive lag kommer överrens om vilka spelare som skall samträna</a:t>
            </a:r>
          </a:p>
          <a:p>
            <a:r>
              <a:rPr lang="sv-SE" altLang="sv-SE" sz="2400" dirty="0"/>
              <a:t>Spelarens egna lag skall alltid prioriteras först vid matcher och cuper om inte coacherna från respektive lag kommit överrens om annat</a:t>
            </a:r>
          </a:p>
          <a:p>
            <a:r>
              <a:rPr lang="sv-SE" altLang="sv-SE" sz="2400" dirty="0"/>
              <a:t>Licensiering av spelare från U13 görs för att möjliggöra spel i äldre lag</a:t>
            </a:r>
          </a:p>
          <a:p>
            <a:r>
              <a:rPr lang="sv-SE" altLang="sv-SE" sz="2400" dirty="0"/>
              <a:t>Se licenslista hos Stockholm Basket: </a:t>
            </a:r>
            <a:r>
              <a:rPr lang="sv-SE" altLang="sv-SE" sz="2400" dirty="0">
                <a:hlinkClick r:id="rId2"/>
              </a:rPr>
              <a:t>https://www.basket.se/tavling/Licensinformation/Licenslistor/</a:t>
            </a:r>
            <a:endParaRPr lang="sv-SE" altLang="sv-SE" sz="2400" dirty="0"/>
          </a:p>
          <a:p>
            <a:endParaRPr lang="sv-SE" altLang="sv-SE" sz="2400" dirty="0">
              <a:highlight>
                <a:srgbClr val="FFFF00"/>
              </a:highlight>
            </a:endParaRP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4014C603-66E1-3245-B887-796C5992CB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Samträningar över åldersgränserna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6E4920A-79AD-234D-A675-B7405AB83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5763" y="1752600"/>
            <a:ext cx="8615361" cy="51054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e-SE" altLang="sv-SE" sz="2400" dirty="0"/>
              <a:t>Klubben följer Stockholm Baskets </a:t>
            </a:r>
            <a:r>
              <a:rPr lang="sv-SE" sz="2400" dirty="0"/>
              <a:t>”Etiska regler för </a:t>
            </a:r>
            <a:r>
              <a:rPr lang="sv-SE" sz="2400" dirty="0" err="1"/>
              <a:t>föreningsbyten</a:t>
            </a:r>
            <a:r>
              <a:rPr lang="sv-SE" sz="2400" dirty="0"/>
              <a:t> i Stockholmsdistriktet” (upp till U19) som antagits av Stockholms Basketdistriktsförbund” som kan studeras här: </a:t>
            </a:r>
            <a:r>
              <a:rPr lang="sv-SE" sz="2400" u="sng" dirty="0">
                <a:hlinkClick r:id="rId2"/>
              </a:rPr>
              <a:t>https://www.basket.se/globalassets/stockholms-basketbolldistriktsforbund/dokument/tavling/tavlingsbestammelser/stbdf-overgangspolicy.pdf</a:t>
            </a:r>
            <a:endParaRPr lang="sv-SE" sz="2400" u="sng" dirty="0">
              <a:cs typeface="Calibri"/>
            </a:endParaRPr>
          </a:p>
          <a:p>
            <a:r>
              <a:rPr lang="sv-SE" sz="2400" dirty="0"/>
              <a:t>När spelare eller förälder från annan förening kontaktar oss (ledare) ska omgående en kontakt tas med vår Ordförande (</a:t>
            </a:r>
            <a:r>
              <a:rPr lang="sv-SE" sz="2400" u="sng" dirty="0">
                <a:hlinkClick r:id="rId3"/>
              </a:rPr>
              <a:t>ordforande@vibybasket.se</a:t>
            </a:r>
            <a:r>
              <a:rPr lang="sv-SE" sz="2400" dirty="0"/>
              <a:t>) för att kontakt ska etableras mellan klubbarna.</a:t>
            </a:r>
          </a:p>
          <a:p>
            <a:r>
              <a:rPr lang="sv-SE" sz="2400" dirty="0"/>
              <a:t>Viby Basket förväntar sig att andra basketföreningar i Stockholm förhåller sig på ett likvärdigt sätt som denna policy och att Viby Baskets föräldrar lika väl förstår och respekterar denna policy och den etiska riktlinje som antagits av StBDF. </a:t>
            </a:r>
          </a:p>
          <a:p>
            <a:endParaRPr lang="sv-SE" altLang="sv-SE" sz="2400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FF4B6262-4C6B-B540-84BB-759606C1A9D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Policy Spelarövergångar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972C977-A267-D149-B5FE-07AA5B3D5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512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9" y="1573522"/>
            <a:ext cx="3043380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 dirty="0"/>
              <a:t>Utbildning</a:t>
            </a:r>
            <a:br>
              <a:rPr lang="en-US" sz="4700" dirty="0"/>
            </a:br>
            <a:r>
              <a:rPr lang="en-US" sz="4700" dirty="0"/>
              <a:t>&amp;</a:t>
            </a:r>
            <a:br>
              <a:rPr lang="en-US" sz="4700" dirty="0"/>
            </a:br>
            <a:r>
              <a:rPr lang="en-US" sz="4700" dirty="0"/>
              <a:t>Stöd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5301" y="4782262"/>
            <a:ext cx="3865699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...med Covid-19…</a:t>
            </a:r>
          </a:p>
        </p:txBody>
      </p:sp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DD2302F-4DB3-DD48-B27B-8772FE8FE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912" y="4038600"/>
            <a:ext cx="3137009" cy="180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48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143000"/>
            <a:ext cx="7772400" cy="5440362"/>
          </a:xfrm>
        </p:spPr>
        <p:txBody>
          <a:bodyPr>
            <a:normAutofit lnSpcReduction="10000"/>
          </a:bodyPr>
          <a:lstStyle/>
          <a:p>
            <a:r>
              <a:rPr lang="sv-SE" altLang="sv-SE" sz="2400" dirty="0"/>
              <a:t>Vi håller en egen introduktionsutbildning för nya tränare</a:t>
            </a:r>
          </a:p>
          <a:p>
            <a:pPr lvl="1"/>
            <a:r>
              <a:rPr lang="sv-SE" altLang="sv-SE" sz="2000" dirty="0"/>
              <a:t>Söndag 4 oktober kl 10.00 -12.00 i Runans gymnastiksal</a:t>
            </a:r>
          </a:p>
          <a:p>
            <a:r>
              <a:rPr lang="sv-SE" altLang="sv-SE" sz="2400" dirty="0"/>
              <a:t>Utbildningar för nya coacher</a:t>
            </a:r>
          </a:p>
          <a:p>
            <a:pPr lvl="1"/>
            <a:r>
              <a:rPr lang="sv-SE" altLang="sv-SE" sz="2400" dirty="0"/>
              <a:t>Förbundets kurser</a:t>
            </a:r>
          </a:p>
          <a:p>
            <a:pPr lvl="1"/>
            <a:r>
              <a:rPr lang="sv-SE" altLang="sv-SE" sz="2400" dirty="0"/>
              <a:t>Clinics som anordnas av förbundet</a:t>
            </a:r>
          </a:p>
          <a:p>
            <a:pPr lvl="1"/>
            <a:r>
              <a:rPr lang="sv-SE" altLang="sv-SE" sz="2400" dirty="0">
                <a:hlinkClick r:id="rId2"/>
              </a:rPr>
              <a:t>http://www.basket.se/Utbildning</a:t>
            </a:r>
            <a:endParaRPr lang="sv-SE" altLang="sv-SE" sz="2400" dirty="0"/>
          </a:p>
          <a:p>
            <a:pPr lvl="2"/>
            <a:r>
              <a:rPr lang="sv-SE" altLang="sv-SE" sz="2000" dirty="0"/>
              <a:t>/LekaBasket</a:t>
            </a:r>
          </a:p>
          <a:p>
            <a:pPr lvl="2"/>
            <a:r>
              <a:rPr lang="sv-SE" altLang="sv-SE" sz="2000" dirty="0"/>
              <a:t>/Koordinationochbasket</a:t>
            </a:r>
          </a:p>
          <a:p>
            <a:pPr lvl="2"/>
            <a:r>
              <a:rPr lang="sv-SE" altLang="sv-SE" sz="2000" dirty="0"/>
              <a:t>/FIBACoachesEducationPlatform/</a:t>
            </a:r>
          </a:p>
          <a:p>
            <a:pPr lvl="2"/>
            <a:r>
              <a:rPr lang="sv-SE" altLang="sv-SE" sz="2000" dirty="0"/>
              <a:t>/sasongsplaneringochperiodisering</a:t>
            </a:r>
          </a:p>
          <a:p>
            <a:pPr lvl="1"/>
            <a:r>
              <a:rPr lang="sv-SE" altLang="sv-SE" sz="2400" dirty="0">
                <a:hlinkClick r:id="rId3"/>
              </a:rPr>
              <a:t>https://basketutbildning.se/login</a:t>
            </a:r>
            <a:r>
              <a:rPr lang="sv-SE" altLang="sv-SE" sz="2400" dirty="0"/>
              <a:t> (skaffa login)</a:t>
            </a:r>
          </a:p>
          <a:p>
            <a:r>
              <a:rPr lang="sv-SE" altLang="sv-SE" sz="2400" dirty="0"/>
              <a:t>Sekretariatskurs</a:t>
            </a:r>
          </a:p>
          <a:p>
            <a:pPr lvl="1"/>
            <a:r>
              <a:rPr lang="sv-SE" altLang="sv-SE" sz="2400" dirty="0"/>
              <a:t>Anordnas under september varje säsong tillsammans med de lag som börjar spela 5 mot 5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86E57A1-B530-694B-9172-BAF3456D882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Egna Utbildningar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1201289-40F5-FA4B-8A2F-F02BDEB21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918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17638"/>
            <a:ext cx="7924800" cy="49831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v-SE" altLang="sv-SE" sz="2400" dirty="0"/>
              <a:t>Utbildning 2.0</a:t>
            </a:r>
          </a:p>
          <a:p>
            <a:pPr>
              <a:buNone/>
            </a:pPr>
            <a:r>
              <a:rPr lang="sv-SE" altLang="sv-SE" sz="2400" dirty="0"/>
              <a:t>	</a:t>
            </a:r>
            <a:r>
              <a:rPr lang="sv-SE" altLang="sv-SE" sz="2000" dirty="0"/>
              <a:t>Det gamla utbildningssystemet byts ut, där tränar och domarutbildningen är helt separerad</a:t>
            </a:r>
          </a:p>
          <a:p>
            <a:pPr>
              <a:buNone/>
            </a:pPr>
            <a:r>
              <a:rPr lang="sv-SE" altLang="sv-SE" sz="2000" dirty="0"/>
              <a:t>	Tränardelen är uppdelad och utökad i två delar, elittränare samt utvecklingstränare.</a:t>
            </a:r>
          </a:p>
          <a:p>
            <a:pPr>
              <a:buNone/>
            </a:pPr>
            <a:r>
              <a:rPr lang="sv-SE" altLang="sv-SE" sz="2000" dirty="0"/>
              <a:t>	Flera delar av utbildningen sker på distans via digitalaverktyg</a:t>
            </a:r>
          </a:p>
          <a:p>
            <a:pPr>
              <a:buNone/>
            </a:pPr>
            <a:endParaRPr lang="sv-SE" altLang="sv-SE" sz="2400" dirty="0"/>
          </a:p>
          <a:p>
            <a:pPr>
              <a:buNone/>
            </a:pPr>
            <a:r>
              <a:rPr lang="sv-SE" altLang="sv-SE" sz="2400" dirty="0"/>
              <a:t>Planerade introduktionsutbildningar:</a:t>
            </a:r>
          </a:p>
          <a:p>
            <a:r>
              <a:rPr lang="sv-SE" sz="2200" dirty="0">
                <a:hlinkClick r:id="rId2"/>
              </a:rPr>
              <a:t>https://basketutbildning.se/login</a:t>
            </a:r>
            <a:r>
              <a:rPr lang="sv-SE" sz="2200" dirty="0"/>
              <a:t>. Siten ligger nere så vi kan inte se några inplanerade utbildningar.</a:t>
            </a:r>
          </a:p>
          <a:p>
            <a:pPr>
              <a:buNone/>
            </a:pPr>
            <a:r>
              <a:rPr lang="sv-SE" altLang="sv-SE" sz="2400" dirty="0"/>
              <a:t> </a:t>
            </a:r>
          </a:p>
          <a:p>
            <a:pPr>
              <a:buNone/>
            </a:pPr>
            <a:r>
              <a:rPr lang="sv-SE" altLang="sv-SE" sz="2400" dirty="0"/>
              <a:t>	</a:t>
            </a:r>
          </a:p>
          <a:p>
            <a:pPr>
              <a:buNone/>
            </a:pPr>
            <a:endParaRPr lang="sv-SE" altLang="sv-SE" sz="2400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8B344B6F-E2BC-7849-B14B-1E56CCBD741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Förbundets Utbildningar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CAEE66A-BFC8-454C-8FCC-3C79AF886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70038"/>
            <a:ext cx="7924800" cy="498316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sv-SE" altLang="sv-SE" sz="2400" dirty="0"/>
          </a:p>
          <a:p>
            <a:pPr>
              <a:buNone/>
            </a:pPr>
            <a:r>
              <a:rPr lang="sv-SE" altLang="sv-SE" sz="2400" dirty="0"/>
              <a:t>Lite guidelines framtaget av Viby Basket:</a:t>
            </a:r>
            <a:endParaRPr lang="sv-SE" altLang="sv-SE" sz="2400" dirty="0">
              <a:hlinkClick r:id="rId2"/>
            </a:endParaRPr>
          </a:p>
          <a:p>
            <a:pPr>
              <a:buNone/>
            </a:pPr>
            <a:r>
              <a:rPr lang="sv-SE" altLang="sv-SE" sz="2400" dirty="0">
                <a:hlinkClick r:id="rId2"/>
              </a:rPr>
              <a:t>Träningsupplägg</a:t>
            </a:r>
            <a:r>
              <a:rPr lang="sv-SE" altLang="sv-SE" sz="2400" dirty="0"/>
              <a:t> </a:t>
            </a:r>
          </a:p>
          <a:p>
            <a:pPr>
              <a:buNone/>
            </a:pPr>
            <a:endParaRPr lang="sv-SE" altLang="sv-SE" sz="2400" dirty="0"/>
          </a:p>
          <a:p>
            <a:pPr>
              <a:buNone/>
            </a:pPr>
            <a:r>
              <a:rPr lang="sv-SE" altLang="sv-SE" sz="2400" dirty="0"/>
              <a:t>Material framtaget av våra vänner i Kungsholmen Basket</a:t>
            </a:r>
          </a:p>
          <a:p>
            <a:pPr>
              <a:buNone/>
            </a:pPr>
            <a:r>
              <a:rPr lang="sv-SE" altLang="sv-SE" sz="2400" dirty="0">
                <a:hlinkClick r:id="rId3"/>
              </a:rPr>
              <a:t>Träningsplanering År 1</a:t>
            </a:r>
            <a:r>
              <a:rPr lang="sv-SE" altLang="sv-SE" sz="2400" dirty="0"/>
              <a:t> </a:t>
            </a:r>
          </a:p>
          <a:p>
            <a:pPr>
              <a:buNone/>
            </a:pPr>
            <a:r>
              <a:rPr lang="sv-SE" altLang="sv-SE" sz="2400" dirty="0">
                <a:hlinkClick r:id="rId4"/>
              </a:rPr>
              <a:t>Träningsplanering År 2 </a:t>
            </a:r>
            <a:endParaRPr lang="sv-SE" altLang="sv-SE" sz="2400" dirty="0"/>
          </a:p>
          <a:p>
            <a:pPr>
              <a:buNone/>
            </a:pPr>
            <a:endParaRPr lang="sv-SE" altLang="sv-SE" sz="2400" dirty="0"/>
          </a:p>
          <a:p>
            <a:pPr>
              <a:buNone/>
            </a:pPr>
            <a:r>
              <a:rPr lang="sv-SE" altLang="sv-SE" sz="2400" dirty="0">
                <a:hlinkClick r:id="rId5"/>
              </a:rPr>
              <a:t>Övningsbank</a:t>
            </a:r>
            <a:r>
              <a:rPr lang="sv-SE" altLang="sv-SE" sz="2400" dirty="0"/>
              <a:t> från SBBF</a:t>
            </a:r>
          </a:p>
          <a:p>
            <a:pPr>
              <a:buNone/>
            </a:pPr>
            <a:endParaRPr lang="sv-SE" altLang="sv-SE" sz="2400" dirty="0"/>
          </a:p>
          <a:p>
            <a:pPr>
              <a:buNone/>
            </a:pPr>
            <a:r>
              <a:rPr lang="sv-SE" altLang="sv-SE" sz="2400" dirty="0">
                <a:hlinkClick r:id="rId6"/>
              </a:rPr>
              <a:t>Sökning på videos av bra övningar för unga spelare</a:t>
            </a:r>
            <a:endParaRPr lang="sv-SE" altLang="sv-SE" sz="2400" dirty="0"/>
          </a:p>
          <a:p>
            <a:pPr>
              <a:buNone/>
            </a:pPr>
            <a:endParaRPr lang="sv-SE" altLang="sv-SE" sz="2400" dirty="0"/>
          </a:p>
          <a:p>
            <a:pPr>
              <a:buNone/>
            </a:pPr>
            <a:endParaRPr lang="sv-SE" altLang="sv-SE" sz="2400" dirty="0"/>
          </a:p>
          <a:p>
            <a:pPr>
              <a:buNone/>
            </a:pPr>
            <a:r>
              <a:rPr lang="sv-SE" altLang="sv-SE" sz="2400" dirty="0"/>
              <a:t>	</a:t>
            </a:r>
          </a:p>
          <a:p>
            <a:pPr>
              <a:buNone/>
            </a:pPr>
            <a:endParaRPr lang="sv-SE" altLang="sv-SE" sz="2400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EFBF2D1-644D-5744-82FA-99B57B0260C7}"/>
              </a:ext>
            </a:extLst>
          </p:cNvPr>
          <p:cNvSpPr txBox="1"/>
          <p:nvPr/>
        </p:nvSpPr>
        <p:spPr>
          <a:xfrm>
            <a:off x="2596896" y="31455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432585C1-CC3B-B349-BC16-FA9DB1A3536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Träningsmaterial och inspiration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968D9A4-97FA-9641-B255-7C8C8952DA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725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417638"/>
            <a:ext cx="8229600" cy="5440362"/>
          </a:xfrm>
        </p:spPr>
        <p:txBody>
          <a:bodyPr>
            <a:normAutofit lnSpcReduction="10000"/>
          </a:bodyPr>
          <a:lstStyle/>
          <a:p>
            <a:r>
              <a:rPr lang="sv-SE" altLang="sv-SE" sz="2800" dirty="0"/>
              <a:t>06:or från denna säsong 2020-2021</a:t>
            </a:r>
          </a:p>
          <a:p>
            <a:r>
              <a:rPr lang="sv-SE" altLang="sv-SE" sz="2800" dirty="0"/>
              <a:t>Ska få stöd, feedback och uppmuntran från Head Coach &amp; Team Manager</a:t>
            </a:r>
          </a:p>
          <a:p>
            <a:r>
              <a:rPr lang="sv-SE" altLang="sv-SE" sz="2800" dirty="0"/>
              <a:t>En vuxen ledare ska alltid vara närvarande</a:t>
            </a:r>
          </a:p>
          <a:p>
            <a:r>
              <a:rPr lang="sv-SE" altLang="sv-SE" sz="2800" dirty="0"/>
              <a:t>Team Manager och Head Coach sköter administrationen</a:t>
            </a:r>
          </a:p>
          <a:p>
            <a:r>
              <a:rPr lang="sv-SE" altLang="sv-SE" sz="2800" dirty="0"/>
              <a:t>Upprätta kontakt mellan ledare för att meddela närvaro</a:t>
            </a:r>
          </a:p>
          <a:p>
            <a:r>
              <a:rPr lang="sv-SE" altLang="sv-SE" sz="2800" dirty="0"/>
              <a:t>Se till att närvaro för ungdomscoacher rapporteras i Sportadmin för underlag till ersättning</a:t>
            </a:r>
          </a:p>
          <a:p>
            <a:r>
              <a:rPr lang="sv-SE" altLang="sv-SE" sz="2800" dirty="0"/>
              <a:t>Efter ett år med genomgången utbildning = högre ersättning</a:t>
            </a:r>
          </a:p>
          <a:p>
            <a:endParaRPr lang="sv-SE" altLang="sv-SE" sz="2800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164417AF-8622-1148-BA99-CCDD5A0EA13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Ungdomscoacher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339FEE8-4483-3148-A9C3-244C4D994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40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1338556"/>
            <a:ext cx="3352800" cy="569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/>
          <a:lstStyle/>
          <a:p>
            <a:pPr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sv-SE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Streetbasket</a:t>
            </a:r>
            <a:br>
              <a:rPr lang="sv-SE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Inställt</a:t>
            </a:r>
            <a:endParaRPr lang="sv-SE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Prova-på i </a:t>
            </a:r>
          </a:p>
          <a:p>
            <a:pPr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september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4881938" y="1337871"/>
            <a:ext cx="2214068" cy="147117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Julavslutning</a:t>
            </a:r>
            <a:r>
              <a:rPr lang="sv-SE" sz="2800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sv-SE" sz="2800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11/12 2020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(P07)</a:t>
            </a:r>
            <a:endParaRPr lang="sv-SE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616" y="3951797"/>
            <a:ext cx="2922792" cy="256685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Majbrasa</a:t>
            </a:r>
            <a:r>
              <a:rPr lang="sv-SE" sz="3200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sv-SE" sz="3200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30/4 2021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(F/P05 + 04)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sv-SE" sz="2800" i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(fackeltåg)</a:t>
            </a:r>
            <a:endParaRPr lang="sv-SE" sz="2800" i="1" kern="0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  <a:cs typeface="Calibri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sv-SE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04790" y="3428352"/>
            <a:ext cx="5486400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Säsongsavslutning </a:t>
            </a:r>
            <a:b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eller 26/5 2021 (P08)</a:t>
            </a:r>
          </a:p>
        </p:txBody>
      </p:sp>
      <p:pic>
        <p:nvPicPr>
          <p:cNvPr id="5122" name="Picture 2" descr="C:\Users\Sissi\Dropbox\Viby Basket\Hemsidan\Bilder\streetbas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4616" y="1395405"/>
            <a:ext cx="1724908" cy="1724908"/>
          </a:xfrm>
          <a:prstGeom prst="rect">
            <a:avLst/>
          </a:prstGeom>
          <a:noFill/>
        </p:spPr>
      </p:pic>
      <p:pic>
        <p:nvPicPr>
          <p:cNvPr id="5124" name="Picture 4" descr="C:\Users\Sissi\Dropbox\Viby Basket\Hemsidan\Bilder\Dansande tomt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0511" y="1295831"/>
            <a:ext cx="885825" cy="1609725"/>
          </a:xfrm>
          <a:prstGeom prst="rect">
            <a:avLst/>
          </a:prstGeom>
          <a:noFill/>
        </p:spPr>
      </p:pic>
      <p:pic>
        <p:nvPicPr>
          <p:cNvPr id="5125" name="Picture 5" descr="C:\Users\Sissi\Dropbox\Viby Basket\Hemsidan\Bilder\Majbrasa 2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7351" y="4129674"/>
            <a:ext cx="2048411" cy="1423988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CFA2B2-16D8-424E-87BE-3693077C3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3135" y="4479765"/>
            <a:ext cx="2449709" cy="196566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7D2D31-35F5-440A-BD2E-7C52B6DD6967}"/>
              </a:ext>
            </a:extLst>
          </p:cNvPr>
          <p:cNvCxnSpPr>
            <a:cxnSpLocks/>
          </p:cNvCxnSpPr>
          <p:nvPr/>
        </p:nvCxnSpPr>
        <p:spPr>
          <a:xfrm>
            <a:off x="4572000" y="1143000"/>
            <a:ext cx="0" cy="56388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AAF3A2-7D37-4119-8F63-C6454D5C208D}"/>
              </a:ext>
            </a:extLst>
          </p:cNvPr>
          <p:cNvCxnSpPr>
            <a:cxnSpLocks/>
          </p:cNvCxnSpPr>
          <p:nvPr/>
        </p:nvCxnSpPr>
        <p:spPr>
          <a:xfrm>
            <a:off x="152400" y="3429000"/>
            <a:ext cx="8763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ubrik 1">
            <a:extLst>
              <a:ext uri="{FF2B5EF4-FFF2-40B4-BE49-F238E27FC236}">
                <a16:creationId xmlns:a16="http://schemas.microsoft.com/office/drawing/2014/main" id="{8D65BD59-CC09-D249-98F8-B5C1A28BD5B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Årscykel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5C2170ED-DBD2-C446-9677-8A6D3558B0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330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03CC970-4826-4CED-8063-0FB67663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14888" y="4564049"/>
            <a:ext cx="2929112" cy="2293951"/>
          </a:xfrm>
          <a:custGeom>
            <a:avLst/>
            <a:gdLst>
              <a:gd name="connsiteX0" fmla="*/ 0 w 3905483"/>
              <a:gd name="connsiteY0" fmla="*/ 2293951 h 2293951"/>
              <a:gd name="connsiteX1" fmla="*/ 3905483 w 3905483"/>
              <a:gd name="connsiteY1" fmla="*/ 2293951 h 2293951"/>
              <a:gd name="connsiteX2" fmla="*/ 3905483 w 3905483"/>
              <a:gd name="connsiteY2" fmla="*/ 0 h 2293951"/>
              <a:gd name="connsiteX3" fmla="*/ 2479521 w 3905483"/>
              <a:gd name="connsiteY3" fmla="*/ 0 h 2293951"/>
              <a:gd name="connsiteX4" fmla="*/ 1739055 w 3905483"/>
              <a:gd name="connsiteY4" fmla="*/ 0 h 2293951"/>
              <a:gd name="connsiteX5" fmla="*/ 1737976 w 3905483"/>
              <a:gd name="connsiteY5" fmla="*/ 2332 h 2293951"/>
              <a:gd name="connsiteX6" fmla="*/ 1061319 w 3905483"/>
              <a:gd name="connsiteY6" fmla="*/ 2332 h 229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5483" h="2293951">
                <a:moveTo>
                  <a:pt x="0" y="2293951"/>
                </a:moveTo>
                <a:lnTo>
                  <a:pt x="3905483" y="2293951"/>
                </a:lnTo>
                <a:lnTo>
                  <a:pt x="3905483" y="0"/>
                </a:lnTo>
                <a:lnTo>
                  <a:pt x="2479521" y="0"/>
                </a:lnTo>
                <a:lnTo>
                  <a:pt x="1739055" y="0"/>
                </a:lnTo>
                <a:lnTo>
                  <a:pt x="1737976" y="2332"/>
                </a:lnTo>
                <a:lnTo>
                  <a:pt x="1061319" y="233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4490D63-3365-45CC-AC50-705C1B768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564049"/>
            <a:ext cx="6833104" cy="2293951"/>
          </a:xfrm>
          <a:custGeom>
            <a:avLst/>
            <a:gdLst>
              <a:gd name="connsiteX0" fmla="*/ 0 w 9110805"/>
              <a:gd name="connsiteY0" fmla="*/ 2293951 h 2293951"/>
              <a:gd name="connsiteX1" fmla="*/ 107316 w 9110805"/>
              <a:gd name="connsiteY1" fmla="*/ 2293951 h 2293951"/>
              <a:gd name="connsiteX2" fmla="*/ 7277190 w 9110805"/>
              <a:gd name="connsiteY2" fmla="*/ 2293951 h 2293951"/>
              <a:gd name="connsiteX3" fmla="*/ 8048407 w 9110805"/>
              <a:gd name="connsiteY3" fmla="*/ 2293951 h 2293951"/>
              <a:gd name="connsiteX4" fmla="*/ 9110805 w 9110805"/>
              <a:gd name="connsiteY4" fmla="*/ 0 h 2293951"/>
              <a:gd name="connsiteX5" fmla="*/ 8339588 w 9110805"/>
              <a:gd name="connsiteY5" fmla="*/ 0 h 2293951"/>
              <a:gd name="connsiteX6" fmla="*/ 107316 w 9110805"/>
              <a:gd name="connsiteY6" fmla="*/ 0 h 2293951"/>
              <a:gd name="connsiteX7" fmla="*/ 0 w 9110805"/>
              <a:gd name="connsiteY7" fmla="*/ 0 h 229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0805" h="2293951">
                <a:moveTo>
                  <a:pt x="0" y="2293951"/>
                </a:moveTo>
                <a:lnTo>
                  <a:pt x="107316" y="2293951"/>
                </a:lnTo>
                <a:lnTo>
                  <a:pt x="7277190" y="2293951"/>
                </a:lnTo>
                <a:lnTo>
                  <a:pt x="8048407" y="2293951"/>
                </a:lnTo>
                <a:lnTo>
                  <a:pt x="9110805" y="0"/>
                </a:lnTo>
                <a:lnTo>
                  <a:pt x="8339588" y="0"/>
                </a:lnTo>
                <a:lnTo>
                  <a:pt x="107316" y="0"/>
                </a:lnTo>
                <a:lnTo>
                  <a:pt x="0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260" y="4564049"/>
            <a:ext cx="5678802" cy="19891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1430"/>
                <a:solidFill>
                  <a:srgbClr val="FF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FRÅGOR???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 w="11430"/>
              <a:solidFill>
                <a:srgbClr val="FF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2" descr="C:\Users\Sissi\Dropbox\Viby Basket\Hemsidan\Bilder\Tiger hemsida.PNG">
            <a:extLst>
              <a:ext uri="{FF2B5EF4-FFF2-40B4-BE49-F238E27FC236}">
                <a16:creationId xmlns:a16="http://schemas.microsoft.com/office/drawing/2014/main" id="{C87A2C66-6DBE-874E-B7E9-9D9456D91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7042" y="-59436"/>
            <a:ext cx="9278874" cy="1659636"/>
          </a:xfrm>
          <a:prstGeom prst="rect">
            <a:avLst/>
          </a:prstGeom>
          <a:noFill/>
        </p:spPr>
      </p:pic>
      <p:pic>
        <p:nvPicPr>
          <p:cNvPr id="7" name="Bildobjekt 6" descr="En bild som visar person, plan, framsida, racket&#10;&#10;Automatiskt genererad beskrivning">
            <a:extLst>
              <a:ext uri="{FF2B5EF4-FFF2-40B4-BE49-F238E27FC236}">
                <a16:creationId xmlns:a16="http://schemas.microsoft.com/office/drawing/2014/main" id="{0AA7909D-0ED2-1B42-B1EE-981B995BB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1574172"/>
            <a:ext cx="9428480" cy="299059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16526C08-D1AB-A946-BEED-C8A6A392E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141" y="4750832"/>
            <a:ext cx="1979600" cy="19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439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9" y="1573522"/>
            <a:ext cx="3043380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dirty="0"/>
              <a:t>Team</a:t>
            </a:r>
            <a:br>
              <a:rPr lang="en-US" sz="4700" dirty="0"/>
            </a:br>
            <a:r>
              <a:rPr lang="en-US" sz="4700" dirty="0"/>
              <a:t>Managers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0904" y="4782262"/>
            <a:ext cx="36200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SportAdmin</a:t>
            </a:r>
          </a:p>
        </p:txBody>
      </p:sp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2" descr="C:\Users\Sissi\Dropbox\Viby Basket\Hemsidan\Bilder\sportadmin.PNG">
            <a:extLst>
              <a:ext uri="{FF2B5EF4-FFF2-40B4-BE49-F238E27FC236}">
                <a16:creationId xmlns:a16="http://schemas.microsoft.com/office/drawing/2014/main" id="{486308E2-92DE-454E-9DE7-A7DAB6AFB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4207" y="5486400"/>
            <a:ext cx="2457793" cy="895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1026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382000" cy="4745919"/>
          </a:xfrm>
        </p:spPr>
        <p:txBody>
          <a:bodyPr/>
          <a:lstStyle/>
          <a:p>
            <a:pPr algn="ctr">
              <a:buNone/>
            </a:pPr>
            <a:r>
              <a:rPr lang="sv-SE" altLang="en-US" sz="2400" dirty="0"/>
              <a:t>Vår gemensamma källa till uppgifter om lag, ledare och spelare</a:t>
            </a:r>
          </a:p>
          <a:p>
            <a:pPr lvl="1"/>
            <a:endParaRPr lang="sv-SE" sz="2000" dirty="0"/>
          </a:p>
          <a:p>
            <a:pPr lvl="1">
              <a:buFont typeface="Wingdings" pitchFamily="2" charset="2"/>
              <a:buChar char="v"/>
            </a:pPr>
            <a:r>
              <a:rPr lang="sv-SE" sz="2400" dirty="0"/>
              <a:t> I dag använder 18 000 ledare, styrelse och kanslipersonal över hela Sverige SportAdmin</a:t>
            </a:r>
          </a:p>
          <a:p>
            <a:pPr lvl="1">
              <a:buFont typeface="Wingdings" pitchFamily="2" charset="2"/>
              <a:buChar char="v"/>
            </a:pPr>
            <a:r>
              <a:rPr lang="sv-SE" sz="2400" dirty="0"/>
              <a:t> Ett komplett system för administration och ekonomi</a:t>
            </a:r>
          </a:p>
          <a:p>
            <a:pPr lvl="1">
              <a:buFont typeface="Wingdings" pitchFamily="2" charset="2"/>
              <a:buChar char="v"/>
            </a:pPr>
            <a:r>
              <a:rPr lang="sv-SE" sz="2400" dirty="0"/>
              <a:t> Allt görs online. Från fakturering via mail, till koll på medlems- och träningsavgifter och anmälningsfunktioner via hemsidan, med mera</a:t>
            </a:r>
          </a:p>
          <a:p>
            <a:pPr lvl="1">
              <a:buFont typeface="Wingdings" pitchFamily="2" charset="2"/>
              <a:buChar char="v"/>
            </a:pPr>
            <a:r>
              <a:rPr lang="sv-SE" sz="2400" dirty="0"/>
              <a:t> SportAdmin är utvecklat av föreningsmänniskor för föreningar</a:t>
            </a:r>
          </a:p>
          <a:p>
            <a:pPr>
              <a:buNone/>
            </a:pPr>
            <a:endParaRPr lang="sv-SE" dirty="0"/>
          </a:p>
        </p:txBody>
      </p:sp>
      <p:pic>
        <p:nvPicPr>
          <p:cNvPr id="3074" name="Picture 2" descr="C:\Users\Sissi\Dropbox\Viby Basket\Hemsidan\Bilder\sportadmi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4207" y="5486400"/>
            <a:ext cx="2457793" cy="895475"/>
          </a:xfrm>
          <a:prstGeom prst="rect">
            <a:avLst/>
          </a:prstGeom>
          <a:noFill/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EC85079-B54B-1740-9453-495C34E43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A9CB38F7-5A0F-6A41-8C83-2C71A6121DF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Sportadmin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610600" cy="4745919"/>
          </a:xfrm>
        </p:spPr>
        <p:txBody>
          <a:bodyPr>
            <a:normAutofit fontScale="92500" lnSpcReduction="10000"/>
          </a:bodyPr>
          <a:lstStyle/>
          <a:p>
            <a:pPr lvl="1">
              <a:buNone/>
            </a:pPr>
            <a:endParaRPr lang="sv-SE" sz="1600" dirty="0"/>
          </a:p>
          <a:p>
            <a:pPr>
              <a:buFont typeface="Wingdings" pitchFamily="2" charset="2"/>
              <a:buChar char="v"/>
            </a:pPr>
            <a:r>
              <a:rPr lang="sv-SE" altLang="en-US" sz="1800" dirty="0"/>
              <a:t>Personregister (personkortet)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1800" dirty="0"/>
              <a:t>Köanmälan (via vårt </a:t>
            </a:r>
            <a:r>
              <a:rPr lang="sv-SE" altLang="en-US" sz="1800" dirty="0">
                <a:hlinkClick r:id="rId2"/>
              </a:rPr>
              <a:t>anmälningsformulär</a:t>
            </a:r>
            <a:r>
              <a:rPr lang="sv-SE" altLang="en-US" sz="1800" dirty="0"/>
              <a:t> på hemsidan </a:t>
            </a:r>
            <a:r>
              <a:rPr lang="sv-SE" altLang="en-US" sz="1800" dirty="0">
                <a:hlinkClick r:id="rId3"/>
              </a:rPr>
              <a:t>www.vibybasket.se</a:t>
            </a:r>
            <a:r>
              <a:rPr lang="sv-SE" altLang="en-US" sz="1800" dirty="0"/>
              <a:t> - ”Börja spela basket”)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1800" dirty="0"/>
              <a:t>Även samtliga ledare måste fylla i anmälningsformuläret för att komma med i registret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1800" dirty="0"/>
              <a:t>Lagregister – t ex ”Viby Basket F13”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1800" dirty="0"/>
              <a:t>Ledarfunktioner</a:t>
            </a:r>
          </a:p>
          <a:p>
            <a:pPr lvl="1"/>
            <a:r>
              <a:rPr lang="sv-SE" altLang="en-US" sz="1600" dirty="0"/>
              <a:t>utskick via mail och SMS + bjuda in till aktivitet</a:t>
            </a:r>
          </a:p>
          <a:p>
            <a:pPr lvl="1"/>
            <a:r>
              <a:rPr lang="sv-SE" altLang="en-US" sz="1600" dirty="0"/>
              <a:t>Lägg till aktiviteter för att kunna rapportera närvaro och </a:t>
            </a:r>
            <a:r>
              <a:rPr lang="sv-SE" altLang="en-US" sz="1600" dirty="0" err="1"/>
              <a:t>ev</a:t>
            </a:r>
            <a:r>
              <a:rPr lang="sv-SE" altLang="en-US" sz="1600" dirty="0"/>
              <a:t> skicka kallelse</a:t>
            </a:r>
          </a:p>
          <a:p>
            <a:pPr lvl="1"/>
            <a:r>
              <a:rPr lang="sv-SE" altLang="en-US" sz="1600" b="1" dirty="0"/>
              <a:t>Lägg in ALLA aktiviteter ni genomför (inkl lagmöten, </a:t>
            </a:r>
            <a:r>
              <a:rPr lang="sv-SE" altLang="en-US" sz="1600" b="1" dirty="0" err="1"/>
              <a:t>pizzakväller</a:t>
            </a:r>
            <a:r>
              <a:rPr lang="sv-SE" altLang="en-US" sz="1600" b="1" dirty="0"/>
              <a:t> etc) Ange minst 1 timme och 1 gärna 2 ledare!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1800" dirty="0"/>
              <a:t>Närvarohantering</a:t>
            </a:r>
          </a:p>
          <a:p>
            <a:pPr lvl="1"/>
            <a:r>
              <a:rPr lang="sv-SE" altLang="en-US" sz="1600" dirty="0"/>
              <a:t>Via dator eller mobil app</a:t>
            </a:r>
          </a:p>
          <a:p>
            <a:pPr lvl="1"/>
            <a:r>
              <a:rPr lang="sv-SE" altLang="en-US" sz="1600" dirty="0"/>
              <a:t>Färdigt att rapportera till Sollentuna kommun och RF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1800" dirty="0"/>
              <a:t>Fakturering</a:t>
            </a:r>
          </a:p>
          <a:p>
            <a:pPr lvl="1"/>
            <a:r>
              <a:rPr lang="sv-SE" altLang="en-US" sz="1600" dirty="0"/>
              <a:t>Medlems- och träningsavgifter</a:t>
            </a:r>
          </a:p>
          <a:p>
            <a:pPr>
              <a:buFont typeface="Wingdings" pitchFamily="2" charset="2"/>
              <a:buChar char="v"/>
            </a:pPr>
            <a:r>
              <a:rPr lang="sv-SE" altLang="en-US" sz="1800" dirty="0"/>
              <a:t>Sportadmin är kopplat till vår hemsida</a:t>
            </a:r>
          </a:p>
        </p:txBody>
      </p:sp>
      <p:pic>
        <p:nvPicPr>
          <p:cNvPr id="3074" name="Picture 2" descr="C:\Users\Sissi\Dropbox\Viby Basket\Hemsidan\Bilder\sportadmi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4207" y="5486400"/>
            <a:ext cx="2457793" cy="895475"/>
          </a:xfrm>
          <a:prstGeom prst="rect">
            <a:avLst/>
          </a:prstGeom>
          <a:noFill/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13A0013C-1FF3-3342-8FE4-5412B8C63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E1382083-EA08-B14A-A410-BB1BA422D26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Funktioner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6617D296-8361-F74F-ABB4-356619130620}"/>
              </a:ext>
            </a:extLst>
          </p:cNvPr>
          <p:cNvSpPr txBox="1"/>
          <p:nvPr/>
        </p:nvSpPr>
        <p:spPr>
          <a:xfrm>
            <a:off x="1066800" y="93321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Se vår instruktionsvideo här:</a:t>
            </a:r>
          </a:p>
          <a:p>
            <a:r>
              <a:rPr lang="sv-SE" dirty="0" err="1">
                <a:hlinkClick r:id="rId6"/>
              </a:rPr>
              <a:t>https</a:t>
            </a:r>
            <a:r>
              <a:rPr lang="sv-SE" dirty="0">
                <a:hlinkClick r:id="rId6"/>
              </a:rPr>
              <a:t>://</a:t>
            </a:r>
            <a:r>
              <a:rPr lang="sv-SE" dirty="0" err="1">
                <a:hlinkClick r:id="rId6"/>
              </a:rPr>
              <a:t>www.youtube.com</a:t>
            </a:r>
            <a:r>
              <a:rPr lang="sv-SE" dirty="0">
                <a:hlinkClick r:id="rId6"/>
              </a:rPr>
              <a:t>/</a:t>
            </a:r>
            <a:r>
              <a:rPr lang="sv-SE" dirty="0" err="1">
                <a:hlinkClick r:id="rId6"/>
              </a:rPr>
              <a:t>watch?v</a:t>
            </a:r>
            <a:r>
              <a:rPr lang="sv-SE" dirty="0">
                <a:hlinkClick r:id="rId6"/>
              </a:rPr>
              <a:t>=N5F4Lp_IHNw&amp;feature=</a:t>
            </a:r>
            <a:r>
              <a:rPr lang="sv-SE" dirty="0" err="1">
                <a:hlinkClick r:id="rId6"/>
              </a:rPr>
              <a:t>youtu.be</a:t>
            </a:r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617345"/>
            <a:ext cx="82296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sv-SE" altLang="en-US" sz="2400" dirty="0"/>
              <a:t> Sekreterare som registerhanterare</a:t>
            </a:r>
          </a:p>
          <a:p>
            <a:pPr>
              <a:buFont typeface="Wingdings" pitchFamily="2" charset="2"/>
              <a:buChar char="v"/>
            </a:pPr>
            <a:endParaRPr lang="sv-SE" altLang="en-US" sz="2400" dirty="0"/>
          </a:p>
          <a:p>
            <a:pPr>
              <a:buFont typeface="Wingdings" pitchFamily="2" charset="2"/>
              <a:buChar char="v"/>
            </a:pPr>
            <a:r>
              <a:rPr lang="sv-SE" altLang="en-US" sz="2400" dirty="0"/>
              <a:t> Kassör för fakturering</a:t>
            </a:r>
          </a:p>
          <a:p>
            <a:endParaRPr lang="sv-SE" altLang="en-US" sz="2400" dirty="0"/>
          </a:p>
          <a:p>
            <a:pPr>
              <a:buFont typeface="Wingdings" pitchFamily="2" charset="2"/>
              <a:buChar char="v"/>
            </a:pPr>
            <a:r>
              <a:rPr lang="sv-SE" altLang="en-US" sz="2400" dirty="0"/>
              <a:t> Dig som ledare</a:t>
            </a:r>
          </a:p>
          <a:p>
            <a:pPr lvl="1">
              <a:buFont typeface="Arial" pitchFamily="34" charset="0"/>
              <a:buChar char="•"/>
            </a:pPr>
            <a:r>
              <a:rPr lang="sv-SE" altLang="en-US" sz="2200" dirty="0"/>
              <a:t> Hitta alla uppgifter du behöver om spelare och ledare</a:t>
            </a:r>
          </a:p>
          <a:p>
            <a:pPr lvl="1">
              <a:buFont typeface="Arial" pitchFamily="34" charset="0"/>
              <a:buChar char="•"/>
            </a:pPr>
            <a:r>
              <a:rPr lang="sv-SE" altLang="en-US" sz="2200" dirty="0"/>
              <a:t> Närvarorapportering</a:t>
            </a:r>
          </a:p>
          <a:p>
            <a:pPr lvl="1">
              <a:buFont typeface="Arial" pitchFamily="34" charset="0"/>
              <a:buChar char="•"/>
            </a:pPr>
            <a:r>
              <a:rPr lang="sv-SE" altLang="en-US" sz="2200" dirty="0"/>
              <a:t> Kommunicera och bjud in till aktivitet</a:t>
            </a:r>
          </a:p>
          <a:p>
            <a:pPr lvl="1">
              <a:buFont typeface="Arial" pitchFamily="34" charset="0"/>
              <a:buChar char="•"/>
            </a:pPr>
            <a:endParaRPr lang="sv-SE" altLang="en-US" sz="2200" dirty="0"/>
          </a:p>
          <a:p>
            <a:pPr>
              <a:buFont typeface="Wingdings" pitchFamily="2" charset="2"/>
              <a:buChar char="v"/>
            </a:pPr>
            <a:r>
              <a:rPr lang="sv-SE" altLang="en-US" sz="2200" dirty="0"/>
              <a:t> Föräldrar/spelare</a:t>
            </a:r>
          </a:p>
          <a:p>
            <a:pPr lvl="1">
              <a:buFont typeface="Arial" pitchFamily="34" charset="0"/>
              <a:buChar char="•"/>
            </a:pPr>
            <a:r>
              <a:rPr lang="sv-SE" altLang="en-US" sz="2200" dirty="0"/>
              <a:t> Svara på kallelser  </a:t>
            </a:r>
          </a:p>
          <a:p>
            <a:pPr lvl="1">
              <a:buFont typeface="Arial" pitchFamily="34" charset="0"/>
              <a:buChar char="•"/>
            </a:pPr>
            <a:r>
              <a:rPr lang="sv-SE" altLang="en-US" sz="2200" dirty="0"/>
              <a:t> Integrera med kalender    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AE491BE-53A8-D543-A774-46E150A34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86CC5BB3-51B2-0946-9725-582C2603BA0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Sportadmin hjälper oss alla!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962591"/>
            <a:ext cx="8001000" cy="604780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dirty="0"/>
              <a:t>Föreningarna kan få stöd för de aktiviteter som de anordnar för barn/ungdomar i åldern 7-20 år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dirty="0"/>
              <a:t>Beräknas på antalet deltagartillfällen som föreningen redovisar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dirty="0"/>
              <a:t>Var och en av ska ha deltagit i minst 10 av föreningens bidragsberättigade aktiviteter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dirty="0"/>
              <a:t>Ansökan görs 2 gånger om året, 15 februari och 15 augusti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dirty="0"/>
              <a:t>Med stödberättigad sammankomst förstås en av föreningen planerad och anordnad sammankomst med minst tre deltagare i åldern 7-20 år</a:t>
            </a:r>
          </a:p>
          <a:p>
            <a:pPr marL="823595" lvl="2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sv-SE" sz="1500" dirty="0"/>
              <a:t>Minst 60 minuter</a:t>
            </a:r>
          </a:p>
          <a:p>
            <a:pPr marL="823595" lvl="2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sv-SE" sz="1500" dirty="0"/>
              <a:t>Sammankomsten ska vara ledarledd och ledaren får inte vara ledare för flera grupper samtidigt</a:t>
            </a:r>
          </a:p>
          <a:p>
            <a:pPr marL="823595" lvl="2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sv-SE" sz="1500" dirty="0"/>
              <a:t>En gruppledare får vara lägst 16 år och en biträdande ledare får vara lägst 13 år</a:t>
            </a:r>
          </a:p>
          <a:p>
            <a:pPr marL="823595" lvl="2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sv-SE" sz="1500" dirty="0"/>
              <a:t>Den som samma dag har deltagit i mer än en sammankomst inom samma ungdomsorganisation medräknas vid endast en av dessa sammankomster</a:t>
            </a:r>
          </a:p>
          <a:p>
            <a:pPr marL="548640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dirty="0"/>
              <a:t>Barn och ungdomar i ålder 7-12 år beviljas stöd för max 70 aktiviteter per redovisningsperiod. Barn och ungdomar i ålder 13-16 år beviljas stöd för max 90 aktiviteter per redovisningsperiod</a:t>
            </a:r>
            <a:endParaRPr lang="sv-SE" dirty="0">
              <a:cs typeface="Calibri"/>
            </a:endParaRP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dirty="0"/>
              <a:t>Stödbeloppet betalas ut med 5,50 kronor per deltagartillfälle i åldern 7-12 år, och 7,50 kronor i åldern 13-20 år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9E2AECF3-6555-B541-AAD3-935C7F0EFC4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Bidrag Sollentuna kommun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CF5A061-A1F0-CB43-88F4-AE519C2CC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247775"/>
            <a:ext cx="82296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sz="1900" dirty="0"/>
              <a:t>LOK-stöd: den del av statsbidraget som beviljas lokala idrottsföreningar anslutna till RF benämns statligt lokalt aktivitetsstöd (LOK-stöd)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sz="1900" dirty="0"/>
              <a:t>Bidragsberättigade deltagare är barn och ungdomar i åldern 7-20 år som är medlem i föreningen och som aktivt deltar i föreningens idrottsliga verksamhet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sz="1900" dirty="0"/>
              <a:t>Ansökan görs 2 gånger om året, 15 februari och 15 augusti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sz="1900" dirty="0"/>
              <a:t>En sammankomst ska vara en ledarledd gruppaktivitet</a:t>
            </a:r>
          </a:p>
          <a:p>
            <a:pPr marL="823595" lvl="2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sv-SE" sz="1500" dirty="0"/>
              <a:t>Ledare ska ha rimliga kvalifikationer och vara utsedd av föreningen samt vara lägst 13 år och kan inte redovisningsmässigt vara ansvarig för flera grupper samtidigt</a:t>
            </a:r>
          </a:p>
          <a:p>
            <a:pPr marL="823595" lvl="2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sv-SE" sz="1500" dirty="0"/>
              <a:t>En sammankomst ska omfatta minst 3 bidragsberättigade deltagare utöver ledare</a:t>
            </a:r>
          </a:p>
          <a:p>
            <a:pPr marL="823595" lvl="2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sv-SE" sz="1500" dirty="0"/>
              <a:t>En sammankomst ska pågå minst 60 minuter och innehålla gemensam samling och avslutning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sz="1900" dirty="0"/>
              <a:t>Ledare i åldern 13-20 år som leder verksamhet i föreningens regi är bidragsberättigad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sz="1900" dirty="0"/>
              <a:t>En deltagare får endast räknas en gång per dag och idrott</a:t>
            </a:r>
          </a:p>
          <a:p>
            <a:pPr marL="548958" lvl="1" indent="-274320">
              <a:spcBef>
                <a:spcPts val="580"/>
              </a:spcBef>
              <a:buFont typeface="Wingdings" pitchFamily="2" charset="2"/>
              <a:buChar char="v"/>
              <a:defRPr/>
            </a:pPr>
            <a:r>
              <a:rPr lang="sv-SE" sz="1900" dirty="0"/>
              <a:t>LOK-stödet är 24 kronor per sammankomst och 8 kronor per deltagartillfälle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6003FC99-7A39-6246-85CE-08D99BB2634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Bidrag Riksidrottsförbundet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8539A5D-2684-C244-B3F5-9F2BD4DFD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{0E66CCA5-0616-CA48-B71E-D010F8BDFFFC}tf16401378</Template>
  <TotalTime>523</TotalTime>
  <Words>2932</Words>
  <Application>Microsoft Macintosh PowerPoint</Application>
  <PresentationFormat>Bildspel på skärmen (4:3)</PresentationFormat>
  <Paragraphs>476</Paragraphs>
  <Slides>49</Slides>
  <Notes>0</Notes>
  <HiddenSlides>6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49</vt:i4>
      </vt:variant>
    </vt:vector>
  </HeadingPairs>
  <TitlesOfParts>
    <vt:vector size="55" baseType="lpstr">
      <vt:lpstr>Arial</vt:lpstr>
      <vt:lpstr>Calibri</vt:lpstr>
      <vt:lpstr>Verdana</vt:lpstr>
      <vt:lpstr>Wingdings</vt:lpstr>
      <vt:lpstr>Wingdings 2</vt:lpstr>
      <vt:lpstr>Office Theme</vt:lpstr>
      <vt:lpstr>PowerPoint-presentation</vt:lpstr>
      <vt:lpstr>Agenda</vt:lpstr>
      <vt:lpstr>Styrelsen inleder...</vt:lpstr>
      <vt:lpstr>Riktlinjer Corona</vt:lpstr>
      <vt:lpstr>Corona – matcher &amp; seriespel</vt:lpstr>
      <vt:lpstr>Klubben skryter...</vt:lpstr>
      <vt:lpstr>Viby Basket i korthet</vt:lpstr>
      <vt:lpstr>PowerPoint-presentation</vt:lpstr>
      <vt:lpstr>PowerPoint-presentation</vt:lpstr>
      <vt:lpstr>PowerPoint-presentation</vt:lpstr>
      <vt:lpstr>Vår organisation</vt:lpstr>
      <vt:lpstr> 2019-2020</vt:lpstr>
      <vt:lpstr> 2019-2020</vt:lpstr>
      <vt:lpstr> 2019-2020</vt:lpstr>
      <vt:lpstr> 2019-2020</vt:lpstr>
      <vt:lpstr> 2019-2020</vt:lpstr>
      <vt:lpstr>Inför årsmötet - Styrelsen söker ledamöter</vt:lpstr>
      <vt:lpstr>Ekonomi &amp;  Material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Vår värdegrund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Utbildning &amp; Stöd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Team Managers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Fredrik Hahne</dc:creator>
  <cp:keywords>class='Internal'</cp:keywords>
  <cp:lastModifiedBy>Fredrik Hahne</cp:lastModifiedBy>
  <cp:revision>176</cp:revision>
  <dcterms:created xsi:type="dcterms:W3CDTF">2020-09-26T23:21:54Z</dcterms:created>
  <dcterms:modified xsi:type="dcterms:W3CDTF">2020-09-29T13:45:11Z</dcterms:modified>
</cp:coreProperties>
</file>