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handoutMasterIdLst>
    <p:handoutMasterId r:id="rId45"/>
  </p:handoutMasterIdLst>
  <p:sldIdLst>
    <p:sldId id="257" r:id="rId5"/>
    <p:sldId id="269" r:id="rId6"/>
    <p:sldId id="279" r:id="rId7"/>
    <p:sldId id="309" r:id="rId8"/>
    <p:sldId id="308" r:id="rId9"/>
    <p:sldId id="307" r:id="rId10"/>
    <p:sldId id="306" r:id="rId11"/>
    <p:sldId id="305" r:id="rId12"/>
    <p:sldId id="304" r:id="rId13"/>
    <p:sldId id="303" r:id="rId14"/>
    <p:sldId id="302" r:id="rId15"/>
    <p:sldId id="299" r:id="rId16"/>
    <p:sldId id="300" r:id="rId17"/>
    <p:sldId id="296" r:id="rId18"/>
    <p:sldId id="298" r:id="rId19"/>
    <p:sldId id="295" r:id="rId20"/>
    <p:sldId id="297" r:id="rId21"/>
    <p:sldId id="293" r:id="rId22"/>
    <p:sldId id="294" r:id="rId23"/>
    <p:sldId id="291" r:id="rId24"/>
    <p:sldId id="292" r:id="rId25"/>
    <p:sldId id="281" r:id="rId26"/>
    <p:sldId id="310" r:id="rId27"/>
    <p:sldId id="311" r:id="rId28"/>
    <p:sldId id="312" r:id="rId29"/>
    <p:sldId id="313" r:id="rId30"/>
    <p:sldId id="314" r:id="rId31"/>
    <p:sldId id="315" r:id="rId32"/>
    <p:sldId id="316" r:id="rId33"/>
    <p:sldId id="301" r:id="rId34"/>
    <p:sldId id="284" r:id="rId35"/>
    <p:sldId id="283" r:id="rId36"/>
    <p:sldId id="285" r:id="rId37"/>
    <p:sldId id="286" r:id="rId38"/>
    <p:sldId id="287" r:id="rId39"/>
    <p:sldId id="288" r:id="rId40"/>
    <p:sldId id="289" r:id="rId41"/>
    <p:sldId id="290" r:id="rId42"/>
    <p:sldId id="282" r:id="rId43"/>
  </p:sldIdLst>
  <p:sldSz cx="12192000" cy="6858000"/>
  <p:notesSz cx="6858000" cy="9144000"/>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D03447BB-5D67-496B-8E87-E561075AD55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2579" autoAdjust="0"/>
    <p:restoredTop sz="94660"/>
  </p:normalViewPr>
  <p:slideViewPr>
    <p:cSldViewPr>
      <p:cViewPr varScale="1">
        <p:scale>
          <a:sx n="112" d="100"/>
          <a:sy n="112" d="100"/>
        </p:scale>
        <p:origin x="440" y="192"/>
      </p:cViewPr>
      <p:guideLst/>
    </p:cSldViewPr>
  </p:slideViewPr>
  <p:notesTextViewPr>
    <p:cViewPr>
      <p:scale>
        <a:sx n="1" d="1"/>
        <a:sy n="1" d="1"/>
      </p:scale>
      <p:origin x="0" y="0"/>
    </p:cViewPr>
  </p:notesTextViewPr>
  <p:sorterViewPr>
    <p:cViewPr varScale="1">
      <p:scale>
        <a:sx n="100" d="100"/>
        <a:sy n="100" d="100"/>
      </p:scale>
      <p:origin x="0" y="-40"/>
    </p:cViewPr>
  </p:sorterViewPr>
  <p:notesViewPr>
    <p:cSldViewPr>
      <p:cViewPr varScale="1">
        <p:scale>
          <a:sx n="85" d="100"/>
          <a:sy n="85" d="100"/>
        </p:scale>
        <p:origin x="3054"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C:\Users\Sissi\Dropbox\Dokumentarkiv\Verksamhetsplanering\VP%20s&#228;song%202018-2019\Klubbstatistik%202007-2018.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Sissi\Dropbox\Dokumentarkiv\Verksamhetsplanering\VP%20s&#228;song%202018-2019\Klubbstatistik%202007-201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0"/>
    <c:plotArea>
      <c:layout/>
      <c:barChart>
        <c:barDir val="col"/>
        <c:grouping val="stacked"/>
        <c:varyColors val="0"/>
        <c:ser>
          <c:idx val="0"/>
          <c:order val="0"/>
          <c:tx>
            <c:strRef>
              <c:f>'Siffror+diagram'!$C$26</c:f>
              <c:strCache>
                <c:ptCount val="1"/>
                <c:pt idx="0">
                  <c:v>Ministars</c:v>
                </c:pt>
              </c:strCache>
            </c:strRef>
          </c:tx>
          <c:spPr>
            <a:solidFill>
              <a:srgbClr val="FFFF00"/>
            </a:solidFill>
          </c:spPr>
          <c:invertIfNegative val="0"/>
          <c:cat>
            <c:strRef>
              <c:f>'Siffror+diagram'!$B$27:$B$38</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'Siffror+diagram'!$C$27:$C$38</c:f>
              <c:numCache>
                <c:formatCode>General</c:formatCode>
                <c:ptCount val="12"/>
                <c:pt idx="0">
                  <c:v>0</c:v>
                </c:pt>
                <c:pt idx="1">
                  <c:v>0</c:v>
                </c:pt>
                <c:pt idx="2">
                  <c:v>0</c:v>
                </c:pt>
                <c:pt idx="3">
                  <c:v>0</c:v>
                </c:pt>
                <c:pt idx="4">
                  <c:v>1</c:v>
                </c:pt>
                <c:pt idx="5">
                  <c:v>1</c:v>
                </c:pt>
                <c:pt idx="6">
                  <c:v>1</c:v>
                </c:pt>
                <c:pt idx="7">
                  <c:v>1</c:v>
                </c:pt>
                <c:pt idx="8">
                  <c:v>1</c:v>
                </c:pt>
                <c:pt idx="9">
                  <c:v>1</c:v>
                </c:pt>
                <c:pt idx="10">
                  <c:v>1</c:v>
                </c:pt>
                <c:pt idx="11">
                  <c:v>1</c:v>
                </c:pt>
              </c:numCache>
            </c:numRef>
          </c:val>
          <c:extLst>
            <c:ext xmlns:c16="http://schemas.microsoft.com/office/drawing/2014/chart" uri="{C3380CC4-5D6E-409C-BE32-E72D297353CC}">
              <c16:uniqueId val="{00000000-E9EC-9445-8AEF-90F658396D4A}"/>
            </c:ext>
          </c:extLst>
        </c:ser>
        <c:ser>
          <c:idx val="1"/>
          <c:order val="1"/>
          <c:tx>
            <c:strRef>
              <c:f>'Siffror+diagram'!$D$26</c:f>
              <c:strCache>
                <c:ptCount val="1"/>
                <c:pt idx="0">
                  <c:v>Föräldrarlaget</c:v>
                </c:pt>
              </c:strCache>
            </c:strRef>
          </c:tx>
          <c:spPr>
            <a:solidFill>
              <a:srgbClr val="92D050"/>
            </a:solidFill>
          </c:spPr>
          <c:invertIfNegative val="0"/>
          <c:cat>
            <c:strRef>
              <c:f>'Siffror+diagram'!$B$27:$B$38</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'Siffror+diagram'!$D$27:$D$38</c:f>
              <c:numCache>
                <c:formatCode>General</c:formatCode>
                <c:ptCount val="12"/>
                <c:pt idx="0">
                  <c:v>0</c:v>
                </c:pt>
                <c:pt idx="1">
                  <c:v>2</c:v>
                </c:pt>
                <c:pt idx="2">
                  <c:v>2</c:v>
                </c:pt>
                <c:pt idx="3">
                  <c:v>2</c:v>
                </c:pt>
                <c:pt idx="4">
                  <c:v>2</c:v>
                </c:pt>
                <c:pt idx="5">
                  <c:v>2</c:v>
                </c:pt>
                <c:pt idx="6">
                  <c:v>1</c:v>
                </c:pt>
                <c:pt idx="7">
                  <c:v>1</c:v>
                </c:pt>
                <c:pt idx="8">
                  <c:v>1</c:v>
                </c:pt>
                <c:pt idx="9">
                  <c:v>1</c:v>
                </c:pt>
                <c:pt idx="10">
                  <c:v>1</c:v>
                </c:pt>
                <c:pt idx="11">
                  <c:v>1</c:v>
                </c:pt>
              </c:numCache>
            </c:numRef>
          </c:val>
          <c:extLst>
            <c:ext xmlns:c16="http://schemas.microsoft.com/office/drawing/2014/chart" uri="{C3380CC4-5D6E-409C-BE32-E72D297353CC}">
              <c16:uniqueId val="{00000001-E9EC-9445-8AEF-90F658396D4A}"/>
            </c:ext>
          </c:extLst>
        </c:ser>
        <c:ser>
          <c:idx val="2"/>
          <c:order val="2"/>
          <c:tx>
            <c:strRef>
              <c:f>'Siffror+diagram'!$E$26</c:f>
              <c:strCache>
                <c:ptCount val="1"/>
                <c:pt idx="0">
                  <c:v>Tjejlag ≤ U12</c:v>
                </c:pt>
              </c:strCache>
            </c:strRef>
          </c:tx>
          <c:spPr>
            <a:solidFill>
              <a:srgbClr val="FC28A6"/>
            </a:solidFill>
          </c:spPr>
          <c:invertIfNegative val="0"/>
          <c:cat>
            <c:strRef>
              <c:f>'Siffror+diagram'!$B$27:$B$38</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'Siffror+diagram'!$E$27:$E$38</c:f>
              <c:numCache>
                <c:formatCode>General</c:formatCode>
                <c:ptCount val="12"/>
                <c:pt idx="0">
                  <c:v>2</c:v>
                </c:pt>
                <c:pt idx="1">
                  <c:v>3</c:v>
                </c:pt>
                <c:pt idx="2">
                  <c:v>4</c:v>
                </c:pt>
                <c:pt idx="3">
                  <c:v>4</c:v>
                </c:pt>
                <c:pt idx="4">
                  <c:v>4</c:v>
                </c:pt>
                <c:pt idx="5">
                  <c:v>5</c:v>
                </c:pt>
                <c:pt idx="6">
                  <c:v>5</c:v>
                </c:pt>
                <c:pt idx="7">
                  <c:v>5</c:v>
                </c:pt>
                <c:pt idx="8">
                  <c:v>5</c:v>
                </c:pt>
                <c:pt idx="9">
                  <c:v>5</c:v>
                </c:pt>
                <c:pt idx="10">
                  <c:v>5</c:v>
                </c:pt>
                <c:pt idx="11">
                  <c:v>5</c:v>
                </c:pt>
              </c:numCache>
            </c:numRef>
          </c:val>
          <c:extLst>
            <c:ext xmlns:c16="http://schemas.microsoft.com/office/drawing/2014/chart" uri="{C3380CC4-5D6E-409C-BE32-E72D297353CC}">
              <c16:uniqueId val="{00000002-E9EC-9445-8AEF-90F658396D4A}"/>
            </c:ext>
          </c:extLst>
        </c:ser>
        <c:ser>
          <c:idx val="3"/>
          <c:order val="3"/>
          <c:tx>
            <c:strRef>
              <c:f>'Siffror+diagram'!$F$26</c:f>
              <c:strCache>
                <c:ptCount val="1"/>
                <c:pt idx="0">
                  <c:v>Tjejlag ≥ U13</c:v>
                </c:pt>
              </c:strCache>
            </c:strRef>
          </c:tx>
          <c:spPr>
            <a:solidFill>
              <a:srgbClr val="FF0000"/>
            </a:solidFill>
          </c:spPr>
          <c:invertIfNegative val="0"/>
          <c:cat>
            <c:strRef>
              <c:f>'Siffror+diagram'!$B$27:$B$38</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'Siffror+diagram'!$F$27:$F$38</c:f>
              <c:numCache>
                <c:formatCode>General</c:formatCode>
                <c:ptCount val="12"/>
                <c:pt idx="0">
                  <c:v>0</c:v>
                </c:pt>
                <c:pt idx="1">
                  <c:v>0</c:v>
                </c:pt>
                <c:pt idx="2">
                  <c:v>0</c:v>
                </c:pt>
                <c:pt idx="3">
                  <c:v>2</c:v>
                </c:pt>
                <c:pt idx="4">
                  <c:v>2</c:v>
                </c:pt>
                <c:pt idx="5">
                  <c:v>3</c:v>
                </c:pt>
                <c:pt idx="6">
                  <c:v>3</c:v>
                </c:pt>
                <c:pt idx="7">
                  <c:v>3</c:v>
                </c:pt>
                <c:pt idx="8">
                  <c:v>2</c:v>
                </c:pt>
                <c:pt idx="9">
                  <c:v>3</c:v>
                </c:pt>
                <c:pt idx="10">
                  <c:v>4</c:v>
                </c:pt>
                <c:pt idx="11">
                  <c:v>5</c:v>
                </c:pt>
              </c:numCache>
            </c:numRef>
          </c:val>
          <c:extLst>
            <c:ext xmlns:c16="http://schemas.microsoft.com/office/drawing/2014/chart" uri="{C3380CC4-5D6E-409C-BE32-E72D297353CC}">
              <c16:uniqueId val="{00000003-E9EC-9445-8AEF-90F658396D4A}"/>
            </c:ext>
          </c:extLst>
        </c:ser>
        <c:ser>
          <c:idx val="4"/>
          <c:order val="4"/>
          <c:tx>
            <c:strRef>
              <c:f>'Siffror+diagram'!$G$26</c:f>
              <c:strCache>
                <c:ptCount val="1"/>
                <c:pt idx="0">
                  <c:v>Killag ≤ U12</c:v>
                </c:pt>
              </c:strCache>
            </c:strRef>
          </c:tx>
          <c:spPr>
            <a:solidFill>
              <a:srgbClr val="00B0F0"/>
            </a:solidFill>
          </c:spPr>
          <c:invertIfNegative val="0"/>
          <c:cat>
            <c:strRef>
              <c:f>'Siffror+diagram'!$B$27:$B$38</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'Siffror+diagram'!$G$27:$G$38</c:f>
              <c:numCache>
                <c:formatCode>General</c:formatCode>
                <c:ptCount val="12"/>
                <c:pt idx="0">
                  <c:v>1</c:v>
                </c:pt>
                <c:pt idx="1">
                  <c:v>2</c:v>
                </c:pt>
                <c:pt idx="2">
                  <c:v>2</c:v>
                </c:pt>
                <c:pt idx="3">
                  <c:v>3</c:v>
                </c:pt>
                <c:pt idx="4">
                  <c:v>4</c:v>
                </c:pt>
                <c:pt idx="5">
                  <c:v>5</c:v>
                </c:pt>
                <c:pt idx="6">
                  <c:v>5</c:v>
                </c:pt>
                <c:pt idx="7">
                  <c:v>4</c:v>
                </c:pt>
                <c:pt idx="8">
                  <c:v>5</c:v>
                </c:pt>
                <c:pt idx="9">
                  <c:v>5</c:v>
                </c:pt>
                <c:pt idx="10">
                  <c:v>5</c:v>
                </c:pt>
                <c:pt idx="11">
                  <c:v>5</c:v>
                </c:pt>
              </c:numCache>
            </c:numRef>
          </c:val>
          <c:extLst>
            <c:ext xmlns:c16="http://schemas.microsoft.com/office/drawing/2014/chart" uri="{C3380CC4-5D6E-409C-BE32-E72D297353CC}">
              <c16:uniqueId val="{00000004-E9EC-9445-8AEF-90F658396D4A}"/>
            </c:ext>
          </c:extLst>
        </c:ser>
        <c:ser>
          <c:idx val="5"/>
          <c:order val="5"/>
          <c:tx>
            <c:strRef>
              <c:f>'Siffror+diagram'!$H$26</c:f>
              <c:strCache>
                <c:ptCount val="1"/>
                <c:pt idx="0">
                  <c:v>Killag ≥ U13</c:v>
                </c:pt>
              </c:strCache>
            </c:strRef>
          </c:tx>
          <c:spPr>
            <a:solidFill>
              <a:srgbClr val="0070C0"/>
            </a:solidFill>
          </c:spPr>
          <c:invertIfNegative val="0"/>
          <c:cat>
            <c:strRef>
              <c:f>'Siffror+diagram'!$B$27:$B$38</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'Siffror+diagram'!$H$27:$H$38</c:f>
              <c:numCache>
                <c:formatCode>General</c:formatCode>
                <c:ptCount val="12"/>
                <c:pt idx="0">
                  <c:v>0</c:v>
                </c:pt>
                <c:pt idx="1">
                  <c:v>0</c:v>
                </c:pt>
                <c:pt idx="2">
                  <c:v>0</c:v>
                </c:pt>
                <c:pt idx="3">
                  <c:v>0</c:v>
                </c:pt>
                <c:pt idx="4">
                  <c:v>0</c:v>
                </c:pt>
                <c:pt idx="5">
                  <c:v>0</c:v>
                </c:pt>
                <c:pt idx="6">
                  <c:v>1</c:v>
                </c:pt>
                <c:pt idx="7">
                  <c:v>2</c:v>
                </c:pt>
                <c:pt idx="8">
                  <c:v>2</c:v>
                </c:pt>
                <c:pt idx="9">
                  <c:v>2</c:v>
                </c:pt>
                <c:pt idx="10">
                  <c:v>2</c:v>
                </c:pt>
                <c:pt idx="11">
                  <c:v>4</c:v>
                </c:pt>
              </c:numCache>
            </c:numRef>
          </c:val>
          <c:extLst>
            <c:ext xmlns:c16="http://schemas.microsoft.com/office/drawing/2014/chart" uri="{C3380CC4-5D6E-409C-BE32-E72D297353CC}">
              <c16:uniqueId val="{00000005-E9EC-9445-8AEF-90F658396D4A}"/>
            </c:ext>
          </c:extLst>
        </c:ser>
        <c:ser>
          <c:idx val="6"/>
          <c:order val="6"/>
          <c:tx>
            <c:strRef>
              <c:f>'Siffror+diagram'!$I$26</c:f>
              <c:strCache>
                <c:ptCount val="1"/>
                <c:pt idx="0">
                  <c:v>Seniorlag</c:v>
                </c:pt>
              </c:strCache>
            </c:strRef>
          </c:tx>
          <c:invertIfNegative val="0"/>
          <c:dPt>
            <c:idx val="11"/>
            <c:invertIfNegative val="0"/>
            <c:bubble3D val="0"/>
            <c:spPr>
              <a:solidFill>
                <a:schemeClr val="tx1"/>
              </a:solidFill>
            </c:spPr>
            <c:extLst>
              <c:ext xmlns:c16="http://schemas.microsoft.com/office/drawing/2014/chart" uri="{C3380CC4-5D6E-409C-BE32-E72D297353CC}">
                <c16:uniqueId val="{00000007-E9EC-9445-8AEF-90F658396D4A}"/>
              </c:ext>
            </c:extLst>
          </c:dPt>
          <c:cat>
            <c:strRef>
              <c:f>'Siffror+diagram'!$B$27:$B$38</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'Siffror+diagram'!$I$27:$I$38</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2</c:v>
                </c:pt>
              </c:numCache>
            </c:numRef>
          </c:val>
          <c:extLst>
            <c:ext xmlns:c16="http://schemas.microsoft.com/office/drawing/2014/chart" uri="{C3380CC4-5D6E-409C-BE32-E72D297353CC}">
              <c16:uniqueId val="{00000008-E9EC-9445-8AEF-90F658396D4A}"/>
            </c:ext>
          </c:extLst>
        </c:ser>
        <c:dLbls>
          <c:showLegendKey val="0"/>
          <c:showVal val="0"/>
          <c:showCatName val="0"/>
          <c:showSerName val="0"/>
          <c:showPercent val="0"/>
          <c:showBubbleSize val="0"/>
        </c:dLbls>
        <c:gapWidth val="150"/>
        <c:overlap val="100"/>
        <c:axId val="178287744"/>
        <c:axId val="304387312"/>
      </c:barChart>
      <c:catAx>
        <c:axId val="178287744"/>
        <c:scaling>
          <c:orientation val="minMax"/>
        </c:scaling>
        <c:delete val="0"/>
        <c:axPos val="b"/>
        <c:numFmt formatCode="General" sourceLinked="0"/>
        <c:majorTickMark val="out"/>
        <c:minorTickMark val="none"/>
        <c:tickLblPos val="nextTo"/>
        <c:crossAx val="304387312"/>
        <c:crosses val="autoZero"/>
        <c:auto val="1"/>
        <c:lblAlgn val="ctr"/>
        <c:lblOffset val="100"/>
        <c:noMultiLvlLbl val="0"/>
      </c:catAx>
      <c:valAx>
        <c:axId val="304387312"/>
        <c:scaling>
          <c:orientation val="minMax"/>
        </c:scaling>
        <c:delete val="0"/>
        <c:axPos val="l"/>
        <c:majorGridlines/>
        <c:numFmt formatCode="General" sourceLinked="1"/>
        <c:majorTickMark val="out"/>
        <c:minorTickMark val="none"/>
        <c:tickLblPos val="nextTo"/>
        <c:crossAx val="178287744"/>
        <c:crosses val="autoZero"/>
        <c:crossBetween val="between"/>
      </c:valAx>
    </c:plotArea>
    <c:legend>
      <c:legendPos val="r"/>
      <c:layout>
        <c:manualLayout>
          <c:xMode val="edge"/>
          <c:yMode val="edge"/>
          <c:x val="0.85961069668464529"/>
          <c:y val="0.38743925759280096"/>
          <c:w val="0.14038930331535474"/>
          <c:h val="0.28702624671916011"/>
        </c:manualLayout>
      </c:layout>
      <c:overlay val="0"/>
      <c:txPr>
        <a:bodyPr/>
        <a:lstStyle/>
        <a:p>
          <a:pPr>
            <a:defRPr sz="1200"/>
          </a:pPr>
          <a:endParaRPr lang="sv-SE"/>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0"/>
    <c:plotArea>
      <c:layout/>
      <c:barChart>
        <c:barDir val="col"/>
        <c:grouping val="stacked"/>
        <c:varyColors val="0"/>
        <c:ser>
          <c:idx val="0"/>
          <c:order val="0"/>
          <c:tx>
            <c:strRef>
              <c:f>'Siffror+diagram'!$C$47</c:f>
              <c:strCache>
                <c:ptCount val="1"/>
                <c:pt idx="0">
                  <c:v>Ledare</c:v>
                </c:pt>
              </c:strCache>
            </c:strRef>
          </c:tx>
          <c:invertIfNegative val="0"/>
          <c:cat>
            <c:strRef>
              <c:f>'Siffror+diagram'!$B$48:$B$59</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'Siffror+diagram'!$C$48:$C$59</c:f>
              <c:numCache>
                <c:formatCode>General</c:formatCode>
                <c:ptCount val="12"/>
                <c:pt idx="0">
                  <c:v>4</c:v>
                </c:pt>
                <c:pt idx="1">
                  <c:v>13</c:v>
                </c:pt>
                <c:pt idx="2">
                  <c:v>20</c:v>
                </c:pt>
                <c:pt idx="3">
                  <c:v>20</c:v>
                </c:pt>
                <c:pt idx="4">
                  <c:v>50</c:v>
                </c:pt>
                <c:pt idx="5">
                  <c:v>50</c:v>
                </c:pt>
                <c:pt idx="6">
                  <c:v>58</c:v>
                </c:pt>
                <c:pt idx="7">
                  <c:v>55</c:v>
                </c:pt>
                <c:pt idx="8">
                  <c:v>53</c:v>
                </c:pt>
                <c:pt idx="9">
                  <c:v>51</c:v>
                </c:pt>
                <c:pt idx="10">
                  <c:v>59</c:v>
                </c:pt>
                <c:pt idx="11">
                  <c:v>72</c:v>
                </c:pt>
              </c:numCache>
            </c:numRef>
          </c:val>
          <c:extLst>
            <c:ext xmlns:c16="http://schemas.microsoft.com/office/drawing/2014/chart" uri="{C3380CC4-5D6E-409C-BE32-E72D297353CC}">
              <c16:uniqueId val="{00000000-429D-0C41-A5DC-9F4FFD734FF7}"/>
            </c:ext>
          </c:extLst>
        </c:ser>
        <c:ser>
          <c:idx val="1"/>
          <c:order val="1"/>
          <c:tx>
            <c:strRef>
              <c:f>'Siffror+diagram'!$D$47</c:f>
              <c:strCache>
                <c:ptCount val="1"/>
                <c:pt idx="0">
                  <c:v>Ungdomscoacher</c:v>
                </c:pt>
              </c:strCache>
            </c:strRef>
          </c:tx>
          <c:spPr>
            <a:solidFill>
              <a:srgbClr val="00B050"/>
            </a:solidFill>
          </c:spPr>
          <c:invertIfNegative val="0"/>
          <c:cat>
            <c:strRef>
              <c:f>'Siffror+diagram'!$B$48:$B$59</c:f>
              <c:strCache>
                <c:ptCount val="12"/>
                <c:pt idx="0">
                  <c:v>2007/2008</c:v>
                </c:pt>
                <c:pt idx="1">
                  <c:v>2008/2009</c:v>
                </c:pt>
                <c:pt idx="2">
                  <c:v>2009/2010</c:v>
                </c:pt>
                <c:pt idx="3">
                  <c:v>2010/2011</c:v>
                </c:pt>
                <c:pt idx="4">
                  <c:v>2011/2012</c:v>
                </c:pt>
                <c:pt idx="5">
                  <c:v>2012/2013</c:v>
                </c:pt>
                <c:pt idx="6">
                  <c:v>2013/2014</c:v>
                </c:pt>
                <c:pt idx="7">
                  <c:v>2014/2015</c:v>
                </c:pt>
                <c:pt idx="8">
                  <c:v>2015/2016</c:v>
                </c:pt>
                <c:pt idx="9">
                  <c:v>2016/2017</c:v>
                </c:pt>
                <c:pt idx="10">
                  <c:v>2017/2018</c:v>
                </c:pt>
                <c:pt idx="11">
                  <c:v>2018/2019</c:v>
                </c:pt>
              </c:strCache>
            </c:strRef>
          </c:cat>
          <c:val>
            <c:numRef>
              <c:f>'Siffror+diagram'!$D$48:$D$59</c:f>
              <c:numCache>
                <c:formatCode>General</c:formatCode>
                <c:ptCount val="12"/>
                <c:pt idx="0">
                  <c:v>0</c:v>
                </c:pt>
                <c:pt idx="1">
                  <c:v>0</c:v>
                </c:pt>
                <c:pt idx="2">
                  <c:v>0</c:v>
                </c:pt>
                <c:pt idx="3">
                  <c:v>0</c:v>
                </c:pt>
                <c:pt idx="4">
                  <c:v>0</c:v>
                </c:pt>
                <c:pt idx="5">
                  <c:v>0</c:v>
                </c:pt>
                <c:pt idx="6">
                  <c:v>11</c:v>
                </c:pt>
                <c:pt idx="7">
                  <c:v>12</c:v>
                </c:pt>
                <c:pt idx="8">
                  <c:v>9</c:v>
                </c:pt>
                <c:pt idx="9">
                  <c:v>12</c:v>
                </c:pt>
                <c:pt idx="10">
                  <c:v>19</c:v>
                </c:pt>
                <c:pt idx="11">
                  <c:v>18</c:v>
                </c:pt>
              </c:numCache>
            </c:numRef>
          </c:val>
          <c:extLst>
            <c:ext xmlns:c16="http://schemas.microsoft.com/office/drawing/2014/chart" uri="{C3380CC4-5D6E-409C-BE32-E72D297353CC}">
              <c16:uniqueId val="{00000001-429D-0C41-A5DC-9F4FFD734FF7}"/>
            </c:ext>
          </c:extLst>
        </c:ser>
        <c:dLbls>
          <c:showLegendKey val="0"/>
          <c:showVal val="0"/>
          <c:showCatName val="0"/>
          <c:showSerName val="0"/>
          <c:showPercent val="0"/>
          <c:showBubbleSize val="0"/>
        </c:dLbls>
        <c:gapWidth val="150"/>
        <c:overlap val="100"/>
        <c:axId val="304386136"/>
        <c:axId val="304387704"/>
      </c:barChart>
      <c:catAx>
        <c:axId val="304386136"/>
        <c:scaling>
          <c:orientation val="minMax"/>
        </c:scaling>
        <c:delete val="0"/>
        <c:axPos val="b"/>
        <c:numFmt formatCode="General" sourceLinked="0"/>
        <c:majorTickMark val="out"/>
        <c:minorTickMark val="none"/>
        <c:tickLblPos val="nextTo"/>
        <c:crossAx val="304387704"/>
        <c:crosses val="autoZero"/>
        <c:auto val="1"/>
        <c:lblAlgn val="ctr"/>
        <c:lblOffset val="100"/>
        <c:noMultiLvlLbl val="0"/>
      </c:catAx>
      <c:valAx>
        <c:axId val="304387704"/>
        <c:scaling>
          <c:orientation val="minMax"/>
        </c:scaling>
        <c:delete val="0"/>
        <c:axPos val="l"/>
        <c:majorGridlines/>
        <c:numFmt formatCode="General" sourceLinked="1"/>
        <c:majorTickMark val="out"/>
        <c:minorTickMark val="none"/>
        <c:tickLblPos val="nextTo"/>
        <c:crossAx val="304386136"/>
        <c:crosses val="autoZero"/>
        <c:crossBetween val="between"/>
      </c:valAx>
    </c:plotArea>
    <c:legend>
      <c:legendPos val="r"/>
      <c:layout>
        <c:manualLayout>
          <c:xMode val="edge"/>
          <c:yMode val="edge"/>
          <c:x val="0.83689131472202338"/>
          <c:y val="0.45840199322910724"/>
          <c:w val="0.16159353376282509"/>
          <c:h val="8.3196013541785532E-2"/>
        </c:manualLayout>
      </c:layout>
      <c:overlay val="0"/>
      <c:txPr>
        <a:bodyPr/>
        <a:lstStyle/>
        <a:p>
          <a:pPr>
            <a:defRPr sz="1200"/>
          </a:pPr>
          <a:endParaRPr lang="sv-SE"/>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dirty="0"/>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8B06345F-D622-4952-9DC4-EC0CABA63366}" type="datetime1">
              <a:rPr lang="sv-SE" smtClean="0"/>
              <a:t>2019-05-22</a:t>
            </a:fld>
            <a:endParaRPr lang="sv-SE" dirty="0"/>
          </a:p>
        </p:txBody>
      </p:sp>
      <p:sp>
        <p:nvSpPr>
          <p:cNvPr id="4" name="Platshållare 3 för sidfot"/>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dirty="0"/>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ECB32D8-F2D2-4D01-80A9-88F3B128AE75}" type="slidenum">
              <a:rPr lang="sv-SE" smtClean="0"/>
              <a:t>‹#›</a:t>
            </a:fld>
            <a:endParaRPr lang="sv-SE" dirty="0"/>
          </a:p>
        </p:txBody>
      </p:sp>
    </p:spTree>
    <p:extLst>
      <p:ext uri="{BB962C8B-B14F-4D97-AF65-F5344CB8AC3E}">
        <p14:creationId xmlns:p14="http://schemas.microsoft.com/office/powerpoint/2010/main" val="21908472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noProof="0" dirty="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2F44292F-2696-44EF-860C-D881E8AF589B}" type="datetime1">
              <a:rPr lang="sv-SE" noProof="0" smtClean="0"/>
              <a:t>2019-05-22</a:t>
            </a:fld>
            <a:endParaRPr lang="sv-SE" noProof="0" dirty="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noProof="0" dirty="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noProof="0" dirty="0"/>
              <a:t>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noProof="0" dirty="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5C1D8F7-2BDD-4C56-98AF-2E212EF349F3}" type="slidenum">
              <a:rPr lang="sv-SE" noProof="0" smtClean="0"/>
              <a:t>‹#›</a:t>
            </a:fld>
            <a:endParaRPr lang="sv-SE" noProof="0" dirty="0"/>
          </a:p>
        </p:txBody>
      </p:sp>
    </p:spTree>
    <p:extLst>
      <p:ext uri="{BB962C8B-B14F-4D97-AF65-F5344CB8AC3E}">
        <p14:creationId xmlns:p14="http://schemas.microsoft.com/office/powerpoint/2010/main" val="210761948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1</a:t>
            </a:fld>
            <a:endParaRPr lang="sv-SE" dirty="0"/>
          </a:p>
        </p:txBody>
      </p:sp>
    </p:spTree>
    <p:extLst>
      <p:ext uri="{BB962C8B-B14F-4D97-AF65-F5344CB8AC3E}">
        <p14:creationId xmlns:p14="http://schemas.microsoft.com/office/powerpoint/2010/main" val="2295878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a:t>
            </a:fld>
            <a:endParaRPr lang="sv-SE" dirty="0"/>
          </a:p>
        </p:txBody>
      </p:sp>
    </p:spTree>
    <p:extLst>
      <p:ext uri="{BB962C8B-B14F-4D97-AF65-F5344CB8AC3E}">
        <p14:creationId xmlns:p14="http://schemas.microsoft.com/office/powerpoint/2010/main" val="2539125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3</a:t>
            </a:fld>
            <a:endParaRPr lang="sv-SE" dirty="0"/>
          </a:p>
        </p:txBody>
      </p:sp>
    </p:spTree>
    <p:extLst>
      <p:ext uri="{BB962C8B-B14F-4D97-AF65-F5344CB8AC3E}">
        <p14:creationId xmlns:p14="http://schemas.microsoft.com/office/powerpoint/2010/main" val="23692661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23</a:t>
            </a:fld>
            <a:endParaRPr lang="sv-SE" dirty="0"/>
          </a:p>
        </p:txBody>
      </p:sp>
    </p:spTree>
    <p:extLst>
      <p:ext uri="{BB962C8B-B14F-4D97-AF65-F5344CB8AC3E}">
        <p14:creationId xmlns:p14="http://schemas.microsoft.com/office/powerpoint/2010/main" val="3332122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24</a:t>
            </a:fld>
            <a:endParaRPr lang="sv-SE" dirty="0"/>
          </a:p>
        </p:txBody>
      </p:sp>
    </p:spTree>
    <p:extLst>
      <p:ext uri="{BB962C8B-B14F-4D97-AF65-F5344CB8AC3E}">
        <p14:creationId xmlns:p14="http://schemas.microsoft.com/office/powerpoint/2010/main" val="394327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25</a:t>
            </a:fld>
            <a:endParaRPr lang="sv-SE" dirty="0"/>
          </a:p>
        </p:txBody>
      </p:sp>
    </p:spTree>
    <p:extLst>
      <p:ext uri="{BB962C8B-B14F-4D97-AF65-F5344CB8AC3E}">
        <p14:creationId xmlns:p14="http://schemas.microsoft.com/office/powerpoint/2010/main" val="3008892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26</a:t>
            </a:fld>
            <a:endParaRPr lang="sv-SE" dirty="0"/>
          </a:p>
        </p:txBody>
      </p:sp>
    </p:spTree>
    <p:extLst>
      <p:ext uri="{BB962C8B-B14F-4D97-AF65-F5344CB8AC3E}">
        <p14:creationId xmlns:p14="http://schemas.microsoft.com/office/powerpoint/2010/main" val="595292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27</a:t>
            </a:fld>
            <a:endParaRPr lang="sv-SE" dirty="0"/>
          </a:p>
        </p:txBody>
      </p:sp>
    </p:spTree>
    <p:extLst>
      <p:ext uri="{BB962C8B-B14F-4D97-AF65-F5344CB8AC3E}">
        <p14:creationId xmlns:p14="http://schemas.microsoft.com/office/powerpoint/2010/main" val="17863524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28</a:t>
            </a:fld>
            <a:endParaRPr lang="sv-SE" dirty="0"/>
          </a:p>
        </p:txBody>
      </p:sp>
    </p:spTree>
    <p:extLst>
      <p:ext uri="{BB962C8B-B14F-4D97-AF65-F5344CB8AC3E}">
        <p14:creationId xmlns:p14="http://schemas.microsoft.com/office/powerpoint/2010/main" val="37998532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rtl="0"/>
            <a:fld id="{05C1D8F7-2BDD-4C56-98AF-2E212EF349F3}" type="slidenum">
              <a:rPr lang="sv-SE" smtClean="0"/>
              <a:t>29</a:t>
            </a:fld>
            <a:endParaRPr lang="sv-SE" dirty="0"/>
          </a:p>
        </p:txBody>
      </p:sp>
    </p:spTree>
    <p:extLst>
      <p:ext uri="{BB962C8B-B14F-4D97-AF65-F5344CB8AC3E}">
        <p14:creationId xmlns:p14="http://schemas.microsoft.com/office/powerpoint/2010/main" val="31842218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5638800" y="304801"/>
            <a:ext cx="5486400" cy="2514599"/>
          </a:xfrm>
        </p:spPr>
        <p:txBody>
          <a:bodyPr rtlCol="0" anchor="b">
            <a:normAutofit/>
          </a:bodyPr>
          <a:lstStyle>
            <a:lvl1pPr algn="l">
              <a:defRPr sz="5400"/>
            </a:lvl1pPr>
          </a:lstStyle>
          <a:p>
            <a:pPr rtl="0"/>
            <a:r>
              <a:rPr lang="sv-SE" noProof="0"/>
              <a:t>Klicka här för att ändra mall för rubrikformat</a:t>
            </a:r>
            <a:endParaRPr lang="sv-SE" noProof="0" dirty="0"/>
          </a:p>
        </p:txBody>
      </p:sp>
      <p:sp>
        <p:nvSpPr>
          <p:cNvPr id="3" name="Underrubrik 2"/>
          <p:cNvSpPr>
            <a:spLocks noGrp="1"/>
          </p:cNvSpPr>
          <p:nvPr>
            <p:ph type="subTitle" idx="1"/>
          </p:nvPr>
        </p:nvSpPr>
        <p:spPr>
          <a:xfrm>
            <a:off x="5638800" y="2895600"/>
            <a:ext cx="5486400" cy="914400"/>
          </a:xfrm>
        </p:spPr>
        <p:txBody>
          <a:bodyPr rtlCol="0"/>
          <a:lstStyle>
            <a:lvl1pPr marL="0" indent="0" algn="l">
              <a:spcBef>
                <a:spcPts val="1200"/>
              </a:spcBef>
              <a:buNone/>
              <a:defRPr sz="2400">
                <a:solidFill>
                  <a:schemeClr val="bg2">
                    <a:lumMod val="25000"/>
                    <a:lumOff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sv-SE" noProof="0"/>
              <a:t>Klicka här för att ändra mall för underrubrikformat</a:t>
            </a:r>
            <a:endParaRPr lang="sv-SE" noProof="0" dirty="0"/>
          </a:p>
        </p:txBody>
      </p:sp>
    </p:spTree>
    <p:extLst>
      <p:ext uri="{BB962C8B-B14F-4D97-AF65-F5344CB8AC3E}">
        <p14:creationId xmlns:p14="http://schemas.microsoft.com/office/powerpoint/2010/main" val="820533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noProof="0"/>
              <a:t>Klicka här för att ändra mall för rubrikformat</a:t>
            </a:r>
            <a:endParaRPr lang="sv-SE" noProof="0" dirty="0"/>
          </a:p>
        </p:txBody>
      </p:sp>
      <p:sp>
        <p:nvSpPr>
          <p:cNvPr id="3" name="Platshållare för innehåll 2"/>
          <p:cNvSpPr>
            <a:spLocks noGrp="1"/>
          </p:cNvSpPr>
          <p:nvPr>
            <p:ph idx="1"/>
          </p:nvPr>
        </p:nvSpPr>
        <p:spPr/>
        <p:txBody>
          <a:bodyPr rtlCol="0"/>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5" name="Platshållare för sidfot 4"/>
          <p:cNvSpPr>
            <a:spLocks noGrp="1"/>
          </p:cNvSpPr>
          <p:nvPr>
            <p:ph type="ftr" sz="quarter" idx="11"/>
          </p:nvPr>
        </p:nvSpPr>
        <p:spPr/>
        <p:txBody>
          <a:bodyPr rtlCol="0"/>
          <a:lstStyle/>
          <a:p>
            <a:pPr rtl="0"/>
            <a:r>
              <a:rPr lang="sv-SE" noProof="0" dirty="0"/>
              <a:t>Lägg till en sidfot</a:t>
            </a:r>
          </a:p>
        </p:txBody>
      </p:sp>
      <p:sp>
        <p:nvSpPr>
          <p:cNvPr id="4" name="Platshållare för datum 3"/>
          <p:cNvSpPr>
            <a:spLocks noGrp="1"/>
          </p:cNvSpPr>
          <p:nvPr>
            <p:ph type="dt" sz="half" idx="10"/>
          </p:nvPr>
        </p:nvSpPr>
        <p:spPr/>
        <p:txBody>
          <a:bodyPr rtlCol="0"/>
          <a:lstStyle/>
          <a:p>
            <a:pPr rtl="0"/>
            <a:fld id="{17F7CCCE-0489-47D0-894D-440D5DF2FD26}" type="datetime1">
              <a:rPr lang="sv-SE" noProof="0" smtClean="0"/>
              <a:t>2019-05-22</a:t>
            </a:fld>
            <a:endParaRPr lang="sv-SE" noProof="0" dirty="0"/>
          </a:p>
        </p:txBody>
      </p:sp>
      <p:sp>
        <p:nvSpPr>
          <p:cNvPr id="6" name="Platshållare för bildnummer 5"/>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327300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1060450" y="1676401"/>
            <a:ext cx="10058400" cy="1752600"/>
          </a:xfrm>
        </p:spPr>
        <p:txBody>
          <a:bodyPr rtlCol="0" anchor="b">
            <a:normAutofit/>
          </a:bodyPr>
          <a:lstStyle>
            <a:lvl1pPr>
              <a:defRPr sz="4800"/>
            </a:lvl1pPr>
          </a:lstStyle>
          <a:p>
            <a:pPr rtl="0"/>
            <a:r>
              <a:rPr lang="sv-SE" noProof="0"/>
              <a:t>Klicka här för att ändra mall för rubrikformat</a:t>
            </a:r>
            <a:endParaRPr lang="sv-SE" noProof="0" dirty="0"/>
          </a:p>
        </p:txBody>
      </p:sp>
      <p:sp>
        <p:nvSpPr>
          <p:cNvPr id="3" name="Platshållare för text 2"/>
          <p:cNvSpPr>
            <a:spLocks noGrp="1"/>
          </p:cNvSpPr>
          <p:nvPr>
            <p:ph type="body" idx="1"/>
          </p:nvPr>
        </p:nvSpPr>
        <p:spPr>
          <a:xfrm>
            <a:off x="1060450" y="3581400"/>
            <a:ext cx="10058400" cy="1143000"/>
          </a:xfrm>
        </p:spPr>
        <p:txBody>
          <a:bodyPr rtlCol="0"/>
          <a:lstStyle>
            <a:lvl1pPr marL="0" indent="0">
              <a:spcBef>
                <a:spcPts val="1200"/>
              </a:spcBef>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sv-SE" noProof="0"/>
              <a:t>Klicka här för att ändra format på bakgrundstexten</a:t>
            </a:r>
          </a:p>
        </p:txBody>
      </p:sp>
      <p:sp>
        <p:nvSpPr>
          <p:cNvPr id="5" name="Platshållare 4 för sidfot"/>
          <p:cNvSpPr>
            <a:spLocks noGrp="1"/>
          </p:cNvSpPr>
          <p:nvPr>
            <p:ph type="ftr" sz="quarter" idx="11"/>
          </p:nvPr>
        </p:nvSpPr>
        <p:spPr/>
        <p:txBody>
          <a:bodyPr rtlCol="0"/>
          <a:lstStyle/>
          <a:p>
            <a:pPr rtl="0"/>
            <a:r>
              <a:rPr lang="sv-SE" noProof="0" dirty="0"/>
              <a:t>Lägg till en sidfot</a:t>
            </a:r>
          </a:p>
        </p:txBody>
      </p:sp>
      <p:sp>
        <p:nvSpPr>
          <p:cNvPr id="4" name="Platshållare för datum 3"/>
          <p:cNvSpPr>
            <a:spLocks noGrp="1"/>
          </p:cNvSpPr>
          <p:nvPr>
            <p:ph type="dt" sz="half" idx="10"/>
          </p:nvPr>
        </p:nvSpPr>
        <p:spPr/>
        <p:txBody>
          <a:bodyPr rtlCol="0"/>
          <a:lstStyle/>
          <a:p>
            <a:pPr rtl="0"/>
            <a:fld id="{5F8898B2-991C-4776-AEB7-09E8369C110B}" type="datetime1">
              <a:rPr lang="sv-SE" noProof="0" smtClean="0"/>
              <a:t>2019-05-22</a:t>
            </a:fld>
            <a:endParaRPr lang="sv-SE" noProof="0" dirty="0"/>
          </a:p>
        </p:txBody>
      </p:sp>
      <p:sp>
        <p:nvSpPr>
          <p:cNvPr id="6" name="Platshållare för bildnummer 5"/>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415665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noProof="0"/>
              <a:t>Klicka här för att ändra mall för rubrikformat</a:t>
            </a:r>
            <a:endParaRPr lang="sv-SE" noProof="0" dirty="0"/>
          </a:p>
        </p:txBody>
      </p:sp>
      <p:sp>
        <p:nvSpPr>
          <p:cNvPr id="3" name="Platshållare för innehåll 2"/>
          <p:cNvSpPr>
            <a:spLocks noGrp="1"/>
          </p:cNvSpPr>
          <p:nvPr>
            <p:ph sz="half" idx="1"/>
          </p:nvPr>
        </p:nvSpPr>
        <p:spPr>
          <a:xfrm>
            <a:off x="1066800" y="1676401"/>
            <a:ext cx="4846320" cy="4343400"/>
          </a:xfrm>
        </p:spPr>
        <p:txBody>
          <a:bodyPr rtlCol="0"/>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4" name="Platshållare för innehåll 3"/>
          <p:cNvSpPr>
            <a:spLocks noGrp="1"/>
          </p:cNvSpPr>
          <p:nvPr>
            <p:ph sz="half" idx="2"/>
          </p:nvPr>
        </p:nvSpPr>
        <p:spPr>
          <a:xfrm>
            <a:off x="6278880" y="1676401"/>
            <a:ext cx="4846320" cy="4343400"/>
          </a:xfrm>
        </p:spPr>
        <p:txBody>
          <a:bodyPr rtlCol="0"/>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6" name="Platshållare för sidfot 5"/>
          <p:cNvSpPr>
            <a:spLocks noGrp="1"/>
          </p:cNvSpPr>
          <p:nvPr>
            <p:ph type="ftr" sz="quarter" idx="11"/>
          </p:nvPr>
        </p:nvSpPr>
        <p:spPr/>
        <p:txBody>
          <a:bodyPr rtlCol="0"/>
          <a:lstStyle/>
          <a:p>
            <a:pPr rtl="0"/>
            <a:r>
              <a:rPr lang="sv-SE" noProof="0" dirty="0"/>
              <a:t>Lägg till en sidfot</a:t>
            </a:r>
          </a:p>
        </p:txBody>
      </p:sp>
      <p:sp>
        <p:nvSpPr>
          <p:cNvPr id="5" name="Platshållare för datum 4"/>
          <p:cNvSpPr>
            <a:spLocks noGrp="1"/>
          </p:cNvSpPr>
          <p:nvPr>
            <p:ph type="dt" sz="half" idx="10"/>
          </p:nvPr>
        </p:nvSpPr>
        <p:spPr/>
        <p:txBody>
          <a:bodyPr rtlCol="0"/>
          <a:lstStyle/>
          <a:p>
            <a:pPr rtl="0"/>
            <a:fld id="{927A3A17-E644-4F72-A1D3-52744200BD23}" type="datetime1">
              <a:rPr lang="sv-SE" noProof="0" smtClean="0"/>
              <a:t>2019-05-22</a:t>
            </a:fld>
            <a:endParaRPr lang="sv-SE" noProof="0" dirty="0"/>
          </a:p>
        </p:txBody>
      </p:sp>
      <p:sp>
        <p:nvSpPr>
          <p:cNvPr id="7" name="Platshållare för bildnummer 6"/>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339025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noProof="0"/>
              <a:t>Klicka här för att ändra mall för rubrikformat</a:t>
            </a:r>
            <a:endParaRPr lang="sv-SE" noProof="0" dirty="0"/>
          </a:p>
        </p:txBody>
      </p:sp>
      <p:sp>
        <p:nvSpPr>
          <p:cNvPr id="3" name="Platshållare för text 2"/>
          <p:cNvSpPr>
            <a:spLocks noGrp="1"/>
          </p:cNvSpPr>
          <p:nvPr>
            <p:ph type="body" idx="1"/>
          </p:nvPr>
        </p:nvSpPr>
        <p:spPr>
          <a:xfrm>
            <a:off x="1066800" y="1681163"/>
            <a:ext cx="4846320" cy="823912"/>
          </a:xfrm>
        </p:spPr>
        <p:txBody>
          <a:bodyPr rtlCol="0"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noProof="0"/>
              <a:t>Klicka här för att ändra format på bakgrundstexten</a:t>
            </a:r>
          </a:p>
        </p:txBody>
      </p:sp>
      <p:sp>
        <p:nvSpPr>
          <p:cNvPr id="4" name="Platshållare för innehåll 3"/>
          <p:cNvSpPr>
            <a:spLocks noGrp="1"/>
          </p:cNvSpPr>
          <p:nvPr>
            <p:ph sz="half" idx="2"/>
          </p:nvPr>
        </p:nvSpPr>
        <p:spPr>
          <a:xfrm>
            <a:off x="1066800" y="2505075"/>
            <a:ext cx="4846320" cy="3514725"/>
          </a:xfrm>
        </p:spPr>
        <p:txBody>
          <a:bodyPr rtlCol="0"/>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5" name="Platshållare för text 4"/>
          <p:cNvSpPr>
            <a:spLocks noGrp="1"/>
          </p:cNvSpPr>
          <p:nvPr>
            <p:ph type="body" sz="quarter" idx="3"/>
          </p:nvPr>
        </p:nvSpPr>
        <p:spPr>
          <a:xfrm>
            <a:off x="6278880" y="1681163"/>
            <a:ext cx="4846320" cy="823912"/>
          </a:xfrm>
        </p:spPr>
        <p:txBody>
          <a:bodyPr rtlCol="0" anchor="ctr"/>
          <a:lstStyle>
            <a:lvl1pPr marL="0" indent="0">
              <a:buNone/>
              <a:defRPr sz="2400" b="0">
                <a:solidFill>
                  <a:schemeClr val="bg2">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sv-SE" noProof="0"/>
              <a:t>Klicka här för att ändra format på bakgrundstexten</a:t>
            </a:r>
          </a:p>
        </p:txBody>
      </p:sp>
      <p:sp>
        <p:nvSpPr>
          <p:cNvPr id="6" name="Platshållare för innehåll 5"/>
          <p:cNvSpPr>
            <a:spLocks noGrp="1"/>
          </p:cNvSpPr>
          <p:nvPr>
            <p:ph sz="quarter" idx="4"/>
          </p:nvPr>
        </p:nvSpPr>
        <p:spPr>
          <a:xfrm>
            <a:off x="6278880" y="2505075"/>
            <a:ext cx="4846320" cy="3514725"/>
          </a:xfrm>
        </p:spPr>
        <p:txBody>
          <a:bodyPr rtlCol="0"/>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8" name="Platshållare för sidfot 7"/>
          <p:cNvSpPr>
            <a:spLocks noGrp="1"/>
          </p:cNvSpPr>
          <p:nvPr>
            <p:ph type="ftr" sz="quarter" idx="11"/>
          </p:nvPr>
        </p:nvSpPr>
        <p:spPr/>
        <p:txBody>
          <a:bodyPr rtlCol="0"/>
          <a:lstStyle/>
          <a:p>
            <a:pPr rtl="0"/>
            <a:r>
              <a:rPr lang="sv-SE" noProof="0" dirty="0"/>
              <a:t>Lägg till en sidfot</a:t>
            </a:r>
          </a:p>
        </p:txBody>
      </p:sp>
      <p:sp>
        <p:nvSpPr>
          <p:cNvPr id="7" name="Platshållare för datum 6"/>
          <p:cNvSpPr>
            <a:spLocks noGrp="1"/>
          </p:cNvSpPr>
          <p:nvPr>
            <p:ph type="dt" sz="half" idx="10"/>
          </p:nvPr>
        </p:nvSpPr>
        <p:spPr/>
        <p:txBody>
          <a:bodyPr rtlCol="0"/>
          <a:lstStyle/>
          <a:p>
            <a:pPr rtl="0"/>
            <a:fld id="{9BBAD618-EC5D-4988-A76A-4DCC4D6E73C1}" type="datetime1">
              <a:rPr lang="sv-SE" noProof="0" smtClean="0"/>
              <a:t>2019-05-22</a:t>
            </a:fld>
            <a:endParaRPr lang="sv-SE" noProof="0" dirty="0"/>
          </a:p>
        </p:txBody>
      </p:sp>
      <p:sp>
        <p:nvSpPr>
          <p:cNvPr id="9" name="Platshållare för bildnummer 8"/>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692426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noProof="0"/>
              <a:t>Klicka här för att ändra mall för rubrikformat</a:t>
            </a:r>
            <a:endParaRPr lang="sv-SE" noProof="0" dirty="0"/>
          </a:p>
        </p:txBody>
      </p:sp>
      <p:sp>
        <p:nvSpPr>
          <p:cNvPr id="4" name="Platshållare för sidfot 3"/>
          <p:cNvSpPr>
            <a:spLocks noGrp="1"/>
          </p:cNvSpPr>
          <p:nvPr>
            <p:ph type="ftr" sz="quarter" idx="11"/>
          </p:nvPr>
        </p:nvSpPr>
        <p:spPr/>
        <p:txBody>
          <a:bodyPr rtlCol="0"/>
          <a:lstStyle/>
          <a:p>
            <a:pPr rtl="0"/>
            <a:r>
              <a:rPr lang="sv-SE" noProof="0" dirty="0"/>
              <a:t>Lägg till en sidfot</a:t>
            </a:r>
          </a:p>
        </p:txBody>
      </p:sp>
      <p:sp>
        <p:nvSpPr>
          <p:cNvPr id="3" name="Platshållare för datum 2"/>
          <p:cNvSpPr>
            <a:spLocks noGrp="1"/>
          </p:cNvSpPr>
          <p:nvPr>
            <p:ph type="dt" sz="half" idx="10"/>
          </p:nvPr>
        </p:nvSpPr>
        <p:spPr/>
        <p:txBody>
          <a:bodyPr rtlCol="0"/>
          <a:lstStyle/>
          <a:p>
            <a:pPr rtl="0"/>
            <a:fld id="{AB50ED80-2342-4644-92A4-28C53A0A5374}" type="datetime1">
              <a:rPr lang="sv-SE" noProof="0" smtClean="0"/>
              <a:t>2019-05-22</a:t>
            </a:fld>
            <a:endParaRPr lang="sv-SE" noProof="0" dirty="0"/>
          </a:p>
        </p:txBody>
      </p:sp>
      <p:sp>
        <p:nvSpPr>
          <p:cNvPr id="5" name="Platshållare för bildnummer 4"/>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3810930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3" name="Platshållare för sidfot 2"/>
          <p:cNvSpPr>
            <a:spLocks noGrp="1"/>
          </p:cNvSpPr>
          <p:nvPr>
            <p:ph type="ftr" sz="quarter" idx="11"/>
          </p:nvPr>
        </p:nvSpPr>
        <p:spPr/>
        <p:txBody>
          <a:bodyPr rtlCol="0"/>
          <a:lstStyle/>
          <a:p>
            <a:pPr rtl="0"/>
            <a:r>
              <a:rPr lang="sv-SE" noProof="0" dirty="0"/>
              <a:t>Lägg till en sidfot</a:t>
            </a:r>
          </a:p>
        </p:txBody>
      </p:sp>
      <p:sp>
        <p:nvSpPr>
          <p:cNvPr id="2" name="Platshållare för datum 1"/>
          <p:cNvSpPr>
            <a:spLocks noGrp="1"/>
          </p:cNvSpPr>
          <p:nvPr>
            <p:ph type="dt" sz="half" idx="10"/>
          </p:nvPr>
        </p:nvSpPr>
        <p:spPr/>
        <p:txBody>
          <a:bodyPr rtlCol="0"/>
          <a:lstStyle/>
          <a:p>
            <a:pPr rtl="0"/>
            <a:fld id="{4F612778-7B6D-4390-8FBD-22FDA6A37B8D}" type="datetime1">
              <a:rPr lang="sv-SE" noProof="0" smtClean="0"/>
              <a:t>2019-05-22</a:t>
            </a:fld>
            <a:endParaRPr lang="sv-SE" noProof="0" dirty="0"/>
          </a:p>
        </p:txBody>
      </p:sp>
      <p:sp>
        <p:nvSpPr>
          <p:cNvPr id="4" name="Platshållare för bildnummer 3"/>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2351200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8" name="Rektangel 7"/>
          <p:cNvSpPr/>
          <p:nvPr/>
        </p:nvSpPr>
        <p:spPr>
          <a:xfrm>
            <a:off x="0" y="0"/>
            <a:ext cx="7467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noProof="0" dirty="0"/>
          </a:p>
        </p:txBody>
      </p:sp>
      <p:sp>
        <p:nvSpPr>
          <p:cNvPr id="2" name="Rubrik 1"/>
          <p:cNvSpPr>
            <a:spLocks noGrp="1"/>
          </p:cNvSpPr>
          <p:nvPr>
            <p:ph type="title"/>
          </p:nvPr>
        </p:nvSpPr>
        <p:spPr>
          <a:xfrm>
            <a:off x="7924800" y="838200"/>
            <a:ext cx="3657600" cy="2133600"/>
          </a:xfrm>
        </p:spPr>
        <p:txBody>
          <a:bodyPr rtlCol="0" anchor="b">
            <a:normAutofit/>
          </a:bodyPr>
          <a:lstStyle>
            <a:lvl1pPr>
              <a:defRPr sz="3600"/>
            </a:lvl1pPr>
          </a:lstStyle>
          <a:p>
            <a:pPr rtl="0"/>
            <a:r>
              <a:rPr lang="sv-SE" noProof="0"/>
              <a:t>Klicka här för att ändra mall för rubrikformat</a:t>
            </a:r>
            <a:endParaRPr lang="sv-SE" noProof="0" dirty="0"/>
          </a:p>
        </p:txBody>
      </p:sp>
      <p:sp>
        <p:nvSpPr>
          <p:cNvPr id="3" name="Platshållare 2 för innehåll"/>
          <p:cNvSpPr>
            <a:spLocks noGrp="1"/>
          </p:cNvSpPr>
          <p:nvPr>
            <p:ph idx="1"/>
          </p:nvPr>
        </p:nvSpPr>
        <p:spPr>
          <a:xfrm>
            <a:off x="609600" y="838200"/>
            <a:ext cx="6172200" cy="5181601"/>
          </a:xfrm>
        </p:spPr>
        <p:txBody>
          <a:bodyPr rtlCol="0">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4" name="Platshållare för text 3"/>
          <p:cNvSpPr>
            <a:spLocks noGrp="1"/>
          </p:cNvSpPr>
          <p:nvPr>
            <p:ph type="body" sz="half" idx="2"/>
          </p:nvPr>
        </p:nvSpPr>
        <p:spPr>
          <a:xfrm>
            <a:off x="7924802" y="3124200"/>
            <a:ext cx="3657600" cy="2895600"/>
          </a:xfrm>
        </p:spPr>
        <p:txBody>
          <a:bodyPr rtlCol="0">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noProof="0"/>
              <a:t>Klicka här för att ändra format på bakgrundstexten</a:t>
            </a:r>
          </a:p>
        </p:txBody>
      </p:sp>
    </p:spTree>
    <p:extLst>
      <p:ext uri="{BB962C8B-B14F-4D97-AF65-F5344CB8AC3E}">
        <p14:creationId xmlns:p14="http://schemas.microsoft.com/office/powerpoint/2010/main" val="3979593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7924800" y="838200"/>
            <a:ext cx="3657600" cy="2133600"/>
          </a:xfrm>
        </p:spPr>
        <p:txBody>
          <a:bodyPr rtlCol="0" anchor="b">
            <a:normAutofit/>
          </a:bodyPr>
          <a:lstStyle>
            <a:lvl1pPr>
              <a:defRPr sz="3600"/>
            </a:lvl1pPr>
          </a:lstStyle>
          <a:p>
            <a:pPr rtl="0"/>
            <a:r>
              <a:rPr lang="sv-SE" noProof="0"/>
              <a:t>Klicka här för att ändra mall för rubrikformat</a:t>
            </a:r>
            <a:endParaRPr lang="sv-SE" noProof="0" dirty="0"/>
          </a:p>
        </p:txBody>
      </p:sp>
      <p:sp>
        <p:nvSpPr>
          <p:cNvPr id="3" name="Platshållare 2 för bild" descr="En tom platshållare för att lägga till en bild. Klicka på platshållaren och markera bilden du vill lägga till."/>
          <p:cNvSpPr>
            <a:spLocks noGrp="1"/>
          </p:cNvSpPr>
          <p:nvPr>
            <p:ph type="pic" idx="1"/>
          </p:nvPr>
        </p:nvSpPr>
        <p:spPr>
          <a:xfrm>
            <a:off x="0" y="0"/>
            <a:ext cx="7239000" cy="6858000"/>
          </a:xfrm>
          <a:solidFill>
            <a:schemeClr val="bg1"/>
          </a:solidFill>
        </p:spPr>
        <p:txBody>
          <a:bodyPr tIns="36576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sv-SE" noProof="0"/>
              <a:t>Klicka på ikonen för att lägga till en bild</a:t>
            </a:r>
            <a:endParaRPr lang="sv-SE" noProof="0" dirty="0"/>
          </a:p>
        </p:txBody>
      </p:sp>
      <p:sp>
        <p:nvSpPr>
          <p:cNvPr id="4" name="Platshållare för text 3"/>
          <p:cNvSpPr>
            <a:spLocks noGrp="1"/>
          </p:cNvSpPr>
          <p:nvPr>
            <p:ph type="body" sz="half" idx="2"/>
          </p:nvPr>
        </p:nvSpPr>
        <p:spPr>
          <a:xfrm>
            <a:off x="7924801" y="3124200"/>
            <a:ext cx="3657600" cy="2895600"/>
          </a:xfrm>
        </p:spPr>
        <p:txBody>
          <a:bodyPr rtlCol="0">
            <a:normAutofit/>
          </a:bodyPr>
          <a:lstStyle>
            <a:lvl1pPr marL="0" indent="0">
              <a:spcBef>
                <a:spcPts val="1200"/>
              </a:spcBef>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sv-SE" noProof="0"/>
              <a:t>Klicka här för att ändra format på bakgrundstexten</a:t>
            </a:r>
          </a:p>
        </p:txBody>
      </p:sp>
      <p:sp>
        <p:nvSpPr>
          <p:cNvPr id="8" name="Rektangel 7"/>
          <p:cNvSpPr/>
          <p:nvPr/>
        </p:nvSpPr>
        <p:spPr>
          <a:xfrm>
            <a:off x="7239000" y="0"/>
            <a:ext cx="228600" cy="685800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noProof="0" dirty="0"/>
          </a:p>
        </p:txBody>
      </p:sp>
    </p:spTree>
    <p:extLst>
      <p:ext uri="{BB962C8B-B14F-4D97-AF65-F5344CB8AC3E}">
        <p14:creationId xmlns:p14="http://schemas.microsoft.com/office/powerpoint/2010/main" val="1944115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noProof="0"/>
              <a:t>Klicka här för att ändra mall för rubrikformat</a:t>
            </a:r>
            <a:endParaRPr lang="sv-SE" noProof="0" dirty="0"/>
          </a:p>
        </p:txBody>
      </p:sp>
      <p:sp>
        <p:nvSpPr>
          <p:cNvPr id="3" name="Platshållare 2 för vertikal text"/>
          <p:cNvSpPr>
            <a:spLocks noGrp="1"/>
          </p:cNvSpPr>
          <p:nvPr>
            <p:ph type="body" orient="vert" idx="1"/>
          </p:nvPr>
        </p:nvSpPr>
        <p:spPr/>
        <p:txBody>
          <a:bodyPr vert="eaVert" rtlCol="0"/>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5" name="Platshållare för sidfot 4"/>
          <p:cNvSpPr>
            <a:spLocks noGrp="1"/>
          </p:cNvSpPr>
          <p:nvPr>
            <p:ph type="ftr" sz="quarter" idx="11"/>
          </p:nvPr>
        </p:nvSpPr>
        <p:spPr/>
        <p:txBody>
          <a:bodyPr rtlCol="0"/>
          <a:lstStyle/>
          <a:p>
            <a:pPr rtl="0"/>
            <a:r>
              <a:rPr lang="sv-SE" noProof="0" dirty="0"/>
              <a:t>Lägg till en sidfot</a:t>
            </a:r>
          </a:p>
        </p:txBody>
      </p:sp>
      <p:sp>
        <p:nvSpPr>
          <p:cNvPr id="4" name="Platshållare för datum 3"/>
          <p:cNvSpPr>
            <a:spLocks noGrp="1"/>
          </p:cNvSpPr>
          <p:nvPr>
            <p:ph type="dt" sz="half" idx="10"/>
          </p:nvPr>
        </p:nvSpPr>
        <p:spPr/>
        <p:txBody>
          <a:bodyPr rtlCol="0"/>
          <a:lstStyle/>
          <a:p>
            <a:pPr rtl="0"/>
            <a:fld id="{309A3E46-C3D8-448C-BC8F-FAFF3F556B58}" type="datetime1">
              <a:rPr lang="sv-SE" noProof="0" smtClean="0"/>
              <a:t>2019-05-22</a:t>
            </a:fld>
            <a:endParaRPr lang="sv-SE" noProof="0" dirty="0"/>
          </a:p>
        </p:txBody>
      </p:sp>
      <p:sp>
        <p:nvSpPr>
          <p:cNvPr id="6" name="Platshållare för bildnummer 5"/>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3174512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9296400" y="365125"/>
            <a:ext cx="1828800" cy="5654675"/>
          </a:xfrm>
        </p:spPr>
        <p:txBody>
          <a:bodyPr vert="eaVert" rtlCol="0"/>
          <a:lstStyle/>
          <a:p>
            <a:pPr rtl="0"/>
            <a:r>
              <a:rPr lang="sv-SE" noProof="0"/>
              <a:t>Klicka här för att ändra mall för rubrikformat</a:t>
            </a:r>
            <a:endParaRPr lang="sv-SE" noProof="0" dirty="0"/>
          </a:p>
        </p:txBody>
      </p:sp>
      <p:sp>
        <p:nvSpPr>
          <p:cNvPr id="3" name="Platshållare 2 för vertikal text"/>
          <p:cNvSpPr>
            <a:spLocks noGrp="1"/>
          </p:cNvSpPr>
          <p:nvPr>
            <p:ph type="body" orient="vert" idx="1"/>
          </p:nvPr>
        </p:nvSpPr>
        <p:spPr>
          <a:xfrm>
            <a:off x="1066800" y="365125"/>
            <a:ext cx="8001000" cy="5654675"/>
          </a:xfrm>
        </p:spPr>
        <p:txBody>
          <a:bodyPr vert="eaVert" rtlCol="0"/>
          <a:lstStyle/>
          <a:p>
            <a:pPr lvl="0" rtl="0"/>
            <a:r>
              <a:rPr lang="sv-SE" noProof="0"/>
              <a:t>Klicka här för att ändra format på bakgrundstexten</a:t>
            </a:r>
          </a:p>
          <a:p>
            <a:pPr lvl="1" rtl="0"/>
            <a:r>
              <a:rPr lang="sv-SE" noProof="0"/>
              <a:t>Nivå två</a:t>
            </a:r>
          </a:p>
          <a:p>
            <a:pPr lvl="2" rtl="0"/>
            <a:r>
              <a:rPr lang="sv-SE" noProof="0"/>
              <a:t>Nivå tre</a:t>
            </a:r>
          </a:p>
          <a:p>
            <a:pPr lvl="3" rtl="0"/>
            <a:r>
              <a:rPr lang="sv-SE" noProof="0"/>
              <a:t>Nivå fyra</a:t>
            </a:r>
          </a:p>
          <a:p>
            <a:pPr lvl="4" rtl="0"/>
            <a:r>
              <a:rPr lang="sv-SE" noProof="0"/>
              <a:t>Nivå fem</a:t>
            </a:r>
            <a:endParaRPr lang="sv-SE" noProof="0" dirty="0"/>
          </a:p>
        </p:txBody>
      </p:sp>
      <p:sp>
        <p:nvSpPr>
          <p:cNvPr id="5" name="Platshållare 4 för sidfot"/>
          <p:cNvSpPr>
            <a:spLocks noGrp="1"/>
          </p:cNvSpPr>
          <p:nvPr>
            <p:ph type="ftr" sz="quarter" idx="11"/>
          </p:nvPr>
        </p:nvSpPr>
        <p:spPr/>
        <p:txBody>
          <a:bodyPr rtlCol="0"/>
          <a:lstStyle/>
          <a:p>
            <a:pPr rtl="0"/>
            <a:r>
              <a:rPr lang="sv-SE" noProof="0" dirty="0"/>
              <a:t>Lägg till en sidfot</a:t>
            </a:r>
          </a:p>
        </p:txBody>
      </p:sp>
      <p:sp>
        <p:nvSpPr>
          <p:cNvPr id="4" name="Platshållare för datum 3"/>
          <p:cNvSpPr>
            <a:spLocks noGrp="1"/>
          </p:cNvSpPr>
          <p:nvPr>
            <p:ph type="dt" sz="half" idx="10"/>
          </p:nvPr>
        </p:nvSpPr>
        <p:spPr/>
        <p:txBody>
          <a:bodyPr rtlCol="0"/>
          <a:lstStyle/>
          <a:p>
            <a:pPr rtl="0"/>
            <a:fld id="{74EA7303-B4A7-4D09-B000-E2048C57484D}" type="datetime1">
              <a:rPr lang="sv-SE" noProof="0" smtClean="0"/>
              <a:t>2019-05-22</a:t>
            </a:fld>
            <a:endParaRPr lang="sv-SE" noProof="0" dirty="0"/>
          </a:p>
        </p:txBody>
      </p:sp>
      <p:sp>
        <p:nvSpPr>
          <p:cNvPr id="6" name="Platshållare för bildnummer 5"/>
          <p:cNvSpPr>
            <a:spLocks noGrp="1"/>
          </p:cNvSpPr>
          <p:nvPr>
            <p:ph type="sldNum" sz="quarter" idx="12"/>
          </p:nvPr>
        </p:nvSpPr>
        <p:spPr/>
        <p:txBody>
          <a:bodyPr rtlCol="0"/>
          <a:lstStyle/>
          <a:p>
            <a:pPr rtl="0"/>
            <a:fld id="{F9043838-BFF5-400C-B067-3DF4A5F395D6}" type="slidenum">
              <a:rPr lang="sv-SE" noProof="0" smtClean="0"/>
              <a:t>‹#›</a:t>
            </a:fld>
            <a:endParaRPr lang="sv-SE" noProof="0" dirty="0"/>
          </a:p>
        </p:txBody>
      </p:sp>
    </p:spTree>
    <p:extLst>
      <p:ext uri="{BB962C8B-B14F-4D97-AF65-F5344CB8AC3E}">
        <p14:creationId xmlns:p14="http://schemas.microsoft.com/office/powerpoint/2010/main" val="447379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1066800" y="304800"/>
            <a:ext cx="10058400" cy="1143000"/>
          </a:xfrm>
          <a:prstGeom prst="rect">
            <a:avLst/>
          </a:prstGeom>
        </p:spPr>
        <p:txBody>
          <a:bodyPr vert="horz" lIns="91440" tIns="45720" rIns="91440" bIns="45720" rtlCol="0" anchor="b">
            <a:normAutofit/>
          </a:bodyPr>
          <a:lstStyle/>
          <a:p>
            <a:pPr rtl="0"/>
            <a:r>
              <a:rPr lang="sv-SE" noProof="0" dirty="0"/>
              <a:t>Klicka här för att ändra format</a:t>
            </a:r>
          </a:p>
        </p:txBody>
      </p:sp>
      <p:sp>
        <p:nvSpPr>
          <p:cNvPr id="3" name="Platshållare för text 2"/>
          <p:cNvSpPr>
            <a:spLocks noGrp="1"/>
          </p:cNvSpPr>
          <p:nvPr>
            <p:ph type="body" idx="1"/>
          </p:nvPr>
        </p:nvSpPr>
        <p:spPr>
          <a:xfrm>
            <a:off x="1066800" y="1676400"/>
            <a:ext cx="10058400" cy="4343400"/>
          </a:xfrm>
          <a:prstGeom prst="rect">
            <a:avLst/>
          </a:prstGeom>
        </p:spPr>
        <p:txBody>
          <a:bodyPr vert="horz" lIns="91440" tIns="45720" rIns="91440" bIns="45720" rtlCol="0">
            <a:normAutofit/>
          </a:bodyPr>
          <a:lstStyle/>
          <a:p>
            <a:pPr lvl="0" rtl="0"/>
            <a:r>
              <a:rPr lang="sv-SE" noProof="0" dirty="0"/>
              <a:t>Redigera format för bakgrundstext</a:t>
            </a:r>
          </a:p>
          <a:p>
            <a:pPr lvl="1" rtl="0"/>
            <a:r>
              <a:rPr lang="sv-SE" noProof="0" dirty="0"/>
              <a:t>Nivå två</a:t>
            </a:r>
          </a:p>
          <a:p>
            <a:pPr lvl="2" rtl="0"/>
            <a:r>
              <a:rPr lang="sv-SE" noProof="0" dirty="0"/>
              <a:t>Nivå tre</a:t>
            </a:r>
          </a:p>
          <a:p>
            <a:pPr lvl="3" rtl="0"/>
            <a:r>
              <a:rPr lang="sv-SE" noProof="0" dirty="0"/>
              <a:t>Nivå fyra</a:t>
            </a:r>
          </a:p>
          <a:p>
            <a:pPr lvl="4" rtl="0"/>
            <a:r>
              <a:rPr lang="sv-SE" noProof="0" dirty="0"/>
              <a:t>Nivå fem</a:t>
            </a:r>
          </a:p>
        </p:txBody>
      </p:sp>
      <p:sp>
        <p:nvSpPr>
          <p:cNvPr id="5" name="Platshållare för sidfot 4"/>
          <p:cNvSpPr>
            <a:spLocks noGrp="1"/>
          </p:cNvSpPr>
          <p:nvPr>
            <p:ph type="ftr" sz="quarter" idx="3"/>
          </p:nvPr>
        </p:nvSpPr>
        <p:spPr>
          <a:xfrm>
            <a:off x="1070918" y="6392562"/>
            <a:ext cx="7082481" cy="180976"/>
          </a:xfrm>
          <a:prstGeom prst="rect">
            <a:avLst/>
          </a:prstGeom>
        </p:spPr>
        <p:txBody>
          <a:bodyPr vert="horz" lIns="91440" tIns="45720" rIns="91440" bIns="45720" rtlCol="0" anchor="ctr"/>
          <a:lstStyle>
            <a:lvl1pPr algn="l">
              <a:defRPr sz="1100">
                <a:solidFill>
                  <a:schemeClr val="tx1">
                    <a:tint val="75000"/>
                  </a:schemeClr>
                </a:solidFill>
              </a:defRPr>
            </a:lvl1pPr>
          </a:lstStyle>
          <a:p>
            <a:pPr rtl="0"/>
            <a:r>
              <a:rPr lang="sv-SE" noProof="0" dirty="0"/>
              <a:t>Lägg till en sidfot</a:t>
            </a:r>
          </a:p>
        </p:txBody>
      </p:sp>
      <p:sp>
        <p:nvSpPr>
          <p:cNvPr id="4" name="Platshållare för datum 3"/>
          <p:cNvSpPr>
            <a:spLocks noGrp="1"/>
          </p:cNvSpPr>
          <p:nvPr>
            <p:ph type="dt" sz="half" idx="2"/>
          </p:nvPr>
        </p:nvSpPr>
        <p:spPr>
          <a:xfrm>
            <a:off x="8534400" y="6392562"/>
            <a:ext cx="1295400" cy="180976"/>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4458A8FA-21CF-45DC-BDD2-9D33391CB335}" type="datetime1">
              <a:rPr lang="sv-SE" noProof="0" smtClean="0"/>
              <a:t>2019-05-22</a:t>
            </a:fld>
            <a:endParaRPr lang="sv-SE" noProof="0" dirty="0"/>
          </a:p>
        </p:txBody>
      </p:sp>
      <p:sp>
        <p:nvSpPr>
          <p:cNvPr id="6" name="Platshållare för bildnummer 5"/>
          <p:cNvSpPr>
            <a:spLocks noGrp="1"/>
          </p:cNvSpPr>
          <p:nvPr>
            <p:ph type="sldNum" sz="quarter" idx="4"/>
          </p:nvPr>
        </p:nvSpPr>
        <p:spPr>
          <a:xfrm>
            <a:off x="10058400" y="6392562"/>
            <a:ext cx="1066800" cy="180976"/>
          </a:xfrm>
          <a:prstGeom prst="rect">
            <a:avLst/>
          </a:prstGeom>
        </p:spPr>
        <p:txBody>
          <a:bodyPr vert="horz" lIns="91440" tIns="45720" rIns="91440" bIns="45720" rtlCol="0" anchor="ctr"/>
          <a:lstStyle>
            <a:lvl1pPr algn="r">
              <a:defRPr sz="1100">
                <a:solidFill>
                  <a:schemeClr val="tx1">
                    <a:tint val="75000"/>
                  </a:schemeClr>
                </a:solidFill>
              </a:defRPr>
            </a:lvl1pPr>
          </a:lstStyle>
          <a:p>
            <a:pPr rtl="0"/>
            <a:fld id="{F9043838-BFF5-400C-B067-3DF4A5F395D6}" type="slidenum">
              <a:rPr lang="sv-SE" noProof="0" smtClean="0"/>
              <a:pPr rtl="0"/>
              <a:t>‹#›</a:t>
            </a:fld>
            <a:endParaRPr lang="sv-SE" noProof="0" dirty="0"/>
          </a:p>
        </p:txBody>
      </p:sp>
    </p:spTree>
    <p:extLst>
      <p:ext uri="{BB962C8B-B14F-4D97-AF65-F5344CB8AC3E}">
        <p14:creationId xmlns:p14="http://schemas.microsoft.com/office/powerpoint/2010/main" val="256920951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Arial" panose="020B0604020202020204"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1200"/>
        </a:spcBef>
        <a:buFont typeface="Arial" panose="020B0604020202020204"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16002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187452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214884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8pPr>
      <a:lvl9pPr marL="242316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emf"/><Relationship Id="rId1" Type="http://schemas.openxmlformats.org/officeDocument/2006/relationships/slideLayout" Target="../slideLayouts/slideLayout3.xml"/><Relationship Id="rId4" Type="http://schemas.openxmlformats.org/officeDocument/2006/relationships/image" Target="../media/image5.gif"/></Relationships>
</file>

<file path=ppt/slides/_rels/slide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05258" y="1772816"/>
            <a:ext cx="4331302" cy="974576"/>
          </a:xfrm>
        </p:spPr>
        <p:txBody>
          <a:bodyPr rtlCol="0">
            <a:noAutofit/>
          </a:bodyPr>
          <a:lstStyle/>
          <a:p>
            <a:pPr rtl="0"/>
            <a:r>
              <a:rPr lang="sv-SE" sz="6000" dirty="0"/>
              <a:t>VIBY BASKET</a:t>
            </a:r>
          </a:p>
        </p:txBody>
      </p:sp>
      <p:sp>
        <p:nvSpPr>
          <p:cNvPr id="3" name="Underrubrik 2"/>
          <p:cNvSpPr>
            <a:spLocks noGrp="1"/>
          </p:cNvSpPr>
          <p:nvPr>
            <p:ph type="subTitle" idx="1"/>
          </p:nvPr>
        </p:nvSpPr>
        <p:spPr>
          <a:xfrm>
            <a:off x="5519936" y="2924944"/>
            <a:ext cx="6480720" cy="1872208"/>
          </a:xfrm>
        </p:spPr>
        <p:txBody>
          <a:bodyPr rtlCol="0">
            <a:normAutofit/>
          </a:bodyPr>
          <a:lstStyle/>
          <a:p>
            <a:pPr algn="ctr" rtl="0"/>
            <a:r>
              <a:rPr lang="sv-SE" sz="3600" dirty="0">
                <a:effectLst>
                  <a:glow rad="139700">
                    <a:schemeClr val="accent3">
                      <a:satMod val="175000"/>
                      <a:alpha val="40000"/>
                    </a:schemeClr>
                  </a:glow>
                  <a:outerShdw blurRad="50800" dist="38100" dir="5400000" algn="t" rotWithShape="0">
                    <a:prstClr val="black">
                      <a:alpha val="40000"/>
                    </a:prstClr>
                  </a:outerShdw>
                </a:effectLst>
              </a:rPr>
              <a:t>VARMT VÄLKOMNA TILL SÄSONGSAVSLUTNINGEN 2019                 I NYA EDSBERGSHALLEN</a:t>
            </a:r>
          </a:p>
        </p:txBody>
      </p:sp>
      <p:pic>
        <p:nvPicPr>
          <p:cNvPr id="8" name="Bildobjekt 7">
            <a:extLst>
              <a:ext uri="{FF2B5EF4-FFF2-40B4-BE49-F238E27FC236}">
                <a16:creationId xmlns:a16="http://schemas.microsoft.com/office/drawing/2014/main" id="{FAEA75FA-2DB2-C648-A06D-5C499159EA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576090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sz="4800" dirty="0"/>
              <a:t>PROGRAM</a:t>
            </a:r>
            <a:endParaRPr lang="sv-SE" dirty="0"/>
          </a:p>
        </p:txBody>
      </p:sp>
      <p:sp>
        <p:nvSpPr>
          <p:cNvPr id="4" name="Platshållare för innehåll 3"/>
          <p:cNvSpPr>
            <a:spLocks noGrp="1"/>
          </p:cNvSpPr>
          <p:nvPr>
            <p:ph sz="half" idx="2"/>
          </p:nvPr>
        </p:nvSpPr>
        <p:spPr>
          <a:xfrm>
            <a:off x="1066800" y="1681163"/>
            <a:ext cx="10717832" cy="4338637"/>
          </a:xfrm>
        </p:spPr>
        <p:txBody>
          <a:bodyPr rtlCol="0">
            <a:normAutofit fontScale="92500" lnSpcReduction="10000"/>
          </a:bodyPr>
          <a:lstStyle/>
          <a:p>
            <a:pPr rtl="0"/>
            <a:r>
              <a:rPr lang="sv-SE" sz="3600" dirty="0"/>
              <a:t>Ordförande Eva-Lotta Sandberg hälsar välkomna</a:t>
            </a:r>
          </a:p>
          <a:p>
            <a:pPr rtl="0"/>
            <a:r>
              <a:rPr lang="sv-SE" sz="3600" dirty="0"/>
              <a:t>Inmarsch av lagen till applåder</a:t>
            </a:r>
          </a:p>
          <a:p>
            <a:pPr rtl="0"/>
            <a:r>
              <a:rPr lang="sv-SE" sz="3600" dirty="0"/>
              <a:t>Viby Basket 2018/2019</a:t>
            </a:r>
          </a:p>
          <a:p>
            <a:pPr rtl="0"/>
            <a:r>
              <a:rPr lang="sv-SE" sz="3600" dirty="0"/>
              <a:t>Medaljutdelning för de yngre lagen (2012 - 2007)</a:t>
            </a:r>
          </a:p>
          <a:p>
            <a:pPr rtl="0"/>
            <a:r>
              <a:rPr lang="sv-SE" sz="3600" dirty="0"/>
              <a:t>Prisutdelning för de äldre lagen (2006 - 2002)</a:t>
            </a:r>
          </a:p>
          <a:p>
            <a:pPr rtl="0"/>
            <a:r>
              <a:rPr lang="sv-SE" sz="3600" dirty="0"/>
              <a:t>Hederspriser</a:t>
            </a:r>
          </a:p>
          <a:p>
            <a:pPr rtl="0"/>
            <a:r>
              <a:rPr lang="sv-SE" sz="3600" dirty="0"/>
              <a:t>Avslut</a:t>
            </a:r>
          </a:p>
        </p:txBody>
      </p:sp>
      <p:pic>
        <p:nvPicPr>
          <p:cNvPr id="7" name="Bildobjekt 6">
            <a:extLst>
              <a:ext uri="{FF2B5EF4-FFF2-40B4-BE49-F238E27FC236}">
                <a16:creationId xmlns:a16="http://schemas.microsoft.com/office/drawing/2014/main" id="{C09F2DF0-E804-7F49-A401-CD89B37197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407879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normAutofit/>
          </a:bodyPr>
          <a:lstStyle/>
          <a:p>
            <a:pPr rtl="0"/>
            <a:r>
              <a:rPr lang="sv-SE" sz="4800" dirty="0"/>
              <a:t>Presentation av våra fantastiska lag</a:t>
            </a:r>
          </a:p>
        </p:txBody>
      </p:sp>
      <p:sp>
        <p:nvSpPr>
          <p:cNvPr id="4" name="Platshållare för innehåll 3"/>
          <p:cNvSpPr>
            <a:spLocks noGrp="1"/>
          </p:cNvSpPr>
          <p:nvPr>
            <p:ph sz="half" idx="2"/>
          </p:nvPr>
        </p:nvSpPr>
        <p:spPr>
          <a:xfrm>
            <a:off x="1066800" y="1681163"/>
            <a:ext cx="11221888" cy="4872037"/>
          </a:xfrm>
        </p:spPr>
        <p:txBody>
          <a:bodyPr numCol="2" rtlCol="0">
            <a:normAutofit lnSpcReduction="10000"/>
          </a:bodyPr>
          <a:lstStyle/>
          <a:p>
            <a:pPr marL="514350" indent="-514350">
              <a:spcBef>
                <a:spcPts val="0"/>
              </a:spcBef>
              <a:buFont typeface="+mj-lt"/>
              <a:buAutoNum type="arabicPeriod"/>
            </a:pPr>
            <a:r>
              <a:rPr lang="sv-SE" altLang="sv-SE" sz="3200" dirty="0" err="1"/>
              <a:t>Ministars</a:t>
            </a:r>
            <a:endParaRPr lang="sv-SE" altLang="sv-SE" sz="3200" dirty="0"/>
          </a:p>
          <a:p>
            <a:pPr marL="514350" indent="-514350">
              <a:spcBef>
                <a:spcPts val="0"/>
              </a:spcBef>
              <a:buFont typeface="+mj-lt"/>
              <a:buAutoNum type="arabicPeriod"/>
            </a:pPr>
            <a:r>
              <a:rPr lang="sv-SE" altLang="sv-SE" sz="3200" dirty="0"/>
              <a:t>Flickor 11</a:t>
            </a:r>
          </a:p>
          <a:p>
            <a:pPr marL="514350" indent="-514350">
              <a:spcBef>
                <a:spcPts val="0"/>
              </a:spcBef>
              <a:buFont typeface="+mj-lt"/>
              <a:buAutoNum type="arabicPeriod"/>
            </a:pPr>
            <a:r>
              <a:rPr lang="sv-SE" altLang="sv-SE" sz="3200" dirty="0"/>
              <a:t>Pojkar 11</a:t>
            </a:r>
          </a:p>
          <a:p>
            <a:pPr marL="514350" indent="-514350">
              <a:spcBef>
                <a:spcPts val="0"/>
              </a:spcBef>
              <a:buFont typeface="+mj-lt"/>
              <a:buAutoNum type="arabicPeriod"/>
            </a:pPr>
            <a:r>
              <a:rPr lang="sv-SE" altLang="sv-SE" sz="3200" dirty="0"/>
              <a:t>Flickor 10</a:t>
            </a:r>
          </a:p>
          <a:p>
            <a:pPr marL="514350" indent="-514350">
              <a:spcBef>
                <a:spcPts val="0"/>
              </a:spcBef>
              <a:buFont typeface="+mj-lt"/>
              <a:buAutoNum type="arabicPeriod"/>
            </a:pPr>
            <a:r>
              <a:rPr lang="sv-SE" altLang="sv-SE" sz="3200" dirty="0"/>
              <a:t>Pojkar 10</a:t>
            </a:r>
          </a:p>
          <a:p>
            <a:pPr marL="514350" indent="-514350">
              <a:spcBef>
                <a:spcPts val="0"/>
              </a:spcBef>
              <a:buFont typeface="+mj-lt"/>
              <a:buAutoNum type="arabicPeriod"/>
            </a:pPr>
            <a:r>
              <a:rPr lang="sv-SE" altLang="sv-SE" sz="3200" dirty="0"/>
              <a:t>Flickor 09</a:t>
            </a:r>
          </a:p>
          <a:p>
            <a:pPr marL="514350" indent="-514350">
              <a:spcBef>
                <a:spcPts val="0"/>
              </a:spcBef>
              <a:buFont typeface="+mj-lt"/>
              <a:buAutoNum type="arabicPeriod"/>
            </a:pPr>
            <a:r>
              <a:rPr lang="sv-SE" altLang="sv-SE" sz="3200" dirty="0"/>
              <a:t>Pojkar 09</a:t>
            </a:r>
          </a:p>
          <a:p>
            <a:pPr marL="514350" indent="-514350">
              <a:spcBef>
                <a:spcPts val="0"/>
              </a:spcBef>
              <a:buFont typeface="+mj-lt"/>
              <a:buAutoNum type="arabicPeriod"/>
            </a:pPr>
            <a:r>
              <a:rPr lang="sv-SE" altLang="sv-SE" sz="3200" dirty="0"/>
              <a:t>Flickor 08</a:t>
            </a:r>
          </a:p>
          <a:p>
            <a:pPr marL="514350" indent="-514350">
              <a:spcBef>
                <a:spcPts val="0"/>
              </a:spcBef>
              <a:buFont typeface="+mj-lt"/>
              <a:buAutoNum type="arabicPeriod"/>
            </a:pPr>
            <a:r>
              <a:rPr lang="sv-SE" altLang="sv-SE" sz="3200" dirty="0"/>
              <a:t>Pojkar 08</a:t>
            </a:r>
          </a:p>
          <a:p>
            <a:pPr marL="514350" indent="-514350">
              <a:spcBef>
                <a:spcPts val="0"/>
              </a:spcBef>
              <a:buFont typeface="+mj-lt"/>
              <a:buAutoNum type="arabicPeriod"/>
            </a:pPr>
            <a:r>
              <a:rPr lang="sv-SE" altLang="sv-SE" sz="3200" dirty="0"/>
              <a:t>Flickor 07 </a:t>
            </a:r>
          </a:p>
          <a:p>
            <a:pPr marL="514350" indent="-514350">
              <a:spcBef>
                <a:spcPts val="0"/>
              </a:spcBef>
              <a:buFont typeface="+mj-lt"/>
              <a:buAutoNum type="arabicPeriod"/>
            </a:pPr>
            <a:r>
              <a:rPr lang="sv-SE" altLang="sv-SE" sz="3200" dirty="0"/>
              <a:t>Pojkar 07</a:t>
            </a:r>
          </a:p>
          <a:p>
            <a:pPr marL="514350" indent="-514350">
              <a:spcBef>
                <a:spcPts val="0"/>
              </a:spcBef>
              <a:buFont typeface="+mj-lt"/>
              <a:buAutoNum type="arabicPeriod"/>
            </a:pPr>
            <a:endParaRPr lang="sv-SE" altLang="sv-SE" sz="3200" dirty="0"/>
          </a:p>
          <a:p>
            <a:pPr marL="514350" indent="-514350">
              <a:spcBef>
                <a:spcPts val="0"/>
              </a:spcBef>
              <a:buFont typeface="+mj-lt"/>
              <a:buAutoNum type="arabicPeriod" startAt="12"/>
            </a:pPr>
            <a:r>
              <a:rPr lang="sv-SE" altLang="sv-SE" sz="3200" dirty="0"/>
              <a:t>Flickor 06</a:t>
            </a:r>
          </a:p>
          <a:p>
            <a:pPr marL="514350" indent="-514350">
              <a:spcBef>
                <a:spcPts val="0"/>
              </a:spcBef>
              <a:buFont typeface="+mj-lt"/>
              <a:buAutoNum type="arabicPeriod" startAt="12"/>
            </a:pPr>
            <a:r>
              <a:rPr lang="sv-SE" altLang="sv-SE" sz="3200" dirty="0"/>
              <a:t>Pojkar 06</a:t>
            </a:r>
          </a:p>
          <a:p>
            <a:pPr marL="514350" indent="-514350">
              <a:spcBef>
                <a:spcPts val="0"/>
              </a:spcBef>
              <a:buFont typeface="+mj-lt"/>
              <a:buAutoNum type="arabicPeriod" startAt="12"/>
            </a:pPr>
            <a:r>
              <a:rPr lang="sv-SE" altLang="sv-SE" sz="3200" dirty="0"/>
              <a:t>Flickor 05</a:t>
            </a:r>
          </a:p>
          <a:p>
            <a:pPr marL="514350" indent="-514350">
              <a:spcBef>
                <a:spcPts val="0"/>
              </a:spcBef>
              <a:buFont typeface="+mj-lt"/>
              <a:buAutoNum type="arabicPeriod" startAt="12"/>
            </a:pPr>
            <a:r>
              <a:rPr lang="sv-SE" altLang="sv-SE" sz="3200" dirty="0"/>
              <a:t>Pojkar 05</a:t>
            </a:r>
          </a:p>
          <a:p>
            <a:pPr marL="514350" indent="-514350">
              <a:spcBef>
                <a:spcPts val="0"/>
              </a:spcBef>
              <a:buFont typeface="+mj-lt"/>
              <a:buAutoNum type="arabicPeriod" startAt="12"/>
            </a:pPr>
            <a:r>
              <a:rPr lang="sv-SE" altLang="sv-SE" sz="3200" dirty="0"/>
              <a:t>Flickor 04</a:t>
            </a:r>
          </a:p>
          <a:p>
            <a:pPr marL="514350" indent="-514350">
              <a:spcBef>
                <a:spcPts val="0"/>
              </a:spcBef>
              <a:buFont typeface="+mj-lt"/>
              <a:buAutoNum type="arabicPeriod" startAt="12"/>
            </a:pPr>
            <a:r>
              <a:rPr lang="sv-SE" altLang="sv-SE" sz="3200" dirty="0"/>
              <a:t>Pojkar 03-04</a:t>
            </a:r>
          </a:p>
          <a:p>
            <a:pPr marL="514350" indent="-514350">
              <a:spcBef>
                <a:spcPts val="0"/>
              </a:spcBef>
              <a:buFont typeface="+mj-lt"/>
              <a:buAutoNum type="arabicPeriod" startAt="12"/>
            </a:pPr>
            <a:r>
              <a:rPr lang="sv-SE" altLang="sv-SE" sz="3200" dirty="0"/>
              <a:t>Flickor 02-03</a:t>
            </a:r>
          </a:p>
          <a:p>
            <a:pPr marL="514350" indent="-514350">
              <a:spcBef>
                <a:spcPts val="0"/>
              </a:spcBef>
              <a:buFont typeface="+mj-lt"/>
              <a:buAutoNum type="arabicPeriod" startAt="12"/>
            </a:pPr>
            <a:r>
              <a:rPr lang="sv-SE" altLang="sv-SE" sz="3200" dirty="0"/>
              <a:t>Pojkar 02</a:t>
            </a:r>
          </a:p>
          <a:p>
            <a:pPr marL="514350" indent="-514350">
              <a:spcBef>
                <a:spcPts val="0"/>
              </a:spcBef>
              <a:buFont typeface="+mj-lt"/>
              <a:buAutoNum type="arabicPeriod" startAt="12"/>
            </a:pPr>
            <a:r>
              <a:rPr lang="sv-SE" altLang="sv-SE" sz="3200" dirty="0"/>
              <a:t>Damlaget</a:t>
            </a:r>
          </a:p>
          <a:p>
            <a:pPr marL="514350" indent="-514350">
              <a:spcBef>
                <a:spcPts val="0"/>
              </a:spcBef>
              <a:buFont typeface="+mj-lt"/>
              <a:buAutoNum type="arabicPeriod" startAt="12"/>
            </a:pPr>
            <a:r>
              <a:rPr lang="sv-SE" altLang="sv-SE" sz="3200" dirty="0"/>
              <a:t>Herrlaget</a:t>
            </a:r>
          </a:p>
          <a:p>
            <a:pPr marL="514350" indent="-514350">
              <a:spcBef>
                <a:spcPts val="0"/>
              </a:spcBef>
              <a:buFont typeface="+mj-lt"/>
              <a:buAutoNum type="arabicPeriod" startAt="12"/>
            </a:pPr>
            <a:endParaRPr lang="sv-SE" altLang="sv-SE" sz="3200" dirty="0"/>
          </a:p>
        </p:txBody>
      </p:sp>
      <p:pic>
        <p:nvPicPr>
          <p:cNvPr id="5" name="Bildobjekt 4">
            <a:extLst>
              <a:ext uri="{FF2B5EF4-FFF2-40B4-BE49-F238E27FC236}">
                <a16:creationId xmlns:a16="http://schemas.microsoft.com/office/drawing/2014/main" id="{DDA6E5BC-1D33-C348-8E5A-EB0A02B3CE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371419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FLICKOR 02/03</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384032" y="355326"/>
            <a:ext cx="5616624" cy="1237470"/>
          </a:xfrm>
        </p:spPr>
        <p:txBody>
          <a:bodyPr>
            <a:noAutofit/>
          </a:bodyPr>
          <a:lstStyle/>
          <a:p>
            <a:pPr>
              <a:spcBef>
                <a:spcPts val="0"/>
              </a:spcBef>
            </a:pPr>
            <a:r>
              <a:rPr lang="sv-SE" dirty="0" err="1"/>
              <a:t>Head</a:t>
            </a:r>
            <a:r>
              <a:rPr lang="sv-SE" dirty="0"/>
              <a:t> Coach: Janice Enström</a:t>
            </a:r>
          </a:p>
          <a:p>
            <a:pPr>
              <a:spcBef>
                <a:spcPts val="0"/>
              </a:spcBef>
            </a:pPr>
            <a:r>
              <a:rPr lang="sv-SE" dirty="0"/>
              <a:t>Ass Coach: Valeria Stella</a:t>
            </a:r>
          </a:p>
          <a:p>
            <a:pPr>
              <a:spcBef>
                <a:spcPts val="0"/>
              </a:spcBef>
            </a:pPr>
            <a:r>
              <a:rPr lang="sv-SE" dirty="0"/>
              <a:t>Team Manager: Mikael Berntsson &amp; Staffan Franzén</a:t>
            </a:r>
          </a:p>
          <a:p>
            <a:pPr>
              <a:spcBef>
                <a:spcPts val="0"/>
              </a:spcBef>
            </a:pPr>
            <a:endParaRPr lang="sv-SE" dirty="0"/>
          </a:p>
        </p:txBody>
      </p:sp>
      <p:sp>
        <p:nvSpPr>
          <p:cNvPr id="8" name="textruta 7">
            <a:extLst>
              <a:ext uri="{FF2B5EF4-FFF2-40B4-BE49-F238E27FC236}">
                <a16:creationId xmlns:a16="http://schemas.microsoft.com/office/drawing/2014/main" id="{607C4026-0BF9-124E-A0F9-C8D18DBFE156}"/>
              </a:ext>
            </a:extLst>
          </p:cNvPr>
          <p:cNvSpPr txBox="1"/>
          <p:nvPr/>
        </p:nvSpPr>
        <p:spPr>
          <a:xfrm>
            <a:off x="983432" y="1988840"/>
            <a:ext cx="10441160" cy="5847755"/>
          </a:xfrm>
          <a:prstGeom prst="rect">
            <a:avLst/>
          </a:prstGeom>
          <a:noFill/>
        </p:spPr>
        <p:txBody>
          <a:bodyPr wrap="square" numCol="2" rtlCol="0">
            <a:spAutoFit/>
          </a:bodyPr>
          <a:lstStyle/>
          <a:p>
            <a:pPr>
              <a:buFont typeface="+mj-lt"/>
              <a:buAutoNum type="arabicPeriod"/>
              <a:tabLst>
                <a:tab pos="72000" algn="l"/>
              </a:tabLst>
            </a:pPr>
            <a:r>
              <a:rPr lang="sv-SE" sz="2200" dirty="0" err="1"/>
              <a:t>Ajna</a:t>
            </a:r>
            <a:r>
              <a:rPr lang="sv-SE" sz="2200" dirty="0"/>
              <a:t> </a:t>
            </a:r>
            <a:r>
              <a:rPr lang="sv-SE" sz="2200" dirty="0" err="1"/>
              <a:t>Dolovac</a:t>
            </a:r>
            <a:endParaRPr lang="sv-SE" sz="2200" dirty="0"/>
          </a:p>
          <a:p>
            <a:pPr>
              <a:buFont typeface="+mj-lt"/>
              <a:buAutoNum type="arabicPeriod"/>
              <a:tabLst>
                <a:tab pos="72000" algn="l"/>
              </a:tabLst>
            </a:pPr>
            <a:r>
              <a:rPr lang="sv-SE" sz="2200" dirty="0"/>
              <a:t>Alicia Edblad Östman</a:t>
            </a:r>
          </a:p>
          <a:p>
            <a:pPr>
              <a:buFont typeface="+mj-lt"/>
              <a:buAutoNum type="arabicPeriod"/>
              <a:tabLst>
                <a:tab pos="72000" algn="l"/>
              </a:tabLst>
            </a:pPr>
            <a:r>
              <a:rPr lang="sv-SE" sz="2200" dirty="0"/>
              <a:t>Annika </a:t>
            </a:r>
            <a:r>
              <a:rPr lang="sv-SE" sz="2200" dirty="0" err="1"/>
              <a:t>Kuusrainen</a:t>
            </a:r>
            <a:endParaRPr lang="sv-SE" sz="2200" dirty="0"/>
          </a:p>
          <a:p>
            <a:pPr>
              <a:buFont typeface="+mj-lt"/>
              <a:buAutoNum type="arabicPeriod"/>
              <a:tabLst>
                <a:tab pos="72000" algn="l"/>
              </a:tabLst>
            </a:pPr>
            <a:r>
              <a:rPr lang="sv-SE" sz="2200" dirty="0"/>
              <a:t>Clara </a:t>
            </a:r>
            <a:r>
              <a:rPr lang="sv-SE" sz="2200" dirty="0" err="1"/>
              <a:t>Bandh</a:t>
            </a:r>
            <a:endParaRPr lang="sv-SE" sz="2200" dirty="0"/>
          </a:p>
          <a:p>
            <a:pPr>
              <a:buFont typeface="+mj-lt"/>
              <a:buAutoNum type="arabicPeriod"/>
              <a:tabLst>
                <a:tab pos="72000" algn="l"/>
              </a:tabLst>
            </a:pPr>
            <a:r>
              <a:rPr lang="sv-SE" sz="2200" dirty="0"/>
              <a:t>Clara </a:t>
            </a:r>
            <a:r>
              <a:rPr lang="sv-SE" sz="2200" dirty="0" err="1"/>
              <a:t>Uriz</a:t>
            </a:r>
            <a:endParaRPr lang="sv-SE" sz="2200" dirty="0"/>
          </a:p>
          <a:p>
            <a:pPr>
              <a:buFont typeface="+mj-lt"/>
              <a:buAutoNum type="arabicPeriod"/>
              <a:tabLst>
                <a:tab pos="72000" algn="l"/>
              </a:tabLst>
            </a:pPr>
            <a:r>
              <a:rPr lang="sv-SE" sz="2200" dirty="0"/>
              <a:t>Diana Eliasson</a:t>
            </a:r>
          </a:p>
          <a:p>
            <a:pPr>
              <a:buFont typeface="+mj-lt"/>
              <a:buAutoNum type="arabicPeriod"/>
              <a:tabLst>
                <a:tab pos="72000" algn="l"/>
              </a:tabLst>
            </a:pPr>
            <a:r>
              <a:rPr lang="sv-SE" sz="2200" dirty="0"/>
              <a:t>Elin Broberg</a:t>
            </a:r>
          </a:p>
          <a:p>
            <a:pPr>
              <a:buFont typeface="+mj-lt"/>
              <a:buAutoNum type="arabicPeriod"/>
              <a:tabLst>
                <a:tab pos="72000" algn="l"/>
              </a:tabLst>
            </a:pPr>
            <a:r>
              <a:rPr lang="sv-SE" sz="2200" dirty="0"/>
              <a:t>Elvira Franzén</a:t>
            </a:r>
          </a:p>
          <a:p>
            <a:pPr>
              <a:buFont typeface="+mj-lt"/>
              <a:buAutoNum type="arabicPeriod"/>
              <a:tabLst>
                <a:tab pos="72000" algn="l"/>
              </a:tabLst>
            </a:pPr>
            <a:r>
              <a:rPr lang="sv-SE" sz="2200" dirty="0"/>
              <a:t>Hilda Odell</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err="1"/>
              <a:t>Izabelle</a:t>
            </a:r>
            <a:r>
              <a:rPr lang="sv-SE" sz="2200" dirty="0"/>
              <a:t> Norlander</a:t>
            </a:r>
          </a:p>
          <a:p>
            <a:pPr>
              <a:buFont typeface="+mj-lt"/>
              <a:buAutoNum type="arabicPeriod"/>
              <a:tabLst>
                <a:tab pos="72000" algn="l"/>
              </a:tabLst>
            </a:pPr>
            <a:r>
              <a:rPr lang="sv-SE" sz="2200" dirty="0"/>
              <a:t>Jessie Laura </a:t>
            </a:r>
            <a:r>
              <a:rPr lang="sv-SE" sz="2200" dirty="0" err="1"/>
              <a:t>Morad</a:t>
            </a:r>
            <a:endParaRPr lang="sv-SE" sz="2200" dirty="0"/>
          </a:p>
          <a:p>
            <a:pPr>
              <a:buFont typeface="+mj-lt"/>
              <a:buAutoNum type="arabicPeriod"/>
              <a:tabLst>
                <a:tab pos="72000" algn="l"/>
              </a:tabLst>
            </a:pPr>
            <a:r>
              <a:rPr lang="sv-SE" sz="2200" dirty="0"/>
              <a:t>Johanna Müller</a:t>
            </a:r>
          </a:p>
          <a:p>
            <a:pPr>
              <a:buFont typeface="+mj-lt"/>
              <a:buAutoNum type="arabicPeriod"/>
              <a:tabLst>
                <a:tab pos="72000" algn="l"/>
              </a:tabLst>
            </a:pPr>
            <a:r>
              <a:rPr lang="sv-SE" sz="2200" dirty="0"/>
              <a:t>Klara Lindfelt</a:t>
            </a:r>
          </a:p>
          <a:p>
            <a:pPr>
              <a:buFont typeface="+mj-lt"/>
              <a:buAutoNum type="arabicPeriod"/>
              <a:tabLst>
                <a:tab pos="72000" algn="l"/>
              </a:tabLst>
            </a:pPr>
            <a:r>
              <a:rPr lang="sv-SE" sz="2200" dirty="0"/>
              <a:t>Lovisa Sandberg</a:t>
            </a:r>
          </a:p>
          <a:p>
            <a:pPr>
              <a:buFont typeface="+mj-lt"/>
              <a:buAutoNum type="arabicPeriod"/>
              <a:tabLst>
                <a:tab pos="72000" algn="l"/>
              </a:tabLst>
            </a:pPr>
            <a:r>
              <a:rPr lang="sv-SE" sz="2200" dirty="0"/>
              <a:t>Maja Busk</a:t>
            </a:r>
          </a:p>
          <a:p>
            <a:pPr>
              <a:buFont typeface="+mj-lt"/>
              <a:buAutoNum type="arabicPeriod"/>
              <a:tabLst>
                <a:tab pos="72000" algn="l"/>
              </a:tabLst>
            </a:pPr>
            <a:r>
              <a:rPr lang="sv-SE" sz="2200" dirty="0"/>
              <a:t>Moa Larsson</a:t>
            </a:r>
          </a:p>
          <a:p>
            <a:pPr>
              <a:buFont typeface="+mj-lt"/>
              <a:buAutoNum type="arabicPeriod"/>
              <a:tabLst>
                <a:tab pos="72000" algn="l"/>
              </a:tabLst>
            </a:pPr>
            <a:r>
              <a:rPr lang="sv-SE" sz="2200" dirty="0"/>
              <a:t>Towa Berntsson</a:t>
            </a:r>
          </a:p>
        </p:txBody>
      </p:sp>
    </p:spTree>
    <p:extLst>
      <p:ext uri="{BB962C8B-B14F-4D97-AF65-F5344CB8AC3E}">
        <p14:creationId xmlns:p14="http://schemas.microsoft.com/office/powerpoint/2010/main" val="159138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Scale>
                                      <p:cBhvr>
                                        <p:cTn id="2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gtEl>
                                        <p:attrNameLst>
                                          <p:attrName>ppt_x</p:attrName>
                                          <p:attrName>ppt_y</p:attrName>
                                        </p:attrNameLst>
                                      </p:cBhvr>
                                    </p:animMotion>
                                    <p:animEffect transition="in" filter="fad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02</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Marko </a:t>
            </a:r>
            <a:r>
              <a:rPr lang="sv-SE" dirty="0" err="1"/>
              <a:t>Milatovic</a:t>
            </a:r>
            <a:endParaRPr lang="sv-SE" dirty="0"/>
          </a:p>
          <a:p>
            <a:pPr>
              <a:spcBef>
                <a:spcPts val="0"/>
              </a:spcBef>
            </a:pPr>
            <a:r>
              <a:rPr lang="sv-SE" dirty="0"/>
              <a:t>Team Manager: Per Agelii</a:t>
            </a:r>
          </a:p>
          <a:p>
            <a:pPr>
              <a:spcBef>
                <a:spcPts val="0"/>
              </a:spcBef>
            </a:pPr>
            <a:r>
              <a:rPr lang="sv-SE" dirty="0"/>
              <a:t>Hjälptränare: Henry </a:t>
            </a:r>
            <a:r>
              <a:rPr lang="sv-SE" dirty="0" err="1"/>
              <a:t>Behnam</a:t>
            </a:r>
            <a:endParaRPr lang="sv-SE" dirty="0"/>
          </a:p>
          <a:p>
            <a:pPr>
              <a:spcBef>
                <a:spcPts val="0"/>
              </a:spcBef>
            </a:pPr>
            <a:endParaRPr lang="sv-SE" dirty="0"/>
          </a:p>
        </p:txBody>
      </p:sp>
      <p:sp>
        <p:nvSpPr>
          <p:cNvPr id="8" name="textruta 7">
            <a:extLst>
              <a:ext uri="{FF2B5EF4-FFF2-40B4-BE49-F238E27FC236}">
                <a16:creationId xmlns:a16="http://schemas.microsoft.com/office/drawing/2014/main" id="{40199E74-C8D0-3D4F-997A-D941F802E82A}"/>
              </a:ext>
            </a:extLst>
          </p:cNvPr>
          <p:cNvSpPr txBox="1"/>
          <p:nvPr/>
        </p:nvSpPr>
        <p:spPr>
          <a:xfrm>
            <a:off x="983432" y="1700808"/>
            <a:ext cx="10441160" cy="4154984"/>
          </a:xfrm>
          <a:prstGeom prst="rect">
            <a:avLst/>
          </a:prstGeom>
          <a:noFill/>
        </p:spPr>
        <p:txBody>
          <a:bodyPr wrap="square" numCol="2" rtlCol="0">
            <a:spAutoFit/>
          </a:bodyPr>
          <a:lstStyle/>
          <a:p>
            <a:pPr>
              <a:buFont typeface="+mj-lt"/>
              <a:buAutoNum type="arabicPeriod"/>
              <a:tabLst>
                <a:tab pos="72000" algn="l"/>
              </a:tabLst>
            </a:pPr>
            <a:r>
              <a:rPr lang="sv-SE" sz="2200" dirty="0"/>
              <a:t>Adam </a:t>
            </a:r>
            <a:r>
              <a:rPr lang="sv-SE" sz="2200" dirty="0" err="1"/>
              <a:t>Widinghoff</a:t>
            </a:r>
            <a:endParaRPr lang="sv-SE" sz="2200" dirty="0"/>
          </a:p>
          <a:p>
            <a:pPr>
              <a:buFont typeface="+mj-lt"/>
              <a:buAutoNum type="arabicPeriod"/>
              <a:tabLst>
                <a:tab pos="72000" algn="l"/>
              </a:tabLst>
            </a:pPr>
            <a:r>
              <a:rPr lang="sv-SE" sz="2200" dirty="0" err="1"/>
              <a:t>Akim</a:t>
            </a:r>
            <a:r>
              <a:rPr lang="sv-SE" sz="2200" dirty="0"/>
              <a:t> </a:t>
            </a:r>
            <a:r>
              <a:rPr lang="sv-SE" sz="2200" dirty="0" err="1"/>
              <a:t>Ssesanga</a:t>
            </a:r>
            <a:endParaRPr lang="sv-SE" sz="2200" dirty="0"/>
          </a:p>
          <a:p>
            <a:pPr>
              <a:buFont typeface="+mj-lt"/>
              <a:buAutoNum type="arabicPeriod"/>
              <a:tabLst>
                <a:tab pos="72000" algn="l"/>
              </a:tabLst>
            </a:pPr>
            <a:r>
              <a:rPr lang="sv-SE" sz="2200" dirty="0"/>
              <a:t>Albin Agélii</a:t>
            </a:r>
          </a:p>
          <a:p>
            <a:pPr>
              <a:buFont typeface="+mj-lt"/>
              <a:buAutoNum type="arabicPeriod"/>
              <a:tabLst>
                <a:tab pos="72000" algn="l"/>
              </a:tabLst>
            </a:pPr>
            <a:r>
              <a:rPr lang="sv-SE" sz="2200" dirty="0" err="1"/>
              <a:t>Amer</a:t>
            </a:r>
            <a:r>
              <a:rPr lang="sv-SE" sz="2200" dirty="0"/>
              <a:t> </a:t>
            </a:r>
            <a:r>
              <a:rPr lang="sv-SE" sz="2200" dirty="0" err="1"/>
              <a:t>Ceric</a:t>
            </a:r>
            <a:endParaRPr lang="sv-SE" sz="2200" dirty="0"/>
          </a:p>
          <a:p>
            <a:pPr>
              <a:buFont typeface="+mj-lt"/>
              <a:buAutoNum type="arabicPeriod"/>
              <a:tabLst>
                <a:tab pos="72000" algn="l"/>
              </a:tabLst>
            </a:pPr>
            <a:r>
              <a:rPr lang="sv-SE" sz="2200" dirty="0"/>
              <a:t>Gabriel </a:t>
            </a:r>
            <a:r>
              <a:rPr lang="sv-SE" sz="2200" dirty="0" err="1"/>
              <a:t>Behnam</a:t>
            </a:r>
            <a:endParaRPr lang="sv-SE" sz="2200" dirty="0"/>
          </a:p>
          <a:p>
            <a:pPr>
              <a:buFont typeface="+mj-lt"/>
              <a:buAutoNum type="arabicPeriod"/>
              <a:tabLst>
                <a:tab pos="72000" algn="l"/>
              </a:tabLst>
            </a:pPr>
            <a:r>
              <a:rPr lang="sv-SE" sz="2200" dirty="0" err="1"/>
              <a:t>Iasonas</a:t>
            </a:r>
            <a:r>
              <a:rPr lang="sv-SE" sz="2200" dirty="0"/>
              <a:t> </a:t>
            </a:r>
            <a:r>
              <a:rPr lang="sv-SE" sz="2200" dirty="0" err="1"/>
              <a:t>Konstantinidis</a:t>
            </a:r>
            <a:r>
              <a:rPr lang="sv-SE" sz="2200" dirty="0"/>
              <a:t> </a:t>
            </a:r>
          </a:p>
          <a:p>
            <a:pPr>
              <a:buFont typeface="+mj-lt"/>
              <a:buAutoNum type="arabicPeriod"/>
              <a:tabLst>
                <a:tab pos="72000" algn="l"/>
              </a:tabLst>
            </a:pPr>
            <a:r>
              <a:rPr lang="sv-SE" sz="2200" dirty="0"/>
              <a:t>Jacob Anderson</a:t>
            </a:r>
          </a:p>
          <a:p>
            <a:pPr>
              <a:buFont typeface="+mj-lt"/>
              <a:buAutoNum type="arabicPeriod"/>
              <a:tabLst>
                <a:tab pos="72000" algn="l"/>
              </a:tabLst>
            </a:pPr>
            <a:r>
              <a:rPr lang="sv-SE" sz="2200" dirty="0"/>
              <a:t>Josias </a:t>
            </a:r>
            <a:r>
              <a:rPr lang="sv-SE" sz="2200" dirty="0" err="1"/>
              <a:t>Roeland</a:t>
            </a:r>
            <a:endParaRPr lang="sv-SE" sz="2200" dirty="0"/>
          </a:p>
          <a:p>
            <a:pPr>
              <a:buFont typeface="+mj-lt"/>
              <a:buAutoNum type="arabicPeriod"/>
              <a:tabLst>
                <a:tab pos="72000" algn="l"/>
              </a:tabLst>
            </a:pPr>
            <a:r>
              <a:rPr lang="sv-SE" sz="2200" dirty="0"/>
              <a:t>Olof Lindstrand</a:t>
            </a:r>
          </a:p>
          <a:p>
            <a:pPr>
              <a:buFont typeface="+mj-lt"/>
              <a:buAutoNum type="arabicPeriod"/>
              <a:tabLst>
                <a:tab pos="72000" algn="l"/>
              </a:tabLst>
            </a:pPr>
            <a:r>
              <a:rPr lang="sv-SE" sz="2200" dirty="0" err="1"/>
              <a:t>Reymond</a:t>
            </a:r>
            <a:r>
              <a:rPr lang="sv-SE" sz="2200" dirty="0"/>
              <a:t> </a:t>
            </a:r>
            <a:r>
              <a:rPr lang="sv-SE" sz="2200" dirty="0" err="1"/>
              <a:t>Mshati</a:t>
            </a:r>
            <a:endParaRPr lang="sv-SE" sz="2200" dirty="0"/>
          </a:p>
          <a:p>
            <a:pPr>
              <a:buFont typeface="+mj-lt"/>
              <a:buAutoNum type="arabicPeriod"/>
              <a:tabLst>
                <a:tab pos="72000" algn="l"/>
              </a:tabLst>
            </a:pPr>
            <a:r>
              <a:rPr lang="sv-SE" sz="2200" dirty="0"/>
              <a:t>Samuel Åhsberg</a:t>
            </a:r>
          </a:p>
          <a:p>
            <a:pPr>
              <a:tabLst>
                <a:tab pos="72000" algn="l"/>
              </a:tabLst>
            </a:pPr>
            <a:endParaRPr lang="sv-SE" sz="2200" dirty="0"/>
          </a:p>
        </p:txBody>
      </p:sp>
    </p:spTree>
    <p:extLst>
      <p:ext uri="{BB962C8B-B14F-4D97-AF65-F5344CB8AC3E}">
        <p14:creationId xmlns:p14="http://schemas.microsoft.com/office/powerpoint/2010/main" val="1796374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FLICKOR 04</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Charlie Dejus</a:t>
            </a:r>
          </a:p>
          <a:p>
            <a:pPr>
              <a:spcBef>
                <a:spcPts val="0"/>
              </a:spcBef>
            </a:pPr>
            <a:r>
              <a:rPr lang="sv-SE" dirty="0"/>
              <a:t>Team Manager: Hans </a:t>
            </a:r>
            <a:r>
              <a:rPr lang="sv-SE" dirty="0" err="1"/>
              <a:t>Nachmann</a:t>
            </a:r>
            <a:r>
              <a:rPr lang="sv-SE" dirty="0"/>
              <a:t>, Daniel Robertsson &amp; Fredrik Odell</a:t>
            </a:r>
          </a:p>
          <a:p>
            <a:pPr>
              <a:spcBef>
                <a:spcPts val="0"/>
              </a:spcBef>
            </a:pPr>
            <a:r>
              <a:rPr lang="sv-SE" dirty="0"/>
              <a:t>Hjälptränare: Elin Broberg</a:t>
            </a:r>
          </a:p>
        </p:txBody>
      </p:sp>
      <p:sp>
        <p:nvSpPr>
          <p:cNvPr id="8" name="textruta 7">
            <a:extLst>
              <a:ext uri="{FF2B5EF4-FFF2-40B4-BE49-F238E27FC236}">
                <a16:creationId xmlns:a16="http://schemas.microsoft.com/office/drawing/2014/main" id="{ACD67A66-EFF2-9F42-A859-B1C7CA20663D}"/>
              </a:ext>
            </a:extLst>
          </p:cNvPr>
          <p:cNvSpPr txBox="1"/>
          <p:nvPr/>
        </p:nvSpPr>
        <p:spPr>
          <a:xfrm>
            <a:off x="983432" y="1700808"/>
            <a:ext cx="10441160" cy="3477875"/>
          </a:xfrm>
          <a:prstGeom prst="rect">
            <a:avLst/>
          </a:prstGeom>
          <a:noFill/>
        </p:spPr>
        <p:txBody>
          <a:bodyPr wrap="square" numCol="2" rtlCol="0">
            <a:spAutoFit/>
          </a:bodyPr>
          <a:lstStyle/>
          <a:p>
            <a:pPr>
              <a:buFont typeface="+mj-lt"/>
              <a:buAutoNum type="arabicPeriod"/>
              <a:tabLst>
                <a:tab pos="72000" algn="l"/>
              </a:tabLst>
            </a:pPr>
            <a:r>
              <a:rPr lang="sv-SE" sz="2200" dirty="0"/>
              <a:t>Amanda Unger</a:t>
            </a:r>
          </a:p>
          <a:p>
            <a:pPr>
              <a:buFont typeface="+mj-lt"/>
              <a:buAutoNum type="arabicPeriod"/>
              <a:tabLst>
                <a:tab pos="72000" algn="l"/>
              </a:tabLst>
            </a:pPr>
            <a:r>
              <a:rPr lang="sv-SE" sz="2200" dirty="0"/>
              <a:t>Emelie Robertsson</a:t>
            </a:r>
          </a:p>
          <a:p>
            <a:pPr>
              <a:buFont typeface="+mj-lt"/>
              <a:buAutoNum type="arabicPeriod"/>
              <a:tabLst>
                <a:tab pos="72000" algn="l"/>
              </a:tabLst>
            </a:pPr>
            <a:r>
              <a:rPr lang="sv-SE" sz="2200" dirty="0"/>
              <a:t>Hedvig Odell</a:t>
            </a:r>
          </a:p>
          <a:p>
            <a:pPr>
              <a:buFont typeface="+mj-lt"/>
              <a:buAutoNum type="arabicPeriod"/>
              <a:tabLst>
                <a:tab pos="72000" algn="l"/>
              </a:tabLst>
            </a:pPr>
            <a:r>
              <a:rPr lang="sv-SE" sz="2200" dirty="0" err="1"/>
              <a:t>Jaynell</a:t>
            </a:r>
            <a:r>
              <a:rPr lang="sv-SE" sz="2200" dirty="0"/>
              <a:t> </a:t>
            </a:r>
            <a:r>
              <a:rPr lang="sv-SE" sz="2200" dirty="0" err="1"/>
              <a:t>Wong</a:t>
            </a:r>
            <a:endParaRPr lang="sv-SE" sz="2200" dirty="0"/>
          </a:p>
          <a:p>
            <a:pPr>
              <a:buFont typeface="+mj-lt"/>
              <a:buAutoNum type="arabicPeriod"/>
              <a:tabLst>
                <a:tab pos="72000" algn="l"/>
              </a:tabLst>
            </a:pPr>
            <a:r>
              <a:rPr lang="sv-SE" sz="2200" dirty="0" err="1"/>
              <a:t>Leia</a:t>
            </a:r>
            <a:r>
              <a:rPr lang="sv-SE" sz="2200" dirty="0"/>
              <a:t> Ljunggren</a:t>
            </a:r>
          </a:p>
          <a:p>
            <a:pPr>
              <a:buFont typeface="+mj-lt"/>
              <a:buAutoNum type="arabicPeriod"/>
              <a:tabLst>
                <a:tab pos="72000" algn="l"/>
              </a:tabLst>
            </a:pPr>
            <a:r>
              <a:rPr lang="sv-SE" sz="2200" dirty="0" err="1"/>
              <a:t>Leonora</a:t>
            </a:r>
            <a:r>
              <a:rPr lang="sv-SE" sz="2200" dirty="0"/>
              <a:t> Sandberg</a:t>
            </a:r>
          </a:p>
          <a:p>
            <a:pPr>
              <a:buFont typeface="+mj-lt"/>
              <a:buAutoNum type="arabicPeriod"/>
              <a:tabLst>
                <a:tab pos="72000" algn="l"/>
              </a:tabLst>
            </a:pPr>
            <a:r>
              <a:rPr lang="sv-SE" sz="2200" dirty="0"/>
              <a:t>Maria Lindberg</a:t>
            </a:r>
          </a:p>
          <a:p>
            <a:pPr>
              <a:buFont typeface="+mj-lt"/>
              <a:buAutoNum type="arabicPeriod"/>
              <a:tabLst>
                <a:tab pos="72000" algn="l"/>
              </a:tabLst>
            </a:pPr>
            <a:r>
              <a:rPr lang="sv-SE" sz="2200" dirty="0" err="1"/>
              <a:t>Maryum</a:t>
            </a:r>
            <a:r>
              <a:rPr lang="sv-SE" sz="2200" dirty="0"/>
              <a:t> </a:t>
            </a:r>
            <a:r>
              <a:rPr lang="sv-SE" sz="2200" dirty="0" err="1"/>
              <a:t>Farid</a:t>
            </a:r>
            <a:endParaRPr lang="sv-SE" sz="2200" dirty="0"/>
          </a:p>
          <a:p>
            <a:pPr>
              <a:buFont typeface="+mj-lt"/>
              <a:buAutoNum type="arabicPeriod"/>
              <a:tabLst>
                <a:tab pos="72000" algn="l"/>
              </a:tabLst>
            </a:pPr>
            <a:r>
              <a:rPr lang="sv-SE" sz="2200" dirty="0"/>
              <a:t>Minna </a:t>
            </a:r>
            <a:r>
              <a:rPr lang="sv-SE" sz="2200" dirty="0" err="1"/>
              <a:t>Zdravkovic</a:t>
            </a:r>
            <a:endParaRPr lang="sv-SE" sz="2200" dirty="0"/>
          </a:p>
          <a:p>
            <a:pPr>
              <a:buFont typeface="+mj-lt"/>
              <a:buAutoNum type="arabicPeriod"/>
              <a:tabLst>
                <a:tab pos="72000" algn="l"/>
              </a:tabLst>
            </a:pPr>
            <a:r>
              <a:rPr lang="sv-SE" sz="2200" dirty="0" err="1"/>
              <a:t>Timna</a:t>
            </a:r>
            <a:r>
              <a:rPr lang="sv-SE" sz="2200" dirty="0"/>
              <a:t> </a:t>
            </a:r>
            <a:r>
              <a:rPr lang="sv-SE" sz="2200" dirty="0" err="1"/>
              <a:t>Nachmann</a:t>
            </a:r>
            <a:endParaRPr lang="sv-SE" sz="2200" dirty="0"/>
          </a:p>
        </p:txBody>
      </p:sp>
    </p:spTree>
    <p:extLst>
      <p:ext uri="{BB962C8B-B14F-4D97-AF65-F5344CB8AC3E}">
        <p14:creationId xmlns:p14="http://schemas.microsoft.com/office/powerpoint/2010/main" val="1441726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03/04</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Elias Nygren</a:t>
            </a:r>
          </a:p>
          <a:p>
            <a:pPr>
              <a:spcBef>
                <a:spcPts val="0"/>
              </a:spcBef>
            </a:pPr>
            <a:r>
              <a:rPr lang="sv-SE" dirty="0"/>
              <a:t>Team Manager: Birgitta Arnesdotter &amp;  Maria Larsson </a:t>
            </a:r>
            <a:r>
              <a:rPr lang="sv-SE" dirty="0" err="1"/>
              <a:t>Ovuka</a:t>
            </a:r>
            <a:endParaRPr lang="sv-SE" dirty="0"/>
          </a:p>
          <a:p>
            <a:pPr>
              <a:spcBef>
                <a:spcPts val="0"/>
              </a:spcBef>
            </a:pPr>
            <a:r>
              <a:rPr lang="sv-SE" dirty="0"/>
              <a:t>Hjälptränare: Agnes </a:t>
            </a:r>
            <a:r>
              <a:rPr lang="sv-SE" dirty="0" err="1"/>
              <a:t>Ovuka</a:t>
            </a:r>
            <a:endParaRPr lang="sv-SE" dirty="0"/>
          </a:p>
        </p:txBody>
      </p:sp>
      <p:sp>
        <p:nvSpPr>
          <p:cNvPr id="8" name="textruta 7">
            <a:extLst>
              <a:ext uri="{FF2B5EF4-FFF2-40B4-BE49-F238E27FC236}">
                <a16:creationId xmlns:a16="http://schemas.microsoft.com/office/drawing/2014/main" id="{42983771-DDD8-654C-9AD4-EFEB0D1FC9E6}"/>
              </a:ext>
            </a:extLst>
          </p:cNvPr>
          <p:cNvSpPr txBox="1"/>
          <p:nvPr/>
        </p:nvSpPr>
        <p:spPr>
          <a:xfrm>
            <a:off x="983432" y="1700808"/>
            <a:ext cx="10441160" cy="5170646"/>
          </a:xfrm>
          <a:prstGeom prst="rect">
            <a:avLst/>
          </a:prstGeom>
          <a:noFill/>
        </p:spPr>
        <p:txBody>
          <a:bodyPr wrap="square" numCol="2" rtlCol="0">
            <a:spAutoFit/>
          </a:bodyPr>
          <a:lstStyle/>
          <a:p>
            <a:pPr>
              <a:buFont typeface="+mj-lt"/>
              <a:buAutoNum type="arabicPeriod"/>
              <a:tabLst>
                <a:tab pos="72000" algn="l"/>
              </a:tabLst>
            </a:pPr>
            <a:r>
              <a:rPr lang="sv-SE" sz="2200" dirty="0"/>
              <a:t>Anton </a:t>
            </a:r>
            <a:r>
              <a:rPr lang="sv-SE" sz="2200" dirty="0" err="1"/>
              <a:t>Ovuka</a:t>
            </a:r>
            <a:endParaRPr lang="sv-SE" sz="2200" dirty="0"/>
          </a:p>
          <a:p>
            <a:pPr>
              <a:buFont typeface="+mj-lt"/>
              <a:buAutoNum type="arabicPeriod"/>
              <a:tabLst>
                <a:tab pos="72000" algn="l"/>
              </a:tabLst>
            </a:pPr>
            <a:r>
              <a:rPr lang="sv-SE" sz="2200" dirty="0" err="1"/>
              <a:t>Bulduk</a:t>
            </a:r>
            <a:r>
              <a:rPr lang="sv-SE" sz="2200" dirty="0"/>
              <a:t> </a:t>
            </a:r>
            <a:r>
              <a:rPr lang="sv-SE" sz="2200" dirty="0" err="1"/>
              <a:t>Önder</a:t>
            </a:r>
            <a:r>
              <a:rPr lang="sv-SE" sz="2200" dirty="0"/>
              <a:t> </a:t>
            </a:r>
            <a:r>
              <a:rPr lang="sv-SE" sz="2200" dirty="0" err="1"/>
              <a:t>Yagci</a:t>
            </a:r>
            <a:endParaRPr lang="sv-SE" sz="2200" dirty="0"/>
          </a:p>
          <a:p>
            <a:pPr>
              <a:buFont typeface="+mj-lt"/>
              <a:buAutoNum type="arabicPeriod"/>
              <a:tabLst>
                <a:tab pos="72000" algn="l"/>
              </a:tabLst>
            </a:pPr>
            <a:r>
              <a:rPr lang="sv-SE" sz="2200" dirty="0"/>
              <a:t>Daniel Melin </a:t>
            </a:r>
            <a:r>
              <a:rPr lang="sv-SE" sz="2200" dirty="0" err="1"/>
              <a:t>Romstad</a:t>
            </a:r>
            <a:endParaRPr lang="sv-SE" sz="2200" dirty="0"/>
          </a:p>
          <a:p>
            <a:pPr>
              <a:buFont typeface="+mj-lt"/>
              <a:buAutoNum type="arabicPeriod"/>
              <a:tabLst>
                <a:tab pos="72000" algn="l"/>
              </a:tabLst>
            </a:pPr>
            <a:r>
              <a:rPr lang="sv-SE" sz="2200" dirty="0" err="1"/>
              <a:t>Emin</a:t>
            </a:r>
            <a:r>
              <a:rPr lang="sv-SE" sz="2200" dirty="0"/>
              <a:t> </a:t>
            </a:r>
            <a:r>
              <a:rPr lang="sv-SE" sz="2200" dirty="0" err="1"/>
              <a:t>Dibranin</a:t>
            </a:r>
            <a:endParaRPr lang="sv-SE" sz="2200" dirty="0"/>
          </a:p>
          <a:p>
            <a:pPr>
              <a:buFont typeface="+mj-lt"/>
              <a:buAutoNum type="arabicPeriod"/>
              <a:tabLst>
                <a:tab pos="72000" algn="l"/>
              </a:tabLst>
            </a:pPr>
            <a:r>
              <a:rPr lang="sv-SE" sz="2200" dirty="0"/>
              <a:t>Erik Hansen </a:t>
            </a:r>
            <a:r>
              <a:rPr lang="sv-SE" sz="2200" dirty="0" err="1"/>
              <a:t>Tydén</a:t>
            </a:r>
            <a:endParaRPr lang="sv-SE" sz="2200" dirty="0"/>
          </a:p>
          <a:p>
            <a:pPr>
              <a:buFont typeface="+mj-lt"/>
              <a:buAutoNum type="arabicPeriod"/>
              <a:tabLst>
                <a:tab pos="72000" algn="l"/>
              </a:tabLst>
            </a:pPr>
            <a:r>
              <a:rPr lang="sv-SE" sz="2200" dirty="0"/>
              <a:t>Eskil Jelinek</a:t>
            </a:r>
          </a:p>
          <a:p>
            <a:pPr>
              <a:buFont typeface="+mj-lt"/>
              <a:buAutoNum type="arabicPeriod"/>
              <a:tabLst>
                <a:tab pos="72000" algn="l"/>
              </a:tabLst>
            </a:pPr>
            <a:r>
              <a:rPr lang="sv-SE" sz="2200" dirty="0"/>
              <a:t>Isa </a:t>
            </a:r>
            <a:r>
              <a:rPr lang="sv-SE" sz="2200" dirty="0" err="1"/>
              <a:t>Abdrahmanova</a:t>
            </a:r>
            <a:endParaRPr lang="sv-SE" sz="2200" dirty="0"/>
          </a:p>
          <a:p>
            <a:pPr>
              <a:buFont typeface="+mj-lt"/>
              <a:buAutoNum type="arabicPeriod"/>
              <a:tabLst>
                <a:tab pos="72000" algn="l"/>
              </a:tabLst>
            </a:pPr>
            <a:r>
              <a:rPr lang="sv-SE" sz="2200" dirty="0"/>
              <a:t>Jonathan Ljung</a:t>
            </a:r>
          </a:p>
          <a:p>
            <a:pPr>
              <a:buFont typeface="+mj-lt"/>
              <a:buAutoNum type="arabicPeriod"/>
              <a:tabLst>
                <a:tab pos="72000" algn="l"/>
              </a:tabLst>
            </a:pPr>
            <a:r>
              <a:rPr lang="sv-SE" sz="2200" dirty="0" err="1"/>
              <a:t>Mathew</a:t>
            </a:r>
            <a:r>
              <a:rPr lang="sv-SE" sz="2200" dirty="0"/>
              <a:t> </a:t>
            </a:r>
            <a:r>
              <a:rPr lang="sv-SE" sz="2200" dirty="0" err="1"/>
              <a:t>Quiroga</a:t>
            </a:r>
            <a:endParaRPr lang="sv-SE" sz="2200" dirty="0"/>
          </a:p>
          <a:p>
            <a:pPr>
              <a:buFont typeface="+mj-lt"/>
              <a:buAutoNum type="arabicPeriod"/>
              <a:tabLst>
                <a:tab pos="72000" algn="l"/>
              </a:tabLst>
            </a:pPr>
            <a:r>
              <a:rPr lang="sv-SE" sz="2200" dirty="0"/>
              <a:t>Modestas </a:t>
            </a:r>
            <a:r>
              <a:rPr lang="sv-SE" sz="2200" dirty="0" err="1"/>
              <a:t>Rimkevicius</a:t>
            </a:r>
            <a:endParaRPr lang="sv-SE" sz="2200" dirty="0"/>
          </a:p>
          <a:p>
            <a:pPr>
              <a:buFont typeface="+mj-lt"/>
              <a:buAutoNum type="arabicPeriod"/>
              <a:tabLst>
                <a:tab pos="72000" algn="l"/>
              </a:tabLst>
            </a:pPr>
            <a:r>
              <a:rPr lang="sv-SE" sz="2200" dirty="0"/>
              <a:t>Oscar Hultgren</a:t>
            </a:r>
          </a:p>
          <a:p>
            <a:pPr>
              <a:buFont typeface="+mj-lt"/>
              <a:buAutoNum type="arabicPeriod"/>
              <a:tabLst>
                <a:tab pos="72000" algn="l"/>
              </a:tabLst>
            </a:pPr>
            <a:r>
              <a:rPr lang="sv-SE" sz="2200" dirty="0"/>
              <a:t>Pontus </a:t>
            </a:r>
            <a:r>
              <a:rPr lang="sv-SE" sz="2200" dirty="0" err="1"/>
              <a:t>Hogsäter</a:t>
            </a:r>
            <a:r>
              <a:rPr lang="sv-SE" sz="2200" dirty="0"/>
              <a:t> </a:t>
            </a:r>
          </a:p>
          <a:p>
            <a:pPr>
              <a:buFont typeface="+mj-lt"/>
              <a:buAutoNum type="arabicPeriod"/>
              <a:tabLst>
                <a:tab pos="72000" algn="l"/>
              </a:tabLst>
            </a:pPr>
            <a:r>
              <a:rPr lang="sv-SE" sz="2200" dirty="0" err="1"/>
              <a:t>Przemysław</a:t>
            </a:r>
            <a:r>
              <a:rPr lang="sv-SE" sz="2200" dirty="0"/>
              <a:t> </a:t>
            </a:r>
            <a:r>
              <a:rPr lang="sv-SE" sz="2200" dirty="0" err="1"/>
              <a:t>Wojnarowski</a:t>
            </a:r>
            <a:endParaRPr lang="sv-SE" sz="2200" dirty="0"/>
          </a:p>
          <a:p>
            <a:pPr>
              <a:buFont typeface="+mj-lt"/>
              <a:buAutoNum type="arabicPeriod"/>
              <a:tabLst>
                <a:tab pos="72000" algn="l"/>
              </a:tabLst>
            </a:pPr>
            <a:r>
              <a:rPr lang="sv-SE" sz="2200" dirty="0"/>
              <a:t>Simon Iversen</a:t>
            </a:r>
          </a:p>
          <a:p>
            <a:pPr>
              <a:buFont typeface="+mj-lt"/>
              <a:buAutoNum type="arabicPeriod"/>
              <a:tabLst>
                <a:tab pos="72000" algn="l"/>
              </a:tabLst>
            </a:pPr>
            <a:r>
              <a:rPr lang="sv-SE" sz="2200" dirty="0"/>
              <a:t>Viggo Arvidsson</a:t>
            </a:r>
          </a:p>
        </p:txBody>
      </p:sp>
    </p:spTree>
    <p:extLst>
      <p:ext uri="{BB962C8B-B14F-4D97-AF65-F5344CB8AC3E}">
        <p14:creationId xmlns:p14="http://schemas.microsoft.com/office/powerpoint/2010/main" val="38151910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FLICKOR 05</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Magnus Liljequist</a:t>
            </a:r>
          </a:p>
          <a:p>
            <a:pPr>
              <a:spcBef>
                <a:spcPts val="0"/>
              </a:spcBef>
            </a:pPr>
            <a:r>
              <a:rPr lang="sv-SE" dirty="0"/>
              <a:t>Team Manager: Jörgen Sundström</a:t>
            </a:r>
          </a:p>
          <a:p>
            <a:pPr>
              <a:spcBef>
                <a:spcPts val="0"/>
              </a:spcBef>
            </a:pPr>
            <a:r>
              <a:rPr lang="sv-SE" dirty="0"/>
              <a:t>Hjälptränare: Anna Olofsson &amp; Arne </a:t>
            </a:r>
            <a:r>
              <a:rPr lang="sv-SE" dirty="0" err="1"/>
              <a:t>Stroff</a:t>
            </a:r>
            <a:endParaRPr lang="sv-SE" dirty="0"/>
          </a:p>
        </p:txBody>
      </p:sp>
      <p:sp>
        <p:nvSpPr>
          <p:cNvPr id="8" name="textruta 7">
            <a:extLst>
              <a:ext uri="{FF2B5EF4-FFF2-40B4-BE49-F238E27FC236}">
                <a16:creationId xmlns:a16="http://schemas.microsoft.com/office/drawing/2014/main" id="{64D6E0ED-FF4F-0B4E-B8D8-DAFAEE4D70C5}"/>
              </a:ext>
            </a:extLst>
          </p:cNvPr>
          <p:cNvSpPr txBox="1"/>
          <p:nvPr/>
        </p:nvSpPr>
        <p:spPr>
          <a:xfrm>
            <a:off x="983432" y="1700808"/>
            <a:ext cx="10441160" cy="7540526"/>
          </a:xfrm>
          <a:prstGeom prst="rect">
            <a:avLst/>
          </a:prstGeom>
          <a:noFill/>
        </p:spPr>
        <p:txBody>
          <a:bodyPr wrap="square" numCol="2" rtlCol="0">
            <a:spAutoFit/>
          </a:bodyPr>
          <a:lstStyle/>
          <a:p>
            <a:pPr>
              <a:buFont typeface="+mj-lt"/>
              <a:buAutoNum type="arabicPeriod"/>
              <a:tabLst>
                <a:tab pos="72000" algn="l"/>
              </a:tabLst>
            </a:pPr>
            <a:r>
              <a:rPr lang="sv-SE" sz="2200" dirty="0"/>
              <a:t>Ada Hjalmers</a:t>
            </a:r>
          </a:p>
          <a:p>
            <a:pPr>
              <a:buFont typeface="+mj-lt"/>
              <a:buAutoNum type="arabicPeriod"/>
              <a:tabLst>
                <a:tab pos="72000" algn="l"/>
              </a:tabLst>
            </a:pPr>
            <a:r>
              <a:rPr lang="sv-SE" sz="2200" dirty="0"/>
              <a:t>Agnes Franzén</a:t>
            </a:r>
          </a:p>
          <a:p>
            <a:pPr>
              <a:buFont typeface="+mj-lt"/>
              <a:buAutoNum type="arabicPeriod"/>
              <a:tabLst>
                <a:tab pos="72000" algn="l"/>
              </a:tabLst>
            </a:pPr>
            <a:r>
              <a:rPr lang="sv-SE" sz="2200" dirty="0"/>
              <a:t>Agnes Larsson</a:t>
            </a:r>
          </a:p>
          <a:p>
            <a:pPr>
              <a:buFont typeface="+mj-lt"/>
              <a:buAutoNum type="arabicPeriod"/>
              <a:tabLst>
                <a:tab pos="72000" algn="l"/>
              </a:tabLst>
            </a:pPr>
            <a:r>
              <a:rPr lang="sv-SE" sz="2200" dirty="0"/>
              <a:t>Emma Viktorsson</a:t>
            </a:r>
          </a:p>
          <a:p>
            <a:pPr>
              <a:buFont typeface="+mj-lt"/>
              <a:buAutoNum type="arabicPeriod"/>
              <a:tabLst>
                <a:tab pos="72000" algn="l"/>
              </a:tabLst>
            </a:pPr>
            <a:r>
              <a:rPr lang="sv-SE" sz="2200" dirty="0"/>
              <a:t>Erica Robertsson</a:t>
            </a:r>
          </a:p>
          <a:p>
            <a:pPr>
              <a:buFont typeface="+mj-lt"/>
              <a:buAutoNum type="arabicPeriod"/>
              <a:tabLst>
                <a:tab pos="72000" algn="l"/>
              </a:tabLst>
            </a:pPr>
            <a:r>
              <a:rPr lang="sv-SE" sz="2200" dirty="0"/>
              <a:t>Eva Forslund</a:t>
            </a:r>
          </a:p>
          <a:p>
            <a:pPr>
              <a:buFont typeface="+mj-lt"/>
              <a:buAutoNum type="arabicPeriod"/>
              <a:tabLst>
                <a:tab pos="72000" algn="l"/>
              </a:tabLst>
            </a:pPr>
            <a:r>
              <a:rPr lang="sv-SE" sz="2200" dirty="0"/>
              <a:t>Felicia Wester</a:t>
            </a:r>
          </a:p>
          <a:p>
            <a:pPr>
              <a:buFont typeface="+mj-lt"/>
              <a:buAutoNum type="arabicPeriod"/>
              <a:tabLst>
                <a:tab pos="72000" algn="l"/>
              </a:tabLst>
            </a:pPr>
            <a:r>
              <a:rPr lang="sv-SE" sz="2200" dirty="0"/>
              <a:t>Ida </a:t>
            </a:r>
            <a:r>
              <a:rPr lang="sv-SE" sz="2200" dirty="0" err="1"/>
              <a:t>Lenti</a:t>
            </a:r>
            <a:endParaRPr lang="sv-SE" sz="2200" dirty="0"/>
          </a:p>
          <a:p>
            <a:pPr>
              <a:buFont typeface="+mj-lt"/>
              <a:buAutoNum type="arabicPeriod"/>
              <a:tabLst>
                <a:tab pos="72000" algn="l"/>
              </a:tabLst>
            </a:pPr>
            <a:r>
              <a:rPr lang="sv-SE" sz="2200" dirty="0"/>
              <a:t>Isabell Sundström</a:t>
            </a:r>
          </a:p>
          <a:p>
            <a:pPr>
              <a:buFont typeface="+mj-lt"/>
              <a:buAutoNum type="arabicPeriod"/>
              <a:tabLst>
                <a:tab pos="72000" algn="l"/>
              </a:tabLst>
            </a:pPr>
            <a:r>
              <a:rPr lang="sv-SE" sz="2200" dirty="0"/>
              <a:t>Julia Liljequist</a:t>
            </a:r>
          </a:p>
          <a:p>
            <a:pPr>
              <a:buFont typeface="+mj-lt"/>
              <a:buAutoNum type="arabicPeriod"/>
              <a:tabLst>
                <a:tab pos="72000" algn="l"/>
              </a:tabLst>
            </a:pPr>
            <a:r>
              <a:rPr lang="sv-SE" sz="2200" dirty="0"/>
              <a:t>Kyra Lindmark</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Linnea Kennemar</a:t>
            </a:r>
          </a:p>
          <a:p>
            <a:pPr>
              <a:buFont typeface="+mj-lt"/>
              <a:buAutoNum type="arabicPeriod"/>
              <a:tabLst>
                <a:tab pos="72000" algn="l"/>
              </a:tabLst>
            </a:pPr>
            <a:r>
              <a:rPr lang="sv-SE" sz="2200" dirty="0"/>
              <a:t>Lucia </a:t>
            </a:r>
            <a:r>
              <a:rPr lang="sv-SE" sz="2200" dirty="0" err="1"/>
              <a:t>Uriz</a:t>
            </a:r>
            <a:endParaRPr lang="sv-SE" sz="2200" dirty="0"/>
          </a:p>
          <a:p>
            <a:pPr>
              <a:buFont typeface="+mj-lt"/>
              <a:buAutoNum type="arabicPeriod"/>
              <a:tabLst>
                <a:tab pos="72000" algn="l"/>
              </a:tabLst>
            </a:pPr>
            <a:r>
              <a:rPr lang="sv-SE" sz="2200" dirty="0"/>
              <a:t>Maja Olofsson</a:t>
            </a:r>
          </a:p>
          <a:p>
            <a:pPr>
              <a:buFont typeface="+mj-lt"/>
              <a:buAutoNum type="arabicPeriod"/>
              <a:tabLst>
                <a:tab pos="72000" algn="l"/>
              </a:tabLst>
            </a:pPr>
            <a:r>
              <a:rPr lang="sv-SE" sz="2200" dirty="0"/>
              <a:t>Mariam </a:t>
            </a:r>
            <a:r>
              <a:rPr lang="sv-SE" sz="2200" dirty="0" err="1"/>
              <a:t>Fawzi</a:t>
            </a:r>
            <a:endParaRPr lang="sv-SE" sz="2200" dirty="0"/>
          </a:p>
          <a:p>
            <a:pPr>
              <a:buFont typeface="+mj-lt"/>
              <a:buAutoNum type="arabicPeriod"/>
              <a:tabLst>
                <a:tab pos="72000" algn="l"/>
              </a:tabLst>
            </a:pPr>
            <a:r>
              <a:rPr lang="sv-SE" sz="2200" dirty="0"/>
              <a:t>Martina Carli</a:t>
            </a:r>
          </a:p>
          <a:p>
            <a:pPr>
              <a:buFont typeface="+mj-lt"/>
              <a:buAutoNum type="arabicPeriod"/>
              <a:tabLst>
                <a:tab pos="72000" algn="l"/>
              </a:tabLst>
            </a:pPr>
            <a:r>
              <a:rPr lang="sv-SE" sz="2200" dirty="0"/>
              <a:t>Naomi </a:t>
            </a:r>
            <a:r>
              <a:rPr lang="sv-SE" sz="2200" dirty="0" err="1"/>
              <a:t>Feghadu</a:t>
            </a:r>
            <a:endParaRPr lang="sv-SE" sz="2200" dirty="0"/>
          </a:p>
          <a:p>
            <a:pPr>
              <a:buFont typeface="+mj-lt"/>
              <a:buAutoNum type="arabicPeriod"/>
              <a:tabLst>
                <a:tab pos="72000" algn="l"/>
              </a:tabLst>
            </a:pPr>
            <a:r>
              <a:rPr lang="sv-SE" sz="2200" dirty="0" err="1"/>
              <a:t>Niyousha</a:t>
            </a:r>
            <a:r>
              <a:rPr lang="sv-SE" sz="2200" dirty="0"/>
              <a:t> </a:t>
            </a:r>
            <a:r>
              <a:rPr lang="sv-SE" sz="2200" dirty="0" err="1"/>
              <a:t>Rahimi</a:t>
            </a:r>
            <a:r>
              <a:rPr lang="sv-SE" sz="2200" dirty="0"/>
              <a:t> </a:t>
            </a:r>
          </a:p>
          <a:p>
            <a:pPr>
              <a:buFont typeface="+mj-lt"/>
              <a:buAutoNum type="arabicPeriod"/>
              <a:tabLst>
                <a:tab pos="72000" algn="l"/>
              </a:tabLst>
            </a:pPr>
            <a:r>
              <a:rPr lang="sv-SE" sz="2200" dirty="0"/>
              <a:t>Selma Stroff</a:t>
            </a:r>
          </a:p>
          <a:p>
            <a:pPr>
              <a:buFont typeface="+mj-lt"/>
              <a:buAutoNum type="arabicPeriod"/>
              <a:tabLst>
                <a:tab pos="72000" algn="l"/>
              </a:tabLst>
            </a:pPr>
            <a:r>
              <a:rPr lang="sv-SE" sz="2200" dirty="0"/>
              <a:t>Tova Edvinsson</a:t>
            </a:r>
          </a:p>
          <a:p>
            <a:pPr>
              <a:buFont typeface="+mj-lt"/>
              <a:buAutoNum type="arabicPeriod"/>
              <a:tabLst>
                <a:tab pos="72000" algn="l"/>
              </a:tabLst>
            </a:pPr>
            <a:r>
              <a:rPr lang="sv-SE" sz="2200" dirty="0"/>
              <a:t>Tuva Larsson</a:t>
            </a:r>
          </a:p>
          <a:p>
            <a:pPr>
              <a:buFont typeface="+mj-lt"/>
              <a:buAutoNum type="arabicPeriod"/>
              <a:tabLst>
                <a:tab pos="72000" algn="l"/>
              </a:tabLst>
            </a:pPr>
            <a:r>
              <a:rPr lang="sv-SE" sz="2200" dirty="0"/>
              <a:t>Wilma </a:t>
            </a:r>
            <a:r>
              <a:rPr lang="sv-SE" sz="2200" dirty="0" err="1"/>
              <a:t>Wendelius</a:t>
            </a:r>
            <a:endParaRPr lang="sv-SE" sz="2200" dirty="0"/>
          </a:p>
        </p:txBody>
      </p:sp>
    </p:spTree>
    <p:extLst>
      <p:ext uri="{BB962C8B-B14F-4D97-AF65-F5344CB8AC3E}">
        <p14:creationId xmlns:p14="http://schemas.microsoft.com/office/powerpoint/2010/main" val="3543742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05</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Johan Holmgren</a:t>
            </a:r>
          </a:p>
          <a:p>
            <a:pPr>
              <a:spcBef>
                <a:spcPts val="0"/>
              </a:spcBef>
            </a:pPr>
            <a:r>
              <a:rPr lang="sv-SE" dirty="0"/>
              <a:t>Team Manager: Annika </a:t>
            </a:r>
            <a:r>
              <a:rPr lang="sv-SE" dirty="0" err="1"/>
              <a:t>Hasselaar</a:t>
            </a:r>
            <a:endParaRPr lang="sv-SE" dirty="0"/>
          </a:p>
          <a:p>
            <a:pPr>
              <a:spcBef>
                <a:spcPts val="0"/>
              </a:spcBef>
            </a:pPr>
            <a:r>
              <a:rPr lang="sv-SE" dirty="0"/>
              <a:t>Hjälptränare: Marko </a:t>
            </a:r>
            <a:r>
              <a:rPr lang="sv-SE" dirty="0" err="1"/>
              <a:t>Milatovic</a:t>
            </a:r>
            <a:r>
              <a:rPr lang="sv-SE" dirty="0"/>
              <a:t>, Magnus Westerberg &amp; Markus </a:t>
            </a:r>
            <a:r>
              <a:rPr lang="sv-SE" dirty="0" err="1"/>
              <a:t>Myron</a:t>
            </a:r>
            <a:endParaRPr lang="sv-SE" dirty="0"/>
          </a:p>
        </p:txBody>
      </p:sp>
      <p:sp>
        <p:nvSpPr>
          <p:cNvPr id="8" name="textruta 7">
            <a:extLst>
              <a:ext uri="{FF2B5EF4-FFF2-40B4-BE49-F238E27FC236}">
                <a16:creationId xmlns:a16="http://schemas.microsoft.com/office/drawing/2014/main" id="{F3F84646-06D7-3846-AF34-3BD76417DA2B}"/>
              </a:ext>
            </a:extLst>
          </p:cNvPr>
          <p:cNvSpPr txBox="1"/>
          <p:nvPr/>
        </p:nvSpPr>
        <p:spPr>
          <a:xfrm>
            <a:off x="983432" y="1700808"/>
            <a:ext cx="10441160" cy="5170646"/>
          </a:xfrm>
          <a:prstGeom prst="rect">
            <a:avLst/>
          </a:prstGeom>
          <a:noFill/>
        </p:spPr>
        <p:txBody>
          <a:bodyPr wrap="square" numCol="2" rtlCol="0">
            <a:spAutoFit/>
          </a:bodyPr>
          <a:lstStyle/>
          <a:p>
            <a:pPr>
              <a:buFont typeface="+mj-lt"/>
              <a:buAutoNum type="arabicPeriod"/>
              <a:tabLst>
                <a:tab pos="72000" algn="l"/>
              </a:tabLst>
            </a:pPr>
            <a:r>
              <a:rPr lang="sv-SE" sz="2200" dirty="0"/>
              <a:t>Alexander Jernström</a:t>
            </a:r>
          </a:p>
          <a:p>
            <a:pPr>
              <a:buFont typeface="+mj-lt"/>
              <a:buAutoNum type="arabicPeriod"/>
              <a:tabLst>
                <a:tab pos="72000" algn="l"/>
              </a:tabLst>
            </a:pPr>
            <a:r>
              <a:rPr lang="sv-SE" sz="2200" dirty="0"/>
              <a:t>Alexander Strömvall</a:t>
            </a:r>
          </a:p>
          <a:p>
            <a:pPr>
              <a:buFont typeface="+mj-lt"/>
              <a:buAutoNum type="arabicPeriod"/>
              <a:tabLst>
                <a:tab pos="72000" algn="l"/>
              </a:tabLst>
            </a:pPr>
            <a:r>
              <a:rPr lang="sv-SE" sz="2200" dirty="0"/>
              <a:t>David Lingman Kronberg</a:t>
            </a:r>
          </a:p>
          <a:p>
            <a:pPr>
              <a:buFont typeface="+mj-lt"/>
              <a:buAutoNum type="arabicPeriod"/>
              <a:tabLst>
                <a:tab pos="72000" algn="l"/>
              </a:tabLst>
            </a:pPr>
            <a:r>
              <a:rPr lang="sv-SE" sz="2200" dirty="0"/>
              <a:t>Douglas Liljeskog</a:t>
            </a:r>
          </a:p>
          <a:p>
            <a:pPr>
              <a:buFont typeface="+mj-lt"/>
              <a:buAutoNum type="arabicPeriod"/>
              <a:tabLst>
                <a:tab pos="72000" algn="l"/>
              </a:tabLst>
            </a:pPr>
            <a:r>
              <a:rPr lang="sv-SE" sz="2200" dirty="0"/>
              <a:t>Elias Åhsberg</a:t>
            </a:r>
          </a:p>
          <a:p>
            <a:pPr>
              <a:buFont typeface="+mj-lt"/>
              <a:buAutoNum type="arabicPeriod"/>
              <a:tabLst>
                <a:tab pos="72000" algn="l"/>
              </a:tabLst>
            </a:pPr>
            <a:r>
              <a:rPr lang="sv-SE" sz="2200" dirty="0"/>
              <a:t>Erik Holmgren</a:t>
            </a:r>
          </a:p>
          <a:p>
            <a:pPr>
              <a:buFont typeface="+mj-lt"/>
              <a:buAutoNum type="arabicPeriod"/>
              <a:tabLst>
                <a:tab pos="72000" algn="l"/>
              </a:tabLst>
            </a:pPr>
            <a:r>
              <a:rPr lang="sv-SE" sz="2200" dirty="0"/>
              <a:t>Joel </a:t>
            </a:r>
            <a:r>
              <a:rPr lang="sv-SE" sz="2200" dirty="0" err="1"/>
              <a:t>Hasselaar</a:t>
            </a:r>
            <a:endParaRPr lang="sv-SE" sz="2200" dirty="0"/>
          </a:p>
          <a:p>
            <a:pPr>
              <a:buFont typeface="+mj-lt"/>
              <a:buAutoNum type="arabicPeriod"/>
              <a:tabLst>
                <a:tab pos="72000" algn="l"/>
              </a:tabLst>
            </a:pPr>
            <a:r>
              <a:rPr lang="sv-SE" sz="2200" dirty="0"/>
              <a:t>Jonathan Westerberg</a:t>
            </a:r>
          </a:p>
          <a:p>
            <a:pPr>
              <a:buFont typeface="+mj-lt"/>
              <a:buAutoNum type="arabicPeriod"/>
              <a:tabLst>
                <a:tab pos="72000" algn="l"/>
              </a:tabLst>
            </a:pPr>
            <a:r>
              <a:rPr lang="sv-SE" sz="2200" dirty="0"/>
              <a:t>Liam Tiks</a:t>
            </a:r>
          </a:p>
          <a:p>
            <a:pPr>
              <a:buFont typeface="+mj-lt"/>
              <a:buAutoNum type="arabicPeriod"/>
              <a:tabLst>
                <a:tab pos="72000" algn="l"/>
              </a:tabLst>
            </a:pPr>
            <a:r>
              <a:rPr lang="sv-SE" sz="2200" dirty="0"/>
              <a:t>Loke Sundberg</a:t>
            </a:r>
          </a:p>
          <a:p>
            <a:pPr>
              <a:buFont typeface="+mj-lt"/>
              <a:buAutoNum type="arabicPeriod"/>
              <a:tabLst>
                <a:tab pos="72000" algn="l"/>
              </a:tabLst>
            </a:pPr>
            <a:r>
              <a:rPr lang="sv-SE" sz="2200" dirty="0"/>
              <a:t>Melker </a:t>
            </a:r>
            <a:r>
              <a:rPr lang="sv-SE" sz="2200" dirty="0" err="1"/>
              <a:t>Myron</a:t>
            </a:r>
            <a:endParaRPr lang="sv-SE" sz="2200" dirty="0"/>
          </a:p>
          <a:p>
            <a:pPr>
              <a:buFont typeface="+mj-lt"/>
              <a:buAutoNum type="arabicPeriod"/>
              <a:tabLst>
                <a:tab pos="72000" algn="l"/>
              </a:tabLst>
            </a:pPr>
            <a:r>
              <a:rPr lang="sv-SE" sz="2200" dirty="0"/>
              <a:t>Niccolo </a:t>
            </a:r>
            <a:r>
              <a:rPr lang="sv-SE" sz="2200" dirty="0" err="1"/>
              <a:t>Stocker</a:t>
            </a:r>
            <a:r>
              <a:rPr lang="sv-SE" sz="2200" dirty="0"/>
              <a:t> </a:t>
            </a:r>
            <a:r>
              <a:rPr lang="sv-SE" sz="2200" dirty="0" err="1"/>
              <a:t>Battaglia</a:t>
            </a:r>
            <a:endParaRPr lang="sv-SE" sz="2200" dirty="0"/>
          </a:p>
          <a:p>
            <a:pPr>
              <a:buFont typeface="+mj-lt"/>
              <a:buAutoNum type="arabicPeriod"/>
              <a:tabLst>
                <a:tab pos="72000" algn="l"/>
              </a:tabLst>
            </a:pPr>
            <a:r>
              <a:rPr lang="sv-SE" sz="2200" dirty="0"/>
              <a:t>Samuel </a:t>
            </a:r>
            <a:r>
              <a:rPr lang="sv-SE" sz="2200" dirty="0" err="1"/>
              <a:t>Obenjo</a:t>
            </a:r>
            <a:endParaRPr lang="sv-SE" sz="2200" dirty="0"/>
          </a:p>
          <a:p>
            <a:pPr>
              <a:buFont typeface="+mj-lt"/>
              <a:buAutoNum type="arabicPeriod"/>
              <a:tabLst>
                <a:tab pos="72000" algn="l"/>
              </a:tabLst>
            </a:pPr>
            <a:r>
              <a:rPr lang="sv-SE" sz="2200" dirty="0"/>
              <a:t>Tor Jelinek</a:t>
            </a:r>
          </a:p>
          <a:p>
            <a:pPr>
              <a:buFont typeface="+mj-lt"/>
              <a:buAutoNum type="arabicPeriod"/>
              <a:tabLst>
                <a:tab pos="72000" algn="l"/>
              </a:tabLst>
            </a:pPr>
            <a:r>
              <a:rPr lang="sv-SE" sz="2200" dirty="0"/>
              <a:t>Viktor Blumenthal</a:t>
            </a:r>
          </a:p>
        </p:txBody>
      </p:sp>
    </p:spTree>
    <p:extLst>
      <p:ext uri="{BB962C8B-B14F-4D97-AF65-F5344CB8AC3E}">
        <p14:creationId xmlns:p14="http://schemas.microsoft.com/office/powerpoint/2010/main" val="176827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Scale>
                                      <p:cBhvr>
                                        <p:cTn id="19"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8"/>
                                        </p:tgtEl>
                                        <p:attrNameLst>
                                          <p:attrName>ppt_x</p:attrName>
                                          <p:attrName>ppt_y</p:attrName>
                                        </p:attrNameLst>
                                      </p:cBhvr>
                                    </p:animMotion>
                                    <p:animEffect transition="in" filter="fade">
                                      <p:cBhvr>
                                        <p:cTn id="21"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1">
            <a:extLst>
              <a:ext uri="{FF2B5EF4-FFF2-40B4-BE49-F238E27FC236}">
                <a16:creationId xmlns:a16="http://schemas.microsoft.com/office/drawing/2014/main" id="{675D8BBC-22CD-994B-BEF9-A0AB9163816A}"/>
              </a:ext>
            </a:extLst>
          </p:cNvPr>
          <p:cNvSpPr>
            <a:spLocks noGrp="1"/>
          </p:cNvSpPr>
          <p:nvPr>
            <p:ph type="title"/>
          </p:nvPr>
        </p:nvSpPr>
        <p:spPr>
          <a:xfrm>
            <a:off x="214064" y="-267816"/>
            <a:ext cx="10058400" cy="1752600"/>
          </a:xfrm>
        </p:spPr>
        <p:txBody>
          <a:bodyPr>
            <a:normAutofit/>
          </a:bodyPr>
          <a:lstStyle/>
          <a:p>
            <a:r>
              <a:rPr lang="sv-SE" sz="8000" dirty="0"/>
              <a:t>FLICKOR 06</a:t>
            </a:r>
          </a:p>
        </p:txBody>
      </p:sp>
      <p:sp>
        <p:nvSpPr>
          <p:cNvPr id="14" name="Platshållare för text 2">
            <a:extLst>
              <a:ext uri="{FF2B5EF4-FFF2-40B4-BE49-F238E27FC236}">
                <a16:creationId xmlns:a16="http://schemas.microsoft.com/office/drawing/2014/main" id="{5020DEC4-95A0-9043-9EC4-7A250BF17DD2}"/>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Mats Levin</a:t>
            </a:r>
          </a:p>
          <a:p>
            <a:pPr>
              <a:spcBef>
                <a:spcPts val="0"/>
              </a:spcBef>
            </a:pPr>
            <a:r>
              <a:rPr lang="sv-SE" dirty="0"/>
              <a:t>Team Manager: Maria Bergstedt</a:t>
            </a:r>
          </a:p>
          <a:p>
            <a:pPr>
              <a:spcBef>
                <a:spcPts val="0"/>
              </a:spcBef>
            </a:pPr>
            <a:r>
              <a:rPr lang="sv-SE" dirty="0"/>
              <a:t>Hjälptränare: Fredrik Hahne</a:t>
            </a:r>
          </a:p>
          <a:p>
            <a:pPr>
              <a:spcBef>
                <a:spcPts val="0"/>
              </a:spcBef>
            </a:pPr>
            <a:r>
              <a:rPr lang="sv-SE" dirty="0"/>
              <a:t>Ungdomscoacher: </a:t>
            </a:r>
            <a:r>
              <a:rPr lang="sv-SE" dirty="0" err="1"/>
              <a:t>Leonora</a:t>
            </a:r>
            <a:r>
              <a:rPr lang="sv-SE" dirty="0"/>
              <a:t> Sandberg &amp; 		        </a:t>
            </a:r>
            <a:r>
              <a:rPr lang="sv-SE" dirty="0" err="1"/>
              <a:t>Leia</a:t>
            </a:r>
            <a:r>
              <a:rPr lang="sv-SE" dirty="0"/>
              <a:t> Ljunggren</a:t>
            </a:r>
          </a:p>
        </p:txBody>
      </p:sp>
      <p:sp>
        <p:nvSpPr>
          <p:cNvPr id="8" name="textruta 7">
            <a:extLst>
              <a:ext uri="{FF2B5EF4-FFF2-40B4-BE49-F238E27FC236}">
                <a16:creationId xmlns:a16="http://schemas.microsoft.com/office/drawing/2014/main" id="{35413486-97A6-FC49-B4C9-86BCBFB39E73}"/>
              </a:ext>
            </a:extLst>
          </p:cNvPr>
          <p:cNvSpPr txBox="1"/>
          <p:nvPr/>
        </p:nvSpPr>
        <p:spPr>
          <a:xfrm>
            <a:off x="983432" y="1700808"/>
            <a:ext cx="10441160" cy="8894743"/>
          </a:xfrm>
          <a:prstGeom prst="rect">
            <a:avLst/>
          </a:prstGeom>
          <a:noFill/>
        </p:spPr>
        <p:txBody>
          <a:bodyPr wrap="square" numCol="2" rtlCol="0">
            <a:spAutoFit/>
          </a:bodyPr>
          <a:lstStyle/>
          <a:p>
            <a:pPr>
              <a:buFont typeface="+mj-lt"/>
              <a:buAutoNum type="arabicPeriod"/>
              <a:tabLst>
                <a:tab pos="72000" algn="l"/>
              </a:tabLst>
            </a:pPr>
            <a:r>
              <a:rPr lang="sv-SE" sz="2200" dirty="0"/>
              <a:t>Alice Bergstedt</a:t>
            </a:r>
          </a:p>
          <a:p>
            <a:pPr>
              <a:buFont typeface="+mj-lt"/>
              <a:buAutoNum type="arabicPeriod"/>
              <a:tabLst>
                <a:tab pos="72000" algn="l"/>
              </a:tabLst>
            </a:pPr>
            <a:r>
              <a:rPr lang="sv-SE" sz="2200" dirty="0"/>
              <a:t>Astrid Gustafsson</a:t>
            </a:r>
          </a:p>
          <a:p>
            <a:pPr>
              <a:buFont typeface="+mj-lt"/>
              <a:buAutoNum type="arabicPeriod"/>
              <a:tabLst>
                <a:tab pos="72000" algn="l"/>
              </a:tabLst>
            </a:pPr>
            <a:r>
              <a:rPr lang="sv-SE" sz="2200" dirty="0"/>
              <a:t>Benita </a:t>
            </a:r>
            <a:r>
              <a:rPr lang="sv-SE" sz="2200" dirty="0" err="1"/>
              <a:t>Semahuna</a:t>
            </a:r>
            <a:endParaRPr lang="sv-SE" sz="2200" dirty="0"/>
          </a:p>
          <a:p>
            <a:pPr>
              <a:buFont typeface="+mj-lt"/>
              <a:buAutoNum type="arabicPeriod"/>
              <a:tabLst>
                <a:tab pos="72000" algn="l"/>
              </a:tabLst>
            </a:pPr>
            <a:r>
              <a:rPr lang="sv-SE" sz="2200" dirty="0"/>
              <a:t>Charlie Smith</a:t>
            </a:r>
          </a:p>
          <a:p>
            <a:pPr>
              <a:buFont typeface="+mj-lt"/>
              <a:buAutoNum type="arabicPeriod"/>
              <a:tabLst>
                <a:tab pos="72000" algn="l"/>
              </a:tabLst>
            </a:pPr>
            <a:r>
              <a:rPr lang="sv-SE" sz="2200" dirty="0"/>
              <a:t>Elin </a:t>
            </a:r>
            <a:r>
              <a:rPr lang="sv-SE" sz="2200" dirty="0" err="1"/>
              <a:t>Rudenschöld</a:t>
            </a:r>
            <a:endParaRPr lang="sv-SE" sz="2200" dirty="0"/>
          </a:p>
          <a:p>
            <a:pPr>
              <a:buFont typeface="+mj-lt"/>
              <a:buAutoNum type="arabicPeriod"/>
              <a:tabLst>
                <a:tab pos="72000" algn="l"/>
              </a:tabLst>
            </a:pPr>
            <a:r>
              <a:rPr lang="sv-SE" sz="2200" dirty="0"/>
              <a:t>Elin Sandberg</a:t>
            </a:r>
          </a:p>
          <a:p>
            <a:pPr>
              <a:buFont typeface="+mj-lt"/>
              <a:buAutoNum type="arabicPeriod"/>
              <a:tabLst>
                <a:tab pos="72000" algn="l"/>
              </a:tabLst>
            </a:pPr>
            <a:r>
              <a:rPr lang="sv-SE" sz="2200" dirty="0"/>
              <a:t>Elin Viktorsson</a:t>
            </a:r>
          </a:p>
          <a:p>
            <a:pPr>
              <a:buFont typeface="+mj-lt"/>
              <a:buAutoNum type="arabicPeriod"/>
              <a:tabLst>
                <a:tab pos="72000" algn="l"/>
              </a:tabLst>
            </a:pPr>
            <a:r>
              <a:rPr lang="sv-SE" sz="2200" dirty="0"/>
              <a:t>Elsa Brandt</a:t>
            </a:r>
          </a:p>
          <a:p>
            <a:pPr>
              <a:buFont typeface="+mj-lt"/>
              <a:buAutoNum type="arabicPeriod"/>
              <a:tabLst>
                <a:tab pos="72000" algn="l"/>
              </a:tabLst>
            </a:pPr>
            <a:r>
              <a:rPr lang="sv-SE" sz="2200" dirty="0"/>
              <a:t>Emilia Bjurling</a:t>
            </a:r>
          </a:p>
          <a:p>
            <a:pPr>
              <a:buFont typeface="+mj-lt"/>
              <a:buAutoNum type="arabicPeriod"/>
              <a:tabLst>
                <a:tab pos="72000" algn="l"/>
              </a:tabLst>
            </a:pPr>
            <a:r>
              <a:rPr lang="sv-SE" sz="2200" dirty="0"/>
              <a:t>Emmy-Lo Andersson</a:t>
            </a:r>
          </a:p>
          <a:p>
            <a:pPr>
              <a:buFont typeface="+mj-lt"/>
              <a:buAutoNum type="arabicPeriod"/>
              <a:tabLst>
                <a:tab pos="72000" algn="l"/>
              </a:tabLst>
            </a:pPr>
            <a:r>
              <a:rPr lang="sv-SE" sz="2200" dirty="0" err="1"/>
              <a:t>Feirie</a:t>
            </a:r>
            <a:r>
              <a:rPr lang="sv-SE" sz="2200" dirty="0"/>
              <a:t> Yi</a:t>
            </a:r>
          </a:p>
          <a:p>
            <a:pPr>
              <a:buFont typeface="+mj-lt"/>
              <a:buAutoNum type="arabicPeriod"/>
              <a:tabLst>
                <a:tab pos="72000" algn="l"/>
              </a:tabLst>
            </a:pPr>
            <a:r>
              <a:rPr lang="sv-SE" sz="2200" dirty="0"/>
              <a:t>Ines Hahne</a:t>
            </a:r>
          </a:p>
          <a:p>
            <a:pPr>
              <a:buFont typeface="+mj-lt"/>
              <a:buAutoNum type="arabicPeriod"/>
              <a:tabLst>
                <a:tab pos="72000" algn="l"/>
              </a:tabLst>
            </a:pPr>
            <a:r>
              <a:rPr lang="sv-SE" sz="2200" dirty="0"/>
              <a:t>Johanna Levin</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Linnea Eriksson</a:t>
            </a:r>
          </a:p>
          <a:p>
            <a:pPr>
              <a:buFont typeface="+mj-lt"/>
              <a:buAutoNum type="arabicPeriod"/>
              <a:tabLst>
                <a:tab pos="72000" algn="l"/>
              </a:tabLst>
            </a:pPr>
            <a:r>
              <a:rPr lang="sv-SE" sz="2200" dirty="0"/>
              <a:t>Linnéa </a:t>
            </a:r>
            <a:r>
              <a:rPr lang="sv-SE" sz="2200" dirty="0" err="1"/>
              <a:t>Tosu</a:t>
            </a:r>
            <a:endParaRPr lang="sv-SE" sz="2200" dirty="0"/>
          </a:p>
          <a:p>
            <a:pPr>
              <a:buFont typeface="+mj-lt"/>
              <a:buAutoNum type="arabicPeriod"/>
              <a:tabLst>
                <a:tab pos="72000" algn="l"/>
              </a:tabLst>
            </a:pPr>
            <a:r>
              <a:rPr lang="sv-SE" sz="2200" dirty="0" err="1"/>
              <a:t>Livia</a:t>
            </a:r>
            <a:r>
              <a:rPr lang="sv-SE" sz="2200" dirty="0"/>
              <a:t> </a:t>
            </a:r>
            <a:r>
              <a:rPr lang="sv-SE" sz="2200" dirty="0" err="1"/>
              <a:t>Auletta</a:t>
            </a:r>
            <a:r>
              <a:rPr lang="sv-SE" sz="2200" dirty="0"/>
              <a:t> Lund </a:t>
            </a:r>
          </a:p>
          <a:p>
            <a:pPr>
              <a:buFont typeface="+mj-lt"/>
              <a:buAutoNum type="arabicPeriod"/>
              <a:tabLst>
                <a:tab pos="72000" algn="l"/>
              </a:tabLst>
            </a:pPr>
            <a:r>
              <a:rPr lang="sv-SE" sz="2200" dirty="0"/>
              <a:t>Lovisa Kronhamn</a:t>
            </a:r>
          </a:p>
          <a:p>
            <a:pPr>
              <a:buFont typeface="+mj-lt"/>
              <a:buAutoNum type="arabicPeriod"/>
              <a:tabLst>
                <a:tab pos="72000" algn="l"/>
              </a:tabLst>
            </a:pPr>
            <a:r>
              <a:rPr lang="sv-SE" sz="2200" dirty="0"/>
              <a:t>Malva Nyman</a:t>
            </a:r>
          </a:p>
          <a:p>
            <a:pPr>
              <a:buFont typeface="+mj-lt"/>
              <a:buAutoNum type="arabicPeriod"/>
              <a:tabLst>
                <a:tab pos="72000" algn="l"/>
              </a:tabLst>
            </a:pPr>
            <a:r>
              <a:rPr lang="sv-SE" sz="2200" dirty="0"/>
              <a:t>Mischa </a:t>
            </a:r>
            <a:r>
              <a:rPr lang="sv-SE" sz="2200" dirty="0" err="1"/>
              <a:t>Barani</a:t>
            </a:r>
            <a:endParaRPr lang="sv-SE" sz="2200" dirty="0"/>
          </a:p>
          <a:p>
            <a:pPr>
              <a:buFont typeface="+mj-lt"/>
              <a:buAutoNum type="arabicPeriod"/>
              <a:tabLst>
                <a:tab pos="72000" algn="l"/>
              </a:tabLst>
            </a:pPr>
            <a:r>
              <a:rPr lang="sv-SE" sz="2200" dirty="0"/>
              <a:t>Naomi Lindgren</a:t>
            </a:r>
          </a:p>
          <a:p>
            <a:pPr>
              <a:buFont typeface="+mj-lt"/>
              <a:buAutoNum type="arabicPeriod"/>
              <a:tabLst>
                <a:tab pos="72000" algn="l"/>
              </a:tabLst>
            </a:pPr>
            <a:r>
              <a:rPr lang="sv-SE" sz="2200" dirty="0" err="1"/>
              <a:t>Negin</a:t>
            </a:r>
            <a:r>
              <a:rPr lang="sv-SE" sz="2200" dirty="0"/>
              <a:t> </a:t>
            </a:r>
            <a:r>
              <a:rPr lang="sv-SE" sz="2200" dirty="0" err="1"/>
              <a:t>Shahinzadeh</a:t>
            </a:r>
            <a:endParaRPr lang="sv-SE" sz="2200" dirty="0"/>
          </a:p>
          <a:p>
            <a:pPr>
              <a:buFont typeface="+mj-lt"/>
              <a:buAutoNum type="arabicPeriod"/>
              <a:tabLst>
                <a:tab pos="72000" algn="l"/>
              </a:tabLst>
            </a:pPr>
            <a:r>
              <a:rPr lang="sv-SE" sz="2200" dirty="0"/>
              <a:t>Nellie Sidholm</a:t>
            </a:r>
          </a:p>
          <a:p>
            <a:pPr>
              <a:buFont typeface="+mj-lt"/>
              <a:buAutoNum type="arabicPeriod"/>
              <a:tabLst>
                <a:tab pos="72000" algn="l"/>
              </a:tabLst>
            </a:pPr>
            <a:r>
              <a:rPr lang="sv-SE" sz="2200" dirty="0"/>
              <a:t>Nelly Lundgren</a:t>
            </a:r>
          </a:p>
          <a:p>
            <a:pPr>
              <a:buFont typeface="+mj-lt"/>
              <a:buAutoNum type="arabicPeriod"/>
              <a:tabLst>
                <a:tab pos="72000" algn="l"/>
              </a:tabLst>
            </a:pPr>
            <a:r>
              <a:rPr lang="sv-SE" sz="2200" dirty="0"/>
              <a:t>Simona </a:t>
            </a:r>
            <a:r>
              <a:rPr lang="sv-SE" sz="2200" dirty="0" err="1"/>
              <a:t>Mesghina</a:t>
            </a:r>
            <a:endParaRPr lang="sv-SE" sz="2200" dirty="0"/>
          </a:p>
          <a:p>
            <a:pPr>
              <a:buFont typeface="+mj-lt"/>
              <a:buAutoNum type="arabicPeriod"/>
              <a:tabLst>
                <a:tab pos="72000" algn="l"/>
              </a:tabLst>
            </a:pPr>
            <a:r>
              <a:rPr lang="sv-SE" sz="2200" dirty="0"/>
              <a:t>Thea Niklasson </a:t>
            </a:r>
            <a:r>
              <a:rPr lang="sv-SE" sz="2200" dirty="0" err="1"/>
              <a:t>Godar</a:t>
            </a:r>
            <a:endParaRPr lang="sv-SE" sz="2200" dirty="0"/>
          </a:p>
          <a:p>
            <a:pPr>
              <a:buFont typeface="+mj-lt"/>
              <a:buAutoNum type="arabicPeriod"/>
              <a:tabLst>
                <a:tab pos="72000" algn="l"/>
              </a:tabLst>
            </a:pPr>
            <a:r>
              <a:rPr lang="sv-SE" sz="2200" dirty="0"/>
              <a:t>Vera Albinsson</a:t>
            </a:r>
          </a:p>
        </p:txBody>
      </p:sp>
    </p:spTree>
    <p:extLst>
      <p:ext uri="{BB962C8B-B14F-4D97-AF65-F5344CB8AC3E}">
        <p14:creationId xmlns:p14="http://schemas.microsoft.com/office/powerpoint/2010/main" val="104183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Scale>
                                      <p:cBhvr>
                                        <p:cTn id="2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8"/>
                                        </p:tgtEl>
                                        <p:attrNameLst>
                                          <p:attrName>ppt_x</p:attrName>
                                          <p:attrName>ppt_y</p:attrName>
                                        </p:attrNameLst>
                                      </p:cBhvr>
                                    </p:animMotion>
                                    <p:animEffect transition="in" filter="fade">
                                      <p:cBhvr>
                                        <p:cTn id="2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06</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64102"/>
            <a:ext cx="5616624" cy="1420682"/>
          </a:xfrm>
        </p:spPr>
        <p:txBody>
          <a:bodyPr>
            <a:noAutofit/>
          </a:bodyPr>
          <a:lstStyle/>
          <a:p>
            <a:pPr>
              <a:spcBef>
                <a:spcPts val="0"/>
              </a:spcBef>
            </a:pPr>
            <a:r>
              <a:rPr lang="sv-SE" dirty="0" err="1"/>
              <a:t>Head</a:t>
            </a:r>
            <a:r>
              <a:rPr lang="sv-SE" dirty="0"/>
              <a:t> Coach: Omid </a:t>
            </a:r>
            <a:r>
              <a:rPr lang="sv-SE" dirty="0" err="1"/>
              <a:t>Heydari</a:t>
            </a:r>
            <a:endParaRPr lang="sv-SE" dirty="0"/>
          </a:p>
          <a:p>
            <a:pPr>
              <a:spcBef>
                <a:spcPts val="0"/>
              </a:spcBef>
            </a:pPr>
            <a:r>
              <a:rPr lang="sv-SE" dirty="0"/>
              <a:t>Team Manager: Cecilia Haglund</a:t>
            </a:r>
          </a:p>
          <a:p>
            <a:pPr>
              <a:spcBef>
                <a:spcPts val="0"/>
              </a:spcBef>
            </a:pPr>
            <a:r>
              <a:rPr lang="sv-SE" dirty="0"/>
              <a:t>Ass </a:t>
            </a:r>
            <a:r>
              <a:rPr lang="sv-SE" dirty="0" err="1"/>
              <a:t>Head</a:t>
            </a:r>
            <a:r>
              <a:rPr lang="sv-SE" dirty="0"/>
              <a:t> Coach: </a:t>
            </a:r>
            <a:r>
              <a:rPr lang="sv-SE" dirty="0" err="1"/>
              <a:t>Ribhu</a:t>
            </a:r>
            <a:r>
              <a:rPr lang="sv-SE" dirty="0"/>
              <a:t> </a:t>
            </a:r>
            <a:r>
              <a:rPr lang="sv-SE" dirty="0" err="1"/>
              <a:t>Yadav</a:t>
            </a:r>
            <a:endParaRPr lang="sv-SE" dirty="0"/>
          </a:p>
          <a:p>
            <a:pPr>
              <a:spcBef>
                <a:spcPts val="0"/>
              </a:spcBef>
            </a:pPr>
            <a:r>
              <a:rPr lang="sv-SE" dirty="0"/>
              <a:t>Hjälptränare: Henry </a:t>
            </a:r>
            <a:r>
              <a:rPr lang="sv-SE" dirty="0" err="1"/>
              <a:t>Benham</a:t>
            </a:r>
            <a:r>
              <a:rPr lang="sv-SE" dirty="0"/>
              <a:t> &amp;Erik Malmqvist</a:t>
            </a:r>
          </a:p>
          <a:p>
            <a:pPr>
              <a:spcBef>
                <a:spcPts val="0"/>
              </a:spcBef>
            </a:pPr>
            <a:r>
              <a:rPr lang="sv-SE" dirty="0"/>
              <a:t>Ungdomscoacher: </a:t>
            </a:r>
            <a:r>
              <a:rPr lang="sv-SE" dirty="0" err="1"/>
              <a:t>Timna</a:t>
            </a:r>
            <a:r>
              <a:rPr lang="sv-SE" dirty="0"/>
              <a:t> </a:t>
            </a:r>
            <a:r>
              <a:rPr lang="sv-SE" dirty="0" err="1"/>
              <a:t>Nachmann</a:t>
            </a:r>
            <a:r>
              <a:rPr lang="sv-SE" dirty="0"/>
              <a:t> 		        Maria Lindberg</a:t>
            </a:r>
          </a:p>
        </p:txBody>
      </p:sp>
      <p:sp>
        <p:nvSpPr>
          <p:cNvPr id="8" name="textruta 7">
            <a:extLst>
              <a:ext uri="{FF2B5EF4-FFF2-40B4-BE49-F238E27FC236}">
                <a16:creationId xmlns:a16="http://schemas.microsoft.com/office/drawing/2014/main" id="{BF046C1D-4DA8-2C4A-8700-258F883F1CAF}"/>
              </a:ext>
            </a:extLst>
          </p:cNvPr>
          <p:cNvSpPr txBox="1"/>
          <p:nvPr/>
        </p:nvSpPr>
        <p:spPr>
          <a:xfrm>
            <a:off x="983432" y="2276872"/>
            <a:ext cx="10441160" cy="6863417"/>
          </a:xfrm>
          <a:prstGeom prst="rect">
            <a:avLst/>
          </a:prstGeom>
          <a:noFill/>
        </p:spPr>
        <p:txBody>
          <a:bodyPr wrap="square" numCol="2" rtlCol="0">
            <a:spAutoFit/>
          </a:bodyPr>
          <a:lstStyle/>
          <a:p>
            <a:pPr>
              <a:buFont typeface="+mj-lt"/>
              <a:buAutoNum type="arabicPeriod"/>
              <a:tabLst>
                <a:tab pos="72000" algn="l"/>
              </a:tabLst>
            </a:pPr>
            <a:r>
              <a:rPr lang="sv-SE" sz="2200" dirty="0"/>
              <a:t>Andrik </a:t>
            </a:r>
            <a:r>
              <a:rPr lang="sv-SE" sz="2200" dirty="0" err="1"/>
              <a:t>Kwizera</a:t>
            </a:r>
            <a:endParaRPr lang="sv-SE" sz="2200" dirty="0"/>
          </a:p>
          <a:p>
            <a:pPr>
              <a:buFont typeface="+mj-lt"/>
              <a:buAutoNum type="arabicPeriod"/>
              <a:tabLst>
                <a:tab pos="72000" algn="l"/>
              </a:tabLst>
            </a:pPr>
            <a:r>
              <a:rPr lang="sv-SE" sz="2200" dirty="0"/>
              <a:t>Albin Johansson </a:t>
            </a:r>
            <a:r>
              <a:rPr lang="sv-SE" sz="2200" dirty="0" err="1"/>
              <a:t>Huzell</a:t>
            </a:r>
            <a:endParaRPr lang="sv-SE" sz="2200" dirty="0"/>
          </a:p>
          <a:p>
            <a:pPr>
              <a:buFont typeface="+mj-lt"/>
              <a:buAutoNum type="arabicPeriod"/>
              <a:tabLst>
                <a:tab pos="72000" algn="l"/>
              </a:tabLst>
            </a:pPr>
            <a:r>
              <a:rPr lang="sv-SE" sz="2200" dirty="0"/>
              <a:t>Lukas </a:t>
            </a:r>
            <a:r>
              <a:rPr lang="sv-SE" sz="2200" dirty="0" err="1"/>
              <a:t>Akander</a:t>
            </a:r>
            <a:endParaRPr lang="sv-SE" sz="2200" dirty="0"/>
          </a:p>
          <a:p>
            <a:pPr>
              <a:buFont typeface="+mj-lt"/>
              <a:buAutoNum type="arabicPeriod"/>
              <a:tabLst>
                <a:tab pos="72000" algn="l"/>
              </a:tabLst>
            </a:pPr>
            <a:r>
              <a:rPr lang="sv-SE" sz="2200" dirty="0"/>
              <a:t>David Öhlander</a:t>
            </a:r>
          </a:p>
          <a:p>
            <a:pPr>
              <a:buFont typeface="+mj-lt"/>
              <a:buAutoNum type="arabicPeriod"/>
              <a:tabLst>
                <a:tab pos="72000" algn="l"/>
              </a:tabLst>
            </a:pPr>
            <a:r>
              <a:rPr lang="sv-SE" sz="2200" dirty="0"/>
              <a:t>Erik </a:t>
            </a:r>
            <a:r>
              <a:rPr lang="sv-SE" sz="2200" dirty="0" err="1"/>
              <a:t>Avetisyan</a:t>
            </a:r>
            <a:endParaRPr lang="sv-SE" sz="2200" dirty="0"/>
          </a:p>
          <a:p>
            <a:pPr>
              <a:buFont typeface="+mj-lt"/>
              <a:buAutoNum type="arabicPeriod"/>
              <a:tabLst>
                <a:tab pos="72000" algn="l"/>
              </a:tabLst>
            </a:pPr>
            <a:r>
              <a:rPr lang="sv-SE" sz="2200" dirty="0"/>
              <a:t>Miguel </a:t>
            </a:r>
            <a:r>
              <a:rPr lang="sv-SE" sz="2200" dirty="0" err="1"/>
              <a:t>Kwizera</a:t>
            </a:r>
            <a:endParaRPr lang="sv-SE" sz="2200" dirty="0"/>
          </a:p>
          <a:p>
            <a:pPr>
              <a:buFont typeface="+mj-lt"/>
              <a:buAutoNum type="arabicPeriod"/>
              <a:tabLst>
                <a:tab pos="72000" algn="l"/>
              </a:tabLst>
            </a:pPr>
            <a:r>
              <a:rPr lang="sv-SE" sz="2200" dirty="0"/>
              <a:t>Michael </a:t>
            </a:r>
            <a:r>
              <a:rPr lang="sv-SE" sz="2200" dirty="0" err="1"/>
              <a:t>Javadi</a:t>
            </a:r>
            <a:endParaRPr lang="sv-SE" sz="2200" dirty="0"/>
          </a:p>
          <a:p>
            <a:pPr>
              <a:buFont typeface="+mj-lt"/>
              <a:buAutoNum type="arabicPeriod"/>
              <a:tabLst>
                <a:tab pos="72000" algn="l"/>
              </a:tabLst>
            </a:pPr>
            <a:r>
              <a:rPr lang="sv-SE" sz="2200" dirty="0" err="1"/>
              <a:t>Reber</a:t>
            </a:r>
            <a:r>
              <a:rPr lang="sv-SE" sz="2200" dirty="0"/>
              <a:t> </a:t>
            </a:r>
            <a:r>
              <a:rPr lang="sv-SE" sz="2200" dirty="0" err="1"/>
              <a:t>Guven</a:t>
            </a:r>
            <a:endParaRPr lang="sv-SE" sz="2200" dirty="0"/>
          </a:p>
          <a:p>
            <a:pPr>
              <a:buFont typeface="+mj-lt"/>
              <a:buAutoNum type="arabicPeriod"/>
              <a:tabLst>
                <a:tab pos="72000" algn="l"/>
              </a:tabLst>
            </a:pPr>
            <a:r>
              <a:rPr lang="sv-SE" sz="2200" dirty="0"/>
              <a:t>Arvid </a:t>
            </a:r>
            <a:r>
              <a:rPr lang="sv-SE" sz="2200" dirty="0" err="1"/>
              <a:t>Nzeyimana</a:t>
            </a:r>
            <a:endParaRPr lang="sv-SE" sz="2200" dirty="0"/>
          </a:p>
          <a:p>
            <a:pPr>
              <a:buFont typeface="+mj-lt"/>
              <a:buAutoNum type="arabicPeriod"/>
              <a:tabLst>
                <a:tab pos="72000" algn="l"/>
              </a:tabLst>
            </a:pPr>
            <a:r>
              <a:rPr lang="sv-SE" sz="2200" dirty="0"/>
              <a:t>Teo Haglund</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Gabriel </a:t>
            </a:r>
            <a:r>
              <a:rPr lang="sv-SE" sz="2200" dirty="0" err="1"/>
              <a:t>Klemets</a:t>
            </a:r>
            <a:endParaRPr lang="sv-SE" sz="2200" dirty="0"/>
          </a:p>
          <a:p>
            <a:pPr>
              <a:buFont typeface="+mj-lt"/>
              <a:buAutoNum type="arabicPeriod"/>
              <a:tabLst>
                <a:tab pos="72000" algn="l"/>
              </a:tabLst>
            </a:pPr>
            <a:r>
              <a:rPr lang="sv-SE" sz="2200" dirty="0"/>
              <a:t>Axel Wennerberg</a:t>
            </a:r>
          </a:p>
          <a:p>
            <a:pPr>
              <a:buFont typeface="+mj-lt"/>
              <a:buAutoNum type="arabicPeriod"/>
              <a:tabLst>
                <a:tab pos="72000" algn="l"/>
              </a:tabLst>
            </a:pPr>
            <a:r>
              <a:rPr lang="sv-SE" sz="2200" dirty="0" err="1"/>
              <a:t>Leevi</a:t>
            </a:r>
            <a:r>
              <a:rPr lang="sv-SE" sz="2200" dirty="0"/>
              <a:t> </a:t>
            </a:r>
            <a:r>
              <a:rPr lang="sv-SE" sz="2200" dirty="0" err="1"/>
              <a:t>Kohtala</a:t>
            </a:r>
            <a:endParaRPr lang="sv-SE" sz="2200" dirty="0"/>
          </a:p>
          <a:p>
            <a:pPr>
              <a:buFont typeface="+mj-lt"/>
              <a:buAutoNum type="arabicPeriod"/>
              <a:tabLst>
                <a:tab pos="72000" algn="l"/>
              </a:tabLst>
            </a:pPr>
            <a:r>
              <a:rPr lang="sv-SE" sz="2200" dirty="0"/>
              <a:t>Noel Nyström</a:t>
            </a:r>
          </a:p>
          <a:p>
            <a:pPr>
              <a:buFont typeface="+mj-lt"/>
              <a:buAutoNum type="arabicPeriod"/>
              <a:tabLst>
                <a:tab pos="72000" algn="l"/>
              </a:tabLst>
            </a:pPr>
            <a:r>
              <a:rPr lang="sv-SE" sz="2200" dirty="0"/>
              <a:t>Joakim </a:t>
            </a:r>
            <a:r>
              <a:rPr lang="sv-SE" sz="2200" dirty="0" err="1"/>
              <a:t>Arvinder</a:t>
            </a:r>
            <a:endParaRPr lang="sv-SE" sz="2200" dirty="0"/>
          </a:p>
          <a:p>
            <a:pPr>
              <a:buFont typeface="+mj-lt"/>
              <a:buAutoNum type="arabicPeriod"/>
              <a:tabLst>
                <a:tab pos="72000" algn="l"/>
              </a:tabLst>
            </a:pPr>
            <a:r>
              <a:rPr lang="sv-SE" sz="2200" dirty="0"/>
              <a:t>Tony </a:t>
            </a:r>
            <a:r>
              <a:rPr lang="sv-SE" sz="2200" dirty="0" err="1"/>
              <a:t>Behnam</a:t>
            </a:r>
            <a:endParaRPr lang="sv-SE" sz="2200" dirty="0"/>
          </a:p>
          <a:p>
            <a:pPr>
              <a:buFont typeface="+mj-lt"/>
              <a:buAutoNum type="arabicPeriod"/>
              <a:tabLst>
                <a:tab pos="72000" algn="l"/>
              </a:tabLst>
            </a:pPr>
            <a:r>
              <a:rPr lang="sv-SE" sz="2200" dirty="0"/>
              <a:t>Ludvig  </a:t>
            </a:r>
            <a:r>
              <a:rPr lang="sv-SE" sz="2200" dirty="0" err="1"/>
              <a:t>Däcker</a:t>
            </a:r>
            <a:endParaRPr lang="sv-SE" sz="2200" dirty="0"/>
          </a:p>
          <a:p>
            <a:pPr>
              <a:buFont typeface="+mj-lt"/>
              <a:buAutoNum type="arabicPeriod"/>
              <a:tabLst>
                <a:tab pos="72000" algn="l"/>
              </a:tabLst>
            </a:pPr>
            <a:r>
              <a:rPr lang="sv-SE" sz="2200" dirty="0"/>
              <a:t>Leon </a:t>
            </a:r>
            <a:r>
              <a:rPr lang="sv-SE" sz="2200" dirty="0" err="1"/>
              <a:t>Jäderling</a:t>
            </a:r>
            <a:endParaRPr lang="sv-SE" sz="2200" dirty="0"/>
          </a:p>
          <a:p>
            <a:pPr>
              <a:buFont typeface="+mj-lt"/>
              <a:buAutoNum type="arabicPeriod"/>
              <a:tabLst>
                <a:tab pos="72000" algn="l"/>
              </a:tabLst>
            </a:pPr>
            <a:r>
              <a:rPr lang="sv-SE" sz="2200" dirty="0"/>
              <a:t>Emilio </a:t>
            </a:r>
            <a:r>
              <a:rPr lang="sv-SE" sz="2200" dirty="0" err="1"/>
              <a:t>Afssar</a:t>
            </a:r>
            <a:endParaRPr lang="sv-SE" sz="2200" dirty="0"/>
          </a:p>
          <a:p>
            <a:pPr>
              <a:buFont typeface="+mj-lt"/>
              <a:buAutoNum type="arabicPeriod"/>
              <a:tabLst>
                <a:tab pos="72000" algn="l"/>
              </a:tabLst>
            </a:pPr>
            <a:r>
              <a:rPr lang="sv-SE" sz="2200" dirty="0"/>
              <a:t>Samuel  </a:t>
            </a:r>
            <a:r>
              <a:rPr lang="sv-SE" sz="2200" dirty="0" err="1"/>
              <a:t>Obenjo</a:t>
            </a:r>
            <a:endParaRPr lang="sv-SE" sz="2200" dirty="0"/>
          </a:p>
        </p:txBody>
      </p:sp>
    </p:spTree>
    <p:extLst>
      <p:ext uri="{BB962C8B-B14F-4D97-AF65-F5344CB8AC3E}">
        <p14:creationId xmlns:p14="http://schemas.microsoft.com/office/powerpoint/2010/main" val="319699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2"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5087888" y="31290"/>
            <a:ext cx="7056784" cy="2173574"/>
          </a:xfrm>
        </p:spPr>
        <p:txBody>
          <a:bodyPr>
            <a:noAutofit/>
          </a:bodyPr>
          <a:lstStyle/>
          <a:p>
            <a:pPr>
              <a:spcBef>
                <a:spcPts val="0"/>
              </a:spcBef>
            </a:pPr>
            <a:r>
              <a:rPr lang="sv-SE" dirty="0" err="1"/>
              <a:t>Head</a:t>
            </a:r>
            <a:r>
              <a:rPr lang="sv-SE" dirty="0"/>
              <a:t> Coach: </a:t>
            </a:r>
            <a:r>
              <a:rPr lang="sv-SE" dirty="0" err="1"/>
              <a:t>Grgo</a:t>
            </a:r>
            <a:r>
              <a:rPr lang="sv-SE" dirty="0"/>
              <a:t> </a:t>
            </a:r>
            <a:r>
              <a:rPr lang="sv-SE" dirty="0" err="1"/>
              <a:t>Omazic</a:t>
            </a:r>
            <a:endParaRPr lang="sv-SE" dirty="0"/>
          </a:p>
          <a:p>
            <a:pPr>
              <a:spcBef>
                <a:spcPts val="0"/>
              </a:spcBef>
            </a:pPr>
            <a:r>
              <a:rPr lang="sv-SE" dirty="0"/>
              <a:t>Team Manager: Ulrika Sidholm</a:t>
            </a:r>
          </a:p>
          <a:p>
            <a:pPr>
              <a:spcBef>
                <a:spcPts val="0"/>
              </a:spcBef>
            </a:pPr>
            <a:r>
              <a:rPr lang="sv-SE" dirty="0"/>
              <a:t>Hjälptränare: Maria </a:t>
            </a:r>
            <a:r>
              <a:rPr lang="sv-SE" dirty="0" err="1"/>
              <a:t>Hamvik</a:t>
            </a:r>
            <a:r>
              <a:rPr lang="sv-SE" dirty="0"/>
              <a:t> &amp; Karen </a:t>
            </a:r>
            <a:r>
              <a:rPr lang="sv-SE" dirty="0" err="1"/>
              <a:t>Acevedo</a:t>
            </a:r>
            <a:endParaRPr lang="sv-SE" dirty="0"/>
          </a:p>
          <a:p>
            <a:pPr>
              <a:spcBef>
                <a:spcPts val="0"/>
              </a:spcBef>
            </a:pPr>
            <a:r>
              <a:rPr lang="sv-SE" dirty="0" err="1"/>
              <a:t>Ungdomsc</a:t>
            </a:r>
            <a:r>
              <a:rPr lang="sv-SE" dirty="0"/>
              <a:t>.: Lovisa Sandberg  &amp; Emelie Robertsson </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FLICKOR 07</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412776"/>
            <a:ext cx="10441160" cy="10587514"/>
          </a:xfrm>
          <a:prstGeom prst="rect">
            <a:avLst/>
          </a:prstGeom>
          <a:noFill/>
        </p:spPr>
        <p:txBody>
          <a:bodyPr wrap="square" numCol="2" rtlCol="0">
            <a:spAutoFit/>
          </a:bodyPr>
          <a:lstStyle/>
          <a:p>
            <a:pPr>
              <a:buFont typeface="+mj-lt"/>
              <a:buAutoNum type="arabicPeriod"/>
              <a:tabLst>
                <a:tab pos="72000" algn="l"/>
              </a:tabLst>
            </a:pPr>
            <a:r>
              <a:rPr lang="sv-SE" sz="2200" dirty="0"/>
              <a:t>Alice </a:t>
            </a:r>
            <a:r>
              <a:rPr lang="sv-SE" sz="2200" dirty="0" err="1"/>
              <a:t>Bransell</a:t>
            </a:r>
            <a:r>
              <a:rPr lang="sv-SE" sz="2200" dirty="0"/>
              <a:t> </a:t>
            </a:r>
          </a:p>
          <a:p>
            <a:pPr>
              <a:buFont typeface="+mj-lt"/>
              <a:buAutoNum type="arabicPeriod"/>
              <a:tabLst>
                <a:tab pos="72000" algn="l"/>
              </a:tabLst>
            </a:pPr>
            <a:r>
              <a:rPr lang="sv-SE" sz="2200" dirty="0"/>
              <a:t>Alicia </a:t>
            </a:r>
            <a:r>
              <a:rPr lang="sv-SE" sz="2200" dirty="0" err="1"/>
              <a:t>Uriz</a:t>
            </a:r>
            <a:endParaRPr lang="sv-SE" sz="2200" dirty="0"/>
          </a:p>
          <a:p>
            <a:pPr>
              <a:buFont typeface="+mj-lt"/>
              <a:buAutoNum type="arabicPeriod"/>
              <a:tabLst>
                <a:tab pos="72000" algn="l"/>
              </a:tabLst>
            </a:pPr>
            <a:r>
              <a:rPr lang="sv-SE" sz="2200" dirty="0" err="1"/>
              <a:t>Amra</a:t>
            </a:r>
            <a:r>
              <a:rPr lang="sv-SE" sz="2200" dirty="0"/>
              <a:t> </a:t>
            </a:r>
            <a:r>
              <a:rPr lang="sv-SE" sz="2200" dirty="0" err="1"/>
              <a:t>Sabani</a:t>
            </a:r>
            <a:endParaRPr lang="sv-SE" sz="2200" dirty="0"/>
          </a:p>
          <a:p>
            <a:pPr>
              <a:buFont typeface="+mj-lt"/>
              <a:buAutoNum type="arabicPeriod"/>
              <a:tabLst>
                <a:tab pos="72000" algn="l"/>
              </a:tabLst>
            </a:pPr>
            <a:r>
              <a:rPr lang="sv-SE" sz="2200" dirty="0"/>
              <a:t>Denise Roa</a:t>
            </a:r>
          </a:p>
          <a:p>
            <a:pPr>
              <a:buFont typeface="+mj-lt"/>
              <a:buAutoNum type="arabicPeriod"/>
              <a:tabLst>
                <a:tab pos="72000" algn="l"/>
              </a:tabLst>
            </a:pPr>
            <a:r>
              <a:rPr lang="sv-SE" sz="2200" dirty="0"/>
              <a:t>Ebba Engström</a:t>
            </a:r>
          </a:p>
          <a:p>
            <a:pPr>
              <a:buFont typeface="+mj-lt"/>
              <a:buAutoNum type="arabicPeriod"/>
              <a:tabLst>
                <a:tab pos="72000" algn="l"/>
              </a:tabLst>
            </a:pPr>
            <a:r>
              <a:rPr lang="sv-SE" sz="2200" dirty="0"/>
              <a:t>Ebba Svahn</a:t>
            </a:r>
          </a:p>
          <a:p>
            <a:pPr>
              <a:buFont typeface="+mj-lt"/>
              <a:buAutoNum type="arabicPeriod"/>
              <a:tabLst>
                <a:tab pos="72000" algn="l"/>
              </a:tabLst>
            </a:pPr>
            <a:r>
              <a:rPr lang="sv-SE" sz="2200" dirty="0"/>
              <a:t>Ella </a:t>
            </a:r>
            <a:r>
              <a:rPr lang="sv-SE" sz="2200" dirty="0" err="1"/>
              <a:t>Omazic</a:t>
            </a:r>
            <a:endParaRPr lang="sv-SE" sz="2200" dirty="0"/>
          </a:p>
          <a:p>
            <a:pPr>
              <a:buFont typeface="+mj-lt"/>
              <a:buAutoNum type="arabicPeriod"/>
              <a:tabLst>
                <a:tab pos="72000" algn="l"/>
              </a:tabLst>
            </a:pPr>
            <a:r>
              <a:rPr lang="sv-SE" sz="2200" dirty="0"/>
              <a:t>Elsa Bredahl</a:t>
            </a:r>
          </a:p>
          <a:p>
            <a:pPr>
              <a:buFont typeface="+mj-lt"/>
              <a:buAutoNum type="arabicPeriod"/>
              <a:tabLst>
                <a:tab pos="72000" algn="l"/>
              </a:tabLst>
            </a:pPr>
            <a:r>
              <a:rPr lang="sv-SE" sz="2200" dirty="0"/>
              <a:t>Elvira </a:t>
            </a:r>
            <a:r>
              <a:rPr lang="sv-SE" sz="2200" dirty="0" err="1"/>
              <a:t>Malkic</a:t>
            </a:r>
            <a:endParaRPr lang="sv-SE" sz="2200" dirty="0"/>
          </a:p>
          <a:p>
            <a:pPr>
              <a:buFont typeface="+mj-lt"/>
              <a:buAutoNum type="arabicPeriod"/>
              <a:tabLst>
                <a:tab pos="72000" algn="l"/>
              </a:tabLst>
            </a:pPr>
            <a:r>
              <a:rPr lang="sv-SE" sz="2200" dirty="0" err="1"/>
              <a:t>Emmie</a:t>
            </a:r>
            <a:r>
              <a:rPr lang="sv-SE" sz="2200" dirty="0"/>
              <a:t> Roa</a:t>
            </a:r>
          </a:p>
          <a:p>
            <a:pPr>
              <a:buFont typeface="+mj-lt"/>
              <a:buAutoNum type="arabicPeriod"/>
              <a:tabLst>
                <a:tab pos="72000" algn="l"/>
              </a:tabLst>
            </a:pPr>
            <a:r>
              <a:rPr lang="sv-SE" sz="2200" dirty="0"/>
              <a:t>Evelina Pettersson</a:t>
            </a:r>
          </a:p>
          <a:p>
            <a:pPr>
              <a:buFont typeface="+mj-lt"/>
              <a:buAutoNum type="arabicPeriod"/>
              <a:tabLst>
                <a:tab pos="72000" algn="l"/>
              </a:tabLst>
            </a:pPr>
            <a:r>
              <a:rPr lang="sv-SE" sz="2200" dirty="0"/>
              <a:t>Felicia </a:t>
            </a:r>
            <a:r>
              <a:rPr lang="sv-SE" sz="2200" dirty="0" err="1"/>
              <a:t>Fiaschi</a:t>
            </a:r>
            <a:endParaRPr lang="sv-SE" sz="2200" dirty="0"/>
          </a:p>
          <a:p>
            <a:pPr>
              <a:buFont typeface="+mj-lt"/>
              <a:buAutoNum type="arabicPeriod"/>
              <a:tabLst>
                <a:tab pos="72000" algn="l"/>
              </a:tabLst>
            </a:pPr>
            <a:r>
              <a:rPr lang="sv-SE" sz="2200" dirty="0"/>
              <a:t>Flora Åslund</a:t>
            </a:r>
          </a:p>
          <a:p>
            <a:pPr>
              <a:buFont typeface="+mj-lt"/>
              <a:buAutoNum type="arabicPeriod"/>
              <a:tabLst>
                <a:tab pos="72000" algn="l"/>
              </a:tabLst>
            </a:pPr>
            <a:r>
              <a:rPr lang="sv-SE" sz="2200" dirty="0"/>
              <a:t>Hedvig Bylund</a:t>
            </a:r>
          </a:p>
          <a:p>
            <a:pPr>
              <a:buFont typeface="+mj-lt"/>
              <a:buAutoNum type="arabicPeriod"/>
              <a:tabLst>
                <a:tab pos="72000" algn="l"/>
              </a:tabLst>
            </a:pPr>
            <a:r>
              <a:rPr lang="sv-SE" sz="2200" dirty="0"/>
              <a:t>Hilda Westerlund</a:t>
            </a:r>
          </a:p>
          <a:p>
            <a:pPr>
              <a:buFont typeface="+mj-lt"/>
              <a:buAutoNum type="arabicPeriod"/>
              <a:tabLst>
                <a:tab pos="72000" algn="l"/>
              </a:tabLst>
            </a:pPr>
            <a:r>
              <a:rPr lang="sv-SE" sz="2200" dirty="0"/>
              <a:t>Julia </a:t>
            </a:r>
            <a:r>
              <a:rPr lang="sv-SE" sz="2200" dirty="0" err="1"/>
              <a:t>Ellhammar</a:t>
            </a:r>
            <a:r>
              <a:rPr lang="sv-SE" sz="2200" dirty="0"/>
              <a:t> </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Julia Wieselberg</a:t>
            </a:r>
          </a:p>
          <a:p>
            <a:pPr>
              <a:buFont typeface="+mj-lt"/>
              <a:buAutoNum type="arabicPeriod"/>
              <a:tabLst>
                <a:tab pos="72000" algn="l"/>
              </a:tabLst>
            </a:pPr>
            <a:r>
              <a:rPr lang="sv-SE" sz="2200" dirty="0"/>
              <a:t>Lisa </a:t>
            </a:r>
            <a:r>
              <a:rPr lang="sv-SE" sz="2200" dirty="0" err="1"/>
              <a:t>Hamvik</a:t>
            </a:r>
            <a:endParaRPr lang="sv-SE" sz="2200" dirty="0"/>
          </a:p>
          <a:p>
            <a:pPr>
              <a:buFont typeface="+mj-lt"/>
              <a:buAutoNum type="arabicPeriod"/>
              <a:tabLst>
                <a:tab pos="72000" algn="l"/>
              </a:tabLst>
            </a:pPr>
            <a:r>
              <a:rPr lang="sv-SE" sz="2200" dirty="0"/>
              <a:t>Lova Sandqvist</a:t>
            </a:r>
          </a:p>
          <a:p>
            <a:pPr>
              <a:buFont typeface="+mj-lt"/>
              <a:buAutoNum type="arabicPeriod"/>
              <a:tabLst>
                <a:tab pos="72000" algn="l"/>
              </a:tabLst>
            </a:pPr>
            <a:r>
              <a:rPr lang="sv-SE" sz="2200" dirty="0" err="1"/>
              <a:t>Maham</a:t>
            </a:r>
            <a:r>
              <a:rPr lang="sv-SE" sz="2200" dirty="0"/>
              <a:t> </a:t>
            </a:r>
            <a:r>
              <a:rPr lang="sv-SE" sz="2200" dirty="0" err="1"/>
              <a:t>Farid</a:t>
            </a:r>
            <a:endParaRPr lang="sv-SE" sz="2200" dirty="0"/>
          </a:p>
          <a:p>
            <a:pPr>
              <a:buFont typeface="+mj-lt"/>
              <a:buAutoNum type="arabicPeriod"/>
              <a:tabLst>
                <a:tab pos="72000" algn="l"/>
              </a:tabLst>
            </a:pPr>
            <a:r>
              <a:rPr lang="sv-SE" sz="2200" dirty="0"/>
              <a:t>Matilda Rindhagen</a:t>
            </a:r>
          </a:p>
          <a:p>
            <a:pPr>
              <a:buFont typeface="+mj-lt"/>
              <a:buAutoNum type="arabicPeriod"/>
              <a:tabLst>
                <a:tab pos="72000" algn="l"/>
              </a:tabLst>
            </a:pPr>
            <a:r>
              <a:rPr lang="sv-SE" sz="2200" dirty="0"/>
              <a:t>Melissa </a:t>
            </a:r>
            <a:r>
              <a:rPr lang="sv-SE" sz="2200" dirty="0" err="1"/>
              <a:t>Färnström</a:t>
            </a:r>
            <a:endParaRPr lang="sv-SE" sz="2200" dirty="0"/>
          </a:p>
          <a:p>
            <a:pPr>
              <a:buFont typeface="+mj-lt"/>
              <a:buAutoNum type="arabicPeriod"/>
              <a:tabLst>
                <a:tab pos="72000" algn="l"/>
              </a:tabLst>
            </a:pPr>
            <a:r>
              <a:rPr lang="sv-SE" sz="2200" dirty="0"/>
              <a:t>Nelli Laurén</a:t>
            </a:r>
          </a:p>
          <a:p>
            <a:pPr>
              <a:buFont typeface="+mj-lt"/>
              <a:buAutoNum type="arabicPeriod"/>
              <a:tabLst>
                <a:tab pos="72000" algn="l"/>
              </a:tabLst>
            </a:pPr>
            <a:r>
              <a:rPr lang="sv-SE" sz="2200" dirty="0"/>
              <a:t>Nellie Sidholm</a:t>
            </a:r>
          </a:p>
          <a:p>
            <a:pPr>
              <a:buFont typeface="+mj-lt"/>
              <a:buAutoNum type="arabicPeriod"/>
              <a:tabLst>
                <a:tab pos="72000" algn="l"/>
              </a:tabLst>
            </a:pPr>
            <a:r>
              <a:rPr lang="sv-SE" sz="2200" dirty="0"/>
              <a:t>Ruth </a:t>
            </a:r>
            <a:r>
              <a:rPr lang="sv-SE" sz="2200" dirty="0" err="1"/>
              <a:t>Enocksson</a:t>
            </a:r>
            <a:endParaRPr lang="sv-SE" sz="2200" dirty="0"/>
          </a:p>
          <a:p>
            <a:pPr>
              <a:buFont typeface="+mj-lt"/>
              <a:buAutoNum type="arabicPeriod"/>
              <a:tabLst>
                <a:tab pos="72000" algn="l"/>
              </a:tabLst>
            </a:pPr>
            <a:r>
              <a:rPr lang="sv-SE" sz="2200" dirty="0"/>
              <a:t>Sienna Nelson</a:t>
            </a:r>
          </a:p>
          <a:p>
            <a:pPr>
              <a:buFont typeface="+mj-lt"/>
              <a:buAutoNum type="arabicPeriod"/>
              <a:tabLst>
                <a:tab pos="72000" algn="l"/>
              </a:tabLst>
            </a:pPr>
            <a:r>
              <a:rPr lang="sv-SE" sz="2200" dirty="0"/>
              <a:t>Signe Sprängare</a:t>
            </a:r>
          </a:p>
          <a:p>
            <a:pPr>
              <a:buFont typeface="+mj-lt"/>
              <a:buAutoNum type="arabicPeriod"/>
              <a:tabLst>
                <a:tab pos="72000" algn="l"/>
              </a:tabLst>
            </a:pPr>
            <a:r>
              <a:rPr lang="sv-SE" sz="2200" dirty="0"/>
              <a:t>Sofia </a:t>
            </a:r>
            <a:r>
              <a:rPr lang="sv-SE" sz="2200" dirty="0" err="1"/>
              <a:t>Concha</a:t>
            </a:r>
            <a:endParaRPr lang="sv-SE" sz="2200" dirty="0"/>
          </a:p>
          <a:p>
            <a:pPr>
              <a:buFont typeface="+mj-lt"/>
              <a:buAutoNum type="arabicPeriod"/>
              <a:tabLst>
                <a:tab pos="72000" algn="l"/>
              </a:tabLst>
            </a:pPr>
            <a:r>
              <a:rPr lang="sv-SE" sz="2200" dirty="0"/>
              <a:t>Stella </a:t>
            </a:r>
            <a:r>
              <a:rPr lang="sv-SE" sz="2200" dirty="0" err="1"/>
              <a:t>Bigander</a:t>
            </a:r>
            <a:r>
              <a:rPr lang="sv-SE" sz="2200" dirty="0"/>
              <a:t> </a:t>
            </a:r>
          </a:p>
          <a:p>
            <a:pPr>
              <a:buFont typeface="+mj-lt"/>
              <a:buAutoNum type="arabicPeriod"/>
              <a:tabLst>
                <a:tab pos="72000" algn="l"/>
              </a:tabLst>
            </a:pPr>
            <a:r>
              <a:rPr lang="sv-SE" sz="2200" dirty="0"/>
              <a:t>Tilde Sandqvist</a:t>
            </a:r>
          </a:p>
          <a:p>
            <a:pPr>
              <a:buFont typeface="+mj-lt"/>
              <a:buAutoNum type="arabicPeriod"/>
              <a:tabLst>
                <a:tab pos="72000" algn="l"/>
              </a:tabLst>
            </a:pPr>
            <a:r>
              <a:rPr lang="sv-SE" sz="2200" dirty="0"/>
              <a:t>Wilma Lavesson</a:t>
            </a:r>
          </a:p>
        </p:txBody>
      </p:sp>
    </p:spTree>
    <p:extLst>
      <p:ext uri="{BB962C8B-B14F-4D97-AF65-F5344CB8AC3E}">
        <p14:creationId xmlns:p14="http://schemas.microsoft.com/office/powerpoint/2010/main" val="2003524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2173574"/>
          </a:xfrm>
        </p:spPr>
        <p:txBody>
          <a:bodyPr>
            <a:noAutofit/>
          </a:bodyPr>
          <a:lstStyle/>
          <a:p>
            <a:pPr>
              <a:spcBef>
                <a:spcPts val="0"/>
              </a:spcBef>
            </a:pPr>
            <a:r>
              <a:rPr lang="sv-SE" dirty="0" err="1"/>
              <a:t>Head</a:t>
            </a:r>
            <a:r>
              <a:rPr lang="sv-SE" dirty="0"/>
              <a:t> Coach: Calle Agélii &amp;</a:t>
            </a:r>
          </a:p>
          <a:p>
            <a:pPr>
              <a:spcBef>
                <a:spcPts val="0"/>
              </a:spcBef>
            </a:pPr>
            <a:r>
              <a:rPr lang="sv-SE" dirty="0"/>
              <a:t>	          Marcus Westerståhl </a:t>
            </a:r>
          </a:p>
          <a:p>
            <a:pPr>
              <a:spcBef>
                <a:spcPts val="0"/>
              </a:spcBef>
            </a:pPr>
            <a:r>
              <a:rPr lang="sv-SE" dirty="0"/>
              <a:t>Team Manager: Matilda Blumenthal &amp; Helen </a:t>
            </a:r>
            <a:r>
              <a:rPr lang="sv-SE" dirty="0" err="1"/>
              <a:t>Kreutz</a:t>
            </a:r>
            <a:r>
              <a:rPr lang="sv-SE" dirty="0"/>
              <a:t>-Bolander</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POJKAR 07</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441160" cy="4832092"/>
          </a:xfrm>
          <a:prstGeom prst="rect">
            <a:avLst/>
          </a:prstGeom>
          <a:noFill/>
        </p:spPr>
        <p:txBody>
          <a:bodyPr wrap="square" numCol="2" rtlCol="0">
            <a:spAutoFit/>
          </a:bodyPr>
          <a:lstStyle/>
          <a:p>
            <a:pPr>
              <a:buFont typeface="+mj-lt"/>
              <a:buAutoNum type="arabicPeriod"/>
              <a:tabLst>
                <a:tab pos="72000" algn="l"/>
              </a:tabLst>
            </a:pPr>
            <a:r>
              <a:rPr lang="sv-SE" sz="2200" dirty="0"/>
              <a:t>Alexander  Bolander</a:t>
            </a:r>
          </a:p>
          <a:p>
            <a:pPr>
              <a:buFont typeface="+mj-lt"/>
              <a:buAutoNum type="arabicPeriod"/>
              <a:tabLst>
                <a:tab pos="72000" algn="l"/>
              </a:tabLst>
            </a:pPr>
            <a:r>
              <a:rPr lang="sv-SE" sz="2200" dirty="0"/>
              <a:t>Alexander Engströmer</a:t>
            </a:r>
          </a:p>
          <a:p>
            <a:pPr>
              <a:buFont typeface="+mj-lt"/>
              <a:buAutoNum type="arabicPeriod"/>
              <a:tabLst>
                <a:tab pos="72000" algn="l"/>
              </a:tabLst>
            </a:pPr>
            <a:r>
              <a:rPr lang="sv-SE" sz="2200" dirty="0"/>
              <a:t>Dexter Karlsson</a:t>
            </a:r>
          </a:p>
          <a:p>
            <a:pPr>
              <a:buFont typeface="+mj-lt"/>
              <a:buAutoNum type="arabicPeriod"/>
              <a:tabLst>
                <a:tab pos="72000" algn="l"/>
              </a:tabLst>
            </a:pPr>
            <a:r>
              <a:rPr lang="sv-SE" sz="2200" dirty="0"/>
              <a:t>Douglas Blumenthal </a:t>
            </a:r>
          </a:p>
          <a:p>
            <a:pPr>
              <a:buFont typeface="+mj-lt"/>
              <a:buAutoNum type="arabicPeriod"/>
              <a:tabLst>
                <a:tab pos="72000" algn="l"/>
              </a:tabLst>
            </a:pPr>
            <a:r>
              <a:rPr lang="sv-SE" sz="2200" dirty="0"/>
              <a:t>Edvin Lundberg</a:t>
            </a:r>
          </a:p>
          <a:p>
            <a:pPr>
              <a:buFont typeface="+mj-lt"/>
              <a:buAutoNum type="arabicPeriod"/>
              <a:tabLst>
                <a:tab pos="72000" algn="l"/>
              </a:tabLst>
            </a:pPr>
            <a:r>
              <a:rPr lang="sv-SE" sz="2200" dirty="0"/>
              <a:t>Elias Bolander</a:t>
            </a:r>
          </a:p>
          <a:p>
            <a:pPr>
              <a:buFont typeface="+mj-lt"/>
              <a:buAutoNum type="arabicPeriod"/>
              <a:tabLst>
                <a:tab pos="72000" algn="l"/>
              </a:tabLst>
            </a:pPr>
            <a:r>
              <a:rPr lang="sv-SE" sz="2200" dirty="0"/>
              <a:t>Felix Nordgren</a:t>
            </a:r>
          </a:p>
          <a:p>
            <a:pPr>
              <a:buFont typeface="+mj-lt"/>
              <a:buAutoNum type="arabicPeriod"/>
              <a:tabLst>
                <a:tab pos="72000" algn="l"/>
              </a:tabLst>
            </a:pPr>
            <a:r>
              <a:rPr lang="sv-SE" sz="2200" dirty="0"/>
              <a:t>Gustav Olofsson</a:t>
            </a:r>
          </a:p>
          <a:p>
            <a:pPr>
              <a:buFont typeface="+mj-lt"/>
              <a:buAutoNum type="arabicPeriod"/>
              <a:tabLst>
                <a:tab pos="72000" algn="l"/>
              </a:tabLst>
            </a:pPr>
            <a:r>
              <a:rPr lang="sv-SE" sz="2200" dirty="0"/>
              <a:t>Hampus Berntsson</a:t>
            </a:r>
          </a:p>
          <a:p>
            <a:pPr>
              <a:buFont typeface="+mj-lt"/>
              <a:buAutoNum type="arabicPeriod"/>
              <a:tabLst>
                <a:tab pos="72000" algn="l"/>
              </a:tabLst>
            </a:pPr>
            <a:r>
              <a:rPr lang="sv-SE" sz="2200" dirty="0"/>
              <a:t>Isac </a:t>
            </a:r>
            <a:r>
              <a:rPr lang="sv-SE" sz="2200" dirty="0" err="1"/>
              <a:t>Akolor</a:t>
            </a:r>
            <a:endParaRPr lang="sv-SE" sz="2200" dirty="0"/>
          </a:p>
          <a:p>
            <a:pPr>
              <a:buFont typeface="+mj-lt"/>
              <a:buAutoNum type="arabicPeriod"/>
              <a:tabLst>
                <a:tab pos="72000" algn="l"/>
              </a:tabLst>
            </a:pPr>
            <a:r>
              <a:rPr lang="sv-SE" sz="2200" dirty="0"/>
              <a:t>Melker Björk</a:t>
            </a:r>
          </a:p>
          <a:p>
            <a:pPr>
              <a:buFont typeface="+mj-lt"/>
              <a:buAutoNum type="arabicPeriod"/>
              <a:tabLst>
                <a:tab pos="72000" algn="l"/>
              </a:tabLst>
            </a:pPr>
            <a:r>
              <a:rPr lang="sv-SE" sz="2200" dirty="0"/>
              <a:t>Thomas </a:t>
            </a:r>
            <a:r>
              <a:rPr lang="sv-SE" sz="2200" dirty="0" err="1"/>
              <a:t>Marmangelos</a:t>
            </a:r>
            <a:r>
              <a:rPr lang="sv-SE" sz="2200" dirty="0"/>
              <a:t> </a:t>
            </a:r>
          </a:p>
          <a:p>
            <a:pPr>
              <a:buFont typeface="+mj-lt"/>
              <a:buAutoNum type="arabicPeriod"/>
              <a:tabLst>
                <a:tab pos="72000" algn="l"/>
              </a:tabLst>
            </a:pPr>
            <a:r>
              <a:rPr lang="sv-SE" sz="2200" dirty="0"/>
              <a:t>Viktor Bergh</a:t>
            </a:r>
          </a:p>
          <a:p>
            <a:pPr>
              <a:buFont typeface="+mj-lt"/>
              <a:buAutoNum type="arabicPeriod"/>
              <a:tabLst>
                <a:tab pos="72000" algn="l"/>
              </a:tabLst>
            </a:pPr>
            <a:r>
              <a:rPr lang="sv-SE" sz="2200" dirty="0"/>
              <a:t>William </a:t>
            </a:r>
            <a:r>
              <a:rPr lang="sv-SE" sz="2200" dirty="0" err="1"/>
              <a:t>Ouchterlony</a:t>
            </a:r>
            <a:endParaRPr lang="sv-SE" sz="2200" dirty="0"/>
          </a:p>
        </p:txBody>
      </p:sp>
    </p:spTree>
    <p:extLst>
      <p:ext uri="{BB962C8B-B14F-4D97-AF65-F5344CB8AC3E}">
        <p14:creationId xmlns:p14="http://schemas.microsoft.com/office/powerpoint/2010/main" val="220602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2"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Scale>
                                      <p:cBhvr>
                                        <p:cTn id="1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11"/>
                                        </p:tgtEl>
                                        <p:attrNameLst>
                                          <p:attrName>ppt_x</p:attrName>
                                          <p:attrName>ppt_y</p:attrName>
                                        </p:attrNameLst>
                                      </p:cBhvr>
                                    </p:animMotion>
                                    <p:animEffect transition="in" filter="fade">
                                      <p:cBhvr>
                                        <p:cTn id="21"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2173574"/>
          </a:xfrm>
        </p:spPr>
        <p:txBody>
          <a:bodyPr>
            <a:noAutofit/>
          </a:bodyPr>
          <a:lstStyle/>
          <a:p>
            <a:pPr>
              <a:spcBef>
                <a:spcPts val="0"/>
              </a:spcBef>
            </a:pPr>
            <a:r>
              <a:rPr lang="sv-SE" dirty="0" err="1"/>
              <a:t>Head</a:t>
            </a:r>
            <a:r>
              <a:rPr lang="sv-SE" dirty="0"/>
              <a:t> Coach: Karin Åkerblom Lingois</a:t>
            </a:r>
          </a:p>
          <a:p>
            <a:pPr>
              <a:spcBef>
                <a:spcPts val="0"/>
              </a:spcBef>
            </a:pPr>
            <a:r>
              <a:rPr lang="sv-SE" dirty="0"/>
              <a:t>Team Manager: Magnus Jonsson</a:t>
            </a:r>
          </a:p>
          <a:p>
            <a:pPr>
              <a:spcBef>
                <a:spcPts val="0"/>
              </a:spcBef>
            </a:pPr>
            <a:r>
              <a:rPr lang="sv-SE" dirty="0"/>
              <a:t>Hjälptränare: Martin </a:t>
            </a:r>
            <a:r>
              <a:rPr lang="sv-SE" dirty="0" err="1"/>
              <a:t>Cronert</a:t>
            </a:r>
            <a:r>
              <a:rPr lang="sv-SE" dirty="0"/>
              <a:t>, Mats Levin</a:t>
            </a:r>
          </a:p>
          <a:p>
            <a:pPr>
              <a:spcBef>
                <a:spcPts val="0"/>
              </a:spcBef>
            </a:pPr>
            <a:r>
              <a:rPr lang="sv-SE" dirty="0"/>
              <a:t>Ungdomscoach: </a:t>
            </a:r>
            <a:r>
              <a:rPr lang="sv-SE" dirty="0" err="1"/>
              <a:t>Izabelle</a:t>
            </a:r>
            <a:r>
              <a:rPr lang="sv-SE" dirty="0"/>
              <a:t> Norlander</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FLICKOR 08</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441160" cy="5170646"/>
          </a:xfrm>
          <a:prstGeom prst="rect">
            <a:avLst/>
          </a:prstGeom>
          <a:noFill/>
        </p:spPr>
        <p:txBody>
          <a:bodyPr wrap="square" numCol="2" rtlCol="0">
            <a:spAutoFit/>
          </a:bodyPr>
          <a:lstStyle/>
          <a:p>
            <a:pPr>
              <a:buFont typeface="+mj-lt"/>
              <a:buAutoNum type="arabicPeriod"/>
              <a:tabLst>
                <a:tab pos="72000" algn="l"/>
              </a:tabLst>
            </a:pPr>
            <a:r>
              <a:rPr lang="sv-SE" sz="2200" dirty="0"/>
              <a:t>Alicia </a:t>
            </a:r>
            <a:r>
              <a:rPr lang="sv-SE" sz="2200" dirty="0" err="1"/>
              <a:t>Vindenberg</a:t>
            </a:r>
            <a:endParaRPr lang="sv-SE" sz="2200" dirty="0"/>
          </a:p>
          <a:p>
            <a:pPr>
              <a:buFont typeface="+mj-lt"/>
              <a:buAutoNum type="arabicPeriod"/>
              <a:tabLst>
                <a:tab pos="72000" algn="l"/>
              </a:tabLst>
            </a:pPr>
            <a:r>
              <a:rPr lang="sv-SE" sz="2200" dirty="0"/>
              <a:t>Anna Lingois</a:t>
            </a:r>
          </a:p>
          <a:p>
            <a:pPr>
              <a:buFont typeface="+mj-lt"/>
              <a:buAutoNum type="arabicPeriod"/>
              <a:tabLst>
                <a:tab pos="72000" algn="l"/>
              </a:tabLst>
            </a:pPr>
            <a:r>
              <a:rPr lang="sv-SE" sz="2200" dirty="0"/>
              <a:t>Ebba Levin</a:t>
            </a:r>
          </a:p>
          <a:p>
            <a:pPr>
              <a:buFont typeface="+mj-lt"/>
              <a:buAutoNum type="arabicPeriod"/>
              <a:tabLst>
                <a:tab pos="72000" algn="l"/>
              </a:tabLst>
            </a:pPr>
            <a:r>
              <a:rPr lang="sv-SE" sz="2200" dirty="0"/>
              <a:t>Emma </a:t>
            </a:r>
            <a:r>
              <a:rPr lang="sv-SE" sz="2200" dirty="0" err="1"/>
              <a:t>Kalinic</a:t>
            </a:r>
            <a:endParaRPr lang="sv-SE" sz="2200" dirty="0"/>
          </a:p>
          <a:p>
            <a:pPr>
              <a:buFont typeface="+mj-lt"/>
              <a:buAutoNum type="arabicPeriod"/>
              <a:tabLst>
                <a:tab pos="72000" algn="l"/>
              </a:tabLst>
            </a:pPr>
            <a:r>
              <a:rPr lang="sv-SE" sz="2200" dirty="0"/>
              <a:t>Emma </a:t>
            </a:r>
            <a:r>
              <a:rPr lang="sv-SE" sz="2200" dirty="0" err="1"/>
              <a:t>Sun</a:t>
            </a:r>
            <a:endParaRPr lang="sv-SE" sz="2200" dirty="0"/>
          </a:p>
          <a:p>
            <a:pPr>
              <a:buFont typeface="+mj-lt"/>
              <a:buAutoNum type="arabicPeriod"/>
              <a:tabLst>
                <a:tab pos="72000" algn="l"/>
              </a:tabLst>
            </a:pPr>
            <a:r>
              <a:rPr lang="sv-SE" sz="2200" dirty="0"/>
              <a:t>Hedda Caesar</a:t>
            </a:r>
          </a:p>
          <a:p>
            <a:pPr>
              <a:buFont typeface="+mj-lt"/>
              <a:buAutoNum type="arabicPeriod"/>
              <a:tabLst>
                <a:tab pos="72000" algn="l"/>
              </a:tabLst>
            </a:pPr>
            <a:r>
              <a:rPr lang="sv-SE" sz="2200" dirty="0"/>
              <a:t>Hedda Forsbring</a:t>
            </a:r>
          </a:p>
          <a:p>
            <a:pPr>
              <a:buFont typeface="+mj-lt"/>
              <a:buAutoNum type="arabicPeriod"/>
              <a:tabLst>
                <a:tab pos="72000" algn="l"/>
              </a:tabLst>
            </a:pPr>
            <a:r>
              <a:rPr lang="sv-SE" sz="2200" dirty="0"/>
              <a:t>Ida Lindberg</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Jonna </a:t>
            </a:r>
            <a:r>
              <a:rPr lang="sv-SE" sz="2200" dirty="0" err="1"/>
              <a:t>Breberg</a:t>
            </a:r>
            <a:endParaRPr lang="sv-SE" sz="2200" dirty="0"/>
          </a:p>
          <a:p>
            <a:pPr>
              <a:buFont typeface="+mj-lt"/>
              <a:buAutoNum type="arabicPeriod"/>
              <a:tabLst>
                <a:tab pos="72000" algn="l"/>
              </a:tabLst>
            </a:pPr>
            <a:r>
              <a:rPr lang="sv-SE" sz="2200" dirty="0"/>
              <a:t>Olivia Linder</a:t>
            </a:r>
          </a:p>
          <a:p>
            <a:pPr>
              <a:buFont typeface="+mj-lt"/>
              <a:buAutoNum type="arabicPeriod"/>
              <a:tabLst>
                <a:tab pos="72000" algn="l"/>
              </a:tabLst>
            </a:pPr>
            <a:r>
              <a:rPr lang="sv-SE" sz="2200" dirty="0"/>
              <a:t>Stella </a:t>
            </a:r>
            <a:r>
              <a:rPr lang="sv-SE" sz="2200" dirty="0" err="1"/>
              <a:t>Roberg</a:t>
            </a:r>
            <a:endParaRPr lang="sv-SE" sz="2200" dirty="0"/>
          </a:p>
          <a:p>
            <a:pPr>
              <a:buFont typeface="+mj-lt"/>
              <a:buAutoNum type="arabicPeriod"/>
              <a:tabLst>
                <a:tab pos="72000" algn="l"/>
              </a:tabLst>
            </a:pPr>
            <a:r>
              <a:rPr lang="sv-SE" sz="2200" dirty="0"/>
              <a:t>Stina </a:t>
            </a:r>
            <a:r>
              <a:rPr lang="sv-SE" sz="2200" dirty="0" err="1"/>
              <a:t>Sötterman</a:t>
            </a:r>
            <a:endParaRPr lang="sv-SE" sz="2200" dirty="0"/>
          </a:p>
          <a:p>
            <a:pPr>
              <a:buFont typeface="+mj-lt"/>
              <a:buAutoNum type="arabicPeriod"/>
              <a:tabLst>
                <a:tab pos="72000" algn="l"/>
              </a:tabLst>
            </a:pPr>
            <a:r>
              <a:rPr lang="sv-SE" sz="2200" dirty="0"/>
              <a:t>Tilde </a:t>
            </a:r>
            <a:r>
              <a:rPr lang="sv-SE" sz="2200" dirty="0" err="1"/>
              <a:t>Raanaes</a:t>
            </a:r>
            <a:r>
              <a:rPr lang="sv-SE" sz="2200" dirty="0"/>
              <a:t> </a:t>
            </a:r>
          </a:p>
          <a:p>
            <a:pPr>
              <a:buFont typeface="+mj-lt"/>
              <a:buAutoNum type="arabicPeriod"/>
              <a:tabLst>
                <a:tab pos="72000" algn="l"/>
              </a:tabLst>
            </a:pPr>
            <a:r>
              <a:rPr lang="sv-SE" sz="2200" dirty="0"/>
              <a:t>Vera </a:t>
            </a:r>
            <a:r>
              <a:rPr lang="sv-SE" sz="2200" dirty="0" err="1"/>
              <a:t>Cronert</a:t>
            </a:r>
            <a:endParaRPr lang="sv-SE" sz="2200" dirty="0"/>
          </a:p>
          <a:p>
            <a:pPr>
              <a:buFont typeface="+mj-lt"/>
              <a:buAutoNum type="arabicPeriod"/>
              <a:tabLst>
                <a:tab pos="72000" algn="l"/>
              </a:tabLst>
            </a:pPr>
            <a:r>
              <a:rPr lang="sv-SE" sz="2200" dirty="0"/>
              <a:t>Vilja Jonsson </a:t>
            </a:r>
            <a:r>
              <a:rPr lang="sv-SE" sz="2200" dirty="0" err="1"/>
              <a:t>Lindhqvist</a:t>
            </a:r>
            <a:endParaRPr lang="sv-SE" sz="2200" dirty="0"/>
          </a:p>
        </p:txBody>
      </p:sp>
      <p:pic>
        <p:nvPicPr>
          <p:cNvPr id="7169" name="Picture 1"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73" name="Picture 5"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75" name="Picture 7"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77" name="Picture 9"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79" name="Picture 11"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81" name="Picture 13"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82" name="Picture 14"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83" name="Picture 15"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84" name="Picture 16"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85" name="Picture 17"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86" name="Picture 18"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87" name="Picture 19"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88" name="Picture 20"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89" name="Picture 21"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90" name="Picture 22"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91" name="Picture 23"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92" name="Picture 24"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93" name="Picture 25"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94" name="Picture 26"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95" name="Picture 27"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96" name="Picture 28"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97" name="Picture 29"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198" name="Picture 30"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199" name="Picture 31"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pic>
        <p:nvPicPr>
          <p:cNvPr id="7200" name="Picture 32" descr="mo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032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7201" name="Picture 33" descr="mai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65100" cy="13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5797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2173574"/>
          </a:xfrm>
        </p:spPr>
        <p:txBody>
          <a:bodyPr>
            <a:noAutofit/>
          </a:bodyPr>
          <a:lstStyle/>
          <a:p>
            <a:pPr>
              <a:spcBef>
                <a:spcPts val="0"/>
              </a:spcBef>
            </a:pPr>
            <a:r>
              <a:rPr lang="sv-SE" dirty="0" err="1"/>
              <a:t>Head</a:t>
            </a:r>
            <a:r>
              <a:rPr lang="sv-SE" dirty="0"/>
              <a:t> Coach: Dino </a:t>
            </a:r>
            <a:r>
              <a:rPr lang="sv-SE" dirty="0" err="1"/>
              <a:t>Misic</a:t>
            </a:r>
            <a:endParaRPr lang="sv-SE" dirty="0"/>
          </a:p>
          <a:p>
            <a:pPr>
              <a:spcBef>
                <a:spcPts val="0"/>
              </a:spcBef>
            </a:pPr>
            <a:r>
              <a:rPr lang="sv-SE" dirty="0"/>
              <a:t>Team Manager: Maria </a:t>
            </a:r>
            <a:r>
              <a:rPr lang="sv-SE" dirty="0" err="1"/>
              <a:t>Tunebro</a:t>
            </a:r>
            <a:endParaRPr lang="sv-SE" dirty="0"/>
          </a:p>
          <a:p>
            <a:pPr>
              <a:spcBef>
                <a:spcPts val="0"/>
              </a:spcBef>
            </a:pPr>
            <a:r>
              <a:rPr lang="sv-SE" dirty="0"/>
              <a:t>Hjälptränare: Marcus </a:t>
            </a:r>
            <a:r>
              <a:rPr lang="sv-SE" dirty="0" err="1"/>
              <a:t>Hagbert</a:t>
            </a:r>
            <a:endParaRPr lang="sv-SE" dirty="0"/>
          </a:p>
          <a:p>
            <a:pPr>
              <a:spcBef>
                <a:spcPts val="0"/>
              </a:spcBef>
            </a:pPr>
            <a:r>
              <a:rPr lang="sv-SE" dirty="0"/>
              <a:t>Ungdomscoach: Ellen Westerståhl</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POJKAR 08</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441160" cy="5509200"/>
          </a:xfrm>
          <a:prstGeom prst="rect">
            <a:avLst/>
          </a:prstGeom>
          <a:noFill/>
        </p:spPr>
        <p:txBody>
          <a:bodyPr wrap="square" numCol="2" rtlCol="0">
            <a:spAutoFit/>
          </a:bodyPr>
          <a:lstStyle/>
          <a:p>
            <a:pPr>
              <a:buFont typeface="+mj-lt"/>
              <a:buAutoNum type="arabicPeriod"/>
              <a:tabLst>
                <a:tab pos="72000" algn="l"/>
              </a:tabLst>
            </a:pPr>
            <a:r>
              <a:rPr lang="sv-SE" sz="2200" dirty="0"/>
              <a:t>Adam </a:t>
            </a:r>
            <a:r>
              <a:rPr lang="sv-SE" sz="2200" dirty="0" err="1"/>
              <a:t>Alissa</a:t>
            </a:r>
            <a:endParaRPr lang="sv-SE" sz="2200" dirty="0"/>
          </a:p>
          <a:p>
            <a:pPr>
              <a:buFont typeface="+mj-lt"/>
              <a:buAutoNum type="arabicPeriod"/>
              <a:tabLst>
                <a:tab pos="72000" algn="l"/>
              </a:tabLst>
            </a:pPr>
            <a:r>
              <a:rPr lang="sv-SE" sz="2200" dirty="0"/>
              <a:t>Arvid Udd</a:t>
            </a:r>
          </a:p>
          <a:p>
            <a:pPr>
              <a:buFont typeface="+mj-lt"/>
              <a:buAutoNum type="arabicPeriod"/>
              <a:tabLst>
                <a:tab pos="72000" algn="l"/>
              </a:tabLst>
            </a:pPr>
            <a:r>
              <a:rPr lang="sv-SE" sz="2200" dirty="0"/>
              <a:t>Charlie Charles </a:t>
            </a:r>
            <a:r>
              <a:rPr lang="sv-SE" sz="2200" dirty="0" err="1"/>
              <a:t>Lekås</a:t>
            </a:r>
            <a:endParaRPr lang="sv-SE" sz="2200" dirty="0"/>
          </a:p>
          <a:p>
            <a:pPr>
              <a:buFont typeface="+mj-lt"/>
              <a:buAutoNum type="arabicPeriod"/>
              <a:tabLst>
                <a:tab pos="72000" algn="l"/>
              </a:tabLst>
            </a:pPr>
            <a:r>
              <a:rPr lang="sv-SE" sz="2200" dirty="0"/>
              <a:t>David </a:t>
            </a:r>
            <a:r>
              <a:rPr lang="sv-SE" sz="2200" dirty="0" err="1"/>
              <a:t>Misic</a:t>
            </a:r>
            <a:endParaRPr lang="sv-SE" sz="2200" dirty="0"/>
          </a:p>
          <a:p>
            <a:pPr>
              <a:buFont typeface="+mj-lt"/>
              <a:buAutoNum type="arabicPeriod"/>
              <a:tabLst>
                <a:tab pos="72000" algn="l"/>
              </a:tabLst>
            </a:pPr>
            <a:r>
              <a:rPr lang="sv-SE" sz="2200" dirty="0"/>
              <a:t>Dennis </a:t>
            </a:r>
            <a:r>
              <a:rPr lang="sv-SE" sz="2200" dirty="0" err="1"/>
              <a:t>Omazic</a:t>
            </a:r>
            <a:endParaRPr lang="sv-SE" sz="2200" dirty="0"/>
          </a:p>
          <a:p>
            <a:pPr>
              <a:buFont typeface="+mj-lt"/>
              <a:buAutoNum type="arabicPeriod"/>
              <a:tabLst>
                <a:tab pos="72000" algn="l"/>
              </a:tabLst>
            </a:pPr>
            <a:r>
              <a:rPr lang="sv-SE" sz="2200" dirty="0"/>
              <a:t>Elias Furestad</a:t>
            </a:r>
          </a:p>
          <a:p>
            <a:pPr>
              <a:buFont typeface="+mj-lt"/>
              <a:buAutoNum type="arabicPeriod"/>
              <a:tabLst>
                <a:tab pos="72000" algn="l"/>
              </a:tabLst>
            </a:pPr>
            <a:r>
              <a:rPr lang="sv-SE" sz="2200" dirty="0"/>
              <a:t>Gabriel Blomqvist</a:t>
            </a:r>
          </a:p>
          <a:p>
            <a:pPr>
              <a:buFont typeface="+mj-lt"/>
              <a:buAutoNum type="arabicPeriod"/>
              <a:tabLst>
                <a:tab pos="72000" algn="l"/>
              </a:tabLst>
            </a:pPr>
            <a:r>
              <a:rPr lang="sv-SE" sz="2200" dirty="0"/>
              <a:t>Max </a:t>
            </a:r>
            <a:r>
              <a:rPr lang="sv-SE" sz="2200" dirty="0" err="1"/>
              <a:t>Misic</a:t>
            </a: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Nils Ullberg</a:t>
            </a:r>
          </a:p>
          <a:p>
            <a:pPr>
              <a:buFont typeface="+mj-lt"/>
              <a:buAutoNum type="arabicPeriod"/>
              <a:tabLst>
                <a:tab pos="72000" algn="l"/>
              </a:tabLst>
            </a:pPr>
            <a:r>
              <a:rPr lang="sv-SE" sz="2200" dirty="0"/>
              <a:t>Oliver Augustsson</a:t>
            </a:r>
          </a:p>
          <a:p>
            <a:pPr>
              <a:buFont typeface="+mj-lt"/>
              <a:buAutoNum type="arabicPeriod"/>
              <a:tabLst>
                <a:tab pos="72000" algn="l"/>
              </a:tabLst>
            </a:pPr>
            <a:r>
              <a:rPr lang="sv-SE" sz="2200" dirty="0"/>
              <a:t>Oliver Johannesson Campbell</a:t>
            </a:r>
          </a:p>
          <a:p>
            <a:pPr>
              <a:buFont typeface="+mj-lt"/>
              <a:buAutoNum type="arabicPeriod"/>
              <a:tabLst>
                <a:tab pos="72000" algn="l"/>
              </a:tabLst>
            </a:pPr>
            <a:r>
              <a:rPr lang="sv-SE" sz="2200" dirty="0"/>
              <a:t>Olle Torberger </a:t>
            </a:r>
          </a:p>
          <a:p>
            <a:pPr>
              <a:buFont typeface="+mj-lt"/>
              <a:buAutoNum type="arabicPeriod"/>
              <a:tabLst>
                <a:tab pos="72000" algn="l"/>
              </a:tabLst>
            </a:pPr>
            <a:r>
              <a:rPr lang="sv-SE" sz="2200" dirty="0"/>
              <a:t>Simon </a:t>
            </a:r>
            <a:r>
              <a:rPr lang="sv-SE" sz="2200" dirty="0" err="1"/>
              <a:t>Hagbert</a:t>
            </a:r>
            <a:endParaRPr lang="sv-SE" sz="2200" dirty="0"/>
          </a:p>
          <a:p>
            <a:pPr>
              <a:buFont typeface="+mj-lt"/>
              <a:buAutoNum type="arabicPeriod"/>
              <a:tabLst>
                <a:tab pos="72000" algn="l"/>
              </a:tabLst>
            </a:pPr>
            <a:r>
              <a:rPr lang="sv-SE" sz="2200" dirty="0" err="1"/>
              <a:t>Uvis</a:t>
            </a:r>
            <a:r>
              <a:rPr lang="sv-SE" sz="2200" dirty="0"/>
              <a:t> </a:t>
            </a:r>
            <a:r>
              <a:rPr lang="sv-SE" sz="2200" dirty="0" err="1"/>
              <a:t>Urtans</a:t>
            </a:r>
            <a:endParaRPr lang="sv-SE" sz="2200" dirty="0"/>
          </a:p>
          <a:p>
            <a:pPr>
              <a:buFont typeface="+mj-lt"/>
              <a:buAutoNum type="arabicPeriod"/>
              <a:tabLst>
                <a:tab pos="72000" algn="l"/>
              </a:tabLst>
            </a:pPr>
            <a:r>
              <a:rPr lang="sv-SE" sz="2200" dirty="0"/>
              <a:t>Victor </a:t>
            </a:r>
            <a:r>
              <a:rPr lang="sv-SE" sz="2200" dirty="0" err="1"/>
              <a:t>Eilertsen</a:t>
            </a:r>
            <a:endParaRPr lang="sv-SE" sz="2200" dirty="0"/>
          </a:p>
          <a:p>
            <a:pPr>
              <a:buFont typeface="+mj-lt"/>
              <a:buAutoNum type="arabicPeriod"/>
              <a:tabLst>
                <a:tab pos="72000" algn="l"/>
              </a:tabLst>
            </a:pPr>
            <a:r>
              <a:rPr lang="sv-SE" sz="2200" dirty="0"/>
              <a:t>Wiggo </a:t>
            </a:r>
            <a:r>
              <a:rPr lang="sv-SE" sz="2200" dirty="0" err="1"/>
              <a:t>Tunebro</a:t>
            </a:r>
            <a:endParaRPr lang="sv-SE" sz="2200" dirty="0"/>
          </a:p>
        </p:txBody>
      </p:sp>
    </p:spTree>
    <p:extLst>
      <p:ext uri="{BB962C8B-B14F-4D97-AF65-F5344CB8AC3E}">
        <p14:creationId xmlns:p14="http://schemas.microsoft.com/office/powerpoint/2010/main" val="423198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2173574"/>
          </a:xfrm>
        </p:spPr>
        <p:txBody>
          <a:bodyPr>
            <a:noAutofit/>
          </a:bodyPr>
          <a:lstStyle/>
          <a:p>
            <a:pPr>
              <a:spcBef>
                <a:spcPts val="0"/>
              </a:spcBef>
            </a:pPr>
            <a:r>
              <a:rPr lang="sv-SE" dirty="0" err="1"/>
              <a:t>Head</a:t>
            </a:r>
            <a:r>
              <a:rPr lang="sv-SE" dirty="0"/>
              <a:t> Coach: Henrik Karlsson </a:t>
            </a:r>
            <a:r>
              <a:rPr lang="sv-SE" dirty="0" err="1"/>
              <a:t>Rodén</a:t>
            </a:r>
            <a:endParaRPr lang="sv-SE" dirty="0"/>
          </a:p>
          <a:p>
            <a:pPr>
              <a:spcBef>
                <a:spcPts val="0"/>
              </a:spcBef>
            </a:pPr>
            <a:r>
              <a:rPr lang="sv-SE" dirty="0"/>
              <a:t>Team Manager: Sandra Nordlund</a:t>
            </a:r>
          </a:p>
          <a:p>
            <a:pPr>
              <a:spcBef>
                <a:spcPts val="0"/>
              </a:spcBef>
            </a:pPr>
            <a:r>
              <a:rPr lang="sv-SE" dirty="0"/>
              <a:t>Hjälptränare: Maria </a:t>
            </a:r>
            <a:r>
              <a:rPr lang="sv-SE" dirty="0" err="1"/>
              <a:t>Hamvik</a:t>
            </a:r>
            <a:r>
              <a:rPr lang="sv-SE" dirty="0"/>
              <a:t> &amp; 	           Elin </a:t>
            </a:r>
            <a:r>
              <a:rPr lang="sv-SE" dirty="0" err="1"/>
              <a:t>Säwén</a:t>
            </a:r>
            <a:endParaRPr lang="sv-SE" dirty="0"/>
          </a:p>
          <a:p>
            <a:pPr>
              <a:spcBef>
                <a:spcPts val="0"/>
              </a:spcBef>
            </a:pPr>
            <a:r>
              <a:rPr lang="sv-SE" dirty="0"/>
              <a:t>Ungdomscoach: Astrid Engström</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FLICKOR 09</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937146"/>
            <a:ext cx="10441160" cy="7540526"/>
          </a:xfrm>
          <a:prstGeom prst="rect">
            <a:avLst/>
          </a:prstGeom>
          <a:noFill/>
        </p:spPr>
        <p:txBody>
          <a:bodyPr wrap="square" numCol="2" rtlCol="0">
            <a:spAutoFit/>
          </a:bodyPr>
          <a:lstStyle/>
          <a:p>
            <a:pPr>
              <a:buFont typeface="+mj-lt"/>
              <a:buAutoNum type="arabicPeriod"/>
              <a:tabLst>
                <a:tab pos="72000" algn="l"/>
              </a:tabLst>
            </a:pPr>
            <a:r>
              <a:rPr lang="sv-SE" sz="2200" dirty="0"/>
              <a:t>Abigail </a:t>
            </a:r>
            <a:r>
              <a:rPr lang="sv-SE" sz="2200" dirty="0" err="1"/>
              <a:t>Jöfelt</a:t>
            </a:r>
            <a:endParaRPr lang="sv-SE" sz="2200" dirty="0"/>
          </a:p>
          <a:p>
            <a:pPr>
              <a:buFont typeface="+mj-lt"/>
              <a:buAutoNum type="arabicPeriod"/>
              <a:tabLst>
                <a:tab pos="72000" algn="l"/>
              </a:tabLst>
            </a:pPr>
            <a:r>
              <a:rPr lang="sv-SE" sz="2200" dirty="0"/>
              <a:t>Ellen  </a:t>
            </a:r>
            <a:r>
              <a:rPr lang="sv-SE" sz="2200" dirty="0" err="1"/>
              <a:t>Engde</a:t>
            </a:r>
            <a:endParaRPr lang="sv-SE" sz="2200" dirty="0"/>
          </a:p>
          <a:p>
            <a:pPr>
              <a:buFont typeface="+mj-lt"/>
              <a:buAutoNum type="arabicPeriod"/>
              <a:tabLst>
                <a:tab pos="72000" algn="l"/>
              </a:tabLst>
            </a:pPr>
            <a:r>
              <a:rPr lang="sv-SE" sz="2200" dirty="0"/>
              <a:t>Elvira Liljequist</a:t>
            </a:r>
          </a:p>
          <a:p>
            <a:pPr>
              <a:buFont typeface="+mj-lt"/>
              <a:buAutoNum type="arabicPeriod"/>
              <a:tabLst>
                <a:tab pos="72000" algn="l"/>
              </a:tabLst>
            </a:pPr>
            <a:r>
              <a:rPr lang="sv-SE" sz="2200" dirty="0"/>
              <a:t>Emilia </a:t>
            </a:r>
            <a:r>
              <a:rPr lang="sv-SE" sz="2200" dirty="0" err="1"/>
              <a:t>Levinsen</a:t>
            </a:r>
            <a:endParaRPr lang="sv-SE" sz="2200" dirty="0"/>
          </a:p>
          <a:p>
            <a:pPr>
              <a:buFont typeface="+mj-lt"/>
              <a:buAutoNum type="arabicPeriod"/>
              <a:tabLst>
                <a:tab pos="72000" algn="l"/>
              </a:tabLst>
            </a:pPr>
            <a:r>
              <a:rPr lang="sv-SE" sz="2200" dirty="0"/>
              <a:t>Ester Lundberg </a:t>
            </a:r>
          </a:p>
          <a:p>
            <a:pPr>
              <a:buFont typeface="+mj-lt"/>
              <a:buAutoNum type="arabicPeriod"/>
              <a:tabLst>
                <a:tab pos="72000" algn="l"/>
              </a:tabLst>
            </a:pPr>
            <a:r>
              <a:rPr lang="sv-SE" sz="2200" dirty="0"/>
              <a:t>Frida Engström</a:t>
            </a:r>
          </a:p>
          <a:p>
            <a:pPr>
              <a:buFont typeface="+mj-lt"/>
              <a:buAutoNum type="arabicPeriod"/>
              <a:tabLst>
                <a:tab pos="72000" algn="l"/>
              </a:tabLst>
            </a:pPr>
            <a:r>
              <a:rPr lang="sv-SE" sz="2200" dirty="0"/>
              <a:t>Hanna </a:t>
            </a:r>
            <a:r>
              <a:rPr lang="sv-SE" sz="2200" dirty="0" err="1"/>
              <a:t>Hamvik</a:t>
            </a:r>
            <a:endParaRPr lang="sv-SE" sz="2200" dirty="0"/>
          </a:p>
          <a:p>
            <a:pPr>
              <a:buFont typeface="+mj-lt"/>
              <a:buAutoNum type="arabicPeriod"/>
              <a:tabLst>
                <a:tab pos="72000" algn="l"/>
              </a:tabLst>
            </a:pPr>
            <a:r>
              <a:rPr lang="sv-SE" sz="2200" dirty="0"/>
              <a:t>Ingrid Landström </a:t>
            </a:r>
          </a:p>
          <a:p>
            <a:pPr>
              <a:buFont typeface="+mj-lt"/>
              <a:buAutoNum type="arabicPeriod"/>
              <a:tabLst>
                <a:tab pos="72000" algn="l"/>
              </a:tabLst>
            </a:pPr>
            <a:r>
              <a:rPr lang="sv-SE" sz="2200" dirty="0"/>
              <a:t>Julia </a:t>
            </a:r>
            <a:r>
              <a:rPr lang="sv-SE" sz="2200" dirty="0" err="1"/>
              <a:t>Uriz</a:t>
            </a:r>
            <a:endParaRPr lang="sv-SE" sz="2200" dirty="0"/>
          </a:p>
          <a:p>
            <a:pPr>
              <a:buFont typeface="+mj-lt"/>
              <a:buAutoNum type="arabicPeriod"/>
              <a:tabLst>
                <a:tab pos="72000" algn="l"/>
              </a:tabLst>
            </a:pPr>
            <a:r>
              <a:rPr lang="sv-SE" sz="2200" dirty="0"/>
              <a:t>Klara Pergeman</a:t>
            </a:r>
          </a:p>
          <a:p>
            <a:pPr>
              <a:buFont typeface="+mj-lt"/>
              <a:buAutoNum type="arabicPeriod"/>
              <a:tabLst>
                <a:tab pos="72000" algn="l"/>
              </a:tabLst>
            </a:pPr>
            <a:r>
              <a:rPr lang="sv-SE" sz="2200" dirty="0"/>
              <a:t>Laura </a:t>
            </a:r>
            <a:r>
              <a:rPr lang="sv-SE" sz="2200" dirty="0" err="1"/>
              <a:t>Huayna</a:t>
            </a:r>
            <a:r>
              <a:rPr lang="sv-SE" sz="2200" dirty="0"/>
              <a:t> Fernandez </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Mari Bell </a:t>
            </a:r>
            <a:r>
              <a:rPr lang="sv-SE" sz="2200" dirty="0" err="1"/>
              <a:t>Chamoun</a:t>
            </a:r>
            <a:endParaRPr lang="sv-SE" sz="2200" dirty="0"/>
          </a:p>
          <a:p>
            <a:pPr>
              <a:buFont typeface="+mj-lt"/>
              <a:buAutoNum type="arabicPeriod"/>
              <a:tabLst>
                <a:tab pos="72000" algn="l"/>
              </a:tabLst>
            </a:pPr>
            <a:r>
              <a:rPr lang="sv-SE" sz="2200" dirty="0"/>
              <a:t>Milena Osman</a:t>
            </a:r>
          </a:p>
          <a:p>
            <a:pPr>
              <a:buFont typeface="+mj-lt"/>
              <a:buAutoNum type="arabicPeriod"/>
              <a:tabLst>
                <a:tab pos="72000" algn="l"/>
              </a:tabLst>
            </a:pPr>
            <a:r>
              <a:rPr lang="sv-SE" sz="2200" dirty="0" err="1"/>
              <a:t>Miljana</a:t>
            </a:r>
            <a:r>
              <a:rPr lang="sv-SE" sz="2200" dirty="0"/>
              <a:t> Duque</a:t>
            </a:r>
          </a:p>
          <a:p>
            <a:pPr>
              <a:buFont typeface="+mj-lt"/>
              <a:buAutoNum type="arabicPeriod"/>
              <a:tabLst>
                <a:tab pos="72000" algn="l"/>
              </a:tabLst>
            </a:pPr>
            <a:r>
              <a:rPr lang="sv-SE" sz="2200" dirty="0"/>
              <a:t>Märta </a:t>
            </a:r>
            <a:r>
              <a:rPr lang="sv-SE" sz="2200" dirty="0" err="1"/>
              <a:t>Viksten</a:t>
            </a:r>
            <a:endParaRPr lang="sv-SE" sz="2200" dirty="0"/>
          </a:p>
          <a:p>
            <a:pPr>
              <a:buFont typeface="+mj-lt"/>
              <a:buAutoNum type="arabicPeriod"/>
              <a:tabLst>
                <a:tab pos="72000" algn="l"/>
              </a:tabLst>
            </a:pPr>
            <a:r>
              <a:rPr lang="sv-SE" sz="2200" dirty="0" err="1"/>
              <a:t>Nabaa</a:t>
            </a:r>
            <a:r>
              <a:rPr lang="sv-SE" sz="2200" dirty="0"/>
              <a:t> </a:t>
            </a:r>
            <a:r>
              <a:rPr lang="sv-SE" sz="2200" dirty="0" err="1"/>
              <a:t>Abd</a:t>
            </a:r>
            <a:endParaRPr lang="sv-SE" sz="2200" dirty="0"/>
          </a:p>
          <a:p>
            <a:pPr>
              <a:buFont typeface="+mj-lt"/>
              <a:buAutoNum type="arabicPeriod"/>
              <a:tabLst>
                <a:tab pos="72000" algn="l"/>
              </a:tabLst>
            </a:pPr>
            <a:r>
              <a:rPr lang="sv-SE" sz="2200" dirty="0"/>
              <a:t>Nike Höök</a:t>
            </a:r>
          </a:p>
          <a:p>
            <a:pPr>
              <a:buFont typeface="+mj-lt"/>
              <a:buAutoNum type="arabicPeriod"/>
              <a:tabLst>
                <a:tab pos="72000" algn="l"/>
              </a:tabLst>
            </a:pPr>
            <a:r>
              <a:rPr lang="sv-SE" sz="2200" dirty="0"/>
              <a:t>Noomi </a:t>
            </a:r>
            <a:r>
              <a:rPr lang="sv-SE" sz="2200" dirty="0" err="1"/>
              <a:t>Rodén</a:t>
            </a:r>
            <a:endParaRPr lang="sv-SE" sz="2200" dirty="0"/>
          </a:p>
          <a:p>
            <a:pPr>
              <a:buFont typeface="+mj-lt"/>
              <a:buAutoNum type="arabicPeriod"/>
              <a:tabLst>
                <a:tab pos="72000" algn="l"/>
              </a:tabLst>
            </a:pPr>
            <a:r>
              <a:rPr lang="sv-SE" sz="2200" dirty="0"/>
              <a:t>Patricia </a:t>
            </a:r>
            <a:r>
              <a:rPr lang="sv-SE" sz="2200" dirty="0" err="1"/>
              <a:t>Bervenmark</a:t>
            </a:r>
            <a:endParaRPr lang="sv-SE" sz="2200" dirty="0"/>
          </a:p>
          <a:p>
            <a:pPr>
              <a:buFont typeface="+mj-lt"/>
              <a:buAutoNum type="arabicPeriod"/>
              <a:tabLst>
                <a:tab pos="72000" algn="l"/>
              </a:tabLst>
            </a:pPr>
            <a:r>
              <a:rPr lang="sv-SE" sz="2200" dirty="0"/>
              <a:t>Siri </a:t>
            </a:r>
            <a:r>
              <a:rPr lang="sv-SE" sz="2200" dirty="0" err="1"/>
              <a:t>Dirix</a:t>
            </a:r>
            <a:endParaRPr lang="sv-SE" sz="2200" dirty="0"/>
          </a:p>
          <a:p>
            <a:pPr>
              <a:buFont typeface="+mj-lt"/>
              <a:buAutoNum type="arabicPeriod"/>
              <a:tabLst>
                <a:tab pos="72000" algn="l"/>
              </a:tabLst>
            </a:pPr>
            <a:r>
              <a:rPr lang="sv-SE" sz="2200" dirty="0"/>
              <a:t>Thea Boström</a:t>
            </a:r>
          </a:p>
          <a:p>
            <a:pPr>
              <a:buFont typeface="+mj-lt"/>
              <a:buAutoNum type="arabicPeriod"/>
              <a:tabLst>
                <a:tab pos="72000" algn="l"/>
              </a:tabLst>
            </a:pPr>
            <a:r>
              <a:rPr lang="sv-SE" sz="2200" dirty="0"/>
              <a:t>Vera </a:t>
            </a:r>
            <a:r>
              <a:rPr lang="sv-SE" sz="2200" dirty="0" err="1"/>
              <a:t>Wilnier</a:t>
            </a:r>
            <a:endParaRPr lang="sv-SE" sz="2200" dirty="0"/>
          </a:p>
        </p:txBody>
      </p:sp>
    </p:spTree>
    <p:extLst>
      <p:ext uri="{BB962C8B-B14F-4D97-AF65-F5344CB8AC3E}">
        <p14:creationId xmlns:p14="http://schemas.microsoft.com/office/powerpoint/2010/main" val="3806921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Scale>
                                      <p:cBhvr>
                                        <p:cTn id="21"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1"/>
                                        </p:tgtEl>
                                        <p:attrNameLst>
                                          <p:attrName>ppt_x</p:attrName>
                                          <p:attrName>ppt_y</p:attrName>
                                        </p:attrNameLst>
                                      </p:cBhvr>
                                    </p:animMotion>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2173574"/>
          </a:xfrm>
        </p:spPr>
        <p:txBody>
          <a:bodyPr>
            <a:noAutofit/>
          </a:bodyPr>
          <a:lstStyle/>
          <a:p>
            <a:pPr>
              <a:spcBef>
                <a:spcPts val="0"/>
              </a:spcBef>
            </a:pPr>
            <a:r>
              <a:rPr lang="sv-SE" dirty="0"/>
              <a:t>Team Managers: Cathrine </a:t>
            </a:r>
            <a:r>
              <a:rPr lang="sv-SE" dirty="0" err="1"/>
              <a:t>Cloarec</a:t>
            </a:r>
            <a:r>
              <a:rPr lang="sv-SE" dirty="0"/>
              <a:t> Lindberg &amp; Madelene Sjöholm</a:t>
            </a:r>
          </a:p>
          <a:p>
            <a:pPr>
              <a:spcBef>
                <a:spcPts val="0"/>
              </a:spcBef>
            </a:pPr>
            <a:r>
              <a:rPr lang="sv-SE" dirty="0"/>
              <a:t>Tränare: Magnus Andrén, Per Larsson </a:t>
            </a:r>
            <a:r>
              <a:rPr lang="sv-SE" dirty="0" err="1"/>
              <a:t>mfl</a:t>
            </a:r>
            <a:endParaRPr lang="sv-SE" dirty="0"/>
          </a:p>
          <a:p>
            <a:pPr>
              <a:spcBef>
                <a:spcPts val="0"/>
              </a:spcBef>
            </a:pPr>
            <a:r>
              <a:rPr lang="sv-SE" dirty="0"/>
              <a:t>Ungdomscoach: Hedvig Odell &amp; Samuel Åhsberg</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POJKAR 09</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915660"/>
            <a:ext cx="10441160" cy="7201972"/>
          </a:xfrm>
          <a:prstGeom prst="rect">
            <a:avLst/>
          </a:prstGeom>
          <a:noFill/>
        </p:spPr>
        <p:txBody>
          <a:bodyPr wrap="square" numCol="2" rtlCol="0">
            <a:spAutoFit/>
          </a:bodyPr>
          <a:lstStyle/>
          <a:p>
            <a:pPr>
              <a:buFont typeface="+mj-lt"/>
              <a:buAutoNum type="arabicPeriod"/>
              <a:tabLst>
                <a:tab pos="72000" algn="l"/>
              </a:tabLst>
            </a:pPr>
            <a:r>
              <a:rPr lang="sv-SE" sz="2200" dirty="0" err="1"/>
              <a:t>Abdoulie</a:t>
            </a:r>
            <a:r>
              <a:rPr lang="sv-SE" sz="2200" dirty="0"/>
              <a:t> </a:t>
            </a:r>
            <a:r>
              <a:rPr lang="sv-SE" sz="2200" dirty="0" err="1"/>
              <a:t>Njie</a:t>
            </a:r>
            <a:endParaRPr lang="sv-SE" sz="2200" dirty="0"/>
          </a:p>
          <a:p>
            <a:pPr>
              <a:buFont typeface="+mj-lt"/>
              <a:buAutoNum type="arabicPeriod"/>
              <a:tabLst>
                <a:tab pos="72000" algn="l"/>
              </a:tabLst>
            </a:pPr>
            <a:r>
              <a:rPr lang="sv-SE" sz="2200" dirty="0"/>
              <a:t>Albin Johansson</a:t>
            </a:r>
          </a:p>
          <a:p>
            <a:pPr>
              <a:buFont typeface="+mj-lt"/>
              <a:buAutoNum type="arabicPeriod"/>
              <a:tabLst>
                <a:tab pos="72000" algn="l"/>
              </a:tabLst>
            </a:pPr>
            <a:r>
              <a:rPr lang="sv-SE" sz="2200" dirty="0"/>
              <a:t>Albin Larsson</a:t>
            </a:r>
          </a:p>
          <a:p>
            <a:pPr>
              <a:buFont typeface="+mj-lt"/>
              <a:buAutoNum type="arabicPeriod"/>
              <a:tabLst>
                <a:tab pos="72000" algn="l"/>
              </a:tabLst>
            </a:pPr>
            <a:r>
              <a:rPr lang="sv-SE" sz="2200" dirty="0"/>
              <a:t>Axel Sjöholm</a:t>
            </a:r>
          </a:p>
          <a:p>
            <a:pPr>
              <a:buFont typeface="+mj-lt"/>
              <a:buAutoNum type="arabicPeriod"/>
              <a:tabLst>
                <a:tab pos="72000" algn="l"/>
              </a:tabLst>
            </a:pPr>
            <a:r>
              <a:rPr lang="sv-SE" sz="2200" dirty="0"/>
              <a:t>Benjamin  Shawn </a:t>
            </a:r>
          </a:p>
          <a:p>
            <a:pPr>
              <a:buFont typeface="+mj-lt"/>
              <a:buAutoNum type="arabicPeriod"/>
              <a:tabLst>
                <a:tab pos="72000" algn="l"/>
              </a:tabLst>
            </a:pPr>
            <a:r>
              <a:rPr lang="sv-SE" sz="2200" dirty="0"/>
              <a:t>Elis Albinsson</a:t>
            </a:r>
          </a:p>
          <a:p>
            <a:pPr>
              <a:buFont typeface="+mj-lt"/>
              <a:buAutoNum type="arabicPeriod"/>
              <a:tabLst>
                <a:tab pos="72000" algn="l"/>
              </a:tabLst>
            </a:pPr>
            <a:r>
              <a:rPr lang="sv-SE" sz="2200" dirty="0"/>
              <a:t>Erik Andrén</a:t>
            </a:r>
          </a:p>
          <a:p>
            <a:pPr>
              <a:buFont typeface="+mj-lt"/>
              <a:buAutoNum type="arabicPeriod"/>
              <a:tabLst>
                <a:tab pos="72000" algn="l"/>
              </a:tabLst>
            </a:pPr>
            <a:r>
              <a:rPr lang="sv-SE" sz="2200" dirty="0"/>
              <a:t>Hannes </a:t>
            </a:r>
            <a:r>
              <a:rPr lang="sv-SE" sz="2200" dirty="0" err="1"/>
              <a:t>Lejelöv</a:t>
            </a:r>
            <a:endParaRPr lang="sv-SE" sz="2200" dirty="0"/>
          </a:p>
          <a:p>
            <a:pPr>
              <a:buFont typeface="+mj-lt"/>
              <a:buAutoNum type="arabicPeriod"/>
              <a:tabLst>
                <a:tab pos="72000" algn="l"/>
              </a:tabLst>
            </a:pPr>
            <a:r>
              <a:rPr lang="sv-SE" sz="2200" dirty="0"/>
              <a:t>Jacob Lilja</a:t>
            </a:r>
          </a:p>
          <a:p>
            <a:pPr>
              <a:buFont typeface="+mj-lt"/>
              <a:buAutoNum type="arabicPeriod"/>
              <a:tabLst>
                <a:tab pos="72000" algn="l"/>
              </a:tabLst>
            </a:pPr>
            <a:r>
              <a:rPr lang="sv-SE" sz="2200" dirty="0"/>
              <a:t>Joseph </a:t>
            </a:r>
            <a:r>
              <a:rPr lang="sv-SE" sz="2200" dirty="0" err="1"/>
              <a:t>Khadyer</a:t>
            </a:r>
            <a:endParaRPr lang="sv-SE" sz="2200" dirty="0"/>
          </a:p>
          <a:p>
            <a:pPr>
              <a:buFont typeface="+mj-lt"/>
              <a:buAutoNum type="arabicPeriod"/>
              <a:tabLst>
                <a:tab pos="72000" algn="l"/>
              </a:tabLst>
            </a:pPr>
            <a:r>
              <a:rPr lang="sv-SE" sz="2200" dirty="0" err="1"/>
              <a:t>Kian</a:t>
            </a:r>
            <a:r>
              <a:rPr lang="sv-SE" sz="2200" dirty="0"/>
              <a:t> </a:t>
            </a:r>
            <a:r>
              <a:rPr lang="sv-SE" sz="2200" dirty="0" err="1"/>
              <a:t>Eshraghi</a:t>
            </a: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Leo Lundahl </a:t>
            </a:r>
          </a:p>
          <a:p>
            <a:pPr>
              <a:buFont typeface="+mj-lt"/>
              <a:buAutoNum type="arabicPeriod"/>
              <a:tabLst>
                <a:tab pos="72000" algn="l"/>
              </a:tabLst>
            </a:pPr>
            <a:r>
              <a:rPr lang="sv-SE" sz="2200" dirty="0"/>
              <a:t>Lucas Lindberg</a:t>
            </a:r>
          </a:p>
          <a:p>
            <a:pPr>
              <a:buFont typeface="+mj-lt"/>
              <a:buAutoNum type="arabicPeriod"/>
              <a:tabLst>
                <a:tab pos="72000" algn="l"/>
              </a:tabLst>
            </a:pPr>
            <a:r>
              <a:rPr lang="sv-SE" sz="2200" dirty="0" err="1"/>
              <a:t>Muaaz</a:t>
            </a:r>
            <a:r>
              <a:rPr lang="sv-SE" sz="2200" dirty="0"/>
              <a:t> </a:t>
            </a:r>
            <a:r>
              <a:rPr lang="sv-SE" sz="2200" dirty="0" err="1"/>
              <a:t>Farid</a:t>
            </a:r>
            <a:endParaRPr lang="sv-SE" sz="2200" dirty="0"/>
          </a:p>
          <a:p>
            <a:pPr>
              <a:buFont typeface="+mj-lt"/>
              <a:buAutoNum type="arabicPeriod"/>
              <a:tabLst>
                <a:tab pos="72000" algn="l"/>
              </a:tabLst>
            </a:pPr>
            <a:r>
              <a:rPr lang="sv-SE" sz="2200" dirty="0"/>
              <a:t>Niilo Laurén</a:t>
            </a:r>
          </a:p>
          <a:p>
            <a:pPr>
              <a:buFont typeface="+mj-lt"/>
              <a:buAutoNum type="arabicPeriod"/>
              <a:tabLst>
                <a:tab pos="72000" algn="l"/>
              </a:tabLst>
            </a:pPr>
            <a:r>
              <a:rPr lang="sv-SE" sz="2200" dirty="0" err="1"/>
              <a:t>Nisal</a:t>
            </a:r>
            <a:r>
              <a:rPr lang="sv-SE" sz="2200" dirty="0"/>
              <a:t> </a:t>
            </a:r>
            <a:r>
              <a:rPr lang="sv-SE" sz="2200" dirty="0" err="1"/>
              <a:t>Peiris</a:t>
            </a:r>
            <a:r>
              <a:rPr lang="sv-SE" sz="2200" dirty="0"/>
              <a:t> </a:t>
            </a:r>
            <a:r>
              <a:rPr lang="sv-SE" sz="2200" dirty="0" err="1"/>
              <a:t>Weherage</a:t>
            </a:r>
            <a:endParaRPr lang="sv-SE" sz="2200" dirty="0"/>
          </a:p>
          <a:p>
            <a:pPr>
              <a:buFont typeface="+mj-lt"/>
              <a:buAutoNum type="arabicPeriod"/>
              <a:tabLst>
                <a:tab pos="72000" algn="l"/>
              </a:tabLst>
            </a:pPr>
            <a:r>
              <a:rPr lang="sv-SE" sz="2200" dirty="0"/>
              <a:t>Pedro Soares</a:t>
            </a:r>
          </a:p>
          <a:p>
            <a:pPr>
              <a:buFont typeface="+mj-lt"/>
              <a:buAutoNum type="arabicPeriod"/>
              <a:tabLst>
                <a:tab pos="72000" algn="l"/>
              </a:tabLst>
            </a:pPr>
            <a:r>
              <a:rPr lang="sv-SE" sz="2200" dirty="0"/>
              <a:t>Pontus Mark</a:t>
            </a:r>
          </a:p>
          <a:p>
            <a:pPr>
              <a:buFont typeface="+mj-lt"/>
              <a:buAutoNum type="arabicPeriod"/>
              <a:tabLst>
                <a:tab pos="72000" algn="l"/>
              </a:tabLst>
            </a:pPr>
            <a:r>
              <a:rPr lang="sv-SE" sz="2200" dirty="0"/>
              <a:t>Rickard Isak</a:t>
            </a:r>
          </a:p>
          <a:p>
            <a:pPr>
              <a:buFont typeface="+mj-lt"/>
              <a:buAutoNum type="arabicPeriod"/>
              <a:tabLst>
                <a:tab pos="72000" algn="l"/>
              </a:tabLst>
            </a:pPr>
            <a:r>
              <a:rPr lang="sv-SE" sz="2200" dirty="0"/>
              <a:t>Simon </a:t>
            </a:r>
            <a:r>
              <a:rPr lang="sv-SE" sz="2200" dirty="0" err="1"/>
              <a:t>Marmangelos</a:t>
            </a:r>
            <a:endParaRPr lang="sv-SE" sz="2200" dirty="0"/>
          </a:p>
          <a:p>
            <a:pPr>
              <a:buFont typeface="+mj-lt"/>
              <a:buAutoNum type="arabicPeriod"/>
              <a:tabLst>
                <a:tab pos="72000" algn="l"/>
              </a:tabLst>
            </a:pPr>
            <a:r>
              <a:rPr lang="sv-SE" sz="2200" dirty="0"/>
              <a:t>Viktor Kamel</a:t>
            </a:r>
          </a:p>
        </p:txBody>
      </p:sp>
    </p:spTree>
    <p:extLst>
      <p:ext uri="{BB962C8B-B14F-4D97-AF65-F5344CB8AC3E}">
        <p14:creationId xmlns:p14="http://schemas.microsoft.com/office/powerpoint/2010/main" val="930214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Scale>
                                      <p:cBhvr>
                                        <p:cTn id="1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1"/>
                                        </p:tgtEl>
                                        <p:attrNameLst>
                                          <p:attrName>ppt_x</p:attrName>
                                          <p:attrName>ppt_y</p:attrName>
                                        </p:attrNameLst>
                                      </p:cBhvr>
                                    </p:animMotion>
                                    <p:animEffect transition="in" filter="fade">
                                      <p:cBhvr>
                                        <p:cTn id="1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2173574"/>
          </a:xfrm>
        </p:spPr>
        <p:txBody>
          <a:bodyPr>
            <a:noAutofit/>
          </a:bodyPr>
          <a:lstStyle/>
          <a:p>
            <a:pPr>
              <a:spcBef>
                <a:spcPts val="0"/>
              </a:spcBef>
            </a:pPr>
            <a:r>
              <a:rPr lang="sv-SE" dirty="0" err="1"/>
              <a:t>Head</a:t>
            </a:r>
            <a:r>
              <a:rPr lang="sv-SE" dirty="0"/>
              <a:t> Coach: Per Agélii</a:t>
            </a:r>
          </a:p>
          <a:p>
            <a:pPr>
              <a:spcBef>
                <a:spcPts val="0"/>
              </a:spcBef>
            </a:pPr>
            <a:r>
              <a:rPr lang="sv-SE" dirty="0"/>
              <a:t>Team Manager: Patrik Olsson</a:t>
            </a:r>
          </a:p>
          <a:p>
            <a:pPr>
              <a:spcBef>
                <a:spcPts val="0"/>
              </a:spcBef>
            </a:pPr>
            <a:r>
              <a:rPr lang="sv-SE" dirty="0"/>
              <a:t>Hjälptränare: Martin </a:t>
            </a:r>
            <a:r>
              <a:rPr lang="sv-SE" dirty="0" err="1"/>
              <a:t>Cronert</a:t>
            </a:r>
            <a:endParaRPr lang="sv-SE" dirty="0"/>
          </a:p>
          <a:p>
            <a:pPr>
              <a:spcBef>
                <a:spcPts val="0"/>
              </a:spcBef>
            </a:pPr>
            <a:r>
              <a:rPr lang="sv-SE" dirty="0"/>
              <a:t>Ungdomscoach: Clara </a:t>
            </a:r>
            <a:r>
              <a:rPr lang="sv-SE" dirty="0" err="1"/>
              <a:t>Uriz</a:t>
            </a:r>
            <a:endParaRPr lang="sv-SE" dirty="0"/>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FLICKOR 10</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441160" cy="2462213"/>
          </a:xfrm>
          <a:prstGeom prst="rect">
            <a:avLst/>
          </a:prstGeom>
          <a:noFill/>
        </p:spPr>
        <p:txBody>
          <a:bodyPr wrap="square" numCol="2" rtlCol="0">
            <a:spAutoFit/>
          </a:bodyPr>
          <a:lstStyle/>
          <a:p>
            <a:pPr>
              <a:buFont typeface="+mj-lt"/>
              <a:buAutoNum type="arabicPeriod"/>
              <a:tabLst>
                <a:tab pos="72000" algn="l"/>
              </a:tabLst>
            </a:pPr>
            <a:r>
              <a:rPr lang="sv-SE" sz="2200" dirty="0"/>
              <a:t>Amanda Olsson Wenngren</a:t>
            </a:r>
          </a:p>
          <a:p>
            <a:pPr>
              <a:buFont typeface="+mj-lt"/>
              <a:buAutoNum type="arabicPeriod"/>
              <a:tabLst>
                <a:tab pos="72000" algn="l"/>
              </a:tabLst>
            </a:pPr>
            <a:r>
              <a:rPr lang="sv-SE" sz="2200" dirty="0"/>
              <a:t>Elin </a:t>
            </a:r>
            <a:r>
              <a:rPr lang="sv-SE" sz="2200" dirty="0" err="1"/>
              <a:t>Mesghina</a:t>
            </a:r>
            <a:endParaRPr lang="sv-SE" sz="2200" dirty="0"/>
          </a:p>
          <a:p>
            <a:pPr>
              <a:buFont typeface="+mj-lt"/>
              <a:buAutoNum type="arabicPeriod"/>
              <a:tabLst>
                <a:tab pos="72000" algn="l"/>
              </a:tabLst>
            </a:pPr>
            <a:r>
              <a:rPr lang="sv-SE" sz="2200" dirty="0"/>
              <a:t>Emma </a:t>
            </a:r>
            <a:r>
              <a:rPr lang="sv-SE" sz="2200" dirty="0" err="1"/>
              <a:t>Cronert</a:t>
            </a:r>
            <a:endParaRPr lang="sv-SE" sz="2200" dirty="0"/>
          </a:p>
          <a:p>
            <a:pPr>
              <a:buFont typeface="+mj-lt"/>
              <a:buAutoNum type="arabicPeriod"/>
              <a:tabLst>
                <a:tab pos="72000" algn="l"/>
              </a:tabLst>
            </a:pPr>
            <a:r>
              <a:rPr lang="sv-SE" sz="2200" dirty="0"/>
              <a:t>Freja </a:t>
            </a:r>
            <a:r>
              <a:rPr lang="sv-SE" sz="2200" dirty="0" err="1"/>
              <a:t>Stensmo</a:t>
            </a:r>
            <a:endParaRPr lang="sv-SE" sz="2200" dirty="0"/>
          </a:p>
          <a:p>
            <a:pPr>
              <a:buFont typeface="+mj-lt"/>
              <a:buAutoNum type="arabicPeriod"/>
              <a:tabLst>
                <a:tab pos="72000" algn="l"/>
              </a:tabLst>
            </a:pPr>
            <a:r>
              <a:rPr lang="sv-SE" sz="2200" dirty="0"/>
              <a:t>Lisa Höglund</a:t>
            </a:r>
          </a:p>
          <a:p>
            <a:pPr>
              <a:buFont typeface="+mj-lt"/>
              <a:buAutoNum type="arabicPeriod"/>
              <a:tabLst>
                <a:tab pos="72000" algn="l"/>
              </a:tabLst>
            </a:pPr>
            <a:r>
              <a:rPr lang="sv-SE" sz="2200" dirty="0"/>
              <a:t>Miriam Osman</a:t>
            </a:r>
          </a:p>
          <a:p>
            <a:pPr>
              <a:buFont typeface="+mj-lt"/>
              <a:buAutoNum type="arabicPeriod"/>
              <a:tabLst>
                <a:tab pos="72000" algn="l"/>
              </a:tabLst>
            </a:pPr>
            <a:r>
              <a:rPr lang="sv-SE" sz="2200" dirty="0"/>
              <a:t>Nikole </a:t>
            </a:r>
            <a:r>
              <a:rPr lang="sv-SE" sz="2200" dirty="0" err="1"/>
              <a:t>Olaver</a:t>
            </a:r>
            <a:endParaRPr lang="sv-SE" sz="2200" dirty="0"/>
          </a:p>
        </p:txBody>
      </p:sp>
    </p:spTree>
    <p:extLst>
      <p:ext uri="{BB962C8B-B14F-4D97-AF65-F5344CB8AC3E}">
        <p14:creationId xmlns:p14="http://schemas.microsoft.com/office/powerpoint/2010/main" val="281973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1000" fill="hold"/>
                                        <p:tgtEl>
                                          <p:spTgt spid="11"/>
                                        </p:tgtEl>
                                        <p:attrNameLst>
                                          <p:attrName>ppt_w</p:attrName>
                                        </p:attrNameLst>
                                      </p:cBhvr>
                                      <p:tavLst>
                                        <p:tav tm="0">
                                          <p:val>
                                            <p:strVal val="#ppt_w*0.70"/>
                                          </p:val>
                                        </p:tav>
                                        <p:tav tm="100000">
                                          <p:val>
                                            <p:strVal val="#ppt_w"/>
                                          </p:val>
                                        </p:tav>
                                      </p:tavLst>
                                    </p:anim>
                                    <p:anim calcmode="lin" valueType="num">
                                      <p:cBhvr>
                                        <p:cTn id="22" dur="1000" fill="hold"/>
                                        <p:tgtEl>
                                          <p:spTgt spid="11"/>
                                        </p:tgtEl>
                                        <p:attrNameLst>
                                          <p:attrName>ppt_h</p:attrName>
                                        </p:attrNameLst>
                                      </p:cBhvr>
                                      <p:tavLst>
                                        <p:tav tm="0">
                                          <p:val>
                                            <p:strVal val="#ppt_h"/>
                                          </p:val>
                                        </p:tav>
                                        <p:tav tm="100000">
                                          <p:val>
                                            <p:strVal val="#ppt_h"/>
                                          </p:val>
                                        </p:tav>
                                      </p:tavLst>
                                    </p:anim>
                                    <p:animEffect transition="in" filter="fade">
                                      <p:cBhvr>
                                        <p:cTn id="23"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2173574"/>
          </a:xfrm>
        </p:spPr>
        <p:txBody>
          <a:bodyPr>
            <a:noAutofit/>
          </a:bodyPr>
          <a:lstStyle/>
          <a:p>
            <a:pPr>
              <a:spcBef>
                <a:spcPts val="0"/>
              </a:spcBef>
            </a:pPr>
            <a:r>
              <a:rPr lang="sv-SE" dirty="0" err="1"/>
              <a:t>Head</a:t>
            </a:r>
            <a:r>
              <a:rPr lang="sv-SE" dirty="0"/>
              <a:t> Coach: Ghazal </a:t>
            </a:r>
            <a:r>
              <a:rPr lang="sv-SE" dirty="0" err="1"/>
              <a:t>Hatami</a:t>
            </a:r>
            <a:endParaRPr lang="sv-SE" dirty="0"/>
          </a:p>
          <a:p>
            <a:pPr>
              <a:spcBef>
                <a:spcPts val="0"/>
              </a:spcBef>
            </a:pPr>
            <a:r>
              <a:rPr lang="sv-SE" dirty="0"/>
              <a:t>Team Manager: Magnus Jonsson</a:t>
            </a:r>
          </a:p>
          <a:p>
            <a:pPr>
              <a:spcBef>
                <a:spcPts val="0"/>
              </a:spcBef>
            </a:pPr>
            <a:r>
              <a:rPr lang="sv-SE" dirty="0"/>
              <a:t>Hjälptränare: Annica Sandberg </a:t>
            </a:r>
            <a:r>
              <a:rPr lang="sv-SE"/>
              <a:t>&amp; Nea Olsson </a:t>
            </a:r>
          </a:p>
          <a:p>
            <a:pPr>
              <a:spcBef>
                <a:spcPts val="0"/>
              </a:spcBef>
            </a:pPr>
            <a:r>
              <a:rPr lang="sv-SE"/>
              <a:t>Ungdomscoacher</a:t>
            </a:r>
            <a:r>
              <a:rPr lang="sv-SE" dirty="0"/>
              <a:t>: Albin Agélii  &amp;</a:t>
            </a:r>
          </a:p>
          <a:p>
            <a:pPr>
              <a:spcBef>
                <a:spcPts val="0"/>
              </a:spcBef>
            </a:pPr>
            <a:r>
              <a:rPr lang="sv-SE" dirty="0"/>
              <a:t>		        </a:t>
            </a:r>
            <a:r>
              <a:rPr lang="sv-SE" dirty="0" err="1"/>
              <a:t>Behnia</a:t>
            </a:r>
            <a:r>
              <a:rPr lang="sv-SE" dirty="0"/>
              <a:t> </a:t>
            </a:r>
            <a:r>
              <a:rPr lang="sv-SE" dirty="0" err="1"/>
              <a:t>Afsharazad</a:t>
            </a:r>
            <a:endParaRPr lang="sv-SE" dirty="0"/>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POJKAR 10</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441160" cy="3477875"/>
          </a:xfrm>
          <a:prstGeom prst="rect">
            <a:avLst/>
          </a:prstGeom>
          <a:noFill/>
        </p:spPr>
        <p:txBody>
          <a:bodyPr wrap="square" numCol="2" rtlCol="0">
            <a:spAutoFit/>
          </a:bodyPr>
          <a:lstStyle/>
          <a:p>
            <a:pPr>
              <a:buFont typeface="+mj-lt"/>
              <a:buAutoNum type="arabicPeriod"/>
              <a:tabLst>
                <a:tab pos="72000" algn="l"/>
              </a:tabLst>
            </a:pPr>
            <a:r>
              <a:rPr lang="sv-SE" sz="2200" dirty="0"/>
              <a:t>Albin Fälthammar</a:t>
            </a:r>
          </a:p>
          <a:p>
            <a:pPr>
              <a:buFont typeface="+mj-lt"/>
              <a:buAutoNum type="arabicPeriod"/>
              <a:tabLst>
                <a:tab pos="72000" algn="l"/>
              </a:tabLst>
            </a:pPr>
            <a:r>
              <a:rPr lang="sv-SE" sz="2200" dirty="0"/>
              <a:t>Elias </a:t>
            </a:r>
            <a:r>
              <a:rPr lang="sv-SE" sz="2200" dirty="0" err="1"/>
              <a:t>Örnulf</a:t>
            </a:r>
            <a:endParaRPr lang="sv-SE" sz="2200" dirty="0"/>
          </a:p>
          <a:p>
            <a:pPr>
              <a:buFont typeface="+mj-lt"/>
              <a:buAutoNum type="arabicPeriod"/>
              <a:tabLst>
                <a:tab pos="72000" algn="l"/>
              </a:tabLst>
            </a:pPr>
            <a:r>
              <a:rPr lang="sv-SE" sz="2200" dirty="0"/>
              <a:t>Erik Jonsson-</a:t>
            </a:r>
            <a:r>
              <a:rPr lang="sv-SE" sz="2200" dirty="0" err="1"/>
              <a:t>Lindhqvist</a:t>
            </a:r>
            <a:endParaRPr lang="sv-SE" sz="2200" dirty="0"/>
          </a:p>
          <a:p>
            <a:pPr>
              <a:buFont typeface="+mj-lt"/>
              <a:buAutoNum type="arabicPeriod"/>
              <a:tabLst>
                <a:tab pos="72000" algn="l"/>
              </a:tabLst>
            </a:pPr>
            <a:r>
              <a:rPr lang="sv-SE" sz="2200" dirty="0"/>
              <a:t>Helmer Olsson</a:t>
            </a:r>
          </a:p>
          <a:p>
            <a:pPr>
              <a:buFont typeface="+mj-lt"/>
              <a:buAutoNum type="arabicPeriod"/>
              <a:tabLst>
                <a:tab pos="72000" algn="l"/>
              </a:tabLst>
            </a:pPr>
            <a:r>
              <a:rPr lang="sv-SE" sz="2200" dirty="0"/>
              <a:t>Hjalmar </a:t>
            </a:r>
            <a:r>
              <a:rPr lang="sv-SE" sz="2200" dirty="0" err="1"/>
              <a:t>Lejelöv</a:t>
            </a:r>
            <a:endParaRPr lang="sv-SE" sz="2200" dirty="0"/>
          </a:p>
          <a:p>
            <a:pPr>
              <a:buFont typeface="+mj-lt"/>
              <a:buAutoNum type="arabicPeriod"/>
              <a:tabLst>
                <a:tab pos="72000" algn="l"/>
              </a:tabLst>
            </a:pPr>
            <a:r>
              <a:rPr lang="sv-SE" sz="2200" dirty="0"/>
              <a:t>Josef </a:t>
            </a:r>
            <a:r>
              <a:rPr lang="sv-SE" sz="2200" dirty="0" err="1"/>
              <a:t>Abdo</a:t>
            </a:r>
            <a:endParaRPr lang="sv-SE" sz="2200" dirty="0"/>
          </a:p>
          <a:p>
            <a:pPr>
              <a:buFont typeface="+mj-lt"/>
              <a:buAutoNum type="arabicPeriod"/>
              <a:tabLst>
                <a:tab pos="72000" algn="l"/>
              </a:tabLst>
            </a:pPr>
            <a:r>
              <a:rPr lang="sv-SE" sz="2200" dirty="0" err="1"/>
              <a:t>Kian</a:t>
            </a:r>
            <a:r>
              <a:rPr lang="sv-SE" sz="2200" dirty="0"/>
              <a:t> </a:t>
            </a:r>
            <a:r>
              <a:rPr lang="sv-SE" sz="2200" dirty="0" err="1"/>
              <a:t>Hatami</a:t>
            </a:r>
            <a:r>
              <a:rPr lang="sv-SE" sz="2200" dirty="0"/>
              <a:t> </a:t>
            </a:r>
            <a:r>
              <a:rPr lang="sv-SE" sz="2200" dirty="0" err="1"/>
              <a:t>Pakmanesh</a:t>
            </a:r>
            <a:endParaRPr lang="sv-SE" sz="2200" dirty="0"/>
          </a:p>
          <a:p>
            <a:pPr>
              <a:buFont typeface="+mj-lt"/>
              <a:buAutoNum type="arabicPeriod"/>
              <a:tabLst>
                <a:tab pos="72000" algn="l"/>
              </a:tabLst>
            </a:pPr>
            <a:r>
              <a:rPr lang="sv-SE" sz="2200" dirty="0"/>
              <a:t>Lucas </a:t>
            </a:r>
            <a:r>
              <a:rPr lang="sv-SE" sz="2200" dirty="0" err="1"/>
              <a:t>Wahling</a:t>
            </a:r>
            <a:endParaRPr lang="sv-SE" sz="2200" dirty="0"/>
          </a:p>
          <a:p>
            <a:pPr>
              <a:buFont typeface="+mj-lt"/>
              <a:buAutoNum type="arabicPeriod"/>
              <a:tabLst>
                <a:tab pos="72000" algn="l"/>
              </a:tabLst>
            </a:pPr>
            <a:r>
              <a:rPr lang="sv-SE" sz="2200" dirty="0"/>
              <a:t>Oscar Fasth</a:t>
            </a:r>
          </a:p>
          <a:p>
            <a:pPr>
              <a:buFont typeface="+mj-lt"/>
              <a:buAutoNum type="arabicPeriod"/>
              <a:tabLst>
                <a:tab pos="72000" algn="l"/>
              </a:tabLst>
            </a:pPr>
            <a:r>
              <a:rPr lang="sv-SE" sz="2200" dirty="0"/>
              <a:t>Vilgot </a:t>
            </a:r>
            <a:r>
              <a:rPr lang="sv-SE" sz="2200" dirty="0" err="1"/>
              <a:t>Alterby</a:t>
            </a:r>
            <a:endParaRPr lang="sv-SE" sz="2200" dirty="0"/>
          </a:p>
        </p:txBody>
      </p:sp>
    </p:spTree>
    <p:extLst>
      <p:ext uri="{BB962C8B-B14F-4D97-AF65-F5344CB8AC3E}">
        <p14:creationId xmlns:p14="http://schemas.microsoft.com/office/powerpoint/2010/main" val="331743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1420682"/>
          </a:xfrm>
        </p:spPr>
        <p:txBody>
          <a:bodyPr>
            <a:noAutofit/>
          </a:bodyPr>
          <a:lstStyle/>
          <a:p>
            <a:pPr>
              <a:spcBef>
                <a:spcPts val="0"/>
              </a:spcBef>
            </a:pPr>
            <a:r>
              <a:rPr lang="sv-SE" dirty="0" err="1"/>
              <a:t>Head</a:t>
            </a:r>
            <a:r>
              <a:rPr lang="sv-SE" dirty="0"/>
              <a:t> Coach: </a:t>
            </a:r>
            <a:r>
              <a:rPr lang="sv-SE" dirty="0" err="1"/>
              <a:t>Temesgen</a:t>
            </a:r>
            <a:r>
              <a:rPr lang="sv-SE" dirty="0"/>
              <a:t> </a:t>
            </a:r>
            <a:r>
              <a:rPr lang="sv-SE" dirty="0" err="1"/>
              <a:t>Tesfamicael</a:t>
            </a:r>
            <a:endParaRPr lang="sv-SE" dirty="0"/>
          </a:p>
          <a:p>
            <a:pPr>
              <a:spcBef>
                <a:spcPts val="0"/>
              </a:spcBef>
            </a:pPr>
            <a:r>
              <a:rPr lang="sv-SE" dirty="0"/>
              <a:t>Team Manager: Linda Olofsgård Lindfors</a:t>
            </a:r>
          </a:p>
          <a:p>
            <a:pPr>
              <a:spcBef>
                <a:spcPts val="0"/>
              </a:spcBef>
            </a:pPr>
            <a:r>
              <a:rPr lang="sv-SE" dirty="0"/>
              <a:t>Hjälptränare: Per Dunkars</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FLICKOR 11</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441160" cy="4464496"/>
          </a:xfrm>
          <a:prstGeom prst="rect">
            <a:avLst/>
          </a:prstGeom>
          <a:noFill/>
        </p:spPr>
        <p:txBody>
          <a:bodyPr wrap="square" numCol="2" rtlCol="0">
            <a:spAutoFit/>
          </a:bodyPr>
          <a:lstStyle/>
          <a:p>
            <a:pPr>
              <a:buFont typeface="+mj-lt"/>
              <a:buAutoNum type="arabicPeriod"/>
              <a:tabLst>
                <a:tab pos="72000" algn="l"/>
              </a:tabLst>
            </a:pPr>
            <a:r>
              <a:rPr lang="sv-SE" sz="2200" dirty="0"/>
              <a:t>Agnes Lindfors</a:t>
            </a:r>
          </a:p>
          <a:p>
            <a:pPr>
              <a:buFont typeface="+mj-lt"/>
              <a:buAutoNum type="arabicPeriod"/>
              <a:tabLst>
                <a:tab pos="72000" algn="l"/>
              </a:tabLst>
            </a:pPr>
            <a:r>
              <a:rPr lang="sv-SE" sz="2200" dirty="0"/>
              <a:t>Amalia </a:t>
            </a:r>
            <a:r>
              <a:rPr lang="sv-SE" sz="2200" dirty="0" err="1"/>
              <a:t>Tonelli</a:t>
            </a:r>
            <a:endParaRPr lang="sv-SE" sz="2200" dirty="0"/>
          </a:p>
          <a:p>
            <a:pPr>
              <a:buFont typeface="+mj-lt"/>
              <a:buAutoNum type="arabicPeriod"/>
              <a:tabLst>
                <a:tab pos="72000" algn="l"/>
              </a:tabLst>
            </a:pPr>
            <a:r>
              <a:rPr lang="sv-SE" sz="2200" dirty="0" err="1"/>
              <a:t>Amilia</a:t>
            </a:r>
            <a:r>
              <a:rPr lang="sv-SE" sz="2200" dirty="0"/>
              <a:t> Ramirez Olsson</a:t>
            </a:r>
          </a:p>
          <a:p>
            <a:pPr>
              <a:buFont typeface="+mj-lt"/>
              <a:buAutoNum type="arabicPeriod"/>
              <a:tabLst>
                <a:tab pos="72000" algn="l"/>
              </a:tabLst>
            </a:pPr>
            <a:r>
              <a:rPr lang="sv-SE" sz="2200" dirty="0"/>
              <a:t>Ella </a:t>
            </a:r>
            <a:r>
              <a:rPr lang="sv-SE" sz="2200" dirty="0" err="1"/>
              <a:t>Arkeby</a:t>
            </a:r>
            <a:endParaRPr lang="sv-SE" sz="2200" dirty="0"/>
          </a:p>
          <a:p>
            <a:pPr>
              <a:buFont typeface="+mj-lt"/>
              <a:buAutoNum type="arabicPeriod"/>
              <a:tabLst>
                <a:tab pos="72000" algn="l"/>
              </a:tabLst>
            </a:pPr>
            <a:r>
              <a:rPr lang="sv-SE" sz="2200" dirty="0"/>
              <a:t>Elsa Mellberg</a:t>
            </a:r>
          </a:p>
          <a:p>
            <a:pPr>
              <a:buFont typeface="+mj-lt"/>
              <a:buAutoNum type="arabicPeriod"/>
              <a:tabLst>
                <a:tab pos="72000" algn="l"/>
              </a:tabLst>
            </a:pPr>
            <a:r>
              <a:rPr lang="sv-SE" sz="2200" dirty="0"/>
              <a:t>Elvira Malm</a:t>
            </a:r>
          </a:p>
          <a:p>
            <a:pPr>
              <a:buFont typeface="+mj-lt"/>
              <a:buAutoNum type="arabicPeriod"/>
              <a:tabLst>
                <a:tab pos="72000" algn="l"/>
              </a:tabLst>
            </a:pPr>
            <a:r>
              <a:rPr lang="sv-SE" sz="2200" dirty="0"/>
              <a:t>Filippa Jepsson</a:t>
            </a:r>
          </a:p>
          <a:p>
            <a:pPr>
              <a:buFont typeface="+mj-lt"/>
              <a:buAutoNum type="arabicPeriod"/>
              <a:tabLst>
                <a:tab pos="72000" algn="l"/>
              </a:tabLst>
            </a:pPr>
            <a:r>
              <a:rPr lang="sv-SE" sz="2200" dirty="0"/>
              <a:t>Frida Dunkars</a:t>
            </a:r>
          </a:p>
          <a:p>
            <a:pPr>
              <a:buFont typeface="+mj-lt"/>
              <a:buAutoNum type="arabicPeriod"/>
              <a:tabLst>
                <a:tab pos="72000" algn="l"/>
              </a:tabLst>
            </a:pPr>
            <a:r>
              <a:rPr lang="sv-SE" sz="2200" dirty="0" err="1"/>
              <a:t>Janelle</a:t>
            </a:r>
            <a:r>
              <a:rPr lang="sv-SE" sz="2200" dirty="0"/>
              <a:t> Borg</a:t>
            </a:r>
          </a:p>
          <a:p>
            <a:pPr>
              <a:buFont typeface="+mj-lt"/>
              <a:buAutoNum type="arabicPeriod"/>
              <a:tabLst>
                <a:tab pos="72000" algn="l"/>
              </a:tabLst>
            </a:pPr>
            <a:r>
              <a:rPr lang="sv-SE" sz="2200" dirty="0"/>
              <a:t>Jasmine </a:t>
            </a:r>
            <a:r>
              <a:rPr lang="sv-SE" sz="2200" dirty="0" err="1"/>
              <a:t>Shagatti</a:t>
            </a:r>
            <a:endParaRPr lang="sv-SE" sz="2200" dirty="0"/>
          </a:p>
          <a:p>
            <a:pPr>
              <a:buFont typeface="+mj-lt"/>
              <a:buAutoNum type="arabicPeriod"/>
              <a:tabLst>
                <a:tab pos="72000" algn="l"/>
              </a:tabLst>
            </a:pPr>
            <a:r>
              <a:rPr lang="sv-SE" sz="2200" dirty="0"/>
              <a:t>Josefin Lindberg</a:t>
            </a:r>
          </a:p>
          <a:p>
            <a:pPr>
              <a:buFont typeface="+mj-lt"/>
              <a:buAutoNum type="arabicPeriod"/>
              <a:tabLst>
                <a:tab pos="72000" algn="l"/>
              </a:tabLst>
            </a:pPr>
            <a:endParaRPr lang="sv-SE" sz="2200" dirty="0"/>
          </a:p>
          <a:p>
            <a:pPr>
              <a:buFont typeface="+mj-lt"/>
              <a:buAutoNum type="arabicPeriod"/>
              <a:tabLst>
                <a:tab pos="72000" algn="l"/>
              </a:tabLst>
            </a:pPr>
            <a:endParaRPr lang="sv-SE" sz="2200" dirty="0"/>
          </a:p>
          <a:p>
            <a:pPr>
              <a:buFont typeface="+mj-lt"/>
              <a:buAutoNum type="arabicPeriod"/>
              <a:tabLst>
                <a:tab pos="72000" algn="l"/>
              </a:tabLst>
            </a:pPr>
            <a:r>
              <a:rPr lang="sv-SE" sz="2200" dirty="0"/>
              <a:t>Linn </a:t>
            </a:r>
            <a:r>
              <a:rPr lang="sv-SE" sz="2200" dirty="0" err="1"/>
              <a:t>Alissa</a:t>
            </a:r>
            <a:endParaRPr lang="sv-SE" sz="2200" dirty="0"/>
          </a:p>
          <a:p>
            <a:pPr>
              <a:buFont typeface="+mj-lt"/>
              <a:buAutoNum type="arabicPeriod"/>
              <a:tabLst>
                <a:tab pos="72000" algn="l"/>
              </a:tabLst>
            </a:pPr>
            <a:r>
              <a:rPr lang="sv-SE" sz="2200" dirty="0"/>
              <a:t>Lova Boström</a:t>
            </a:r>
          </a:p>
          <a:p>
            <a:pPr>
              <a:buFont typeface="+mj-lt"/>
              <a:buAutoNum type="arabicPeriod"/>
              <a:tabLst>
                <a:tab pos="72000" algn="l"/>
              </a:tabLst>
            </a:pPr>
            <a:r>
              <a:rPr lang="sv-SE" sz="2200" dirty="0" err="1"/>
              <a:t>Lulja</a:t>
            </a:r>
            <a:r>
              <a:rPr lang="sv-SE" sz="2200" dirty="0"/>
              <a:t> </a:t>
            </a:r>
            <a:r>
              <a:rPr lang="sv-SE" sz="2200" dirty="0" err="1"/>
              <a:t>Habte</a:t>
            </a:r>
            <a:endParaRPr lang="sv-SE" sz="2200" dirty="0"/>
          </a:p>
          <a:p>
            <a:pPr>
              <a:buFont typeface="+mj-lt"/>
              <a:buAutoNum type="arabicPeriod"/>
              <a:tabLst>
                <a:tab pos="72000" algn="l"/>
              </a:tabLst>
            </a:pPr>
            <a:r>
              <a:rPr lang="sv-SE" sz="2200" dirty="0"/>
              <a:t>Matilda </a:t>
            </a:r>
            <a:r>
              <a:rPr lang="sv-SE" sz="2200" dirty="0" err="1"/>
              <a:t>Sörnell</a:t>
            </a:r>
            <a:endParaRPr lang="sv-SE" sz="2200" dirty="0"/>
          </a:p>
          <a:p>
            <a:pPr>
              <a:buFont typeface="+mj-lt"/>
              <a:buAutoNum type="arabicPeriod"/>
              <a:tabLst>
                <a:tab pos="72000" algn="l"/>
              </a:tabLst>
            </a:pPr>
            <a:r>
              <a:rPr lang="sv-SE" sz="2200" dirty="0" err="1"/>
              <a:t>Millen</a:t>
            </a:r>
            <a:r>
              <a:rPr lang="sv-SE" sz="2200" dirty="0"/>
              <a:t> </a:t>
            </a:r>
            <a:r>
              <a:rPr lang="sv-SE" sz="2200" dirty="0" err="1"/>
              <a:t>Feghadu</a:t>
            </a:r>
            <a:endParaRPr lang="sv-SE" sz="2200" dirty="0"/>
          </a:p>
          <a:p>
            <a:pPr>
              <a:buFont typeface="+mj-lt"/>
              <a:buAutoNum type="arabicPeriod"/>
              <a:tabLst>
                <a:tab pos="72000" algn="l"/>
              </a:tabLst>
            </a:pPr>
            <a:r>
              <a:rPr lang="sv-SE" sz="2200" dirty="0"/>
              <a:t>Moa Wide</a:t>
            </a:r>
          </a:p>
          <a:p>
            <a:pPr>
              <a:buFont typeface="+mj-lt"/>
              <a:buAutoNum type="arabicPeriod"/>
              <a:tabLst>
                <a:tab pos="72000" algn="l"/>
              </a:tabLst>
            </a:pPr>
            <a:r>
              <a:rPr lang="sv-SE" sz="2200" dirty="0"/>
              <a:t>Sonja Lund</a:t>
            </a:r>
          </a:p>
          <a:p>
            <a:pPr>
              <a:buFont typeface="+mj-lt"/>
              <a:buAutoNum type="arabicPeriod"/>
              <a:tabLst>
                <a:tab pos="72000" algn="l"/>
              </a:tabLst>
            </a:pPr>
            <a:r>
              <a:rPr lang="sv-SE" sz="2200" dirty="0"/>
              <a:t>Tilde Lindfors</a:t>
            </a:r>
          </a:p>
          <a:p>
            <a:pPr>
              <a:buFont typeface="+mj-lt"/>
              <a:buAutoNum type="arabicPeriod"/>
              <a:tabLst>
                <a:tab pos="72000" algn="l"/>
              </a:tabLst>
            </a:pPr>
            <a:r>
              <a:rPr lang="sv-SE" sz="2200" dirty="0"/>
              <a:t>Tuva Burström</a:t>
            </a:r>
          </a:p>
          <a:p>
            <a:pPr>
              <a:buFont typeface="+mj-lt"/>
              <a:buAutoNum type="arabicPeriod"/>
              <a:tabLst>
                <a:tab pos="72000" algn="l"/>
              </a:tabLst>
            </a:pPr>
            <a:r>
              <a:rPr lang="sv-SE" sz="2200" dirty="0"/>
              <a:t>Una </a:t>
            </a:r>
            <a:r>
              <a:rPr lang="sv-SE" sz="2200" dirty="0" err="1"/>
              <a:t>Urtans</a:t>
            </a:r>
            <a:endParaRPr lang="sv-SE" sz="2200" dirty="0"/>
          </a:p>
        </p:txBody>
      </p:sp>
    </p:spTree>
    <p:extLst>
      <p:ext uri="{BB962C8B-B14F-4D97-AF65-F5344CB8AC3E}">
        <p14:creationId xmlns:p14="http://schemas.microsoft.com/office/powerpoint/2010/main" val="3129020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checkerboard(across)">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1420682"/>
          </a:xfrm>
        </p:spPr>
        <p:txBody>
          <a:bodyPr>
            <a:noAutofit/>
          </a:bodyPr>
          <a:lstStyle/>
          <a:p>
            <a:pPr>
              <a:spcBef>
                <a:spcPts val="0"/>
              </a:spcBef>
            </a:pPr>
            <a:r>
              <a:rPr lang="sv-SE" dirty="0" err="1"/>
              <a:t>Head</a:t>
            </a:r>
            <a:r>
              <a:rPr lang="sv-SE" dirty="0"/>
              <a:t> Coach: Erik </a:t>
            </a:r>
            <a:r>
              <a:rPr lang="sv-SE" dirty="0" err="1"/>
              <a:t>Stensmo</a:t>
            </a:r>
            <a:endParaRPr lang="sv-SE" dirty="0"/>
          </a:p>
          <a:p>
            <a:pPr>
              <a:spcBef>
                <a:spcPts val="0"/>
              </a:spcBef>
            </a:pPr>
            <a:r>
              <a:rPr lang="sv-SE" dirty="0"/>
              <a:t>Team Manager: Madelene Sjöholm</a:t>
            </a:r>
          </a:p>
          <a:p>
            <a:pPr>
              <a:spcBef>
                <a:spcPts val="0"/>
              </a:spcBef>
            </a:pPr>
            <a:r>
              <a:rPr lang="sv-SE" dirty="0"/>
              <a:t>Ungdomscoacher: Lea Jansson &amp;  			        Amanda Unger</a:t>
            </a:r>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POJKAR 11</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441160" cy="4464496"/>
          </a:xfrm>
          <a:prstGeom prst="rect">
            <a:avLst/>
          </a:prstGeom>
          <a:noFill/>
        </p:spPr>
        <p:txBody>
          <a:bodyPr wrap="square" numCol="2" rtlCol="0">
            <a:spAutoFit/>
          </a:bodyPr>
          <a:lstStyle/>
          <a:p>
            <a:pPr>
              <a:buFont typeface="+mj-lt"/>
              <a:buAutoNum type="arabicPeriod"/>
              <a:tabLst>
                <a:tab pos="72000" algn="l"/>
              </a:tabLst>
            </a:pPr>
            <a:r>
              <a:rPr lang="sv-SE" sz="2200" dirty="0"/>
              <a:t>Adrian Thorén</a:t>
            </a:r>
          </a:p>
          <a:p>
            <a:pPr>
              <a:buFont typeface="+mj-lt"/>
              <a:buAutoNum type="arabicPeriod"/>
              <a:tabLst>
                <a:tab pos="72000" algn="l"/>
              </a:tabLst>
            </a:pPr>
            <a:r>
              <a:rPr lang="sv-SE" sz="2200" dirty="0"/>
              <a:t>Alexander Thorén</a:t>
            </a:r>
          </a:p>
          <a:p>
            <a:pPr>
              <a:buFont typeface="+mj-lt"/>
              <a:buAutoNum type="arabicPeriod"/>
              <a:tabLst>
                <a:tab pos="72000" algn="l"/>
              </a:tabLst>
            </a:pPr>
            <a:r>
              <a:rPr lang="sv-SE" sz="2200" dirty="0" err="1"/>
              <a:t>Alperen</a:t>
            </a:r>
            <a:r>
              <a:rPr lang="sv-SE" sz="2200" dirty="0"/>
              <a:t> Yilmaz</a:t>
            </a:r>
          </a:p>
          <a:p>
            <a:pPr>
              <a:buFont typeface="+mj-lt"/>
              <a:buAutoNum type="arabicPeriod"/>
              <a:tabLst>
                <a:tab pos="72000" algn="l"/>
              </a:tabLst>
            </a:pPr>
            <a:r>
              <a:rPr lang="sv-SE" sz="2200" dirty="0"/>
              <a:t>Aron Andrén</a:t>
            </a:r>
          </a:p>
          <a:p>
            <a:pPr>
              <a:buFont typeface="+mj-lt"/>
              <a:buAutoNum type="arabicPeriod"/>
              <a:tabLst>
                <a:tab pos="72000" algn="l"/>
              </a:tabLst>
            </a:pPr>
            <a:r>
              <a:rPr lang="sv-SE" sz="2200" dirty="0"/>
              <a:t>August Porsö</a:t>
            </a:r>
          </a:p>
          <a:p>
            <a:pPr>
              <a:buFont typeface="+mj-lt"/>
              <a:buAutoNum type="arabicPeriod"/>
              <a:tabLst>
                <a:tab pos="72000" algn="l"/>
              </a:tabLst>
            </a:pPr>
            <a:r>
              <a:rPr lang="sv-SE" sz="2200" dirty="0"/>
              <a:t>Axel Braun</a:t>
            </a:r>
          </a:p>
          <a:p>
            <a:pPr>
              <a:buFont typeface="+mj-lt"/>
              <a:buAutoNum type="arabicPeriod"/>
              <a:tabLst>
                <a:tab pos="72000" algn="l"/>
              </a:tabLst>
            </a:pPr>
            <a:r>
              <a:rPr lang="sv-SE" sz="2200" dirty="0"/>
              <a:t>Elias </a:t>
            </a:r>
            <a:r>
              <a:rPr lang="sv-SE" sz="2200" dirty="0" err="1"/>
              <a:t>Örnulf</a:t>
            </a:r>
            <a:endParaRPr lang="sv-SE" sz="2200" dirty="0"/>
          </a:p>
          <a:p>
            <a:pPr>
              <a:buFont typeface="+mj-lt"/>
              <a:buAutoNum type="arabicPeriod"/>
              <a:tabLst>
                <a:tab pos="72000" algn="l"/>
              </a:tabLst>
            </a:pPr>
            <a:r>
              <a:rPr lang="sv-SE" sz="2200" dirty="0"/>
              <a:t>Gustav Wilenius</a:t>
            </a:r>
          </a:p>
          <a:p>
            <a:pPr>
              <a:buFont typeface="+mj-lt"/>
              <a:buAutoNum type="arabicPeriod"/>
              <a:tabLst>
                <a:tab pos="72000" algn="l"/>
              </a:tabLst>
            </a:pPr>
            <a:r>
              <a:rPr lang="sv-SE" sz="2200" dirty="0"/>
              <a:t>Leon </a:t>
            </a:r>
            <a:r>
              <a:rPr lang="sv-SE" sz="2200" dirty="0" err="1"/>
              <a:t>Siwani</a:t>
            </a:r>
            <a:endParaRPr lang="sv-SE" sz="2200" dirty="0"/>
          </a:p>
          <a:p>
            <a:pPr>
              <a:buFont typeface="+mj-lt"/>
              <a:buAutoNum type="arabicPeriod"/>
              <a:tabLst>
                <a:tab pos="72000" algn="l"/>
              </a:tabLst>
            </a:pPr>
            <a:r>
              <a:rPr lang="sv-SE" sz="2200" dirty="0"/>
              <a:t>Lucas </a:t>
            </a:r>
            <a:r>
              <a:rPr lang="sv-SE" sz="2200" dirty="0" err="1"/>
              <a:t>Stensmo</a:t>
            </a:r>
            <a:endParaRPr lang="sv-SE" sz="2200" dirty="0"/>
          </a:p>
          <a:p>
            <a:pPr>
              <a:buFont typeface="+mj-lt"/>
              <a:buAutoNum type="arabicPeriod"/>
              <a:tabLst>
                <a:tab pos="72000" algn="l"/>
              </a:tabLst>
            </a:pPr>
            <a:r>
              <a:rPr lang="sv-SE" sz="2200" dirty="0"/>
              <a:t>Max </a:t>
            </a:r>
            <a:r>
              <a:rPr lang="sv-SE" sz="2200" dirty="0" err="1"/>
              <a:t>Dirix</a:t>
            </a:r>
            <a:endParaRPr lang="sv-SE" sz="2200" dirty="0"/>
          </a:p>
          <a:p>
            <a:pPr>
              <a:buFont typeface="+mj-lt"/>
              <a:buAutoNum type="arabicPeriod"/>
              <a:tabLst>
                <a:tab pos="72000" algn="l"/>
              </a:tabLst>
            </a:pPr>
            <a:r>
              <a:rPr lang="sv-SE" sz="2200" dirty="0"/>
              <a:t>Olle Sjöholm</a:t>
            </a:r>
          </a:p>
          <a:p>
            <a:pPr>
              <a:buFont typeface="+mj-lt"/>
              <a:buAutoNum type="arabicPeriod"/>
              <a:tabLst>
                <a:tab pos="72000" algn="l"/>
              </a:tabLst>
            </a:pPr>
            <a:r>
              <a:rPr lang="sv-SE" sz="2200" dirty="0"/>
              <a:t>Simon Bolander</a:t>
            </a:r>
          </a:p>
        </p:txBody>
      </p:sp>
    </p:spTree>
    <p:extLst>
      <p:ext uri="{BB962C8B-B14F-4D97-AF65-F5344CB8AC3E}">
        <p14:creationId xmlns:p14="http://schemas.microsoft.com/office/powerpoint/2010/main" val="200256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linds(horizont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B35A708F-889C-334E-B04E-9EC170ED3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7" name="Platshållare för text 2">
            <a:extLst>
              <a:ext uri="{FF2B5EF4-FFF2-40B4-BE49-F238E27FC236}">
                <a16:creationId xmlns:a16="http://schemas.microsoft.com/office/drawing/2014/main" id="{B8172450-1134-E946-A98D-A12D61C68863}"/>
              </a:ext>
            </a:extLst>
          </p:cNvPr>
          <p:cNvSpPr>
            <a:spLocks noGrp="1"/>
          </p:cNvSpPr>
          <p:nvPr>
            <p:ph type="body" idx="1"/>
          </p:nvPr>
        </p:nvSpPr>
        <p:spPr>
          <a:xfrm>
            <a:off x="6528048" y="31290"/>
            <a:ext cx="5616624" cy="1420682"/>
          </a:xfrm>
        </p:spPr>
        <p:txBody>
          <a:bodyPr>
            <a:noAutofit/>
          </a:bodyPr>
          <a:lstStyle/>
          <a:p>
            <a:pPr>
              <a:spcBef>
                <a:spcPts val="0"/>
              </a:spcBef>
            </a:pPr>
            <a:r>
              <a:rPr lang="sv-SE" dirty="0" err="1"/>
              <a:t>Head</a:t>
            </a:r>
            <a:r>
              <a:rPr lang="sv-SE" dirty="0"/>
              <a:t> Coach: </a:t>
            </a:r>
            <a:r>
              <a:rPr lang="sv-SE" dirty="0" err="1"/>
              <a:t>Ertan</a:t>
            </a:r>
            <a:r>
              <a:rPr lang="sv-SE" dirty="0"/>
              <a:t> </a:t>
            </a:r>
            <a:r>
              <a:rPr lang="sv-SE" dirty="0" err="1"/>
              <a:t>Alabay</a:t>
            </a:r>
            <a:endParaRPr lang="sv-SE" dirty="0"/>
          </a:p>
          <a:p>
            <a:pPr>
              <a:spcBef>
                <a:spcPts val="0"/>
              </a:spcBef>
            </a:pPr>
            <a:r>
              <a:rPr lang="sv-SE" dirty="0"/>
              <a:t>Team Manager: Elsa Olsson</a:t>
            </a:r>
          </a:p>
          <a:p>
            <a:pPr>
              <a:spcBef>
                <a:spcPts val="0"/>
              </a:spcBef>
            </a:pPr>
            <a:r>
              <a:rPr lang="sv-SE" dirty="0"/>
              <a:t>Hjälptränare: Sara Sandberg m </a:t>
            </a:r>
            <a:r>
              <a:rPr lang="sv-SE" dirty="0" err="1"/>
              <a:t>fl</a:t>
            </a:r>
            <a:endParaRPr lang="sv-SE" dirty="0"/>
          </a:p>
          <a:p>
            <a:pPr>
              <a:spcBef>
                <a:spcPts val="0"/>
              </a:spcBef>
            </a:pPr>
            <a:r>
              <a:rPr lang="sv-SE" dirty="0"/>
              <a:t>Ungdomscoacher: Minna </a:t>
            </a:r>
            <a:r>
              <a:rPr lang="sv-SE" dirty="0" err="1"/>
              <a:t>Zdravkovic</a:t>
            </a:r>
            <a:endParaRPr lang="sv-SE" dirty="0"/>
          </a:p>
        </p:txBody>
      </p:sp>
      <p:sp>
        <p:nvSpPr>
          <p:cNvPr id="9" name="Rubrik 1">
            <a:extLst>
              <a:ext uri="{FF2B5EF4-FFF2-40B4-BE49-F238E27FC236}">
                <a16:creationId xmlns:a16="http://schemas.microsoft.com/office/drawing/2014/main" id="{9F9D9558-CEFE-CD44-9376-6408C0ADF79D}"/>
              </a:ext>
            </a:extLst>
          </p:cNvPr>
          <p:cNvSpPr txBox="1">
            <a:spLocks/>
          </p:cNvSpPr>
          <p:nvPr/>
        </p:nvSpPr>
        <p:spPr>
          <a:xfrm>
            <a:off x="214064" y="-267816"/>
            <a:ext cx="10058400" cy="1752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a:solidFill>
                  <a:schemeClr val="tx1"/>
                </a:solidFill>
                <a:latin typeface="+mj-lt"/>
                <a:ea typeface="+mj-ea"/>
                <a:cs typeface="+mj-cs"/>
              </a:defRPr>
            </a:lvl1pPr>
          </a:lstStyle>
          <a:p>
            <a:r>
              <a:rPr lang="sv-SE" sz="8000" dirty="0"/>
              <a:t>MINISTARS</a:t>
            </a:r>
          </a:p>
        </p:txBody>
      </p:sp>
      <p:sp>
        <p:nvSpPr>
          <p:cNvPr id="11" name="textruta 10">
            <a:extLst>
              <a:ext uri="{FF2B5EF4-FFF2-40B4-BE49-F238E27FC236}">
                <a16:creationId xmlns:a16="http://schemas.microsoft.com/office/drawing/2014/main" id="{95089BD5-8F97-874A-A859-DA2C411DBE06}"/>
              </a:ext>
            </a:extLst>
          </p:cNvPr>
          <p:cNvSpPr txBox="1"/>
          <p:nvPr/>
        </p:nvSpPr>
        <p:spPr>
          <a:xfrm>
            <a:off x="983432" y="1700808"/>
            <a:ext cx="10369152" cy="5262979"/>
          </a:xfrm>
          <a:prstGeom prst="rect">
            <a:avLst/>
          </a:prstGeom>
          <a:noFill/>
        </p:spPr>
        <p:txBody>
          <a:bodyPr wrap="square" numCol="2" rtlCol="0">
            <a:spAutoFit/>
          </a:bodyPr>
          <a:lstStyle/>
          <a:p>
            <a:pPr>
              <a:buFont typeface="+mj-lt"/>
              <a:buAutoNum type="arabicPeriod"/>
              <a:tabLst>
                <a:tab pos="72000" algn="l"/>
              </a:tabLst>
            </a:pPr>
            <a:r>
              <a:rPr lang="sv-SE" sz="2200" dirty="0"/>
              <a:t>Adrian Uddén</a:t>
            </a:r>
          </a:p>
          <a:p>
            <a:pPr>
              <a:buFont typeface="+mj-lt"/>
              <a:buAutoNum type="arabicPeriod"/>
              <a:tabLst>
                <a:tab pos="72000" algn="l"/>
              </a:tabLst>
            </a:pPr>
            <a:r>
              <a:rPr lang="sv-SE" sz="2200" dirty="0"/>
              <a:t>Agnes </a:t>
            </a:r>
            <a:r>
              <a:rPr lang="sv-SE" sz="2200" dirty="0" err="1"/>
              <a:t>Norek</a:t>
            </a:r>
            <a:endParaRPr lang="sv-SE" sz="2200" dirty="0"/>
          </a:p>
          <a:p>
            <a:pPr>
              <a:buFont typeface="+mj-lt"/>
              <a:buAutoNum type="arabicPeriod"/>
              <a:tabLst>
                <a:tab pos="72000" algn="l"/>
              </a:tabLst>
            </a:pPr>
            <a:r>
              <a:rPr lang="sv-SE" sz="2200" dirty="0"/>
              <a:t>Alex </a:t>
            </a:r>
            <a:r>
              <a:rPr lang="sv-SE" sz="2200" dirty="0" err="1"/>
              <a:t>Omazic</a:t>
            </a:r>
            <a:endParaRPr lang="sv-SE" sz="2200" dirty="0"/>
          </a:p>
          <a:p>
            <a:pPr>
              <a:buFont typeface="+mj-lt"/>
              <a:buAutoNum type="arabicPeriod"/>
              <a:tabLst>
                <a:tab pos="72000" algn="l"/>
              </a:tabLst>
            </a:pPr>
            <a:r>
              <a:rPr lang="sv-SE" sz="2200" dirty="0"/>
              <a:t>Alice Edberg</a:t>
            </a:r>
          </a:p>
          <a:p>
            <a:pPr>
              <a:buFont typeface="+mj-lt"/>
              <a:buAutoNum type="arabicPeriod"/>
              <a:tabLst>
                <a:tab pos="72000" algn="l"/>
              </a:tabLst>
            </a:pPr>
            <a:r>
              <a:rPr lang="sv-SE" sz="2200" dirty="0"/>
              <a:t>Arvid Edwardsson</a:t>
            </a:r>
          </a:p>
          <a:p>
            <a:pPr>
              <a:buFont typeface="+mj-lt"/>
              <a:buAutoNum type="arabicPeriod"/>
              <a:tabLst>
                <a:tab pos="72000" algn="l"/>
              </a:tabLst>
            </a:pPr>
            <a:r>
              <a:rPr lang="sv-SE" sz="2200" dirty="0"/>
              <a:t>Arvid Fasth</a:t>
            </a:r>
          </a:p>
          <a:p>
            <a:pPr>
              <a:buFont typeface="+mj-lt"/>
              <a:buAutoNum type="arabicPeriod"/>
              <a:tabLst>
                <a:tab pos="72000" algn="l"/>
              </a:tabLst>
            </a:pPr>
            <a:r>
              <a:rPr lang="sv-SE" sz="2200" dirty="0"/>
              <a:t>Dante Karlsson</a:t>
            </a:r>
          </a:p>
          <a:p>
            <a:pPr>
              <a:buFont typeface="+mj-lt"/>
              <a:buAutoNum type="arabicPeriod"/>
              <a:tabLst>
                <a:tab pos="72000" algn="l"/>
              </a:tabLst>
            </a:pPr>
            <a:r>
              <a:rPr lang="sv-SE" sz="2200" dirty="0"/>
              <a:t>Edvin Huang</a:t>
            </a:r>
          </a:p>
          <a:p>
            <a:pPr>
              <a:buFont typeface="+mj-lt"/>
              <a:buAutoNum type="arabicPeriod"/>
              <a:tabLst>
                <a:tab pos="72000" algn="l"/>
              </a:tabLst>
            </a:pPr>
            <a:r>
              <a:rPr lang="sv-SE" sz="2200" dirty="0"/>
              <a:t>Elliot </a:t>
            </a:r>
            <a:r>
              <a:rPr lang="sv-SE" sz="2200" dirty="0" err="1"/>
              <a:t>Alabay</a:t>
            </a:r>
            <a:endParaRPr lang="sv-SE" sz="2200" dirty="0"/>
          </a:p>
          <a:p>
            <a:pPr>
              <a:buFont typeface="+mj-lt"/>
              <a:buAutoNum type="arabicPeriod"/>
              <a:tabLst>
                <a:tab pos="72000" algn="l"/>
              </a:tabLst>
            </a:pPr>
            <a:r>
              <a:rPr lang="sv-SE" sz="2200" dirty="0"/>
              <a:t>Elsa Edwardsson</a:t>
            </a:r>
          </a:p>
          <a:p>
            <a:pPr>
              <a:buFont typeface="+mj-lt"/>
              <a:buAutoNum type="arabicPeriod"/>
              <a:tabLst>
                <a:tab pos="72000" algn="l"/>
              </a:tabLst>
            </a:pPr>
            <a:r>
              <a:rPr lang="sv-SE" sz="2200" dirty="0"/>
              <a:t>Filip Wahlsten</a:t>
            </a:r>
          </a:p>
          <a:p>
            <a:pPr>
              <a:buFont typeface="+mj-lt"/>
              <a:buAutoNum type="arabicPeriod"/>
              <a:tabLst>
                <a:tab pos="72000" algn="l"/>
              </a:tabLst>
            </a:pPr>
            <a:r>
              <a:rPr lang="sv-SE" sz="2200" dirty="0"/>
              <a:t>Filippa Storm</a:t>
            </a:r>
          </a:p>
          <a:p>
            <a:pPr>
              <a:buFont typeface="+mj-lt"/>
              <a:buAutoNum type="arabicPeriod"/>
              <a:tabLst>
                <a:tab pos="72000" algn="l"/>
              </a:tabLst>
            </a:pPr>
            <a:r>
              <a:rPr lang="sv-SE" sz="2200" dirty="0"/>
              <a:t>Frida Olsson</a:t>
            </a:r>
          </a:p>
          <a:p>
            <a:pPr>
              <a:buFont typeface="+mj-lt"/>
              <a:buAutoNum type="arabicPeriod"/>
              <a:tabLst>
                <a:tab pos="72000" algn="l"/>
              </a:tabLst>
            </a:pPr>
            <a:r>
              <a:rPr lang="sv-SE" sz="2200" dirty="0"/>
              <a:t>Hugo Borgström</a:t>
            </a:r>
          </a:p>
          <a:p>
            <a:pPr>
              <a:buFont typeface="+mj-lt"/>
              <a:buAutoNum type="arabicPeriod"/>
              <a:tabLst>
                <a:tab pos="72000" algn="l"/>
              </a:tabLst>
            </a:pPr>
            <a:endParaRPr lang="sv-SE" sz="2200" dirty="0"/>
          </a:p>
          <a:p>
            <a:pPr>
              <a:buFont typeface="+mj-lt"/>
              <a:buAutoNum type="arabicPeriod"/>
              <a:tabLst>
                <a:tab pos="72000" algn="l"/>
              </a:tabLst>
            </a:pPr>
            <a:r>
              <a:rPr lang="sv-SE" sz="2200" dirty="0"/>
              <a:t>Hugo Östling Dehlin</a:t>
            </a:r>
          </a:p>
          <a:p>
            <a:pPr>
              <a:buFont typeface="+mj-lt"/>
              <a:buAutoNum type="arabicPeriod"/>
              <a:tabLst>
                <a:tab pos="72000" algn="l"/>
              </a:tabLst>
            </a:pPr>
            <a:r>
              <a:rPr lang="sv-SE" sz="2200" dirty="0"/>
              <a:t>Julia </a:t>
            </a:r>
            <a:r>
              <a:rPr lang="sv-SE" sz="2200" dirty="0" err="1"/>
              <a:t>Rossotti</a:t>
            </a:r>
            <a:endParaRPr lang="sv-SE" sz="2200" dirty="0"/>
          </a:p>
          <a:p>
            <a:pPr>
              <a:buFont typeface="+mj-lt"/>
              <a:buAutoNum type="arabicPeriod"/>
              <a:tabLst>
                <a:tab pos="72000" algn="l"/>
              </a:tabLst>
            </a:pPr>
            <a:r>
              <a:rPr lang="sv-SE" sz="2200" dirty="0" err="1"/>
              <a:t>Matheo</a:t>
            </a:r>
            <a:r>
              <a:rPr lang="sv-SE" sz="2200" dirty="0"/>
              <a:t> </a:t>
            </a:r>
            <a:r>
              <a:rPr lang="sv-SE" sz="2200" dirty="0" err="1"/>
              <a:t>Torrico</a:t>
            </a:r>
            <a:endParaRPr lang="sv-SE" sz="2200" dirty="0"/>
          </a:p>
          <a:p>
            <a:pPr>
              <a:buFont typeface="+mj-lt"/>
              <a:buAutoNum type="arabicPeriod"/>
              <a:tabLst>
                <a:tab pos="72000" algn="l"/>
              </a:tabLst>
            </a:pPr>
            <a:r>
              <a:rPr lang="sv-SE" sz="2200" dirty="0"/>
              <a:t>Nils Östman</a:t>
            </a:r>
          </a:p>
          <a:p>
            <a:pPr>
              <a:buFont typeface="+mj-lt"/>
              <a:buAutoNum type="arabicPeriod"/>
              <a:tabLst>
                <a:tab pos="72000" algn="l"/>
              </a:tabLst>
            </a:pPr>
            <a:r>
              <a:rPr lang="sv-SE" sz="2200" dirty="0"/>
              <a:t>Nisse Gustafsson</a:t>
            </a:r>
          </a:p>
          <a:p>
            <a:pPr>
              <a:buFont typeface="+mj-lt"/>
              <a:buAutoNum type="arabicPeriod"/>
              <a:tabLst>
                <a:tab pos="72000" algn="l"/>
              </a:tabLst>
            </a:pPr>
            <a:r>
              <a:rPr lang="sv-SE" sz="2200" dirty="0"/>
              <a:t>Oskar Jensen</a:t>
            </a:r>
          </a:p>
          <a:p>
            <a:pPr>
              <a:buFont typeface="+mj-lt"/>
              <a:buAutoNum type="arabicPeriod"/>
              <a:tabLst>
                <a:tab pos="72000" algn="l"/>
              </a:tabLst>
            </a:pPr>
            <a:r>
              <a:rPr lang="sv-SE" sz="2200" dirty="0"/>
              <a:t>Sam Rask</a:t>
            </a:r>
          </a:p>
          <a:p>
            <a:pPr>
              <a:buFont typeface="+mj-lt"/>
              <a:buAutoNum type="arabicPeriod"/>
              <a:tabLst>
                <a:tab pos="72000" algn="l"/>
              </a:tabLst>
            </a:pPr>
            <a:r>
              <a:rPr lang="sv-SE" sz="2200" dirty="0" err="1"/>
              <a:t>Sarrinah</a:t>
            </a:r>
            <a:r>
              <a:rPr lang="sv-SE" sz="2200" dirty="0"/>
              <a:t> Alam</a:t>
            </a:r>
          </a:p>
          <a:p>
            <a:pPr>
              <a:buFont typeface="+mj-lt"/>
              <a:buAutoNum type="arabicPeriod"/>
              <a:tabLst>
                <a:tab pos="72000" algn="l"/>
              </a:tabLst>
            </a:pPr>
            <a:r>
              <a:rPr lang="sv-SE" sz="2200" dirty="0"/>
              <a:t>Stina Sandberg</a:t>
            </a:r>
          </a:p>
          <a:p>
            <a:pPr>
              <a:buFont typeface="+mj-lt"/>
              <a:buAutoNum type="arabicPeriod"/>
              <a:tabLst>
                <a:tab pos="72000" algn="l"/>
              </a:tabLst>
            </a:pPr>
            <a:r>
              <a:rPr lang="sv-SE" sz="2200" dirty="0"/>
              <a:t>Svante </a:t>
            </a:r>
            <a:r>
              <a:rPr lang="sv-SE" sz="2200" dirty="0" err="1"/>
              <a:t>Brulin</a:t>
            </a:r>
            <a:endParaRPr lang="sv-SE" sz="2200" dirty="0"/>
          </a:p>
          <a:p>
            <a:pPr>
              <a:buFont typeface="+mj-lt"/>
              <a:buAutoNum type="arabicPeriod"/>
              <a:tabLst>
                <a:tab pos="72000" algn="l"/>
              </a:tabLst>
            </a:pPr>
            <a:r>
              <a:rPr lang="sv-SE" sz="2200" dirty="0"/>
              <a:t>Theodor </a:t>
            </a:r>
            <a:r>
              <a:rPr lang="sv-SE" sz="2200" dirty="0" err="1"/>
              <a:t>Servadei</a:t>
            </a:r>
            <a:endParaRPr lang="sv-SE" sz="2200" dirty="0"/>
          </a:p>
          <a:p>
            <a:pPr>
              <a:buFont typeface="+mj-lt"/>
              <a:buAutoNum type="arabicPeriod"/>
              <a:tabLst>
                <a:tab pos="72000" algn="l"/>
              </a:tabLst>
            </a:pPr>
            <a:r>
              <a:rPr lang="sv-SE" sz="2200" dirty="0"/>
              <a:t>Thor Lundahl</a:t>
            </a:r>
          </a:p>
          <a:p>
            <a:pPr>
              <a:buFont typeface="+mj-lt"/>
              <a:buAutoNum type="arabicPeriod"/>
              <a:tabLst>
                <a:tab pos="72000" algn="l"/>
              </a:tabLst>
            </a:pPr>
            <a:r>
              <a:rPr lang="sv-SE" sz="2200" dirty="0"/>
              <a:t>Tove Sandberg</a:t>
            </a:r>
          </a:p>
        </p:txBody>
      </p:sp>
    </p:spTree>
    <p:extLst>
      <p:ext uri="{BB962C8B-B14F-4D97-AF65-F5344CB8AC3E}">
        <p14:creationId xmlns:p14="http://schemas.microsoft.com/office/powerpoint/2010/main" val="2505218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5"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24" dur="1000" fill="hold"/>
                                        <p:tgtEl>
                                          <p:spTgt spid="11"/>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924800" y="838200"/>
            <a:ext cx="3859832" cy="2133600"/>
          </a:xfrm>
        </p:spPr>
        <p:txBody>
          <a:bodyPr rtlCol="0"/>
          <a:lstStyle/>
          <a:p>
            <a:pPr rtl="0"/>
            <a:r>
              <a:rPr lang="sv-SE" dirty="0"/>
              <a:t>Viby Basket har vuxit till 23 trupper (med 34 lag) sedan starten 2007</a:t>
            </a:r>
          </a:p>
        </p:txBody>
      </p:sp>
      <p:graphicFrame>
        <p:nvGraphicFramePr>
          <p:cNvPr id="7" name="Chart 5">
            <a:extLst>
              <a:ext uri="{FF2B5EF4-FFF2-40B4-BE49-F238E27FC236}">
                <a16:creationId xmlns:a16="http://schemas.microsoft.com/office/drawing/2014/main" id="{EEECC031-A22B-0044-966D-285EA4EFD5B3}"/>
              </a:ext>
            </a:extLst>
          </p:cNvPr>
          <p:cNvGraphicFramePr/>
          <p:nvPr/>
        </p:nvGraphicFramePr>
        <p:xfrm>
          <a:off x="191344" y="1052736"/>
          <a:ext cx="8381999" cy="5334000"/>
        </p:xfrm>
        <a:graphic>
          <a:graphicData uri="http://schemas.openxmlformats.org/drawingml/2006/chart">
            <c:chart xmlns:c="http://schemas.openxmlformats.org/drawingml/2006/chart" xmlns:r="http://schemas.openxmlformats.org/officeDocument/2006/relationships" r:id="rId3"/>
          </a:graphicData>
        </a:graphic>
      </p:graphicFrame>
      <p:pic>
        <p:nvPicPr>
          <p:cNvPr id="11" name="Bildobjekt 10">
            <a:extLst>
              <a:ext uri="{FF2B5EF4-FFF2-40B4-BE49-F238E27FC236}">
                <a16:creationId xmlns:a16="http://schemas.microsoft.com/office/drawing/2014/main" id="{D32D1022-E1AF-E647-B3A4-61C3868576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1258600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4">
            <a:extLst>
              <a:ext uri="{FF2B5EF4-FFF2-40B4-BE49-F238E27FC236}">
                <a16:creationId xmlns:a16="http://schemas.microsoft.com/office/drawing/2014/main" id="{869A10C9-4542-3E4E-AE86-BA130CEC12F2}"/>
              </a:ext>
            </a:extLst>
          </p:cNvPr>
          <p:cNvGraphicFramePr/>
          <p:nvPr/>
        </p:nvGraphicFramePr>
        <p:xfrm>
          <a:off x="381000" y="1052736"/>
          <a:ext cx="8382000" cy="5257800"/>
        </p:xfrm>
        <a:graphic>
          <a:graphicData uri="http://schemas.openxmlformats.org/drawingml/2006/chart">
            <c:chart xmlns:c="http://schemas.openxmlformats.org/drawingml/2006/chart" xmlns:r="http://schemas.openxmlformats.org/officeDocument/2006/relationships" r:id="rId3"/>
          </a:graphicData>
        </a:graphic>
      </p:graphicFrame>
      <p:pic>
        <p:nvPicPr>
          <p:cNvPr id="5" name="Bildobjekt 4">
            <a:extLst>
              <a:ext uri="{FF2B5EF4-FFF2-40B4-BE49-F238E27FC236}">
                <a16:creationId xmlns:a16="http://schemas.microsoft.com/office/drawing/2014/main" id="{16341065-EBBC-274B-BFA2-9D5A8DD83A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
        <p:nvSpPr>
          <p:cNvPr id="9" name="Rubrik 1">
            <a:extLst>
              <a:ext uri="{FF2B5EF4-FFF2-40B4-BE49-F238E27FC236}">
                <a16:creationId xmlns:a16="http://schemas.microsoft.com/office/drawing/2014/main" id="{4F835D89-5460-9449-A424-F468DA1DAE2C}"/>
              </a:ext>
            </a:extLst>
          </p:cNvPr>
          <p:cNvSpPr txBox="1">
            <a:spLocks/>
          </p:cNvSpPr>
          <p:nvPr/>
        </p:nvSpPr>
        <p:spPr>
          <a:xfrm>
            <a:off x="7924800" y="838200"/>
            <a:ext cx="3859832" cy="2133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solidFill>
                <a:latin typeface="+mj-lt"/>
                <a:ea typeface="+mj-ea"/>
                <a:cs typeface="+mj-cs"/>
              </a:defRPr>
            </a:lvl1pPr>
          </a:lstStyle>
          <a:p>
            <a:r>
              <a:rPr lang="sv-SE" dirty="0"/>
              <a:t>Viby Basket har fler än 90 engagerade ledare</a:t>
            </a:r>
          </a:p>
          <a:p>
            <a:endParaRPr lang="sv-SE" dirty="0"/>
          </a:p>
        </p:txBody>
      </p:sp>
    </p:spTree>
    <p:extLst>
      <p:ext uri="{BB962C8B-B14F-4D97-AF65-F5344CB8AC3E}">
        <p14:creationId xmlns:p14="http://schemas.microsoft.com/office/powerpoint/2010/main" val="121818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lstStyle/>
          <a:p>
            <a:pPr rtl="0"/>
            <a:r>
              <a:rPr lang="sv-SE" sz="4800" dirty="0"/>
              <a:t>Styrelse</a:t>
            </a:r>
            <a:r>
              <a:rPr lang="sv-SE" dirty="0"/>
              <a:t>  </a:t>
            </a:r>
          </a:p>
        </p:txBody>
      </p:sp>
      <p:grpSp>
        <p:nvGrpSpPr>
          <p:cNvPr id="17" name="Group 4">
            <a:extLst>
              <a:ext uri="{FF2B5EF4-FFF2-40B4-BE49-F238E27FC236}">
                <a16:creationId xmlns:a16="http://schemas.microsoft.com/office/drawing/2014/main" id="{06530581-EC85-8E4E-9560-B4B51C6EB625}"/>
              </a:ext>
            </a:extLst>
          </p:cNvPr>
          <p:cNvGrpSpPr>
            <a:grpSpLocks noChangeAspect="1"/>
          </p:cNvGrpSpPr>
          <p:nvPr/>
        </p:nvGrpSpPr>
        <p:grpSpPr bwMode="auto">
          <a:xfrm>
            <a:off x="71406" y="1694133"/>
            <a:ext cx="12049196" cy="578718"/>
            <a:chOff x="251" y="1979"/>
            <a:chExt cx="5670" cy="317"/>
          </a:xfrm>
        </p:grpSpPr>
        <p:sp>
          <p:nvSpPr>
            <p:cNvPr id="18" name="AutoShape 5">
              <a:extLst>
                <a:ext uri="{FF2B5EF4-FFF2-40B4-BE49-F238E27FC236}">
                  <a16:creationId xmlns:a16="http://schemas.microsoft.com/office/drawing/2014/main" id="{64F35769-666C-6B4C-A291-9C77928E5780}"/>
                </a:ext>
              </a:extLst>
            </p:cNvPr>
            <p:cNvSpPr>
              <a:spLocks noChangeArrowheads="1"/>
            </p:cNvSpPr>
            <p:nvPr/>
          </p:nvSpPr>
          <p:spPr bwMode="auto">
            <a:xfrm>
              <a:off x="251" y="1979"/>
              <a:ext cx="952" cy="317"/>
            </a:xfrm>
            <a:prstGeom prst="roundRect">
              <a:avLst>
                <a:gd name="adj" fmla="val 16667"/>
              </a:avLst>
            </a:prstGeom>
            <a:noFill/>
            <a:ln w="12700">
              <a:solidFill>
                <a:schemeClr val="tx1"/>
              </a:solidFill>
              <a:round/>
              <a:headEnd/>
              <a:tailEnd/>
            </a:ln>
          </p:spPr>
          <p:txBody>
            <a:bodyPr wrap="none" anchor="ctr"/>
            <a:lstStyle/>
            <a:p>
              <a:pPr algn="ctr"/>
              <a:r>
                <a:rPr lang="sv-SE" sz="2400" b="1" dirty="0"/>
                <a:t>Ordförande</a:t>
              </a:r>
              <a:endParaRPr lang="en-US" sz="2400" b="1" dirty="0"/>
            </a:p>
          </p:txBody>
        </p:sp>
        <p:sp>
          <p:nvSpPr>
            <p:cNvPr id="19" name="AutoShape 6">
              <a:extLst>
                <a:ext uri="{FF2B5EF4-FFF2-40B4-BE49-F238E27FC236}">
                  <a16:creationId xmlns:a16="http://schemas.microsoft.com/office/drawing/2014/main" id="{AF7EB69B-5D58-0E41-B5F5-9210FC2CCD12}"/>
                </a:ext>
              </a:extLst>
            </p:cNvPr>
            <p:cNvSpPr>
              <a:spLocks noChangeArrowheads="1"/>
            </p:cNvSpPr>
            <p:nvPr/>
          </p:nvSpPr>
          <p:spPr bwMode="auto">
            <a:xfrm>
              <a:off x="1961" y="1979"/>
              <a:ext cx="945" cy="317"/>
            </a:xfrm>
            <a:prstGeom prst="roundRect">
              <a:avLst>
                <a:gd name="adj" fmla="val 16667"/>
              </a:avLst>
            </a:prstGeom>
            <a:noFill/>
            <a:ln w="12700">
              <a:solidFill>
                <a:schemeClr val="tx1"/>
              </a:solidFill>
              <a:round/>
              <a:headEnd/>
              <a:tailEnd/>
            </a:ln>
          </p:spPr>
          <p:txBody>
            <a:bodyPr wrap="none" anchor="ctr"/>
            <a:lstStyle/>
            <a:p>
              <a:pPr algn="ctr"/>
              <a:r>
                <a:rPr lang="sv-SE" sz="2400" b="1" dirty="0"/>
                <a:t>Sekreterare</a:t>
              </a:r>
              <a:endParaRPr lang="en-US" sz="2400" b="1" dirty="0"/>
            </a:p>
          </p:txBody>
        </p:sp>
        <p:sp>
          <p:nvSpPr>
            <p:cNvPr id="20" name="AutoShape 7">
              <a:extLst>
                <a:ext uri="{FF2B5EF4-FFF2-40B4-BE49-F238E27FC236}">
                  <a16:creationId xmlns:a16="http://schemas.microsoft.com/office/drawing/2014/main" id="{DAE29F74-B234-E24E-AADC-4A334C4D63E0}"/>
                </a:ext>
              </a:extLst>
            </p:cNvPr>
            <p:cNvSpPr>
              <a:spLocks noChangeArrowheads="1"/>
            </p:cNvSpPr>
            <p:nvPr/>
          </p:nvSpPr>
          <p:spPr bwMode="auto">
            <a:xfrm>
              <a:off x="1241" y="1979"/>
              <a:ext cx="675" cy="317"/>
            </a:xfrm>
            <a:prstGeom prst="roundRect">
              <a:avLst>
                <a:gd name="adj" fmla="val 16667"/>
              </a:avLst>
            </a:prstGeom>
            <a:noFill/>
            <a:ln w="12700">
              <a:solidFill>
                <a:schemeClr val="tx1"/>
              </a:solidFill>
              <a:round/>
              <a:headEnd/>
              <a:tailEnd/>
            </a:ln>
          </p:spPr>
          <p:txBody>
            <a:bodyPr wrap="none" anchor="ctr"/>
            <a:lstStyle/>
            <a:p>
              <a:pPr algn="ctr"/>
              <a:r>
                <a:rPr lang="sv-SE" sz="2400" b="1" dirty="0"/>
                <a:t>Kassör</a:t>
              </a:r>
              <a:endParaRPr lang="en-US" sz="2400" b="1" dirty="0"/>
            </a:p>
          </p:txBody>
        </p:sp>
        <p:sp>
          <p:nvSpPr>
            <p:cNvPr id="21" name="AutoShape 8">
              <a:extLst>
                <a:ext uri="{FF2B5EF4-FFF2-40B4-BE49-F238E27FC236}">
                  <a16:creationId xmlns:a16="http://schemas.microsoft.com/office/drawing/2014/main" id="{3ECF83A8-655D-F34F-A47F-48A7A90C79A7}"/>
                </a:ext>
              </a:extLst>
            </p:cNvPr>
            <p:cNvSpPr>
              <a:spLocks noChangeArrowheads="1"/>
            </p:cNvSpPr>
            <p:nvPr/>
          </p:nvSpPr>
          <p:spPr bwMode="auto">
            <a:xfrm>
              <a:off x="2951" y="1979"/>
              <a:ext cx="836" cy="317"/>
            </a:xfrm>
            <a:prstGeom prst="roundRect">
              <a:avLst>
                <a:gd name="adj" fmla="val 16667"/>
              </a:avLst>
            </a:prstGeom>
            <a:noFill/>
            <a:ln w="12700">
              <a:solidFill>
                <a:schemeClr val="tx1"/>
              </a:solidFill>
              <a:round/>
              <a:headEnd/>
              <a:tailEnd/>
            </a:ln>
          </p:spPr>
          <p:txBody>
            <a:bodyPr wrap="none" anchor="ctr"/>
            <a:lstStyle/>
            <a:p>
              <a:pPr algn="ctr"/>
              <a:r>
                <a:rPr lang="sv-SE" sz="2400" b="1" dirty="0"/>
                <a:t>Tränarråd</a:t>
              </a:r>
              <a:endParaRPr lang="en-US" sz="2400" b="1" dirty="0"/>
            </a:p>
          </p:txBody>
        </p:sp>
        <p:sp>
          <p:nvSpPr>
            <p:cNvPr id="22" name="AutoShape 9">
              <a:extLst>
                <a:ext uri="{FF2B5EF4-FFF2-40B4-BE49-F238E27FC236}">
                  <a16:creationId xmlns:a16="http://schemas.microsoft.com/office/drawing/2014/main" id="{DCBB0D02-53B4-5040-A5F3-570247358392}"/>
                </a:ext>
              </a:extLst>
            </p:cNvPr>
            <p:cNvSpPr>
              <a:spLocks noChangeArrowheads="1"/>
            </p:cNvSpPr>
            <p:nvPr/>
          </p:nvSpPr>
          <p:spPr bwMode="auto">
            <a:xfrm>
              <a:off x="3851" y="1979"/>
              <a:ext cx="1287" cy="317"/>
            </a:xfrm>
            <a:prstGeom prst="roundRect">
              <a:avLst>
                <a:gd name="adj" fmla="val 16667"/>
              </a:avLst>
            </a:prstGeom>
            <a:noFill/>
            <a:ln w="12700">
              <a:solidFill>
                <a:schemeClr val="tx1"/>
              </a:solidFill>
              <a:round/>
              <a:headEnd/>
              <a:tailEnd/>
            </a:ln>
          </p:spPr>
          <p:txBody>
            <a:bodyPr wrap="none" anchor="ctr"/>
            <a:lstStyle/>
            <a:p>
              <a:pPr algn="ctr"/>
              <a:r>
                <a:rPr lang="sv-SE" sz="2400" b="1" dirty="0"/>
                <a:t>Kommunikation</a:t>
              </a:r>
              <a:endParaRPr lang="en-US" sz="2400" b="1" dirty="0"/>
            </a:p>
          </p:txBody>
        </p:sp>
        <p:sp>
          <p:nvSpPr>
            <p:cNvPr id="23" name="AutoShape 10">
              <a:extLst>
                <a:ext uri="{FF2B5EF4-FFF2-40B4-BE49-F238E27FC236}">
                  <a16:creationId xmlns:a16="http://schemas.microsoft.com/office/drawing/2014/main" id="{A988A503-826B-A648-8A26-0FA2643B5017}"/>
                </a:ext>
              </a:extLst>
            </p:cNvPr>
            <p:cNvSpPr>
              <a:spLocks noChangeArrowheads="1"/>
            </p:cNvSpPr>
            <p:nvPr/>
          </p:nvSpPr>
          <p:spPr bwMode="auto">
            <a:xfrm>
              <a:off x="5174" y="1979"/>
              <a:ext cx="747" cy="317"/>
            </a:xfrm>
            <a:prstGeom prst="roundRect">
              <a:avLst>
                <a:gd name="adj" fmla="val 16667"/>
              </a:avLst>
            </a:prstGeom>
            <a:noFill/>
            <a:ln w="12700">
              <a:solidFill>
                <a:schemeClr val="tx1"/>
              </a:solidFill>
              <a:round/>
              <a:headEnd/>
              <a:tailEnd/>
            </a:ln>
          </p:spPr>
          <p:txBody>
            <a:bodyPr wrap="none" anchor="ctr"/>
            <a:lstStyle/>
            <a:p>
              <a:pPr algn="ctr"/>
              <a:r>
                <a:rPr lang="sv-SE" sz="2400" b="1" dirty="0"/>
                <a:t>Aktiviteter</a:t>
              </a:r>
              <a:r>
                <a:rPr lang="sv-SE" sz="2800" b="1" dirty="0"/>
                <a:t> </a:t>
              </a:r>
              <a:endParaRPr lang="en-US" sz="2800" b="1" dirty="0"/>
            </a:p>
          </p:txBody>
        </p:sp>
      </p:grpSp>
      <p:sp>
        <p:nvSpPr>
          <p:cNvPr id="24" name="Text Box 11">
            <a:extLst>
              <a:ext uri="{FF2B5EF4-FFF2-40B4-BE49-F238E27FC236}">
                <a16:creationId xmlns:a16="http://schemas.microsoft.com/office/drawing/2014/main" id="{C0CB67E4-B553-804E-92F7-A858174703F7}"/>
              </a:ext>
            </a:extLst>
          </p:cNvPr>
          <p:cNvSpPr txBox="1">
            <a:spLocks noChangeAspect="1" noChangeArrowheads="1"/>
          </p:cNvSpPr>
          <p:nvPr/>
        </p:nvSpPr>
        <p:spPr bwMode="auto">
          <a:xfrm>
            <a:off x="323730" y="2392242"/>
            <a:ext cx="1739822" cy="830997"/>
          </a:xfrm>
          <a:prstGeom prst="rect">
            <a:avLst/>
          </a:prstGeom>
          <a:noFill/>
          <a:ln w="9525">
            <a:noFill/>
            <a:miter lim="800000"/>
            <a:headEnd/>
            <a:tailEnd/>
          </a:ln>
        </p:spPr>
        <p:txBody>
          <a:bodyPr wrap="square">
            <a:spAutoFit/>
          </a:bodyPr>
          <a:lstStyle/>
          <a:p>
            <a:pPr>
              <a:spcBef>
                <a:spcPct val="50000"/>
              </a:spcBef>
            </a:pPr>
            <a:r>
              <a:rPr lang="sv-SE" sz="2400" dirty="0"/>
              <a:t>Eva-Lotta Sandberg</a:t>
            </a:r>
          </a:p>
        </p:txBody>
      </p:sp>
      <p:sp>
        <p:nvSpPr>
          <p:cNvPr id="25" name="Text Box 12">
            <a:extLst>
              <a:ext uri="{FF2B5EF4-FFF2-40B4-BE49-F238E27FC236}">
                <a16:creationId xmlns:a16="http://schemas.microsoft.com/office/drawing/2014/main" id="{ED92602A-4A83-9E40-8268-2972A5CC0A81}"/>
              </a:ext>
            </a:extLst>
          </p:cNvPr>
          <p:cNvSpPr txBox="1">
            <a:spLocks noChangeAspect="1" noChangeArrowheads="1"/>
          </p:cNvSpPr>
          <p:nvPr/>
        </p:nvSpPr>
        <p:spPr bwMode="auto">
          <a:xfrm>
            <a:off x="2323953" y="2392242"/>
            <a:ext cx="1467791" cy="830997"/>
          </a:xfrm>
          <a:prstGeom prst="rect">
            <a:avLst/>
          </a:prstGeom>
          <a:noFill/>
          <a:ln w="9525">
            <a:noFill/>
            <a:miter lim="800000"/>
            <a:headEnd/>
            <a:tailEnd/>
          </a:ln>
        </p:spPr>
        <p:txBody>
          <a:bodyPr wrap="square">
            <a:spAutoFit/>
          </a:bodyPr>
          <a:lstStyle/>
          <a:p>
            <a:pPr>
              <a:spcBef>
                <a:spcPct val="50000"/>
              </a:spcBef>
            </a:pPr>
            <a:r>
              <a:rPr lang="sv-SE" sz="2400" dirty="0"/>
              <a:t>Staffan Franzén</a:t>
            </a:r>
          </a:p>
        </p:txBody>
      </p:sp>
      <p:sp>
        <p:nvSpPr>
          <p:cNvPr id="26" name="Text Box 13">
            <a:extLst>
              <a:ext uri="{FF2B5EF4-FFF2-40B4-BE49-F238E27FC236}">
                <a16:creationId xmlns:a16="http://schemas.microsoft.com/office/drawing/2014/main" id="{58B92A1A-A019-0A44-B646-D8FEF2DC81B0}"/>
              </a:ext>
            </a:extLst>
          </p:cNvPr>
          <p:cNvSpPr txBox="1">
            <a:spLocks noChangeAspect="1" noChangeArrowheads="1"/>
          </p:cNvSpPr>
          <p:nvPr/>
        </p:nvSpPr>
        <p:spPr bwMode="auto">
          <a:xfrm>
            <a:off x="4020905" y="2392242"/>
            <a:ext cx="1931079" cy="830997"/>
          </a:xfrm>
          <a:prstGeom prst="rect">
            <a:avLst/>
          </a:prstGeom>
          <a:noFill/>
          <a:ln w="9525">
            <a:noFill/>
            <a:miter lim="800000"/>
            <a:headEnd/>
            <a:tailEnd/>
          </a:ln>
        </p:spPr>
        <p:txBody>
          <a:bodyPr wrap="square">
            <a:spAutoFit/>
          </a:bodyPr>
          <a:lstStyle/>
          <a:p>
            <a:pPr>
              <a:spcBef>
                <a:spcPct val="50000"/>
              </a:spcBef>
            </a:pPr>
            <a:r>
              <a:rPr lang="sv-SE" sz="2400" dirty="0"/>
              <a:t>Madelene Sjöholm</a:t>
            </a:r>
            <a:endParaRPr lang="en-US" sz="2400" dirty="0"/>
          </a:p>
        </p:txBody>
      </p:sp>
      <p:sp>
        <p:nvSpPr>
          <p:cNvPr id="27" name="Text Box 14">
            <a:extLst>
              <a:ext uri="{FF2B5EF4-FFF2-40B4-BE49-F238E27FC236}">
                <a16:creationId xmlns:a16="http://schemas.microsoft.com/office/drawing/2014/main" id="{DD376CD5-7576-B940-BB17-2DCEE2AC25E3}"/>
              </a:ext>
            </a:extLst>
          </p:cNvPr>
          <p:cNvSpPr txBox="1">
            <a:spLocks noChangeAspect="1" noChangeArrowheads="1"/>
          </p:cNvSpPr>
          <p:nvPr/>
        </p:nvSpPr>
        <p:spPr bwMode="auto">
          <a:xfrm>
            <a:off x="6084369" y="2392242"/>
            <a:ext cx="1739823" cy="2308324"/>
          </a:xfrm>
          <a:prstGeom prst="rect">
            <a:avLst/>
          </a:prstGeom>
          <a:noFill/>
          <a:ln w="9525">
            <a:noFill/>
            <a:miter lim="800000"/>
            <a:headEnd/>
            <a:tailEnd/>
          </a:ln>
        </p:spPr>
        <p:txBody>
          <a:bodyPr wrap="square">
            <a:spAutoFit/>
          </a:bodyPr>
          <a:lstStyle/>
          <a:p>
            <a:pPr>
              <a:spcBef>
                <a:spcPct val="50000"/>
              </a:spcBef>
            </a:pPr>
            <a:r>
              <a:rPr lang="sv-SE" sz="2400" dirty="0"/>
              <a:t>Karin Åkerblom Lingois</a:t>
            </a:r>
          </a:p>
          <a:p>
            <a:pPr>
              <a:spcBef>
                <a:spcPct val="50000"/>
              </a:spcBef>
            </a:pPr>
            <a:endParaRPr lang="sv-SE" sz="2400" dirty="0"/>
          </a:p>
          <a:p>
            <a:pPr>
              <a:spcBef>
                <a:spcPct val="50000"/>
              </a:spcBef>
            </a:pPr>
            <a:endParaRPr lang="sv-SE" sz="2400" dirty="0"/>
          </a:p>
        </p:txBody>
      </p:sp>
      <p:sp>
        <p:nvSpPr>
          <p:cNvPr id="28" name="Text Box 15">
            <a:extLst>
              <a:ext uri="{FF2B5EF4-FFF2-40B4-BE49-F238E27FC236}">
                <a16:creationId xmlns:a16="http://schemas.microsoft.com/office/drawing/2014/main" id="{3E610010-681C-D942-9504-E32910186B3E}"/>
              </a:ext>
            </a:extLst>
          </p:cNvPr>
          <p:cNvSpPr txBox="1">
            <a:spLocks noChangeAspect="1" noChangeArrowheads="1"/>
          </p:cNvSpPr>
          <p:nvPr/>
        </p:nvSpPr>
        <p:spPr bwMode="auto">
          <a:xfrm>
            <a:off x="8511525" y="2392242"/>
            <a:ext cx="1832947" cy="461665"/>
          </a:xfrm>
          <a:prstGeom prst="rect">
            <a:avLst/>
          </a:prstGeom>
          <a:noFill/>
          <a:ln w="9525">
            <a:noFill/>
            <a:miter lim="800000"/>
            <a:headEnd/>
            <a:tailEnd/>
          </a:ln>
        </p:spPr>
        <p:txBody>
          <a:bodyPr wrap="square">
            <a:spAutoFit/>
          </a:bodyPr>
          <a:lstStyle/>
          <a:p>
            <a:pPr>
              <a:spcBef>
                <a:spcPct val="50000"/>
              </a:spcBef>
            </a:pPr>
            <a:r>
              <a:rPr lang="sv-SE" sz="2400" dirty="0"/>
              <a:t>Vakant</a:t>
            </a:r>
          </a:p>
        </p:txBody>
      </p:sp>
      <p:sp>
        <p:nvSpPr>
          <p:cNvPr id="29" name="Text Box 37">
            <a:extLst>
              <a:ext uri="{FF2B5EF4-FFF2-40B4-BE49-F238E27FC236}">
                <a16:creationId xmlns:a16="http://schemas.microsoft.com/office/drawing/2014/main" id="{018C40C9-4D9A-8B4C-AA56-D6B93283DD89}"/>
              </a:ext>
            </a:extLst>
          </p:cNvPr>
          <p:cNvSpPr txBox="1">
            <a:spLocks noChangeAspect="1" noChangeArrowheads="1"/>
          </p:cNvSpPr>
          <p:nvPr/>
        </p:nvSpPr>
        <p:spPr bwMode="auto">
          <a:xfrm>
            <a:off x="7988293" y="1406789"/>
            <a:ext cx="1445053" cy="861774"/>
          </a:xfrm>
          <a:prstGeom prst="rect">
            <a:avLst/>
          </a:prstGeom>
          <a:noFill/>
          <a:ln w="9525">
            <a:noFill/>
            <a:miter lim="800000"/>
            <a:headEnd/>
            <a:tailEnd/>
          </a:ln>
        </p:spPr>
        <p:txBody>
          <a:bodyPr wrap="square">
            <a:spAutoFit/>
          </a:bodyPr>
          <a:lstStyle/>
          <a:p>
            <a:pPr algn="ctr">
              <a:spcBef>
                <a:spcPct val="50000"/>
              </a:spcBef>
            </a:pPr>
            <a:endParaRPr lang="en-US" sz="2000" dirty="0"/>
          </a:p>
          <a:p>
            <a:pPr algn="ctr">
              <a:spcBef>
                <a:spcPct val="50000"/>
              </a:spcBef>
            </a:pPr>
            <a:endParaRPr lang="en-US" sz="2000" dirty="0"/>
          </a:p>
        </p:txBody>
      </p:sp>
      <p:sp>
        <p:nvSpPr>
          <p:cNvPr id="30" name="Text Box 16">
            <a:extLst>
              <a:ext uri="{FF2B5EF4-FFF2-40B4-BE49-F238E27FC236}">
                <a16:creationId xmlns:a16="http://schemas.microsoft.com/office/drawing/2014/main" id="{C1E6B130-3DEF-4C49-A530-687D05D9C0B0}"/>
              </a:ext>
            </a:extLst>
          </p:cNvPr>
          <p:cNvSpPr txBox="1">
            <a:spLocks noChangeAspect="1" noChangeArrowheads="1"/>
          </p:cNvSpPr>
          <p:nvPr/>
        </p:nvSpPr>
        <p:spPr bwMode="auto">
          <a:xfrm>
            <a:off x="10634699" y="2392242"/>
            <a:ext cx="1653989" cy="1754326"/>
          </a:xfrm>
          <a:prstGeom prst="rect">
            <a:avLst/>
          </a:prstGeom>
          <a:noFill/>
          <a:ln w="9525">
            <a:noFill/>
            <a:miter lim="800000"/>
            <a:headEnd/>
            <a:tailEnd/>
          </a:ln>
        </p:spPr>
        <p:txBody>
          <a:bodyPr wrap="square">
            <a:spAutoFit/>
          </a:bodyPr>
          <a:lstStyle/>
          <a:p>
            <a:pPr>
              <a:spcBef>
                <a:spcPct val="50000"/>
              </a:spcBef>
            </a:pPr>
            <a:r>
              <a:rPr lang="sv-SE" sz="2400" dirty="0"/>
              <a:t>Linda Olofsgård Lindfors</a:t>
            </a:r>
          </a:p>
          <a:p>
            <a:pPr>
              <a:spcBef>
                <a:spcPct val="50000"/>
              </a:spcBef>
            </a:pPr>
            <a:endParaRPr lang="sv-SE" sz="2400" dirty="0"/>
          </a:p>
        </p:txBody>
      </p:sp>
      <p:pic>
        <p:nvPicPr>
          <p:cNvPr id="31" name="Bildobjekt 30">
            <a:extLst>
              <a:ext uri="{FF2B5EF4-FFF2-40B4-BE49-F238E27FC236}">
                <a16:creationId xmlns:a16="http://schemas.microsoft.com/office/drawing/2014/main" id="{4829C30F-E001-E24A-8C66-290A007570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2633070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normAutofit/>
          </a:bodyPr>
          <a:lstStyle/>
          <a:p>
            <a:pPr rtl="0"/>
            <a:r>
              <a:rPr lang="sv-SE" sz="4800" dirty="0"/>
              <a:t>Styrelse - Roller &amp; Ansvar</a:t>
            </a:r>
          </a:p>
        </p:txBody>
      </p:sp>
      <p:grpSp>
        <p:nvGrpSpPr>
          <p:cNvPr id="17" name="Group 4">
            <a:extLst>
              <a:ext uri="{FF2B5EF4-FFF2-40B4-BE49-F238E27FC236}">
                <a16:creationId xmlns:a16="http://schemas.microsoft.com/office/drawing/2014/main" id="{06530581-EC85-8E4E-9560-B4B51C6EB625}"/>
              </a:ext>
            </a:extLst>
          </p:cNvPr>
          <p:cNvGrpSpPr>
            <a:grpSpLocks noChangeAspect="1"/>
          </p:cNvGrpSpPr>
          <p:nvPr/>
        </p:nvGrpSpPr>
        <p:grpSpPr bwMode="auto">
          <a:xfrm>
            <a:off x="71406" y="1694133"/>
            <a:ext cx="12049196" cy="578718"/>
            <a:chOff x="251" y="1979"/>
            <a:chExt cx="5670" cy="317"/>
          </a:xfrm>
        </p:grpSpPr>
        <p:sp>
          <p:nvSpPr>
            <p:cNvPr id="18" name="AutoShape 5">
              <a:extLst>
                <a:ext uri="{FF2B5EF4-FFF2-40B4-BE49-F238E27FC236}">
                  <a16:creationId xmlns:a16="http://schemas.microsoft.com/office/drawing/2014/main" id="{64F35769-666C-6B4C-A291-9C77928E5780}"/>
                </a:ext>
              </a:extLst>
            </p:cNvPr>
            <p:cNvSpPr>
              <a:spLocks noChangeArrowheads="1"/>
            </p:cNvSpPr>
            <p:nvPr/>
          </p:nvSpPr>
          <p:spPr bwMode="auto">
            <a:xfrm>
              <a:off x="251" y="1979"/>
              <a:ext cx="952" cy="317"/>
            </a:xfrm>
            <a:prstGeom prst="roundRect">
              <a:avLst>
                <a:gd name="adj" fmla="val 16667"/>
              </a:avLst>
            </a:prstGeom>
            <a:noFill/>
            <a:ln w="12700">
              <a:solidFill>
                <a:schemeClr val="tx1"/>
              </a:solidFill>
              <a:round/>
              <a:headEnd/>
              <a:tailEnd/>
            </a:ln>
          </p:spPr>
          <p:txBody>
            <a:bodyPr wrap="none" anchor="ctr"/>
            <a:lstStyle/>
            <a:p>
              <a:pPr algn="ctr"/>
              <a:r>
                <a:rPr lang="sv-SE" sz="2400" b="1" dirty="0"/>
                <a:t>Ordförande</a:t>
              </a:r>
              <a:endParaRPr lang="en-US" sz="2400" b="1" dirty="0"/>
            </a:p>
          </p:txBody>
        </p:sp>
        <p:sp>
          <p:nvSpPr>
            <p:cNvPr id="19" name="AutoShape 6">
              <a:extLst>
                <a:ext uri="{FF2B5EF4-FFF2-40B4-BE49-F238E27FC236}">
                  <a16:creationId xmlns:a16="http://schemas.microsoft.com/office/drawing/2014/main" id="{AF7EB69B-5D58-0E41-B5F5-9210FC2CCD12}"/>
                </a:ext>
              </a:extLst>
            </p:cNvPr>
            <p:cNvSpPr>
              <a:spLocks noChangeArrowheads="1"/>
            </p:cNvSpPr>
            <p:nvPr/>
          </p:nvSpPr>
          <p:spPr bwMode="auto">
            <a:xfrm>
              <a:off x="1961" y="1979"/>
              <a:ext cx="945" cy="317"/>
            </a:xfrm>
            <a:prstGeom prst="roundRect">
              <a:avLst>
                <a:gd name="adj" fmla="val 16667"/>
              </a:avLst>
            </a:prstGeom>
            <a:noFill/>
            <a:ln w="12700">
              <a:solidFill>
                <a:schemeClr val="tx1"/>
              </a:solidFill>
              <a:round/>
              <a:headEnd/>
              <a:tailEnd/>
            </a:ln>
          </p:spPr>
          <p:txBody>
            <a:bodyPr wrap="none" anchor="ctr"/>
            <a:lstStyle/>
            <a:p>
              <a:pPr algn="ctr"/>
              <a:r>
                <a:rPr lang="sv-SE" sz="2400" b="1" dirty="0"/>
                <a:t>Sekreterare</a:t>
              </a:r>
              <a:endParaRPr lang="en-US" sz="2400" b="1" dirty="0"/>
            </a:p>
          </p:txBody>
        </p:sp>
        <p:sp>
          <p:nvSpPr>
            <p:cNvPr id="20" name="AutoShape 7">
              <a:extLst>
                <a:ext uri="{FF2B5EF4-FFF2-40B4-BE49-F238E27FC236}">
                  <a16:creationId xmlns:a16="http://schemas.microsoft.com/office/drawing/2014/main" id="{DAE29F74-B234-E24E-AADC-4A334C4D63E0}"/>
                </a:ext>
              </a:extLst>
            </p:cNvPr>
            <p:cNvSpPr>
              <a:spLocks noChangeArrowheads="1"/>
            </p:cNvSpPr>
            <p:nvPr/>
          </p:nvSpPr>
          <p:spPr bwMode="auto">
            <a:xfrm>
              <a:off x="1241" y="1979"/>
              <a:ext cx="675" cy="317"/>
            </a:xfrm>
            <a:prstGeom prst="roundRect">
              <a:avLst>
                <a:gd name="adj" fmla="val 16667"/>
              </a:avLst>
            </a:prstGeom>
            <a:noFill/>
            <a:ln w="12700">
              <a:solidFill>
                <a:schemeClr val="tx1"/>
              </a:solidFill>
              <a:round/>
              <a:headEnd/>
              <a:tailEnd/>
            </a:ln>
          </p:spPr>
          <p:txBody>
            <a:bodyPr wrap="none" anchor="ctr"/>
            <a:lstStyle/>
            <a:p>
              <a:pPr algn="ctr"/>
              <a:r>
                <a:rPr lang="sv-SE" sz="2400" b="1" dirty="0"/>
                <a:t>Kassör</a:t>
              </a:r>
              <a:endParaRPr lang="en-US" sz="2400" b="1" dirty="0"/>
            </a:p>
          </p:txBody>
        </p:sp>
        <p:sp>
          <p:nvSpPr>
            <p:cNvPr id="21" name="AutoShape 8">
              <a:extLst>
                <a:ext uri="{FF2B5EF4-FFF2-40B4-BE49-F238E27FC236}">
                  <a16:creationId xmlns:a16="http://schemas.microsoft.com/office/drawing/2014/main" id="{3ECF83A8-655D-F34F-A47F-48A7A90C79A7}"/>
                </a:ext>
              </a:extLst>
            </p:cNvPr>
            <p:cNvSpPr>
              <a:spLocks noChangeArrowheads="1"/>
            </p:cNvSpPr>
            <p:nvPr/>
          </p:nvSpPr>
          <p:spPr bwMode="auto">
            <a:xfrm>
              <a:off x="2951" y="1979"/>
              <a:ext cx="836" cy="317"/>
            </a:xfrm>
            <a:prstGeom prst="roundRect">
              <a:avLst>
                <a:gd name="adj" fmla="val 16667"/>
              </a:avLst>
            </a:prstGeom>
            <a:noFill/>
            <a:ln w="12700">
              <a:solidFill>
                <a:schemeClr val="tx1"/>
              </a:solidFill>
              <a:round/>
              <a:headEnd/>
              <a:tailEnd/>
            </a:ln>
          </p:spPr>
          <p:txBody>
            <a:bodyPr wrap="none" anchor="ctr"/>
            <a:lstStyle/>
            <a:p>
              <a:pPr algn="ctr"/>
              <a:r>
                <a:rPr lang="sv-SE" sz="2400" b="1" dirty="0"/>
                <a:t>Tränarråd</a:t>
              </a:r>
              <a:endParaRPr lang="en-US" sz="2400" b="1" dirty="0"/>
            </a:p>
          </p:txBody>
        </p:sp>
        <p:sp>
          <p:nvSpPr>
            <p:cNvPr id="22" name="AutoShape 9">
              <a:extLst>
                <a:ext uri="{FF2B5EF4-FFF2-40B4-BE49-F238E27FC236}">
                  <a16:creationId xmlns:a16="http://schemas.microsoft.com/office/drawing/2014/main" id="{DCBB0D02-53B4-5040-A5F3-570247358392}"/>
                </a:ext>
              </a:extLst>
            </p:cNvPr>
            <p:cNvSpPr>
              <a:spLocks noChangeArrowheads="1"/>
            </p:cNvSpPr>
            <p:nvPr/>
          </p:nvSpPr>
          <p:spPr bwMode="auto">
            <a:xfrm>
              <a:off x="3851" y="1979"/>
              <a:ext cx="1287" cy="317"/>
            </a:xfrm>
            <a:prstGeom prst="roundRect">
              <a:avLst>
                <a:gd name="adj" fmla="val 16667"/>
              </a:avLst>
            </a:prstGeom>
            <a:noFill/>
            <a:ln w="12700">
              <a:solidFill>
                <a:schemeClr val="tx1"/>
              </a:solidFill>
              <a:round/>
              <a:headEnd/>
              <a:tailEnd/>
            </a:ln>
          </p:spPr>
          <p:txBody>
            <a:bodyPr wrap="none" anchor="ctr"/>
            <a:lstStyle/>
            <a:p>
              <a:pPr algn="ctr"/>
              <a:r>
                <a:rPr lang="sv-SE" sz="2400" b="1" dirty="0"/>
                <a:t>Kommunikation</a:t>
              </a:r>
              <a:endParaRPr lang="en-US" sz="2400" b="1" dirty="0"/>
            </a:p>
          </p:txBody>
        </p:sp>
        <p:sp>
          <p:nvSpPr>
            <p:cNvPr id="23" name="AutoShape 10">
              <a:extLst>
                <a:ext uri="{FF2B5EF4-FFF2-40B4-BE49-F238E27FC236}">
                  <a16:creationId xmlns:a16="http://schemas.microsoft.com/office/drawing/2014/main" id="{A988A503-826B-A648-8A26-0FA2643B5017}"/>
                </a:ext>
              </a:extLst>
            </p:cNvPr>
            <p:cNvSpPr>
              <a:spLocks noChangeArrowheads="1"/>
            </p:cNvSpPr>
            <p:nvPr/>
          </p:nvSpPr>
          <p:spPr bwMode="auto">
            <a:xfrm>
              <a:off x="5174" y="1979"/>
              <a:ext cx="747" cy="317"/>
            </a:xfrm>
            <a:prstGeom prst="roundRect">
              <a:avLst>
                <a:gd name="adj" fmla="val 16667"/>
              </a:avLst>
            </a:prstGeom>
            <a:noFill/>
            <a:ln w="12700">
              <a:solidFill>
                <a:schemeClr val="tx1"/>
              </a:solidFill>
              <a:round/>
              <a:headEnd/>
              <a:tailEnd/>
            </a:ln>
          </p:spPr>
          <p:txBody>
            <a:bodyPr wrap="none" anchor="ctr"/>
            <a:lstStyle/>
            <a:p>
              <a:pPr algn="ctr"/>
              <a:r>
                <a:rPr lang="sv-SE" sz="2400" b="1" dirty="0"/>
                <a:t>Aktiviteter</a:t>
              </a:r>
              <a:r>
                <a:rPr lang="sv-SE" sz="2800" b="1" dirty="0"/>
                <a:t> </a:t>
              </a:r>
              <a:endParaRPr lang="en-US" sz="2800" b="1" dirty="0"/>
            </a:p>
          </p:txBody>
        </p:sp>
      </p:grpSp>
      <p:sp>
        <p:nvSpPr>
          <p:cNvPr id="24" name="Text Box 11">
            <a:extLst>
              <a:ext uri="{FF2B5EF4-FFF2-40B4-BE49-F238E27FC236}">
                <a16:creationId xmlns:a16="http://schemas.microsoft.com/office/drawing/2014/main" id="{C0CB67E4-B553-804E-92F7-A858174703F7}"/>
              </a:ext>
            </a:extLst>
          </p:cNvPr>
          <p:cNvSpPr txBox="1">
            <a:spLocks noChangeAspect="1" noChangeArrowheads="1"/>
          </p:cNvSpPr>
          <p:nvPr/>
        </p:nvSpPr>
        <p:spPr bwMode="auto">
          <a:xfrm>
            <a:off x="251722" y="2392242"/>
            <a:ext cx="1739822" cy="4385816"/>
          </a:xfrm>
          <a:prstGeom prst="rect">
            <a:avLst/>
          </a:prstGeom>
          <a:noFill/>
          <a:ln w="9525">
            <a:noFill/>
            <a:miter lim="800000"/>
            <a:headEnd/>
            <a:tailEnd/>
          </a:ln>
        </p:spPr>
        <p:txBody>
          <a:bodyPr wrap="square">
            <a:spAutoFit/>
          </a:bodyPr>
          <a:lstStyle/>
          <a:p>
            <a:pPr>
              <a:spcBef>
                <a:spcPct val="50000"/>
              </a:spcBef>
            </a:pPr>
            <a:r>
              <a:rPr lang="sv-SE" dirty="0"/>
              <a:t>Ledning</a:t>
            </a:r>
          </a:p>
          <a:p>
            <a:pPr>
              <a:spcBef>
                <a:spcPct val="50000"/>
              </a:spcBef>
            </a:pPr>
            <a:r>
              <a:rPr lang="sv-SE" dirty="0"/>
              <a:t>Samordning</a:t>
            </a:r>
          </a:p>
          <a:p>
            <a:pPr>
              <a:spcBef>
                <a:spcPct val="50000"/>
              </a:spcBef>
            </a:pPr>
            <a:r>
              <a:rPr lang="sv-SE" dirty="0"/>
              <a:t>Förankring</a:t>
            </a:r>
          </a:p>
          <a:p>
            <a:pPr>
              <a:spcBef>
                <a:spcPct val="50000"/>
              </a:spcBef>
            </a:pPr>
            <a:r>
              <a:rPr lang="sv-SE" dirty="0"/>
              <a:t>Extern kontakt; kommun, förbund, klubbar</a:t>
            </a:r>
          </a:p>
          <a:p>
            <a:pPr>
              <a:spcBef>
                <a:spcPct val="50000"/>
              </a:spcBef>
            </a:pPr>
            <a:r>
              <a:rPr lang="sv-SE" dirty="0"/>
              <a:t>Årsplan</a:t>
            </a:r>
          </a:p>
          <a:p>
            <a:pPr>
              <a:spcBef>
                <a:spcPct val="50000"/>
              </a:spcBef>
            </a:pPr>
            <a:r>
              <a:rPr lang="sv-SE" dirty="0"/>
              <a:t>Årsmöte</a:t>
            </a:r>
          </a:p>
          <a:p>
            <a:pPr>
              <a:spcBef>
                <a:spcPct val="50000"/>
              </a:spcBef>
            </a:pPr>
            <a:r>
              <a:rPr lang="sv-SE" dirty="0"/>
              <a:t>Personalansvar</a:t>
            </a:r>
            <a:br>
              <a:rPr lang="sv-SE" dirty="0"/>
            </a:br>
            <a:r>
              <a:rPr lang="sv-SE" dirty="0"/>
              <a:t>anställda</a:t>
            </a:r>
          </a:p>
          <a:p>
            <a:pPr>
              <a:spcBef>
                <a:spcPct val="50000"/>
              </a:spcBef>
            </a:pPr>
            <a:r>
              <a:rPr lang="sv-SE" dirty="0"/>
              <a:t>SISU-bidrag</a:t>
            </a:r>
          </a:p>
        </p:txBody>
      </p:sp>
      <p:sp>
        <p:nvSpPr>
          <p:cNvPr id="25" name="Text Box 12">
            <a:extLst>
              <a:ext uri="{FF2B5EF4-FFF2-40B4-BE49-F238E27FC236}">
                <a16:creationId xmlns:a16="http://schemas.microsoft.com/office/drawing/2014/main" id="{ED92602A-4A83-9E40-8268-2972A5CC0A81}"/>
              </a:ext>
            </a:extLst>
          </p:cNvPr>
          <p:cNvSpPr txBox="1">
            <a:spLocks noChangeAspect="1" noChangeArrowheads="1"/>
          </p:cNvSpPr>
          <p:nvPr/>
        </p:nvSpPr>
        <p:spPr bwMode="auto">
          <a:xfrm>
            <a:off x="2175234" y="2392242"/>
            <a:ext cx="1467791" cy="1892826"/>
          </a:xfrm>
          <a:prstGeom prst="rect">
            <a:avLst/>
          </a:prstGeom>
          <a:noFill/>
          <a:ln w="9525">
            <a:noFill/>
            <a:miter lim="800000"/>
            <a:headEnd/>
            <a:tailEnd/>
          </a:ln>
        </p:spPr>
        <p:txBody>
          <a:bodyPr wrap="square">
            <a:spAutoFit/>
          </a:bodyPr>
          <a:lstStyle/>
          <a:p>
            <a:pPr>
              <a:spcBef>
                <a:spcPct val="50000"/>
              </a:spcBef>
            </a:pPr>
            <a:r>
              <a:rPr lang="sv-SE" dirty="0"/>
              <a:t>Ekonomisk styrning</a:t>
            </a:r>
          </a:p>
          <a:p>
            <a:pPr>
              <a:spcBef>
                <a:spcPct val="50000"/>
              </a:spcBef>
            </a:pPr>
            <a:r>
              <a:rPr lang="sv-SE" dirty="0"/>
              <a:t>Ekonomisk</a:t>
            </a:r>
            <a:br>
              <a:rPr lang="sv-SE" dirty="0"/>
            </a:br>
            <a:r>
              <a:rPr lang="sv-SE" dirty="0"/>
              <a:t>uppföljning; fortlöpande samt bokslut</a:t>
            </a:r>
          </a:p>
        </p:txBody>
      </p:sp>
      <p:sp>
        <p:nvSpPr>
          <p:cNvPr id="26" name="Text Box 13">
            <a:extLst>
              <a:ext uri="{FF2B5EF4-FFF2-40B4-BE49-F238E27FC236}">
                <a16:creationId xmlns:a16="http://schemas.microsoft.com/office/drawing/2014/main" id="{58B92A1A-A019-0A44-B646-D8FEF2DC81B0}"/>
              </a:ext>
            </a:extLst>
          </p:cNvPr>
          <p:cNvSpPr txBox="1">
            <a:spLocks noChangeAspect="1" noChangeArrowheads="1"/>
          </p:cNvSpPr>
          <p:nvPr/>
        </p:nvSpPr>
        <p:spPr bwMode="auto">
          <a:xfrm>
            <a:off x="3863752" y="2392242"/>
            <a:ext cx="1931079" cy="3693319"/>
          </a:xfrm>
          <a:prstGeom prst="rect">
            <a:avLst/>
          </a:prstGeom>
          <a:noFill/>
          <a:ln w="9525">
            <a:noFill/>
            <a:miter lim="800000"/>
            <a:headEnd/>
            <a:tailEnd/>
          </a:ln>
        </p:spPr>
        <p:txBody>
          <a:bodyPr wrap="square">
            <a:spAutoFit/>
          </a:bodyPr>
          <a:lstStyle/>
          <a:p>
            <a:pPr>
              <a:spcBef>
                <a:spcPct val="50000"/>
              </a:spcBef>
            </a:pPr>
            <a:r>
              <a:rPr lang="sv-SE" dirty="0"/>
              <a:t>Protokoll</a:t>
            </a:r>
          </a:p>
          <a:p>
            <a:pPr>
              <a:spcBef>
                <a:spcPct val="50000"/>
              </a:spcBef>
            </a:pPr>
            <a:r>
              <a:rPr lang="sv-SE" dirty="0"/>
              <a:t>Administration</a:t>
            </a:r>
          </a:p>
          <a:p>
            <a:pPr>
              <a:spcBef>
                <a:spcPct val="50000"/>
              </a:spcBef>
            </a:pPr>
            <a:r>
              <a:rPr lang="sv-SE" dirty="0"/>
              <a:t>Medlemsregister</a:t>
            </a:r>
          </a:p>
          <a:p>
            <a:pPr>
              <a:spcBef>
                <a:spcPct val="50000"/>
              </a:spcBef>
            </a:pPr>
            <a:r>
              <a:rPr lang="sv-SE" dirty="0"/>
              <a:t>LOK- &amp; RF-bidrag</a:t>
            </a:r>
          </a:p>
          <a:p>
            <a:pPr>
              <a:spcBef>
                <a:spcPct val="50000"/>
              </a:spcBef>
            </a:pPr>
            <a:r>
              <a:rPr lang="sv-SE" dirty="0"/>
              <a:t>Team Managers</a:t>
            </a:r>
          </a:p>
          <a:p>
            <a:pPr>
              <a:spcBef>
                <a:spcPct val="50000"/>
              </a:spcBef>
            </a:pPr>
            <a:r>
              <a:rPr lang="sv-SE" dirty="0"/>
              <a:t>Årsmöte</a:t>
            </a:r>
          </a:p>
          <a:p>
            <a:pPr>
              <a:spcBef>
                <a:spcPct val="50000"/>
              </a:spcBef>
            </a:pPr>
            <a:r>
              <a:rPr lang="sv-SE" dirty="0"/>
              <a:t>Licenser</a:t>
            </a:r>
          </a:p>
          <a:p>
            <a:pPr>
              <a:spcBef>
                <a:spcPct val="50000"/>
              </a:spcBef>
            </a:pPr>
            <a:r>
              <a:rPr lang="sv-SE" dirty="0"/>
              <a:t>Idrottslyftet</a:t>
            </a:r>
          </a:p>
          <a:p>
            <a:pPr>
              <a:spcBef>
                <a:spcPct val="50000"/>
              </a:spcBef>
            </a:pPr>
            <a:r>
              <a:rPr lang="sv-SE" dirty="0"/>
              <a:t>Dispenser</a:t>
            </a:r>
            <a:endParaRPr lang="en-US" dirty="0"/>
          </a:p>
        </p:txBody>
      </p:sp>
      <p:sp>
        <p:nvSpPr>
          <p:cNvPr id="27" name="Text Box 14">
            <a:extLst>
              <a:ext uri="{FF2B5EF4-FFF2-40B4-BE49-F238E27FC236}">
                <a16:creationId xmlns:a16="http://schemas.microsoft.com/office/drawing/2014/main" id="{DD376CD5-7576-B940-BB17-2DCEE2AC25E3}"/>
              </a:ext>
            </a:extLst>
          </p:cNvPr>
          <p:cNvSpPr txBox="1">
            <a:spLocks noChangeAspect="1" noChangeArrowheads="1"/>
          </p:cNvSpPr>
          <p:nvPr/>
        </p:nvSpPr>
        <p:spPr bwMode="auto">
          <a:xfrm>
            <a:off x="5940353" y="2392242"/>
            <a:ext cx="1739823" cy="2308324"/>
          </a:xfrm>
          <a:prstGeom prst="rect">
            <a:avLst/>
          </a:prstGeom>
          <a:noFill/>
          <a:ln w="9525">
            <a:noFill/>
            <a:miter lim="800000"/>
            <a:headEnd/>
            <a:tailEnd/>
          </a:ln>
        </p:spPr>
        <p:txBody>
          <a:bodyPr wrap="square">
            <a:spAutoFit/>
          </a:bodyPr>
          <a:lstStyle/>
          <a:p>
            <a:pPr>
              <a:spcBef>
                <a:spcPct val="50000"/>
              </a:spcBef>
            </a:pPr>
            <a:r>
              <a:rPr lang="sv-SE" dirty="0"/>
              <a:t>Representant tränarråd</a:t>
            </a:r>
          </a:p>
          <a:p>
            <a:pPr>
              <a:spcBef>
                <a:spcPct val="50000"/>
              </a:spcBef>
            </a:pPr>
            <a:r>
              <a:rPr lang="sv-SE" dirty="0"/>
              <a:t>Ledarmöten</a:t>
            </a:r>
          </a:p>
          <a:p>
            <a:pPr>
              <a:spcBef>
                <a:spcPct val="50000"/>
              </a:spcBef>
            </a:pPr>
            <a:r>
              <a:rPr lang="sv-SE" dirty="0"/>
              <a:t>Utbildning</a:t>
            </a:r>
          </a:p>
          <a:p>
            <a:pPr>
              <a:spcBef>
                <a:spcPct val="50000"/>
              </a:spcBef>
            </a:pPr>
            <a:endParaRPr lang="sv-SE" dirty="0"/>
          </a:p>
          <a:p>
            <a:pPr>
              <a:spcBef>
                <a:spcPct val="50000"/>
              </a:spcBef>
            </a:pPr>
            <a:endParaRPr lang="sv-SE" dirty="0"/>
          </a:p>
        </p:txBody>
      </p:sp>
      <p:sp>
        <p:nvSpPr>
          <p:cNvPr id="28" name="Text Box 15">
            <a:extLst>
              <a:ext uri="{FF2B5EF4-FFF2-40B4-BE49-F238E27FC236}">
                <a16:creationId xmlns:a16="http://schemas.microsoft.com/office/drawing/2014/main" id="{3E610010-681C-D942-9504-E32910186B3E}"/>
              </a:ext>
            </a:extLst>
          </p:cNvPr>
          <p:cNvSpPr txBox="1">
            <a:spLocks noChangeAspect="1" noChangeArrowheads="1"/>
          </p:cNvSpPr>
          <p:nvPr/>
        </p:nvSpPr>
        <p:spPr bwMode="auto">
          <a:xfrm>
            <a:off x="8151485" y="2392242"/>
            <a:ext cx="1832947" cy="2031325"/>
          </a:xfrm>
          <a:prstGeom prst="rect">
            <a:avLst/>
          </a:prstGeom>
          <a:noFill/>
          <a:ln w="9525">
            <a:noFill/>
            <a:miter lim="800000"/>
            <a:headEnd/>
            <a:tailEnd/>
          </a:ln>
        </p:spPr>
        <p:txBody>
          <a:bodyPr wrap="square">
            <a:spAutoFit/>
          </a:bodyPr>
          <a:lstStyle/>
          <a:p>
            <a:pPr>
              <a:spcBef>
                <a:spcPct val="50000"/>
              </a:spcBef>
            </a:pPr>
            <a:r>
              <a:rPr lang="sv-SE" dirty="0"/>
              <a:t>Hemsidan</a:t>
            </a:r>
          </a:p>
          <a:p>
            <a:pPr>
              <a:spcBef>
                <a:spcPct val="50000"/>
              </a:spcBef>
            </a:pPr>
            <a:r>
              <a:rPr lang="sv-SE" dirty="0"/>
              <a:t>Marknadsföring</a:t>
            </a:r>
            <a:endParaRPr lang="sv-SE" dirty="0">
              <a:solidFill>
                <a:srgbClr val="FF0000"/>
              </a:solidFill>
            </a:endParaRPr>
          </a:p>
          <a:p>
            <a:pPr>
              <a:spcBef>
                <a:spcPct val="50000"/>
              </a:spcBef>
            </a:pPr>
            <a:r>
              <a:rPr lang="sv-SE" dirty="0"/>
              <a:t>Social media</a:t>
            </a:r>
          </a:p>
          <a:p>
            <a:pPr>
              <a:spcBef>
                <a:spcPct val="50000"/>
              </a:spcBef>
            </a:pPr>
            <a:r>
              <a:rPr lang="sv-SE" dirty="0"/>
              <a:t>Klubbprofil</a:t>
            </a:r>
          </a:p>
          <a:p>
            <a:pPr>
              <a:spcBef>
                <a:spcPct val="50000"/>
              </a:spcBef>
            </a:pPr>
            <a:r>
              <a:rPr lang="sv-SE" dirty="0"/>
              <a:t>Sponsring</a:t>
            </a:r>
          </a:p>
        </p:txBody>
      </p:sp>
      <p:sp>
        <p:nvSpPr>
          <p:cNvPr id="29" name="Text Box 37">
            <a:extLst>
              <a:ext uri="{FF2B5EF4-FFF2-40B4-BE49-F238E27FC236}">
                <a16:creationId xmlns:a16="http://schemas.microsoft.com/office/drawing/2014/main" id="{018C40C9-4D9A-8B4C-AA56-D6B93283DD89}"/>
              </a:ext>
            </a:extLst>
          </p:cNvPr>
          <p:cNvSpPr txBox="1">
            <a:spLocks noChangeAspect="1" noChangeArrowheads="1"/>
          </p:cNvSpPr>
          <p:nvPr/>
        </p:nvSpPr>
        <p:spPr bwMode="auto">
          <a:xfrm>
            <a:off x="7988293" y="1406789"/>
            <a:ext cx="1445053" cy="861774"/>
          </a:xfrm>
          <a:prstGeom prst="rect">
            <a:avLst/>
          </a:prstGeom>
          <a:noFill/>
          <a:ln w="9525">
            <a:noFill/>
            <a:miter lim="800000"/>
            <a:headEnd/>
            <a:tailEnd/>
          </a:ln>
        </p:spPr>
        <p:txBody>
          <a:bodyPr wrap="square">
            <a:spAutoFit/>
          </a:bodyPr>
          <a:lstStyle/>
          <a:p>
            <a:pPr algn="ctr">
              <a:spcBef>
                <a:spcPct val="50000"/>
              </a:spcBef>
            </a:pPr>
            <a:endParaRPr lang="en-US" sz="2000" dirty="0"/>
          </a:p>
          <a:p>
            <a:pPr algn="ctr">
              <a:spcBef>
                <a:spcPct val="50000"/>
              </a:spcBef>
            </a:pPr>
            <a:endParaRPr lang="en-US" sz="2000" dirty="0"/>
          </a:p>
        </p:txBody>
      </p:sp>
      <p:sp>
        <p:nvSpPr>
          <p:cNvPr id="30" name="Text Box 16">
            <a:extLst>
              <a:ext uri="{FF2B5EF4-FFF2-40B4-BE49-F238E27FC236}">
                <a16:creationId xmlns:a16="http://schemas.microsoft.com/office/drawing/2014/main" id="{C1E6B130-3DEF-4C49-A530-687D05D9C0B0}"/>
              </a:ext>
            </a:extLst>
          </p:cNvPr>
          <p:cNvSpPr txBox="1">
            <a:spLocks noChangeAspect="1" noChangeArrowheads="1"/>
          </p:cNvSpPr>
          <p:nvPr/>
        </p:nvSpPr>
        <p:spPr bwMode="auto">
          <a:xfrm>
            <a:off x="10538011" y="2392242"/>
            <a:ext cx="1653989" cy="3000821"/>
          </a:xfrm>
          <a:prstGeom prst="rect">
            <a:avLst/>
          </a:prstGeom>
          <a:noFill/>
          <a:ln w="9525">
            <a:noFill/>
            <a:miter lim="800000"/>
            <a:headEnd/>
            <a:tailEnd/>
          </a:ln>
        </p:spPr>
        <p:txBody>
          <a:bodyPr wrap="square">
            <a:spAutoFit/>
          </a:bodyPr>
          <a:lstStyle/>
          <a:p>
            <a:pPr>
              <a:spcBef>
                <a:spcPct val="50000"/>
              </a:spcBef>
            </a:pPr>
            <a:r>
              <a:rPr lang="sv-SE" dirty="0"/>
              <a:t>Streetbasket</a:t>
            </a:r>
            <a:br>
              <a:rPr lang="sv-SE" dirty="0"/>
            </a:br>
            <a:r>
              <a:rPr lang="sv-SE" dirty="0"/>
              <a:t>festival</a:t>
            </a:r>
          </a:p>
          <a:p>
            <a:pPr>
              <a:spcBef>
                <a:spcPct val="50000"/>
              </a:spcBef>
            </a:pPr>
            <a:r>
              <a:rPr lang="sv-SE" dirty="0"/>
              <a:t>Ledarfest</a:t>
            </a:r>
          </a:p>
          <a:p>
            <a:pPr>
              <a:spcBef>
                <a:spcPct val="50000"/>
              </a:spcBef>
            </a:pPr>
            <a:r>
              <a:rPr lang="sv-SE" dirty="0"/>
              <a:t>Julavslutning</a:t>
            </a:r>
          </a:p>
          <a:p>
            <a:pPr>
              <a:spcBef>
                <a:spcPct val="50000"/>
              </a:spcBef>
            </a:pPr>
            <a:r>
              <a:rPr lang="sv-SE" dirty="0"/>
              <a:t>Majbrasa</a:t>
            </a:r>
          </a:p>
          <a:p>
            <a:pPr>
              <a:spcBef>
                <a:spcPct val="50000"/>
              </a:spcBef>
            </a:pPr>
            <a:r>
              <a:rPr lang="sv-SE" dirty="0"/>
              <a:t>Säsongsavslutning</a:t>
            </a:r>
          </a:p>
          <a:p>
            <a:pPr>
              <a:spcBef>
                <a:spcPct val="50000"/>
              </a:spcBef>
            </a:pPr>
            <a:endParaRPr lang="sv-SE" dirty="0"/>
          </a:p>
        </p:txBody>
      </p:sp>
      <p:pic>
        <p:nvPicPr>
          <p:cNvPr id="31" name="Bildobjekt 30">
            <a:extLst>
              <a:ext uri="{FF2B5EF4-FFF2-40B4-BE49-F238E27FC236}">
                <a16:creationId xmlns:a16="http://schemas.microsoft.com/office/drawing/2014/main" id="{D046B3B7-C14B-DB4F-BD0C-F8404BD8F0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441687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66800" y="304800"/>
            <a:ext cx="10429800" cy="1143000"/>
          </a:xfrm>
        </p:spPr>
        <p:txBody>
          <a:bodyPr rtlCol="0">
            <a:normAutofit fontScale="90000"/>
          </a:bodyPr>
          <a:lstStyle/>
          <a:p>
            <a:pPr rtl="0"/>
            <a:r>
              <a:rPr lang="sv-SE" sz="5300" dirty="0"/>
              <a:t>Tränarråd</a:t>
            </a:r>
            <a:r>
              <a:rPr lang="sv-SE" dirty="0"/>
              <a:t> - </a:t>
            </a:r>
            <a:r>
              <a:rPr lang="sv-SE" sz="4000" dirty="0"/>
              <a:t>Ansvar för den sportsliga verksamheten</a:t>
            </a:r>
            <a:endParaRPr lang="sv-SE" dirty="0"/>
          </a:p>
        </p:txBody>
      </p:sp>
      <p:grpSp>
        <p:nvGrpSpPr>
          <p:cNvPr id="17" name="Group 4">
            <a:extLst>
              <a:ext uri="{FF2B5EF4-FFF2-40B4-BE49-F238E27FC236}">
                <a16:creationId xmlns:a16="http://schemas.microsoft.com/office/drawing/2014/main" id="{06530581-EC85-8E4E-9560-B4B51C6EB625}"/>
              </a:ext>
            </a:extLst>
          </p:cNvPr>
          <p:cNvGrpSpPr>
            <a:grpSpLocks noChangeAspect="1"/>
          </p:cNvGrpSpPr>
          <p:nvPr/>
        </p:nvGrpSpPr>
        <p:grpSpPr bwMode="auto">
          <a:xfrm>
            <a:off x="48026" y="1694133"/>
            <a:ext cx="12053447" cy="578718"/>
            <a:chOff x="240" y="1979"/>
            <a:chExt cx="5672" cy="317"/>
          </a:xfrm>
        </p:grpSpPr>
        <p:sp>
          <p:nvSpPr>
            <p:cNvPr id="18" name="AutoShape 5">
              <a:extLst>
                <a:ext uri="{FF2B5EF4-FFF2-40B4-BE49-F238E27FC236}">
                  <a16:creationId xmlns:a16="http://schemas.microsoft.com/office/drawing/2014/main" id="{64F35769-666C-6B4C-A291-9C77928E5780}"/>
                </a:ext>
              </a:extLst>
            </p:cNvPr>
            <p:cNvSpPr>
              <a:spLocks noChangeArrowheads="1"/>
            </p:cNvSpPr>
            <p:nvPr/>
          </p:nvSpPr>
          <p:spPr bwMode="auto">
            <a:xfrm>
              <a:off x="240" y="1979"/>
              <a:ext cx="902" cy="317"/>
            </a:xfrm>
            <a:prstGeom prst="roundRect">
              <a:avLst>
                <a:gd name="adj" fmla="val 16667"/>
              </a:avLst>
            </a:prstGeom>
            <a:noFill/>
            <a:ln w="12700">
              <a:solidFill>
                <a:schemeClr val="tx1"/>
              </a:solidFill>
              <a:round/>
              <a:headEnd/>
              <a:tailEnd/>
            </a:ln>
          </p:spPr>
          <p:txBody>
            <a:bodyPr wrap="none" anchor="ctr"/>
            <a:lstStyle/>
            <a:p>
              <a:pPr algn="ctr"/>
              <a:r>
                <a:rPr lang="sv-SE" sz="2400" b="1" dirty="0"/>
                <a:t>Charlie Dejus</a:t>
              </a:r>
              <a:endParaRPr lang="en-US" sz="2400" b="1" dirty="0"/>
            </a:p>
          </p:txBody>
        </p:sp>
        <p:sp>
          <p:nvSpPr>
            <p:cNvPr id="19" name="AutoShape 6">
              <a:extLst>
                <a:ext uri="{FF2B5EF4-FFF2-40B4-BE49-F238E27FC236}">
                  <a16:creationId xmlns:a16="http://schemas.microsoft.com/office/drawing/2014/main" id="{AF7EB69B-5D58-0E41-B5F5-9210FC2CCD12}"/>
                </a:ext>
              </a:extLst>
            </p:cNvPr>
            <p:cNvSpPr>
              <a:spLocks noChangeArrowheads="1"/>
            </p:cNvSpPr>
            <p:nvPr/>
          </p:nvSpPr>
          <p:spPr bwMode="auto">
            <a:xfrm>
              <a:off x="2110" y="1979"/>
              <a:ext cx="1002" cy="317"/>
            </a:xfrm>
            <a:prstGeom prst="roundRect">
              <a:avLst>
                <a:gd name="adj" fmla="val 16667"/>
              </a:avLst>
            </a:prstGeom>
            <a:noFill/>
            <a:ln w="12700">
              <a:solidFill>
                <a:schemeClr val="tx1"/>
              </a:solidFill>
              <a:round/>
              <a:headEnd/>
              <a:tailEnd/>
            </a:ln>
          </p:spPr>
          <p:txBody>
            <a:bodyPr wrap="none" anchor="ctr"/>
            <a:lstStyle/>
            <a:p>
              <a:pPr algn="ctr"/>
              <a:r>
                <a:rPr lang="sv-SE" sz="2400" b="1" dirty="0"/>
                <a:t>Janice Enström</a:t>
              </a:r>
              <a:endParaRPr lang="en-US" sz="2400" b="1" dirty="0"/>
            </a:p>
          </p:txBody>
        </p:sp>
        <p:sp>
          <p:nvSpPr>
            <p:cNvPr id="20" name="AutoShape 7">
              <a:extLst>
                <a:ext uri="{FF2B5EF4-FFF2-40B4-BE49-F238E27FC236}">
                  <a16:creationId xmlns:a16="http://schemas.microsoft.com/office/drawing/2014/main" id="{DAE29F74-B234-E24E-AADC-4A334C4D63E0}"/>
                </a:ext>
              </a:extLst>
            </p:cNvPr>
            <p:cNvSpPr>
              <a:spLocks noChangeArrowheads="1"/>
            </p:cNvSpPr>
            <p:nvPr/>
          </p:nvSpPr>
          <p:spPr bwMode="auto">
            <a:xfrm>
              <a:off x="1153" y="1979"/>
              <a:ext cx="946" cy="317"/>
            </a:xfrm>
            <a:prstGeom prst="roundRect">
              <a:avLst>
                <a:gd name="adj" fmla="val 16667"/>
              </a:avLst>
            </a:prstGeom>
            <a:noFill/>
            <a:ln w="12700">
              <a:solidFill>
                <a:schemeClr val="tx1"/>
              </a:solidFill>
              <a:round/>
              <a:headEnd/>
              <a:tailEnd/>
            </a:ln>
          </p:spPr>
          <p:txBody>
            <a:bodyPr wrap="none" anchor="ctr"/>
            <a:lstStyle/>
            <a:p>
              <a:pPr algn="ctr"/>
              <a:r>
                <a:rPr lang="sv-SE" sz="2400" b="1" dirty="0"/>
                <a:t>Fredrik Hahne</a:t>
              </a:r>
              <a:endParaRPr lang="en-US" sz="2400" b="1" dirty="0"/>
            </a:p>
          </p:txBody>
        </p:sp>
        <p:sp>
          <p:nvSpPr>
            <p:cNvPr id="21" name="AutoShape 8">
              <a:extLst>
                <a:ext uri="{FF2B5EF4-FFF2-40B4-BE49-F238E27FC236}">
                  <a16:creationId xmlns:a16="http://schemas.microsoft.com/office/drawing/2014/main" id="{3ECF83A8-655D-F34F-A47F-48A7A90C79A7}"/>
                </a:ext>
              </a:extLst>
            </p:cNvPr>
            <p:cNvSpPr>
              <a:spLocks noChangeArrowheads="1"/>
            </p:cNvSpPr>
            <p:nvPr/>
          </p:nvSpPr>
          <p:spPr bwMode="auto">
            <a:xfrm>
              <a:off x="3123" y="1979"/>
              <a:ext cx="996" cy="317"/>
            </a:xfrm>
            <a:prstGeom prst="roundRect">
              <a:avLst>
                <a:gd name="adj" fmla="val 16667"/>
              </a:avLst>
            </a:prstGeom>
            <a:noFill/>
            <a:ln w="12700">
              <a:solidFill>
                <a:schemeClr val="tx1"/>
              </a:solidFill>
              <a:round/>
              <a:headEnd/>
              <a:tailEnd/>
            </a:ln>
          </p:spPr>
          <p:txBody>
            <a:bodyPr wrap="none" anchor="ctr"/>
            <a:lstStyle/>
            <a:p>
              <a:pPr algn="ctr"/>
              <a:r>
                <a:rPr lang="sv-SE" sz="2400" b="1" dirty="0"/>
                <a:t>Karin Åkerblom</a:t>
              </a:r>
              <a:endParaRPr lang="en-US" sz="2400" b="1" dirty="0"/>
            </a:p>
          </p:txBody>
        </p:sp>
        <p:sp>
          <p:nvSpPr>
            <p:cNvPr id="22" name="AutoShape 9">
              <a:extLst>
                <a:ext uri="{FF2B5EF4-FFF2-40B4-BE49-F238E27FC236}">
                  <a16:creationId xmlns:a16="http://schemas.microsoft.com/office/drawing/2014/main" id="{DCBB0D02-53B4-5040-A5F3-570247358392}"/>
                </a:ext>
              </a:extLst>
            </p:cNvPr>
            <p:cNvSpPr>
              <a:spLocks noChangeArrowheads="1"/>
            </p:cNvSpPr>
            <p:nvPr/>
          </p:nvSpPr>
          <p:spPr bwMode="auto">
            <a:xfrm>
              <a:off x="4130" y="1979"/>
              <a:ext cx="1080" cy="317"/>
            </a:xfrm>
            <a:prstGeom prst="roundRect">
              <a:avLst>
                <a:gd name="adj" fmla="val 16667"/>
              </a:avLst>
            </a:prstGeom>
            <a:noFill/>
            <a:ln w="12700">
              <a:solidFill>
                <a:schemeClr val="tx1"/>
              </a:solidFill>
              <a:round/>
              <a:headEnd/>
              <a:tailEnd/>
            </a:ln>
          </p:spPr>
          <p:txBody>
            <a:bodyPr wrap="none" anchor="ctr"/>
            <a:lstStyle/>
            <a:p>
              <a:pPr algn="ctr"/>
              <a:r>
                <a:rPr lang="sv-SE" sz="2400" b="1" dirty="0"/>
                <a:t>Magnus Jonsson</a:t>
              </a:r>
              <a:endParaRPr lang="en-US" sz="2400" b="1" dirty="0"/>
            </a:p>
          </p:txBody>
        </p:sp>
        <p:sp>
          <p:nvSpPr>
            <p:cNvPr id="23" name="AutoShape 10">
              <a:extLst>
                <a:ext uri="{FF2B5EF4-FFF2-40B4-BE49-F238E27FC236}">
                  <a16:creationId xmlns:a16="http://schemas.microsoft.com/office/drawing/2014/main" id="{A988A503-826B-A648-8A26-0FA2643B5017}"/>
                </a:ext>
              </a:extLst>
            </p:cNvPr>
            <p:cNvSpPr>
              <a:spLocks noChangeArrowheads="1"/>
            </p:cNvSpPr>
            <p:nvPr/>
          </p:nvSpPr>
          <p:spPr bwMode="auto">
            <a:xfrm>
              <a:off x="5221" y="1979"/>
              <a:ext cx="691" cy="317"/>
            </a:xfrm>
            <a:prstGeom prst="roundRect">
              <a:avLst>
                <a:gd name="adj" fmla="val 16667"/>
              </a:avLst>
            </a:prstGeom>
            <a:noFill/>
            <a:ln w="12700">
              <a:solidFill>
                <a:schemeClr val="tx1"/>
              </a:solidFill>
              <a:round/>
              <a:headEnd/>
              <a:tailEnd/>
            </a:ln>
          </p:spPr>
          <p:txBody>
            <a:bodyPr wrap="none" anchor="ctr"/>
            <a:lstStyle/>
            <a:p>
              <a:pPr algn="ctr"/>
              <a:r>
                <a:rPr lang="sv-SE" sz="2400" b="1" dirty="0"/>
                <a:t>Per Agélii</a:t>
              </a:r>
              <a:r>
                <a:rPr lang="sv-SE" sz="2800" b="1" dirty="0"/>
                <a:t> </a:t>
              </a:r>
              <a:endParaRPr lang="en-US" sz="2800" b="1" dirty="0"/>
            </a:p>
          </p:txBody>
        </p:sp>
      </p:grpSp>
      <p:sp>
        <p:nvSpPr>
          <p:cNvPr id="24" name="Text Box 11">
            <a:extLst>
              <a:ext uri="{FF2B5EF4-FFF2-40B4-BE49-F238E27FC236}">
                <a16:creationId xmlns:a16="http://schemas.microsoft.com/office/drawing/2014/main" id="{C0CB67E4-B553-804E-92F7-A858174703F7}"/>
              </a:ext>
            </a:extLst>
          </p:cNvPr>
          <p:cNvSpPr txBox="1">
            <a:spLocks noChangeAspect="1" noChangeArrowheads="1"/>
          </p:cNvSpPr>
          <p:nvPr/>
        </p:nvSpPr>
        <p:spPr bwMode="auto">
          <a:xfrm>
            <a:off x="179714" y="2372687"/>
            <a:ext cx="1739822" cy="1200329"/>
          </a:xfrm>
          <a:prstGeom prst="rect">
            <a:avLst/>
          </a:prstGeom>
          <a:noFill/>
          <a:ln w="9525">
            <a:noFill/>
            <a:miter lim="800000"/>
            <a:headEnd/>
            <a:tailEnd/>
          </a:ln>
        </p:spPr>
        <p:txBody>
          <a:bodyPr wrap="square">
            <a:spAutoFit/>
          </a:bodyPr>
          <a:lstStyle/>
          <a:p>
            <a:pPr>
              <a:spcBef>
                <a:spcPct val="50000"/>
              </a:spcBef>
            </a:pPr>
            <a:r>
              <a:rPr lang="sv-SE" dirty="0"/>
              <a:t>Utbildning</a:t>
            </a:r>
          </a:p>
          <a:p>
            <a:pPr>
              <a:spcBef>
                <a:spcPct val="50000"/>
              </a:spcBef>
            </a:pPr>
            <a:r>
              <a:rPr lang="sv-SE" dirty="0"/>
              <a:t>Anmälan serier</a:t>
            </a:r>
          </a:p>
          <a:p>
            <a:pPr>
              <a:spcBef>
                <a:spcPct val="50000"/>
              </a:spcBef>
            </a:pPr>
            <a:endParaRPr lang="sv-SE" dirty="0"/>
          </a:p>
        </p:txBody>
      </p:sp>
      <p:sp>
        <p:nvSpPr>
          <p:cNvPr id="25" name="Text Box 12">
            <a:extLst>
              <a:ext uri="{FF2B5EF4-FFF2-40B4-BE49-F238E27FC236}">
                <a16:creationId xmlns:a16="http://schemas.microsoft.com/office/drawing/2014/main" id="{ED92602A-4A83-9E40-8268-2972A5CC0A81}"/>
              </a:ext>
            </a:extLst>
          </p:cNvPr>
          <p:cNvSpPr txBox="1">
            <a:spLocks noChangeAspect="1" noChangeArrowheads="1"/>
          </p:cNvSpPr>
          <p:nvPr/>
        </p:nvSpPr>
        <p:spPr bwMode="auto">
          <a:xfrm>
            <a:off x="1991544" y="2392242"/>
            <a:ext cx="1923512" cy="1892826"/>
          </a:xfrm>
          <a:prstGeom prst="rect">
            <a:avLst/>
          </a:prstGeom>
          <a:noFill/>
          <a:ln w="9525">
            <a:noFill/>
            <a:miter lim="800000"/>
            <a:headEnd/>
            <a:tailEnd/>
          </a:ln>
        </p:spPr>
        <p:txBody>
          <a:bodyPr wrap="square">
            <a:spAutoFit/>
          </a:bodyPr>
          <a:lstStyle/>
          <a:p>
            <a:pPr>
              <a:spcBef>
                <a:spcPct val="50000"/>
              </a:spcBef>
            </a:pPr>
            <a:r>
              <a:rPr lang="sv-SE" dirty="0"/>
              <a:t>Kalendarium</a:t>
            </a:r>
          </a:p>
          <a:p>
            <a:pPr>
              <a:spcBef>
                <a:spcPct val="50000"/>
              </a:spcBef>
            </a:pPr>
            <a:r>
              <a:rPr lang="sv-SE" dirty="0"/>
              <a:t>Ledar- &amp; tränarrekrytering</a:t>
            </a:r>
          </a:p>
          <a:p>
            <a:pPr>
              <a:spcBef>
                <a:spcPct val="50000"/>
              </a:spcBef>
            </a:pPr>
            <a:r>
              <a:rPr lang="sv-SE" dirty="0"/>
              <a:t>Ungdomscoacher</a:t>
            </a:r>
          </a:p>
          <a:p>
            <a:pPr>
              <a:spcBef>
                <a:spcPct val="50000"/>
              </a:spcBef>
            </a:pPr>
            <a:endParaRPr lang="sv-SE" dirty="0"/>
          </a:p>
        </p:txBody>
      </p:sp>
      <p:sp>
        <p:nvSpPr>
          <p:cNvPr id="26" name="Text Box 13">
            <a:extLst>
              <a:ext uri="{FF2B5EF4-FFF2-40B4-BE49-F238E27FC236}">
                <a16:creationId xmlns:a16="http://schemas.microsoft.com/office/drawing/2014/main" id="{58B92A1A-A019-0A44-B646-D8FEF2DC81B0}"/>
              </a:ext>
            </a:extLst>
          </p:cNvPr>
          <p:cNvSpPr txBox="1">
            <a:spLocks noChangeAspect="1" noChangeArrowheads="1"/>
          </p:cNvSpPr>
          <p:nvPr/>
        </p:nvSpPr>
        <p:spPr bwMode="auto">
          <a:xfrm>
            <a:off x="4092913" y="2392242"/>
            <a:ext cx="1931079" cy="784830"/>
          </a:xfrm>
          <a:prstGeom prst="rect">
            <a:avLst/>
          </a:prstGeom>
          <a:noFill/>
          <a:ln w="9525">
            <a:noFill/>
            <a:miter lim="800000"/>
            <a:headEnd/>
            <a:tailEnd/>
          </a:ln>
        </p:spPr>
        <p:txBody>
          <a:bodyPr wrap="square">
            <a:spAutoFit/>
          </a:bodyPr>
          <a:lstStyle/>
          <a:p>
            <a:pPr>
              <a:spcBef>
                <a:spcPct val="50000"/>
              </a:spcBef>
            </a:pPr>
            <a:r>
              <a:rPr lang="sv-SE" dirty="0"/>
              <a:t>Seniorlag</a:t>
            </a:r>
          </a:p>
          <a:p>
            <a:pPr>
              <a:spcBef>
                <a:spcPct val="50000"/>
              </a:spcBef>
            </a:pPr>
            <a:r>
              <a:rPr lang="sv-SE" dirty="0"/>
              <a:t>Spelarutveckling</a:t>
            </a:r>
            <a:endParaRPr lang="en-US" dirty="0"/>
          </a:p>
        </p:txBody>
      </p:sp>
      <p:sp>
        <p:nvSpPr>
          <p:cNvPr id="27" name="Text Box 14">
            <a:extLst>
              <a:ext uri="{FF2B5EF4-FFF2-40B4-BE49-F238E27FC236}">
                <a16:creationId xmlns:a16="http://schemas.microsoft.com/office/drawing/2014/main" id="{DD376CD5-7576-B940-BB17-2DCEE2AC25E3}"/>
              </a:ext>
            </a:extLst>
          </p:cNvPr>
          <p:cNvSpPr txBox="1">
            <a:spLocks noChangeAspect="1" noChangeArrowheads="1"/>
          </p:cNvSpPr>
          <p:nvPr/>
        </p:nvSpPr>
        <p:spPr bwMode="auto">
          <a:xfrm>
            <a:off x="6300393" y="2392242"/>
            <a:ext cx="1739823" cy="1892826"/>
          </a:xfrm>
          <a:prstGeom prst="rect">
            <a:avLst/>
          </a:prstGeom>
          <a:noFill/>
          <a:ln w="9525">
            <a:noFill/>
            <a:miter lim="800000"/>
            <a:headEnd/>
            <a:tailEnd/>
          </a:ln>
        </p:spPr>
        <p:txBody>
          <a:bodyPr wrap="square">
            <a:spAutoFit/>
          </a:bodyPr>
          <a:lstStyle/>
          <a:p>
            <a:pPr>
              <a:spcBef>
                <a:spcPct val="50000"/>
              </a:spcBef>
            </a:pPr>
            <a:r>
              <a:rPr lang="sv-SE" dirty="0"/>
              <a:t>Representant styrelsen</a:t>
            </a:r>
          </a:p>
          <a:p>
            <a:pPr>
              <a:spcBef>
                <a:spcPct val="50000"/>
              </a:spcBef>
            </a:pPr>
            <a:endParaRPr lang="sv-SE" dirty="0"/>
          </a:p>
          <a:p>
            <a:pPr>
              <a:spcBef>
                <a:spcPct val="50000"/>
              </a:spcBef>
            </a:pPr>
            <a:endParaRPr lang="sv-SE" dirty="0"/>
          </a:p>
          <a:p>
            <a:pPr>
              <a:spcBef>
                <a:spcPct val="50000"/>
              </a:spcBef>
            </a:pPr>
            <a:endParaRPr lang="sv-SE" dirty="0"/>
          </a:p>
        </p:txBody>
      </p:sp>
      <p:sp>
        <p:nvSpPr>
          <p:cNvPr id="28" name="Text Box 15">
            <a:extLst>
              <a:ext uri="{FF2B5EF4-FFF2-40B4-BE49-F238E27FC236}">
                <a16:creationId xmlns:a16="http://schemas.microsoft.com/office/drawing/2014/main" id="{3E610010-681C-D942-9504-E32910186B3E}"/>
              </a:ext>
            </a:extLst>
          </p:cNvPr>
          <p:cNvSpPr txBox="1">
            <a:spLocks noChangeAspect="1" noChangeArrowheads="1"/>
          </p:cNvSpPr>
          <p:nvPr/>
        </p:nvSpPr>
        <p:spPr bwMode="auto">
          <a:xfrm>
            <a:off x="8400256" y="2413337"/>
            <a:ext cx="2116578" cy="369332"/>
          </a:xfrm>
          <a:prstGeom prst="rect">
            <a:avLst/>
          </a:prstGeom>
          <a:noFill/>
          <a:ln w="9525">
            <a:noFill/>
            <a:miter lim="800000"/>
            <a:headEnd/>
            <a:tailEnd/>
          </a:ln>
        </p:spPr>
        <p:txBody>
          <a:bodyPr wrap="square">
            <a:spAutoFit/>
          </a:bodyPr>
          <a:lstStyle/>
          <a:p>
            <a:pPr>
              <a:spcBef>
                <a:spcPct val="50000"/>
              </a:spcBef>
            </a:pPr>
            <a:r>
              <a:rPr lang="sv-SE" dirty="0"/>
              <a:t>Spelarrekrytering</a:t>
            </a:r>
          </a:p>
        </p:txBody>
      </p:sp>
      <p:sp>
        <p:nvSpPr>
          <p:cNvPr id="30" name="Text Box 16">
            <a:extLst>
              <a:ext uri="{FF2B5EF4-FFF2-40B4-BE49-F238E27FC236}">
                <a16:creationId xmlns:a16="http://schemas.microsoft.com/office/drawing/2014/main" id="{C1E6B130-3DEF-4C49-A530-687D05D9C0B0}"/>
              </a:ext>
            </a:extLst>
          </p:cNvPr>
          <p:cNvSpPr txBox="1">
            <a:spLocks noChangeAspect="1" noChangeArrowheads="1"/>
          </p:cNvSpPr>
          <p:nvPr/>
        </p:nvSpPr>
        <p:spPr bwMode="auto">
          <a:xfrm>
            <a:off x="10548865" y="2392242"/>
            <a:ext cx="1739823" cy="2308324"/>
          </a:xfrm>
          <a:prstGeom prst="rect">
            <a:avLst/>
          </a:prstGeom>
          <a:noFill/>
          <a:ln w="9525">
            <a:noFill/>
            <a:miter lim="800000"/>
            <a:headEnd/>
            <a:tailEnd/>
          </a:ln>
        </p:spPr>
        <p:txBody>
          <a:bodyPr wrap="square">
            <a:spAutoFit/>
          </a:bodyPr>
          <a:lstStyle/>
          <a:p>
            <a:pPr>
              <a:spcBef>
                <a:spcPct val="50000"/>
              </a:spcBef>
            </a:pPr>
            <a:r>
              <a:rPr lang="sv-SE" dirty="0"/>
              <a:t>Sekretariatsutb</a:t>
            </a:r>
            <a:br>
              <a:rPr lang="sv-SE" dirty="0"/>
            </a:br>
            <a:r>
              <a:rPr lang="en-US" dirty="0"/>
              <a:t>Lovträningar</a:t>
            </a:r>
          </a:p>
          <a:p>
            <a:pPr>
              <a:spcBef>
                <a:spcPct val="50000"/>
              </a:spcBef>
            </a:pPr>
            <a:r>
              <a:rPr lang="en-US" dirty="0"/>
              <a:t>Skillsträningar</a:t>
            </a:r>
          </a:p>
          <a:p>
            <a:pPr>
              <a:spcBef>
                <a:spcPct val="50000"/>
              </a:spcBef>
            </a:pPr>
            <a:r>
              <a:rPr lang="en-US" dirty="0"/>
              <a:t>Dokument</a:t>
            </a:r>
          </a:p>
          <a:p>
            <a:pPr>
              <a:spcBef>
                <a:spcPct val="50000"/>
              </a:spcBef>
            </a:pPr>
            <a:r>
              <a:rPr lang="en-US" dirty="0"/>
              <a:t>Träningstider</a:t>
            </a:r>
          </a:p>
          <a:p>
            <a:pPr>
              <a:spcBef>
                <a:spcPct val="50000"/>
              </a:spcBef>
            </a:pPr>
            <a:endParaRPr lang="sv-SE" dirty="0"/>
          </a:p>
        </p:txBody>
      </p:sp>
      <p:pic>
        <p:nvPicPr>
          <p:cNvPr id="31" name="Bildobjekt 30">
            <a:extLst>
              <a:ext uri="{FF2B5EF4-FFF2-40B4-BE49-F238E27FC236}">
                <a16:creationId xmlns:a16="http://schemas.microsoft.com/office/drawing/2014/main" id="{2F8A9E65-7FD8-4C49-A556-31D49E7C8D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90728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normAutofit/>
          </a:bodyPr>
          <a:lstStyle/>
          <a:p>
            <a:pPr rtl="0"/>
            <a:r>
              <a:rPr lang="sv-SE" sz="4800" dirty="0"/>
              <a:t>Övriga nyckelpersoner</a:t>
            </a:r>
          </a:p>
        </p:txBody>
      </p:sp>
      <p:grpSp>
        <p:nvGrpSpPr>
          <p:cNvPr id="17" name="Group 4">
            <a:extLst>
              <a:ext uri="{FF2B5EF4-FFF2-40B4-BE49-F238E27FC236}">
                <a16:creationId xmlns:a16="http://schemas.microsoft.com/office/drawing/2014/main" id="{06530581-EC85-8E4E-9560-B4B51C6EB625}"/>
              </a:ext>
            </a:extLst>
          </p:cNvPr>
          <p:cNvGrpSpPr>
            <a:grpSpLocks noChangeAspect="1"/>
          </p:cNvGrpSpPr>
          <p:nvPr/>
        </p:nvGrpSpPr>
        <p:grpSpPr bwMode="auto">
          <a:xfrm>
            <a:off x="2175234" y="1694133"/>
            <a:ext cx="8281431" cy="578718"/>
            <a:chOff x="1241" y="1979"/>
            <a:chExt cx="3897" cy="317"/>
          </a:xfrm>
        </p:grpSpPr>
        <p:sp>
          <p:nvSpPr>
            <p:cNvPr id="20" name="AutoShape 7">
              <a:extLst>
                <a:ext uri="{FF2B5EF4-FFF2-40B4-BE49-F238E27FC236}">
                  <a16:creationId xmlns:a16="http://schemas.microsoft.com/office/drawing/2014/main" id="{DAE29F74-B234-E24E-AADC-4A334C4D63E0}"/>
                </a:ext>
              </a:extLst>
            </p:cNvPr>
            <p:cNvSpPr>
              <a:spLocks noChangeArrowheads="1"/>
            </p:cNvSpPr>
            <p:nvPr/>
          </p:nvSpPr>
          <p:spPr bwMode="auto">
            <a:xfrm>
              <a:off x="1241" y="1979"/>
              <a:ext cx="1167" cy="317"/>
            </a:xfrm>
            <a:prstGeom prst="roundRect">
              <a:avLst>
                <a:gd name="adj" fmla="val 16667"/>
              </a:avLst>
            </a:prstGeom>
            <a:noFill/>
            <a:ln w="12700">
              <a:solidFill>
                <a:schemeClr val="tx1"/>
              </a:solidFill>
              <a:round/>
              <a:headEnd/>
              <a:tailEnd/>
            </a:ln>
          </p:spPr>
          <p:txBody>
            <a:bodyPr wrap="none" anchor="ctr"/>
            <a:lstStyle/>
            <a:p>
              <a:pPr algn="ctr"/>
              <a:r>
                <a:rPr lang="sv-SE" sz="2400" b="1" dirty="0"/>
                <a:t>Materialansvarig</a:t>
              </a:r>
              <a:endParaRPr lang="en-US" sz="2400" b="1" dirty="0"/>
            </a:p>
          </p:txBody>
        </p:sp>
        <p:sp>
          <p:nvSpPr>
            <p:cNvPr id="22" name="AutoShape 9">
              <a:extLst>
                <a:ext uri="{FF2B5EF4-FFF2-40B4-BE49-F238E27FC236}">
                  <a16:creationId xmlns:a16="http://schemas.microsoft.com/office/drawing/2014/main" id="{DCBB0D02-53B4-5040-A5F3-570247358392}"/>
                </a:ext>
              </a:extLst>
            </p:cNvPr>
            <p:cNvSpPr>
              <a:spLocks noChangeArrowheads="1"/>
            </p:cNvSpPr>
            <p:nvPr/>
          </p:nvSpPr>
          <p:spPr bwMode="auto">
            <a:xfrm>
              <a:off x="3851" y="1979"/>
              <a:ext cx="1287" cy="317"/>
            </a:xfrm>
            <a:prstGeom prst="roundRect">
              <a:avLst>
                <a:gd name="adj" fmla="val 16667"/>
              </a:avLst>
            </a:prstGeom>
            <a:noFill/>
            <a:ln w="12700">
              <a:solidFill>
                <a:schemeClr val="tx1"/>
              </a:solidFill>
              <a:round/>
              <a:headEnd/>
              <a:tailEnd/>
            </a:ln>
          </p:spPr>
          <p:txBody>
            <a:bodyPr wrap="none" anchor="ctr"/>
            <a:lstStyle/>
            <a:p>
              <a:pPr algn="ctr"/>
              <a:r>
                <a:rPr lang="sv-SE" sz="2400" b="1" dirty="0"/>
                <a:t>Matchställ mm</a:t>
              </a:r>
              <a:endParaRPr lang="en-US" sz="2400" b="1" dirty="0"/>
            </a:p>
          </p:txBody>
        </p:sp>
      </p:grpSp>
      <p:sp>
        <p:nvSpPr>
          <p:cNvPr id="25" name="Text Box 12">
            <a:extLst>
              <a:ext uri="{FF2B5EF4-FFF2-40B4-BE49-F238E27FC236}">
                <a16:creationId xmlns:a16="http://schemas.microsoft.com/office/drawing/2014/main" id="{ED92602A-4A83-9E40-8268-2972A5CC0A81}"/>
              </a:ext>
            </a:extLst>
          </p:cNvPr>
          <p:cNvSpPr txBox="1">
            <a:spLocks noChangeAspect="1" noChangeArrowheads="1"/>
          </p:cNvSpPr>
          <p:nvPr/>
        </p:nvSpPr>
        <p:spPr bwMode="auto">
          <a:xfrm>
            <a:off x="2639616" y="3352924"/>
            <a:ext cx="2192574" cy="2308324"/>
          </a:xfrm>
          <a:prstGeom prst="rect">
            <a:avLst/>
          </a:prstGeom>
          <a:noFill/>
          <a:ln w="9525">
            <a:noFill/>
            <a:miter lim="800000"/>
            <a:headEnd/>
            <a:tailEnd/>
          </a:ln>
        </p:spPr>
        <p:txBody>
          <a:bodyPr wrap="square">
            <a:spAutoFit/>
          </a:bodyPr>
          <a:lstStyle/>
          <a:p>
            <a:pPr>
              <a:spcBef>
                <a:spcPct val="50000"/>
              </a:spcBef>
            </a:pPr>
            <a:r>
              <a:rPr lang="sv-SE" dirty="0"/>
              <a:t>Material</a:t>
            </a:r>
          </a:p>
          <a:p>
            <a:pPr>
              <a:spcBef>
                <a:spcPct val="50000"/>
              </a:spcBef>
            </a:pPr>
            <a:r>
              <a:rPr lang="sv-SE" dirty="0"/>
              <a:t>Samordning klubbaktiviteter tillsammans med ansvarig från styrelsen</a:t>
            </a:r>
          </a:p>
          <a:p>
            <a:pPr>
              <a:spcBef>
                <a:spcPct val="50000"/>
              </a:spcBef>
            </a:pPr>
            <a:r>
              <a:rPr lang="sv-SE" dirty="0"/>
              <a:t>Nycklar/förråd</a:t>
            </a:r>
          </a:p>
        </p:txBody>
      </p:sp>
      <p:sp>
        <p:nvSpPr>
          <p:cNvPr id="29" name="Text Box 37">
            <a:extLst>
              <a:ext uri="{FF2B5EF4-FFF2-40B4-BE49-F238E27FC236}">
                <a16:creationId xmlns:a16="http://schemas.microsoft.com/office/drawing/2014/main" id="{018C40C9-4D9A-8B4C-AA56-D6B93283DD89}"/>
              </a:ext>
            </a:extLst>
          </p:cNvPr>
          <p:cNvSpPr txBox="1">
            <a:spLocks noChangeAspect="1" noChangeArrowheads="1"/>
          </p:cNvSpPr>
          <p:nvPr/>
        </p:nvSpPr>
        <p:spPr bwMode="auto">
          <a:xfrm>
            <a:off x="7988293" y="1406789"/>
            <a:ext cx="1445053" cy="861774"/>
          </a:xfrm>
          <a:prstGeom prst="rect">
            <a:avLst/>
          </a:prstGeom>
          <a:noFill/>
          <a:ln w="9525">
            <a:noFill/>
            <a:miter lim="800000"/>
            <a:headEnd/>
            <a:tailEnd/>
          </a:ln>
        </p:spPr>
        <p:txBody>
          <a:bodyPr wrap="square">
            <a:spAutoFit/>
          </a:bodyPr>
          <a:lstStyle/>
          <a:p>
            <a:pPr algn="ctr">
              <a:spcBef>
                <a:spcPct val="50000"/>
              </a:spcBef>
            </a:pPr>
            <a:endParaRPr lang="en-US" sz="2000" dirty="0"/>
          </a:p>
          <a:p>
            <a:pPr algn="ctr">
              <a:spcBef>
                <a:spcPct val="50000"/>
              </a:spcBef>
            </a:pPr>
            <a:endParaRPr lang="en-US" sz="2000" dirty="0"/>
          </a:p>
        </p:txBody>
      </p:sp>
      <p:sp>
        <p:nvSpPr>
          <p:cNvPr id="31" name="Text Box 12">
            <a:extLst>
              <a:ext uri="{FF2B5EF4-FFF2-40B4-BE49-F238E27FC236}">
                <a16:creationId xmlns:a16="http://schemas.microsoft.com/office/drawing/2014/main" id="{FB6DEA10-3C87-024D-A6F5-9A58809B523D}"/>
              </a:ext>
            </a:extLst>
          </p:cNvPr>
          <p:cNvSpPr txBox="1">
            <a:spLocks noChangeAspect="1" noChangeArrowheads="1"/>
          </p:cNvSpPr>
          <p:nvPr/>
        </p:nvSpPr>
        <p:spPr bwMode="auto">
          <a:xfrm>
            <a:off x="8439930" y="3352924"/>
            <a:ext cx="2192574" cy="784830"/>
          </a:xfrm>
          <a:prstGeom prst="rect">
            <a:avLst/>
          </a:prstGeom>
          <a:noFill/>
          <a:ln w="9525">
            <a:noFill/>
            <a:miter lim="800000"/>
            <a:headEnd/>
            <a:tailEnd/>
          </a:ln>
        </p:spPr>
        <p:txBody>
          <a:bodyPr wrap="square">
            <a:spAutoFit/>
          </a:bodyPr>
          <a:lstStyle/>
          <a:p>
            <a:pPr>
              <a:spcBef>
                <a:spcPct val="50000"/>
              </a:spcBef>
            </a:pPr>
            <a:r>
              <a:rPr lang="sv-SE" dirty="0"/>
              <a:t>Spelardräkter</a:t>
            </a:r>
          </a:p>
          <a:p>
            <a:pPr>
              <a:spcBef>
                <a:spcPct val="50000"/>
              </a:spcBef>
            </a:pPr>
            <a:r>
              <a:rPr lang="sv-SE" dirty="0"/>
              <a:t>Server klubbmejl</a:t>
            </a:r>
          </a:p>
        </p:txBody>
      </p:sp>
      <p:sp>
        <p:nvSpPr>
          <p:cNvPr id="32" name="Text Box 12">
            <a:extLst>
              <a:ext uri="{FF2B5EF4-FFF2-40B4-BE49-F238E27FC236}">
                <a16:creationId xmlns:a16="http://schemas.microsoft.com/office/drawing/2014/main" id="{8421157F-DA0E-FD47-AA46-9B9277FEB2EE}"/>
              </a:ext>
            </a:extLst>
          </p:cNvPr>
          <p:cNvSpPr txBox="1">
            <a:spLocks noChangeAspect="1" noChangeArrowheads="1"/>
          </p:cNvSpPr>
          <p:nvPr/>
        </p:nvSpPr>
        <p:spPr bwMode="auto">
          <a:xfrm>
            <a:off x="2875155" y="2280818"/>
            <a:ext cx="1467791" cy="830997"/>
          </a:xfrm>
          <a:prstGeom prst="rect">
            <a:avLst/>
          </a:prstGeom>
          <a:noFill/>
          <a:ln w="9525">
            <a:noFill/>
            <a:miter lim="800000"/>
            <a:headEnd/>
            <a:tailEnd/>
          </a:ln>
        </p:spPr>
        <p:txBody>
          <a:bodyPr wrap="square">
            <a:spAutoFit/>
          </a:bodyPr>
          <a:lstStyle/>
          <a:p>
            <a:pPr>
              <a:spcBef>
                <a:spcPct val="50000"/>
              </a:spcBef>
            </a:pPr>
            <a:r>
              <a:rPr lang="sv-SE" sz="2400" dirty="0"/>
              <a:t>Arne Stroff</a:t>
            </a:r>
          </a:p>
        </p:txBody>
      </p:sp>
      <p:sp>
        <p:nvSpPr>
          <p:cNvPr id="33" name="Text Box 12">
            <a:extLst>
              <a:ext uri="{FF2B5EF4-FFF2-40B4-BE49-F238E27FC236}">
                <a16:creationId xmlns:a16="http://schemas.microsoft.com/office/drawing/2014/main" id="{FF565299-1C64-5143-86FA-F829C580DDC0}"/>
              </a:ext>
            </a:extLst>
          </p:cNvPr>
          <p:cNvSpPr txBox="1">
            <a:spLocks noChangeAspect="1" noChangeArrowheads="1"/>
          </p:cNvSpPr>
          <p:nvPr/>
        </p:nvSpPr>
        <p:spPr bwMode="auto">
          <a:xfrm>
            <a:off x="8699450" y="2280818"/>
            <a:ext cx="1467791" cy="830997"/>
          </a:xfrm>
          <a:prstGeom prst="rect">
            <a:avLst/>
          </a:prstGeom>
          <a:noFill/>
          <a:ln w="9525">
            <a:noFill/>
            <a:miter lim="800000"/>
            <a:headEnd/>
            <a:tailEnd/>
          </a:ln>
        </p:spPr>
        <p:txBody>
          <a:bodyPr wrap="square">
            <a:spAutoFit/>
          </a:bodyPr>
          <a:lstStyle/>
          <a:p>
            <a:pPr>
              <a:spcBef>
                <a:spcPct val="50000"/>
              </a:spcBef>
            </a:pPr>
            <a:r>
              <a:rPr lang="sv-SE" sz="2400" dirty="0"/>
              <a:t>Stefan Sidholm</a:t>
            </a:r>
          </a:p>
        </p:txBody>
      </p:sp>
      <p:pic>
        <p:nvPicPr>
          <p:cNvPr id="34" name="Bildobjekt 33">
            <a:extLst>
              <a:ext uri="{FF2B5EF4-FFF2-40B4-BE49-F238E27FC236}">
                <a16:creationId xmlns:a16="http://schemas.microsoft.com/office/drawing/2014/main" id="{B5BF66D2-F0C7-0448-849A-AE63D35870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230738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rtlCol="0">
            <a:normAutofit/>
          </a:bodyPr>
          <a:lstStyle/>
          <a:p>
            <a:pPr rtl="0"/>
            <a:r>
              <a:rPr lang="sv-SE" sz="4800" dirty="0"/>
              <a:t>Vår vision</a:t>
            </a:r>
          </a:p>
        </p:txBody>
      </p:sp>
      <p:sp>
        <p:nvSpPr>
          <p:cNvPr id="4" name="Platshållare för innehåll 3"/>
          <p:cNvSpPr>
            <a:spLocks noGrp="1"/>
          </p:cNvSpPr>
          <p:nvPr>
            <p:ph sz="half" idx="2"/>
          </p:nvPr>
        </p:nvSpPr>
        <p:spPr>
          <a:xfrm>
            <a:off x="1066800" y="1681163"/>
            <a:ext cx="9061648" cy="4338637"/>
          </a:xfrm>
        </p:spPr>
        <p:txBody>
          <a:bodyPr rtlCol="0"/>
          <a:lstStyle/>
          <a:p>
            <a:pPr marL="0" indent="0" algn="ctr">
              <a:buNone/>
            </a:pPr>
            <a:r>
              <a:rPr lang="sv-SE" sz="4400" i="1" dirty="0"/>
              <a:t>Viby Basket ska vara en av Sveriges mest framgångsrika basketklubbar när det gäller att utbilda unga spelare – både avseende breddverksamhet och för de som verkligen vill satsa på basket. </a:t>
            </a:r>
            <a:endParaRPr lang="sv-SE" altLang="sv-SE" sz="3600" i="1" dirty="0"/>
          </a:p>
          <a:p>
            <a:pPr marL="0" indent="0" rtl="0">
              <a:buNone/>
            </a:pPr>
            <a:endParaRPr lang="sv-SE" dirty="0"/>
          </a:p>
        </p:txBody>
      </p:sp>
      <p:pic>
        <p:nvPicPr>
          <p:cNvPr id="5" name="Bildobjekt 4">
            <a:extLst>
              <a:ext uri="{FF2B5EF4-FFF2-40B4-BE49-F238E27FC236}">
                <a16:creationId xmlns:a16="http://schemas.microsoft.com/office/drawing/2014/main" id="{F16EC48A-D8A4-D548-9CA6-0FFE21C39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5684" y="5661248"/>
            <a:ext cx="2946316" cy="1137995"/>
          </a:xfrm>
          <a:prstGeom prst="rect">
            <a:avLst/>
          </a:prstGeom>
        </p:spPr>
      </p:pic>
    </p:spTree>
    <p:extLst>
      <p:ext uri="{BB962C8B-B14F-4D97-AF65-F5344CB8AC3E}">
        <p14:creationId xmlns:p14="http://schemas.microsoft.com/office/powerpoint/2010/main" val="2795221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D6AC1F-98AE-F34B-BE7B-A1083D1F5065}"/>
              </a:ext>
            </a:extLst>
          </p:cNvPr>
          <p:cNvSpPr>
            <a:spLocks noGrp="1"/>
          </p:cNvSpPr>
          <p:nvPr>
            <p:ph type="title"/>
          </p:nvPr>
        </p:nvSpPr>
        <p:spPr/>
        <p:txBody>
          <a:bodyPr/>
          <a:lstStyle/>
          <a:p>
            <a:pPr algn="ctr"/>
            <a:r>
              <a:rPr lang="sv-SE" dirty="0"/>
              <a:t>PRISUTDELNING</a:t>
            </a:r>
          </a:p>
        </p:txBody>
      </p:sp>
      <p:pic>
        <p:nvPicPr>
          <p:cNvPr id="4" name="Bildobjekt 3">
            <a:extLst>
              <a:ext uri="{FF2B5EF4-FFF2-40B4-BE49-F238E27FC236}">
                <a16:creationId xmlns:a16="http://schemas.microsoft.com/office/drawing/2014/main" id="{08883D9E-9F6C-F542-BB7C-B665FB361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1424" y="4252847"/>
            <a:ext cx="4809152" cy="1857503"/>
          </a:xfrm>
          <a:prstGeom prst="rect">
            <a:avLst/>
          </a:prstGeom>
        </p:spPr>
      </p:pic>
    </p:spTree>
    <p:extLst>
      <p:ext uri="{BB962C8B-B14F-4D97-AF65-F5344CB8AC3E}">
        <p14:creationId xmlns:p14="http://schemas.microsoft.com/office/powerpoint/2010/main" val="17910012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06</a:t>
            </a:r>
          </a:p>
        </p:txBody>
      </p:sp>
      <p:sp>
        <p:nvSpPr>
          <p:cNvPr id="4" name="textruta 3">
            <a:extLst>
              <a:ext uri="{FF2B5EF4-FFF2-40B4-BE49-F238E27FC236}">
                <a16:creationId xmlns:a16="http://schemas.microsoft.com/office/drawing/2014/main" id="{84A457EC-DADE-CE4E-994E-48C0B28A5EBB}"/>
              </a:ext>
            </a:extLst>
          </p:cNvPr>
          <p:cNvSpPr txBox="1"/>
          <p:nvPr/>
        </p:nvSpPr>
        <p:spPr>
          <a:xfrm>
            <a:off x="295569" y="1654561"/>
            <a:ext cx="11896428" cy="1082792"/>
          </a:xfrm>
          <a:prstGeom prst="rect">
            <a:avLst/>
          </a:prstGeom>
          <a:noFill/>
        </p:spPr>
        <p:txBody>
          <a:bodyPr wrap="square" lIns="18000" tIns="18000" rIns="18000" bIns="18000" rtlCol="0">
            <a:spAutoFit/>
          </a:bodyPr>
          <a:lstStyle/>
          <a:p>
            <a:r>
              <a:rPr lang="sv-SE" sz="2800" dirty="0"/>
              <a:t>TRÄNINGSFLIT: TEO HAGLUND</a:t>
            </a:r>
          </a:p>
          <a:p>
            <a:pPr marL="1257300" indent="-1257300"/>
            <a:r>
              <a:rPr lang="sv-SE" sz="2000" dirty="0"/>
              <a:t>Motivering:	Med en närvaroprocent på hela 78% visar spelaren att han verkligen brinner för basket - oavsett om det är vardags-, helg- eller lovträning. Han kämpar på träningarna och gör sitt yttersta.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939941"/>
            <a:ext cx="11896429" cy="1082792"/>
          </a:xfrm>
          <a:prstGeom prst="rect">
            <a:avLst/>
          </a:prstGeom>
          <a:noFill/>
        </p:spPr>
        <p:txBody>
          <a:bodyPr wrap="square" lIns="18000" tIns="18000" rIns="18000" bIns="18000" rtlCol="0">
            <a:spAutoFit/>
          </a:bodyPr>
          <a:lstStyle/>
          <a:p>
            <a:r>
              <a:rPr lang="sv-SE" sz="2800" dirty="0"/>
              <a:t>STÖRSTA FRAMSTEG: ARVID NZEYIMANA</a:t>
            </a:r>
          </a:p>
          <a:p>
            <a:pPr marL="1257300" indent="-1257300"/>
            <a:r>
              <a:rPr lang="sv-SE" sz="2000" dirty="0"/>
              <a:t>Motivering:	Denna spelare slänger sig efter bollen, bryter igenom försvaret för att sätta poäng, han har utvecklats som spelare och lagkamrat.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225321"/>
            <a:ext cx="11896430" cy="1082792"/>
          </a:xfrm>
          <a:prstGeom prst="rect">
            <a:avLst/>
          </a:prstGeom>
          <a:noFill/>
        </p:spPr>
        <p:txBody>
          <a:bodyPr wrap="square" lIns="18000" tIns="18000" rIns="18000" bIns="18000" rtlCol="0">
            <a:spAutoFit/>
          </a:bodyPr>
          <a:lstStyle/>
          <a:p>
            <a:r>
              <a:rPr lang="sv-SE" sz="2800" dirty="0"/>
              <a:t>BÄSTE LAGKAMRAT: LEEVI KOHTALA</a:t>
            </a:r>
          </a:p>
          <a:p>
            <a:pPr marL="1257300" indent="-1257300"/>
            <a:r>
              <a:rPr lang="sv-SE" sz="2000" dirty="0"/>
              <a:t>Motivering:	Spelaren är vän med alla i laget, ingen lämnas utanför. Han motiverar, stöttar och spelar med sina lagkamrater oavsett hur tufft än det kan vara. </a:t>
            </a:r>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510702"/>
            <a:ext cx="11896431" cy="1390568"/>
          </a:xfrm>
          <a:prstGeom prst="rect">
            <a:avLst/>
          </a:prstGeom>
          <a:noFill/>
        </p:spPr>
        <p:txBody>
          <a:bodyPr wrap="square" lIns="18000" tIns="18000" rIns="18000" bIns="18000" rtlCol="0">
            <a:spAutoFit/>
          </a:bodyPr>
          <a:lstStyle/>
          <a:p>
            <a:r>
              <a:rPr lang="sv-SE" sz="2800" dirty="0"/>
              <a:t>MVP: TONY BEHNAM</a:t>
            </a:r>
          </a:p>
          <a:p>
            <a:pPr marL="1257300" indent="-1257300"/>
            <a:r>
              <a:rPr lang="sv-SE" sz="2000" dirty="0"/>
              <a:t>Motivering:	MVP förknippas oftast med poäng, men Most </a:t>
            </a:r>
            <a:r>
              <a:rPr lang="sv-SE" sz="2000" dirty="0" err="1"/>
              <a:t>Valuable</a:t>
            </a:r>
            <a:r>
              <a:rPr lang="sv-SE" sz="2000" dirty="0"/>
              <a:t> </a:t>
            </a:r>
            <a:r>
              <a:rPr lang="sv-SE" sz="2000" dirty="0" err="1"/>
              <a:t>player</a:t>
            </a:r>
            <a:r>
              <a:rPr lang="sv-SE" sz="2000" dirty="0"/>
              <a:t> är spelaren som bidrar i assist, spel uppställning, returer, kommunikation och stöd till lagkamrater. Från en spelare som gärna spelade själv har han utvecklats till en ledare som ser till att vi vinner som ett lag.</a:t>
            </a:r>
          </a:p>
        </p:txBody>
      </p:sp>
      <p:sp>
        <p:nvSpPr>
          <p:cNvPr id="9" name="Platshållare för text 8"/>
          <p:cNvSpPr>
            <a:spLocks noGrp="1"/>
          </p:cNvSpPr>
          <p:nvPr>
            <p:ph type="body" idx="1"/>
          </p:nvPr>
        </p:nvSpPr>
        <p:spPr/>
        <p:txBody>
          <a:bodyPr/>
          <a:lstStyle/>
          <a:p>
            <a:endParaRPr lang="sv-SE"/>
          </a:p>
        </p:txBody>
      </p:sp>
      <p:sp>
        <p:nvSpPr>
          <p:cNvPr id="10" name="Platshållare för text 2">
            <a:extLst>
              <a:ext uri="{FF2B5EF4-FFF2-40B4-BE49-F238E27FC236}">
                <a16:creationId xmlns:a16="http://schemas.microsoft.com/office/drawing/2014/main" id="{D9156BBE-D5BF-5B46-9385-83F97A20CD09}"/>
              </a:ext>
            </a:extLst>
          </p:cNvPr>
          <p:cNvSpPr txBox="1">
            <a:spLocks/>
          </p:cNvSpPr>
          <p:nvPr/>
        </p:nvSpPr>
        <p:spPr>
          <a:xfrm>
            <a:off x="5303912" y="64102"/>
            <a:ext cx="6840760" cy="14206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12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ts val="0"/>
              </a:spcBef>
            </a:pPr>
            <a:r>
              <a:rPr lang="sv-SE" sz="2200" dirty="0" err="1"/>
              <a:t>Head</a:t>
            </a:r>
            <a:r>
              <a:rPr lang="sv-SE" sz="2200" dirty="0"/>
              <a:t> Coach: </a:t>
            </a:r>
            <a:r>
              <a:rPr lang="sv-SE" sz="2200" dirty="0" err="1"/>
              <a:t>Omid</a:t>
            </a:r>
            <a:r>
              <a:rPr lang="sv-SE" sz="2200" dirty="0"/>
              <a:t> </a:t>
            </a:r>
            <a:r>
              <a:rPr lang="sv-SE" sz="2200" dirty="0" err="1"/>
              <a:t>Heydari</a:t>
            </a:r>
            <a:endParaRPr lang="sv-SE" sz="2200" dirty="0"/>
          </a:p>
          <a:p>
            <a:pPr>
              <a:spcBef>
                <a:spcPts val="0"/>
              </a:spcBef>
            </a:pPr>
            <a:r>
              <a:rPr lang="sv-SE" sz="2200" dirty="0"/>
              <a:t>Team Manager: Cecilia Haglund</a:t>
            </a:r>
          </a:p>
          <a:p>
            <a:pPr>
              <a:spcBef>
                <a:spcPts val="0"/>
              </a:spcBef>
            </a:pPr>
            <a:r>
              <a:rPr lang="sv-SE" sz="2200" dirty="0"/>
              <a:t>Ass </a:t>
            </a:r>
            <a:r>
              <a:rPr lang="sv-SE" sz="2200" dirty="0" err="1"/>
              <a:t>Head</a:t>
            </a:r>
            <a:r>
              <a:rPr lang="sv-SE" sz="2200" dirty="0"/>
              <a:t> Coach: </a:t>
            </a:r>
            <a:r>
              <a:rPr lang="sv-SE" sz="2200" dirty="0" err="1"/>
              <a:t>Ribhu</a:t>
            </a:r>
            <a:r>
              <a:rPr lang="sv-SE" sz="2200" dirty="0"/>
              <a:t> </a:t>
            </a:r>
            <a:r>
              <a:rPr lang="sv-SE" sz="2200" dirty="0" err="1"/>
              <a:t>Yadav</a:t>
            </a:r>
            <a:endParaRPr lang="sv-SE" sz="2200" dirty="0"/>
          </a:p>
          <a:p>
            <a:pPr>
              <a:spcBef>
                <a:spcPts val="0"/>
              </a:spcBef>
            </a:pPr>
            <a:r>
              <a:rPr lang="sv-SE" sz="2200" dirty="0"/>
              <a:t>Hjälptränare: Henry </a:t>
            </a:r>
            <a:r>
              <a:rPr lang="sv-SE" sz="2200" dirty="0" err="1"/>
              <a:t>Benham</a:t>
            </a:r>
            <a:r>
              <a:rPr lang="sv-SE" sz="2200" dirty="0"/>
              <a:t> &amp;Erik Malmqvist</a:t>
            </a:r>
          </a:p>
          <a:p>
            <a:pPr>
              <a:spcBef>
                <a:spcPts val="0"/>
              </a:spcBef>
            </a:pPr>
            <a:r>
              <a:rPr lang="sv-SE" sz="2200" dirty="0"/>
              <a:t>Ungdomscoacher: </a:t>
            </a:r>
            <a:r>
              <a:rPr lang="sv-SE" sz="2200" dirty="0" err="1"/>
              <a:t>Timna</a:t>
            </a:r>
            <a:r>
              <a:rPr lang="sv-SE" sz="2200" dirty="0"/>
              <a:t> </a:t>
            </a:r>
            <a:r>
              <a:rPr lang="sv-SE" sz="2200" dirty="0" err="1"/>
              <a:t>Nachmann</a:t>
            </a:r>
            <a:r>
              <a:rPr lang="sv-SE" sz="2200" dirty="0"/>
              <a:t> &amp; Maria Lindberg</a:t>
            </a:r>
          </a:p>
        </p:txBody>
      </p:sp>
    </p:spTree>
    <p:extLst>
      <p:ext uri="{BB962C8B-B14F-4D97-AF65-F5344CB8AC3E}">
        <p14:creationId xmlns:p14="http://schemas.microsoft.com/office/powerpoint/2010/main" val="33242321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0">
                                            <p:txEl>
                                              <p:pRg st="3" end="3"/>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84A457EC-DADE-CE4E-994E-48C0B28A5EBB}"/>
              </a:ext>
            </a:extLst>
          </p:cNvPr>
          <p:cNvSpPr txBox="1"/>
          <p:nvPr/>
        </p:nvSpPr>
        <p:spPr>
          <a:xfrm>
            <a:off x="295569" y="1654561"/>
            <a:ext cx="11896428" cy="1082792"/>
          </a:xfrm>
          <a:prstGeom prst="rect">
            <a:avLst/>
          </a:prstGeom>
          <a:noFill/>
        </p:spPr>
        <p:txBody>
          <a:bodyPr wrap="square" lIns="18000" tIns="18000" rIns="18000" bIns="18000" rtlCol="0">
            <a:spAutoFit/>
          </a:bodyPr>
          <a:lstStyle/>
          <a:p>
            <a:r>
              <a:rPr lang="sv-SE" sz="2800" dirty="0"/>
              <a:t>TRÄNINGSFLIT: ALICE BERGSTEDT</a:t>
            </a:r>
          </a:p>
          <a:p>
            <a:r>
              <a:rPr lang="sv-SE" sz="2000" dirty="0"/>
              <a:t>Motivering: Hon kör alltid hårt, lyssnar på instruktioner och gör sitt bästa. Hennes träningsflit och inställning 	      har lett till att hon verkligen utvecklats under den här säsongen.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939941"/>
            <a:ext cx="11896429" cy="1082792"/>
          </a:xfrm>
          <a:prstGeom prst="rect">
            <a:avLst/>
          </a:prstGeom>
          <a:noFill/>
        </p:spPr>
        <p:txBody>
          <a:bodyPr wrap="square" lIns="18000" tIns="18000" rIns="18000" bIns="18000" rtlCol="0">
            <a:spAutoFit/>
          </a:bodyPr>
          <a:lstStyle/>
          <a:p>
            <a:r>
              <a:rPr lang="sv-SE" sz="2800" dirty="0"/>
              <a:t>STÖRSTA FRAMSTEG: LOVISA KRONHAMN</a:t>
            </a:r>
          </a:p>
          <a:p>
            <a:r>
              <a:rPr lang="sv-SE" sz="2000" dirty="0"/>
              <a:t>Motivering: Hon har gått framåt så mycket på så många olika sätt i år, inte minst i försvarsspelet. Dessutom 	      tar hon för sig mer och mer i anfallet, fortsätt med det!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225321"/>
            <a:ext cx="11896430" cy="1082792"/>
          </a:xfrm>
          <a:prstGeom prst="rect">
            <a:avLst/>
          </a:prstGeom>
          <a:noFill/>
        </p:spPr>
        <p:txBody>
          <a:bodyPr wrap="square" lIns="18000" tIns="18000" rIns="18000" bIns="18000" rtlCol="0">
            <a:spAutoFit/>
          </a:bodyPr>
          <a:lstStyle/>
          <a:p>
            <a:r>
              <a:rPr lang="sv-SE" sz="2800" dirty="0"/>
              <a:t>BÄSTE LAGKAMRAT: ELIN VIKTORSSON</a:t>
            </a:r>
          </a:p>
          <a:p>
            <a:r>
              <a:rPr lang="sv-SE" sz="2000" dirty="0"/>
              <a:t>Motivering: En riktigt schysst kompis som alltid har ett leende på läpparna och som är enkel att vara med. 	      Dessutom kämpar hon hårt på planen och gör alltid sitt bästa för lagets bästa. </a:t>
            </a:r>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510702"/>
            <a:ext cx="11896431" cy="1390568"/>
          </a:xfrm>
          <a:prstGeom prst="rect">
            <a:avLst/>
          </a:prstGeom>
          <a:noFill/>
        </p:spPr>
        <p:txBody>
          <a:bodyPr wrap="square" lIns="18000" tIns="18000" rIns="18000" bIns="18000" rtlCol="0">
            <a:spAutoFit/>
          </a:bodyPr>
          <a:lstStyle/>
          <a:p>
            <a:r>
              <a:rPr lang="sv-SE" sz="2800" dirty="0"/>
              <a:t>MVP: ELSA BRANDT</a:t>
            </a:r>
          </a:p>
          <a:p>
            <a:r>
              <a:rPr lang="sv-SE" sz="2000" dirty="0"/>
              <a:t>Motivering: Basket är en sport som består av många olika delar och man kan vara väldigt viktig för laget 	      även om man inte gör flest poäng! 2019 går F06s MVP till en tjej som just nu är en våra klippor i 	      returtagningen och försvarsspelet.</a:t>
            </a:r>
          </a:p>
        </p:txBody>
      </p:sp>
      <p:sp>
        <p:nvSpPr>
          <p:cNvPr id="11" name="Rubrik 1">
            <a:extLst>
              <a:ext uri="{FF2B5EF4-FFF2-40B4-BE49-F238E27FC236}">
                <a16:creationId xmlns:a16="http://schemas.microsoft.com/office/drawing/2014/main" id="{675D8BBC-22CD-994B-BEF9-A0AB9163816A}"/>
              </a:ext>
            </a:extLst>
          </p:cNvPr>
          <p:cNvSpPr>
            <a:spLocks noGrp="1"/>
          </p:cNvSpPr>
          <p:nvPr>
            <p:ph type="title"/>
          </p:nvPr>
        </p:nvSpPr>
        <p:spPr>
          <a:xfrm>
            <a:off x="214064" y="-267816"/>
            <a:ext cx="10058400" cy="1752600"/>
          </a:xfrm>
        </p:spPr>
        <p:txBody>
          <a:bodyPr>
            <a:normAutofit/>
          </a:bodyPr>
          <a:lstStyle/>
          <a:p>
            <a:r>
              <a:rPr lang="sv-SE" sz="8000" dirty="0"/>
              <a:t>FLICKOR 06</a:t>
            </a:r>
          </a:p>
        </p:txBody>
      </p:sp>
      <p:sp>
        <p:nvSpPr>
          <p:cNvPr id="14" name="Platshållare för text 2">
            <a:extLst>
              <a:ext uri="{FF2B5EF4-FFF2-40B4-BE49-F238E27FC236}">
                <a16:creationId xmlns:a16="http://schemas.microsoft.com/office/drawing/2014/main" id="{5020DEC4-95A0-9043-9EC4-7A250BF17DD2}"/>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Mats Levin</a:t>
            </a:r>
          </a:p>
          <a:p>
            <a:pPr>
              <a:spcBef>
                <a:spcPts val="0"/>
              </a:spcBef>
            </a:pPr>
            <a:r>
              <a:rPr lang="sv-SE" dirty="0"/>
              <a:t>Team Manager: Maria Bergstedt</a:t>
            </a:r>
          </a:p>
          <a:p>
            <a:pPr>
              <a:spcBef>
                <a:spcPts val="0"/>
              </a:spcBef>
            </a:pPr>
            <a:r>
              <a:rPr lang="sv-SE" dirty="0"/>
              <a:t>Hjälptränare: Fredrik Hahne</a:t>
            </a:r>
          </a:p>
          <a:p>
            <a:pPr>
              <a:spcBef>
                <a:spcPts val="0"/>
              </a:spcBef>
            </a:pPr>
            <a:r>
              <a:rPr lang="sv-SE" dirty="0"/>
              <a:t>Ungdomscoacher: </a:t>
            </a:r>
            <a:r>
              <a:rPr lang="sv-SE" dirty="0" err="1"/>
              <a:t>Leonora</a:t>
            </a:r>
            <a:r>
              <a:rPr lang="sv-SE" dirty="0"/>
              <a:t> Sandberg &amp; 		        </a:t>
            </a:r>
            <a:r>
              <a:rPr lang="sv-SE" dirty="0" err="1"/>
              <a:t>Leia</a:t>
            </a:r>
            <a:r>
              <a:rPr lang="sv-SE" dirty="0"/>
              <a:t> Ljunggren</a:t>
            </a:r>
          </a:p>
        </p:txBody>
      </p:sp>
    </p:spTree>
    <p:extLst>
      <p:ext uri="{BB962C8B-B14F-4D97-AF65-F5344CB8AC3E}">
        <p14:creationId xmlns:p14="http://schemas.microsoft.com/office/powerpoint/2010/main" val="4202381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2"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Scale>
                                      <p:cBhvr>
                                        <p:cTn id="27"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5"/>
                                        </p:tgtEl>
                                        <p:attrNameLst>
                                          <p:attrName>ppt_x</p:attrName>
                                          <p:attrName>ppt_y</p:attrName>
                                        </p:attrNameLst>
                                      </p:cBhvr>
                                    </p:animMotion>
                                    <p:animEffect transition="in" filter="fade">
                                      <p:cBhvr>
                                        <p:cTn id="29" dur="10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5" presetClass="entr" presetSubtype="0" fill="hold" grpId="0" nodeType="click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p:cTn id="34" dur="1000" fill="hold"/>
                                        <p:tgtEl>
                                          <p:spTgt spid="6"/>
                                        </p:tgtEl>
                                        <p:attrNameLst>
                                          <p:attrName>ppt_w</p:attrName>
                                        </p:attrNameLst>
                                      </p:cBhvr>
                                      <p:tavLst>
                                        <p:tav tm="0">
                                          <p:val>
                                            <p:fltVal val="0"/>
                                          </p:val>
                                        </p:tav>
                                        <p:tav tm="100000">
                                          <p:val>
                                            <p:strVal val="#ppt_w"/>
                                          </p:val>
                                        </p:tav>
                                      </p:tavLst>
                                    </p:anim>
                                    <p:anim calcmode="lin" valueType="num">
                                      <p:cBhvr>
                                        <p:cTn id="35" dur="1000" fill="hold"/>
                                        <p:tgtEl>
                                          <p:spTgt spid="6"/>
                                        </p:tgtEl>
                                        <p:attrNameLst>
                                          <p:attrName>ppt_h</p:attrName>
                                        </p:attrNameLst>
                                      </p:cBhvr>
                                      <p:tavLst>
                                        <p:tav tm="0">
                                          <p:val>
                                            <p:fltVal val="0"/>
                                          </p:val>
                                        </p:tav>
                                        <p:tav tm="100000">
                                          <p:val>
                                            <p:strVal val="#ppt_h"/>
                                          </p:val>
                                        </p:tav>
                                      </p:tavLst>
                                    </p:anim>
                                    <p:anim calcmode="lin" valueType="num">
                                      <p:cBhvr>
                                        <p:cTn id="3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3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38" fill="hold">
                      <p:stCondLst>
                        <p:cond delay="indefinite"/>
                      </p:stCondLst>
                      <p:childTnLst>
                        <p:par>
                          <p:cTn id="39" fill="hold">
                            <p:stCondLst>
                              <p:cond delay="0"/>
                            </p:stCondLst>
                            <p:childTnLst>
                              <p:par>
                                <p:cTn id="40" presetID="35"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000"/>
                                        <p:tgtEl>
                                          <p:spTgt spid="7"/>
                                        </p:tgtEl>
                                      </p:cBhvr>
                                    </p:animEffect>
                                    <p:anim calcmode="lin" valueType="num">
                                      <p:cBhvr>
                                        <p:cTn id="43" dur="2000" fill="hold"/>
                                        <p:tgtEl>
                                          <p:spTgt spid="7"/>
                                        </p:tgtEl>
                                        <p:attrNameLst>
                                          <p:attrName>style.rotation</p:attrName>
                                        </p:attrNameLst>
                                      </p:cBhvr>
                                      <p:tavLst>
                                        <p:tav tm="0">
                                          <p:val>
                                            <p:fltVal val="720"/>
                                          </p:val>
                                        </p:tav>
                                        <p:tav tm="100000">
                                          <p:val>
                                            <p:fltVal val="0"/>
                                          </p:val>
                                        </p:tav>
                                      </p:tavLst>
                                    </p:anim>
                                    <p:anim calcmode="lin" valueType="num">
                                      <p:cBhvr>
                                        <p:cTn id="44" dur="2000" fill="hold"/>
                                        <p:tgtEl>
                                          <p:spTgt spid="7"/>
                                        </p:tgtEl>
                                        <p:attrNameLst>
                                          <p:attrName>ppt_h</p:attrName>
                                        </p:attrNameLst>
                                      </p:cBhvr>
                                      <p:tavLst>
                                        <p:tav tm="0">
                                          <p:val>
                                            <p:fltVal val="0"/>
                                          </p:val>
                                        </p:tav>
                                        <p:tav tm="100000">
                                          <p:val>
                                            <p:strVal val="#ppt_h"/>
                                          </p:val>
                                        </p:tav>
                                      </p:tavLst>
                                    </p:anim>
                                    <p:anim calcmode="lin" valueType="num">
                                      <p:cBhvr>
                                        <p:cTn id="45" dur="2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05</a:t>
            </a:r>
          </a:p>
        </p:txBody>
      </p:sp>
      <p:sp>
        <p:nvSpPr>
          <p:cNvPr id="4" name="textruta 3">
            <a:extLst>
              <a:ext uri="{FF2B5EF4-FFF2-40B4-BE49-F238E27FC236}">
                <a16:creationId xmlns:a16="http://schemas.microsoft.com/office/drawing/2014/main" id="{84A457EC-DADE-CE4E-994E-48C0B28A5EBB}"/>
              </a:ext>
            </a:extLst>
          </p:cNvPr>
          <p:cNvSpPr txBox="1"/>
          <p:nvPr/>
        </p:nvSpPr>
        <p:spPr>
          <a:xfrm>
            <a:off x="295569" y="1654561"/>
            <a:ext cx="11896428" cy="1082792"/>
          </a:xfrm>
          <a:prstGeom prst="rect">
            <a:avLst/>
          </a:prstGeom>
          <a:noFill/>
        </p:spPr>
        <p:txBody>
          <a:bodyPr wrap="square" lIns="18000" tIns="18000" rIns="18000" bIns="18000" rtlCol="0">
            <a:spAutoFit/>
          </a:bodyPr>
          <a:lstStyle/>
          <a:p>
            <a:r>
              <a:rPr lang="sv-SE" sz="2800" dirty="0"/>
              <a:t>TRÄNINGSFLIT: DAVID LINGMAN KRONBERG</a:t>
            </a:r>
          </a:p>
          <a:p>
            <a:pPr marL="1257300" indent="-1257300"/>
            <a:r>
              <a:rPr lang="sv-SE" sz="2000" dirty="0"/>
              <a:t>Motivering:	En kille som aldrig ger upp, krigar i alla lägen, gör otroligt bra jobb i det tysta, säger inte så mycket men ger alltid 100% och det är ytterst sällan han missar en träning.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936374"/>
            <a:ext cx="11896429" cy="1082792"/>
          </a:xfrm>
          <a:prstGeom prst="rect">
            <a:avLst/>
          </a:prstGeom>
          <a:noFill/>
        </p:spPr>
        <p:txBody>
          <a:bodyPr wrap="square" lIns="18000" tIns="18000" rIns="18000" bIns="18000" rtlCol="0">
            <a:spAutoFit/>
          </a:bodyPr>
          <a:lstStyle/>
          <a:p>
            <a:r>
              <a:rPr lang="sv-SE" sz="2800" dirty="0"/>
              <a:t>STÖRSTA FRAMSTEG: ERIK HOLMGREN</a:t>
            </a:r>
          </a:p>
          <a:p>
            <a:pPr marL="1257300" indent="-1257300"/>
            <a:r>
              <a:rPr lang="sv-SE" sz="2000" dirty="0"/>
              <a:t>Motivering:	Med en otrolig utvecklingskurva på bara 3 år &amp; som vågar utmana med vänster och höger drive och bangar inte för skott. Slitvarg i försvaret och med en hög träningsnärvaro.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210102"/>
            <a:ext cx="11896430" cy="1390568"/>
          </a:xfrm>
          <a:prstGeom prst="rect">
            <a:avLst/>
          </a:prstGeom>
          <a:noFill/>
        </p:spPr>
        <p:txBody>
          <a:bodyPr wrap="square" lIns="18000" tIns="18000" rIns="18000" bIns="18000" rtlCol="0">
            <a:spAutoFit/>
          </a:bodyPr>
          <a:lstStyle/>
          <a:p>
            <a:r>
              <a:rPr lang="sv-SE" sz="2800" dirty="0"/>
              <a:t>BÄSTE LAGKAMRAT: MELKER MYRON</a:t>
            </a:r>
          </a:p>
          <a:p>
            <a:pPr marL="1257300" indent="-1257300"/>
            <a:r>
              <a:rPr lang="sv-SE" sz="2000" dirty="0"/>
              <a:t>Motivering:	Fantastisk kompis som hälsar, ger </a:t>
            </a:r>
            <a:r>
              <a:rPr lang="sv-SE" sz="2000" dirty="0" err="1"/>
              <a:t>High</a:t>
            </a:r>
            <a:r>
              <a:rPr lang="sv-SE" sz="2000" dirty="0"/>
              <a:t> </a:t>
            </a:r>
            <a:r>
              <a:rPr lang="sv-SE" sz="2000" dirty="0" err="1"/>
              <a:t>five</a:t>
            </a:r>
            <a:r>
              <a:rPr lang="sv-SE" sz="2000" dirty="0"/>
              <a:t> med allt och alla, klappar om sin lagkamrater, kommer alltid med positiva kommentarer efter träningen vilket vi i coachteamet värdesätter enormt, alltid glad (förutom när vi har förlorat), hög träningsnärvaro även med bruten arm. </a:t>
            </a:r>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510702"/>
            <a:ext cx="11896431" cy="1390568"/>
          </a:xfrm>
          <a:prstGeom prst="rect">
            <a:avLst/>
          </a:prstGeom>
          <a:noFill/>
        </p:spPr>
        <p:txBody>
          <a:bodyPr wrap="square" lIns="18000" tIns="18000" rIns="18000" bIns="18000" rtlCol="0">
            <a:spAutoFit/>
          </a:bodyPr>
          <a:lstStyle/>
          <a:p>
            <a:r>
              <a:rPr lang="sv-SE" sz="2800" dirty="0"/>
              <a:t>MVP: ELIAS ÅHSBERG</a:t>
            </a:r>
          </a:p>
          <a:p>
            <a:pPr marL="1257300" indent="-1257300"/>
            <a:r>
              <a:rPr lang="sv-SE" sz="2000" dirty="0"/>
              <a:t>Motivering:	Han driver upp tempot på träning och match, en fantastik inställning och en bollbegåvning som är skänkt från ovan. Ingen 05:a hinner med denna </a:t>
            </a:r>
            <a:r>
              <a:rPr lang="sv-SE" sz="2000" dirty="0" err="1"/>
              <a:t>pointguard</a:t>
            </a:r>
            <a:r>
              <a:rPr lang="sv-SE" sz="2000" dirty="0"/>
              <a:t> när han driver upp tempot, ibland så fort att han själv inte hinner med😊. Inställningen och viljan att alltid göra sitt yttersta.</a:t>
            </a:r>
          </a:p>
        </p:txBody>
      </p:sp>
      <p:sp>
        <p:nvSpPr>
          <p:cNvPr id="8" name="Platshållare för text 7"/>
          <p:cNvSpPr>
            <a:spLocks noGrp="1"/>
          </p:cNvSpPr>
          <p:nvPr>
            <p:ph type="body" idx="1"/>
          </p:nvPr>
        </p:nvSpPr>
        <p:spPr/>
        <p:txBody>
          <a:bodyPr/>
          <a:lstStyle/>
          <a:p>
            <a:endParaRPr lang="sv-SE"/>
          </a:p>
        </p:txBody>
      </p:sp>
      <p:sp>
        <p:nvSpPr>
          <p:cNvPr id="9" name="Platshållare för text 2">
            <a:extLst>
              <a:ext uri="{FF2B5EF4-FFF2-40B4-BE49-F238E27FC236}">
                <a16:creationId xmlns:a16="http://schemas.microsoft.com/office/drawing/2014/main" id="{D9156BBE-D5BF-5B46-9385-83F97A20CD09}"/>
              </a:ext>
            </a:extLst>
          </p:cNvPr>
          <p:cNvSpPr txBox="1">
            <a:spLocks/>
          </p:cNvSpPr>
          <p:nvPr/>
        </p:nvSpPr>
        <p:spPr>
          <a:xfrm>
            <a:off x="6528048" y="31290"/>
            <a:ext cx="5616624" cy="1237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12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ts val="0"/>
              </a:spcBef>
            </a:pPr>
            <a:r>
              <a:rPr lang="sv-SE"/>
              <a:t>Head Coach: Johan Holmgren</a:t>
            </a:r>
          </a:p>
          <a:p>
            <a:pPr>
              <a:spcBef>
                <a:spcPts val="0"/>
              </a:spcBef>
            </a:pPr>
            <a:r>
              <a:rPr lang="sv-SE"/>
              <a:t>Team Manager: Annika Hasselaar</a:t>
            </a:r>
          </a:p>
          <a:p>
            <a:pPr>
              <a:spcBef>
                <a:spcPts val="0"/>
              </a:spcBef>
            </a:pPr>
            <a:r>
              <a:rPr lang="sv-SE"/>
              <a:t>Hjälptränare: Marko Milatovic, Magnus Westerberg &amp; Markus Myron</a:t>
            </a:r>
            <a:endParaRPr lang="sv-SE" dirty="0"/>
          </a:p>
        </p:txBody>
      </p:sp>
    </p:spTree>
    <p:extLst>
      <p:ext uri="{BB962C8B-B14F-4D97-AF65-F5344CB8AC3E}">
        <p14:creationId xmlns:p14="http://schemas.microsoft.com/office/powerpoint/2010/main" val="3347814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FLICKOR 05</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Magnus Liljequist</a:t>
            </a:r>
          </a:p>
          <a:p>
            <a:pPr>
              <a:spcBef>
                <a:spcPts val="0"/>
              </a:spcBef>
            </a:pPr>
            <a:r>
              <a:rPr lang="sv-SE" dirty="0"/>
              <a:t>Team Manager: Jörgen Sundström</a:t>
            </a:r>
          </a:p>
          <a:p>
            <a:pPr>
              <a:spcBef>
                <a:spcPts val="0"/>
              </a:spcBef>
            </a:pPr>
            <a:r>
              <a:rPr lang="sv-SE" dirty="0"/>
              <a:t>Hjälptränare: Anna Olofsson &amp; </a:t>
            </a:r>
            <a:r>
              <a:rPr lang="sv-SE" dirty="0" err="1"/>
              <a:t>Arbe</a:t>
            </a:r>
            <a:r>
              <a:rPr lang="sv-SE" dirty="0"/>
              <a:t> </a:t>
            </a:r>
            <a:r>
              <a:rPr lang="sv-SE" dirty="0" err="1"/>
              <a:t>Stroff</a:t>
            </a:r>
            <a:endParaRPr lang="sv-SE" dirty="0"/>
          </a:p>
        </p:txBody>
      </p:sp>
      <p:sp>
        <p:nvSpPr>
          <p:cNvPr id="4" name="textruta 3">
            <a:extLst>
              <a:ext uri="{FF2B5EF4-FFF2-40B4-BE49-F238E27FC236}">
                <a16:creationId xmlns:a16="http://schemas.microsoft.com/office/drawing/2014/main" id="{84A457EC-DADE-CE4E-994E-48C0B28A5EBB}"/>
              </a:ext>
            </a:extLst>
          </p:cNvPr>
          <p:cNvSpPr txBox="1"/>
          <p:nvPr/>
        </p:nvSpPr>
        <p:spPr>
          <a:xfrm>
            <a:off x="295569" y="1654561"/>
            <a:ext cx="11896428" cy="1082792"/>
          </a:xfrm>
          <a:prstGeom prst="rect">
            <a:avLst/>
          </a:prstGeom>
          <a:noFill/>
        </p:spPr>
        <p:txBody>
          <a:bodyPr wrap="square" lIns="18000" tIns="18000" rIns="18000" bIns="18000" rtlCol="0">
            <a:spAutoFit/>
          </a:bodyPr>
          <a:lstStyle/>
          <a:p>
            <a:r>
              <a:rPr lang="sv-SE" sz="2800" dirty="0"/>
              <a:t>TRÄNINGSFLIT: ISABELL SUNDSTRÖM</a:t>
            </a:r>
          </a:p>
          <a:p>
            <a:pPr marL="1257300" indent="-1257300"/>
            <a:r>
              <a:rPr lang="sv-SE" sz="2000" dirty="0"/>
              <a:t>Motivering:	En tjej som alltid dyker upp och alltid kämpar, ibland i det tysta. Klagar aldrig och väljer alltid ett extra pass framför en sovmorgon.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939941"/>
            <a:ext cx="11896429" cy="1082792"/>
          </a:xfrm>
          <a:prstGeom prst="rect">
            <a:avLst/>
          </a:prstGeom>
          <a:noFill/>
        </p:spPr>
        <p:txBody>
          <a:bodyPr wrap="square" lIns="18000" tIns="18000" rIns="18000" bIns="18000" rtlCol="0">
            <a:spAutoFit/>
          </a:bodyPr>
          <a:lstStyle/>
          <a:p>
            <a:r>
              <a:rPr lang="sv-SE" sz="2800" dirty="0"/>
              <a:t>STÖRSTA FRAMSTEG: LINNEA KENNEMAR</a:t>
            </a:r>
          </a:p>
          <a:p>
            <a:pPr marL="1257300" indent="-1257300"/>
            <a:r>
              <a:rPr lang="sv-SE" sz="2000" dirty="0"/>
              <a:t>Motivering:	En fotbollstjej som ville prova på en riktig sport. En oslipad diamant som på ovanligt kort tid har kunnat ändra rörelsemönster och visat en naturlig fallenhet för basket.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149080"/>
            <a:ext cx="11896430" cy="1390568"/>
          </a:xfrm>
          <a:prstGeom prst="rect">
            <a:avLst/>
          </a:prstGeom>
          <a:noFill/>
        </p:spPr>
        <p:txBody>
          <a:bodyPr wrap="square" lIns="18000" tIns="18000" rIns="18000" bIns="18000" rtlCol="0">
            <a:spAutoFit/>
          </a:bodyPr>
          <a:lstStyle/>
          <a:p>
            <a:r>
              <a:rPr lang="sv-SE" sz="2800" dirty="0"/>
              <a:t>BÄSTE LAGKAMRAT: IDA LENTI</a:t>
            </a:r>
          </a:p>
          <a:p>
            <a:pPr marL="1257300" indent="-1257300"/>
            <a:r>
              <a:rPr lang="sv-SE" sz="2000" dirty="0"/>
              <a:t>Motivering:	En tjej som alltid ler och alltid har ett vänligt ord eller en uppmuntrande kommentar till sina lagkamrater. En tjej som ibland kanske är för snäll... det är bara en tidsfråga innan hon upptäcker vilken talang hon också har.</a:t>
            </a:r>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658576"/>
            <a:ext cx="11896431" cy="1082792"/>
          </a:xfrm>
          <a:prstGeom prst="rect">
            <a:avLst/>
          </a:prstGeom>
          <a:noFill/>
        </p:spPr>
        <p:txBody>
          <a:bodyPr wrap="square" lIns="18000" tIns="18000" rIns="18000" bIns="18000" rtlCol="0">
            <a:spAutoFit/>
          </a:bodyPr>
          <a:lstStyle/>
          <a:p>
            <a:r>
              <a:rPr lang="sv-SE" sz="2800" dirty="0"/>
              <a:t>MVP: MAJA OLOFSSON</a:t>
            </a:r>
          </a:p>
          <a:p>
            <a:pPr marL="1257300" indent="-1257300"/>
            <a:r>
              <a:rPr lang="sv-SE" sz="2000" dirty="0"/>
              <a:t>Motivering:	Förra årets </a:t>
            </a:r>
            <a:r>
              <a:rPr lang="sv-SE" sz="2000" dirty="0" err="1"/>
              <a:t>most</a:t>
            </a:r>
            <a:r>
              <a:rPr lang="sv-SE" sz="2000" dirty="0"/>
              <a:t> </a:t>
            </a:r>
            <a:r>
              <a:rPr lang="sv-SE" sz="2000" dirty="0" err="1"/>
              <a:t>improved</a:t>
            </a:r>
            <a:r>
              <a:rPr lang="sv-SE" sz="2000" dirty="0"/>
              <a:t> stannade inte av utan har fortsatt att utvecklas i en rasande takt. Idag är hon lagkapten och en oumbärlig spelare i laget.</a:t>
            </a:r>
          </a:p>
        </p:txBody>
      </p:sp>
    </p:spTree>
    <p:extLst>
      <p:ext uri="{BB962C8B-B14F-4D97-AF65-F5344CB8AC3E}">
        <p14:creationId xmlns:p14="http://schemas.microsoft.com/office/powerpoint/2010/main" val="2358545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03/04</a:t>
            </a:r>
          </a:p>
        </p:txBody>
      </p:sp>
      <p:sp>
        <p:nvSpPr>
          <p:cNvPr id="4" name="textruta 3">
            <a:extLst>
              <a:ext uri="{FF2B5EF4-FFF2-40B4-BE49-F238E27FC236}">
                <a16:creationId xmlns:a16="http://schemas.microsoft.com/office/drawing/2014/main" id="{84A457EC-DADE-CE4E-994E-48C0B28A5EBB}"/>
              </a:ext>
            </a:extLst>
          </p:cNvPr>
          <p:cNvSpPr txBox="1"/>
          <p:nvPr/>
        </p:nvSpPr>
        <p:spPr>
          <a:xfrm>
            <a:off x="295569" y="1484784"/>
            <a:ext cx="11896428" cy="1082792"/>
          </a:xfrm>
          <a:prstGeom prst="rect">
            <a:avLst/>
          </a:prstGeom>
          <a:noFill/>
        </p:spPr>
        <p:txBody>
          <a:bodyPr wrap="square" lIns="18000" tIns="18000" rIns="18000" bIns="18000" rtlCol="0">
            <a:spAutoFit/>
          </a:bodyPr>
          <a:lstStyle/>
          <a:p>
            <a:r>
              <a:rPr lang="sv-SE" sz="2800" dirty="0"/>
              <a:t>TRÄNINGSFLIT: ANTON OUVAKA</a:t>
            </a:r>
          </a:p>
          <a:p>
            <a:pPr marL="1257300" indent="-1257300"/>
            <a:r>
              <a:rPr lang="sv-SE" sz="2000" dirty="0"/>
              <a:t>Motivering:	Han har under säsongen visat en otrolig vilja att träna och utvecklas. Han ger alltid 110% när han kliver på planen och han tar varje tillfälle han kan för att utvecklas till en bättre basketspelare.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686504"/>
            <a:ext cx="11896429" cy="1390568"/>
          </a:xfrm>
          <a:prstGeom prst="rect">
            <a:avLst/>
          </a:prstGeom>
          <a:noFill/>
        </p:spPr>
        <p:txBody>
          <a:bodyPr wrap="square" lIns="18000" tIns="18000" rIns="18000" bIns="18000" rtlCol="0">
            <a:spAutoFit/>
          </a:bodyPr>
          <a:lstStyle/>
          <a:p>
            <a:r>
              <a:rPr lang="sv-SE" sz="2800" dirty="0"/>
              <a:t>STÖRSTA FRAMSTEG: PRZEMYSLAW WOJNAROWSKI</a:t>
            </a:r>
          </a:p>
          <a:p>
            <a:pPr marL="1257300" indent="-1257300"/>
            <a:r>
              <a:rPr lang="sv-SE" sz="2000" dirty="0"/>
              <a:t>Motivering:	Trots att han endast spelat basket i ett halvår Pelle redan utvecklats till en väldigt duktig basketspelare. Han spelar med mycket hjärta och är inte rädd för att ta initiativ i både anfall- och försvarsspel.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106919"/>
            <a:ext cx="11896430" cy="1390568"/>
          </a:xfrm>
          <a:prstGeom prst="rect">
            <a:avLst/>
          </a:prstGeom>
          <a:noFill/>
        </p:spPr>
        <p:txBody>
          <a:bodyPr wrap="square" lIns="18000" tIns="18000" rIns="18000" bIns="18000" rtlCol="0">
            <a:spAutoFit/>
          </a:bodyPr>
          <a:lstStyle/>
          <a:p>
            <a:r>
              <a:rPr lang="sv-SE" sz="2800" dirty="0"/>
              <a:t>BÄSTE LAGKAMRAT: PONTUS HOGSATER</a:t>
            </a:r>
          </a:p>
          <a:p>
            <a:pPr marL="1257300" indent="-1257300"/>
            <a:r>
              <a:rPr lang="sv-SE" sz="2000" dirty="0"/>
              <a:t>Motivering:	Han är en spelare som alltid peppar sina lagkamrater på match, träningar och utanför plan. Han ger aldrig upp och ser därför alltid till att sina lagkamrater inte tappar hoppet. Han är en spelare som visar på att man kommer långt som lag med hjälp av sin sammanhållning och samarbete. </a:t>
            </a:r>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510702"/>
            <a:ext cx="11896431" cy="1390568"/>
          </a:xfrm>
          <a:prstGeom prst="rect">
            <a:avLst/>
          </a:prstGeom>
          <a:noFill/>
        </p:spPr>
        <p:txBody>
          <a:bodyPr wrap="square" lIns="18000" tIns="18000" rIns="18000" bIns="18000" rtlCol="0">
            <a:spAutoFit/>
          </a:bodyPr>
          <a:lstStyle/>
          <a:p>
            <a:r>
              <a:rPr lang="sv-SE" sz="2800" dirty="0"/>
              <a:t>MVP: OSCAR  HULTGREN</a:t>
            </a:r>
          </a:p>
          <a:p>
            <a:pPr marL="1257300" indent="-1257300"/>
            <a:r>
              <a:rPr lang="sv-SE" sz="2000" dirty="0"/>
              <a:t>Motivering:	Han har länge varit en väldigt bra försvarsspelare och denna säsong har han tagit det steget längre och blivit en av våra offensiva nyckelspelare. Men sin styrka och energi har han visat att varken motståndare eller väggar kommer att stoppa honom.</a:t>
            </a:r>
          </a:p>
        </p:txBody>
      </p:sp>
      <p:sp>
        <p:nvSpPr>
          <p:cNvPr id="8" name="Platshållare för text 7"/>
          <p:cNvSpPr>
            <a:spLocks noGrp="1"/>
          </p:cNvSpPr>
          <p:nvPr>
            <p:ph type="body" idx="1"/>
          </p:nvPr>
        </p:nvSpPr>
        <p:spPr/>
        <p:txBody>
          <a:bodyPr/>
          <a:lstStyle/>
          <a:p>
            <a:endParaRPr lang="sv-SE"/>
          </a:p>
        </p:txBody>
      </p:sp>
      <p:sp>
        <p:nvSpPr>
          <p:cNvPr id="9" name="Platshållare för text 2">
            <a:extLst>
              <a:ext uri="{FF2B5EF4-FFF2-40B4-BE49-F238E27FC236}">
                <a16:creationId xmlns:a16="http://schemas.microsoft.com/office/drawing/2014/main" id="{D9156BBE-D5BF-5B46-9385-83F97A20CD09}"/>
              </a:ext>
            </a:extLst>
          </p:cNvPr>
          <p:cNvSpPr txBox="1">
            <a:spLocks/>
          </p:cNvSpPr>
          <p:nvPr/>
        </p:nvSpPr>
        <p:spPr>
          <a:xfrm>
            <a:off x="6528048" y="31290"/>
            <a:ext cx="5616624" cy="1237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12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ts val="0"/>
              </a:spcBef>
            </a:pPr>
            <a:r>
              <a:rPr lang="sv-SE"/>
              <a:t>Head Coach: Elias Nygren</a:t>
            </a:r>
          </a:p>
          <a:p>
            <a:pPr>
              <a:spcBef>
                <a:spcPts val="0"/>
              </a:spcBef>
            </a:pPr>
            <a:r>
              <a:rPr lang="sv-SE"/>
              <a:t>Team Manager: Birgitta Arnesdotter &amp;  Maria Larsson Ovuka</a:t>
            </a:r>
          </a:p>
          <a:p>
            <a:pPr>
              <a:spcBef>
                <a:spcPts val="0"/>
              </a:spcBef>
            </a:pPr>
            <a:r>
              <a:rPr lang="sv-SE"/>
              <a:t>Hjälptränare: Agnes Ovuka</a:t>
            </a:r>
            <a:endParaRPr lang="sv-SE" dirty="0"/>
          </a:p>
        </p:txBody>
      </p:sp>
    </p:spTree>
    <p:extLst>
      <p:ext uri="{BB962C8B-B14F-4D97-AF65-F5344CB8AC3E}">
        <p14:creationId xmlns:p14="http://schemas.microsoft.com/office/powerpoint/2010/main" val="1804577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FLICKOR 04</a:t>
            </a:r>
          </a:p>
        </p:txBody>
      </p:sp>
      <p:sp>
        <p:nvSpPr>
          <p:cNvPr id="4" name="textruta 3">
            <a:extLst>
              <a:ext uri="{FF2B5EF4-FFF2-40B4-BE49-F238E27FC236}">
                <a16:creationId xmlns:a16="http://schemas.microsoft.com/office/drawing/2014/main" id="{84A457EC-DADE-CE4E-994E-48C0B28A5EBB}"/>
              </a:ext>
            </a:extLst>
          </p:cNvPr>
          <p:cNvSpPr txBox="1"/>
          <p:nvPr/>
        </p:nvSpPr>
        <p:spPr>
          <a:xfrm>
            <a:off x="295569" y="1654561"/>
            <a:ext cx="11896428" cy="1082792"/>
          </a:xfrm>
          <a:prstGeom prst="rect">
            <a:avLst/>
          </a:prstGeom>
          <a:noFill/>
        </p:spPr>
        <p:txBody>
          <a:bodyPr wrap="square" lIns="18000" tIns="18000" rIns="18000" bIns="18000" rtlCol="0">
            <a:spAutoFit/>
          </a:bodyPr>
          <a:lstStyle/>
          <a:p>
            <a:r>
              <a:rPr lang="sv-SE" sz="2800" dirty="0"/>
              <a:t>TRÄNINGSFLIT: MARIA LINDBERG</a:t>
            </a:r>
          </a:p>
          <a:p>
            <a:pPr marL="1257300" indent="-1257300"/>
            <a:r>
              <a:rPr lang="sv-SE" sz="2000" dirty="0"/>
              <a:t>Motivering:	Spelaren som alltid ger allt i alla lägen, oavsett final eller träning. </a:t>
            </a:r>
            <a:br>
              <a:rPr lang="sv-SE" sz="2000" dirty="0"/>
            </a:br>
            <a:r>
              <a:rPr lang="sv-SE" sz="2000" dirty="0"/>
              <a:t>Du tillför massor av energi i laget, krigar i försvar och boxar alltid ut perfekt under korgen.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830520"/>
            <a:ext cx="11896429" cy="1390568"/>
          </a:xfrm>
          <a:prstGeom prst="rect">
            <a:avLst/>
          </a:prstGeom>
          <a:noFill/>
        </p:spPr>
        <p:txBody>
          <a:bodyPr wrap="square" lIns="18000" tIns="18000" rIns="18000" bIns="18000" rtlCol="0">
            <a:spAutoFit/>
          </a:bodyPr>
          <a:lstStyle/>
          <a:p>
            <a:r>
              <a:rPr lang="sv-SE" sz="2800" dirty="0"/>
              <a:t>STÖRSTA FRAMSTEG: AMANDA UNGER</a:t>
            </a:r>
          </a:p>
          <a:p>
            <a:pPr marL="1257300" indent="-1257300"/>
            <a:r>
              <a:rPr lang="sv-SE" sz="2000" dirty="0"/>
              <a:t>Motivering:	Hon har utvecklat sitt spelsinne, bollhantering och försvar enormt. Du ser och slår de där perfekta passen, tar massor av bollar i försvar, snurrar runt dina försvarare under korgen och ger alltid allt.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225321"/>
            <a:ext cx="11896430" cy="1390568"/>
          </a:xfrm>
          <a:prstGeom prst="rect">
            <a:avLst/>
          </a:prstGeom>
          <a:noFill/>
        </p:spPr>
        <p:txBody>
          <a:bodyPr wrap="square" lIns="18000" tIns="18000" rIns="18000" bIns="18000" rtlCol="0">
            <a:spAutoFit/>
          </a:bodyPr>
          <a:lstStyle/>
          <a:p>
            <a:r>
              <a:rPr lang="sv-SE" sz="2800" dirty="0"/>
              <a:t>BÄSTE LAGKAMRAT: TIMNA NACHMAN</a:t>
            </a:r>
          </a:p>
          <a:p>
            <a:pPr marL="1257300" indent="-1257300"/>
            <a:r>
              <a:rPr lang="sv-SE" sz="2000" dirty="0"/>
              <a:t>Motivering:	Denna spelare har alltid ett leende på läpparna som smittar av sig på hela laget. Du bryr dig om alla och sprider massor av energi på träningar, på planen, från bänken, från hejarklacken, ja överallt. </a:t>
            </a:r>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730584"/>
            <a:ext cx="11896431" cy="1082792"/>
          </a:xfrm>
          <a:prstGeom prst="rect">
            <a:avLst/>
          </a:prstGeom>
          <a:noFill/>
        </p:spPr>
        <p:txBody>
          <a:bodyPr wrap="square" lIns="18000" tIns="18000" rIns="18000" bIns="18000" rtlCol="0">
            <a:spAutoFit/>
          </a:bodyPr>
          <a:lstStyle/>
          <a:p>
            <a:r>
              <a:rPr lang="sv-SE" sz="2800" dirty="0"/>
              <a:t>MVP: EMELIE ROBERTSSON</a:t>
            </a:r>
          </a:p>
          <a:p>
            <a:pPr marL="1257300" indent="-1257300"/>
            <a:r>
              <a:rPr lang="sv-SE" sz="2000" dirty="0"/>
              <a:t>Motivering:	Med sin fantastiska vilja att alltid fortsätta utvecklas, ge allt i både anfall och försvar och otroliga snabbhet har denna spelare starkt bidragit till lagets framgångar.</a:t>
            </a:r>
          </a:p>
        </p:txBody>
      </p:sp>
      <p:sp>
        <p:nvSpPr>
          <p:cNvPr id="9" name="Platshållare för text 8"/>
          <p:cNvSpPr>
            <a:spLocks noGrp="1"/>
          </p:cNvSpPr>
          <p:nvPr>
            <p:ph type="body" idx="1"/>
          </p:nvPr>
        </p:nvSpPr>
        <p:spPr/>
        <p:txBody>
          <a:bodyPr/>
          <a:lstStyle/>
          <a:p>
            <a:endParaRPr lang="sv-SE"/>
          </a:p>
        </p:txBody>
      </p:sp>
      <p:sp>
        <p:nvSpPr>
          <p:cNvPr id="10" name="Platshållare för text 2">
            <a:extLst>
              <a:ext uri="{FF2B5EF4-FFF2-40B4-BE49-F238E27FC236}">
                <a16:creationId xmlns:a16="http://schemas.microsoft.com/office/drawing/2014/main" id="{D9156BBE-D5BF-5B46-9385-83F97A20CD09}"/>
              </a:ext>
            </a:extLst>
          </p:cNvPr>
          <p:cNvSpPr txBox="1">
            <a:spLocks/>
          </p:cNvSpPr>
          <p:nvPr/>
        </p:nvSpPr>
        <p:spPr>
          <a:xfrm>
            <a:off x="6528048" y="31290"/>
            <a:ext cx="5616624" cy="1237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12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ts val="0"/>
              </a:spcBef>
            </a:pPr>
            <a:r>
              <a:rPr lang="sv-SE"/>
              <a:t>Head Coach: Charlie Dejus</a:t>
            </a:r>
          </a:p>
          <a:p>
            <a:pPr>
              <a:spcBef>
                <a:spcPts val="0"/>
              </a:spcBef>
            </a:pPr>
            <a:r>
              <a:rPr lang="sv-SE"/>
              <a:t>Team Manager: Hans Nachmann, Daniel Robertsson &amp; Fredrik Odell</a:t>
            </a:r>
          </a:p>
          <a:p>
            <a:pPr>
              <a:spcBef>
                <a:spcPts val="0"/>
              </a:spcBef>
            </a:pPr>
            <a:r>
              <a:rPr lang="sv-SE"/>
              <a:t>Hjälptränare: Elin Broberg</a:t>
            </a:r>
            <a:endParaRPr lang="sv-SE" dirty="0"/>
          </a:p>
        </p:txBody>
      </p:sp>
    </p:spTree>
    <p:extLst>
      <p:ext uri="{BB962C8B-B14F-4D97-AF65-F5344CB8AC3E}">
        <p14:creationId xmlns:p14="http://schemas.microsoft.com/office/powerpoint/2010/main" val="637186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0">
                                            <p:txEl>
                                              <p:pRg st="1" end="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POJKAR 02</a:t>
            </a:r>
          </a:p>
        </p:txBody>
      </p:sp>
      <p:sp>
        <p:nvSpPr>
          <p:cNvPr id="3" name="Platshållare för text 2">
            <a:extLst>
              <a:ext uri="{FF2B5EF4-FFF2-40B4-BE49-F238E27FC236}">
                <a16:creationId xmlns:a16="http://schemas.microsoft.com/office/drawing/2014/main" id="{D9156BBE-D5BF-5B46-9385-83F97A20CD09}"/>
              </a:ext>
            </a:extLst>
          </p:cNvPr>
          <p:cNvSpPr>
            <a:spLocks noGrp="1"/>
          </p:cNvSpPr>
          <p:nvPr>
            <p:ph type="body" idx="1"/>
          </p:nvPr>
        </p:nvSpPr>
        <p:spPr>
          <a:xfrm>
            <a:off x="6528048" y="31290"/>
            <a:ext cx="5616624" cy="1237470"/>
          </a:xfrm>
        </p:spPr>
        <p:txBody>
          <a:bodyPr>
            <a:noAutofit/>
          </a:bodyPr>
          <a:lstStyle/>
          <a:p>
            <a:pPr>
              <a:spcBef>
                <a:spcPts val="0"/>
              </a:spcBef>
            </a:pPr>
            <a:r>
              <a:rPr lang="sv-SE" dirty="0" err="1"/>
              <a:t>Head</a:t>
            </a:r>
            <a:r>
              <a:rPr lang="sv-SE" dirty="0"/>
              <a:t> Coach: Marko </a:t>
            </a:r>
            <a:r>
              <a:rPr lang="sv-SE" dirty="0" err="1"/>
              <a:t>Milatovic</a:t>
            </a:r>
            <a:endParaRPr lang="sv-SE" dirty="0"/>
          </a:p>
          <a:p>
            <a:pPr>
              <a:spcBef>
                <a:spcPts val="0"/>
              </a:spcBef>
            </a:pPr>
            <a:r>
              <a:rPr lang="sv-SE" dirty="0"/>
              <a:t>Team Manager: Per Agelii</a:t>
            </a:r>
          </a:p>
          <a:p>
            <a:pPr>
              <a:spcBef>
                <a:spcPts val="0"/>
              </a:spcBef>
            </a:pPr>
            <a:r>
              <a:rPr lang="sv-SE" dirty="0"/>
              <a:t>Hjälptränare: Henry </a:t>
            </a:r>
            <a:r>
              <a:rPr lang="sv-SE" dirty="0" err="1"/>
              <a:t>Behnam</a:t>
            </a:r>
            <a:endParaRPr lang="sv-SE" dirty="0"/>
          </a:p>
          <a:p>
            <a:pPr>
              <a:spcBef>
                <a:spcPts val="0"/>
              </a:spcBef>
            </a:pPr>
            <a:endParaRPr lang="sv-SE" dirty="0"/>
          </a:p>
        </p:txBody>
      </p:sp>
      <p:sp>
        <p:nvSpPr>
          <p:cNvPr id="4" name="textruta 3">
            <a:extLst>
              <a:ext uri="{FF2B5EF4-FFF2-40B4-BE49-F238E27FC236}">
                <a16:creationId xmlns:a16="http://schemas.microsoft.com/office/drawing/2014/main" id="{84A457EC-DADE-CE4E-994E-48C0B28A5EBB}"/>
              </a:ext>
            </a:extLst>
          </p:cNvPr>
          <p:cNvSpPr txBox="1"/>
          <p:nvPr/>
        </p:nvSpPr>
        <p:spPr>
          <a:xfrm>
            <a:off x="295569" y="1654561"/>
            <a:ext cx="11896428" cy="1082792"/>
          </a:xfrm>
          <a:prstGeom prst="rect">
            <a:avLst/>
          </a:prstGeom>
          <a:noFill/>
        </p:spPr>
        <p:txBody>
          <a:bodyPr wrap="square" lIns="18000" tIns="18000" rIns="18000" bIns="18000" rtlCol="0">
            <a:spAutoFit/>
          </a:bodyPr>
          <a:lstStyle/>
          <a:p>
            <a:r>
              <a:rPr lang="sv-SE" sz="2800" dirty="0"/>
              <a:t>TRÄNINGSFLIT: OLOF LINDSTRAND</a:t>
            </a:r>
          </a:p>
          <a:p>
            <a:pPr marL="1257300" indent="-1257300"/>
            <a:r>
              <a:rPr lang="sv-SE" sz="2000" dirty="0"/>
              <a:t>Motivering:	</a:t>
            </a:r>
            <a:r>
              <a:rPr lang="en-US" sz="2000" dirty="0"/>
              <a:t>If you want to get better at something that you like, you must put a lot of work into it. You had great work ethic this year and I am proud of you!</a:t>
            </a:r>
            <a:r>
              <a:rPr lang="sv-SE" sz="2000" dirty="0"/>
              <a:t>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924944"/>
            <a:ext cx="11896429" cy="1082792"/>
          </a:xfrm>
          <a:prstGeom prst="rect">
            <a:avLst/>
          </a:prstGeom>
          <a:noFill/>
        </p:spPr>
        <p:txBody>
          <a:bodyPr wrap="square" lIns="18000" tIns="18000" rIns="18000" bIns="18000" rtlCol="0">
            <a:spAutoFit/>
          </a:bodyPr>
          <a:lstStyle/>
          <a:p>
            <a:r>
              <a:rPr lang="sv-SE" sz="2800" dirty="0"/>
              <a:t>STÖRSTA FRAMSTEG: JOSIAS ROELAND</a:t>
            </a:r>
          </a:p>
          <a:p>
            <a:pPr marL="1257300" indent="-1257300"/>
            <a:r>
              <a:rPr lang="sv-SE" sz="2000" dirty="0"/>
              <a:t>Motivering:	</a:t>
            </a:r>
            <a:r>
              <a:rPr lang="en-US" sz="2000" dirty="0"/>
              <a:t>Great progress on practices and games this season. You have nice way in front of </a:t>
            </a:r>
            <a:r>
              <a:rPr lang="en-US" sz="2000" dirty="0" err="1"/>
              <a:t>you,I</a:t>
            </a:r>
            <a:r>
              <a:rPr lang="en-US" sz="2000" dirty="0"/>
              <a:t> hope that you will be motivated to work hard and get better!</a:t>
            </a:r>
            <a:r>
              <a:rPr lang="sv-SE" sz="2000" dirty="0"/>
              <a:t>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077072"/>
            <a:ext cx="11896430" cy="1390568"/>
          </a:xfrm>
          <a:prstGeom prst="rect">
            <a:avLst/>
          </a:prstGeom>
          <a:noFill/>
        </p:spPr>
        <p:txBody>
          <a:bodyPr wrap="square" lIns="18000" tIns="18000" rIns="18000" bIns="18000" rtlCol="0">
            <a:spAutoFit/>
          </a:bodyPr>
          <a:lstStyle/>
          <a:p>
            <a:r>
              <a:rPr lang="sv-SE" sz="2800" dirty="0"/>
              <a:t>BÄSTE LAGKAMRAT: AKKIM SSESANGA</a:t>
            </a:r>
          </a:p>
          <a:p>
            <a:pPr marL="1257300" indent="-1257300"/>
            <a:r>
              <a:rPr lang="sv-SE" sz="2000" dirty="0"/>
              <a:t>Motivering:	</a:t>
            </a:r>
            <a:r>
              <a:rPr lang="en-US" sz="2000" dirty="0"/>
              <a:t>You was one of the most important part of this </a:t>
            </a:r>
            <a:r>
              <a:rPr lang="en-US" sz="2000" dirty="0" err="1"/>
              <a:t>team,every</a:t>
            </a:r>
            <a:r>
              <a:rPr lang="en-US" sz="2000" dirty="0"/>
              <a:t> moment that you spend with this team you gave all you have. I hope that you will work hard so skills can match your heart! It was pleasure working with you!</a:t>
            </a:r>
            <a:endParaRPr lang="sv-SE" sz="2000" dirty="0"/>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510702"/>
            <a:ext cx="11896431" cy="1390568"/>
          </a:xfrm>
          <a:prstGeom prst="rect">
            <a:avLst/>
          </a:prstGeom>
          <a:noFill/>
        </p:spPr>
        <p:txBody>
          <a:bodyPr wrap="square" lIns="18000" tIns="18000" rIns="18000" bIns="18000" rtlCol="0">
            <a:spAutoFit/>
          </a:bodyPr>
          <a:lstStyle/>
          <a:p>
            <a:r>
              <a:rPr lang="sv-SE" sz="2800" dirty="0"/>
              <a:t>MVP: ALBIN AGELII</a:t>
            </a:r>
          </a:p>
          <a:p>
            <a:pPr marL="1257300" indent="-1257300"/>
            <a:r>
              <a:rPr lang="sv-SE" sz="2000" dirty="0"/>
              <a:t>Motivering:	</a:t>
            </a:r>
            <a:r>
              <a:rPr lang="en-US" sz="2000" dirty="0"/>
              <a:t>It was big responsibility on you as our youngest </a:t>
            </a:r>
            <a:r>
              <a:rPr lang="en-US" sz="2000" dirty="0" err="1"/>
              <a:t>player,and</a:t>
            </a:r>
            <a:r>
              <a:rPr lang="en-US" sz="2000" dirty="0"/>
              <a:t> you lead us pretty good. To become professional player you need to be dedicated 100%,work hard and be good teammate! I am sure that our roads will cross again soon!</a:t>
            </a:r>
            <a:endParaRPr lang="sv-SE" sz="2000" dirty="0"/>
          </a:p>
        </p:txBody>
      </p:sp>
    </p:spTree>
    <p:extLst>
      <p:ext uri="{BB962C8B-B14F-4D97-AF65-F5344CB8AC3E}">
        <p14:creationId xmlns:p14="http://schemas.microsoft.com/office/powerpoint/2010/main" val="457099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1000"/>
                                        <p:tgtEl>
                                          <p:spTgt spid="6"/>
                                        </p:tgtEl>
                                      </p:cBhvr>
                                    </p:animEffect>
                                    <p:anim calcmode="lin" valueType="num">
                                      <p:cBhvr>
                                        <p:cTn id="34" dur="1000" fill="hold"/>
                                        <p:tgtEl>
                                          <p:spTgt spid="6"/>
                                        </p:tgtEl>
                                        <p:attrNameLst>
                                          <p:attrName>ppt_x</p:attrName>
                                        </p:attrNameLst>
                                      </p:cBhvr>
                                      <p:tavLst>
                                        <p:tav tm="0">
                                          <p:val>
                                            <p:strVal val="#ppt_x"/>
                                          </p:val>
                                        </p:tav>
                                        <p:tav tm="100000">
                                          <p:val>
                                            <p:strVal val="#ppt_x"/>
                                          </p:val>
                                        </p:tav>
                                      </p:tavLst>
                                    </p:anim>
                                    <p:anim calcmode="lin" valueType="num">
                                      <p:cBhvr>
                                        <p:cTn id="3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1000"/>
                                        <p:tgtEl>
                                          <p:spTgt spid="7"/>
                                        </p:tgtEl>
                                      </p:cBhvr>
                                    </p:animEffect>
                                    <p:anim calcmode="lin" valueType="num">
                                      <p:cBhvr>
                                        <p:cTn id="41" dur="1000" fill="hold"/>
                                        <p:tgtEl>
                                          <p:spTgt spid="7"/>
                                        </p:tgtEl>
                                        <p:attrNameLst>
                                          <p:attrName>ppt_x</p:attrName>
                                        </p:attrNameLst>
                                      </p:cBhvr>
                                      <p:tavLst>
                                        <p:tav tm="0">
                                          <p:val>
                                            <p:strVal val="#ppt_x"/>
                                          </p:val>
                                        </p:tav>
                                        <p:tav tm="100000">
                                          <p:val>
                                            <p:strVal val="#ppt_x"/>
                                          </p:val>
                                        </p:tav>
                                      </p:tavLst>
                                    </p:anim>
                                    <p:anim calcmode="lin" valueType="num">
                                      <p:cBhvr>
                                        <p:cTn id="4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BD90F3-B503-344D-A89D-9B7681869A99}"/>
              </a:ext>
            </a:extLst>
          </p:cNvPr>
          <p:cNvSpPr>
            <a:spLocks noGrp="1"/>
          </p:cNvSpPr>
          <p:nvPr>
            <p:ph type="title"/>
          </p:nvPr>
        </p:nvSpPr>
        <p:spPr>
          <a:xfrm>
            <a:off x="214064" y="-267816"/>
            <a:ext cx="10058400" cy="1752600"/>
          </a:xfrm>
        </p:spPr>
        <p:txBody>
          <a:bodyPr>
            <a:normAutofit/>
          </a:bodyPr>
          <a:lstStyle/>
          <a:p>
            <a:r>
              <a:rPr lang="sv-SE" sz="8000" dirty="0"/>
              <a:t>FLICKOR 02/03</a:t>
            </a:r>
          </a:p>
        </p:txBody>
      </p:sp>
      <p:sp>
        <p:nvSpPr>
          <p:cNvPr id="4" name="textruta 3">
            <a:extLst>
              <a:ext uri="{FF2B5EF4-FFF2-40B4-BE49-F238E27FC236}">
                <a16:creationId xmlns:a16="http://schemas.microsoft.com/office/drawing/2014/main" id="{84A457EC-DADE-CE4E-994E-48C0B28A5EBB}"/>
              </a:ext>
            </a:extLst>
          </p:cNvPr>
          <p:cNvSpPr txBox="1"/>
          <p:nvPr/>
        </p:nvSpPr>
        <p:spPr>
          <a:xfrm>
            <a:off x="295569" y="1412776"/>
            <a:ext cx="11896428" cy="1390568"/>
          </a:xfrm>
          <a:prstGeom prst="rect">
            <a:avLst/>
          </a:prstGeom>
          <a:noFill/>
        </p:spPr>
        <p:txBody>
          <a:bodyPr wrap="square" lIns="18000" tIns="18000" rIns="18000" bIns="18000" rtlCol="0">
            <a:spAutoFit/>
          </a:bodyPr>
          <a:lstStyle/>
          <a:p>
            <a:r>
              <a:rPr lang="sv-SE" sz="2800" dirty="0"/>
              <a:t>TRÄNINGSFLIT: IZABELLE NORLANDER</a:t>
            </a:r>
          </a:p>
          <a:p>
            <a:pPr marL="1257300" indent="-1257300"/>
            <a:r>
              <a:rPr lang="sv-SE" sz="2000" dirty="0"/>
              <a:t>Motivering:	Hon är alltid på träningar, oavsett 40 graders feber och yrsel. Hon är den som pushar alla på träningarna, lyfter dom på matcher med sitt hejande och tränar alltid hårdast. Hon sliter alltid ut sig på alla träningar och det har också resulterat i hennes individuella framsteg under året. </a:t>
            </a:r>
          </a:p>
        </p:txBody>
      </p:sp>
      <p:sp>
        <p:nvSpPr>
          <p:cNvPr id="5" name="textruta 4">
            <a:extLst>
              <a:ext uri="{FF2B5EF4-FFF2-40B4-BE49-F238E27FC236}">
                <a16:creationId xmlns:a16="http://schemas.microsoft.com/office/drawing/2014/main" id="{01C07C55-1447-3649-9077-5DB539D7CD2C}"/>
              </a:ext>
            </a:extLst>
          </p:cNvPr>
          <p:cNvSpPr txBox="1"/>
          <p:nvPr/>
        </p:nvSpPr>
        <p:spPr>
          <a:xfrm>
            <a:off x="295568" y="2780928"/>
            <a:ext cx="11896429" cy="1390568"/>
          </a:xfrm>
          <a:prstGeom prst="rect">
            <a:avLst/>
          </a:prstGeom>
          <a:noFill/>
        </p:spPr>
        <p:txBody>
          <a:bodyPr wrap="square" lIns="18000" tIns="18000" rIns="18000" bIns="18000" rtlCol="0">
            <a:spAutoFit/>
          </a:bodyPr>
          <a:lstStyle/>
          <a:p>
            <a:r>
              <a:rPr lang="sv-SE" sz="2800" dirty="0"/>
              <a:t>STÖRSTA FRAMSTEG: ELVIRA FRANZÉN</a:t>
            </a:r>
          </a:p>
          <a:p>
            <a:pPr marL="1257300" indent="-1257300"/>
            <a:r>
              <a:rPr lang="sv-SE" sz="2000" dirty="0"/>
              <a:t>Motivering:	Hon har under året visat stora framsteg i både basketen och i sitt självförtroende. Hon har vuxit till en självsäker, stark och farlig spelare för motståndarna. Hon har också haft svackor och jobbat sig förbi dem och blivit ännu starkare. </a:t>
            </a:r>
          </a:p>
        </p:txBody>
      </p:sp>
      <p:sp>
        <p:nvSpPr>
          <p:cNvPr id="6" name="textruta 5">
            <a:extLst>
              <a:ext uri="{FF2B5EF4-FFF2-40B4-BE49-F238E27FC236}">
                <a16:creationId xmlns:a16="http://schemas.microsoft.com/office/drawing/2014/main" id="{5A118085-E431-1149-91E7-2E9DEBBEBA80}"/>
              </a:ext>
            </a:extLst>
          </p:cNvPr>
          <p:cNvSpPr txBox="1"/>
          <p:nvPr/>
        </p:nvSpPr>
        <p:spPr>
          <a:xfrm>
            <a:off x="295569" y="4149080"/>
            <a:ext cx="11896430" cy="1390568"/>
          </a:xfrm>
          <a:prstGeom prst="rect">
            <a:avLst/>
          </a:prstGeom>
          <a:noFill/>
        </p:spPr>
        <p:txBody>
          <a:bodyPr wrap="square" lIns="18000" tIns="18000" rIns="18000" bIns="18000" rtlCol="0">
            <a:spAutoFit/>
          </a:bodyPr>
          <a:lstStyle/>
          <a:p>
            <a:r>
              <a:rPr lang="sv-SE" sz="2800" dirty="0"/>
              <a:t>BÄSTE LAGKAMRAT: CLARA URIZ</a:t>
            </a:r>
          </a:p>
          <a:p>
            <a:pPr marL="1257300" indent="-1257300"/>
            <a:r>
              <a:rPr lang="sv-SE" sz="2000" dirty="0"/>
              <a:t>Motivering:	Hon får oss att le och skratta. En spelare som alltid är tränar och kämpar men också en som förstår att alla utvecklas olika och hon då alltid pushar sina kamrater till det bättre i alla lägen. Det finns faktiskt ingen tråkig stund med denna tjej! </a:t>
            </a:r>
          </a:p>
        </p:txBody>
      </p:sp>
      <p:sp>
        <p:nvSpPr>
          <p:cNvPr id="7" name="textruta 6">
            <a:extLst>
              <a:ext uri="{FF2B5EF4-FFF2-40B4-BE49-F238E27FC236}">
                <a16:creationId xmlns:a16="http://schemas.microsoft.com/office/drawing/2014/main" id="{AC2D90AB-D0AA-154C-831E-702D5577D16A}"/>
              </a:ext>
            </a:extLst>
          </p:cNvPr>
          <p:cNvSpPr txBox="1"/>
          <p:nvPr/>
        </p:nvSpPr>
        <p:spPr>
          <a:xfrm>
            <a:off x="295568" y="5510702"/>
            <a:ext cx="11896431" cy="1329013"/>
          </a:xfrm>
          <a:prstGeom prst="rect">
            <a:avLst/>
          </a:prstGeom>
          <a:noFill/>
        </p:spPr>
        <p:txBody>
          <a:bodyPr wrap="square" lIns="18000" tIns="18000" rIns="18000" bIns="18000" rtlCol="0">
            <a:spAutoFit/>
          </a:bodyPr>
          <a:lstStyle/>
          <a:p>
            <a:r>
              <a:rPr lang="sv-SE" sz="2800" dirty="0"/>
              <a:t>MVP: DIANA ELIASSON</a:t>
            </a:r>
          </a:p>
          <a:p>
            <a:pPr marL="1257300" indent="-1257300"/>
            <a:r>
              <a:rPr lang="sv-SE" sz="2000" dirty="0"/>
              <a:t>Motivering:	Hon har </a:t>
            </a:r>
            <a:r>
              <a:rPr lang="sv-SE" dirty="0"/>
              <a:t>utvecklat sin ledarförmåga på planen och alltid varit en viktig pusselbit. Hon har också utvecklat sitt sinne för spelet och gjort det svårt för sina motståndare att stoppa henne. Hon är också en fantastisk lagkamrat och det kommer vara väldigt tomt utan henne nästa säsong, lycka till i Luleå!</a:t>
            </a:r>
            <a:endParaRPr lang="sv-SE" sz="2000" dirty="0"/>
          </a:p>
        </p:txBody>
      </p:sp>
      <p:sp>
        <p:nvSpPr>
          <p:cNvPr id="8" name="Platshållare för text 7"/>
          <p:cNvSpPr>
            <a:spLocks noGrp="1"/>
          </p:cNvSpPr>
          <p:nvPr>
            <p:ph type="body" idx="1"/>
          </p:nvPr>
        </p:nvSpPr>
        <p:spPr/>
        <p:txBody>
          <a:bodyPr/>
          <a:lstStyle/>
          <a:p>
            <a:endParaRPr lang="sv-SE" dirty="0"/>
          </a:p>
        </p:txBody>
      </p:sp>
      <p:sp>
        <p:nvSpPr>
          <p:cNvPr id="9" name="Platshållare för text 2">
            <a:extLst>
              <a:ext uri="{FF2B5EF4-FFF2-40B4-BE49-F238E27FC236}">
                <a16:creationId xmlns:a16="http://schemas.microsoft.com/office/drawing/2014/main" id="{D9156BBE-D5BF-5B46-9385-83F97A20CD09}"/>
              </a:ext>
            </a:extLst>
          </p:cNvPr>
          <p:cNvSpPr txBox="1">
            <a:spLocks/>
          </p:cNvSpPr>
          <p:nvPr/>
        </p:nvSpPr>
        <p:spPr>
          <a:xfrm>
            <a:off x="6575373" y="126559"/>
            <a:ext cx="5616624" cy="123747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12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600"/>
              </a:spcBef>
              <a:buFont typeface="Arial" panose="020B0604020202020204" pitchFamily="34" charset="0"/>
              <a:buNone/>
              <a:defRPr sz="1600" kern="1200">
                <a:solidFill>
                  <a:schemeClr val="tx1">
                    <a:tint val="75000"/>
                  </a:schemeClr>
                </a:solidFill>
                <a:latin typeface="+mn-lt"/>
                <a:ea typeface="+mn-ea"/>
                <a:cs typeface="+mn-cs"/>
              </a:defRPr>
            </a:lvl9pPr>
          </a:lstStyle>
          <a:p>
            <a:pPr>
              <a:spcBef>
                <a:spcPts val="0"/>
              </a:spcBef>
            </a:pPr>
            <a:r>
              <a:rPr lang="sv-SE"/>
              <a:t>Head Coach: Janice Enström</a:t>
            </a:r>
          </a:p>
          <a:p>
            <a:pPr>
              <a:spcBef>
                <a:spcPts val="0"/>
              </a:spcBef>
            </a:pPr>
            <a:r>
              <a:rPr lang="sv-SE"/>
              <a:t>Ass Coach: Valeria Stella</a:t>
            </a:r>
          </a:p>
          <a:p>
            <a:pPr>
              <a:spcBef>
                <a:spcPts val="0"/>
              </a:spcBef>
            </a:pPr>
            <a:r>
              <a:rPr lang="sv-SE"/>
              <a:t>Team Manager: Mikael Berntsson &amp; Staffan Franzén</a:t>
            </a:r>
          </a:p>
          <a:p>
            <a:pPr>
              <a:spcBef>
                <a:spcPts val="0"/>
              </a:spcBef>
            </a:pPr>
            <a:endParaRPr lang="sv-SE" dirty="0"/>
          </a:p>
        </p:txBody>
      </p:sp>
    </p:spTree>
    <p:extLst>
      <p:ext uri="{BB962C8B-B14F-4D97-AF65-F5344CB8AC3E}">
        <p14:creationId xmlns:p14="http://schemas.microsoft.com/office/powerpoint/2010/main" val="2015029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9">
                                            <p:txEl>
                                              <p:pRg st="1" end="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5D6AC1F-98AE-F34B-BE7B-A1083D1F5065}"/>
              </a:ext>
            </a:extLst>
          </p:cNvPr>
          <p:cNvSpPr>
            <a:spLocks noGrp="1"/>
          </p:cNvSpPr>
          <p:nvPr>
            <p:ph type="title"/>
          </p:nvPr>
        </p:nvSpPr>
        <p:spPr/>
        <p:txBody>
          <a:bodyPr/>
          <a:lstStyle/>
          <a:p>
            <a:pPr algn="ctr"/>
            <a:r>
              <a:rPr lang="sv-SE" dirty="0"/>
              <a:t>TACK FÖR DENNA SÄSONG!</a:t>
            </a:r>
          </a:p>
        </p:txBody>
      </p:sp>
      <p:sp>
        <p:nvSpPr>
          <p:cNvPr id="3" name="Platshållare för text 2">
            <a:extLst>
              <a:ext uri="{FF2B5EF4-FFF2-40B4-BE49-F238E27FC236}">
                <a16:creationId xmlns:a16="http://schemas.microsoft.com/office/drawing/2014/main" id="{C388CA2D-416C-624F-AFD2-96A36C707235}"/>
              </a:ext>
            </a:extLst>
          </p:cNvPr>
          <p:cNvSpPr>
            <a:spLocks noGrp="1"/>
          </p:cNvSpPr>
          <p:nvPr>
            <p:ph type="body" idx="1"/>
          </p:nvPr>
        </p:nvSpPr>
        <p:spPr/>
        <p:txBody>
          <a:bodyPr>
            <a:normAutofit/>
          </a:bodyPr>
          <a:lstStyle/>
          <a:p>
            <a:pPr algn="ctr"/>
            <a:r>
              <a:rPr lang="sv-SE" sz="2800" dirty="0"/>
              <a:t>Ha en strålande sommar så ses vi i höst!</a:t>
            </a:r>
          </a:p>
        </p:txBody>
      </p:sp>
      <p:pic>
        <p:nvPicPr>
          <p:cNvPr id="4" name="Bildobjekt 3">
            <a:extLst>
              <a:ext uri="{FF2B5EF4-FFF2-40B4-BE49-F238E27FC236}">
                <a16:creationId xmlns:a16="http://schemas.microsoft.com/office/drawing/2014/main" id="{08883D9E-9F6C-F542-BB7C-B665FB361F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91424" y="4252847"/>
            <a:ext cx="4809152" cy="1857503"/>
          </a:xfrm>
          <a:prstGeom prst="rect">
            <a:avLst/>
          </a:prstGeom>
        </p:spPr>
      </p:pic>
    </p:spTree>
    <p:extLst>
      <p:ext uri="{BB962C8B-B14F-4D97-AF65-F5344CB8AC3E}">
        <p14:creationId xmlns:p14="http://schemas.microsoft.com/office/powerpoint/2010/main" val="4093721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6" presetClass="entr" presetSubtype="16"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circle(in)">
                                      <p:cBhvr>
                                        <p:cTn id="25"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theme/theme1.xml><?xml version="1.0" encoding="utf-8"?>
<a:theme xmlns:a="http://schemas.openxmlformats.org/drawingml/2006/main" name="Basket 16x9">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5870646_TF04001173" id="{8174713C-F347-4F01-9122-23B3322C941F}" vid="{E12416F7-7E4C-4633-96D9-F1F1F57EDAE2}"/>
    </a:ext>
  </a:extLst>
</a:theme>
</file>

<file path=ppt/theme/theme2.xml><?xml version="1.0" encoding="utf-8"?>
<a:theme xmlns:a="http://schemas.openxmlformats.org/drawingml/2006/main" name="Office-tema">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Basketball">
      <a:dk1>
        <a:sysClr val="windowText" lastClr="000000"/>
      </a:dk1>
      <a:lt1>
        <a:sysClr val="window" lastClr="FFFFFF"/>
      </a:lt1>
      <a:dk2>
        <a:srgbClr val="51270B"/>
      </a:dk2>
      <a:lt2>
        <a:srgbClr val="CAAF92"/>
      </a:lt2>
      <a:accent1>
        <a:srgbClr val="8C061E"/>
      </a:accent1>
      <a:accent2>
        <a:srgbClr val="CD0205"/>
      </a:accent2>
      <a:accent3>
        <a:srgbClr val="D05002"/>
      </a:accent3>
      <a:accent4>
        <a:srgbClr val="052A5E"/>
      </a:accent4>
      <a:accent5>
        <a:srgbClr val="1A559C"/>
      </a:accent5>
      <a:accent6>
        <a:srgbClr val="156645"/>
      </a:accent6>
      <a:hlink>
        <a:srgbClr val="D05002"/>
      </a:hlink>
      <a:folHlink>
        <a:srgbClr val="808080"/>
      </a:folHlink>
    </a:clrScheme>
    <a:fontScheme name="Impact - Franklin Gothic Medium">
      <a:majorFont>
        <a:latin typeface="Impact"/>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30E8E9-C5F6-40D8-943C-DA5B4196A64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1DDEFBA-1D7E-4587-9763-EBF5A6740E9A}">
  <ds:schemaRefs>
    <ds:schemaRef ds:uri="http://schemas.microsoft.com/office/2006/metadata/properties"/>
    <ds:schemaRef ds:uri="a4f35948-e619-41b3-aa29-22878b09cfd2"/>
    <ds:schemaRef ds:uri="http://purl.org/dc/dcmitype/"/>
    <ds:schemaRef ds:uri="http://www.w3.org/XML/1998/namespace"/>
    <ds:schemaRef ds:uri="http://purl.org/dc/elements/1.1/"/>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48E42578-9CD4-4AFF-AA5E-F33052F6B6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Basket 16x9</Template>
  <TotalTime>855</TotalTime>
  <Words>1396</Words>
  <Application>Microsoft Macintosh PowerPoint</Application>
  <PresentationFormat>Bredbild</PresentationFormat>
  <Paragraphs>749</Paragraphs>
  <Slides>39</Slides>
  <Notes>10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39</vt:i4>
      </vt:variant>
    </vt:vector>
  </HeadingPairs>
  <TitlesOfParts>
    <vt:vector size="43" baseType="lpstr">
      <vt:lpstr>Arial</vt:lpstr>
      <vt:lpstr>Franklin Gothic Medium</vt:lpstr>
      <vt:lpstr>Impact</vt:lpstr>
      <vt:lpstr>Basket 16x9</vt:lpstr>
      <vt:lpstr>VIBY BASKET</vt:lpstr>
      <vt:lpstr>PROGRAM</vt:lpstr>
      <vt:lpstr>Presentation av våra fantastiska lag</vt:lpstr>
      <vt:lpstr>FLICKOR 02/03</vt:lpstr>
      <vt:lpstr>POJKAR 02</vt:lpstr>
      <vt:lpstr>FLICKOR 04</vt:lpstr>
      <vt:lpstr>POJKAR 03/04</vt:lpstr>
      <vt:lpstr>FLICKOR 05</vt:lpstr>
      <vt:lpstr>POJKAR 05</vt:lpstr>
      <vt:lpstr>FLICKOR 06</vt:lpstr>
      <vt:lpstr>POJKAR 06</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Viby Basket har vuxit till 23 trupper (med 34 lag) sedan starten 2007</vt:lpstr>
      <vt:lpstr>PowerPoint-presentation</vt:lpstr>
      <vt:lpstr>Styrelse  </vt:lpstr>
      <vt:lpstr>Styrelse - Roller &amp; Ansvar</vt:lpstr>
      <vt:lpstr>Tränarråd - Ansvar för den sportsliga verksamheten</vt:lpstr>
      <vt:lpstr>Övriga nyckelpersoner</vt:lpstr>
      <vt:lpstr>Vår vision</vt:lpstr>
      <vt:lpstr>PRISUTDELNING</vt:lpstr>
      <vt:lpstr>POJKAR 06</vt:lpstr>
      <vt:lpstr>FLICKOR 06</vt:lpstr>
      <vt:lpstr>POJKAR 05</vt:lpstr>
      <vt:lpstr>FLICKOR 05</vt:lpstr>
      <vt:lpstr>POJKAR 03/04</vt:lpstr>
      <vt:lpstr>FLICKOR 04</vt:lpstr>
      <vt:lpstr>POJKAR 02</vt:lpstr>
      <vt:lpstr>FLICKOR 02/03</vt:lpstr>
      <vt:lpstr>TACK FÖR DENNA SÄSONG!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Viby Basket F06</dc:title>
  <dc:creator>Fredrik Hahne</dc:creator>
  <cp:lastModifiedBy>Fredrik Hahne</cp:lastModifiedBy>
  <cp:revision>68</cp:revision>
  <dcterms:created xsi:type="dcterms:W3CDTF">2019-05-18T19:32:53Z</dcterms:created>
  <dcterms:modified xsi:type="dcterms:W3CDTF">2019-05-22T17:45:02Z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