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60" r:id="rId5"/>
    <p:sldId id="261" r:id="rId6"/>
    <p:sldId id="263" r:id="rId7"/>
    <p:sldId id="264" r:id="rId8"/>
    <p:sldId id="265" r:id="rId9"/>
    <p:sldId id="267" r:id="rId10"/>
    <p:sldId id="266" r:id="rId11"/>
    <p:sldId id="268" r:id="rId12"/>
    <p:sldId id="259" r:id="rId13"/>
    <p:sldId id="269" r:id="rId14"/>
    <p:sldId id="270" r:id="rId15"/>
    <p:sldId id="282" r:id="rId16"/>
    <p:sldId id="283" r:id="rId17"/>
    <p:sldId id="272" r:id="rId18"/>
    <p:sldId id="279" r:id="rId19"/>
    <p:sldId id="280" r:id="rId20"/>
    <p:sldId id="277" r:id="rId21"/>
    <p:sldId id="278" r:id="rId22"/>
    <p:sldId id="273" r:id="rId23"/>
    <p:sldId id="274" r:id="rId24"/>
    <p:sldId id="284" r:id="rId25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C4EE26-1113-44F9-9B34-8CE8988D5F47}" v="3" dt="2024-09-01T13:32:54.3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033" autoAdjust="0"/>
  </p:normalViewPr>
  <p:slideViewPr>
    <p:cSldViewPr snapToGrid="0">
      <p:cViewPr varScale="1">
        <p:scale>
          <a:sx n="82" d="100"/>
          <a:sy n="82" d="100"/>
        </p:scale>
        <p:origin x="69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ecilia Dejus" userId="03e8127b7dd956f0" providerId="LiveId" clId="{35C4EE26-1113-44F9-9B34-8CE8988D5F47}"/>
    <pc:docChg chg="custSel modSld">
      <pc:chgData name="Cecilia Dejus" userId="03e8127b7dd956f0" providerId="LiveId" clId="{35C4EE26-1113-44F9-9B34-8CE8988D5F47}" dt="2024-09-01T13:45:28.018" v="2775" actId="20577"/>
      <pc:docMkLst>
        <pc:docMk/>
      </pc:docMkLst>
      <pc:sldChg chg="modNotesTx">
        <pc:chgData name="Cecilia Dejus" userId="03e8127b7dd956f0" providerId="LiveId" clId="{35C4EE26-1113-44F9-9B34-8CE8988D5F47}" dt="2024-09-01T12:47:14.888" v="46" actId="20577"/>
        <pc:sldMkLst>
          <pc:docMk/>
          <pc:sldMk cId="1941555466" sldId="258"/>
        </pc:sldMkLst>
      </pc:sldChg>
      <pc:sldChg chg="modNotesTx">
        <pc:chgData name="Cecilia Dejus" userId="03e8127b7dd956f0" providerId="LiveId" clId="{35C4EE26-1113-44F9-9B34-8CE8988D5F47}" dt="2024-09-01T13:34:49.222" v="1902" actId="20577"/>
        <pc:sldMkLst>
          <pc:docMk/>
          <pc:sldMk cId="150144521" sldId="259"/>
        </pc:sldMkLst>
      </pc:sldChg>
      <pc:sldChg chg="modSp mod modNotesTx">
        <pc:chgData name="Cecilia Dejus" userId="03e8127b7dd956f0" providerId="LiveId" clId="{35C4EE26-1113-44F9-9B34-8CE8988D5F47}" dt="2024-09-01T12:49:51.280" v="213" actId="6549"/>
        <pc:sldMkLst>
          <pc:docMk/>
          <pc:sldMk cId="296640555" sldId="260"/>
        </pc:sldMkLst>
        <pc:spChg chg="mod">
          <ac:chgData name="Cecilia Dejus" userId="03e8127b7dd956f0" providerId="LiveId" clId="{35C4EE26-1113-44F9-9B34-8CE8988D5F47}" dt="2024-09-01T12:00:57.950" v="23" actId="255"/>
          <ac:spMkLst>
            <pc:docMk/>
            <pc:sldMk cId="296640555" sldId="260"/>
            <ac:spMk id="3" creationId="{A5EFF52E-989B-D6AE-BD5C-0136D888912A}"/>
          </ac:spMkLst>
        </pc:spChg>
        <pc:spChg chg="mod">
          <ac:chgData name="Cecilia Dejus" userId="03e8127b7dd956f0" providerId="LiveId" clId="{35C4EE26-1113-44F9-9B34-8CE8988D5F47}" dt="2024-09-01T12:00:21.394" v="4" actId="1076"/>
          <ac:spMkLst>
            <pc:docMk/>
            <pc:sldMk cId="296640555" sldId="260"/>
            <ac:spMk id="4" creationId="{81225DEA-105A-FD97-2C48-3A531285B2C1}"/>
          </ac:spMkLst>
        </pc:spChg>
        <pc:picChg chg="mod">
          <ac:chgData name="Cecilia Dejus" userId="03e8127b7dd956f0" providerId="LiveId" clId="{35C4EE26-1113-44F9-9B34-8CE8988D5F47}" dt="2024-09-01T12:00:05.084" v="3" actId="1076"/>
          <ac:picMkLst>
            <pc:docMk/>
            <pc:sldMk cId="296640555" sldId="260"/>
            <ac:picMk id="4098" creationId="{82DCE4D8-E1CC-DFCB-6A09-7B3E2EB7C1D7}"/>
          </ac:picMkLst>
        </pc:picChg>
      </pc:sldChg>
      <pc:sldChg chg="modSp mod modNotesTx">
        <pc:chgData name="Cecilia Dejus" userId="03e8127b7dd956f0" providerId="LiveId" clId="{35C4EE26-1113-44F9-9B34-8CE8988D5F47}" dt="2024-09-01T13:09:26.060" v="888" actId="20577"/>
        <pc:sldMkLst>
          <pc:docMk/>
          <pc:sldMk cId="3824904050" sldId="261"/>
        </pc:sldMkLst>
        <pc:spChg chg="mod">
          <ac:chgData name="Cecilia Dejus" userId="03e8127b7dd956f0" providerId="LiveId" clId="{35C4EE26-1113-44F9-9B34-8CE8988D5F47}" dt="2024-09-01T12:01:15.362" v="24" actId="1076"/>
          <ac:spMkLst>
            <pc:docMk/>
            <pc:sldMk cId="3824904050" sldId="261"/>
            <ac:spMk id="6" creationId="{1589DBE7-2BD9-6774-5A7A-9532897BFBD0}"/>
          </ac:spMkLst>
        </pc:spChg>
        <pc:spChg chg="mod">
          <ac:chgData name="Cecilia Dejus" userId="03e8127b7dd956f0" providerId="LiveId" clId="{35C4EE26-1113-44F9-9B34-8CE8988D5F47}" dt="2024-09-01T12:01:19.574" v="25" actId="1076"/>
          <ac:spMkLst>
            <pc:docMk/>
            <pc:sldMk cId="3824904050" sldId="261"/>
            <ac:spMk id="11" creationId="{86328F66-00DD-7B65-B0B1-CC33768DB8F7}"/>
          </ac:spMkLst>
        </pc:spChg>
      </pc:sldChg>
      <pc:sldChg chg="modSp modNotesTx">
        <pc:chgData name="Cecilia Dejus" userId="03e8127b7dd956f0" providerId="LiveId" clId="{35C4EE26-1113-44F9-9B34-8CE8988D5F47}" dt="2024-09-01T13:16:30.370" v="1057" actId="1036"/>
        <pc:sldMkLst>
          <pc:docMk/>
          <pc:sldMk cId="1202069131" sldId="263"/>
        </pc:sldMkLst>
        <pc:picChg chg="mod">
          <ac:chgData name="Cecilia Dejus" userId="03e8127b7dd956f0" providerId="LiveId" clId="{35C4EE26-1113-44F9-9B34-8CE8988D5F47}" dt="2024-09-01T13:16:30.370" v="1057" actId="1036"/>
          <ac:picMkLst>
            <pc:docMk/>
            <pc:sldMk cId="1202069131" sldId="263"/>
            <ac:picMk id="4098" creationId="{373DF353-4673-A7A4-1BA9-553713FC1534}"/>
          </ac:picMkLst>
        </pc:picChg>
      </pc:sldChg>
      <pc:sldChg chg="modSp mod modNotesTx">
        <pc:chgData name="Cecilia Dejus" userId="03e8127b7dd956f0" providerId="LiveId" clId="{35C4EE26-1113-44F9-9B34-8CE8988D5F47}" dt="2024-09-01T13:19:21.413" v="1112" actId="20577"/>
        <pc:sldMkLst>
          <pc:docMk/>
          <pc:sldMk cId="44622949" sldId="264"/>
        </pc:sldMkLst>
        <pc:spChg chg="mod">
          <ac:chgData name="Cecilia Dejus" userId="03e8127b7dd956f0" providerId="LiveId" clId="{35C4EE26-1113-44F9-9B34-8CE8988D5F47}" dt="2024-09-01T12:02:27.867" v="28" actId="20577"/>
          <ac:spMkLst>
            <pc:docMk/>
            <pc:sldMk cId="44622949" sldId="264"/>
            <ac:spMk id="6" creationId="{20AD8AFC-AD26-6A99-DA57-0F1845CC6A72}"/>
          </ac:spMkLst>
        </pc:spChg>
        <pc:spChg chg="mod">
          <ac:chgData name="Cecilia Dejus" userId="03e8127b7dd956f0" providerId="LiveId" clId="{35C4EE26-1113-44F9-9B34-8CE8988D5F47}" dt="2024-09-01T12:21:49.848" v="31" actId="20577"/>
          <ac:spMkLst>
            <pc:docMk/>
            <pc:sldMk cId="44622949" sldId="264"/>
            <ac:spMk id="8" creationId="{B29458FC-2F8E-292F-6D12-A20E9261D3FC}"/>
          </ac:spMkLst>
        </pc:spChg>
      </pc:sldChg>
      <pc:sldChg chg="modNotesTx">
        <pc:chgData name="Cecilia Dejus" userId="03e8127b7dd956f0" providerId="LiveId" clId="{35C4EE26-1113-44F9-9B34-8CE8988D5F47}" dt="2024-09-01T13:23:23.850" v="1166" actId="20577"/>
        <pc:sldMkLst>
          <pc:docMk/>
          <pc:sldMk cId="2223969940" sldId="265"/>
        </pc:sldMkLst>
      </pc:sldChg>
      <pc:sldChg chg="modNotesTx">
        <pc:chgData name="Cecilia Dejus" userId="03e8127b7dd956f0" providerId="LiveId" clId="{35C4EE26-1113-44F9-9B34-8CE8988D5F47}" dt="2024-09-01T13:27:36.846" v="1553" actId="20577"/>
        <pc:sldMkLst>
          <pc:docMk/>
          <pc:sldMk cId="847365375" sldId="266"/>
        </pc:sldMkLst>
      </pc:sldChg>
      <pc:sldChg chg="modNotesTx">
        <pc:chgData name="Cecilia Dejus" userId="03e8127b7dd956f0" providerId="LiveId" clId="{35C4EE26-1113-44F9-9B34-8CE8988D5F47}" dt="2024-09-01T13:24:27.821" v="1276" actId="20577"/>
        <pc:sldMkLst>
          <pc:docMk/>
          <pc:sldMk cId="3041278191" sldId="267"/>
        </pc:sldMkLst>
      </pc:sldChg>
      <pc:sldChg chg="modNotesTx">
        <pc:chgData name="Cecilia Dejus" userId="03e8127b7dd956f0" providerId="LiveId" clId="{35C4EE26-1113-44F9-9B34-8CE8988D5F47}" dt="2024-09-01T13:32:36.988" v="1807" actId="20577"/>
        <pc:sldMkLst>
          <pc:docMk/>
          <pc:sldMk cId="943944520" sldId="268"/>
        </pc:sldMkLst>
      </pc:sldChg>
      <pc:sldChg chg="modNotesTx">
        <pc:chgData name="Cecilia Dejus" userId="03e8127b7dd956f0" providerId="LiveId" clId="{35C4EE26-1113-44F9-9B34-8CE8988D5F47}" dt="2024-09-01T13:38:24.491" v="2139" actId="20577"/>
        <pc:sldMkLst>
          <pc:docMk/>
          <pc:sldMk cId="4150934537" sldId="269"/>
        </pc:sldMkLst>
      </pc:sldChg>
      <pc:sldChg chg="modNotesTx">
        <pc:chgData name="Cecilia Dejus" userId="03e8127b7dd956f0" providerId="LiveId" clId="{35C4EE26-1113-44F9-9B34-8CE8988D5F47}" dt="2024-09-01T13:39:06.605" v="2209" actId="20577"/>
        <pc:sldMkLst>
          <pc:docMk/>
          <pc:sldMk cId="1731523409" sldId="270"/>
        </pc:sldMkLst>
      </pc:sldChg>
      <pc:sldChg chg="modNotesTx">
        <pc:chgData name="Cecilia Dejus" userId="03e8127b7dd956f0" providerId="LiveId" clId="{35C4EE26-1113-44F9-9B34-8CE8988D5F47}" dt="2024-09-01T13:40:45.184" v="2347" actId="20577"/>
        <pc:sldMkLst>
          <pc:docMk/>
          <pc:sldMk cId="1149280042" sldId="272"/>
        </pc:sldMkLst>
      </pc:sldChg>
      <pc:sldChg chg="modNotesTx">
        <pc:chgData name="Cecilia Dejus" userId="03e8127b7dd956f0" providerId="LiveId" clId="{35C4EE26-1113-44F9-9B34-8CE8988D5F47}" dt="2024-09-01T13:42:41.153" v="2571" actId="20577"/>
        <pc:sldMkLst>
          <pc:docMk/>
          <pc:sldMk cId="4243498266" sldId="277"/>
        </pc:sldMkLst>
      </pc:sldChg>
      <pc:sldChg chg="modNotesTx">
        <pc:chgData name="Cecilia Dejus" userId="03e8127b7dd956f0" providerId="LiveId" clId="{35C4EE26-1113-44F9-9B34-8CE8988D5F47}" dt="2024-09-01T13:36:29.501" v="1967"/>
        <pc:sldMkLst>
          <pc:docMk/>
          <pc:sldMk cId="475243669" sldId="278"/>
        </pc:sldMkLst>
      </pc:sldChg>
      <pc:sldChg chg="modNotesTx">
        <pc:chgData name="Cecilia Dejus" userId="03e8127b7dd956f0" providerId="LiveId" clId="{35C4EE26-1113-44F9-9B34-8CE8988D5F47}" dt="2024-09-01T13:41:15.576" v="2406" actId="20577"/>
        <pc:sldMkLst>
          <pc:docMk/>
          <pc:sldMk cId="344295843" sldId="279"/>
        </pc:sldMkLst>
      </pc:sldChg>
      <pc:sldChg chg="modNotesTx">
        <pc:chgData name="Cecilia Dejus" userId="03e8127b7dd956f0" providerId="LiveId" clId="{35C4EE26-1113-44F9-9B34-8CE8988D5F47}" dt="2024-09-01T13:41:41.488" v="2450" actId="20577"/>
        <pc:sldMkLst>
          <pc:docMk/>
          <pc:sldMk cId="2385956507" sldId="280"/>
        </pc:sldMkLst>
      </pc:sldChg>
      <pc:sldChg chg="modNotesTx">
        <pc:chgData name="Cecilia Dejus" userId="03e8127b7dd956f0" providerId="LiveId" clId="{35C4EE26-1113-44F9-9B34-8CE8988D5F47}" dt="2024-09-01T13:39:53.127" v="2269" actId="20577"/>
        <pc:sldMkLst>
          <pc:docMk/>
          <pc:sldMk cId="2260380356" sldId="282"/>
        </pc:sldMkLst>
      </pc:sldChg>
      <pc:sldChg chg="modNotesTx">
        <pc:chgData name="Cecilia Dejus" userId="03e8127b7dd956f0" providerId="LiveId" clId="{35C4EE26-1113-44F9-9B34-8CE8988D5F47}" dt="2024-09-01T13:45:28.018" v="2775" actId="20577"/>
        <pc:sldMkLst>
          <pc:docMk/>
          <pc:sldMk cId="1644384381" sldId="28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5F5971-6285-4C4D-8A34-4A9D1D6093C3}" type="datetimeFigureOut">
              <a:rPr lang="sv-SE" smtClean="0"/>
              <a:t>2024-09-01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F508CC-20B7-48AA-8783-CCB57166D86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97862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Presentation av utbildare.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F508CC-20B7-48AA-8783-CCB57166D86A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440560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Alla förbundets seriematcher från U13 samt ungdoms-SM måste protokollföras för att kunna skickas till förbundet.</a:t>
            </a:r>
          </a:p>
          <a:p>
            <a:r>
              <a:rPr lang="sv-SE" dirty="0"/>
              <a:t>Det är alltid hemmalaget som ansvarar för att tillsätta ett sekretariat.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F508CC-20B7-48AA-8783-CCB57166D86A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487417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Ett minimum i ett matchsekretariat är en tidtagare och en sekreterare. Men rekommendation i början är att ha tre personer tillsatta i sekretariatet, det ger en person uppgiften att vara assisterande sekreterare (tex uppmärksamma nummer, domartecken samt sköta pilen).</a:t>
            </a:r>
          </a:p>
          <a:p>
            <a:r>
              <a:rPr lang="sv-SE" dirty="0"/>
              <a:t>Från U14 (nivå 1) eller U15 tillkommer en person som sköter 24-sekunders tidtagning. </a:t>
            </a:r>
          </a:p>
          <a:p>
            <a:r>
              <a:rPr lang="sv-SE" dirty="0"/>
              <a:t>Ett tips är att inte vänta med att sitta i sekretariatet. Nu i början är planen stor och korgarna höga, vilket gör att spelet inte går så fort. Så enklare att börja träna och vänja sig vid uppgifterna i sekretariatet. Ju äldre spelarna blir ju snabbare går spelet och då är det bra att man övat.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F508CC-20B7-48AA-8783-CCB57166D86A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444606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b="1" dirty="0"/>
              <a:t>På plats i god tid </a:t>
            </a:r>
            <a:r>
              <a:rPr lang="sv-SE" dirty="0"/>
              <a:t>– se till att vara där till lagets samling, från 20 minuter innan matchstart kan tex domaren döma fouls.</a:t>
            </a:r>
          </a:p>
          <a:p>
            <a:r>
              <a:rPr lang="sv-SE" b="1" dirty="0"/>
              <a:t>Komplett bemanning</a:t>
            </a:r>
            <a:r>
              <a:rPr lang="sv-SE" dirty="0"/>
              <a:t> – se till att ni är minst tre i sekretariatet</a:t>
            </a:r>
          </a:p>
          <a:p>
            <a:r>
              <a:rPr lang="sv-SE" b="1" dirty="0"/>
              <a:t>Rätt utrustning </a:t>
            </a:r>
            <a:r>
              <a:rPr lang="sv-SE" dirty="0"/>
              <a:t>– se till att det finns klocka, </a:t>
            </a:r>
            <a:r>
              <a:rPr lang="sv-SE" dirty="0" err="1"/>
              <a:t>device</a:t>
            </a:r>
            <a:r>
              <a:rPr lang="sv-SE" dirty="0"/>
              <a:t> för protokoll (mobil, dator, padda), sekretariatsväska.</a:t>
            </a:r>
          </a:p>
          <a:p>
            <a:r>
              <a:rPr lang="sv-SE" b="1" dirty="0"/>
              <a:t>Erfaret och välutbildat </a:t>
            </a:r>
            <a:r>
              <a:rPr lang="sv-SE" dirty="0"/>
              <a:t>– bra att börja träna från U13, hänga med vid förändringar som kan ske mellan säsonger</a:t>
            </a:r>
          </a:p>
          <a:p>
            <a:r>
              <a:rPr lang="sv-SE" b="1" dirty="0"/>
              <a:t>Koncentrerade på uppgiften </a:t>
            </a:r>
            <a:r>
              <a:rPr lang="sv-SE" dirty="0"/>
              <a:t>– när man sitter i sekretariatet behöver man koncentrera sig på det man gör.</a:t>
            </a:r>
          </a:p>
          <a:p>
            <a:r>
              <a:rPr lang="sv-SE" b="1" dirty="0"/>
              <a:t>Bra samarbete i sekretariatet </a:t>
            </a:r>
            <a:r>
              <a:rPr lang="sv-SE" dirty="0"/>
              <a:t>– hjälpas åt vid strul och frågor. </a:t>
            </a:r>
          </a:p>
          <a:p>
            <a:r>
              <a:rPr lang="sv-SE" b="1" dirty="0"/>
              <a:t>Neutralt uppträdande </a:t>
            </a:r>
            <a:r>
              <a:rPr lang="sv-SE" dirty="0"/>
              <a:t>– man hejar inte på sitt lag eller applåderar</a:t>
            </a:r>
          </a:p>
          <a:p>
            <a:r>
              <a:rPr lang="sv-SE" b="1" dirty="0"/>
              <a:t>Bra samarbete med domare, coacher, spelare </a:t>
            </a:r>
            <a:r>
              <a:rPr lang="sv-SE" dirty="0"/>
              <a:t>– säg gärna till domaren om det är din ”första gång”, fråga domaren i pauser vid frågor, vid frågetecken meddela domaren när matchtiden står stilla.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F508CC-20B7-48AA-8783-CCB57166D86A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095120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Hemmalaget sitter alltid till vänster om sekretariatet och bortalaget till höger.</a:t>
            </a:r>
          </a:p>
          <a:p>
            <a:r>
              <a:rPr lang="sv-SE" dirty="0"/>
              <a:t>Hemmalaget ska spela i ljusa matchdräkter och bortalaget i mörka matchdräkter (om lagen inte kommit överens om annat tillsammans).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F508CC-20B7-48AA-8783-CCB57166D86A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863733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Här ses den utrustning som behövs i sekretariatet.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F508CC-20B7-48AA-8783-CCB57166D86A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732711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Följande uppgifter har tidtagaren.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F508CC-20B7-48AA-8783-CCB57166D86A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363988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Här ses de tider som finns uppsatta för olika aktiviteter före, under och efter match.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F508CC-20B7-48AA-8783-CCB57166D86A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973354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Domaren visar detta tecken när matchklockan ska starta. </a:t>
            </a:r>
          </a:p>
          <a:p>
            <a:r>
              <a:rPr lang="sv-SE" dirty="0"/>
              <a:t>Man startar matchklockan när första spelaren på plan berör bollen. Till skillnad från 24-sekunders som ska starta när första spelare (lag) har bollkontroll.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F508CC-20B7-48AA-8783-CCB57166D86A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171230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Domaren visar detta tecken när matchklockan ska stoppas samt när klockan inte ska starta.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Stäng av klockan vid periodslut eller utdömd foul. Även om ett lag begärt timeout och ett spelmål görs mot dem samt vid varje spelmål de sista 2 minutrarna period 4.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F508CC-20B7-48AA-8783-CCB57166D86A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124372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Följande uppgifter har sekreteraren. Här kan den tredje personen vara behjälplig med pilen för att underlätta.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F508CC-20B7-48AA-8783-CCB57166D86A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368242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Domartecken för att visa antal gjorda poäng eller när mål/poäng inte ska räknas.</a:t>
            </a:r>
          </a:p>
          <a:p>
            <a:r>
              <a:rPr lang="sv-SE" dirty="0"/>
              <a:t>Vid trepoängsförsök hålls tre fingrar upp och vid gjorda tre poäng visar båda armarna tre fingrar.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F508CC-20B7-48AA-8783-CCB57166D86A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839748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Här visas tecken för de vanligaste personliga fouls.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F508CC-20B7-48AA-8783-CCB57166D86A}" type="slidenum">
              <a:rPr lang="sv-SE" smtClean="0"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756557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Här visas tecken för övriga fouls som kan utdömas. 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F508CC-20B7-48AA-8783-CCB57166D86A}" type="slidenum">
              <a:rPr lang="sv-SE" smtClean="0"/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061026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Coach och bänk kan också utdömas fouls – dessa räknas inte med i lagfoulen.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F508CC-20B7-48AA-8783-CCB57166D86A}" type="slidenum">
              <a:rPr lang="sv-SE" smtClean="0"/>
              <a:t>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165627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Domartecken för antal tilldömda straffkast.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F508CC-20B7-48AA-8783-CCB57166D86A}" type="slidenum">
              <a:rPr lang="sv-SE" smtClean="0"/>
              <a:t>18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206663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Domartecken för godkänd timeout.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F508CC-20B7-48AA-8783-CCB57166D86A}" type="slidenum">
              <a:rPr lang="sv-SE" smtClean="0"/>
              <a:t>19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70216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Andra vanliga domartecken för </a:t>
            </a:r>
            <a:r>
              <a:rPr lang="sv-SE" dirty="0" err="1"/>
              <a:t>stegfel</a:t>
            </a:r>
            <a:r>
              <a:rPr lang="sv-SE" dirty="0"/>
              <a:t>, dribblingsfel (tex dubbeldribbling), förning och spelare i tre-</a:t>
            </a:r>
            <a:r>
              <a:rPr lang="sv-SE" dirty="0" err="1"/>
              <a:t>sekundersområdet</a:t>
            </a:r>
            <a:r>
              <a:rPr lang="sv-SE" dirty="0"/>
              <a:t>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F508CC-20B7-48AA-8783-CCB57166D86A}" type="slidenum">
              <a:rPr lang="sv-SE" smtClean="0"/>
              <a:t>20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217571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Domartecken för att visa nummer på spelare som fått utdömd foul.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F508CC-20B7-48AA-8783-CCB57166D86A}" type="slidenum">
              <a:rPr lang="sv-SE" smtClean="0"/>
              <a:t>21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953721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Länk till </a:t>
            </a:r>
            <a:r>
              <a:rPr lang="sv-SE" dirty="0" err="1"/>
              <a:t>Profixio</a:t>
            </a:r>
            <a:r>
              <a:rPr lang="sv-SE" dirty="0"/>
              <a:t>. Fungerar att ha protokoll via dator, padda eller mobilen.</a:t>
            </a:r>
          </a:p>
          <a:p>
            <a:r>
              <a:rPr lang="sv-SE" dirty="0"/>
              <a:t>Förberedelse: ladda ner </a:t>
            </a:r>
            <a:r>
              <a:rPr lang="sv-SE" dirty="0" err="1"/>
              <a:t>appen</a:t>
            </a:r>
            <a:r>
              <a:rPr lang="sv-SE" dirty="0"/>
              <a:t>, sök fram favoritlag (som behöver ha matcher inlagda), gå in på elektroniskt protokoll.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F508CC-20B7-48AA-8783-CCB57166D86A}" type="slidenum">
              <a:rPr lang="sv-SE" smtClean="0"/>
              <a:t>24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47423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DDAB946-C3A9-EFB9-112A-FD5E0DBF17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A703E-B2F9-B2E3-4617-1B57A5B57F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A5AA7A8-7A34-01C6-8E3C-7628CCB06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438CE-440F-4922-815E-37A6CA7587A4}" type="datetimeFigureOut">
              <a:rPr lang="sv-SE" smtClean="0"/>
              <a:t>2024-09-01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CB2D2BB-5C61-43C6-A8E2-4084181E0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4E230CF-733B-DA9A-1B1D-75051E237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67EC5-F670-4B3D-9C3F-FF7247FE9B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55980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51891F6-1126-2B4F-7043-ACD4A3263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A3335B7-6ECA-6406-8570-6DADDD34A9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284031D-B213-9933-01AA-ED6C34B55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438CE-440F-4922-815E-37A6CA7587A4}" type="datetimeFigureOut">
              <a:rPr lang="sv-SE" smtClean="0"/>
              <a:t>2024-09-01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066830D-78D2-E7ED-74B0-EAFCB90C4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1973F01-57A1-C15F-6FA0-2B968E369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67EC5-F670-4B3D-9C3F-FF7247FE9B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26246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A07B3EE-9BAF-91A9-5ACF-86D89A6AC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ECD1072-1906-9161-F639-8CBA833045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20BA69C-11F9-46AB-E5C2-D266304B0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438CE-440F-4922-815E-37A6CA7587A4}" type="datetimeFigureOut">
              <a:rPr lang="sv-SE" smtClean="0"/>
              <a:t>2024-09-01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0EB3D03-3320-9C52-5978-D697F6F83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93283AC-7536-1414-0643-E66FE1272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67EC5-F670-4B3D-9C3F-FF7247FE9B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61245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33B9FB2-F66F-F286-0A53-C2F74F94C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D6B21B4-F561-650D-275A-CD89BF553E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8E6E0C7-ACE2-AF67-7430-5E6341D3C5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455930C-E1CD-9910-3092-AC080572D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438CE-440F-4922-815E-37A6CA7587A4}" type="datetimeFigureOut">
              <a:rPr lang="sv-SE" smtClean="0"/>
              <a:t>2024-09-01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FDFB6F6-FEC8-4B7B-BC83-180846BDC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6E2B958-E7D1-C7AE-3334-917690E18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67EC5-F670-4B3D-9C3F-FF7247FE9B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00458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7254A08-E586-2A5A-C857-4FB5747FF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6779FA6-246F-EB5C-74A5-B949B59722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6112A53-695F-EB84-8599-49B43822C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664C8EA4-BEA9-3612-44E0-20D9E7DBBB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2537DA88-64B6-6A86-1301-21B57F3828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29B21116-B516-DEFD-D8AD-4693EB8E7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438CE-440F-4922-815E-37A6CA7587A4}" type="datetimeFigureOut">
              <a:rPr lang="sv-SE" smtClean="0"/>
              <a:t>2024-09-01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CD2450A8-FE7B-92C8-F18A-5093191AD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22C639CA-D72F-73EA-8729-6BDED5304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67EC5-F670-4B3D-9C3F-FF7247FE9B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30834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ECB1519-8DAF-9FFF-0042-E5718D8C0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4C8225D3-F2DF-317F-C08D-F328D56D5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438CE-440F-4922-815E-37A6CA7587A4}" type="datetimeFigureOut">
              <a:rPr lang="sv-SE" smtClean="0"/>
              <a:t>2024-09-01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3959D72B-ADF2-8C27-9269-AC36960DC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95384732-D95F-3902-6DCC-DF7C4C7AF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67EC5-F670-4B3D-9C3F-FF7247FE9B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49751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C5E7E489-0FA0-75D8-8CB3-494CC90AE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438CE-440F-4922-815E-37A6CA7587A4}" type="datetimeFigureOut">
              <a:rPr lang="sv-SE" smtClean="0"/>
              <a:t>2024-09-01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4320D1CC-BC31-FAF5-003F-D232BEBC1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733CA2D-195D-B275-AD35-8BF5CD81D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67EC5-F670-4B3D-9C3F-FF7247FE9B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8665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2A8D9EE-4F07-0DEB-92B1-3AF5652BA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DFF8528-8ED8-D2B6-6FEF-86EF390C32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4D5E8C35-375D-F399-A917-1F83575430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7E019D7-A752-4156-42E0-873F54877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438CE-440F-4922-815E-37A6CA7587A4}" type="datetimeFigureOut">
              <a:rPr lang="sv-SE" smtClean="0"/>
              <a:t>2024-09-01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0ACC30B8-04E3-93DA-4597-7D0A3E315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D818109-3AC6-5D82-DDD2-7051EF57D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67EC5-F670-4B3D-9C3F-FF7247FE9B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67203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B4A8C96-031C-4241-60B4-6F27CF75C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BAF1FE25-D2A1-7A1A-ADB9-0296D5C72B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69932AC1-9277-CA76-AEAA-51D71C3D4C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0DA0CFB-7718-4441-5FC3-2F421FC19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438CE-440F-4922-815E-37A6CA7587A4}" type="datetimeFigureOut">
              <a:rPr lang="sv-SE" smtClean="0"/>
              <a:t>2024-09-01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A7348609-4979-7F81-8624-B9B2266C0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BD23D9DA-818B-814B-6F38-146BDA874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67EC5-F670-4B3D-9C3F-FF7247FE9B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3307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D753F99-3F19-FFBF-AE48-D9DD8941F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5568A7D0-111E-07F8-2DBF-CD408BA3DA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7A4F93E-4C89-67C6-52B7-7ADB045C6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438CE-440F-4922-815E-37A6CA7587A4}" type="datetimeFigureOut">
              <a:rPr lang="sv-SE" smtClean="0"/>
              <a:t>2024-09-01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6C9E8FE-6E4F-5ECE-B561-20C887029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8A953E1-9B04-86A1-D172-2E62AFC3D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67EC5-F670-4B3D-9C3F-FF7247FE9B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90365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D63AFE86-621F-0DA3-35AE-F883C548BD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AF43E9E1-9C7B-EFFD-CF64-94D7AF6282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986AD9E-DAF2-C152-8DF2-F61584655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438CE-440F-4922-815E-37A6CA7587A4}" type="datetimeFigureOut">
              <a:rPr lang="sv-SE" smtClean="0"/>
              <a:t>2024-09-01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59E5503-30CE-89AF-B78C-480A5CB8E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15219A7-6330-5CF6-AE8A-5A134FFB8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67EC5-F670-4B3D-9C3F-FF7247FE9B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26627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4694235F-F909-4BC4-09B8-717A0C17A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7CB0127-092B-B22F-5121-CF487C6FCC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254FBE9-22FA-1E16-AF2C-37CF168834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2438CE-440F-4922-815E-37A6CA7587A4}" type="datetimeFigureOut">
              <a:rPr lang="sv-SE" smtClean="0"/>
              <a:t>2024-09-01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FAA1223-2260-8D3C-90F1-280582FF73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393081F-1A20-F5DA-2284-6D051F28FF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F67EC5-F670-4B3D-9C3F-FF7247FE9B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19585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7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8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9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0.xml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8000">
              <a:schemeClr val="accent1">
                <a:lumMod val="5000"/>
                <a:lumOff val="95000"/>
              </a:schemeClr>
            </a:gs>
            <a:gs pos="61000">
              <a:srgbClr val="FF7C80"/>
            </a:gs>
            <a:gs pos="89000">
              <a:srgbClr val="FF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C8BBDCC1-C01C-2DB1-FFE9-4D3083A000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1709" y="212293"/>
            <a:ext cx="5168579" cy="5168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BF9D35E4-4D38-8368-E886-22186E52F3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73961" y="5380872"/>
            <a:ext cx="9144000" cy="1159874"/>
          </a:xfrm>
        </p:spPr>
        <p:txBody>
          <a:bodyPr>
            <a:normAutofit fontScale="90000"/>
          </a:bodyPr>
          <a:lstStyle/>
          <a:p>
            <a:r>
              <a:rPr lang="sv-SE" dirty="0">
                <a:solidFill>
                  <a:schemeClr val="bg1"/>
                </a:solidFill>
                <a:latin typeface="Georgia Pro Cond Black" panose="020F0502020204030204" pitchFamily="18" charset="0"/>
              </a:rPr>
              <a:t>Sekretariatsutbildning</a:t>
            </a:r>
            <a:br>
              <a:rPr lang="sv-SE" dirty="0">
                <a:solidFill>
                  <a:schemeClr val="bg1"/>
                </a:solidFill>
                <a:latin typeface="Georgia Pro Cond Black" panose="020F0502020204030204" pitchFamily="18" charset="0"/>
              </a:rPr>
            </a:br>
            <a:r>
              <a:rPr lang="sv-SE" sz="2700" dirty="0">
                <a:solidFill>
                  <a:schemeClr val="bg1"/>
                </a:solidFill>
                <a:latin typeface="Georgia Pro Cond Black" panose="020F0502020204030204" pitchFamily="18" charset="0"/>
              </a:rPr>
              <a:t>2024-2025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E7F77232-CD04-6FC0-186F-3CCB741689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91068" y="4544886"/>
            <a:ext cx="8709787" cy="835986"/>
          </a:xfrm>
        </p:spPr>
        <p:txBody>
          <a:bodyPr>
            <a:normAutofit/>
          </a:bodyPr>
          <a:lstStyle/>
          <a:p>
            <a:r>
              <a:rPr lang="sv-SE" sz="4000" dirty="0">
                <a:solidFill>
                  <a:schemeClr val="bg1"/>
                </a:solidFill>
              </a:rPr>
              <a:t>Basket</a:t>
            </a:r>
          </a:p>
        </p:txBody>
      </p:sp>
    </p:spTree>
    <p:extLst>
      <p:ext uri="{BB962C8B-B14F-4D97-AF65-F5344CB8AC3E}">
        <p14:creationId xmlns:p14="http://schemas.microsoft.com/office/powerpoint/2010/main" val="160510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2000">
              <a:schemeClr val="accent1">
                <a:lumMod val="5000"/>
                <a:lumOff val="95000"/>
              </a:schemeClr>
            </a:gs>
            <a:gs pos="68000">
              <a:srgbClr val="FF7C80"/>
            </a:gs>
            <a:gs pos="89000">
              <a:srgbClr val="FF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5553B22-913A-2A86-7BE5-2D6E3C613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503" y="630596"/>
            <a:ext cx="3333136" cy="1325563"/>
          </a:xfrm>
        </p:spPr>
        <p:txBody>
          <a:bodyPr>
            <a:normAutofit/>
          </a:bodyPr>
          <a:lstStyle/>
          <a:p>
            <a:r>
              <a:rPr lang="sv-SE" sz="8800" b="1" dirty="0"/>
              <a:t>Hej!</a:t>
            </a:r>
          </a:p>
        </p:txBody>
      </p:sp>
      <p:pic>
        <p:nvPicPr>
          <p:cNvPr id="2050" name="Picture 2" descr="Hey You | Symbols &amp; Emoticons">
            <a:extLst>
              <a:ext uri="{FF2B5EF4-FFF2-40B4-BE49-F238E27FC236}">
                <a16:creationId xmlns:a16="http://schemas.microsoft.com/office/drawing/2014/main" id="{F9A1EFB4-3F10-DDA6-B7B7-CE7951E706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1336" y="1393722"/>
            <a:ext cx="4402394" cy="4402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92029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2000">
              <a:schemeClr val="accent1">
                <a:lumMod val="5000"/>
                <a:lumOff val="95000"/>
              </a:schemeClr>
            </a:gs>
            <a:gs pos="68000">
              <a:srgbClr val="FF7C80"/>
            </a:gs>
            <a:gs pos="89000">
              <a:srgbClr val="FF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26D1C14-E20F-6404-9171-A887841BD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b="1" dirty="0"/>
              <a:t>Bakgrund &amp; mål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3D37335-DCEB-76AE-C513-CC8E2F8DEB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1839" y="2002606"/>
            <a:ext cx="7420897" cy="4351338"/>
          </a:xfrm>
        </p:spPr>
        <p:txBody>
          <a:bodyPr>
            <a:normAutofit/>
          </a:bodyPr>
          <a:lstStyle/>
          <a:p>
            <a:r>
              <a:rPr lang="sv-SE" sz="3600" dirty="0"/>
              <a:t>Alla seriematcher från U13 </a:t>
            </a:r>
            <a:br>
              <a:rPr lang="sv-SE" sz="3600" dirty="0"/>
            </a:br>
            <a:r>
              <a:rPr lang="sv-SE" sz="3600" dirty="0"/>
              <a:t>ska protokollföras.</a:t>
            </a:r>
          </a:p>
          <a:p>
            <a:endParaRPr lang="sv-SE" sz="3600" dirty="0"/>
          </a:p>
          <a:p>
            <a:r>
              <a:rPr lang="sv-SE" sz="3600" dirty="0"/>
              <a:t>Hemmalaget ansvarar för ett sekretariat.</a:t>
            </a:r>
          </a:p>
        </p:txBody>
      </p:sp>
      <p:pic>
        <p:nvPicPr>
          <p:cNvPr id="3074" name="Picture 2" descr="Varför då podden">
            <a:extLst>
              <a:ext uri="{FF2B5EF4-FFF2-40B4-BE49-F238E27FC236}">
                <a16:creationId xmlns:a16="http://schemas.microsoft.com/office/drawing/2014/main" id="{F0999B20-4455-4BEF-092E-3C1EDD176F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485" y="3290069"/>
            <a:ext cx="3063875" cy="306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15554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2000">
              <a:schemeClr val="accent1">
                <a:lumMod val="5000"/>
                <a:lumOff val="95000"/>
              </a:schemeClr>
            </a:gs>
            <a:gs pos="68000">
              <a:srgbClr val="FF7C80"/>
            </a:gs>
            <a:gs pos="89000">
              <a:srgbClr val="FF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96C5BA8-A1C7-96E3-8DDF-C821B67F3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Personer i ett sekretariat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5EFF52E-989B-D6AE-BD5C-0136D88891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3600" dirty="0"/>
              <a:t>Tidtagare </a:t>
            </a:r>
          </a:p>
          <a:p>
            <a:r>
              <a:rPr lang="sv-SE" sz="3600" dirty="0"/>
              <a:t>Sekreterare </a:t>
            </a:r>
          </a:p>
          <a:p>
            <a:pPr marL="0" indent="0">
              <a:buNone/>
            </a:pPr>
            <a:r>
              <a:rPr lang="sv-SE" i="1" dirty="0"/>
              <a:t>Rekommendation med en tredje person!</a:t>
            </a:r>
          </a:p>
          <a:p>
            <a:pPr marL="0" indent="0">
              <a:buNone/>
            </a:pPr>
            <a:endParaRPr lang="sv-SE" i="1" dirty="0"/>
          </a:p>
          <a:p>
            <a:pPr marL="0" indent="0">
              <a:buNone/>
            </a:pPr>
            <a:r>
              <a:rPr lang="sv-SE" sz="3600" dirty="0"/>
              <a:t>(24-sekunders tidtagare från U14/15)</a:t>
            </a:r>
          </a:p>
        </p:txBody>
      </p:sp>
      <p:pic>
        <p:nvPicPr>
          <p:cNvPr id="4098" name="Picture 2" descr="KUMPULAN TIPS SEDERHANA YANG BERGUNA DAN BERMANFAAT">
            <a:extLst>
              <a:ext uri="{FF2B5EF4-FFF2-40B4-BE49-F238E27FC236}">
                <a16:creationId xmlns:a16="http://schemas.microsoft.com/office/drawing/2014/main" id="{82DCE4D8-E1CC-DFCB-6A09-7B3E2EB7C1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1853" y="4384752"/>
            <a:ext cx="2933700" cy="155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81225DEA-105A-FD97-2C48-3A531285B2C1}"/>
              </a:ext>
            </a:extLst>
          </p:cNvPr>
          <p:cNvSpPr txBox="1"/>
          <p:nvPr/>
        </p:nvSpPr>
        <p:spPr>
          <a:xfrm>
            <a:off x="9092097" y="5937327"/>
            <a:ext cx="25534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3600" dirty="0">
                <a:solidFill>
                  <a:schemeClr val="bg1"/>
                </a:solidFill>
              </a:rPr>
              <a:t>Vänta inte…</a:t>
            </a:r>
          </a:p>
        </p:txBody>
      </p:sp>
    </p:spTree>
    <p:extLst>
      <p:ext uri="{BB962C8B-B14F-4D97-AF65-F5344CB8AC3E}">
        <p14:creationId xmlns:p14="http://schemas.microsoft.com/office/powerpoint/2010/main" val="2966405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EFCFC30-D266-BF52-0ECA-BCA5EC338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2744122"/>
            <a:ext cx="8844116" cy="1325563"/>
          </a:xfrm>
        </p:spPr>
        <p:txBody>
          <a:bodyPr/>
          <a:lstStyle/>
          <a:p>
            <a:r>
              <a:rPr lang="sv-SE" dirty="0">
                <a:solidFill>
                  <a:schemeClr val="bg1"/>
                </a:solidFill>
              </a:rPr>
              <a:t>Vad kännetecknar ett bra sekretariat?</a:t>
            </a:r>
          </a:p>
        </p:txBody>
      </p:sp>
      <p:sp>
        <p:nvSpPr>
          <p:cNvPr id="6" name="Tankebubbla: moln 5">
            <a:extLst>
              <a:ext uri="{FF2B5EF4-FFF2-40B4-BE49-F238E27FC236}">
                <a16:creationId xmlns:a16="http://schemas.microsoft.com/office/drawing/2014/main" id="{1589DBE7-2BD9-6774-5A7A-9532897BFBD0}"/>
              </a:ext>
            </a:extLst>
          </p:cNvPr>
          <p:cNvSpPr/>
          <p:nvPr/>
        </p:nvSpPr>
        <p:spPr>
          <a:xfrm>
            <a:off x="4203290" y="278915"/>
            <a:ext cx="2202426" cy="1189704"/>
          </a:xfrm>
          <a:prstGeom prst="cloudCallout">
            <a:avLst>
              <a:gd name="adj1" fmla="val -33780"/>
              <a:gd name="adj2" fmla="val 192252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 dirty="0">
                <a:solidFill>
                  <a:schemeClr val="tx1"/>
                </a:solidFill>
              </a:rPr>
              <a:t>Komplett bemanning</a:t>
            </a:r>
          </a:p>
        </p:txBody>
      </p:sp>
      <p:sp>
        <p:nvSpPr>
          <p:cNvPr id="7" name="Tankebubbla: moln 6">
            <a:extLst>
              <a:ext uri="{FF2B5EF4-FFF2-40B4-BE49-F238E27FC236}">
                <a16:creationId xmlns:a16="http://schemas.microsoft.com/office/drawing/2014/main" id="{EB7A7CA1-EC36-447C-788D-CBD2094B844E}"/>
              </a:ext>
            </a:extLst>
          </p:cNvPr>
          <p:cNvSpPr/>
          <p:nvPr/>
        </p:nvSpPr>
        <p:spPr>
          <a:xfrm>
            <a:off x="240892" y="1298670"/>
            <a:ext cx="2202426" cy="1189704"/>
          </a:xfrm>
          <a:prstGeom prst="cloudCallout">
            <a:avLst>
              <a:gd name="adj1" fmla="val 75595"/>
              <a:gd name="adj2" fmla="val 103823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 dirty="0">
                <a:solidFill>
                  <a:schemeClr val="tx1"/>
                </a:solidFill>
              </a:rPr>
              <a:t>På plats i god tid</a:t>
            </a:r>
          </a:p>
        </p:txBody>
      </p:sp>
      <p:sp>
        <p:nvSpPr>
          <p:cNvPr id="8" name="Tankebubbla: moln 7">
            <a:extLst>
              <a:ext uri="{FF2B5EF4-FFF2-40B4-BE49-F238E27FC236}">
                <a16:creationId xmlns:a16="http://schemas.microsoft.com/office/drawing/2014/main" id="{E259B91C-7740-8DD7-0EFE-BA127851DAA9}"/>
              </a:ext>
            </a:extLst>
          </p:cNvPr>
          <p:cNvSpPr/>
          <p:nvPr/>
        </p:nvSpPr>
        <p:spPr>
          <a:xfrm>
            <a:off x="4343399" y="4955022"/>
            <a:ext cx="2649794" cy="1189704"/>
          </a:xfrm>
          <a:prstGeom prst="cloudCallout">
            <a:avLst>
              <a:gd name="adj1" fmla="val 4706"/>
              <a:gd name="adj2" fmla="val -149070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 dirty="0">
                <a:solidFill>
                  <a:schemeClr val="tx1"/>
                </a:solidFill>
              </a:rPr>
              <a:t>Neutralt uppträdande</a:t>
            </a:r>
          </a:p>
        </p:txBody>
      </p:sp>
      <p:sp>
        <p:nvSpPr>
          <p:cNvPr id="11" name="Tankebubbla: moln 10">
            <a:extLst>
              <a:ext uri="{FF2B5EF4-FFF2-40B4-BE49-F238E27FC236}">
                <a16:creationId xmlns:a16="http://schemas.microsoft.com/office/drawing/2014/main" id="{86328F66-00DD-7B65-B0B1-CC33768DB8F7}"/>
              </a:ext>
            </a:extLst>
          </p:cNvPr>
          <p:cNvSpPr/>
          <p:nvPr/>
        </p:nvSpPr>
        <p:spPr>
          <a:xfrm>
            <a:off x="7064475" y="1111749"/>
            <a:ext cx="2202426" cy="1189704"/>
          </a:xfrm>
          <a:prstGeom prst="cloudCallout">
            <a:avLst>
              <a:gd name="adj1" fmla="val -45387"/>
              <a:gd name="adj2" fmla="val 119525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 dirty="0">
                <a:solidFill>
                  <a:schemeClr val="tx1"/>
                </a:solidFill>
              </a:rPr>
              <a:t>Rätt utrustning</a:t>
            </a:r>
          </a:p>
        </p:txBody>
      </p:sp>
      <p:sp>
        <p:nvSpPr>
          <p:cNvPr id="12" name="Tankebubbla: moln 11">
            <a:extLst>
              <a:ext uri="{FF2B5EF4-FFF2-40B4-BE49-F238E27FC236}">
                <a16:creationId xmlns:a16="http://schemas.microsoft.com/office/drawing/2014/main" id="{E0BB9816-635F-528E-5667-08DD63B04B77}"/>
              </a:ext>
            </a:extLst>
          </p:cNvPr>
          <p:cNvSpPr/>
          <p:nvPr/>
        </p:nvSpPr>
        <p:spPr>
          <a:xfrm>
            <a:off x="7563465" y="5456923"/>
            <a:ext cx="2780071" cy="1189704"/>
          </a:xfrm>
          <a:prstGeom prst="cloudCallout">
            <a:avLst>
              <a:gd name="adj1" fmla="val -40435"/>
              <a:gd name="adj2" fmla="val -194525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 dirty="0">
                <a:solidFill>
                  <a:schemeClr val="tx1"/>
                </a:solidFill>
              </a:rPr>
              <a:t>Bra samarbete i sekretariatet</a:t>
            </a:r>
          </a:p>
        </p:txBody>
      </p:sp>
      <p:sp>
        <p:nvSpPr>
          <p:cNvPr id="13" name="Tankebubbla: moln 12">
            <a:extLst>
              <a:ext uri="{FF2B5EF4-FFF2-40B4-BE49-F238E27FC236}">
                <a16:creationId xmlns:a16="http://schemas.microsoft.com/office/drawing/2014/main" id="{FD08F9FB-8D18-D382-4962-3A9F9F309325}"/>
              </a:ext>
            </a:extLst>
          </p:cNvPr>
          <p:cNvSpPr/>
          <p:nvPr/>
        </p:nvSpPr>
        <p:spPr>
          <a:xfrm>
            <a:off x="240892" y="5456923"/>
            <a:ext cx="3239727" cy="1189704"/>
          </a:xfrm>
          <a:prstGeom prst="cloudCallout">
            <a:avLst>
              <a:gd name="adj1" fmla="val 35038"/>
              <a:gd name="adj2" fmla="val -19700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 dirty="0">
                <a:solidFill>
                  <a:schemeClr val="tx1"/>
                </a:solidFill>
              </a:rPr>
              <a:t>Bra samarbete med domare, coacher, spelare</a:t>
            </a:r>
          </a:p>
        </p:txBody>
      </p:sp>
      <p:sp>
        <p:nvSpPr>
          <p:cNvPr id="14" name="Tankebubbla: moln 13">
            <a:extLst>
              <a:ext uri="{FF2B5EF4-FFF2-40B4-BE49-F238E27FC236}">
                <a16:creationId xmlns:a16="http://schemas.microsoft.com/office/drawing/2014/main" id="{762266BA-21E5-D290-B04D-B88A1DC71125}"/>
              </a:ext>
            </a:extLst>
          </p:cNvPr>
          <p:cNvSpPr/>
          <p:nvPr/>
        </p:nvSpPr>
        <p:spPr>
          <a:xfrm>
            <a:off x="9773263" y="278915"/>
            <a:ext cx="2202426" cy="1189704"/>
          </a:xfrm>
          <a:prstGeom prst="cloudCallout">
            <a:avLst>
              <a:gd name="adj1" fmla="val -43155"/>
              <a:gd name="adj2" fmla="val 178203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 dirty="0">
                <a:solidFill>
                  <a:schemeClr val="tx1"/>
                </a:solidFill>
              </a:rPr>
              <a:t>Erfaret och välutbildat</a:t>
            </a:r>
          </a:p>
        </p:txBody>
      </p:sp>
      <p:sp>
        <p:nvSpPr>
          <p:cNvPr id="15" name="Tankebubbla: moln 14">
            <a:extLst>
              <a:ext uri="{FF2B5EF4-FFF2-40B4-BE49-F238E27FC236}">
                <a16:creationId xmlns:a16="http://schemas.microsoft.com/office/drawing/2014/main" id="{5D9D692B-BF79-C5C8-9D1B-A73D48FA2D4C}"/>
              </a:ext>
            </a:extLst>
          </p:cNvPr>
          <p:cNvSpPr/>
          <p:nvPr/>
        </p:nvSpPr>
        <p:spPr>
          <a:xfrm>
            <a:off x="8953500" y="3917502"/>
            <a:ext cx="3126658" cy="1189704"/>
          </a:xfrm>
          <a:prstGeom prst="cloudCallout">
            <a:avLst>
              <a:gd name="adj1" fmla="val -53563"/>
              <a:gd name="adj2" fmla="val -614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 dirty="0">
                <a:solidFill>
                  <a:schemeClr val="tx1"/>
                </a:solidFill>
              </a:rPr>
              <a:t>Koncentrerade på uppgiften</a:t>
            </a:r>
          </a:p>
        </p:txBody>
      </p:sp>
    </p:spTree>
    <p:extLst>
      <p:ext uri="{BB962C8B-B14F-4D97-AF65-F5344CB8AC3E}">
        <p14:creationId xmlns:p14="http://schemas.microsoft.com/office/powerpoint/2010/main" val="38249040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llustration vectorielle du terrain de terrain de basket-ball | Vecteur  Premium">
            <a:extLst>
              <a:ext uri="{FF2B5EF4-FFF2-40B4-BE49-F238E27FC236}">
                <a16:creationId xmlns:a16="http://schemas.microsoft.com/office/drawing/2014/main" id="{373DF353-4673-A7A4-1BA9-553713FC15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617" y="-615184"/>
            <a:ext cx="12605234" cy="8114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8DC1E583-12EC-BB82-2CCE-0E8D2368DC92}"/>
              </a:ext>
            </a:extLst>
          </p:cNvPr>
          <p:cNvSpPr txBox="1"/>
          <p:nvPr/>
        </p:nvSpPr>
        <p:spPr>
          <a:xfrm>
            <a:off x="7792378" y="324382"/>
            <a:ext cx="1850891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2400" b="1" dirty="0">
                <a:solidFill>
                  <a:schemeClr val="bg1"/>
                </a:solidFill>
              </a:rPr>
              <a:t>HEMMALAG</a:t>
            </a:r>
            <a:br>
              <a:rPr lang="sv-SE" sz="2800" b="1" dirty="0">
                <a:solidFill>
                  <a:schemeClr val="bg1"/>
                </a:solidFill>
              </a:rPr>
            </a:br>
            <a:r>
              <a:rPr lang="sv-SE" sz="1400" b="1" dirty="0">
                <a:solidFill>
                  <a:schemeClr val="bg1"/>
                </a:solidFill>
              </a:rPr>
              <a:t>ljus färg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16E1E4F3-A145-ECBD-6A01-10794148BEBA}"/>
              </a:ext>
            </a:extLst>
          </p:cNvPr>
          <p:cNvSpPr txBox="1"/>
          <p:nvPr/>
        </p:nvSpPr>
        <p:spPr>
          <a:xfrm>
            <a:off x="4925329" y="226758"/>
            <a:ext cx="2368469" cy="523220"/>
          </a:xfrm>
          <a:prstGeom prst="rect">
            <a:avLst/>
          </a:prstGeom>
          <a:noFill/>
          <a:ln w="28575">
            <a:solidFill>
              <a:schemeClr val="accent4">
                <a:lumMod val="20000"/>
                <a:lumOff val="80000"/>
              </a:schemeClr>
            </a:solidFill>
            <a:prstDash val="dashDot"/>
          </a:ln>
        </p:spPr>
        <p:txBody>
          <a:bodyPr wrap="none" rtlCol="0">
            <a:spAutoFit/>
          </a:bodyPr>
          <a:lstStyle/>
          <a:p>
            <a:r>
              <a:rPr lang="sv-SE" sz="28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SEKRETARIAT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19E2736C-3BE2-A366-3AF8-07736056A0E2}"/>
              </a:ext>
            </a:extLst>
          </p:cNvPr>
          <p:cNvSpPr txBox="1"/>
          <p:nvPr/>
        </p:nvSpPr>
        <p:spPr>
          <a:xfrm>
            <a:off x="2818295" y="325082"/>
            <a:ext cx="169302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2400" b="1" dirty="0">
                <a:solidFill>
                  <a:srgbClr val="002060"/>
                </a:solidFill>
              </a:rPr>
              <a:t>BORTALAG</a:t>
            </a:r>
            <a:br>
              <a:rPr lang="sv-SE" sz="2800" b="1" dirty="0">
                <a:solidFill>
                  <a:srgbClr val="002060"/>
                </a:solidFill>
              </a:rPr>
            </a:br>
            <a:r>
              <a:rPr lang="sv-SE" sz="1400" b="1" dirty="0">
                <a:solidFill>
                  <a:srgbClr val="002060"/>
                </a:solidFill>
              </a:rPr>
              <a:t>mörk färg</a:t>
            </a:r>
          </a:p>
        </p:txBody>
      </p:sp>
    </p:spTree>
    <p:extLst>
      <p:ext uri="{BB962C8B-B14F-4D97-AF65-F5344CB8AC3E}">
        <p14:creationId xmlns:p14="http://schemas.microsoft.com/office/powerpoint/2010/main" val="12020691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2000">
              <a:schemeClr val="accent1">
                <a:lumMod val="5000"/>
                <a:lumOff val="95000"/>
              </a:schemeClr>
            </a:gs>
            <a:gs pos="68000">
              <a:srgbClr val="FF7C80"/>
            </a:gs>
            <a:gs pos="89000">
              <a:srgbClr val="FF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80EC1B1-C575-5CD2-ED07-F08E894BD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49374"/>
            <a:ext cx="10515600" cy="1325563"/>
          </a:xfrm>
        </p:spPr>
        <p:txBody>
          <a:bodyPr/>
          <a:lstStyle/>
          <a:p>
            <a:pPr algn="ctr"/>
            <a:r>
              <a:rPr lang="sv-SE" dirty="0"/>
              <a:t>Utrustning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20AD8AFC-AD26-6A99-DA57-0F1845CC6A72}"/>
              </a:ext>
            </a:extLst>
          </p:cNvPr>
          <p:cNvSpPr txBox="1"/>
          <p:nvPr/>
        </p:nvSpPr>
        <p:spPr>
          <a:xfrm>
            <a:off x="8533474" y="2907836"/>
            <a:ext cx="300396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200" b="1" dirty="0"/>
              <a:t>Klockor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dirty="0"/>
              <a:t>Matchklocka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dirty="0"/>
              <a:t>Timeoutklocka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dirty="0"/>
              <a:t>24-sek (från U14/15)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F912746C-0E64-9A88-3FC6-7BAED9997C71}"/>
              </a:ext>
            </a:extLst>
          </p:cNvPr>
          <p:cNvSpPr txBox="1"/>
          <p:nvPr/>
        </p:nvSpPr>
        <p:spPr>
          <a:xfrm>
            <a:off x="2397757" y="806160"/>
            <a:ext cx="237943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200" b="1" dirty="0"/>
              <a:t>Resultat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dirty="0"/>
              <a:t>Resultattavla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dirty="0"/>
              <a:t>Matchprotokoll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B29458FC-2F8E-292F-6D12-A20E9261D3FC}"/>
              </a:ext>
            </a:extLst>
          </p:cNvPr>
          <p:cNvSpPr txBox="1"/>
          <p:nvPr/>
        </p:nvSpPr>
        <p:spPr>
          <a:xfrm>
            <a:off x="696864" y="2907836"/>
            <a:ext cx="514403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200" b="1" dirty="0"/>
              <a:t>Signaler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dirty="0"/>
              <a:t>Sekreterarens (byte, timeout)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dirty="0"/>
              <a:t>Tidtagarens (periodsignal)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dirty="0"/>
              <a:t>24-sekunders.tidtagerns (från U14/15)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D9456D31-8DB2-F22D-0292-C05348A1347E}"/>
              </a:ext>
            </a:extLst>
          </p:cNvPr>
          <p:cNvSpPr txBox="1"/>
          <p:nvPr/>
        </p:nvSpPr>
        <p:spPr>
          <a:xfrm>
            <a:off x="7395527" y="806160"/>
            <a:ext cx="335861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200" b="1" dirty="0"/>
              <a:t>Foul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dirty="0"/>
              <a:t>Spelarfoulsskyltar (1-</a:t>
            </a:r>
            <a:r>
              <a:rPr lang="sv-SE" sz="2200" b="1" dirty="0">
                <a:solidFill>
                  <a:srgbClr val="FF0000"/>
                </a:solidFill>
              </a:rPr>
              <a:t>5</a:t>
            </a:r>
            <a:r>
              <a:rPr lang="sv-SE" sz="2200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dirty="0"/>
              <a:t>Lagfoulsmarkering </a:t>
            </a:r>
            <a:r>
              <a:rPr lang="sv-SE" sz="2200" b="1" dirty="0">
                <a:solidFill>
                  <a:srgbClr val="FF0000"/>
                </a:solidFill>
              </a:rPr>
              <a:t>röd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F3A5D4AA-E591-18D3-60C5-D4B2551969A2}"/>
              </a:ext>
            </a:extLst>
          </p:cNvPr>
          <p:cNvSpPr txBox="1"/>
          <p:nvPr/>
        </p:nvSpPr>
        <p:spPr>
          <a:xfrm>
            <a:off x="4852431" y="4568255"/>
            <a:ext cx="363086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200" b="1" dirty="0"/>
              <a:t>Övrigt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dirty="0"/>
              <a:t>Bollinnehavspil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dirty="0"/>
              <a:t>Bytesstolar (2 per lag)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200" dirty="0"/>
              <a:t>Boll (hemmalag) storlek 6</a:t>
            </a:r>
          </a:p>
        </p:txBody>
      </p:sp>
    </p:spTree>
    <p:extLst>
      <p:ext uri="{BB962C8B-B14F-4D97-AF65-F5344CB8AC3E}">
        <p14:creationId xmlns:p14="http://schemas.microsoft.com/office/powerpoint/2010/main" val="446229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2000">
              <a:schemeClr val="accent1">
                <a:lumMod val="5000"/>
                <a:lumOff val="95000"/>
              </a:schemeClr>
            </a:gs>
            <a:gs pos="68000">
              <a:srgbClr val="FF7C80"/>
            </a:gs>
            <a:gs pos="89000">
              <a:srgbClr val="FF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0352F1E-492A-B5E8-6605-5D56640E7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Tidtagarens uppgifter </a:t>
            </a:r>
            <a:br>
              <a:rPr lang="sv-SE" dirty="0"/>
            </a:br>
            <a:r>
              <a:rPr lang="sv-SE" sz="2800" dirty="0"/>
              <a:t>utrustning; matchklocka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C6ED769-5395-3BA8-7A8A-57AF024E79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3600" dirty="0"/>
              <a:t>Starta och stoppa klockan enligt gällande regler. </a:t>
            </a:r>
          </a:p>
          <a:p>
            <a:endParaRPr lang="sv-SE" sz="3600" dirty="0"/>
          </a:p>
          <a:p>
            <a:r>
              <a:rPr lang="sv-SE" sz="3600" dirty="0"/>
              <a:t>Ge signal när det gått 50 sek av timeouten. </a:t>
            </a:r>
          </a:p>
          <a:p>
            <a:endParaRPr lang="sv-SE" sz="3600" dirty="0"/>
          </a:p>
          <a:p>
            <a:r>
              <a:rPr lang="sv-SE" sz="3600" dirty="0"/>
              <a:t>Se till att signal ljuder vid slut av varje spelperiod. </a:t>
            </a:r>
          </a:p>
          <a:p>
            <a:endParaRPr lang="sv-SE" sz="3600" dirty="0"/>
          </a:p>
          <a:p>
            <a:r>
              <a:rPr lang="sv-SE" sz="3600" dirty="0"/>
              <a:t>Hjälpa sekreteraren vid behov.</a:t>
            </a:r>
          </a:p>
          <a:p>
            <a:pPr marL="0" indent="0">
              <a:buNone/>
            </a:pPr>
            <a:endParaRPr lang="sv-SE" sz="3600" dirty="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A7FDCFC6-B2FE-49D4-402A-683ACA269B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1305" y="202188"/>
            <a:ext cx="1530040" cy="148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9699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1DE226A-3F45-FFFE-30C6-2C75FB9EB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248"/>
            <a:ext cx="10515600" cy="662782"/>
          </a:xfrm>
        </p:spPr>
        <p:txBody>
          <a:bodyPr>
            <a:normAutofit fontScale="90000"/>
          </a:bodyPr>
          <a:lstStyle/>
          <a:p>
            <a:pPr algn="ctr"/>
            <a:r>
              <a:rPr lang="sv-SE" dirty="0"/>
              <a:t>Tidsgränser före, under &amp; efter match</a:t>
            </a:r>
          </a:p>
        </p:txBody>
      </p:sp>
      <p:sp>
        <p:nvSpPr>
          <p:cNvPr id="4" name="Pil: nedåt 3">
            <a:extLst>
              <a:ext uri="{FF2B5EF4-FFF2-40B4-BE49-F238E27FC236}">
                <a16:creationId xmlns:a16="http://schemas.microsoft.com/office/drawing/2014/main" id="{B4D475CA-6F07-B623-4D07-337559DABAC5}"/>
              </a:ext>
            </a:extLst>
          </p:cNvPr>
          <p:cNvSpPr/>
          <p:nvPr/>
        </p:nvSpPr>
        <p:spPr>
          <a:xfrm>
            <a:off x="1528458" y="521114"/>
            <a:ext cx="733463" cy="3748188"/>
          </a:xfrm>
          <a:prstGeom prst="downArrow">
            <a:avLst/>
          </a:prstGeom>
          <a:gradFill>
            <a:gsLst>
              <a:gs pos="30000">
                <a:schemeClr val="bg1"/>
              </a:gs>
              <a:gs pos="78000">
                <a:srgbClr val="FF7070"/>
              </a:gs>
              <a:gs pos="100000">
                <a:srgbClr val="FF0000"/>
              </a:gs>
            </a:gsLst>
            <a:lin ang="5400000" scaled="1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81271BB2-6EDE-EB20-C40C-024833C8D846}"/>
              </a:ext>
            </a:extLst>
          </p:cNvPr>
          <p:cNvSpPr txBox="1"/>
          <p:nvPr/>
        </p:nvSpPr>
        <p:spPr>
          <a:xfrm>
            <a:off x="688269" y="409087"/>
            <a:ext cx="8707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000" b="1" dirty="0"/>
              <a:t>minut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47DD20E4-4C04-0ADC-9405-CA0A71D22618}"/>
              </a:ext>
            </a:extLst>
          </p:cNvPr>
          <p:cNvSpPr txBox="1"/>
          <p:nvPr/>
        </p:nvSpPr>
        <p:spPr>
          <a:xfrm>
            <a:off x="960138" y="879145"/>
            <a:ext cx="5437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000" b="1" dirty="0"/>
              <a:t>-20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B61DA295-2FE1-A156-226F-7D03F97CCD45}"/>
              </a:ext>
            </a:extLst>
          </p:cNvPr>
          <p:cNvSpPr txBox="1"/>
          <p:nvPr/>
        </p:nvSpPr>
        <p:spPr>
          <a:xfrm>
            <a:off x="968537" y="1549021"/>
            <a:ext cx="5269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000" b="1" dirty="0"/>
              <a:t>-10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8321F2AC-A702-6B6B-CBB6-077CB512D734}"/>
              </a:ext>
            </a:extLst>
          </p:cNvPr>
          <p:cNvSpPr txBox="1"/>
          <p:nvPr/>
        </p:nvSpPr>
        <p:spPr>
          <a:xfrm>
            <a:off x="1079691" y="2923433"/>
            <a:ext cx="407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000" b="1" dirty="0"/>
              <a:t>-3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0E343097-925D-E9D7-371A-D099D54A2076}"/>
              </a:ext>
            </a:extLst>
          </p:cNvPr>
          <p:cNvSpPr txBox="1"/>
          <p:nvPr/>
        </p:nvSpPr>
        <p:spPr>
          <a:xfrm>
            <a:off x="2362550" y="879145"/>
            <a:ext cx="3554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Domarnas bestraffningsrätt börjar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C1689B9F-951B-E06F-A681-53A3424EE6A6}"/>
              </a:ext>
            </a:extLst>
          </p:cNvPr>
          <p:cNvSpPr txBox="1"/>
          <p:nvPr/>
        </p:nvSpPr>
        <p:spPr>
          <a:xfrm>
            <a:off x="2376179" y="1538361"/>
            <a:ext cx="8931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Domarna utser matchboll. Coacher kontrollerar matchprotokoll och utser startfemma.</a:t>
            </a: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24D111D0-F4C2-94C2-5A16-AA49B6E9DE1B}"/>
              </a:ext>
            </a:extLst>
          </p:cNvPr>
          <p:cNvSpPr txBox="1"/>
          <p:nvPr/>
        </p:nvSpPr>
        <p:spPr>
          <a:xfrm>
            <a:off x="2409515" y="2230933"/>
            <a:ext cx="3283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Spelarpresentation vid tex USM</a:t>
            </a: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704FE7BD-0D65-4471-8547-EC6BA2A14900}"/>
              </a:ext>
            </a:extLst>
          </p:cNvPr>
          <p:cNvSpPr txBox="1"/>
          <p:nvPr/>
        </p:nvSpPr>
        <p:spPr>
          <a:xfrm>
            <a:off x="1066220" y="2220958"/>
            <a:ext cx="407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000" b="1" dirty="0"/>
              <a:t>-6</a:t>
            </a:r>
          </a:p>
        </p:txBody>
      </p:sp>
      <p:sp>
        <p:nvSpPr>
          <p:cNvPr id="15" name="textruta 14">
            <a:extLst>
              <a:ext uri="{FF2B5EF4-FFF2-40B4-BE49-F238E27FC236}">
                <a16:creationId xmlns:a16="http://schemas.microsoft.com/office/drawing/2014/main" id="{6FD197AB-752D-A9B3-DA4C-D724E73426CF}"/>
              </a:ext>
            </a:extLst>
          </p:cNvPr>
          <p:cNvSpPr txBox="1"/>
          <p:nvPr/>
        </p:nvSpPr>
        <p:spPr>
          <a:xfrm>
            <a:off x="1083020" y="3633480"/>
            <a:ext cx="3906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000" b="1" dirty="0"/>
              <a:t>-1</a:t>
            </a:r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1EBE1E56-A5F8-FD8D-4E41-CBF74CB17125}"/>
              </a:ext>
            </a:extLst>
          </p:cNvPr>
          <p:cNvSpPr txBox="1"/>
          <p:nvPr/>
        </p:nvSpPr>
        <p:spPr>
          <a:xfrm>
            <a:off x="2409515" y="2915559"/>
            <a:ext cx="45650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Domare signalerar 3 minuter till matchstart.</a:t>
            </a: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AAF73983-E20A-56AF-6A34-256985351464}"/>
              </a:ext>
            </a:extLst>
          </p:cNvPr>
          <p:cNvSpPr txBox="1"/>
          <p:nvPr/>
        </p:nvSpPr>
        <p:spPr>
          <a:xfrm>
            <a:off x="2395843" y="3570637"/>
            <a:ext cx="92038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Domare signalerar 1 minut till matchstart. Alla spelare utom startfemmorna lämnar planen.</a:t>
            </a:r>
            <a:br>
              <a:rPr lang="sv-SE" dirty="0"/>
            </a:br>
            <a:r>
              <a:rPr lang="sv-SE" dirty="0"/>
              <a:t>Domare kontrollerar att sekretariat är klart att starta matchen.</a:t>
            </a:r>
          </a:p>
        </p:txBody>
      </p:sp>
      <p:sp>
        <p:nvSpPr>
          <p:cNvPr id="18" name="textruta 17">
            <a:extLst>
              <a:ext uri="{FF2B5EF4-FFF2-40B4-BE49-F238E27FC236}">
                <a16:creationId xmlns:a16="http://schemas.microsoft.com/office/drawing/2014/main" id="{59931529-B3C3-F702-A97F-B3EFE4D9C944}"/>
              </a:ext>
            </a:extLst>
          </p:cNvPr>
          <p:cNvSpPr txBox="1"/>
          <p:nvPr/>
        </p:nvSpPr>
        <p:spPr>
          <a:xfrm>
            <a:off x="2362550" y="4647637"/>
            <a:ext cx="3053272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Period/quarter 1 </a:t>
            </a:r>
            <a:r>
              <a:rPr lang="sv-SE" dirty="0">
                <a:sym typeface="Wingdings" panose="05000000000000000000" pitchFamily="2" charset="2"/>
              </a:rPr>
              <a:t> 8 minuter</a:t>
            </a:r>
          </a:p>
          <a:p>
            <a:r>
              <a:rPr lang="sv-SE" i="1" dirty="0">
                <a:solidFill>
                  <a:srgbClr val="FF0000"/>
                </a:solidFill>
                <a:sym typeface="Wingdings" panose="05000000000000000000" pitchFamily="2" charset="2"/>
              </a:rPr>
              <a:t>vila 2 minuter</a:t>
            </a:r>
          </a:p>
          <a:p>
            <a:r>
              <a:rPr lang="sv-SE" dirty="0"/>
              <a:t>Period/quarter 2 </a:t>
            </a:r>
            <a:r>
              <a:rPr lang="sv-SE" dirty="0">
                <a:sym typeface="Wingdings" panose="05000000000000000000" pitchFamily="2" charset="2"/>
              </a:rPr>
              <a:t> 8 minuter</a:t>
            </a:r>
          </a:p>
          <a:p>
            <a:endParaRPr lang="sv-SE" dirty="0"/>
          </a:p>
          <a:p>
            <a:r>
              <a:rPr lang="sv-SE" dirty="0"/>
              <a:t>Period/quarter 3 </a:t>
            </a:r>
            <a:r>
              <a:rPr lang="sv-SE" dirty="0">
                <a:sym typeface="Wingdings" panose="05000000000000000000" pitchFamily="2" charset="2"/>
              </a:rPr>
              <a:t> 8 minuter</a:t>
            </a:r>
          </a:p>
          <a:p>
            <a:r>
              <a:rPr lang="sv-SE" i="1" dirty="0">
                <a:solidFill>
                  <a:srgbClr val="FF0000"/>
                </a:solidFill>
                <a:sym typeface="Wingdings" panose="05000000000000000000" pitchFamily="2" charset="2"/>
              </a:rPr>
              <a:t>vila 2 minuter</a:t>
            </a:r>
            <a:endParaRPr lang="sv-SE" dirty="0"/>
          </a:p>
          <a:p>
            <a:r>
              <a:rPr lang="sv-SE" dirty="0"/>
              <a:t>Period/quarter 4 </a:t>
            </a:r>
            <a:r>
              <a:rPr lang="sv-SE" dirty="0">
                <a:sym typeface="Wingdings" panose="05000000000000000000" pitchFamily="2" charset="2"/>
              </a:rPr>
              <a:t> 8 minuter</a:t>
            </a:r>
            <a:endParaRPr lang="sv-SE" dirty="0"/>
          </a:p>
          <a:p>
            <a:endParaRPr lang="sv-SE" dirty="0"/>
          </a:p>
        </p:txBody>
      </p:sp>
      <p:sp>
        <p:nvSpPr>
          <p:cNvPr id="19" name="Pil: nedåt 18">
            <a:extLst>
              <a:ext uri="{FF2B5EF4-FFF2-40B4-BE49-F238E27FC236}">
                <a16:creationId xmlns:a16="http://schemas.microsoft.com/office/drawing/2014/main" id="{98593FD4-1AC7-9599-433C-83F3C077AF28}"/>
              </a:ext>
            </a:extLst>
          </p:cNvPr>
          <p:cNvSpPr/>
          <p:nvPr/>
        </p:nvSpPr>
        <p:spPr>
          <a:xfrm>
            <a:off x="1528457" y="4741952"/>
            <a:ext cx="733463" cy="162830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21" name="Rak koppling 20">
            <a:extLst>
              <a:ext uri="{FF2B5EF4-FFF2-40B4-BE49-F238E27FC236}">
                <a16:creationId xmlns:a16="http://schemas.microsoft.com/office/drawing/2014/main" id="{B956B95F-D787-C6AB-AE28-3DF5BD96D011}"/>
              </a:ext>
            </a:extLst>
          </p:cNvPr>
          <p:cNvCxnSpPr>
            <a:cxnSpLocks/>
          </p:cNvCxnSpPr>
          <p:nvPr/>
        </p:nvCxnSpPr>
        <p:spPr>
          <a:xfrm>
            <a:off x="0" y="4403782"/>
            <a:ext cx="5703131" cy="0"/>
          </a:xfrm>
          <a:prstGeom prst="line">
            <a:avLst/>
          </a:prstGeom>
          <a:ln w="28575">
            <a:solidFill>
              <a:srgbClr val="FF0000"/>
            </a:solidFill>
            <a:prstDash val="dash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ruta 25">
            <a:extLst>
              <a:ext uri="{FF2B5EF4-FFF2-40B4-BE49-F238E27FC236}">
                <a16:creationId xmlns:a16="http://schemas.microsoft.com/office/drawing/2014/main" id="{6EF4F8A6-16B0-A60F-6507-FEB95B86495A}"/>
              </a:ext>
            </a:extLst>
          </p:cNvPr>
          <p:cNvSpPr txBox="1"/>
          <p:nvPr/>
        </p:nvSpPr>
        <p:spPr>
          <a:xfrm>
            <a:off x="692832" y="4639494"/>
            <a:ext cx="9319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000" b="1" dirty="0"/>
              <a:t>match</a:t>
            </a:r>
          </a:p>
        </p:txBody>
      </p:sp>
      <p:cxnSp>
        <p:nvCxnSpPr>
          <p:cNvPr id="27" name="Rak koppling 26">
            <a:extLst>
              <a:ext uri="{FF2B5EF4-FFF2-40B4-BE49-F238E27FC236}">
                <a16:creationId xmlns:a16="http://schemas.microsoft.com/office/drawing/2014/main" id="{7711DA89-4634-EB87-9171-F8FC7F58A730}"/>
              </a:ext>
            </a:extLst>
          </p:cNvPr>
          <p:cNvCxnSpPr>
            <a:cxnSpLocks/>
          </p:cNvCxnSpPr>
          <p:nvPr/>
        </p:nvCxnSpPr>
        <p:spPr>
          <a:xfrm>
            <a:off x="2470871" y="5696724"/>
            <a:ext cx="3180735" cy="0"/>
          </a:xfrm>
          <a:prstGeom prst="line">
            <a:avLst/>
          </a:prstGeom>
          <a:ln w="28575">
            <a:solidFill>
              <a:srgbClr val="FF0000"/>
            </a:solidFill>
            <a:prstDash val="dash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ruta 29">
            <a:extLst>
              <a:ext uri="{FF2B5EF4-FFF2-40B4-BE49-F238E27FC236}">
                <a16:creationId xmlns:a16="http://schemas.microsoft.com/office/drawing/2014/main" id="{BB9287A6-D63C-5C6C-10CF-8F7F015A33FE}"/>
              </a:ext>
            </a:extLst>
          </p:cNvPr>
          <p:cNvSpPr txBox="1"/>
          <p:nvPr/>
        </p:nvSpPr>
        <p:spPr>
          <a:xfrm>
            <a:off x="5736113" y="4216968"/>
            <a:ext cx="1330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dirty="0">
                <a:solidFill>
                  <a:srgbClr val="FF0000"/>
                </a:solidFill>
              </a:rPr>
              <a:t>Matchstart</a:t>
            </a:r>
          </a:p>
        </p:txBody>
      </p:sp>
      <p:sp>
        <p:nvSpPr>
          <p:cNvPr id="31" name="textruta 30">
            <a:extLst>
              <a:ext uri="{FF2B5EF4-FFF2-40B4-BE49-F238E27FC236}">
                <a16:creationId xmlns:a16="http://schemas.microsoft.com/office/drawing/2014/main" id="{46BF5079-CF61-F3C5-7348-2F7D838EF915}"/>
              </a:ext>
            </a:extLst>
          </p:cNvPr>
          <p:cNvSpPr txBox="1"/>
          <p:nvPr/>
        </p:nvSpPr>
        <p:spPr>
          <a:xfrm>
            <a:off x="5703131" y="5502278"/>
            <a:ext cx="24857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dirty="0">
                <a:solidFill>
                  <a:srgbClr val="FF0000"/>
                </a:solidFill>
              </a:rPr>
              <a:t>Halvlek/vila 5 minuter</a:t>
            </a:r>
          </a:p>
        </p:txBody>
      </p:sp>
    </p:spTree>
    <p:extLst>
      <p:ext uri="{BB962C8B-B14F-4D97-AF65-F5344CB8AC3E}">
        <p14:creationId xmlns:p14="http://schemas.microsoft.com/office/powerpoint/2010/main" val="30412781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2000">
              <a:schemeClr val="accent1">
                <a:lumMod val="5000"/>
                <a:lumOff val="95000"/>
              </a:schemeClr>
            </a:gs>
            <a:gs pos="68000">
              <a:srgbClr val="FF7C80"/>
            </a:gs>
            <a:gs pos="89000">
              <a:srgbClr val="FF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6481757-BB68-1943-4B77-17B1DA0CB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-137896"/>
            <a:ext cx="10515600" cy="1325563"/>
          </a:xfrm>
        </p:spPr>
        <p:txBody>
          <a:bodyPr/>
          <a:lstStyle/>
          <a:p>
            <a:pPr algn="ctr"/>
            <a:r>
              <a:rPr lang="sv-SE" dirty="0"/>
              <a:t>Matchklockan startas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EC9A8173-4BAA-FE2F-8589-558F6D1F2C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677" y="561608"/>
            <a:ext cx="2694395" cy="3112780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39FFE800-2533-3D55-D9F4-F8A903773B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287" y="3737180"/>
            <a:ext cx="2694395" cy="2945767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84644993-E425-6299-D922-AE8BDAD34B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69943" y="2270658"/>
            <a:ext cx="2625635" cy="3112781"/>
          </a:xfrm>
          <a:prstGeom prst="rect">
            <a:avLst/>
          </a:prstGeom>
        </p:spPr>
      </p:pic>
      <p:sp>
        <p:nvSpPr>
          <p:cNvPr id="12" name="textruta 11">
            <a:extLst>
              <a:ext uri="{FF2B5EF4-FFF2-40B4-BE49-F238E27FC236}">
                <a16:creationId xmlns:a16="http://schemas.microsoft.com/office/drawing/2014/main" id="{EC800E80-E667-AEDF-A25B-22B0C9B04252}"/>
              </a:ext>
            </a:extLst>
          </p:cNvPr>
          <p:cNvSpPr txBox="1"/>
          <p:nvPr/>
        </p:nvSpPr>
        <p:spPr>
          <a:xfrm>
            <a:off x="2896072" y="1317675"/>
            <a:ext cx="229229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3200" b="1" dirty="0"/>
              <a:t>Uppkast</a:t>
            </a:r>
            <a:br>
              <a:rPr lang="sv-SE" sz="3200" dirty="0"/>
            </a:br>
            <a:r>
              <a:rPr lang="sv-SE" sz="2400" dirty="0"/>
              <a:t>en av hopparna </a:t>
            </a:r>
            <a:br>
              <a:rPr lang="sv-SE" sz="2400" dirty="0"/>
            </a:br>
            <a:r>
              <a:rPr lang="sv-SE" sz="2400" b="1" dirty="0"/>
              <a:t>berör</a:t>
            </a:r>
            <a:r>
              <a:rPr lang="sv-SE" sz="2400" dirty="0"/>
              <a:t> bollen</a:t>
            </a: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9B8E07C9-2538-EE3D-9289-21AF0F2FE482}"/>
              </a:ext>
            </a:extLst>
          </p:cNvPr>
          <p:cNvSpPr txBox="1"/>
          <p:nvPr/>
        </p:nvSpPr>
        <p:spPr>
          <a:xfrm>
            <a:off x="2863168" y="4485091"/>
            <a:ext cx="325339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3200" b="1" dirty="0"/>
              <a:t>Missat staffkast</a:t>
            </a:r>
            <a:br>
              <a:rPr lang="sv-SE" sz="3200" dirty="0"/>
            </a:br>
            <a:r>
              <a:rPr lang="sv-SE" sz="2400" dirty="0"/>
              <a:t>spelare inne på planen </a:t>
            </a:r>
            <a:br>
              <a:rPr lang="sv-SE" sz="2400" dirty="0"/>
            </a:br>
            <a:r>
              <a:rPr lang="sv-SE" sz="2400" b="1" dirty="0"/>
              <a:t>berör</a:t>
            </a:r>
            <a:r>
              <a:rPr lang="sv-SE" sz="2400" dirty="0"/>
              <a:t> bollen</a:t>
            </a: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B53741AE-B092-991B-CF29-C8F5A66BEC43}"/>
              </a:ext>
            </a:extLst>
          </p:cNvPr>
          <p:cNvSpPr txBox="1"/>
          <p:nvPr/>
        </p:nvSpPr>
        <p:spPr>
          <a:xfrm>
            <a:off x="6313205" y="5326159"/>
            <a:ext cx="325339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3200" b="1" dirty="0"/>
              <a:t>Inkast</a:t>
            </a:r>
            <a:br>
              <a:rPr lang="sv-SE" sz="3200" dirty="0"/>
            </a:br>
            <a:r>
              <a:rPr lang="sv-SE" sz="2400" dirty="0"/>
              <a:t>spelare inne på planen </a:t>
            </a:r>
            <a:br>
              <a:rPr lang="sv-SE" sz="2400" dirty="0"/>
            </a:br>
            <a:r>
              <a:rPr lang="sv-SE" sz="2400" b="1" dirty="0"/>
              <a:t>berör</a:t>
            </a:r>
            <a:r>
              <a:rPr lang="sv-SE" sz="2400" dirty="0"/>
              <a:t> bollen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BED8A9A6-F173-E4A4-EFB2-90E1BF00CC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61675" y="0"/>
            <a:ext cx="2530326" cy="4544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3653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2000">
              <a:schemeClr val="accent1">
                <a:lumMod val="5000"/>
                <a:lumOff val="95000"/>
              </a:schemeClr>
            </a:gs>
            <a:gs pos="68000">
              <a:srgbClr val="FF7C80"/>
            </a:gs>
            <a:gs pos="89000">
              <a:srgbClr val="FF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6481757-BB68-1943-4B77-17B1DA0CB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89"/>
            <a:ext cx="10515600" cy="1325563"/>
          </a:xfrm>
        </p:spPr>
        <p:txBody>
          <a:bodyPr/>
          <a:lstStyle/>
          <a:p>
            <a:pPr algn="ctr"/>
            <a:r>
              <a:rPr lang="sv-SE" dirty="0"/>
              <a:t>Matchklockan stoppas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EC800E80-E667-AEDF-A25B-22B0C9B04252}"/>
              </a:ext>
            </a:extLst>
          </p:cNvPr>
          <p:cNvSpPr txBox="1"/>
          <p:nvPr/>
        </p:nvSpPr>
        <p:spPr>
          <a:xfrm>
            <a:off x="133061" y="623944"/>
            <a:ext cx="212776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3200" b="1" dirty="0"/>
              <a:t>Slutsignal</a:t>
            </a:r>
            <a:br>
              <a:rPr lang="sv-SE" sz="3200" dirty="0"/>
            </a:br>
            <a:r>
              <a:rPr lang="sv-SE" dirty="0"/>
              <a:t>för period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1CF4F956-FC19-5C70-66F8-061F218BBFC5}"/>
              </a:ext>
            </a:extLst>
          </p:cNvPr>
          <p:cNvSpPr txBox="1"/>
          <p:nvPr/>
        </p:nvSpPr>
        <p:spPr>
          <a:xfrm>
            <a:off x="2097720" y="1932314"/>
            <a:ext cx="2206245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3200" b="1" dirty="0"/>
              <a:t>Domar</a:t>
            </a:r>
            <a:br>
              <a:rPr lang="sv-SE" sz="3200" b="1" dirty="0"/>
            </a:br>
            <a:r>
              <a:rPr lang="sv-SE" sz="3200" b="1" dirty="0"/>
              <a:t>avblåsning</a:t>
            </a:r>
          </a:p>
          <a:p>
            <a:pPr algn="ctr"/>
            <a:r>
              <a:rPr lang="sv-SE" dirty="0"/>
              <a:t>vid foul</a:t>
            </a:r>
          </a:p>
        </p:txBody>
      </p:sp>
      <p:sp>
        <p:nvSpPr>
          <p:cNvPr id="15" name="textruta 14">
            <a:extLst>
              <a:ext uri="{FF2B5EF4-FFF2-40B4-BE49-F238E27FC236}">
                <a16:creationId xmlns:a16="http://schemas.microsoft.com/office/drawing/2014/main" id="{D1F20067-7A25-60C8-53FB-C7F18981B48B}"/>
              </a:ext>
            </a:extLst>
          </p:cNvPr>
          <p:cNvSpPr txBox="1"/>
          <p:nvPr/>
        </p:nvSpPr>
        <p:spPr>
          <a:xfrm>
            <a:off x="5167099" y="4419221"/>
            <a:ext cx="2140330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3200" b="1" dirty="0"/>
              <a:t>Spelmål</a:t>
            </a:r>
            <a:br>
              <a:rPr lang="sv-SE" sz="3200" dirty="0"/>
            </a:br>
            <a:r>
              <a:rPr lang="sv-SE" dirty="0"/>
              <a:t>mot lag som begärt </a:t>
            </a:r>
            <a:br>
              <a:rPr lang="sv-SE" dirty="0"/>
            </a:br>
            <a:r>
              <a:rPr lang="sv-SE" dirty="0"/>
              <a:t>timeout</a:t>
            </a:r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1058328F-46DB-E1D7-6992-09504B6CFFBA}"/>
              </a:ext>
            </a:extLst>
          </p:cNvPr>
          <p:cNvSpPr txBox="1"/>
          <p:nvPr/>
        </p:nvSpPr>
        <p:spPr>
          <a:xfrm>
            <a:off x="7783685" y="5129683"/>
            <a:ext cx="1733167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3200" b="1" dirty="0"/>
              <a:t>Spelmål</a:t>
            </a:r>
            <a:br>
              <a:rPr lang="sv-SE" sz="3200" dirty="0"/>
            </a:br>
            <a:r>
              <a:rPr lang="sv-SE" dirty="0"/>
              <a:t>sista 2 minuter </a:t>
            </a:r>
            <a:br>
              <a:rPr lang="sv-SE" dirty="0"/>
            </a:br>
            <a:r>
              <a:rPr lang="sv-SE" dirty="0"/>
              <a:t>period 4</a:t>
            </a:r>
          </a:p>
        </p:txBody>
      </p:sp>
      <p:pic>
        <p:nvPicPr>
          <p:cNvPr id="22" name="Bildobjekt 21">
            <a:extLst>
              <a:ext uri="{FF2B5EF4-FFF2-40B4-BE49-F238E27FC236}">
                <a16:creationId xmlns:a16="http://schemas.microsoft.com/office/drawing/2014/main" id="{8E96BCE0-77E4-13D9-CEE0-E7081F5564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2129" y="6683"/>
            <a:ext cx="2481079" cy="4010677"/>
          </a:xfrm>
          <a:prstGeom prst="rect">
            <a:avLst/>
          </a:prstGeom>
        </p:spPr>
      </p:pic>
      <p:pic>
        <p:nvPicPr>
          <p:cNvPr id="24" name="Bildobjekt 23">
            <a:extLst>
              <a:ext uri="{FF2B5EF4-FFF2-40B4-BE49-F238E27FC236}">
                <a16:creationId xmlns:a16="http://schemas.microsoft.com/office/drawing/2014/main" id="{0095A963-7372-EAEA-F046-A8701197CD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9217" y="3317950"/>
            <a:ext cx="2039782" cy="3419344"/>
          </a:xfrm>
          <a:prstGeom prst="rect">
            <a:avLst/>
          </a:prstGeom>
        </p:spPr>
      </p:pic>
      <p:pic>
        <p:nvPicPr>
          <p:cNvPr id="26" name="Bildobjekt 25">
            <a:extLst>
              <a:ext uri="{FF2B5EF4-FFF2-40B4-BE49-F238E27FC236}">
                <a16:creationId xmlns:a16="http://schemas.microsoft.com/office/drawing/2014/main" id="{5B3EA642-B255-9212-6963-CF399390BC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47117" y="2048202"/>
            <a:ext cx="1606304" cy="3081481"/>
          </a:xfrm>
          <a:prstGeom prst="rect">
            <a:avLst/>
          </a:prstGeom>
        </p:spPr>
      </p:pic>
      <p:pic>
        <p:nvPicPr>
          <p:cNvPr id="28" name="Bildobjekt 27">
            <a:extLst>
              <a:ext uri="{FF2B5EF4-FFF2-40B4-BE49-F238E27FC236}">
                <a16:creationId xmlns:a16="http://schemas.microsoft.com/office/drawing/2014/main" id="{9AF41734-9B2A-E0E4-7079-ED3CAE1627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574" y="1424258"/>
            <a:ext cx="1662541" cy="2793521"/>
          </a:xfrm>
          <a:prstGeom prst="rect">
            <a:avLst/>
          </a:prstGeom>
        </p:spPr>
      </p:pic>
      <p:pic>
        <p:nvPicPr>
          <p:cNvPr id="30" name="Bildobjekt 29">
            <a:extLst>
              <a:ext uri="{FF2B5EF4-FFF2-40B4-BE49-F238E27FC236}">
                <a16:creationId xmlns:a16="http://schemas.microsoft.com/office/drawing/2014/main" id="{551762BC-DC5C-CDC4-DD8C-5F25E9299EB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1531" y="1222815"/>
            <a:ext cx="2444843" cy="3196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9445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8" grpId="0"/>
      <p:bldP spid="15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2000">
              <a:schemeClr val="accent1">
                <a:lumMod val="5000"/>
                <a:lumOff val="95000"/>
              </a:schemeClr>
            </a:gs>
            <a:gs pos="68000">
              <a:srgbClr val="FF7C80"/>
            </a:gs>
            <a:gs pos="89000">
              <a:srgbClr val="FF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C82C92F-57A0-0968-7334-A5342E183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4510" y="195264"/>
            <a:ext cx="10515600" cy="1325563"/>
          </a:xfrm>
        </p:spPr>
        <p:txBody>
          <a:bodyPr/>
          <a:lstStyle/>
          <a:p>
            <a:pPr algn="r"/>
            <a:r>
              <a:rPr lang="sv-SE" b="1" dirty="0"/>
              <a:t>Sekreterarens uppgifter </a:t>
            </a:r>
            <a:br>
              <a:rPr lang="sv-SE" dirty="0"/>
            </a:br>
            <a:r>
              <a:rPr lang="sv-SE" sz="2800" dirty="0"/>
              <a:t>utrustning; Profixio, foulskyltar, bollinnehavspilen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9FEB59B-6AD4-E303-8373-3FF27B6048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609" y="1520826"/>
            <a:ext cx="12042058" cy="5141909"/>
          </a:xfrm>
        </p:spPr>
        <p:txBody>
          <a:bodyPr>
            <a:normAutofit/>
          </a:bodyPr>
          <a:lstStyle/>
          <a:p>
            <a:r>
              <a:rPr lang="sv-SE" sz="3200" dirty="0"/>
              <a:t>Föra protokoll i Profixio med all matchfakta. </a:t>
            </a:r>
          </a:p>
          <a:p>
            <a:r>
              <a:rPr lang="sv-SE" sz="3200" dirty="0"/>
              <a:t>Visa antalet fouls (1-</a:t>
            </a:r>
            <a:r>
              <a:rPr lang="sv-SE" sz="3200" b="1" dirty="0">
                <a:solidFill>
                  <a:srgbClr val="FF0000"/>
                </a:solidFill>
              </a:rPr>
              <a:t>5</a:t>
            </a:r>
            <a:r>
              <a:rPr lang="sv-SE" sz="3200" dirty="0"/>
              <a:t>) för varje spelare.</a:t>
            </a:r>
          </a:p>
          <a:p>
            <a:r>
              <a:rPr lang="sv-SE" sz="3200" dirty="0"/>
              <a:t>Anteckna alla fouls och meddela domarna när någon får sin </a:t>
            </a:r>
            <a:r>
              <a:rPr lang="sv-SE" sz="3200" b="1" dirty="0">
                <a:solidFill>
                  <a:srgbClr val="FF0000"/>
                </a:solidFill>
              </a:rPr>
              <a:t>5:e</a:t>
            </a:r>
            <a:r>
              <a:rPr lang="sv-SE" sz="3200" dirty="0"/>
              <a:t>. </a:t>
            </a:r>
          </a:p>
          <a:p>
            <a:r>
              <a:rPr lang="sv-SE" sz="3200" dirty="0"/>
              <a:t>Sköta lagfoulsmarkeringar (kon/lampa efter fjärde). </a:t>
            </a:r>
          </a:p>
          <a:p>
            <a:r>
              <a:rPr lang="sv-SE" sz="3200" dirty="0"/>
              <a:t>Meddela domarna när time-out är begärd samt </a:t>
            </a:r>
            <a:br>
              <a:rPr lang="sv-SE" sz="3200" dirty="0"/>
            </a:br>
            <a:r>
              <a:rPr lang="sv-SE" sz="3200" dirty="0"/>
              <a:t>anteckna denna. </a:t>
            </a:r>
          </a:p>
          <a:p>
            <a:r>
              <a:rPr lang="sv-SE" sz="3200" dirty="0"/>
              <a:t>Meddela spelarbyten. </a:t>
            </a:r>
          </a:p>
          <a:p>
            <a:r>
              <a:rPr lang="sv-SE" sz="3200" dirty="0"/>
              <a:t>Sköta pilen - person nr 3?</a:t>
            </a:r>
          </a:p>
        </p:txBody>
      </p:sp>
      <p:pic>
        <p:nvPicPr>
          <p:cNvPr id="1026" name="Picture 2" descr="Ny leverantör av licensmodul inför 2024 | Svenska Brottningsförbundet">
            <a:extLst>
              <a:ext uri="{FF2B5EF4-FFF2-40B4-BE49-F238E27FC236}">
                <a16:creationId xmlns:a16="http://schemas.microsoft.com/office/drawing/2014/main" id="{FC76CBB2-063C-27E2-F39D-5BE0962FEC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845" y="275303"/>
            <a:ext cx="2148788" cy="898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82143A6A-0AB1-A69C-184E-92476D66EA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6891" y="3118655"/>
            <a:ext cx="2054942" cy="3749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445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2000">
              <a:schemeClr val="accent1">
                <a:lumMod val="5000"/>
                <a:lumOff val="95000"/>
              </a:schemeClr>
            </a:gs>
            <a:gs pos="68000">
              <a:srgbClr val="FF7C80"/>
            </a:gs>
            <a:gs pos="89000">
              <a:srgbClr val="FF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39011E0-D0FE-48E5-0AB4-9D7A3D0B2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Poäng</a:t>
            </a:r>
            <a:r>
              <a:rPr lang="sv-SE" dirty="0"/>
              <a:t> fylls i protokollet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ABC0FF3B-E76D-E235-93A0-E9EBFB7A91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093" y="1848465"/>
            <a:ext cx="11063813" cy="4644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9345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2000">
              <a:schemeClr val="accent1">
                <a:lumMod val="5000"/>
                <a:lumOff val="95000"/>
              </a:schemeClr>
            </a:gs>
            <a:gs pos="68000">
              <a:srgbClr val="FF7C80"/>
            </a:gs>
            <a:gs pos="89000">
              <a:srgbClr val="FF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39011E0-D0FE-48E5-0AB4-9D7A3D0B2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644" y="978484"/>
            <a:ext cx="5666355" cy="1325563"/>
          </a:xfrm>
        </p:spPr>
        <p:txBody>
          <a:bodyPr/>
          <a:lstStyle/>
          <a:p>
            <a:r>
              <a:rPr lang="sv-SE" b="1" dirty="0"/>
              <a:t>Spelarfouls</a:t>
            </a:r>
            <a:r>
              <a:rPr lang="sv-SE" dirty="0"/>
              <a:t> fylls i protokollet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03CBA2F-0835-72B5-AB32-5D990DEE9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7259" y="4327572"/>
            <a:ext cx="3576484" cy="101134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v-SE" sz="3200" dirty="0"/>
              <a:t>vanligast med</a:t>
            </a:r>
            <a:br>
              <a:rPr lang="sv-SE" sz="3200" b="1" dirty="0"/>
            </a:br>
            <a:r>
              <a:rPr lang="sv-SE" sz="3200" b="1" dirty="0"/>
              <a:t>Personlig foul</a:t>
            </a:r>
          </a:p>
          <a:p>
            <a:pPr marL="0" indent="0">
              <a:buNone/>
            </a:pPr>
            <a:endParaRPr lang="sv-SE" sz="4000" dirty="0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FD5A7325-CAE5-4AE0-205A-6F739DA60A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2910" y="293629"/>
            <a:ext cx="4588338" cy="3464877"/>
          </a:xfrm>
          <a:prstGeom prst="rect">
            <a:avLst/>
          </a:prstGeom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AEFA93E6-A446-5154-5F4E-E9A4BEAA45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106" y="3014925"/>
            <a:ext cx="6208328" cy="346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5234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2000">
              <a:schemeClr val="accent1">
                <a:lumMod val="5000"/>
                <a:lumOff val="95000"/>
              </a:schemeClr>
            </a:gs>
            <a:gs pos="68000">
              <a:srgbClr val="FF7C80"/>
            </a:gs>
            <a:gs pos="89000">
              <a:srgbClr val="FF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39011E0-D0FE-48E5-0AB4-9D7A3D0B2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237" y="191733"/>
            <a:ext cx="9766408" cy="1325563"/>
          </a:xfrm>
        </p:spPr>
        <p:txBody>
          <a:bodyPr/>
          <a:lstStyle/>
          <a:p>
            <a:r>
              <a:rPr lang="sv-SE" b="1" dirty="0"/>
              <a:t>Övriga spelarfouls</a:t>
            </a:r>
            <a:r>
              <a:rPr lang="sv-SE" dirty="0"/>
              <a:t> i protokollet</a:t>
            </a: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6749243A-97BE-F71A-9B6D-9FC3CD53A9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0464" y="1380251"/>
            <a:ext cx="7854350" cy="4097498"/>
          </a:xfrm>
          <a:prstGeom prst="rect">
            <a:avLst/>
          </a:prstGeom>
        </p:spPr>
      </p:pic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AE910BED-1A8F-9642-9167-9F8FBBD402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6852" y="5753248"/>
            <a:ext cx="9193161" cy="90319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sv-SE" sz="3200" b="1" dirty="0">
                <a:solidFill>
                  <a:schemeClr val="bg1"/>
                </a:solidFill>
              </a:rPr>
              <a:t>Alla spelarfouls (personlig, teknisk, osportslig, diskvalificerande) räknas med i lagfoulen!</a:t>
            </a:r>
          </a:p>
        </p:txBody>
      </p:sp>
    </p:spTree>
    <p:extLst>
      <p:ext uri="{BB962C8B-B14F-4D97-AF65-F5344CB8AC3E}">
        <p14:creationId xmlns:p14="http://schemas.microsoft.com/office/powerpoint/2010/main" val="22603803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2000">
              <a:schemeClr val="accent1">
                <a:lumMod val="5000"/>
                <a:lumOff val="95000"/>
              </a:schemeClr>
            </a:gs>
            <a:gs pos="68000">
              <a:srgbClr val="FF7C80"/>
            </a:gs>
            <a:gs pos="89000">
              <a:srgbClr val="FF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04AE830-E88E-A2D1-1BB7-8849B927F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En </a:t>
            </a:r>
            <a:r>
              <a:rPr lang="sv-SE" b="1" dirty="0"/>
              <a:t>spelare </a:t>
            </a:r>
            <a:r>
              <a:rPr lang="sv-SE" dirty="0"/>
              <a:t>blir utfoulad vid…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C8FC144-9274-4D3B-1901-F8B8973DA0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Fem personliga fouls.</a:t>
            </a:r>
          </a:p>
          <a:p>
            <a:r>
              <a:rPr lang="sv-SE" dirty="0"/>
              <a:t>Två tekniska, två osportsliga eller en teknisk + en osportslig foul.</a:t>
            </a:r>
          </a:p>
          <a:p>
            <a:r>
              <a:rPr lang="sv-SE" dirty="0"/>
              <a:t>En diskvalificerade foul.</a:t>
            </a:r>
          </a:p>
        </p:txBody>
      </p:sp>
    </p:spTree>
    <p:extLst>
      <p:ext uri="{BB962C8B-B14F-4D97-AF65-F5344CB8AC3E}">
        <p14:creationId xmlns:p14="http://schemas.microsoft.com/office/powerpoint/2010/main" val="17800752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2000">
              <a:schemeClr val="accent1">
                <a:lumMod val="5000"/>
                <a:lumOff val="95000"/>
              </a:schemeClr>
            </a:gs>
            <a:gs pos="68000">
              <a:srgbClr val="FF7C80"/>
            </a:gs>
            <a:gs pos="89000">
              <a:srgbClr val="FF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D27CD84-81E2-1C84-9E67-09A7A4CB6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Foul</a:t>
            </a:r>
            <a:r>
              <a:rPr lang="sv-SE" dirty="0"/>
              <a:t> coach, assisterande coach, bänk</a:t>
            </a:r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44309BD0-6849-6583-6A19-1B2520FD06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Kan få teknisk (coach eller bänk) eller diskvalificerande foul.</a:t>
            </a:r>
          </a:p>
          <a:p>
            <a:r>
              <a:rPr lang="sv-SE" dirty="0"/>
              <a:t>Alla dessa antecknas coach.</a:t>
            </a:r>
          </a:p>
          <a:p>
            <a:r>
              <a:rPr lang="sv-SE" b="1" dirty="0"/>
              <a:t>C</a:t>
            </a:r>
            <a:r>
              <a:rPr lang="sv-SE" dirty="0"/>
              <a:t> = teknisk foul på coach pga personligt osportsligt uppförande</a:t>
            </a:r>
            <a:br>
              <a:rPr lang="sv-SE" dirty="0"/>
            </a:br>
            <a:r>
              <a:rPr lang="sv-SE" dirty="0"/>
              <a:t>(2 C = får ej coacha vidare)</a:t>
            </a:r>
          </a:p>
          <a:p>
            <a:r>
              <a:rPr lang="sv-SE" b="1" dirty="0"/>
              <a:t>B</a:t>
            </a:r>
            <a:r>
              <a:rPr lang="sv-SE" dirty="0"/>
              <a:t> = teknisk foul på coach av annan anledning (tex avbytare)</a:t>
            </a:r>
            <a:br>
              <a:rPr lang="sv-SE" dirty="0"/>
            </a:br>
            <a:r>
              <a:rPr lang="sv-SE" dirty="0"/>
              <a:t>(2 B = får fortsätta coacha)</a:t>
            </a:r>
          </a:p>
          <a:p>
            <a:endParaRPr lang="sv-SE" dirty="0"/>
          </a:p>
          <a:p>
            <a:endParaRPr lang="sv-SE" dirty="0"/>
          </a:p>
          <a:p>
            <a:pPr marL="0" indent="0">
              <a:buNone/>
            </a:pPr>
            <a:r>
              <a:rPr lang="sv-SE" dirty="0"/>
              <a:t>Ovanstående fouls räknas inte med i lagfoulen!</a:t>
            </a:r>
          </a:p>
        </p:txBody>
      </p:sp>
    </p:spTree>
    <p:extLst>
      <p:ext uri="{BB962C8B-B14F-4D97-AF65-F5344CB8AC3E}">
        <p14:creationId xmlns:p14="http://schemas.microsoft.com/office/powerpoint/2010/main" val="11492800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2000">
              <a:schemeClr val="accent1">
                <a:lumMod val="5000"/>
                <a:lumOff val="95000"/>
              </a:schemeClr>
            </a:gs>
            <a:gs pos="68000">
              <a:srgbClr val="FF7C80"/>
            </a:gs>
            <a:gs pos="89000">
              <a:srgbClr val="FF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BA13F3C-D4F2-9A63-AF4F-2A2A30EC0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Tilldelade straffkast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DEE08EA2-6802-F993-89E2-C01F2BB7A0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8317" y="1869834"/>
            <a:ext cx="8615366" cy="3918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958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2000">
              <a:schemeClr val="accent1">
                <a:lumMod val="5000"/>
                <a:lumOff val="95000"/>
              </a:schemeClr>
            </a:gs>
            <a:gs pos="68000">
              <a:srgbClr val="FF7C80"/>
            </a:gs>
            <a:gs pos="89000">
              <a:srgbClr val="FF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D064395-7884-8ED4-7A99-37C0EEF40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Time-out </a:t>
            </a:r>
            <a:r>
              <a:rPr lang="sv-SE" dirty="0"/>
              <a:t>fylls i protokollet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8BB9080-1C32-2126-AA98-D2FC17E627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sz="3200" dirty="0"/>
              <a:t>Time-out varar 1 minut.</a:t>
            </a:r>
          </a:p>
          <a:p>
            <a:r>
              <a:rPr lang="sv-SE" sz="3200" dirty="0"/>
              <a:t>2 time-out första halvlek, 3 andra halvlek</a:t>
            </a:r>
          </a:p>
          <a:p>
            <a:r>
              <a:rPr lang="sv-SE" sz="3200" dirty="0"/>
              <a:t>Coach begär time-out hos sekretariatet.</a:t>
            </a:r>
          </a:p>
          <a:p>
            <a:endParaRPr lang="sv-SE" sz="3200" dirty="0"/>
          </a:p>
          <a:p>
            <a:r>
              <a:rPr lang="sv-SE" sz="3200" dirty="0"/>
              <a:t>Sekretariat meddelar domarna begärd timeout: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2800" dirty="0"/>
              <a:t> Nästa gång matchklockan är stoppad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2800" dirty="0"/>
              <a:t> För försvarande lag när spelmål görs av </a:t>
            </a:r>
            <a:br>
              <a:rPr lang="sv-SE" sz="2800" dirty="0"/>
            </a:br>
            <a:r>
              <a:rPr lang="sv-SE" sz="2800" dirty="0"/>
              <a:t>  anfallande lag</a:t>
            </a:r>
            <a:endParaRPr lang="sv-SE" sz="3200" dirty="0"/>
          </a:p>
          <a:p>
            <a:endParaRPr lang="sv-SE" dirty="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D44842B3-ED94-D4A9-49AC-551BF3FAA3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37290" y="2137955"/>
            <a:ext cx="2664542" cy="4720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9565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2000">
              <a:schemeClr val="accent1">
                <a:lumMod val="5000"/>
                <a:lumOff val="95000"/>
              </a:schemeClr>
            </a:gs>
            <a:gs pos="68000">
              <a:srgbClr val="FF7C80"/>
            </a:gs>
            <a:gs pos="89000">
              <a:srgbClr val="FF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DBDBE7B-0A98-D147-2CB7-80480CE88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Andra domartecken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B8609A9D-F10E-51DE-E9D9-86E7C40B6A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1690688"/>
            <a:ext cx="10644829" cy="4412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4982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2000">
              <a:schemeClr val="accent1">
                <a:lumMod val="5000"/>
                <a:lumOff val="95000"/>
              </a:schemeClr>
            </a:gs>
            <a:gs pos="68000">
              <a:srgbClr val="FF7C80"/>
            </a:gs>
            <a:gs pos="89000">
              <a:srgbClr val="FF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D668005-AE91-FD9E-21C0-17E304158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Spelarnummer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5F1E45B9-DC37-24BF-2BCF-CE00B42ACA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8096"/>
            <a:ext cx="6086168" cy="4528058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DEAF140B-CD1D-96E9-F91D-8FB2055EF3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536154"/>
            <a:ext cx="7527610" cy="231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2436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2000">
              <a:schemeClr val="accent1">
                <a:lumMod val="5000"/>
                <a:lumOff val="95000"/>
              </a:schemeClr>
            </a:gs>
            <a:gs pos="68000">
              <a:srgbClr val="FF7C80"/>
            </a:gs>
            <a:gs pos="89000">
              <a:srgbClr val="FF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F89A9F1-1EE5-E0B1-8C40-3ED061C71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Pilen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B3E7966-7FD1-DB5F-3685-56A5E80255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r>
              <a:rPr lang="sv-SE" dirty="0"/>
              <a:t>Pilen finns för att lagen ska få inkast varannan gång.</a:t>
            </a:r>
          </a:p>
          <a:p>
            <a:r>
              <a:rPr lang="sv-SE" dirty="0"/>
              <a:t>Det lag som inte får bollkontroll vid uppkastet i matchens start tilldelas det första alternerande bollinnehavet (pilen).</a:t>
            </a:r>
          </a:p>
          <a:p>
            <a:r>
              <a:rPr lang="sv-SE" dirty="0"/>
              <a:t>Pilen ska peka mot den korg, som det lag vilka har </a:t>
            </a:r>
            <a:br>
              <a:rPr lang="sv-SE" dirty="0"/>
            </a:br>
            <a:r>
              <a:rPr lang="sv-SE" dirty="0"/>
              <a:t>rätten till nästa tillfälle, spelar (gör poäng).</a:t>
            </a:r>
          </a:p>
          <a:p>
            <a:r>
              <a:rPr lang="sv-SE" dirty="0"/>
              <a:t>Vid alla uppkastsituationer ska lagen få inkast </a:t>
            </a:r>
            <a:br>
              <a:rPr lang="sv-SE" dirty="0"/>
            </a:br>
            <a:r>
              <a:rPr lang="sv-SE" dirty="0"/>
              <a:t>varannan gång. </a:t>
            </a:r>
          </a:p>
          <a:p>
            <a:r>
              <a:rPr lang="sv-SE" dirty="0"/>
              <a:t>När bollen kommit in på plan och någon av spelarna </a:t>
            </a:r>
            <a:br>
              <a:rPr lang="sv-SE" dirty="0"/>
            </a:br>
            <a:r>
              <a:rPr lang="sv-SE" dirty="0"/>
              <a:t>berört den - vänd pilen.</a:t>
            </a:r>
          </a:p>
          <a:p>
            <a:r>
              <a:rPr lang="sv-SE" dirty="0"/>
              <a:t>TIPS! Håll i pilen.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D812D8A1-7388-B9B9-5173-74746383E1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6930" y="365125"/>
            <a:ext cx="3369971" cy="1244592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867D7B48-E0B1-9534-14F9-9C7C1B6303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5111" y="2799662"/>
            <a:ext cx="2526890" cy="4058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269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2000">
              <a:schemeClr val="accent1">
                <a:lumMod val="5000"/>
                <a:lumOff val="95000"/>
              </a:schemeClr>
            </a:gs>
            <a:gs pos="68000">
              <a:srgbClr val="FF7C80"/>
            </a:gs>
            <a:gs pos="89000">
              <a:srgbClr val="FF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AAD174C-99B1-9F74-67DC-A8F241D35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66802"/>
            <a:ext cx="10515600" cy="608269"/>
          </a:xfrm>
        </p:spPr>
        <p:txBody>
          <a:bodyPr>
            <a:normAutofit fontScale="90000"/>
          </a:bodyPr>
          <a:lstStyle/>
          <a:p>
            <a:pPr algn="ctr"/>
            <a:r>
              <a:rPr lang="sv-SE" dirty="0"/>
              <a:t>Uppkast vid matchstart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F52C32E8-A5BA-D2BF-5E47-E1D805761B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4182" y="973394"/>
            <a:ext cx="8083635" cy="5847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5464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Ny leverantör av licensmodul inför 2024 | Svenska Brottningsförbundet">
            <a:extLst>
              <a:ext uri="{FF2B5EF4-FFF2-40B4-BE49-F238E27FC236}">
                <a16:creationId xmlns:a16="http://schemas.microsoft.com/office/drawing/2014/main" id="{B9AFFC39-30B9-FF67-6928-F910CD5868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33812"/>
            <a:ext cx="10058400" cy="4204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ubrik 3">
            <a:extLst>
              <a:ext uri="{FF2B5EF4-FFF2-40B4-BE49-F238E27FC236}">
                <a16:creationId xmlns:a16="http://schemas.microsoft.com/office/drawing/2014/main" id="{9805F8EE-F86B-50E8-D222-B50E62D75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55990"/>
            <a:ext cx="10515600" cy="1325563"/>
          </a:xfrm>
        </p:spPr>
        <p:txBody>
          <a:bodyPr/>
          <a:lstStyle/>
          <a:p>
            <a:pPr algn="ctr"/>
            <a:r>
              <a:rPr lang="sv-SE" dirty="0"/>
              <a:t>För digitalt protokoll</a:t>
            </a:r>
          </a:p>
        </p:txBody>
      </p:sp>
    </p:spTree>
    <p:extLst>
      <p:ext uri="{BB962C8B-B14F-4D97-AF65-F5344CB8AC3E}">
        <p14:creationId xmlns:p14="http://schemas.microsoft.com/office/powerpoint/2010/main" val="16443843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ppt/theme/themeOverride2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822</TotalTime>
  <Words>1336</Words>
  <Application>Microsoft Office PowerPoint</Application>
  <PresentationFormat>Bredbild</PresentationFormat>
  <Paragraphs>185</Paragraphs>
  <Slides>24</Slides>
  <Notes>20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24</vt:i4>
      </vt:variant>
    </vt:vector>
  </HeadingPairs>
  <TitlesOfParts>
    <vt:vector size="30" baseType="lpstr">
      <vt:lpstr>Aptos</vt:lpstr>
      <vt:lpstr>Aptos Display</vt:lpstr>
      <vt:lpstr>Arial</vt:lpstr>
      <vt:lpstr>Georgia Pro Cond Black</vt:lpstr>
      <vt:lpstr>Wingdings</vt:lpstr>
      <vt:lpstr>Office-tema</vt:lpstr>
      <vt:lpstr>Sekretariatsutbildning 2024-2025</vt:lpstr>
      <vt:lpstr>Hej!</vt:lpstr>
      <vt:lpstr>Bakgrund &amp; mål</vt:lpstr>
      <vt:lpstr>Personer i ett sekretariat</vt:lpstr>
      <vt:lpstr>Vad kännetecknar ett bra sekretariat?</vt:lpstr>
      <vt:lpstr>PowerPoint-presentation</vt:lpstr>
      <vt:lpstr>Utrustning</vt:lpstr>
      <vt:lpstr>Tidtagarens uppgifter  utrustning; matchklocka</vt:lpstr>
      <vt:lpstr>Tidsgränser före, under &amp; efter match</vt:lpstr>
      <vt:lpstr>Matchklockan startas</vt:lpstr>
      <vt:lpstr>Matchklockan stoppas</vt:lpstr>
      <vt:lpstr>Sekreterarens uppgifter  utrustning; Profixio, foulskyltar, bollinnehavspilen</vt:lpstr>
      <vt:lpstr>Poäng fylls i protokollet</vt:lpstr>
      <vt:lpstr>Spelarfouls fylls i protokollet</vt:lpstr>
      <vt:lpstr>Övriga spelarfouls i protokollet</vt:lpstr>
      <vt:lpstr>En spelare blir utfoulad vid…</vt:lpstr>
      <vt:lpstr>Foul coach, assisterande coach, bänk</vt:lpstr>
      <vt:lpstr>Tilldelade straffkast</vt:lpstr>
      <vt:lpstr>Time-out fylls i protokollet</vt:lpstr>
      <vt:lpstr>Andra domartecken</vt:lpstr>
      <vt:lpstr>Spelarnummer</vt:lpstr>
      <vt:lpstr>Pilen</vt:lpstr>
      <vt:lpstr>Uppkast vid matchstart</vt:lpstr>
      <vt:lpstr>För digitalt protokoll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Cecilia Dejus</dc:creator>
  <cp:lastModifiedBy>Cecilia Dejus</cp:lastModifiedBy>
  <cp:revision>40</cp:revision>
  <dcterms:created xsi:type="dcterms:W3CDTF">2024-08-28T17:52:05Z</dcterms:created>
  <dcterms:modified xsi:type="dcterms:W3CDTF">2024-09-01T20:07:32Z</dcterms:modified>
</cp:coreProperties>
</file>