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 id="2147483684" r:id="rId7"/>
  </p:sldMasterIdLst>
  <p:notesMasterIdLst>
    <p:notesMasterId r:id="rId84"/>
  </p:notesMasterIdLst>
  <p:sldIdLst>
    <p:sldId id="258" r:id="rId8"/>
    <p:sldId id="407" r:id="rId9"/>
    <p:sldId id="322" r:id="rId10"/>
    <p:sldId id="339" r:id="rId11"/>
    <p:sldId id="403" r:id="rId12"/>
    <p:sldId id="289" r:id="rId13"/>
    <p:sldId id="290" r:id="rId14"/>
    <p:sldId id="293" r:id="rId15"/>
    <p:sldId id="291" r:id="rId16"/>
    <p:sldId id="406" r:id="rId17"/>
    <p:sldId id="404" r:id="rId18"/>
    <p:sldId id="292" r:id="rId19"/>
    <p:sldId id="379" r:id="rId20"/>
    <p:sldId id="294" r:id="rId21"/>
    <p:sldId id="398" r:id="rId22"/>
    <p:sldId id="266" r:id="rId23"/>
    <p:sldId id="399" r:id="rId24"/>
    <p:sldId id="263" r:id="rId25"/>
    <p:sldId id="400" r:id="rId26"/>
    <p:sldId id="363" r:id="rId27"/>
    <p:sldId id="295" r:id="rId28"/>
    <p:sldId id="313" r:id="rId29"/>
    <p:sldId id="384" r:id="rId30"/>
    <p:sldId id="296" r:id="rId31"/>
    <p:sldId id="397" r:id="rId32"/>
    <p:sldId id="382" r:id="rId33"/>
    <p:sldId id="373" r:id="rId34"/>
    <p:sldId id="374" r:id="rId35"/>
    <p:sldId id="375" r:id="rId36"/>
    <p:sldId id="376" r:id="rId37"/>
    <p:sldId id="377" r:id="rId38"/>
    <p:sldId id="402" r:id="rId39"/>
    <p:sldId id="378" r:id="rId40"/>
    <p:sldId id="262" r:id="rId41"/>
    <p:sldId id="301" r:id="rId42"/>
    <p:sldId id="302" r:id="rId43"/>
    <p:sldId id="386" r:id="rId44"/>
    <p:sldId id="305" r:id="rId45"/>
    <p:sldId id="394" r:id="rId46"/>
    <p:sldId id="385" r:id="rId47"/>
    <p:sldId id="391" r:id="rId48"/>
    <p:sldId id="393" r:id="rId49"/>
    <p:sldId id="307" r:id="rId50"/>
    <p:sldId id="306" r:id="rId51"/>
    <p:sldId id="308" r:id="rId52"/>
    <p:sldId id="309" r:id="rId53"/>
    <p:sldId id="310" r:id="rId54"/>
    <p:sldId id="311" r:id="rId55"/>
    <p:sldId id="267" r:id="rId56"/>
    <p:sldId id="395" r:id="rId57"/>
    <p:sldId id="314" r:id="rId58"/>
    <p:sldId id="396" r:id="rId59"/>
    <p:sldId id="392" r:id="rId60"/>
    <p:sldId id="401" r:id="rId61"/>
    <p:sldId id="350" r:id="rId62"/>
    <p:sldId id="316" r:id="rId63"/>
    <p:sldId id="312" r:id="rId64"/>
    <p:sldId id="317" r:id="rId65"/>
    <p:sldId id="383" r:id="rId66"/>
    <p:sldId id="357" r:id="rId67"/>
    <p:sldId id="346" r:id="rId68"/>
    <p:sldId id="347" r:id="rId69"/>
    <p:sldId id="372" r:id="rId70"/>
    <p:sldId id="354" r:id="rId71"/>
    <p:sldId id="345" r:id="rId72"/>
    <p:sldId id="362" r:id="rId73"/>
    <p:sldId id="358" r:id="rId74"/>
    <p:sldId id="359" r:id="rId75"/>
    <p:sldId id="360" r:id="rId76"/>
    <p:sldId id="264" r:id="rId77"/>
    <p:sldId id="371" r:id="rId78"/>
    <p:sldId id="275" r:id="rId79"/>
    <p:sldId id="336" r:id="rId80"/>
    <p:sldId id="276" r:id="rId81"/>
    <p:sldId id="381" r:id="rId82"/>
    <p:sldId id="257"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80A78252-A266-034C-BCAD-59C99296E94C}">
          <p14:sldIdLst>
            <p14:sldId id="258"/>
            <p14:sldId id="407"/>
            <p14:sldId id="322"/>
            <p14:sldId id="339"/>
            <p14:sldId id="403"/>
            <p14:sldId id="289"/>
            <p14:sldId id="290"/>
            <p14:sldId id="293"/>
            <p14:sldId id="291"/>
            <p14:sldId id="406"/>
            <p14:sldId id="404"/>
            <p14:sldId id="292"/>
            <p14:sldId id="379"/>
            <p14:sldId id="294"/>
            <p14:sldId id="398"/>
            <p14:sldId id="266"/>
            <p14:sldId id="399"/>
            <p14:sldId id="263"/>
            <p14:sldId id="400"/>
            <p14:sldId id="363"/>
            <p14:sldId id="295"/>
            <p14:sldId id="313"/>
            <p14:sldId id="384"/>
            <p14:sldId id="296"/>
            <p14:sldId id="397"/>
            <p14:sldId id="382"/>
            <p14:sldId id="373"/>
            <p14:sldId id="374"/>
            <p14:sldId id="375"/>
            <p14:sldId id="376"/>
            <p14:sldId id="377"/>
            <p14:sldId id="402"/>
            <p14:sldId id="378"/>
            <p14:sldId id="262"/>
            <p14:sldId id="301"/>
            <p14:sldId id="302"/>
            <p14:sldId id="386"/>
            <p14:sldId id="305"/>
            <p14:sldId id="394"/>
            <p14:sldId id="385"/>
            <p14:sldId id="391"/>
            <p14:sldId id="393"/>
            <p14:sldId id="307"/>
            <p14:sldId id="306"/>
            <p14:sldId id="308"/>
            <p14:sldId id="309"/>
            <p14:sldId id="310"/>
            <p14:sldId id="311"/>
            <p14:sldId id="267"/>
            <p14:sldId id="395"/>
            <p14:sldId id="314"/>
            <p14:sldId id="396"/>
            <p14:sldId id="392"/>
            <p14:sldId id="401"/>
            <p14:sldId id="350"/>
            <p14:sldId id="316"/>
            <p14:sldId id="312"/>
            <p14:sldId id="317"/>
            <p14:sldId id="383"/>
            <p14:sldId id="357"/>
          </p14:sldIdLst>
        </p14:section>
        <p14:section name="Extrabilder" id="{DAC95539-6C43-D743-829D-3DBF36088E81}">
          <p14:sldIdLst>
            <p14:sldId id="346"/>
            <p14:sldId id="347"/>
            <p14:sldId id="372"/>
            <p14:sldId id="354"/>
            <p14:sldId id="345"/>
            <p14:sldId id="362"/>
            <p14:sldId id="358"/>
            <p14:sldId id="359"/>
            <p14:sldId id="360"/>
            <p14:sldId id="264"/>
            <p14:sldId id="371"/>
            <p14:sldId id="275"/>
            <p14:sldId id="336"/>
            <p14:sldId id="276"/>
            <p14:sldId id="381"/>
            <p14:sldId id="25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841F54-2B7B-1E42-9129-9DC52BC62234}" v="1" dt="2023-01-30T11:43:47.57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83" autoAdjust="0"/>
    <p:restoredTop sz="97030"/>
  </p:normalViewPr>
  <p:slideViewPr>
    <p:cSldViewPr>
      <p:cViewPr varScale="1">
        <p:scale>
          <a:sx n="128" d="100"/>
          <a:sy n="128" d="100"/>
        </p:scale>
        <p:origin x="1640" y="1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0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notesMaster" Target="notesMasters/notesMaster1.xml"/><Relationship Id="rId89" Type="http://schemas.microsoft.com/office/2016/11/relationships/changesInfo" Target="changesInfos/changesInfo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2.xml"/><Relationship Id="rId90" Type="http://schemas.microsoft.com/office/2015/10/relationships/revisionInfo" Target="revisionInfo.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theme" Target="theme/theme1.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 Agelii" userId="5d0d1a0d-4146-4cb9-bf45-46a76b8b3635" providerId="ADAL" clId="{92C35E6D-9F3A-4864-AF52-AE354335DD90}"/>
    <pc:docChg chg="undo custSel addSld modSld">
      <pc:chgData name="Per Agelii" userId="5d0d1a0d-4146-4cb9-bf45-46a76b8b3635" providerId="ADAL" clId="{92C35E6D-9F3A-4864-AF52-AE354335DD90}" dt="2022-10-05T18:05:29.208" v="1711" actId="1076"/>
      <pc:docMkLst>
        <pc:docMk/>
      </pc:docMkLst>
      <pc:sldChg chg="addSp modSp mod">
        <pc:chgData name="Per Agelii" userId="5d0d1a0d-4146-4cb9-bf45-46a76b8b3635" providerId="ADAL" clId="{92C35E6D-9F3A-4864-AF52-AE354335DD90}" dt="2022-10-05T17:41:47" v="1150" actId="14100"/>
        <pc:sldMkLst>
          <pc:docMk/>
          <pc:sldMk cId="0" sldId="267"/>
        </pc:sldMkLst>
        <pc:spChg chg="mod">
          <ac:chgData name="Per Agelii" userId="5d0d1a0d-4146-4cb9-bf45-46a76b8b3635" providerId="ADAL" clId="{92C35E6D-9F3A-4864-AF52-AE354335DD90}" dt="2022-10-05T17:41:37.129" v="1147" actId="1036"/>
          <ac:spMkLst>
            <pc:docMk/>
            <pc:sldMk cId="0" sldId="267"/>
            <ac:spMk id="4" creationId="{00000000-0000-0000-0000-000000000000}"/>
          </ac:spMkLst>
        </pc:spChg>
        <pc:spChg chg="mod">
          <ac:chgData name="Per Agelii" userId="5d0d1a0d-4146-4cb9-bf45-46a76b8b3635" providerId="ADAL" clId="{92C35E6D-9F3A-4864-AF52-AE354335DD90}" dt="2022-10-05T17:12:29.121" v="45" actId="20577"/>
          <ac:spMkLst>
            <pc:docMk/>
            <pc:sldMk cId="0" sldId="267"/>
            <ac:spMk id="5" creationId="{4014C603-66E1-3245-B887-796C5992CB60}"/>
          </ac:spMkLst>
        </pc:spChg>
        <pc:picChg chg="add mod">
          <ac:chgData name="Per Agelii" userId="5d0d1a0d-4146-4cb9-bf45-46a76b8b3635" providerId="ADAL" clId="{92C35E6D-9F3A-4864-AF52-AE354335DD90}" dt="2022-10-05T17:41:47" v="1150" actId="14100"/>
          <ac:picMkLst>
            <pc:docMk/>
            <pc:sldMk cId="0" sldId="267"/>
            <ac:picMk id="5122" creationId="{35A75324-8747-4D95-95D1-A00E02831652}"/>
          </ac:picMkLst>
        </pc:picChg>
      </pc:sldChg>
      <pc:sldChg chg="addSp modSp mod">
        <pc:chgData name="Per Agelii" userId="5d0d1a0d-4146-4cb9-bf45-46a76b8b3635" providerId="ADAL" clId="{92C35E6D-9F3A-4864-AF52-AE354335DD90}" dt="2022-10-05T17:48:32.571" v="1388" actId="313"/>
        <pc:sldMkLst>
          <pc:docMk/>
          <pc:sldMk cId="3142043449" sldId="296"/>
        </pc:sldMkLst>
        <pc:spChg chg="add mod">
          <ac:chgData name="Per Agelii" userId="5d0d1a0d-4146-4cb9-bf45-46a76b8b3635" providerId="ADAL" clId="{92C35E6D-9F3A-4864-AF52-AE354335DD90}" dt="2022-10-05T17:48:32.571" v="1388" actId="313"/>
          <ac:spMkLst>
            <pc:docMk/>
            <pc:sldMk cId="3142043449" sldId="296"/>
            <ac:spMk id="2" creationId="{84996EE4-FD5E-4A12-8B83-850408DE2DC6}"/>
          </ac:spMkLst>
        </pc:spChg>
        <pc:spChg chg="mod">
          <ac:chgData name="Per Agelii" userId="5d0d1a0d-4146-4cb9-bf45-46a76b8b3635" providerId="ADAL" clId="{92C35E6D-9F3A-4864-AF52-AE354335DD90}" dt="2022-10-05T17:45:26.267" v="1202" actId="20577"/>
          <ac:spMkLst>
            <pc:docMk/>
            <pc:sldMk cId="3142043449" sldId="296"/>
            <ac:spMk id="5" creationId="{CE676AD8-CD3C-5046-929F-B544D837FE15}"/>
          </ac:spMkLst>
        </pc:spChg>
        <pc:picChg chg="mod">
          <ac:chgData name="Per Agelii" userId="5d0d1a0d-4146-4cb9-bf45-46a76b8b3635" providerId="ADAL" clId="{92C35E6D-9F3A-4864-AF52-AE354335DD90}" dt="2022-10-05T17:45:19.830" v="1182" actId="1076"/>
          <ac:picMkLst>
            <pc:docMk/>
            <pc:sldMk cId="3142043449" sldId="296"/>
            <ac:picMk id="1026" creationId="{00000000-0000-0000-0000-000000000000}"/>
          </ac:picMkLst>
        </pc:picChg>
      </pc:sldChg>
      <pc:sldChg chg="modSp mod">
        <pc:chgData name="Per Agelii" userId="5d0d1a0d-4146-4cb9-bf45-46a76b8b3635" providerId="ADAL" clId="{92C35E6D-9F3A-4864-AF52-AE354335DD90}" dt="2022-10-05T18:05:09.864" v="1708" actId="14100"/>
        <pc:sldMkLst>
          <pc:docMk/>
          <pc:sldMk cId="2843601141" sldId="301"/>
        </pc:sldMkLst>
        <pc:spChg chg="mod">
          <ac:chgData name="Per Agelii" userId="5d0d1a0d-4146-4cb9-bf45-46a76b8b3635" providerId="ADAL" clId="{92C35E6D-9F3A-4864-AF52-AE354335DD90}" dt="2022-10-05T18:05:09.864" v="1708" actId="14100"/>
          <ac:spMkLst>
            <pc:docMk/>
            <pc:sldMk cId="2843601141" sldId="301"/>
            <ac:spMk id="4" creationId="{00000000-0000-0000-0000-000000000000}"/>
          </ac:spMkLst>
        </pc:spChg>
      </pc:sldChg>
      <pc:sldChg chg="modSp mod modShow">
        <pc:chgData name="Per Agelii" userId="5d0d1a0d-4146-4cb9-bf45-46a76b8b3635" providerId="ADAL" clId="{92C35E6D-9F3A-4864-AF52-AE354335DD90}" dt="2022-10-05T18:00:27.832" v="1629" actId="14100"/>
        <pc:sldMkLst>
          <pc:docMk/>
          <pc:sldMk cId="199812119" sldId="306"/>
        </pc:sldMkLst>
        <pc:spChg chg="mod">
          <ac:chgData name="Per Agelii" userId="5d0d1a0d-4146-4cb9-bf45-46a76b8b3635" providerId="ADAL" clId="{92C35E6D-9F3A-4864-AF52-AE354335DD90}" dt="2022-10-05T18:00:27.832" v="1629" actId="14100"/>
          <ac:spMkLst>
            <pc:docMk/>
            <pc:sldMk cId="199812119" sldId="306"/>
            <ac:spMk id="5" creationId="{5A7640C6-FE2D-E344-8418-CBA535DDDB47}"/>
          </ac:spMkLst>
        </pc:spChg>
      </pc:sldChg>
      <pc:sldChg chg="addSp delSp modSp mod">
        <pc:chgData name="Per Agelii" userId="5d0d1a0d-4146-4cb9-bf45-46a76b8b3635" providerId="ADAL" clId="{92C35E6D-9F3A-4864-AF52-AE354335DD90}" dt="2022-10-05T18:05:29.208" v="1711" actId="1076"/>
        <pc:sldMkLst>
          <pc:docMk/>
          <pc:sldMk cId="2438804128" sldId="307"/>
        </pc:sldMkLst>
        <pc:spChg chg="mod">
          <ac:chgData name="Per Agelii" userId="5d0d1a0d-4146-4cb9-bf45-46a76b8b3635" providerId="ADAL" clId="{92C35E6D-9F3A-4864-AF52-AE354335DD90}" dt="2022-10-05T18:05:25.042" v="1710" actId="27636"/>
          <ac:spMkLst>
            <pc:docMk/>
            <pc:sldMk cId="2438804128" sldId="307"/>
            <ac:spMk id="4" creationId="{00000000-0000-0000-0000-000000000000}"/>
          </ac:spMkLst>
        </pc:spChg>
        <pc:spChg chg="add del mod">
          <ac:chgData name="Per Agelii" userId="5d0d1a0d-4146-4cb9-bf45-46a76b8b3635" providerId="ADAL" clId="{92C35E6D-9F3A-4864-AF52-AE354335DD90}" dt="2022-10-05T17:35:08.066" v="783" actId="22"/>
          <ac:spMkLst>
            <pc:docMk/>
            <pc:sldMk cId="2438804128" sldId="307"/>
            <ac:spMk id="9" creationId="{611C0E0B-0761-492B-B27C-FFCED742B7CB}"/>
          </ac:spMkLst>
        </pc:spChg>
        <pc:picChg chg="add del mod">
          <ac:chgData name="Per Agelii" userId="5d0d1a0d-4146-4cb9-bf45-46a76b8b3635" providerId="ADAL" clId="{92C35E6D-9F3A-4864-AF52-AE354335DD90}" dt="2022-10-05T17:35:01" v="779" actId="478"/>
          <ac:picMkLst>
            <pc:docMk/>
            <pc:sldMk cId="2438804128" sldId="307"/>
            <ac:picMk id="4098" creationId="{DEE81EA2-7A01-427D-9C4D-51CCD0582BB8}"/>
          </ac:picMkLst>
        </pc:picChg>
        <pc:picChg chg="add mod">
          <ac:chgData name="Per Agelii" userId="5d0d1a0d-4146-4cb9-bf45-46a76b8b3635" providerId="ADAL" clId="{92C35E6D-9F3A-4864-AF52-AE354335DD90}" dt="2022-10-05T18:05:29.208" v="1711" actId="1076"/>
          <ac:picMkLst>
            <pc:docMk/>
            <pc:sldMk cId="2438804128" sldId="307"/>
            <ac:picMk id="4100" creationId="{23F67A78-A743-4372-AFCC-F4A1B7C6050B}"/>
          </ac:picMkLst>
        </pc:picChg>
      </pc:sldChg>
      <pc:sldChg chg="modSp mod">
        <pc:chgData name="Per Agelii" userId="5d0d1a0d-4146-4cb9-bf45-46a76b8b3635" providerId="ADAL" clId="{92C35E6D-9F3A-4864-AF52-AE354335DD90}" dt="2022-10-05T17:11:57.428" v="3" actId="27636"/>
        <pc:sldMkLst>
          <pc:docMk/>
          <pc:sldMk cId="956859164" sldId="310"/>
        </pc:sldMkLst>
        <pc:spChg chg="mod">
          <ac:chgData name="Per Agelii" userId="5d0d1a0d-4146-4cb9-bf45-46a76b8b3635" providerId="ADAL" clId="{92C35E6D-9F3A-4864-AF52-AE354335DD90}" dt="2022-10-05T17:11:57.428" v="3" actId="27636"/>
          <ac:spMkLst>
            <pc:docMk/>
            <pc:sldMk cId="956859164" sldId="310"/>
            <ac:spMk id="6" creationId="{84EDF5F3-9BDF-4740-9184-3A4DA0898AF7}"/>
          </ac:spMkLst>
        </pc:spChg>
      </pc:sldChg>
      <pc:sldChg chg="mod modShow">
        <pc:chgData name="Per Agelii" userId="5d0d1a0d-4146-4cb9-bf45-46a76b8b3635" providerId="ADAL" clId="{92C35E6D-9F3A-4864-AF52-AE354335DD90}" dt="2022-10-05T17:10:09.508" v="0" actId="729"/>
        <pc:sldMkLst>
          <pc:docMk/>
          <pc:sldMk cId="2553809100" sldId="347"/>
        </pc:sldMkLst>
      </pc:sldChg>
      <pc:sldChg chg="addSp modSp mod">
        <pc:chgData name="Per Agelii" userId="5d0d1a0d-4146-4cb9-bf45-46a76b8b3635" providerId="ADAL" clId="{92C35E6D-9F3A-4864-AF52-AE354335DD90}" dt="2022-10-05T18:00:14.495" v="1628" actId="14100"/>
        <pc:sldMkLst>
          <pc:docMk/>
          <pc:sldMk cId="1204459824" sldId="373"/>
        </pc:sldMkLst>
        <pc:spChg chg="mod">
          <ac:chgData name="Per Agelii" userId="5d0d1a0d-4146-4cb9-bf45-46a76b8b3635" providerId="ADAL" clId="{92C35E6D-9F3A-4864-AF52-AE354335DD90}" dt="2022-10-05T17:56:44.869" v="1511" actId="179"/>
          <ac:spMkLst>
            <pc:docMk/>
            <pc:sldMk cId="1204459824" sldId="373"/>
            <ac:spMk id="5" creationId="{E5FA4294-3BBB-7D41-B73B-74AC737FF4F1}"/>
          </ac:spMkLst>
        </pc:spChg>
        <pc:spChg chg="mod">
          <ac:chgData name="Per Agelii" userId="5d0d1a0d-4146-4cb9-bf45-46a76b8b3635" providerId="ADAL" clId="{92C35E6D-9F3A-4864-AF52-AE354335DD90}" dt="2022-10-05T18:00:14.495" v="1628" actId="14100"/>
          <ac:spMkLst>
            <pc:docMk/>
            <pc:sldMk cId="1204459824" sldId="373"/>
            <ac:spMk id="9" creationId="{A4C2DE42-6415-6A4B-91DA-65E90662AD7B}"/>
          </ac:spMkLst>
        </pc:spChg>
        <pc:picChg chg="add mod">
          <ac:chgData name="Per Agelii" userId="5d0d1a0d-4146-4cb9-bf45-46a76b8b3635" providerId="ADAL" clId="{92C35E6D-9F3A-4864-AF52-AE354335DD90}" dt="2022-10-05T17:56:51.179" v="1523" actId="1036"/>
          <ac:picMkLst>
            <pc:docMk/>
            <pc:sldMk cId="1204459824" sldId="373"/>
            <ac:picMk id="8194" creationId="{57EBA875-E91E-4FA2-850D-200643FCA26F}"/>
          </ac:picMkLst>
        </pc:picChg>
      </pc:sldChg>
      <pc:sldChg chg="addSp modSp mod">
        <pc:chgData name="Per Agelii" userId="5d0d1a0d-4146-4cb9-bf45-46a76b8b3635" providerId="ADAL" clId="{92C35E6D-9F3A-4864-AF52-AE354335DD90}" dt="2022-10-05T17:54:51.722" v="1508" actId="1037"/>
        <pc:sldMkLst>
          <pc:docMk/>
          <pc:sldMk cId="165309015" sldId="374"/>
        </pc:sldMkLst>
        <pc:spChg chg="mod">
          <ac:chgData name="Per Agelii" userId="5d0d1a0d-4146-4cb9-bf45-46a76b8b3635" providerId="ADAL" clId="{92C35E6D-9F3A-4864-AF52-AE354335DD90}" dt="2022-10-05T17:54:48.043" v="1501" actId="1035"/>
          <ac:spMkLst>
            <pc:docMk/>
            <pc:sldMk cId="165309015" sldId="374"/>
            <ac:spMk id="5" creationId="{E5FA4294-3BBB-7D41-B73B-74AC737FF4F1}"/>
          </ac:spMkLst>
        </pc:spChg>
        <pc:picChg chg="add mod">
          <ac:chgData name="Per Agelii" userId="5d0d1a0d-4146-4cb9-bf45-46a76b8b3635" providerId="ADAL" clId="{92C35E6D-9F3A-4864-AF52-AE354335DD90}" dt="2022-10-05T17:54:51.722" v="1508" actId="1037"/>
          <ac:picMkLst>
            <pc:docMk/>
            <pc:sldMk cId="165309015" sldId="374"/>
            <ac:picMk id="7170" creationId="{6514C4ED-2D40-48BE-8B39-B0DAC21D4463}"/>
          </ac:picMkLst>
        </pc:picChg>
      </pc:sldChg>
      <pc:sldChg chg="modSp mod">
        <pc:chgData name="Per Agelii" userId="5d0d1a0d-4146-4cb9-bf45-46a76b8b3635" providerId="ADAL" clId="{92C35E6D-9F3A-4864-AF52-AE354335DD90}" dt="2022-10-05T18:00:08.264" v="1627" actId="14100"/>
        <pc:sldMkLst>
          <pc:docMk/>
          <pc:sldMk cId="2223954740" sldId="375"/>
        </pc:sldMkLst>
        <pc:spChg chg="mod">
          <ac:chgData name="Per Agelii" userId="5d0d1a0d-4146-4cb9-bf45-46a76b8b3635" providerId="ADAL" clId="{92C35E6D-9F3A-4864-AF52-AE354335DD90}" dt="2022-10-05T18:00:08.264" v="1627" actId="14100"/>
          <ac:spMkLst>
            <pc:docMk/>
            <pc:sldMk cId="2223954740" sldId="375"/>
            <ac:spMk id="9" creationId="{A4C2DE42-6415-6A4B-91DA-65E90662AD7B}"/>
          </ac:spMkLst>
        </pc:spChg>
      </pc:sldChg>
      <pc:sldChg chg="addSp modSp mod">
        <pc:chgData name="Per Agelii" userId="5d0d1a0d-4146-4cb9-bf45-46a76b8b3635" providerId="ADAL" clId="{92C35E6D-9F3A-4864-AF52-AE354335DD90}" dt="2022-10-05T18:04:49.926" v="1705" actId="1038"/>
        <pc:sldMkLst>
          <pc:docMk/>
          <pc:sldMk cId="1005283318" sldId="376"/>
        </pc:sldMkLst>
        <pc:spChg chg="add mod">
          <ac:chgData name="Per Agelii" userId="5d0d1a0d-4146-4cb9-bf45-46a76b8b3635" providerId="ADAL" clId="{92C35E6D-9F3A-4864-AF52-AE354335DD90}" dt="2022-10-05T18:04:46.048" v="1699" actId="1036"/>
          <ac:spMkLst>
            <pc:docMk/>
            <pc:sldMk cId="1005283318" sldId="376"/>
            <ac:spMk id="2" creationId="{6145094E-EFDC-422B-A6B4-25F2B39106FB}"/>
          </ac:spMkLst>
        </pc:spChg>
        <pc:spChg chg="mod">
          <ac:chgData name="Per Agelii" userId="5d0d1a0d-4146-4cb9-bf45-46a76b8b3635" providerId="ADAL" clId="{92C35E6D-9F3A-4864-AF52-AE354335DD90}" dt="2022-10-05T18:04:33.801" v="1694" actId="1035"/>
          <ac:spMkLst>
            <pc:docMk/>
            <pc:sldMk cId="1005283318" sldId="376"/>
            <ac:spMk id="5" creationId="{E5FA4294-3BBB-7D41-B73B-74AC737FF4F1}"/>
          </ac:spMkLst>
        </pc:spChg>
        <pc:picChg chg="add mod">
          <ac:chgData name="Per Agelii" userId="5d0d1a0d-4146-4cb9-bf45-46a76b8b3635" providerId="ADAL" clId="{92C35E6D-9F3A-4864-AF52-AE354335DD90}" dt="2022-10-05T18:04:49.926" v="1705" actId="1038"/>
          <ac:picMkLst>
            <pc:docMk/>
            <pc:sldMk cId="1005283318" sldId="376"/>
            <ac:picMk id="9218" creationId="{5364519D-B982-46CF-979F-DB02856B90DE}"/>
          </ac:picMkLst>
        </pc:picChg>
      </pc:sldChg>
      <pc:sldChg chg="modSp mod">
        <pc:chgData name="Per Agelii" userId="5d0d1a0d-4146-4cb9-bf45-46a76b8b3635" providerId="ADAL" clId="{92C35E6D-9F3A-4864-AF52-AE354335DD90}" dt="2022-10-05T17:13:01.873" v="54" actId="1036"/>
        <pc:sldMkLst>
          <pc:docMk/>
          <pc:sldMk cId="2056433404" sldId="379"/>
        </pc:sldMkLst>
        <pc:picChg chg="mod">
          <ac:chgData name="Per Agelii" userId="5d0d1a0d-4146-4cb9-bf45-46a76b8b3635" providerId="ADAL" clId="{92C35E6D-9F3A-4864-AF52-AE354335DD90}" dt="2022-10-05T17:13:01.873" v="54" actId="1036"/>
          <ac:picMkLst>
            <pc:docMk/>
            <pc:sldMk cId="2056433404" sldId="379"/>
            <ac:picMk id="3" creationId="{4FCFA2B2-16D8-424E-87BE-3693077C3A08}"/>
          </ac:picMkLst>
        </pc:picChg>
      </pc:sldChg>
      <pc:sldChg chg="addSp modSp new mod">
        <pc:chgData name="Per Agelii" userId="5d0d1a0d-4146-4cb9-bf45-46a76b8b3635" providerId="ADAL" clId="{92C35E6D-9F3A-4864-AF52-AE354335DD90}" dt="2022-10-05T17:35:46.849" v="787" actId="14100"/>
        <pc:sldMkLst>
          <pc:docMk/>
          <pc:sldMk cId="3512760418" sldId="387"/>
        </pc:sldMkLst>
        <pc:spChg chg="mod">
          <ac:chgData name="Per Agelii" userId="5d0d1a0d-4146-4cb9-bf45-46a76b8b3635" providerId="ADAL" clId="{92C35E6D-9F3A-4864-AF52-AE354335DD90}" dt="2022-10-05T17:15:49.781" v="290" actId="1076"/>
          <ac:spMkLst>
            <pc:docMk/>
            <pc:sldMk cId="3512760418" sldId="387"/>
            <ac:spMk id="2" creationId="{0CD4F101-9F6F-4DA3-A7DA-FF684F446377}"/>
          </ac:spMkLst>
        </pc:spChg>
        <pc:spChg chg="mod">
          <ac:chgData name="Per Agelii" userId="5d0d1a0d-4146-4cb9-bf45-46a76b8b3635" providerId="ADAL" clId="{92C35E6D-9F3A-4864-AF52-AE354335DD90}" dt="2022-10-05T17:15:30.540" v="286" actId="20577"/>
          <ac:spMkLst>
            <pc:docMk/>
            <pc:sldMk cId="3512760418" sldId="387"/>
            <ac:spMk id="3" creationId="{4B499DDD-56CC-43E8-9210-883DDC2CCE87}"/>
          </ac:spMkLst>
        </pc:spChg>
        <pc:picChg chg="add mod">
          <ac:chgData name="Per Agelii" userId="5d0d1a0d-4146-4cb9-bf45-46a76b8b3635" providerId="ADAL" clId="{92C35E6D-9F3A-4864-AF52-AE354335DD90}" dt="2022-10-05T17:35:46.849" v="787" actId="14100"/>
          <ac:picMkLst>
            <pc:docMk/>
            <pc:sldMk cId="3512760418" sldId="387"/>
            <ac:picMk id="1026" creationId="{574F3912-404E-400E-AC66-3CF910AC0C97}"/>
          </ac:picMkLst>
        </pc:picChg>
      </pc:sldChg>
      <pc:sldChg chg="addSp modSp new mod">
        <pc:chgData name="Per Agelii" userId="5d0d1a0d-4146-4cb9-bf45-46a76b8b3635" providerId="ADAL" clId="{92C35E6D-9F3A-4864-AF52-AE354335DD90}" dt="2022-10-05T17:50:31.087" v="1459" actId="6549"/>
        <pc:sldMkLst>
          <pc:docMk/>
          <pc:sldMk cId="3395847221" sldId="388"/>
        </pc:sldMkLst>
        <pc:spChg chg="mod">
          <ac:chgData name="Per Agelii" userId="5d0d1a0d-4146-4cb9-bf45-46a76b8b3635" providerId="ADAL" clId="{92C35E6D-9F3A-4864-AF52-AE354335DD90}" dt="2022-10-05T17:18:00.153" v="527" actId="790"/>
          <ac:spMkLst>
            <pc:docMk/>
            <pc:sldMk cId="3395847221" sldId="388"/>
            <ac:spMk id="2" creationId="{3533C63E-5282-4A6E-B663-1DA726798A95}"/>
          </ac:spMkLst>
        </pc:spChg>
        <pc:spChg chg="mod">
          <ac:chgData name="Per Agelii" userId="5d0d1a0d-4146-4cb9-bf45-46a76b8b3635" providerId="ADAL" clId="{92C35E6D-9F3A-4864-AF52-AE354335DD90}" dt="2022-10-05T17:50:31.087" v="1459" actId="6549"/>
          <ac:spMkLst>
            <pc:docMk/>
            <pc:sldMk cId="3395847221" sldId="388"/>
            <ac:spMk id="3" creationId="{348BAC58-95CE-43C5-A823-3667A3AC34FC}"/>
          </ac:spMkLst>
        </pc:spChg>
        <pc:picChg chg="add mod">
          <ac:chgData name="Per Agelii" userId="5d0d1a0d-4146-4cb9-bf45-46a76b8b3635" providerId="ADAL" clId="{92C35E6D-9F3A-4864-AF52-AE354335DD90}" dt="2022-10-05T17:18:56.294" v="532" actId="1076"/>
          <ac:picMkLst>
            <pc:docMk/>
            <pc:sldMk cId="3395847221" sldId="388"/>
            <ac:picMk id="2050" creationId="{6466BD08-41C1-400F-9542-0487DB82AA85}"/>
          </ac:picMkLst>
        </pc:picChg>
      </pc:sldChg>
      <pc:sldChg chg="addSp delSp modSp new mod">
        <pc:chgData name="Per Agelii" userId="5d0d1a0d-4146-4cb9-bf45-46a76b8b3635" providerId="ADAL" clId="{92C35E6D-9F3A-4864-AF52-AE354335DD90}" dt="2022-10-05T17:28:39.134" v="758" actId="20577"/>
        <pc:sldMkLst>
          <pc:docMk/>
          <pc:sldMk cId="68478531" sldId="389"/>
        </pc:sldMkLst>
        <pc:spChg chg="mod">
          <ac:chgData name="Per Agelii" userId="5d0d1a0d-4146-4cb9-bf45-46a76b8b3635" providerId="ADAL" clId="{92C35E6D-9F3A-4864-AF52-AE354335DD90}" dt="2022-10-05T17:22:39.767" v="712" actId="20577"/>
          <ac:spMkLst>
            <pc:docMk/>
            <pc:sldMk cId="68478531" sldId="389"/>
            <ac:spMk id="2" creationId="{C28053F1-8D4C-4968-9308-33908809FE04}"/>
          </ac:spMkLst>
        </pc:spChg>
        <pc:spChg chg="mod">
          <ac:chgData name="Per Agelii" userId="5d0d1a0d-4146-4cb9-bf45-46a76b8b3635" providerId="ADAL" clId="{92C35E6D-9F3A-4864-AF52-AE354335DD90}" dt="2022-10-05T17:28:39.134" v="758" actId="20577"/>
          <ac:spMkLst>
            <pc:docMk/>
            <pc:sldMk cId="68478531" sldId="389"/>
            <ac:spMk id="3" creationId="{511810FD-AB37-497A-9CD5-6149E2B104AF}"/>
          </ac:spMkLst>
        </pc:spChg>
        <pc:picChg chg="add del mod">
          <ac:chgData name="Per Agelii" userId="5d0d1a0d-4146-4cb9-bf45-46a76b8b3635" providerId="ADAL" clId="{92C35E6D-9F3A-4864-AF52-AE354335DD90}" dt="2022-10-05T17:27:59.896" v="723" actId="478"/>
          <ac:picMkLst>
            <pc:docMk/>
            <pc:sldMk cId="68478531" sldId="389"/>
            <ac:picMk id="3074" creationId="{27FF7F10-B7F6-4370-807D-BB80D2165009}"/>
          </ac:picMkLst>
        </pc:picChg>
        <pc:picChg chg="add mod">
          <ac:chgData name="Per Agelii" userId="5d0d1a0d-4146-4cb9-bf45-46a76b8b3635" providerId="ADAL" clId="{92C35E6D-9F3A-4864-AF52-AE354335DD90}" dt="2022-10-05T17:28:05.392" v="725" actId="1076"/>
          <ac:picMkLst>
            <pc:docMk/>
            <pc:sldMk cId="68478531" sldId="389"/>
            <ac:picMk id="3076" creationId="{3A61009F-2AEB-4466-B284-2B702A323680}"/>
          </ac:picMkLst>
        </pc:picChg>
      </pc:sldChg>
      <pc:sldChg chg="addSp modSp new mod">
        <pc:chgData name="Per Agelii" userId="5d0d1a0d-4146-4cb9-bf45-46a76b8b3635" providerId="ADAL" clId="{92C35E6D-9F3A-4864-AF52-AE354335DD90}" dt="2022-10-05T18:01:21.680" v="1660" actId="20577"/>
        <pc:sldMkLst>
          <pc:docMk/>
          <pc:sldMk cId="3905383314" sldId="390"/>
        </pc:sldMkLst>
        <pc:spChg chg="mod">
          <ac:chgData name="Per Agelii" userId="5d0d1a0d-4146-4cb9-bf45-46a76b8b3635" providerId="ADAL" clId="{92C35E6D-9F3A-4864-AF52-AE354335DD90}" dt="2022-10-05T17:38:52.144" v="1047" actId="20577"/>
          <ac:spMkLst>
            <pc:docMk/>
            <pc:sldMk cId="3905383314" sldId="390"/>
            <ac:spMk id="2" creationId="{422DB960-5B69-472E-946D-E7D03980B63C}"/>
          </ac:spMkLst>
        </pc:spChg>
        <pc:spChg chg="mod">
          <ac:chgData name="Per Agelii" userId="5d0d1a0d-4146-4cb9-bf45-46a76b8b3635" providerId="ADAL" clId="{92C35E6D-9F3A-4864-AF52-AE354335DD90}" dt="2022-10-05T18:01:14.263" v="1650" actId="27636"/>
          <ac:spMkLst>
            <pc:docMk/>
            <pc:sldMk cId="3905383314" sldId="390"/>
            <ac:spMk id="3" creationId="{DD4F661F-6DF8-4E2B-A8EA-E033696B5DC6}"/>
          </ac:spMkLst>
        </pc:spChg>
        <pc:spChg chg="add mod">
          <ac:chgData name="Per Agelii" userId="5d0d1a0d-4146-4cb9-bf45-46a76b8b3635" providerId="ADAL" clId="{92C35E6D-9F3A-4864-AF52-AE354335DD90}" dt="2022-10-05T18:01:21.680" v="1660" actId="20577"/>
          <ac:spMkLst>
            <pc:docMk/>
            <pc:sldMk cId="3905383314" sldId="390"/>
            <ac:spMk id="4" creationId="{40E21D11-8A5D-4231-A417-63299D0B7311}"/>
          </ac:spMkLst>
        </pc:spChg>
        <pc:picChg chg="add mod">
          <ac:chgData name="Per Agelii" userId="5d0d1a0d-4146-4cb9-bf45-46a76b8b3635" providerId="ADAL" clId="{92C35E6D-9F3A-4864-AF52-AE354335DD90}" dt="2022-10-05T17:43:24.911" v="1155" actId="1036"/>
          <ac:picMkLst>
            <pc:docMk/>
            <pc:sldMk cId="3905383314" sldId="390"/>
            <ac:picMk id="6146" creationId="{B8512D4D-C65F-48E5-B447-74DE5A9A000F}"/>
          </ac:picMkLst>
        </pc:picChg>
      </pc:sldChg>
    </pc:docChg>
  </pc:docChgLst>
  <pc:docChgLst>
    <pc:chgData name="Ordförande " userId="642c3efa-8e8f-4807-afe8-65d13ed4d33e" providerId="ADAL" clId="{D0841F54-2B7B-1E42-9129-9DC52BC62234}"/>
    <pc:docChg chg="undo custSel modSld">
      <pc:chgData name="Ordförande " userId="642c3efa-8e8f-4807-afe8-65d13ed4d33e" providerId="ADAL" clId="{D0841F54-2B7B-1E42-9129-9DC52BC62234}" dt="2023-01-30T11:59:03.121" v="296" actId="20577"/>
      <pc:docMkLst>
        <pc:docMk/>
      </pc:docMkLst>
      <pc:sldChg chg="modSp mod">
        <pc:chgData name="Ordförande " userId="642c3efa-8e8f-4807-afe8-65d13ed4d33e" providerId="ADAL" clId="{D0841F54-2B7B-1E42-9129-9DC52BC62234}" dt="2023-01-30T11:47:12.282" v="211" actId="403"/>
        <pc:sldMkLst>
          <pc:docMk/>
          <pc:sldMk cId="1320352923" sldId="291"/>
        </pc:sldMkLst>
        <pc:spChg chg="mod">
          <ac:chgData name="Ordförande " userId="642c3efa-8e8f-4807-afe8-65d13ed4d33e" providerId="ADAL" clId="{D0841F54-2B7B-1E42-9129-9DC52BC62234}" dt="2023-01-30T11:47:12.282" v="211" actId="403"/>
          <ac:spMkLst>
            <pc:docMk/>
            <pc:sldMk cId="1320352923" sldId="291"/>
            <ac:spMk id="4" creationId="{00000000-0000-0000-0000-000000000000}"/>
          </ac:spMkLst>
        </pc:spChg>
      </pc:sldChg>
      <pc:sldChg chg="modSp mod">
        <pc:chgData name="Ordförande " userId="642c3efa-8e8f-4807-afe8-65d13ed4d33e" providerId="ADAL" clId="{D0841F54-2B7B-1E42-9129-9DC52BC62234}" dt="2023-01-30T11:50:11.037" v="284" actId="1035"/>
        <pc:sldMkLst>
          <pc:docMk/>
          <pc:sldMk cId="3467937901" sldId="294"/>
        </pc:sldMkLst>
        <pc:spChg chg="mod">
          <ac:chgData name="Ordförande " userId="642c3efa-8e8f-4807-afe8-65d13ed4d33e" providerId="ADAL" clId="{D0841F54-2B7B-1E42-9129-9DC52BC62234}" dt="2023-01-30T11:50:11.037" v="284" actId="1035"/>
          <ac:spMkLst>
            <pc:docMk/>
            <pc:sldMk cId="3467937901" sldId="294"/>
            <ac:spMk id="4" creationId="{00000000-0000-0000-0000-000000000000}"/>
          </ac:spMkLst>
        </pc:spChg>
      </pc:sldChg>
      <pc:sldChg chg="modSp mod">
        <pc:chgData name="Ordförande " userId="642c3efa-8e8f-4807-afe8-65d13ed4d33e" providerId="ADAL" clId="{D0841F54-2B7B-1E42-9129-9DC52BC62234}" dt="2023-01-30T11:50:31.898" v="286" actId="6549"/>
        <pc:sldMkLst>
          <pc:docMk/>
          <pc:sldMk cId="3419101166" sldId="363"/>
        </pc:sldMkLst>
        <pc:spChg chg="mod">
          <ac:chgData name="Ordförande " userId="642c3efa-8e8f-4807-afe8-65d13ed4d33e" providerId="ADAL" clId="{D0841F54-2B7B-1E42-9129-9DC52BC62234}" dt="2023-01-30T11:50:31.898" v="286" actId="6549"/>
          <ac:spMkLst>
            <pc:docMk/>
            <pc:sldMk cId="3419101166" sldId="363"/>
            <ac:spMk id="4" creationId="{00000000-0000-0000-0000-000000000000}"/>
          </ac:spMkLst>
        </pc:spChg>
      </pc:sldChg>
      <pc:sldChg chg="addSp modSp mod">
        <pc:chgData name="Ordförande " userId="642c3efa-8e8f-4807-afe8-65d13ed4d33e" providerId="ADAL" clId="{D0841F54-2B7B-1E42-9129-9DC52BC62234}" dt="2023-01-30T11:59:03.121" v="296" actId="20577"/>
        <pc:sldMkLst>
          <pc:docMk/>
          <pc:sldMk cId="2056433404" sldId="379"/>
        </pc:sldMkLst>
        <pc:spChg chg="add mod">
          <ac:chgData name="Ordförande " userId="642c3efa-8e8f-4807-afe8-65d13ed4d33e" providerId="ADAL" clId="{D0841F54-2B7B-1E42-9129-9DC52BC62234}" dt="2023-01-30T11:48:30.819" v="239" actId="113"/>
          <ac:spMkLst>
            <pc:docMk/>
            <pc:sldMk cId="2056433404" sldId="379"/>
            <ac:spMk id="2" creationId="{68801574-28C8-D099-2A92-75F23D5D0F4E}"/>
          </ac:spMkLst>
        </pc:spChg>
        <pc:spChg chg="mod">
          <ac:chgData name="Ordförande " userId="642c3efa-8e8f-4807-afe8-65d13ed4d33e" providerId="ADAL" clId="{D0841F54-2B7B-1E42-9129-9DC52BC62234}" dt="2023-01-30T11:48:02.988" v="238" actId="207"/>
          <ac:spMkLst>
            <pc:docMk/>
            <pc:sldMk cId="2056433404" sldId="379"/>
            <ac:spMk id="4" creationId="{00000000-0000-0000-0000-000000000000}"/>
          </ac:spMkLst>
        </pc:spChg>
        <pc:spChg chg="mod">
          <ac:chgData name="Ordförande " userId="642c3efa-8e8f-4807-afe8-65d13ed4d33e" providerId="ADAL" clId="{D0841F54-2B7B-1E42-9129-9DC52BC62234}" dt="2023-01-30T11:59:03.121" v="296" actId="20577"/>
          <ac:spMkLst>
            <pc:docMk/>
            <pc:sldMk cId="2056433404" sldId="379"/>
            <ac:spMk id="6" creationId="{00000000-0000-0000-0000-000000000000}"/>
          </ac:spMkLst>
        </pc:spChg>
        <pc:spChg chg="mod">
          <ac:chgData name="Ordförande " userId="642c3efa-8e8f-4807-afe8-65d13ed4d33e" providerId="ADAL" clId="{D0841F54-2B7B-1E42-9129-9DC52BC62234}" dt="2023-01-30T11:47:48.222" v="237" actId="20577"/>
          <ac:spMkLst>
            <pc:docMk/>
            <pc:sldMk cId="2056433404" sldId="379"/>
            <ac:spMk id="14" creationId="{8D65BD59-CC09-D249-98F8-B5C1A28BD5B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'Siffror+diagram'!$B$5</c:f>
              <c:strCache>
                <c:ptCount val="1"/>
                <c:pt idx="0">
                  <c:v>Tjejer</c:v>
                </c:pt>
              </c:strCache>
            </c:strRef>
          </c:tx>
          <c:spPr>
            <a:solidFill>
              <a:srgbClr val="AA163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'Siffror+diagram'!$B$6:$B$20</c:f>
              <c:numCache>
                <c:formatCode>General</c:formatCode>
                <c:ptCount val="15"/>
                <c:pt idx="0">
                  <c:v>25</c:v>
                </c:pt>
                <c:pt idx="1">
                  <c:v>59</c:v>
                </c:pt>
                <c:pt idx="2">
                  <c:v>76</c:v>
                </c:pt>
                <c:pt idx="3">
                  <c:v>83</c:v>
                </c:pt>
                <c:pt idx="4">
                  <c:v>115</c:v>
                </c:pt>
                <c:pt idx="5">
                  <c:v>126</c:v>
                </c:pt>
                <c:pt idx="6">
                  <c:v>176</c:v>
                </c:pt>
                <c:pt idx="7">
                  <c:v>162</c:v>
                </c:pt>
                <c:pt idx="8">
                  <c:v>129</c:v>
                </c:pt>
                <c:pt idx="9">
                  <c:v>175</c:v>
                </c:pt>
                <c:pt idx="10">
                  <c:v>185</c:v>
                </c:pt>
                <c:pt idx="11">
                  <c:v>213</c:v>
                </c:pt>
                <c:pt idx="12">
                  <c:v>207</c:v>
                </c:pt>
                <c:pt idx="13">
                  <c:v>209</c:v>
                </c:pt>
                <c:pt idx="14" formatCode="0">
                  <c:v>232.26</c:v>
                </c:pt>
              </c:numCache>
            </c:numRef>
          </c:val>
          <c:extLst>
            <c:ext xmlns:c16="http://schemas.microsoft.com/office/drawing/2014/chart" uri="{C3380CC4-5D6E-409C-BE32-E72D297353CC}">
              <c16:uniqueId val="{00000000-B216-5449-A9CA-B150E3E747F9}"/>
            </c:ext>
          </c:extLst>
        </c:ser>
        <c:ser>
          <c:idx val="1"/>
          <c:order val="1"/>
          <c:tx>
            <c:strRef>
              <c:f>'Siffror+diagram'!$C$5</c:f>
              <c:strCache>
                <c:ptCount val="1"/>
                <c:pt idx="0">
                  <c:v>Killar</c:v>
                </c:pt>
              </c:strCache>
            </c:strRef>
          </c:tx>
          <c:spPr>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'Siffror+diagram'!$C$6:$C$20</c:f>
              <c:numCache>
                <c:formatCode>General</c:formatCode>
                <c:ptCount val="15"/>
                <c:pt idx="0">
                  <c:v>25</c:v>
                </c:pt>
                <c:pt idx="1">
                  <c:v>23</c:v>
                </c:pt>
                <c:pt idx="2">
                  <c:v>33</c:v>
                </c:pt>
                <c:pt idx="3">
                  <c:v>37</c:v>
                </c:pt>
                <c:pt idx="4">
                  <c:v>97</c:v>
                </c:pt>
                <c:pt idx="5">
                  <c:v>82</c:v>
                </c:pt>
                <c:pt idx="6">
                  <c:v>108</c:v>
                </c:pt>
                <c:pt idx="7">
                  <c:v>135</c:v>
                </c:pt>
                <c:pt idx="8">
                  <c:v>132</c:v>
                </c:pt>
                <c:pt idx="9">
                  <c:v>131</c:v>
                </c:pt>
                <c:pt idx="10">
                  <c:v>157</c:v>
                </c:pt>
                <c:pt idx="11">
                  <c:v>197</c:v>
                </c:pt>
                <c:pt idx="12">
                  <c:v>203</c:v>
                </c:pt>
                <c:pt idx="13">
                  <c:v>275</c:v>
                </c:pt>
                <c:pt idx="14" formatCode="0">
                  <c:v>320.73999999999995</c:v>
                </c:pt>
              </c:numCache>
            </c:numRef>
          </c:val>
          <c:extLst>
            <c:ext xmlns:c16="http://schemas.microsoft.com/office/drawing/2014/chart" uri="{C3380CC4-5D6E-409C-BE32-E72D297353CC}">
              <c16:uniqueId val="{00000001-B216-5449-A9CA-B150E3E747F9}"/>
            </c:ext>
          </c:extLst>
        </c:ser>
        <c:ser>
          <c:idx val="2"/>
          <c:order val="2"/>
          <c:tx>
            <c:strRef>
              <c:f>'Siffror+diagram'!$D$5</c:f>
              <c:strCache>
                <c:ptCount val="1"/>
                <c:pt idx="0">
                  <c:v>Ledare/Stödmedlemmar</c:v>
                </c:pt>
              </c:strCache>
            </c:strRef>
          </c:tx>
          <c:spPr>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'Siffror+diagram'!$D$6:$D$20</c:f>
              <c:numCache>
                <c:formatCode>General</c:formatCode>
                <c:ptCount val="15"/>
                <c:pt idx="0">
                  <c:v>0</c:v>
                </c:pt>
                <c:pt idx="1">
                  <c:v>0</c:v>
                </c:pt>
                <c:pt idx="2">
                  <c:v>0</c:v>
                </c:pt>
                <c:pt idx="3">
                  <c:v>0</c:v>
                </c:pt>
                <c:pt idx="4">
                  <c:v>80</c:v>
                </c:pt>
                <c:pt idx="5">
                  <c:v>100</c:v>
                </c:pt>
                <c:pt idx="6">
                  <c:v>200</c:v>
                </c:pt>
                <c:pt idx="7">
                  <c:v>163</c:v>
                </c:pt>
                <c:pt idx="8">
                  <c:v>107</c:v>
                </c:pt>
                <c:pt idx="9">
                  <c:v>100</c:v>
                </c:pt>
                <c:pt idx="10">
                  <c:v>150</c:v>
                </c:pt>
                <c:pt idx="11">
                  <c:v>120</c:v>
                </c:pt>
                <c:pt idx="12">
                  <c:v>127</c:v>
                </c:pt>
                <c:pt idx="13">
                  <c:v>161</c:v>
                </c:pt>
                <c:pt idx="14">
                  <c:v>189</c:v>
                </c:pt>
              </c:numCache>
            </c:numRef>
          </c:val>
          <c:extLst>
            <c:ext xmlns:c16="http://schemas.microsoft.com/office/drawing/2014/chart" uri="{C3380CC4-5D6E-409C-BE32-E72D297353CC}">
              <c16:uniqueId val="{00000002-B216-5449-A9CA-B150E3E747F9}"/>
            </c:ext>
          </c:extLst>
        </c:ser>
        <c:dLbls>
          <c:showLegendKey val="0"/>
          <c:showVal val="0"/>
          <c:showCatName val="0"/>
          <c:showSerName val="0"/>
          <c:showPercent val="0"/>
          <c:showBubbleSize val="0"/>
        </c:dLbls>
        <c:gapWidth val="150"/>
        <c:overlap val="100"/>
        <c:axId val="105664896"/>
        <c:axId val="105666432"/>
      </c:barChart>
      <c:catAx>
        <c:axId val="105664896"/>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6432"/>
        <c:crosses val="autoZero"/>
        <c:auto val="1"/>
        <c:lblAlgn val="ctr"/>
        <c:lblOffset val="100"/>
        <c:noMultiLvlLbl val="0"/>
      </c:catAx>
      <c:valAx>
        <c:axId val="1056664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'Siffror+diagram'!$B$26</c:f>
              <c:strCache>
                <c:ptCount val="1"/>
                <c:pt idx="0">
                  <c:v>Ministars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'Siffror+diagram'!$B$27:$B$41</c:f>
              <c:numCache>
                <c:formatCode>General</c:formatCode>
                <c:ptCount val="15"/>
                <c:pt idx="0">
                  <c:v>0</c:v>
                </c:pt>
                <c:pt idx="1">
                  <c:v>0</c:v>
                </c:pt>
                <c:pt idx="2">
                  <c:v>0</c:v>
                </c:pt>
                <c:pt idx="3">
                  <c:v>0</c:v>
                </c:pt>
                <c:pt idx="4">
                  <c:v>1</c:v>
                </c:pt>
                <c:pt idx="5">
                  <c:v>1</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0-9F8C-DA42-BE60-A9149CD99282}"/>
            </c:ext>
          </c:extLst>
        </c:ser>
        <c:ser>
          <c:idx val="1"/>
          <c:order val="1"/>
          <c:tx>
            <c:strRef>
              <c:f>'Siffror+diagram'!$C$26</c:f>
              <c:strCache>
                <c:ptCount val="1"/>
                <c:pt idx="0">
                  <c:v>Föräldrarlaget</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'Siffror+diagram'!$C$27:$C$41</c:f>
              <c:numCache>
                <c:formatCode>General</c:formatCode>
                <c:ptCount val="15"/>
                <c:pt idx="0">
                  <c:v>0</c:v>
                </c:pt>
                <c:pt idx="1">
                  <c:v>2</c:v>
                </c:pt>
                <c:pt idx="2">
                  <c:v>2</c:v>
                </c:pt>
                <c:pt idx="3">
                  <c:v>2</c:v>
                </c:pt>
                <c:pt idx="4">
                  <c:v>2</c:v>
                </c:pt>
                <c:pt idx="5">
                  <c:v>2</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1-9F8C-DA42-BE60-A9149CD99282}"/>
            </c:ext>
          </c:extLst>
        </c:ser>
        <c:ser>
          <c:idx val="2"/>
          <c:order val="2"/>
          <c:tx>
            <c:strRef>
              <c:f>'Siffror+diagram'!$D$26</c:f>
              <c:strCache>
                <c:ptCount val="1"/>
                <c:pt idx="0">
                  <c:v>Tjejlag ≤ U12</c:v>
                </c:pt>
              </c:strCache>
            </c:strRef>
          </c:tx>
          <c:spPr>
            <a:solidFill>
              <a:srgbClr val="FC28A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'Siffror+diagram'!$D$27:$D$41</c:f>
              <c:numCache>
                <c:formatCode>General</c:formatCode>
                <c:ptCount val="15"/>
                <c:pt idx="0">
                  <c:v>2</c:v>
                </c:pt>
                <c:pt idx="1">
                  <c:v>3</c:v>
                </c:pt>
                <c:pt idx="2">
                  <c:v>4</c:v>
                </c:pt>
                <c:pt idx="3">
                  <c:v>4</c:v>
                </c:pt>
                <c:pt idx="4">
                  <c:v>4</c:v>
                </c:pt>
                <c:pt idx="5">
                  <c:v>5</c:v>
                </c:pt>
                <c:pt idx="6">
                  <c:v>5</c:v>
                </c:pt>
                <c:pt idx="7">
                  <c:v>5</c:v>
                </c:pt>
                <c:pt idx="8">
                  <c:v>5</c:v>
                </c:pt>
                <c:pt idx="9">
                  <c:v>5</c:v>
                </c:pt>
                <c:pt idx="10">
                  <c:v>5</c:v>
                </c:pt>
                <c:pt idx="11">
                  <c:v>5</c:v>
                </c:pt>
                <c:pt idx="12">
                  <c:v>9</c:v>
                </c:pt>
                <c:pt idx="13">
                  <c:v>8</c:v>
                </c:pt>
                <c:pt idx="14">
                  <c:v>8</c:v>
                </c:pt>
              </c:numCache>
            </c:numRef>
          </c:val>
          <c:extLst>
            <c:ext xmlns:c16="http://schemas.microsoft.com/office/drawing/2014/chart" uri="{C3380CC4-5D6E-409C-BE32-E72D297353CC}">
              <c16:uniqueId val="{00000002-9F8C-DA42-BE60-A9149CD99282}"/>
            </c:ext>
          </c:extLst>
        </c:ser>
        <c:ser>
          <c:idx val="3"/>
          <c:order val="3"/>
          <c:tx>
            <c:strRef>
              <c:f>'Siffror+diagram'!$E$26</c:f>
              <c:strCache>
                <c:ptCount val="1"/>
                <c:pt idx="0">
                  <c:v>Tjejlag ≥ U13</c:v>
                </c:pt>
              </c:strCache>
            </c:strRef>
          </c:tx>
          <c:spPr>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'Siffror+diagram'!$E$27:$E$41</c:f>
              <c:numCache>
                <c:formatCode>General</c:formatCode>
                <c:ptCount val="15"/>
                <c:pt idx="0">
                  <c:v>0</c:v>
                </c:pt>
                <c:pt idx="1">
                  <c:v>0</c:v>
                </c:pt>
                <c:pt idx="2">
                  <c:v>0</c:v>
                </c:pt>
                <c:pt idx="3">
                  <c:v>2</c:v>
                </c:pt>
                <c:pt idx="4">
                  <c:v>2</c:v>
                </c:pt>
                <c:pt idx="5">
                  <c:v>3</c:v>
                </c:pt>
                <c:pt idx="6">
                  <c:v>3</c:v>
                </c:pt>
                <c:pt idx="7">
                  <c:v>3</c:v>
                </c:pt>
                <c:pt idx="8">
                  <c:v>2</c:v>
                </c:pt>
                <c:pt idx="9">
                  <c:v>3</c:v>
                </c:pt>
                <c:pt idx="10">
                  <c:v>4</c:v>
                </c:pt>
                <c:pt idx="11">
                  <c:v>5</c:v>
                </c:pt>
                <c:pt idx="12">
                  <c:v>8</c:v>
                </c:pt>
                <c:pt idx="13">
                  <c:v>9</c:v>
                </c:pt>
                <c:pt idx="14">
                  <c:v>7</c:v>
                </c:pt>
              </c:numCache>
            </c:numRef>
          </c:val>
          <c:extLst>
            <c:ext xmlns:c16="http://schemas.microsoft.com/office/drawing/2014/chart" uri="{C3380CC4-5D6E-409C-BE32-E72D297353CC}">
              <c16:uniqueId val="{00000003-9F8C-DA42-BE60-A9149CD99282}"/>
            </c:ext>
          </c:extLst>
        </c:ser>
        <c:ser>
          <c:idx val="4"/>
          <c:order val="4"/>
          <c:tx>
            <c:strRef>
              <c:f>'Siffror+diagram'!$F$26</c:f>
              <c:strCache>
                <c:ptCount val="1"/>
                <c:pt idx="0">
                  <c:v>Killag ≤ U12</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'Siffror+diagram'!$F$27:$F$41</c:f>
              <c:numCache>
                <c:formatCode>General</c:formatCode>
                <c:ptCount val="15"/>
                <c:pt idx="0">
                  <c:v>1</c:v>
                </c:pt>
                <c:pt idx="1">
                  <c:v>2</c:v>
                </c:pt>
                <c:pt idx="2">
                  <c:v>2</c:v>
                </c:pt>
                <c:pt idx="3">
                  <c:v>3</c:v>
                </c:pt>
                <c:pt idx="4">
                  <c:v>4</c:v>
                </c:pt>
                <c:pt idx="5">
                  <c:v>5</c:v>
                </c:pt>
                <c:pt idx="6">
                  <c:v>5</c:v>
                </c:pt>
                <c:pt idx="7">
                  <c:v>4</c:v>
                </c:pt>
                <c:pt idx="8">
                  <c:v>5</c:v>
                </c:pt>
                <c:pt idx="9">
                  <c:v>5</c:v>
                </c:pt>
                <c:pt idx="10">
                  <c:v>5</c:v>
                </c:pt>
                <c:pt idx="11">
                  <c:v>5</c:v>
                </c:pt>
                <c:pt idx="12">
                  <c:v>9</c:v>
                </c:pt>
                <c:pt idx="13">
                  <c:v>7</c:v>
                </c:pt>
                <c:pt idx="14">
                  <c:v>8</c:v>
                </c:pt>
              </c:numCache>
            </c:numRef>
          </c:val>
          <c:extLst>
            <c:ext xmlns:c16="http://schemas.microsoft.com/office/drawing/2014/chart" uri="{C3380CC4-5D6E-409C-BE32-E72D297353CC}">
              <c16:uniqueId val="{00000004-9F8C-DA42-BE60-A9149CD99282}"/>
            </c:ext>
          </c:extLst>
        </c:ser>
        <c:ser>
          <c:idx val="5"/>
          <c:order val="5"/>
          <c:tx>
            <c:strRef>
              <c:f>'Siffror+diagram'!$G$26</c:f>
              <c:strCache>
                <c:ptCount val="1"/>
                <c:pt idx="0">
                  <c:v>Killag ≥ U13</c:v>
                </c:pt>
              </c:strCache>
            </c:strRef>
          </c:tx>
          <c:spPr>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'Siffror+diagram'!$G$27:$G$41</c:f>
              <c:numCache>
                <c:formatCode>General</c:formatCode>
                <c:ptCount val="15"/>
                <c:pt idx="0">
                  <c:v>0</c:v>
                </c:pt>
                <c:pt idx="1">
                  <c:v>0</c:v>
                </c:pt>
                <c:pt idx="2">
                  <c:v>0</c:v>
                </c:pt>
                <c:pt idx="3">
                  <c:v>0</c:v>
                </c:pt>
                <c:pt idx="4">
                  <c:v>0</c:v>
                </c:pt>
                <c:pt idx="5">
                  <c:v>0</c:v>
                </c:pt>
                <c:pt idx="6">
                  <c:v>1</c:v>
                </c:pt>
                <c:pt idx="7">
                  <c:v>2</c:v>
                </c:pt>
                <c:pt idx="8">
                  <c:v>2</c:v>
                </c:pt>
                <c:pt idx="9">
                  <c:v>2</c:v>
                </c:pt>
                <c:pt idx="10">
                  <c:v>2</c:v>
                </c:pt>
                <c:pt idx="11">
                  <c:v>4</c:v>
                </c:pt>
                <c:pt idx="12">
                  <c:v>7</c:v>
                </c:pt>
                <c:pt idx="13">
                  <c:v>9</c:v>
                </c:pt>
                <c:pt idx="14">
                  <c:v>9</c:v>
                </c:pt>
              </c:numCache>
            </c:numRef>
          </c:val>
          <c:extLst>
            <c:ext xmlns:c16="http://schemas.microsoft.com/office/drawing/2014/chart" uri="{C3380CC4-5D6E-409C-BE32-E72D297353CC}">
              <c16:uniqueId val="{00000005-9F8C-DA42-BE60-A9149CD99282}"/>
            </c:ext>
          </c:extLst>
        </c:ser>
        <c:ser>
          <c:idx val="6"/>
          <c:order val="6"/>
          <c:tx>
            <c:strRef>
              <c:f>'Siffror+diagram'!$H$26</c:f>
              <c:strCache>
                <c:ptCount val="1"/>
                <c:pt idx="0">
                  <c:v>Seniorlag</c:v>
                </c:pt>
              </c:strCache>
            </c:strRef>
          </c:tx>
          <c:spPr>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'Siffror+diagram'!$H$27:$H$41</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2</c:v>
                </c:pt>
                <c:pt idx="12">
                  <c:v>2</c:v>
                </c:pt>
                <c:pt idx="13">
                  <c:v>2</c:v>
                </c:pt>
                <c:pt idx="14">
                  <c:v>2</c:v>
                </c:pt>
              </c:numCache>
            </c:numRef>
          </c:val>
          <c:extLst>
            <c:ext xmlns:c16="http://schemas.microsoft.com/office/drawing/2014/chart" uri="{C3380CC4-5D6E-409C-BE32-E72D297353CC}">
              <c16:uniqueId val="{00000006-9F8C-DA42-BE60-A9149CD99282}"/>
            </c:ext>
          </c:extLst>
        </c:ser>
        <c:dLbls>
          <c:showLegendKey val="0"/>
          <c:showVal val="0"/>
          <c:showCatName val="0"/>
          <c:showSerName val="0"/>
          <c:showPercent val="0"/>
          <c:showBubbleSize val="0"/>
        </c:dLbls>
        <c:gapWidth val="150"/>
        <c:overlap val="100"/>
        <c:axId val="106837120"/>
        <c:axId val="106838656"/>
      </c:barChart>
      <c:catAx>
        <c:axId val="106837120"/>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8656"/>
        <c:crosses val="autoZero"/>
        <c:auto val="1"/>
        <c:lblAlgn val="ctr"/>
        <c:lblOffset val="100"/>
        <c:noMultiLvlLbl val="0"/>
      </c:catAx>
      <c:valAx>
        <c:axId val="10683865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stacked"/>
        <c:varyColors val="0"/>
        <c:ser>
          <c:idx val="0"/>
          <c:order val="0"/>
          <c:tx>
            <c:strRef>
              <c:f>'Siffror+diagram'!$B$46</c:f>
              <c:strCache>
                <c:ptCount val="1"/>
                <c:pt idx="0">
                  <c:v>Ledare</c:v>
                </c:pt>
              </c:strCache>
            </c:strRef>
          </c:tx>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'Siffror+diagram'!$B$47:$B$61</c:f>
              <c:numCache>
                <c:formatCode>General</c:formatCode>
                <c:ptCount val="15"/>
                <c:pt idx="0">
                  <c:v>4</c:v>
                </c:pt>
                <c:pt idx="1">
                  <c:v>13</c:v>
                </c:pt>
                <c:pt idx="2">
                  <c:v>20</c:v>
                </c:pt>
                <c:pt idx="3">
                  <c:v>20</c:v>
                </c:pt>
                <c:pt idx="4">
                  <c:v>50</c:v>
                </c:pt>
                <c:pt idx="5">
                  <c:v>50</c:v>
                </c:pt>
                <c:pt idx="6">
                  <c:v>58</c:v>
                </c:pt>
                <c:pt idx="7">
                  <c:v>55</c:v>
                </c:pt>
                <c:pt idx="8">
                  <c:v>53</c:v>
                </c:pt>
                <c:pt idx="9">
                  <c:v>51</c:v>
                </c:pt>
                <c:pt idx="10">
                  <c:v>59</c:v>
                </c:pt>
                <c:pt idx="11">
                  <c:v>72</c:v>
                </c:pt>
                <c:pt idx="12">
                  <c:v>71</c:v>
                </c:pt>
                <c:pt idx="13">
                  <c:v>91</c:v>
                </c:pt>
                <c:pt idx="14">
                  <c:v>114</c:v>
                </c:pt>
              </c:numCache>
            </c:numRef>
          </c:val>
          <c:extLst>
            <c:ext xmlns:c16="http://schemas.microsoft.com/office/drawing/2014/chart" uri="{C3380CC4-5D6E-409C-BE32-E72D297353CC}">
              <c16:uniqueId val="{00000000-0DEF-C14E-886F-02F7A43F526D}"/>
            </c:ext>
          </c:extLst>
        </c:ser>
        <c:ser>
          <c:idx val="1"/>
          <c:order val="1"/>
          <c:tx>
            <c:strRef>
              <c:f>'Siffror+diagram'!$C$46</c:f>
              <c:strCache>
                <c:ptCount val="1"/>
                <c:pt idx="0">
                  <c:v>Ungdomscoacher</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'Siffror+diagram'!$C$47:$C$61</c:f>
              <c:numCache>
                <c:formatCode>General</c:formatCode>
                <c:ptCount val="15"/>
                <c:pt idx="0">
                  <c:v>0</c:v>
                </c:pt>
                <c:pt idx="1">
                  <c:v>0</c:v>
                </c:pt>
                <c:pt idx="2">
                  <c:v>0</c:v>
                </c:pt>
                <c:pt idx="3">
                  <c:v>0</c:v>
                </c:pt>
                <c:pt idx="4">
                  <c:v>0</c:v>
                </c:pt>
                <c:pt idx="5">
                  <c:v>0</c:v>
                </c:pt>
                <c:pt idx="6">
                  <c:v>11</c:v>
                </c:pt>
                <c:pt idx="7">
                  <c:v>12</c:v>
                </c:pt>
                <c:pt idx="8">
                  <c:v>9</c:v>
                </c:pt>
                <c:pt idx="9">
                  <c:v>12</c:v>
                </c:pt>
                <c:pt idx="10">
                  <c:v>19</c:v>
                </c:pt>
                <c:pt idx="11">
                  <c:v>18</c:v>
                </c:pt>
                <c:pt idx="12">
                  <c:v>29</c:v>
                </c:pt>
                <c:pt idx="13">
                  <c:v>30</c:v>
                </c:pt>
                <c:pt idx="14">
                  <c:v>35</c:v>
                </c:pt>
              </c:numCache>
            </c:numRef>
          </c:val>
          <c:extLst>
            <c:ext xmlns:c16="http://schemas.microsoft.com/office/drawing/2014/chart" uri="{C3380CC4-5D6E-409C-BE32-E72D297353CC}">
              <c16:uniqueId val="{00000001-0DEF-C14E-886F-02F7A43F526D}"/>
            </c:ext>
          </c:extLst>
        </c:ser>
        <c:dLbls>
          <c:showLegendKey val="0"/>
          <c:showVal val="0"/>
          <c:showCatName val="0"/>
          <c:showSerName val="0"/>
          <c:showPercent val="0"/>
          <c:showBubbleSize val="0"/>
        </c:dLbls>
        <c:gapWidth val="150"/>
        <c:overlap val="100"/>
        <c:axId val="104903808"/>
        <c:axId val="104905344"/>
      </c:barChart>
      <c:catAx>
        <c:axId val="104903808"/>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5344"/>
        <c:crosses val="autoZero"/>
        <c:auto val="1"/>
        <c:lblAlgn val="ctr"/>
        <c:lblOffset val="100"/>
        <c:noMultiLvlLbl val="0"/>
      </c:catAx>
      <c:valAx>
        <c:axId val="104905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ata5.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rawing5.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och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4823" custRadScaleInc="-3670">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dgm:spPr/>
      <dgm:t>
        <a:bodyPr/>
        <a:lstStyle/>
        <a:p>
          <a:r>
            <a:rPr lang="sv-SE" dirty="0"/>
            <a:t>Styrelse</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dgm:spPr/>
      <dgm:t>
        <a:bodyPr/>
        <a:lstStyle/>
        <a:p>
          <a:r>
            <a:rPr lang="sv-SE" dirty="0"/>
            <a:t>Medlemmar</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dgm:spPr/>
      <dgm:t>
        <a:bodyPr/>
        <a:lstStyle/>
        <a:p>
          <a:r>
            <a:rPr lang="sv-SE" dirty="0"/>
            <a:t>Tränarråd</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104017">
        <dgm:presLayoutVars>
          <dgm:bulletEnabled val="1"/>
        </dgm:presLayoutVars>
      </dgm:prSet>
      <dgm:spPr/>
    </dgm:pt>
    <dgm:pt modelId="{BDA8BADA-3361-4279-A6D1-A585A297B36E}" type="pres">
      <dgm:prSet presAssocID="{DAB5AA20-28A8-4198-B744-91E936A93937}" presName="sibTrans" presStyleLbl="sibTrans2D1" presStyleIdx="0" presStyleCnt="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dgm:presLayoutVars>
          <dgm:bulletEnabled val="1"/>
        </dgm:presLayoutVars>
      </dgm:prSet>
      <dgm:spPr/>
    </dgm:pt>
    <dgm:pt modelId="{18083FF2-1863-4187-BFDD-A46843160FE4}" type="pres">
      <dgm:prSet presAssocID="{A17789FB-B9F5-4164-AC89-41773048B25C}" presName="sibTrans" presStyleLbl="sibTrans2D1" presStyleIdx="2" presStyleCnt="3"/>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och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4823" custRadScaleInc="-3670">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b="1" dirty="0"/>
            <a:t>Ordförande</a:t>
          </a:r>
          <a:r>
            <a:rPr lang="en-US" sz="2000" dirty="0"/>
            <a:t> som vill leda Viby Basket med alla fantastiska ledare och underbara ungdomar</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latin typeface="Calibri"/>
            </a:rPr>
            <a:t>Ledamöter </a:t>
          </a:r>
          <a:r>
            <a:rPr lang="en-US" sz="2000" dirty="0"/>
            <a:t>som vill </a:t>
          </a:r>
          <a:r>
            <a:rPr lang="en-US" sz="2000" dirty="0">
              <a:latin typeface="Calibri"/>
            </a:rPr>
            <a:t>vidare-utveckla våra</a:t>
          </a:r>
          <a:r>
            <a:rPr lang="en-US" sz="2000" dirty="0"/>
            <a:t> arrangemang och fina </a:t>
          </a:r>
          <a:r>
            <a:rPr lang="en-US" sz="2000" dirty="0">
              <a:latin typeface="Calibri"/>
            </a:rPr>
            <a:t>gemenskap</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b="1" dirty="0"/>
            <a:t>Kassör</a:t>
          </a:r>
          <a:r>
            <a:rPr lang="en-US" sz="2000" dirty="0"/>
            <a:t> som vill hjälpa till med att hålla ordning och reda på vår ekonomi</a:t>
          </a:r>
        </a:p>
      </dgm:t>
    </dgm:pt>
    <dgm:pt modelId="{8A5474CF-6410-4516-B07B-CBE52E2AA541}" type="sibTrans" cxnId="{2F2E9DCD-D7E7-48D2-9B72-F04C165D3BEA}">
      <dgm:prSet/>
      <dgm:spPr/>
      <dgm:t>
        <a:bodyPr/>
        <a:lstStyle/>
        <a:p>
          <a:pPr>
            <a:lnSpc>
              <a:spcPct val="100000"/>
            </a:lnSpc>
          </a:pPr>
          <a:endParaRPr lang="en-US" sz="2000"/>
        </a:p>
      </dgm:t>
    </dgm:pt>
    <dgm:pt modelId="{82B4C9DB-8AE2-4DB2-BC09-29A6E9B13C04}" type="parTrans" cxnId="{2F2E9DCD-D7E7-48D2-9B72-F04C165D3BEA}">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3"/>
      <dgm:spPr/>
    </dgm:pt>
    <dgm:pt modelId="{D6BD81EF-87AA-4329-9DD9-BE1F98A45E00}" type="pres">
      <dgm:prSet presAssocID="{8A0EA885-8AD4-4560-9E46-50C6786DA29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rdförandeklubba"/>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3"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3"/>
      <dgm:spPr/>
    </dgm:pt>
    <dgm:pt modelId="{AFE3362A-6C25-4DC1-B96E-4326B904570E}" type="pres">
      <dgm:prSet presAssocID="{D5A205B2-4C55-4310-8805-F6BFADDD6DE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enna"/>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3">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3"/>
      <dgm:spPr/>
    </dgm:pt>
    <dgm:pt modelId="{AE82053F-30EB-42DA-9017-4C7009721294}" type="pres">
      <dgm:prSet presAssocID="{0DBBA2FB-D03A-42B5-A682-A76AB2EE4190}"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ärke hjärta"/>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3" custLinFactNeighborX="-1582" custLinFactNeighborY="1876">
        <dgm:presLayoutVars>
          <dgm:chMax val="1"/>
          <dgm:chPref val="1"/>
        </dgm:presLayoutVars>
      </dgm:prSet>
      <dgm:spPr/>
    </dgm:pt>
  </dgm:ptLst>
  <dgm:cxnLst>
    <dgm:cxn modelId="{A9FE8931-E03F-4580-BB77-D74FB0F1C9E5}" srcId="{7A3DA013-FAAD-43DB-8E18-C763BB738CD8}" destId="{8A0EA885-8AD4-4560-9E46-50C6786DA292}" srcOrd="0" destOrd="0" parTransId="{BDB16981-B72C-44B0-B5A5-A27E19E1C723}" sibTransId="{F9ABFF5C-7925-49B4-A664-82A2378355A3}"/>
    <dgm:cxn modelId="{53F5E54B-CE1D-41F6-85E2-9C24601B9201}" type="presOf" srcId="{D5A205B2-4C55-4310-8805-F6BFADDD6DEB}" destId="{5AD62760-C5C5-43C4-B501-51056207656C}" srcOrd="0" destOrd="0" presId="urn:microsoft.com/office/officeart/2018/2/layout/IconCircleList"/>
    <dgm:cxn modelId="{AF5A456F-353A-44A4-B316-87F16AEAD1A8}" type="presOf" srcId="{8A5474CF-6410-4516-B07B-CBE52E2AA541}" destId="{D7E1FE4D-97C2-48E5-BCF4-0142E2A997CC}" srcOrd="0" destOrd="0" presId="urn:microsoft.com/office/officeart/2018/2/layout/IconCircleList"/>
    <dgm:cxn modelId="{D9C7989B-BD80-46C4-9544-AF76CA339C7B}" srcId="{7A3DA013-FAAD-43DB-8E18-C763BB738CD8}" destId="{0DBBA2FB-D03A-42B5-A682-A76AB2EE4190}" srcOrd="2" destOrd="0" parTransId="{F38C0B66-4EF1-4B57-B613-C6D84BC99C03}" sibTransId="{7063B42B-D9D0-4EB9-896A-E1D01915B8D9}"/>
    <dgm:cxn modelId="{3C72D5A0-CE1E-427B-A312-6A1CC380C465}" type="presOf" srcId="{8A0EA885-8AD4-4560-9E46-50C6786DA292}" destId="{316403E3-E523-488F-AAEF-D2E165196CA5}" srcOrd="0" destOrd="0" presId="urn:microsoft.com/office/officeart/2018/2/layout/IconCircleList"/>
    <dgm:cxn modelId="{6B1F2FAF-286A-9A40-A734-192A58CE8D7B}" type="presOf" srcId="{7A3DA013-FAAD-43DB-8E18-C763BB738CD8}" destId="{B3365F57-5E5C-4B11-BD88-C0243FAAF5E3}"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035B60D5-4D62-43A5-B1A5-25D2E150C150}" type="presOf" srcId="{F9ABFF5C-7925-49B4-A664-82A2378355A3}" destId="{EC6AFA09-1971-4C8B-A19E-D1EA6648A301}" srcOrd="0" destOrd="0" presId="urn:microsoft.com/office/officeart/2018/2/layout/IconCircleList"/>
    <dgm:cxn modelId="{587B29F7-E43F-4534-A0DD-7F8C49492717}" type="presOf" srcId="{0DBBA2FB-D03A-42B5-A682-A76AB2EE4190}" destId="{FFFA5E59-0982-45ED-846D-F14DA90C74A7}" srcOrd="0" destOrd="0" presId="urn:microsoft.com/office/officeart/2018/2/layout/IconCircleList"/>
    <dgm:cxn modelId="{B1E766CA-9C81-4D66-85E6-A3AF329E8510}" type="presParOf" srcId="{B3365F57-5E5C-4B11-BD88-C0243FAAF5E3}" destId="{BF44E68A-D954-4163-9493-1827CC56FF09}" srcOrd="0" destOrd="0" presId="urn:microsoft.com/office/officeart/2018/2/layout/IconCircleList"/>
    <dgm:cxn modelId="{3805854B-5F8D-48B6-85DC-286271CBF9AB}" type="presParOf" srcId="{BF44E68A-D954-4163-9493-1827CC56FF09}" destId="{99DA1728-CA8B-4ADE-BA3D-98DADBB1D762}" srcOrd="0" destOrd="0" presId="urn:microsoft.com/office/officeart/2018/2/layout/IconCircleList"/>
    <dgm:cxn modelId="{F59B4D2E-475C-43C6-A50F-97E04149BB9F}" type="presParOf" srcId="{99DA1728-CA8B-4ADE-BA3D-98DADBB1D762}" destId="{F95FF5A2-4ADE-47C2-AD90-B7479BDEDED3}" srcOrd="0" destOrd="0" presId="urn:microsoft.com/office/officeart/2018/2/layout/IconCircleList"/>
    <dgm:cxn modelId="{9B3DB807-43E4-4D5A-A2E7-197CEDDAA6B1}" type="presParOf" srcId="{99DA1728-CA8B-4ADE-BA3D-98DADBB1D762}" destId="{D6BD81EF-87AA-4329-9DD9-BE1F98A45E00}" srcOrd="1" destOrd="0" presId="urn:microsoft.com/office/officeart/2018/2/layout/IconCircleList"/>
    <dgm:cxn modelId="{BD33ABF5-633F-4252-91C8-9463E3116E87}" type="presParOf" srcId="{99DA1728-CA8B-4ADE-BA3D-98DADBB1D762}" destId="{A0F2342A-B95A-4784-9B4D-F1CFD2CFBD35}" srcOrd="2" destOrd="0" presId="urn:microsoft.com/office/officeart/2018/2/layout/IconCircleList"/>
    <dgm:cxn modelId="{24F53F05-0B77-4C10-9EF7-6AA28D9A5281}" type="presParOf" srcId="{99DA1728-CA8B-4ADE-BA3D-98DADBB1D762}" destId="{316403E3-E523-488F-AAEF-D2E165196CA5}" srcOrd="3" destOrd="0" presId="urn:microsoft.com/office/officeart/2018/2/layout/IconCircleList"/>
    <dgm:cxn modelId="{A0A5E57F-D6C5-4378-A9EF-AD4C66ED3431}" type="presParOf" srcId="{BF44E68A-D954-4163-9493-1827CC56FF09}" destId="{EC6AFA09-1971-4C8B-A19E-D1EA6648A301}" srcOrd="1" destOrd="0" presId="urn:microsoft.com/office/officeart/2018/2/layout/IconCircleList"/>
    <dgm:cxn modelId="{F761111C-6802-491D-AB82-D6F2C93E5613}" type="presParOf" srcId="{BF44E68A-D954-4163-9493-1827CC56FF09}" destId="{BE1DCBEA-D028-4437-B341-F42B8C174CDE}" srcOrd="2" destOrd="0" presId="urn:microsoft.com/office/officeart/2018/2/layout/IconCircleList"/>
    <dgm:cxn modelId="{15032687-27F9-4572-A106-272114FB1C63}" type="presParOf" srcId="{BE1DCBEA-D028-4437-B341-F42B8C174CDE}" destId="{AECBD803-9413-4F85-A70B-36A503F868B9}" srcOrd="0" destOrd="0" presId="urn:microsoft.com/office/officeart/2018/2/layout/IconCircleList"/>
    <dgm:cxn modelId="{437CADEC-42DE-4F63-B10E-8F87A2DF5D1E}" type="presParOf" srcId="{BE1DCBEA-D028-4437-B341-F42B8C174CDE}" destId="{AFE3362A-6C25-4DC1-B96E-4326B904570E}" srcOrd="1" destOrd="0" presId="urn:microsoft.com/office/officeart/2018/2/layout/IconCircleList"/>
    <dgm:cxn modelId="{667D39A2-593C-4B41-B09A-1EDAB19637FA}" type="presParOf" srcId="{BE1DCBEA-D028-4437-B341-F42B8C174CDE}" destId="{D9AC5ACC-DED1-4C52-8438-64C21D702CBD}" srcOrd="2" destOrd="0" presId="urn:microsoft.com/office/officeart/2018/2/layout/IconCircleList"/>
    <dgm:cxn modelId="{78D64B2E-6A55-40DB-8B47-3CB34C50EEFF}" type="presParOf" srcId="{BE1DCBEA-D028-4437-B341-F42B8C174CDE}" destId="{5AD62760-C5C5-43C4-B501-51056207656C}" srcOrd="3" destOrd="0" presId="urn:microsoft.com/office/officeart/2018/2/layout/IconCircleList"/>
    <dgm:cxn modelId="{FA23B19C-7039-421F-AF0A-BD80B1E5A6DC}" type="presParOf" srcId="{BF44E68A-D954-4163-9493-1827CC56FF09}" destId="{D7E1FE4D-97C2-48E5-BCF4-0142E2A997CC}" srcOrd="3" destOrd="0" presId="urn:microsoft.com/office/officeart/2018/2/layout/IconCircleList"/>
    <dgm:cxn modelId="{DF319FB1-AF56-4032-90B8-D79A61D0FF7E}" type="presParOf" srcId="{BF44E68A-D954-4163-9493-1827CC56FF09}" destId="{69B578A1-AEF4-44EE-8EAB-818C55D72A67}" srcOrd="4" destOrd="0" presId="urn:microsoft.com/office/officeart/2018/2/layout/IconCircleList"/>
    <dgm:cxn modelId="{E9F5F852-2FCE-47B9-B51A-847B52BDE0C2}" type="presParOf" srcId="{69B578A1-AEF4-44EE-8EAB-818C55D72A67}" destId="{63548B89-B2E4-46B9-8BC3-B74FDFDA23ED}" srcOrd="0" destOrd="0" presId="urn:microsoft.com/office/officeart/2018/2/layout/IconCircleList"/>
    <dgm:cxn modelId="{BB1ED941-0D66-4DDA-94B4-E91F181529F7}" type="presParOf" srcId="{69B578A1-AEF4-44EE-8EAB-818C55D72A67}" destId="{AE82053F-30EB-42DA-9017-4C7009721294}" srcOrd="1" destOrd="0" presId="urn:microsoft.com/office/officeart/2018/2/layout/IconCircleList"/>
    <dgm:cxn modelId="{681E7914-91E5-4925-ADD6-8B2000A4705B}" type="presParOf" srcId="{69B578A1-AEF4-44EE-8EAB-818C55D72A67}" destId="{DEA09470-5695-4FA0-864C-B154E03050F3}" srcOrd="2" destOrd="0" presId="urn:microsoft.com/office/officeart/2018/2/layout/IconCircleList"/>
    <dgm:cxn modelId="{B456BA72-59E1-441C-98EC-52BF9B2E3480}" type="presParOf" srcId="{69B578A1-AEF4-44EE-8EAB-818C55D72A67}" destId="{FFFA5E59-0982-45ED-846D-F14DA90C74A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dirty="0"/>
            <a:t>Viby Basket </a:t>
          </a:r>
          <a:r>
            <a:rPr lang="en-US" sz="2000" b="1" dirty="0"/>
            <a:t>grundades 2007 </a:t>
          </a:r>
          <a:r>
            <a:rPr lang="en-US" sz="2000" dirty="0"/>
            <a:t>och är idag </a:t>
          </a:r>
          <a:r>
            <a:rPr lang="en-US" sz="2000" b="1" dirty="0"/>
            <a:t>Sveriges 18:e största basketförening </a:t>
          </a:r>
          <a:r>
            <a:rPr lang="en-US" sz="2000" dirty="0"/>
            <a:t>och en av de starkast växande</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dirty="0"/>
            <a:t>36 lag</a:t>
          </a:r>
        </a:p>
        <a:p>
          <a:pPr>
            <a:lnSpc>
              <a:spcPct val="100000"/>
            </a:lnSpc>
          </a:pPr>
          <a:r>
            <a:rPr lang="en-US" sz="2000" b="1" dirty="0"/>
            <a:t>232 tjejer / 321 killar</a:t>
          </a:r>
        </a:p>
        <a:p>
          <a:pPr>
            <a:lnSpc>
              <a:spcPct val="100000"/>
            </a:lnSpc>
          </a:pPr>
          <a:r>
            <a:rPr lang="en-US" sz="2000" dirty="0"/>
            <a:t>149 </a:t>
          </a:r>
          <a:r>
            <a:rPr lang="en-US" sz="2000" dirty="0" err="1"/>
            <a:t>ledare</a:t>
          </a:r>
          <a:endParaRPr lang="en-US" sz="2000" dirty="0"/>
        </a:p>
        <a:p>
          <a:pPr>
            <a:lnSpc>
              <a:spcPct val="100000"/>
            </a:lnSpc>
          </a:pPr>
          <a:r>
            <a:rPr lang="en-US" sz="2000" dirty="0"/>
            <a:t>40 </a:t>
          </a:r>
          <a:r>
            <a:rPr lang="en-US" sz="2000" dirty="0" err="1"/>
            <a:t>stödmedlemmar</a:t>
          </a:r>
          <a:endParaRPr lang="en-US" sz="2000" dirty="0"/>
        </a:p>
        <a:p>
          <a:pPr>
            <a:lnSpc>
              <a:spcPct val="100000"/>
            </a:lnSpc>
          </a:pPr>
          <a:r>
            <a:rPr lang="en-US" sz="2000" b="1" dirty="0"/>
            <a:t>742 medlemmar</a:t>
          </a:r>
        </a:p>
      </dgm:t>
    </dgm:pt>
    <dgm:pt modelId="{82B4C9DB-8AE2-4DB2-BC09-29A6E9B13C04}" type="parTrans" cxnId="{2F2E9DCD-D7E7-48D2-9B72-F04C165D3BEA}">
      <dgm:prSet/>
      <dgm:spPr/>
      <dgm:t>
        <a:bodyPr/>
        <a:lstStyle/>
        <a:p>
          <a:endParaRPr lang="en-US" sz="2000"/>
        </a:p>
      </dgm:t>
    </dgm:pt>
    <dgm:pt modelId="{8A5474CF-6410-4516-B07B-CBE52E2AA541}" type="sibTrans" cxnId="{2F2E9DCD-D7E7-48D2-9B72-F04C165D3BEA}">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t>114 vuxna ledare</a:t>
          </a:r>
        </a:p>
        <a:p>
          <a:pPr>
            <a:lnSpc>
              <a:spcPct val="100000"/>
            </a:lnSpc>
          </a:pPr>
          <a:r>
            <a:rPr lang="en-US" sz="2000" b="1" dirty="0"/>
            <a:t>35 ungdomscoacher</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4E05EAE9-E4E3-477C-87FF-DA2397E7BE9D}">
      <dgm:prSet custT="1"/>
      <dgm:spPr/>
      <dgm:t>
        <a:bodyPr/>
        <a:lstStyle/>
        <a:p>
          <a:pPr>
            <a:lnSpc>
              <a:spcPct val="100000"/>
            </a:lnSpc>
          </a:pPr>
          <a:r>
            <a:rPr lang="en-US" sz="2000" dirty="0"/>
            <a:t>Styrelse</a:t>
          </a:r>
        </a:p>
        <a:p>
          <a:pPr>
            <a:lnSpc>
              <a:spcPct val="100000"/>
            </a:lnSpc>
          </a:pPr>
          <a:r>
            <a:rPr lang="en-US" sz="2000" dirty="0"/>
            <a:t>Tränarråd</a:t>
          </a:r>
        </a:p>
        <a:p>
          <a:pPr>
            <a:lnSpc>
              <a:spcPct val="100000"/>
            </a:lnSpc>
          </a:pPr>
          <a:r>
            <a:rPr lang="en-US" sz="2000" dirty="0"/>
            <a:t>Föreningskanslist</a:t>
          </a:r>
        </a:p>
        <a:p>
          <a:pPr>
            <a:lnSpc>
              <a:spcPct val="100000"/>
            </a:lnSpc>
          </a:pPr>
          <a:r>
            <a:rPr lang="en-US" sz="2000" dirty="0"/>
            <a:t>Chefstränare</a:t>
          </a:r>
        </a:p>
        <a:p>
          <a:pPr>
            <a:lnSpc>
              <a:spcPct val="100000"/>
            </a:lnSpc>
          </a:pPr>
          <a:r>
            <a:rPr lang="en-US" sz="2000" dirty="0"/>
            <a:t>Arvoderade Head Coach från U13</a:t>
          </a:r>
        </a:p>
      </dgm:t>
    </dgm:pt>
    <dgm:pt modelId="{EB4C9CBD-3B96-4045-B428-0D208D607395}" type="parTrans" cxnId="{549F1B6D-E259-4154-BCAA-F8E745C3EF70}">
      <dgm:prSet/>
      <dgm:spPr/>
      <dgm:t>
        <a:bodyPr/>
        <a:lstStyle/>
        <a:p>
          <a:endParaRPr lang="en-US" sz="2000"/>
        </a:p>
      </dgm:t>
    </dgm:pt>
    <dgm:pt modelId="{2C88081F-4B11-459C-9597-181C71F3F305}" type="sibTrans" cxnId="{549F1B6D-E259-4154-BCAA-F8E745C3EF70}">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4"/>
      <dgm:spPr/>
    </dgm:pt>
    <dgm:pt modelId="{D6BD81EF-87AA-4329-9DD9-BE1F98A45E00}" type="pres">
      <dgm:prSet presAssocID="{8A0EA885-8AD4-4560-9E46-50C6786DA29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sket"/>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4"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4"/>
      <dgm:spPr/>
    </dgm:pt>
    <dgm:pt modelId="{AFE3362A-6C25-4DC1-B96E-4326B904570E}" type="pres">
      <dgm:prSet presAssocID="{D5A205B2-4C55-4310-8805-F6BFADDD6DE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otboll"/>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4">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4"/>
      <dgm:spPr/>
    </dgm:pt>
    <dgm:pt modelId="{AE82053F-30EB-42DA-9017-4C7009721294}" type="pres">
      <dgm:prSet presAssocID="{0DBBA2FB-D03A-42B5-A682-A76AB2EE419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vändare"/>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4" custLinFactNeighborX="-1582" custLinFactNeighborY="1876">
        <dgm:presLayoutVars>
          <dgm:chMax val="1"/>
          <dgm:chPref val="1"/>
        </dgm:presLayoutVars>
      </dgm:prSet>
      <dgm:spPr/>
    </dgm:pt>
    <dgm:pt modelId="{FD53A952-62F1-491F-8A64-EBBB921293F2}" type="pres">
      <dgm:prSet presAssocID="{7063B42B-D9D0-4EB9-896A-E1D01915B8D9}" presName="sibTrans" presStyleLbl="sibTrans2D1" presStyleIdx="0" presStyleCnt="0"/>
      <dgm:spPr/>
    </dgm:pt>
    <dgm:pt modelId="{4E42D4BD-E7C2-4710-B48C-D67A7B31589E}" type="pres">
      <dgm:prSet presAssocID="{4E05EAE9-E4E3-477C-87FF-DA2397E7BE9D}" presName="compNode" presStyleCnt="0"/>
      <dgm:spPr/>
    </dgm:pt>
    <dgm:pt modelId="{71F65734-DE6A-4A6F-8DD3-82E9EA5AB21E}" type="pres">
      <dgm:prSet presAssocID="{4E05EAE9-E4E3-477C-87FF-DA2397E7BE9D}" presName="iconBgRect" presStyleLbl="bgShp" presStyleIdx="3" presStyleCnt="4" custLinFactNeighborX="30024"/>
      <dgm:spPr/>
    </dgm:pt>
    <dgm:pt modelId="{239195A1-7564-403C-9461-5DC6B95E5A1E}" type="pres">
      <dgm:prSet presAssocID="{4E05EAE9-E4E3-477C-87FF-DA2397E7BE9D}" presName="iconRect" presStyleLbl="node1" presStyleIdx="3" presStyleCnt="4" custLinFactNeighborX="5176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kör"/>
        </a:ext>
      </dgm:extLst>
    </dgm:pt>
    <dgm:pt modelId="{4DEBAA9A-2977-4AA9-838E-8134417C4A7B}" type="pres">
      <dgm:prSet presAssocID="{4E05EAE9-E4E3-477C-87FF-DA2397E7BE9D}" presName="spaceRect" presStyleCnt="0"/>
      <dgm:spPr/>
    </dgm:pt>
    <dgm:pt modelId="{A17F39DA-0624-4E89-9457-48BAC1E591CB}" type="pres">
      <dgm:prSet presAssocID="{4E05EAE9-E4E3-477C-87FF-DA2397E7BE9D}" presName="textRect" presStyleLbl="revTx" presStyleIdx="3" presStyleCnt="4" custScaleY="180882" custLinFactNeighborX="14428" custLinFactNeighborY="-2086">
        <dgm:presLayoutVars>
          <dgm:chMax val="1"/>
          <dgm:chPref val="1"/>
        </dgm:presLayoutVars>
      </dgm:prSet>
      <dgm:spPr/>
    </dgm:pt>
  </dgm:ptLst>
  <dgm:cxnLst>
    <dgm:cxn modelId="{DC36AB1F-C8EC-194A-AE9C-A0F71C85594C}" type="presOf" srcId="{4E05EAE9-E4E3-477C-87FF-DA2397E7BE9D}" destId="{A17F39DA-0624-4E89-9457-48BAC1E591CB}" srcOrd="0" destOrd="0" presId="urn:microsoft.com/office/officeart/2018/2/layout/IconCircleList"/>
    <dgm:cxn modelId="{F3947E27-5F5E-AB4B-A53C-2674CB4495CC}" type="presOf" srcId="{F9ABFF5C-7925-49B4-A664-82A2378355A3}" destId="{EC6AFA09-1971-4C8B-A19E-D1EA6648A301}" srcOrd="0" destOrd="0" presId="urn:microsoft.com/office/officeart/2018/2/layout/IconCircleList"/>
    <dgm:cxn modelId="{A9FE8931-E03F-4580-BB77-D74FB0F1C9E5}" srcId="{7A3DA013-FAAD-43DB-8E18-C763BB738CD8}" destId="{8A0EA885-8AD4-4560-9E46-50C6786DA292}" srcOrd="0" destOrd="0" parTransId="{BDB16981-B72C-44B0-B5A5-A27E19E1C723}" sibTransId="{F9ABFF5C-7925-49B4-A664-82A2378355A3}"/>
    <dgm:cxn modelId="{2C01E83E-1BCA-8348-92DE-2B9538C5BBDF}" type="presOf" srcId="{D5A205B2-4C55-4310-8805-F6BFADDD6DEB}" destId="{5AD62760-C5C5-43C4-B501-51056207656C}" srcOrd="0" destOrd="0" presId="urn:microsoft.com/office/officeart/2018/2/layout/IconCircleList"/>
    <dgm:cxn modelId="{549F1B6D-E259-4154-BCAA-F8E745C3EF70}" srcId="{7A3DA013-FAAD-43DB-8E18-C763BB738CD8}" destId="{4E05EAE9-E4E3-477C-87FF-DA2397E7BE9D}" srcOrd="3" destOrd="0" parTransId="{EB4C9CBD-3B96-4045-B428-0D208D607395}" sibTransId="{2C88081F-4B11-459C-9597-181C71F3F305}"/>
    <dgm:cxn modelId="{D9C7989B-BD80-46C4-9544-AF76CA339C7B}" srcId="{7A3DA013-FAAD-43DB-8E18-C763BB738CD8}" destId="{0DBBA2FB-D03A-42B5-A682-A76AB2EE4190}" srcOrd="2" destOrd="0" parTransId="{F38C0B66-4EF1-4B57-B613-C6D84BC99C03}" sibTransId="{7063B42B-D9D0-4EB9-896A-E1D01915B8D9}"/>
    <dgm:cxn modelId="{6B1F2FAF-286A-9A40-A734-192A58CE8D7B}" type="presOf" srcId="{7A3DA013-FAAD-43DB-8E18-C763BB738CD8}" destId="{B3365F57-5E5C-4B11-BD88-C0243FAAF5E3}" srcOrd="0" destOrd="0" presId="urn:microsoft.com/office/officeart/2018/2/layout/IconCircleList"/>
    <dgm:cxn modelId="{6202C1B9-81A5-D04D-A560-AFAF9F0F77FC}" type="presOf" srcId="{7063B42B-D9D0-4EB9-896A-E1D01915B8D9}" destId="{FD53A952-62F1-491F-8A64-EBBB921293F2}" srcOrd="0" destOrd="0" presId="urn:microsoft.com/office/officeart/2018/2/layout/IconCircleList"/>
    <dgm:cxn modelId="{1F05EBC7-6460-4B49-9F48-4B210CBDF0FB}" type="presOf" srcId="{0DBBA2FB-D03A-42B5-A682-A76AB2EE4190}" destId="{FFFA5E59-0982-45ED-846D-F14DA90C74A7}"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62E080D6-93F9-7D42-B27C-090F255F0702}" type="presOf" srcId="{8A0EA885-8AD4-4560-9E46-50C6786DA292}" destId="{316403E3-E523-488F-AAEF-D2E165196CA5}" srcOrd="0" destOrd="0" presId="urn:microsoft.com/office/officeart/2018/2/layout/IconCircleList"/>
    <dgm:cxn modelId="{52640AFC-AA26-E94B-9F36-E1F8A74EC779}" type="presOf" srcId="{8A5474CF-6410-4516-B07B-CBE52E2AA541}" destId="{D7E1FE4D-97C2-48E5-BCF4-0142E2A997CC}" srcOrd="0" destOrd="0" presId="urn:microsoft.com/office/officeart/2018/2/layout/IconCircleList"/>
    <dgm:cxn modelId="{2C3BA125-14CA-AB4C-8D6B-BFD9A906110D}" type="presParOf" srcId="{B3365F57-5E5C-4B11-BD88-C0243FAAF5E3}" destId="{BF44E68A-D954-4163-9493-1827CC56FF09}" srcOrd="0" destOrd="0" presId="urn:microsoft.com/office/officeart/2018/2/layout/IconCircleList"/>
    <dgm:cxn modelId="{C435000D-0A5F-8D4A-A336-1809E00F03BE}" type="presParOf" srcId="{BF44E68A-D954-4163-9493-1827CC56FF09}" destId="{99DA1728-CA8B-4ADE-BA3D-98DADBB1D762}" srcOrd="0" destOrd="0" presId="urn:microsoft.com/office/officeart/2018/2/layout/IconCircleList"/>
    <dgm:cxn modelId="{1DC18FA8-71AD-6E44-8FE2-F4333B877362}" type="presParOf" srcId="{99DA1728-CA8B-4ADE-BA3D-98DADBB1D762}" destId="{F95FF5A2-4ADE-47C2-AD90-B7479BDEDED3}" srcOrd="0" destOrd="0" presId="urn:microsoft.com/office/officeart/2018/2/layout/IconCircleList"/>
    <dgm:cxn modelId="{A1CF7EFA-DE19-0C40-B425-359FAC3E6657}" type="presParOf" srcId="{99DA1728-CA8B-4ADE-BA3D-98DADBB1D762}" destId="{D6BD81EF-87AA-4329-9DD9-BE1F98A45E00}" srcOrd="1" destOrd="0" presId="urn:microsoft.com/office/officeart/2018/2/layout/IconCircleList"/>
    <dgm:cxn modelId="{AFF5E9D6-27D9-164F-A112-4B2749C640EF}" type="presParOf" srcId="{99DA1728-CA8B-4ADE-BA3D-98DADBB1D762}" destId="{A0F2342A-B95A-4784-9B4D-F1CFD2CFBD35}" srcOrd="2" destOrd="0" presId="urn:microsoft.com/office/officeart/2018/2/layout/IconCircleList"/>
    <dgm:cxn modelId="{940E6DA7-38F5-2E46-9F1D-8C2354909BBC}" type="presParOf" srcId="{99DA1728-CA8B-4ADE-BA3D-98DADBB1D762}" destId="{316403E3-E523-488F-AAEF-D2E165196CA5}" srcOrd="3" destOrd="0" presId="urn:microsoft.com/office/officeart/2018/2/layout/IconCircleList"/>
    <dgm:cxn modelId="{AE0BF1FF-0CB5-EE41-9AD9-8CA16A38AF1A}" type="presParOf" srcId="{BF44E68A-D954-4163-9493-1827CC56FF09}" destId="{EC6AFA09-1971-4C8B-A19E-D1EA6648A301}" srcOrd="1" destOrd="0" presId="urn:microsoft.com/office/officeart/2018/2/layout/IconCircleList"/>
    <dgm:cxn modelId="{D6D005C6-0C75-9948-BE90-07C04E4513F4}" type="presParOf" srcId="{BF44E68A-D954-4163-9493-1827CC56FF09}" destId="{BE1DCBEA-D028-4437-B341-F42B8C174CDE}" srcOrd="2" destOrd="0" presId="urn:microsoft.com/office/officeart/2018/2/layout/IconCircleList"/>
    <dgm:cxn modelId="{C5B44BD1-5FFC-0843-870F-6973993E174E}" type="presParOf" srcId="{BE1DCBEA-D028-4437-B341-F42B8C174CDE}" destId="{AECBD803-9413-4F85-A70B-36A503F868B9}" srcOrd="0" destOrd="0" presId="urn:microsoft.com/office/officeart/2018/2/layout/IconCircleList"/>
    <dgm:cxn modelId="{ACC663D9-2D69-F54B-8E5B-3176DC99A913}" type="presParOf" srcId="{BE1DCBEA-D028-4437-B341-F42B8C174CDE}" destId="{AFE3362A-6C25-4DC1-B96E-4326B904570E}" srcOrd="1" destOrd="0" presId="urn:microsoft.com/office/officeart/2018/2/layout/IconCircleList"/>
    <dgm:cxn modelId="{D5EFD9F2-368E-4942-B9F2-05E11C666E90}" type="presParOf" srcId="{BE1DCBEA-D028-4437-B341-F42B8C174CDE}" destId="{D9AC5ACC-DED1-4C52-8438-64C21D702CBD}" srcOrd="2" destOrd="0" presId="urn:microsoft.com/office/officeart/2018/2/layout/IconCircleList"/>
    <dgm:cxn modelId="{A0EEF4F1-0E7E-D04F-9EAF-73EEF3277712}" type="presParOf" srcId="{BE1DCBEA-D028-4437-B341-F42B8C174CDE}" destId="{5AD62760-C5C5-43C4-B501-51056207656C}" srcOrd="3" destOrd="0" presId="urn:microsoft.com/office/officeart/2018/2/layout/IconCircleList"/>
    <dgm:cxn modelId="{63DC5D29-E7B4-864C-B80A-1BA023E6B180}" type="presParOf" srcId="{BF44E68A-D954-4163-9493-1827CC56FF09}" destId="{D7E1FE4D-97C2-48E5-BCF4-0142E2A997CC}" srcOrd="3" destOrd="0" presId="urn:microsoft.com/office/officeart/2018/2/layout/IconCircleList"/>
    <dgm:cxn modelId="{E5EC22A3-6CD1-6C48-9EE1-4448C5F5418B}" type="presParOf" srcId="{BF44E68A-D954-4163-9493-1827CC56FF09}" destId="{69B578A1-AEF4-44EE-8EAB-818C55D72A67}" srcOrd="4" destOrd="0" presId="urn:microsoft.com/office/officeart/2018/2/layout/IconCircleList"/>
    <dgm:cxn modelId="{F655476D-4FDA-5645-A564-E59F6E6CF222}" type="presParOf" srcId="{69B578A1-AEF4-44EE-8EAB-818C55D72A67}" destId="{63548B89-B2E4-46B9-8BC3-B74FDFDA23ED}" srcOrd="0" destOrd="0" presId="urn:microsoft.com/office/officeart/2018/2/layout/IconCircleList"/>
    <dgm:cxn modelId="{B7CA603D-7345-DF4C-B7A1-8D146760F0FF}" type="presParOf" srcId="{69B578A1-AEF4-44EE-8EAB-818C55D72A67}" destId="{AE82053F-30EB-42DA-9017-4C7009721294}" srcOrd="1" destOrd="0" presId="urn:microsoft.com/office/officeart/2018/2/layout/IconCircleList"/>
    <dgm:cxn modelId="{F0EA597A-30A6-E447-9872-548C3C87660E}" type="presParOf" srcId="{69B578A1-AEF4-44EE-8EAB-818C55D72A67}" destId="{DEA09470-5695-4FA0-864C-B154E03050F3}" srcOrd="2" destOrd="0" presId="urn:microsoft.com/office/officeart/2018/2/layout/IconCircleList"/>
    <dgm:cxn modelId="{B959DC12-56A9-4342-848E-8AA3AC366967}" type="presParOf" srcId="{69B578A1-AEF4-44EE-8EAB-818C55D72A67}" destId="{FFFA5E59-0982-45ED-846D-F14DA90C74A7}" srcOrd="3" destOrd="0" presId="urn:microsoft.com/office/officeart/2018/2/layout/IconCircleList"/>
    <dgm:cxn modelId="{5A2BDC1A-B038-1546-9051-F923D22CBC6A}" type="presParOf" srcId="{BF44E68A-D954-4163-9493-1827CC56FF09}" destId="{FD53A952-62F1-491F-8A64-EBBB921293F2}" srcOrd="5" destOrd="0" presId="urn:microsoft.com/office/officeart/2018/2/layout/IconCircleList"/>
    <dgm:cxn modelId="{E2E950CD-D7FE-1D48-887E-79139EFF8DAF}" type="presParOf" srcId="{BF44E68A-D954-4163-9493-1827CC56FF09}" destId="{4E42D4BD-E7C2-4710-B48C-D67A7B31589E}" srcOrd="6" destOrd="0" presId="urn:microsoft.com/office/officeart/2018/2/layout/IconCircleList"/>
    <dgm:cxn modelId="{4F21A3A9-AEA4-6148-BF4D-839F4BFA9409}" type="presParOf" srcId="{4E42D4BD-E7C2-4710-B48C-D67A7B31589E}" destId="{71F65734-DE6A-4A6F-8DD3-82E9EA5AB21E}" srcOrd="0" destOrd="0" presId="urn:microsoft.com/office/officeart/2018/2/layout/IconCircleList"/>
    <dgm:cxn modelId="{95AF57F0-272E-BE47-8E9C-857A94F3189E}" type="presParOf" srcId="{4E42D4BD-E7C2-4710-B48C-D67A7B31589E}" destId="{239195A1-7564-403C-9461-5DC6B95E5A1E}" srcOrd="1" destOrd="0" presId="urn:microsoft.com/office/officeart/2018/2/layout/IconCircleList"/>
    <dgm:cxn modelId="{7DB885C0-BA6F-2949-9D36-31A691015293}" type="presParOf" srcId="{4E42D4BD-E7C2-4710-B48C-D67A7B31589E}" destId="{4DEBAA9A-2977-4AA9-838E-8134417C4A7B}" srcOrd="2" destOrd="0" presId="urn:microsoft.com/office/officeart/2018/2/layout/IconCircleList"/>
    <dgm:cxn modelId="{E368FF13-7824-E346-8B04-987C268D72AD}" type="presParOf" srcId="{4E42D4BD-E7C2-4710-B48C-D67A7B31589E}" destId="{A17F39DA-0624-4E89-9457-48BAC1E591C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3079551" y="9954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och ekonomi</a:t>
          </a:r>
          <a:r>
            <a:rPr lang="sv-SE" sz="1300" kern="1200" dirty="0"/>
            <a:t> </a:t>
          </a:r>
        </a:p>
      </dsp:txBody>
      <dsp:txXfrm>
        <a:off x="3109245" y="129242"/>
        <a:ext cx="1968260" cy="954436"/>
      </dsp:txXfrm>
    </dsp:sp>
    <dsp:sp modelId="{BDA8BADA-3361-4279-A6D1-A585A297B36E}">
      <dsp:nvSpPr>
        <dsp:cNvPr id="0" name=""/>
        <dsp:cNvSpPr/>
      </dsp:nvSpPr>
      <dsp:spPr>
        <a:xfrm rot="3575409">
          <a:off x="5072594" y="1882126"/>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179045" y="1953094"/>
        <a:ext cx="938647" cy="212902"/>
      </dsp:txXfrm>
    </dsp:sp>
    <dsp:sp modelId="{628F8D1A-6A4B-4C34-96FE-B2B8F31360DA}">
      <dsp:nvSpPr>
        <dsp:cNvPr id="0" name=""/>
        <dsp:cNvSpPr/>
      </dsp:nvSpPr>
      <dsp:spPr>
        <a:xfrm>
          <a:off x="4711317" y="2879730"/>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741011" y="2909424"/>
        <a:ext cx="1968260" cy="954436"/>
      </dsp:txXfrm>
    </dsp:sp>
    <dsp:sp modelId="{EE62F089-16F1-4641-A386-BC0B7829C8B7}">
      <dsp:nvSpPr>
        <dsp:cNvPr id="0" name=""/>
        <dsp:cNvSpPr/>
      </dsp:nvSpPr>
      <dsp:spPr>
        <a:xfrm rot="10803810">
          <a:off x="3415825" y="3207302"/>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2276" y="3278270"/>
        <a:ext cx="938647"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80741" y="1828509"/>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87192" y="1899477"/>
        <a:ext cx="938647" cy="212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43448" y="0"/>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Styrelse</a:t>
          </a:r>
        </a:p>
      </dsp:txBody>
      <dsp:txXfrm>
        <a:off x="2977756" y="34308"/>
        <a:ext cx="2274087" cy="1102735"/>
      </dsp:txXfrm>
    </dsp:sp>
    <dsp:sp modelId="{BDA8BADA-3361-4279-A6D1-A585A297B36E}">
      <dsp:nvSpPr>
        <dsp:cNvPr id="0" name=""/>
        <dsp:cNvSpPr/>
      </dsp:nvSpPr>
      <dsp:spPr>
        <a:xfrm rot="3600679">
          <a:off x="447137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4594367" y="2139225"/>
        <a:ext cx="975885" cy="245983"/>
      </dsp:txXfrm>
    </dsp:sp>
    <dsp:sp modelId="{628F8D1A-6A4B-4C34-96FE-B2B8F31360DA}">
      <dsp:nvSpPr>
        <dsp:cNvPr id="0" name=""/>
        <dsp:cNvSpPr/>
      </dsp:nvSpPr>
      <dsp:spPr>
        <a:xfrm>
          <a:off x="487846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Medlemmar</a:t>
          </a:r>
        </a:p>
      </dsp:txBody>
      <dsp:txXfrm>
        <a:off x="4912776" y="3387390"/>
        <a:ext cx="2274087" cy="1102735"/>
      </dsp:txXfrm>
    </dsp:sp>
    <dsp:sp modelId="{EE62F089-16F1-4641-A386-BC0B7829C8B7}">
      <dsp:nvSpPr>
        <dsp:cNvPr id="0" name=""/>
        <dsp:cNvSpPr/>
      </dsp:nvSpPr>
      <dsp:spPr>
        <a:xfrm rot="10800000">
          <a:off x="3503865" y="3733771"/>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rot="10800000">
        <a:off x="3626857" y="3815766"/>
        <a:ext cx="975885" cy="245983"/>
      </dsp:txXfrm>
    </dsp:sp>
    <dsp:sp modelId="{1D3353B6-6FE3-4637-842E-AF8810241D13}">
      <dsp:nvSpPr>
        <dsp:cNvPr id="0" name=""/>
        <dsp:cNvSpPr/>
      </dsp:nvSpPr>
      <dsp:spPr>
        <a:xfrm>
          <a:off x="100842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Tränarråd</a:t>
          </a:r>
        </a:p>
      </dsp:txBody>
      <dsp:txXfrm>
        <a:off x="1042736" y="3387390"/>
        <a:ext cx="2274087" cy="1102735"/>
      </dsp:txXfrm>
    </dsp:sp>
    <dsp:sp modelId="{18083FF2-1863-4187-BFDD-A46843160FE4}">
      <dsp:nvSpPr>
        <dsp:cNvPr id="0" name=""/>
        <dsp:cNvSpPr/>
      </dsp:nvSpPr>
      <dsp:spPr>
        <a:xfrm rot="17999321">
          <a:off x="253635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659347" y="2139225"/>
        <a:ext cx="975885" cy="245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3079551" y="9954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och ekonomi</a:t>
          </a:r>
          <a:r>
            <a:rPr lang="sv-SE" sz="1300" kern="1200" dirty="0"/>
            <a:t> </a:t>
          </a:r>
        </a:p>
      </dsp:txBody>
      <dsp:txXfrm>
        <a:off x="3109245" y="129242"/>
        <a:ext cx="1968260" cy="954436"/>
      </dsp:txXfrm>
    </dsp:sp>
    <dsp:sp modelId="{BDA8BADA-3361-4279-A6D1-A585A297B36E}">
      <dsp:nvSpPr>
        <dsp:cNvPr id="0" name=""/>
        <dsp:cNvSpPr/>
      </dsp:nvSpPr>
      <dsp:spPr>
        <a:xfrm rot="3575409">
          <a:off x="5072594" y="1882126"/>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179045" y="1953094"/>
        <a:ext cx="938647" cy="212902"/>
      </dsp:txXfrm>
    </dsp:sp>
    <dsp:sp modelId="{628F8D1A-6A4B-4C34-96FE-B2B8F31360DA}">
      <dsp:nvSpPr>
        <dsp:cNvPr id="0" name=""/>
        <dsp:cNvSpPr/>
      </dsp:nvSpPr>
      <dsp:spPr>
        <a:xfrm>
          <a:off x="4711317" y="2879730"/>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741011" y="2909424"/>
        <a:ext cx="1968260" cy="954436"/>
      </dsp:txXfrm>
    </dsp:sp>
    <dsp:sp modelId="{EE62F089-16F1-4641-A386-BC0B7829C8B7}">
      <dsp:nvSpPr>
        <dsp:cNvPr id="0" name=""/>
        <dsp:cNvSpPr/>
      </dsp:nvSpPr>
      <dsp:spPr>
        <a:xfrm rot="10803810">
          <a:off x="3415825" y="3207302"/>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2276" y="3278270"/>
        <a:ext cx="938647"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80741" y="1828509"/>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87192" y="1899477"/>
        <a:ext cx="938647" cy="2129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229039"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367200" y="2072187"/>
          <a:ext cx="381587" cy="381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944675" y="1699574"/>
          <a:ext cx="1914925" cy="1126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Ordförande</a:t>
          </a:r>
          <a:r>
            <a:rPr lang="en-US" sz="2000" kern="1200" dirty="0"/>
            <a:t> som vill leda Viby Basket med alla fantastiska ledare och underbara ungdomar</a:t>
          </a:r>
        </a:p>
      </dsp:txBody>
      <dsp:txXfrm>
        <a:off x="944675" y="1699574"/>
        <a:ext cx="1914925" cy="1126813"/>
      </dsp:txXfrm>
    </dsp:sp>
    <dsp:sp modelId="{AECBD803-9413-4F85-A70B-36A503F868B9}">
      <dsp:nvSpPr>
        <dsp:cNvPr id="0" name=""/>
        <dsp:cNvSpPr/>
      </dsp:nvSpPr>
      <dsp:spPr>
        <a:xfrm>
          <a:off x="3030997"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3169158" y="2072187"/>
          <a:ext cx="381587" cy="381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3829886" y="1934027"/>
          <a:ext cx="1550785" cy="65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Kassör</a:t>
          </a:r>
          <a:r>
            <a:rPr lang="en-US" sz="2000" kern="1200" dirty="0"/>
            <a:t> som vill hjälpa till med att hålla ordning och reda på vår ekonomi</a:t>
          </a:r>
        </a:p>
      </dsp:txBody>
      <dsp:txXfrm>
        <a:off x="3829886" y="1934027"/>
        <a:ext cx="1550785" cy="657909"/>
      </dsp:txXfrm>
    </dsp:sp>
    <dsp:sp modelId="{63548B89-B2E4-46B9-8BC3-B74FDFDA23ED}">
      <dsp:nvSpPr>
        <dsp:cNvPr id="0" name=""/>
        <dsp:cNvSpPr/>
      </dsp:nvSpPr>
      <dsp:spPr>
        <a:xfrm>
          <a:off x="5650885"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5789046" y="2072187"/>
          <a:ext cx="381587" cy="38158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6425241" y="1946369"/>
          <a:ext cx="1550785" cy="65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Calibri"/>
            </a:rPr>
            <a:t>Ledamöter </a:t>
          </a:r>
          <a:r>
            <a:rPr lang="en-US" sz="2000" kern="1200" dirty="0"/>
            <a:t>som vill </a:t>
          </a:r>
          <a:r>
            <a:rPr lang="en-US" sz="2000" kern="1200" dirty="0">
              <a:latin typeface="Calibri"/>
            </a:rPr>
            <a:t>vidare-utveckla våra</a:t>
          </a:r>
          <a:r>
            <a:rPr lang="en-US" sz="2000" kern="1200" dirty="0"/>
            <a:t> arrangemang och fina </a:t>
          </a:r>
          <a:r>
            <a:rPr lang="en-US" sz="2000" kern="1200" dirty="0">
              <a:latin typeface="Calibri"/>
            </a:rPr>
            <a:t>gemenskap</a:t>
          </a:r>
        </a:p>
      </dsp:txBody>
      <dsp:txXfrm>
        <a:off x="6425241" y="1946369"/>
        <a:ext cx="1550785" cy="6579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83473"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299704" y="648424"/>
          <a:ext cx="597209" cy="5972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1203491" y="65259"/>
          <a:ext cx="2996987" cy="1763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Viby Basket </a:t>
          </a:r>
          <a:r>
            <a:rPr lang="en-US" sz="2000" b="1" kern="1200" dirty="0"/>
            <a:t>grundades 2007 </a:t>
          </a:r>
          <a:r>
            <a:rPr lang="en-US" sz="2000" kern="1200" dirty="0"/>
            <a:t>och är idag </a:t>
          </a:r>
          <a:r>
            <a:rPr lang="en-US" sz="2000" b="1" kern="1200" dirty="0"/>
            <a:t>Sveriges 18:e största basketförening </a:t>
          </a:r>
          <a:r>
            <a:rPr lang="en-US" sz="2000" kern="1200" dirty="0"/>
            <a:t>och en av de starkast växande</a:t>
          </a:r>
        </a:p>
      </dsp:txBody>
      <dsp:txXfrm>
        <a:off x="1203491" y="65259"/>
        <a:ext cx="2996987" cy="1763539"/>
      </dsp:txXfrm>
    </dsp:sp>
    <dsp:sp modelId="{AECBD803-9413-4F85-A70B-36A503F868B9}">
      <dsp:nvSpPr>
        <dsp:cNvPr id="0" name=""/>
        <dsp:cNvSpPr/>
      </dsp:nvSpPr>
      <dsp:spPr>
        <a:xfrm>
          <a:off x="4468726"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4684957" y="648424"/>
          <a:ext cx="597209" cy="5972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5719042" y="432192"/>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36 lag</a:t>
          </a:r>
        </a:p>
        <a:p>
          <a:pPr marL="0" lvl="0" indent="0" algn="l" defTabSz="889000">
            <a:lnSpc>
              <a:spcPct val="100000"/>
            </a:lnSpc>
            <a:spcBef>
              <a:spcPct val="0"/>
            </a:spcBef>
            <a:spcAft>
              <a:spcPct val="35000"/>
            </a:spcAft>
            <a:buNone/>
          </a:pPr>
          <a:r>
            <a:rPr lang="en-US" sz="2000" b="1" kern="1200" dirty="0"/>
            <a:t>232 tjejer / 321 killar</a:t>
          </a:r>
        </a:p>
        <a:p>
          <a:pPr marL="0" lvl="0" indent="0" algn="l" defTabSz="889000">
            <a:lnSpc>
              <a:spcPct val="100000"/>
            </a:lnSpc>
            <a:spcBef>
              <a:spcPct val="0"/>
            </a:spcBef>
            <a:spcAft>
              <a:spcPct val="35000"/>
            </a:spcAft>
            <a:buNone/>
          </a:pPr>
          <a:r>
            <a:rPr lang="en-US" sz="2000" kern="1200" dirty="0"/>
            <a:t>149 </a:t>
          </a:r>
          <a:r>
            <a:rPr lang="en-US" sz="2000" kern="1200" dirty="0" err="1"/>
            <a:t>ledare</a:t>
          </a:r>
          <a:endParaRPr lang="en-US" sz="2000" kern="1200" dirty="0"/>
        </a:p>
        <a:p>
          <a:pPr marL="0" lvl="0" indent="0" algn="l" defTabSz="889000">
            <a:lnSpc>
              <a:spcPct val="100000"/>
            </a:lnSpc>
            <a:spcBef>
              <a:spcPct val="0"/>
            </a:spcBef>
            <a:spcAft>
              <a:spcPct val="35000"/>
            </a:spcAft>
            <a:buNone/>
          </a:pPr>
          <a:r>
            <a:rPr lang="en-US" sz="2000" kern="1200" dirty="0"/>
            <a:t>40 </a:t>
          </a:r>
          <a:r>
            <a:rPr lang="en-US" sz="2000" kern="1200" dirty="0" err="1"/>
            <a:t>stödmedlemmar</a:t>
          </a:r>
          <a:endParaRPr lang="en-US" sz="2000" kern="1200" dirty="0"/>
        </a:p>
        <a:p>
          <a:pPr marL="0" lvl="0" indent="0" algn="l" defTabSz="889000">
            <a:lnSpc>
              <a:spcPct val="100000"/>
            </a:lnSpc>
            <a:spcBef>
              <a:spcPct val="0"/>
            </a:spcBef>
            <a:spcAft>
              <a:spcPct val="35000"/>
            </a:spcAft>
            <a:buNone/>
          </a:pPr>
          <a:r>
            <a:rPr lang="en-US" sz="2000" b="1" kern="1200" dirty="0"/>
            <a:t>742 medlemmar</a:t>
          </a:r>
        </a:p>
      </dsp:txBody>
      <dsp:txXfrm>
        <a:off x="5719042" y="432192"/>
        <a:ext cx="2427084" cy="1029672"/>
      </dsp:txXfrm>
    </dsp:sp>
    <dsp:sp modelId="{63548B89-B2E4-46B9-8BC3-B74FDFDA23ED}">
      <dsp:nvSpPr>
        <dsp:cNvPr id="0" name=""/>
        <dsp:cNvSpPr/>
      </dsp:nvSpPr>
      <dsp:spPr>
        <a:xfrm>
          <a:off x="8347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299704" y="3230853"/>
          <a:ext cx="597209" cy="5972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1295393" y="3033938"/>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114 vuxna ledare</a:t>
          </a:r>
        </a:p>
        <a:p>
          <a:pPr marL="0" lvl="0" indent="0" algn="l" defTabSz="889000">
            <a:lnSpc>
              <a:spcPct val="100000"/>
            </a:lnSpc>
            <a:spcBef>
              <a:spcPct val="0"/>
            </a:spcBef>
            <a:spcAft>
              <a:spcPct val="35000"/>
            </a:spcAft>
            <a:buNone/>
          </a:pPr>
          <a:r>
            <a:rPr lang="en-US" sz="2000" b="1" kern="1200" dirty="0"/>
            <a:t>35 ungdomscoacher</a:t>
          </a:r>
        </a:p>
      </dsp:txBody>
      <dsp:txXfrm>
        <a:off x="1295393" y="3033938"/>
        <a:ext cx="2427084" cy="1029672"/>
      </dsp:txXfrm>
    </dsp:sp>
    <dsp:sp modelId="{71F65734-DE6A-4A6F-8DD3-82E9EA5AB21E}">
      <dsp:nvSpPr>
        <dsp:cNvPr id="0" name=""/>
        <dsp:cNvSpPr/>
      </dsp:nvSpPr>
      <dsp:spPr>
        <a:xfrm>
          <a:off x="449292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39195A1-7564-403C-9461-5DC6B95E5A1E}">
      <dsp:nvSpPr>
        <dsp:cNvPr id="0" name=""/>
        <dsp:cNvSpPr/>
      </dsp:nvSpPr>
      <dsp:spPr>
        <a:xfrm>
          <a:off x="4709169" y="3230853"/>
          <a:ext cx="597209" cy="5972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17F39DA-0624-4E89-9457-48BAC1E591CB}">
      <dsp:nvSpPr>
        <dsp:cNvPr id="0" name=""/>
        <dsp:cNvSpPr/>
      </dsp:nvSpPr>
      <dsp:spPr>
        <a:xfrm>
          <a:off x="5784270" y="2576733"/>
          <a:ext cx="2427084" cy="1862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Styrelse</a:t>
          </a:r>
        </a:p>
        <a:p>
          <a:pPr marL="0" lvl="0" indent="0" algn="l" defTabSz="889000">
            <a:lnSpc>
              <a:spcPct val="100000"/>
            </a:lnSpc>
            <a:spcBef>
              <a:spcPct val="0"/>
            </a:spcBef>
            <a:spcAft>
              <a:spcPct val="35000"/>
            </a:spcAft>
            <a:buNone/>
          </a:pPr>
          <a:r>
            <a:rPr lang="en-US" sz="2000" kern="1200" dirty="0"/>
            <a:t>Tränarråd</a:t>
          </a:r>
        </a:p>
        <a:p>
          <a:pPr marL="0" lvl="0" indent="0" algn="l" defTabSz="889000">
            <a:lnSpc>
              <a:spcPct val="100000"/>
            </a:lnSpc>
            <a:spcBef>
              <a:spcPct val="0"/>
            </a:spcBef>
            <a:spcAft>
              <a:spcPct val="35000"/>
            </a:spcAft>
            <a:buNone/>
          </a:pPr>
          <a:r>
            <a:rPr lang="en-US" sz="2000" kern="1200" dirty="0"/>
            <a:t>Föreningskanslist</a:t>
          </a:r>
        </a:p>
        <a:p>
          <a:pPr marL="0" lvl="0" indent="0" algn="l" defTabSz="889000">
            <a:lnSpc>
              <a:spcPct val="100000"/>
            </a:lnSpc>
            <a:spcBef>
              <a:spcPct val="0"/>
            </a:spcBef>
            <a:spcAft>
              <a:spcPct val="35000"/>
            </a:spcAft>
            <a:buNone/>
          </a:pPr>
          <a:r>
            <a:rPr lang="en-US" sz="2000" kern="1200" dirty="0"/>
            <a:t>Chefstränare</a:t>
          </a:r>
        </a:p>
        <a:p>
          <a:pPr marL="0" lvl="0" indent="0" algn="l" defTabSz="889000">
            <a:lnSpc>
              <a:spcPct val="100000"/>
            </a:lnSpc>
            <a:spcBef>
              <a:spcPct val="0"/>
            </a:spcBef>
            <a:spcAft>
              <a:spcPct val="35000"/>
            </a:spcAft>
            <a:buNone/>
          </a:pPr>
          <a:r>
            <a:rPr lang="en-US" sz="2000" kern="1200" dirty="0"/>
            <a:t>Arvoderade Head Coach från U13</a:t>
          </a:r>
        </a:p>
      </dsp:txBody>
      <dsp:txXfrm>
        <a:off x="5784270" y="2576733"/>
        <a:ext cx="2427084" cy="186249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CAF89-0A02-F44F-845B-B188A499D0EC}" type="datetimeFigureOut">
              <a:t>2023-01-30</a:t>
            </a:fld>
            <a:endParaRPr lang="sv-SE"/>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E8380-3C82-7F42-B5EF-165B87EA05AE}" type="slidenum">
              <a:t>‹#›</a:t>
            </a:fld>
            <a:endParaRPr lang="sv-SE"/>
          </a:p>
        </p:txBody>
      </p:sp>
    </p:spTree>
    <p:extLst>
      <p:ext uri="{BB962C8B-B14F-4D97-AF65-F5344CB8AC3E}">
        <p14:creationId xmlns:p14="http://schemas.microsoft.com/office/powerpoint/2010/main" val="268499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5862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732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654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591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B4646-7210-1744-8963-0447F948377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394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B4646-7210-1744-8963-0447F948377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741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B4646-7210-1744-8963-0447F948377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83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B4646-7210-1744-8963-0447F948377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425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1/30/23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BA837C-80E5-21DF-8E7B-ABF1D70DD86D}"/>
              </a:ext>
            </a:extLst>
          </p:cNvPr>
          <p:cNvSpPr>
            <a:spLocks noGrp="1"/>
          </p:cNvSpPr>
          <p:nvPr>
            <p:ph type="ctrTitle"/>
          </p:nvPr>
        </p:nvSpPr>
        <p:spPr>
          <a:xfrm>
            <a:off x="1143000" y="1122363"/>
            <a:ext cx="6858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6D6EE9DC-6139-6876-3D10-92CF3DB924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88E7AC1-3873-5234-3440-B85DEE045818}"/>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5" name="Platshållare för sidfot 4">
            <a:extLst>
              <a:ext uri="{FF2B5EF4-FFF2-40B4-BE49-F238E27FC236}">
                <a16:creationId xmlns:a16="http://schemas.microsoft.com/office/drawing/2014/main" id="{CF4DF881-734D-3991-E6D1-D6008DAC0C2B}"/>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C6DCFFAA-1AA7-F004-7693-3A486FBD401B}"/>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639988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E7B660-9D5A-C084-781D-9E3CCD5A86F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7ABB2B8-2D00-557A-9A3D-1CC4757958F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9A2CF89-E2AE-8452-A423-1C9E1998FF27}"/>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5" name="Platshållare för sidfot 4">
            <a:extLst>
              <a:ext uri="{FF2B5EF4-FFF2-40B4-BE49-F238E27FC236}">
                <a16:creationId xmlns:a16="http://schemas.microsoft.com/office/drawing/2014/main" id="{43F9190E-53DF-C738-F73C-29BC34FDD998}"/>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CD2B944-A4C9-5FB3-8542-D9759621CA63}"/>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976512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3FE5AE-840E-43E8-BD0D-C766FCC83AD7}"/>
              </a:ext>
            </a:extLst>
          </p:cNvPr>
          <p:cNvSpPr>
            <a:spLocks noGrp="1"/>
          </p:cNvSpPr>
          <p:nvPr>
            <p:ph type="title"/>
          </p:nvPr>
        </p:nvSpPr>
        <p:spPr>
          <a:xfrm>
            <a:off x="623888" y="1709739"/>
            <a:ext cx="78867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FBADFBA-7A99-DA05-0A85-2282D8752CB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25F1732-2C08-2F6B-CBAD-D6496DC33AE1}"/>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5" name="Platshållare för sidfot 4">
            <a:extLst>
              <a:ext uri="{FF2B5EF4-FFF2-40B4-BE49-F238E27FC236}">
                <a16:creationId xmlns:a16="http://schemas.microsoft.com/office/drawing/2014/main" id="{559DFAC0-0305-A836-12A5-4903EEA96C52}"/>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1C27B622-F96E-FA7B-03E5-3C5607F69A8E}"/>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96693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CCD47E-8862-A1F7-80A4-E2E88F5439F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C3DE5F4-1717-190D-0D0D-6A8D2F4F3BB6}"/>
              </a:ext>
            </a:extLst>
          </p:cNvPr>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AD95B81-2527-6B4A-95ED-426183004ABB}"/>
              </a:ext>
            </a:extLst>
          </p:cNvPr>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8291BC7-8E97-963F-4F5E-D06F8B9BFD2E}"/>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6" name="Platshållare för sidfot 5">
            <a:extLst>
              <a:ext uri="{FF2B5EF4-FFF2-40B4-BE49-F238E27FC236}">
                <a16:creationId xmlns:a16="http://schemas.microsoft.com/office/drawing/2014/main" id="{30799C0A-6D7D-4129-8DB0-7F3BF7203A43}"/>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91F160A4-03E5-4364-99CC-A3B2D21C9315}"/>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66222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111B22-B7D6-2D7A-978D-10743DDE20D2}"/>
              </a:ext>
            </a:extLst>
          </p:cNvPr>
          <p:cNvSpPr>
            <a:spLocks noGrp="1"/>
          </p:cNvSpPr>
          <p:nvPr>
            <p:ph type="title"/>
          </p:nvPr>
        </p:nvSpPr>
        <p:spPr>
          <a:xfrm>
            <a:off x="629841" y="365126"/>
            <a:ext cx="78867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0877CC6-ABB1-DBEA-8779-2F8D16E425C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B27F523-3CB9-48D3-B60B-249DD7164FC0}"/>
              </a:ext>
            </a:extLst>
          </p:cNvPr>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1DB2FC0-7649-6EAE-15E7-56B22191289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0869E3F-A853-E906-3832-1C4075575579}"/>
              </a:ext>
            </a:extLst>
          </p:cNvPr>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14E774E-E4FE-B928-206E-609560AA2371}"/>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8" name="Platshållare för sidfot 7">
            <a:extLst>
              <a:ext uri="{FF2B5EF4-FFF2-40B4-BE49-F238E27FC236}">
                <a16:creationId xmlns:a16="http://schemas.microsoft.com/office/drawing/2014/main" id="{EDF86D08-3CFC-A291-FB4D-1C56C6FE1B26}"/>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FC30A6EB-575E-105D-6D73-AF611194DFD4}"/>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082213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C91074-2357-D487-7D41-134D5CA9BA0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AB6D837-763F-F762-BE6D-8D61B0DEF8E9}"/>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4" name="Platshållare för sidfot 3">
            <a:extLst>
              <a:ext uri="{FF2B5EF4-FFF2-40B4-BE49-F238E27FC236}">
                <a16:creationId xmlns:a16="http://schemas.microsoft.com/office/drawing/2014/main" id="{3D2FFA46-FB21-BAE6-CE68-2B5B32670864}"/>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C7E1B386-176F-A95E-6E33-008723A580F1}"/>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207152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CC03C56-0327-CFD9-078F-F74DC2A06368}"/>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3" name="Platshållare för sidfot 2">
            <a:extLst>
              <a:ext uri="{FF2B5EF4-FFF2-40B4-BE49-F238E27FC236}">
                <a16:creationId xmlns:a16="http://schemas.microsoft.com/office/drawing/2014/main" id="{8002A62C-B2DD-9904-2803-D9CC444ECE5C}"/>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CACAA664-29EF-C546-A82D-866501595C98}"/>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807618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F93C4E-7B90-DA24-20AB-854BDF992790}"/>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D60674-4192-C9BD-5065-2EAC97D2315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C4BF2B6-B262-BC5E-967E-16DC51EC03D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8E06D43-DB7D-2D88-E66C-BB5E1068028D}"/>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6" name="Platshållare för sidfot 5">
            <a:extLst>
              <a:ext uri="{FF2B5EF4-FFF2-40B4-BE49-F238E27FC236}">
                <a16:creationId xmlns:a16="http://schemas.microsoft.com/office/drawing/2014/main" id="{DE25F719-A882-D27C-5484-E966C402A90A}"/>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F34ECE32-973C-063C-AA46-838E5EA88340}"/>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50391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ADFFFE-720A-C734-68C2-05E86A1DE2C8}"/>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699A782-5FDB-8525-7944-1C469E1EC08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dirty="0"/>
          </a:p>
        </p:txBody>
      </p:sp>
      <p:sp>
        <p:nvSpPr>
          <p:cNvPr id="4" name="Platshållare för text 3">
            <a:extLst>
              <a:ext uri="{FF2B5EF4-FFF2-40B4-BE49-F238E27FC236}">
                <a16:creationId xmlns:a16="http://schemas.microsoft.com/office/drawing/2014/main" id="{FA464365-67C5-4159-FEDB-8501D3B0D5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E93B7DE-FF17-FC1A-BA82-ABF8BA354819}"/>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6" name="Platshållare för sidfot 5">
            <a:extLst>
              <a:ext uri="{FF2B5EF4-FFF2-40B4-BE49-F238E27FC236}">
                <a16:creationId xmlns:a16="http://schemas.microsoft.com/office/drawing/2014/main" id="{9F430623-1136-BF2C-D1BC-D44A908F06C7}"/>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3FB0D87B-41B5-B8BC-91AA-983BD8B6B790}"/>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611181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EFC5FD-59CF-E336-AB10-31AFF510BC4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B2E13F9-0A90-5F43-2A3B-8D8A49FAE0B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308A161-70AB-64E1-4A55-71C9C6658A76}"/>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5" name="Platshållare för sidfot 4">
            <a:extLst>
              <a:ext uri="{FF2B5EF4-FFF2-40B4-BE49-F238E27FC236}">
                <a16:creationId xmlns:a16="http://schemas.microsoft.com/office/drawing/2014/main" id="{E61A9384-2A81-8C0B-2B9E-78FBCD60DBC9}"/>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3941694-38F5-6DE5-7C36-4CD9205EA329}"/>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340232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43B8F7D-510B-E5C6-1A23-180FA97A5C3E}"/>
              </a:ext>
            </a:extLst>
          </p:cNvPr>
          <p:cNvSpPr>
            <a:spLocks noGrp="1"/>
          </p:cNvSpPr>
          <p:nvPr>
            <p:ph type="title" orient="vert"/>
          </p:nvPr>
        </p:nvSpPr>
        <p:spPr>
          <a:xfrm>
            <a:off x="6543675" y="365125"/>
            <a:ext cx="1971675"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02B0F2A-3C92-4FD1-377B-820E1502E042}"/>
              </a:ext>
            </a:extLst>
          </p:cNvPr>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7B4BC73-E5D6-233C-C363-FE1C7EF99FCB}"/>
              </a:ext>
            </a:extLst>
          </p:cNvPr>
          <p:cNvSpPr>
            <a:spLocks noGrp="1"/>
          </p:cNvSpPr>
          <p:nvPr>
            <p:ph type="dt" sz="half" idx="10"/>
          </p:nvPr>
        </p:nvSpPr>
        <p:spPr/>
        <p:txBody>
          <a:bodyPr/>
          <a:lstStyle/>
          <a:p>
            <a:fld id="{B4F32433-945D-0A42-896E-CBF75832FBD3}" type="datetimeFigureOut">
              <a:rPr lang="sv-SE" smtClean="0"/>
              <a:t>2023-01-30</a:t>
            </a:fld>
            <a:endParaRPr lang="sv-SE" dirty="0"/>
          </a:p>
        </p:txBody>
      </p:sp>
      <p:sp>
        <p:nvSpPr>
          <p:cNvPr id="5" name="Platshållare för sidfot 4">
            <a:extLst>
              <a:ext uri="{FF2B5EF4-FFF2-40B4-BE49-F238E27FC236}">
                <a16:creationId xmlns:a16="http://schemas.microsoft.com/office/drawing/2014/main" id="{C45B6005-B294-9DE7-62C6-C1271D18AEC4}"/>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C95183D9-BD3B-7316-463A-DB2ED5D17208}"/>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868183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498A2C-9EB5-45E3-8F00-982A36988FBB}"/>
              </a:ext>
            </a:extLst>
          </p:cNvPr>
          <p:cNvSpPr>
            <a:spLocks noGrp="1"/>
          </p:cNvSpPr>
          <p:nvPr>
            <p:ph type="ctrTitle"/>
          </p:nvPr>
        </p:nvSpPr>
        <p:spPr>
          <a:xfrm>
            <a:off x="1143000" y="1122363"/>
            <a:ext cx="6858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4BE0D9E8-0BA0-49F7-A541-CFFB1081748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33191FA-A7EF-4003-A587-972A37E9EBF2}"/>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5" name="Platshållare för sidfot 4">
            <a:extLst>
              <a:ext uri="{FF2B5EF4-FFF2-40B4-BE49-F238E27FC236}">
                <a16:creationId xmlns:a16="http://schemas.microsoft.com/office/drawing/2014/main" id="{0DD84703-A592-4724-8211-93F73B9716D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A6EF537-DB39-4327-81DA-0EC01BEF5721}"/>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8609868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547A65-F246-4075-89F4-17AFB34D45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4409B1E-633E-4C72-B8D7-E13DF62D276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697D09-5719-4DDC-8D8B-616DBDC6CE3A}"/>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5" name="Platshållare för sidfot 4">
            <a:extLst>
              <a:ext uri="{FF2B5EF4-FFF2-40B4-BE49-F238E27FC236}">
                <a16:creationId xmlns:a16="http://schemas.microsoft.com/office/drawing/2014/main" id="{BED54229-B5C8-4021-BC1E-23F5C8AED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B4FFA16-4AD8-4B37-8F9A-3A9F2F311782}"/>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869182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436278-D048-47BE-9611-CCE3979434FF}"/>
              </a:ext>
            </a:extLst>
          </p:cNvPr>
          <p:cNvSpPr>
            <a:spLocks noGrp="1"/>
          </p:cNvSpPr>
          <p:nvPr>
            <p:ph type="title"/>
          </p:nvPr>
        </p:nvSpPr>
        <p:spPr>
          <a:xfrm>
            <a:off x="623888" y="1709739"/>
            <a:ext cx="78867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508F8B0-E63A-4CA3-B1D0-38E58CA6828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CAAF538-75AA-4EDF-A46B-63D5011237ED}"/>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5" name="Platshållare för sidfot 4">
            <a:extLst>
              <a:ext uri="{FF2B5EF4-FFF2-40B4-BE49-F238E27FC236}">
                <a16:creationId xmlns:a16="http://schemas.microsoft.com/office/drawing/2014/main" id="{7D68FFB1-A5F4-487B-AB09-CE2BBF2581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DD66C0-0765-49BD-9D56-E2983882B27C}"/>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757524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4A2A08-7362-4E59-A008-60FBD87D521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11CF93A-3BCF-45B4-9108-F4EC56E7756D}"/>
              </a:ext>
            </a:extLst>
          </p:cNvPr>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63B8F57-ADED-4937-8FB1-4B62CBB6DA94}"/>
              </a:ext>
            </a:extLst>
          </p:cNvPr>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9E14E23-8045-46C0-8976-B7989839A3C0}"/>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6" name="Platshållare för sidfot 5">
            <a:extLst>
              <a:ext uri="{FF2B5EF4-FFF2-40B4-BE49-F238E27FC236}">
                <a16:creationId xmlns:a16="http://schemas.microsoft.com/office/drawing/2014/main" id="{978A65C6-F39F-404E-93E3-AE3174D4680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0A4BC1E-6099-48CB-8C41-5AE08271BDAC}"/>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8540921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B411E7-C5DA-4650-B0EF-57B0A0E9F15E}"/>
              </a:ext>
            </a:extLst>
          </p:cNvPr>
          <p:cNvSpPr>
            <a:spLocks noGrp="1"/>
          </p:cNvSpPr>
          <p:nvPr>
            <p:ph type="title"/>
          </p:nvPr>
        </p:nvSpPr>
        <p:spPr>
          <a:xfrm>
            <a:off x="629841" y="365126"/>
            <a:ext cx="78867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DE89D5B-576C-47DA-8B1F-BFAC4DD0E5F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69B3A56-A6CB-46FC-A1E0-0569A21D8CA7}"/>
              </a:ext>
            </a:extLst>
          </p:cNvPr>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E6A6E19-F202-47AF-B4EC-5ABCEC88A6A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D61D8CD-84FA-4C4A-BF25-EE7F4C73F587}"/>
              </a:ext>
            </a:extLst>
          </p:cNvPr>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BADF76E-CB06-4368-AB95-25A9B0F0CC33}"/>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8" name="Platshållare för sidfot 7">
            <a:extLst>
              <a:ext uri="{FF2B5EF4-FFF2-40B4-BE49-F238E27FC236}">
                <a16:creationId xmlns:a16="http://schemas.microsoft.com/office/drawing/2014/main" id="{CF01241F-F55E-402F-AE46-597443B0FF9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09E8E16-4AE2-4620-82DC-A1B8A9D9A3B8}"/>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900843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7FEEEB-50AD-405E-A773-36FF5212622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7EB10588-33BF-42BC-AF87-29B2B9BDD411}"/>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4" name="Platshållare för sidfot 3">
            <a:extLst>
              <a:ext uri="{FF2B5EF4-FFF2-40B4-BE49-F238E27FC236}">
                <a16:creationId xmlns:a16="http://schemas.microsoft.com/office/drawing/2014/main" id="{E314A6D4-913A-4A54-8557-8376CFBE540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ACB7812-9FF2-420B-A5D7-4FACAC7D726B}"/>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29065212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0E1DA09-DE91-4461-B525-08ECAF6BDC49}"/>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3" name="Platshållare för sidfot 2">
            <a:extLst>
              <a:ext uri="{FF2B5EF4-FFF2-40B4-BE49-F238E27FC236}">
                <a16:creationId xmlns:a16="http://schemas.microsoft.com/office/drawing/2014/main" id="{1B31F1F6-F3FE-4309-B49A-D763D47CAF3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719BB14-652F-4069-9C30-70C2A03DC81F}"/>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771092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016EDA-D591-433A-92CE-F5267504FC0E}"/>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3073BBF-01E3-4A99-A518-9C318C7824D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2F476F1-ABC9-4199-9DF5-7E829BA6757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0A1987F-912D-4269-9473-EB9F401102E4}"/>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6" name="Platshållare för sidfot 5">
            <a:extLst>
              <a:ext uri="{FF2B5EF4-FFF2-40B4-BE49-F238E27FC236}">
                <a16:creationId xmlns:a16="http://schemas.microsoft.com/office/drawing/2014/main" id="{BFA4961B-4854-4D74-92E6-E6FAA0291D8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9A41061-E7A8-4D3A-9AD8-B2E66ADCB5D8}"/>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669057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AF5B89-7EA3-4358-B73C-F59444CB5C18}"/>
              </a:ext>
            </a:extLst>
          </p:cNvPr>
          <p:cNvSpPr>
            <a:spLocks noGrp="1"/>
          </p:cNvSpPr>
          <p:nvPr>
            <p:ph type="title"/>
          </p:nvPr>
        </p:nvSpPr>
        <p:spPr>
          <a:xfrm>
            <a:off x="629841" y="457200"/>
            <a:ext cx="2949178"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9624B9-256B-4FB2-8360-008737719F4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a:extLst>
              <a:ext uri="{FF2B5EF4-FFF2-40B4-BE49-F238E27FC236}">
                <a16:creationId xmlns:a16="http://schemas.microsoft.com/office/drawing/2014/main" id="{F4806776-B1C1-4E93-8265-420B8C610C7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BD54329-6D5C-4576-84CD-4DD467019B27}"/>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6" name="Platshållare för sidfot 5">
            <a:extLst>
              <a:ext uri="{FF2B5EF4-FFF2-40B4-BE49-F238E27FC236}">
                <a16:creationId xmlns:a16="http://schemas.microsoft.com/office/drawing/2014/main" id="{C55DA8A6-0BB8-4ECD-A504-ABA9D701FD5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3D60C11-1A52-4372-9187-55B8850AFB04}"/>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0146960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9BB257-1F12-4ABB-8A1C-72C0E3E07FB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B833839-85AE-4103-A8D0-9527FDD8336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98E6EEF-4D98-4F8E-B7D6-128F856F9E43}"/>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5" name="Platshållare för sidfot 4">
            <a:extLst>
              <a:ext uri="{FF2B5EF4-FFF2-40B4-BE49-F238E27FC236}">
                <a16:creationId xmlns:a16="http://schemas.microsoft.com/office/drawing/2014/main" id="{0FA6D26E-709E-41DC-816E-9D33CC182F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344EFB-9FD0-44E7-B7BA-810DF63F7ACE}"/>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4313342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2892F42D-D560-42A2-B23B-24CABEC4A926}"/>
              </a:ext>
            </a:extLst>
          </p:cNvPr>
          <p:cNvSpPr>
            <a:spLocks noGrp="1"/>
          </p:cNvSpPr>
          <p:nvPr>
            <p:ph type="title" orient="vert"/>
          </p:nvPr>
        </p:nvSpPr>
        <p:spPr>
          <a:xfrm>
            <a:off x="6543675" y="365125"/>
            <a:ext cx="1971675"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07BAC2-0DDA-4EE1-A9F0-589D45D64E63}"/>
              </a:ext>
            </a:extLst>
          </p:cNvPr>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3B78662-8282-4764-8714-8A10EE7E979A}"/>
              </a:ext>
            </a:extLst>
          </p:cNvPr>
          <p:cNvSpPr>
            <a:spLocks noGrp="1"/>
          </p:cNvSpPr>
          <p:nvPr>
            <p:ph type="dt" sz="half" idx="10"/>
          </p:nvPr>
        </p:nvSpPr>
        <p:spPr/>
        <p:txBody>
          <a:bodyPr/>
          <a:lstStyle/>
          <a:p>
            <a:fld id="{E807C492-9D41-4367-BCEA-A6946D728247}" type="datetimeFigureOut">
              <a:rPr lang="sv-SE" smtClean="0"/>
              <a:t>2023-01-30</a:t>
            </a:fld>
            <a:endParaRPr lang="sv-SE"/>
          </a:p>
        </p:txBody>
      </p:sp>
      <p:sp>
        <p:nvSpPr>
          <p:cNvPr id="5" name="Platshållare för sidfot 4">
            <a:extLst>
              <a:ext uri="{FF2B5EF4-FFF2-40B4-BE49-F238E27FC236}">
                <a16:creationId xmlns:a16="http://schemas.microsoft.com/office/drawing/2014/main" id="{A24767BC-2268-4B2D-9B05-0CCE664474D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AEA8734-1130-4527-8749-B1C764042FD3}"/>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907174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2023-01-30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4693448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2023-01-30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554398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23888" y="1709739"/>
            <a:ext cx="7886700" cy="2852737"/>
          </a:xfrm>
        </p:spPr>
        <p:txBody>
          <a:bodyPr anchor="b"/>
          <a:lstStyle>
            <a:lvl1pPr>
              <a:defRPr sz="4500"/>
            </a:lvl1pPr>
          </a:lstStyle>
          <a:p>
            <a:r>
              <a:rPr lang="sv-SE"/>
              <a:t>Klicka här för att ändra format</a:t>
            </a:r>
          </a:p>
        </p:txBody>
      </p:sp>
      <p:sp>
        <p:nvSpPr>
          <p:cNvPr id="3" name="Platshållare för text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2023-01-30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4103817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28650" y="1825625"/>
            <a:ext cx="38862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29150" y="1825625"/>
            <a:ext cx="38862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87E95FC6-C3A1-48C4-B980-1E116E4D369D}" type="datetimeFigureOut">
              <a:rPr lang="sv-SE" smtClean="0"/>
              <a:t>2023-01-30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36237750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29841" y="365126"/>
            <a:ext cx="7886700" cy="1325563"/>
          </a:xfrm>
        </p:spPr>
        <p:txBody>
          <a:bodyPr/>
          <a:lstStyle/>
          <a:p>
            <a:r>
              <a:rPr lang="sv-SE"/>
              <a:t>Klicka här för att ändra format</a:t>
            </a:r>
          </a:p>
        </p:txBody>
      </p:sp>
      <p:sp>
        <p:nvSpPr>
          <p:cNvPr id="3" name="Platshållare för tex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4" name="Platshållare för innehåll 3"/>
          <p:cNvSpPr>
            <a:spLocks noGrp="1"/>
          </p:cNvSpPr>
          <p:nvPr>
            <p:ph sz="half" idx="2"/>
          </p:nvPr>
        </p:nvSpPr>
        <p:spPr>
          <a:xfrm>
            <a:off x="629842" y="2505075"/>
            <a:ext cx="3868340"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6" name="Platshållare för innehåll 5"/>
          <p:cNvSpPr>
            <a:spLocks noGrp="1"/>
          </p:cNvSpPr>
          <p:nvPr>
            <p:ph sz="quarter" idx="4"/>
          </p:nvPr>
        </p:nvSpPr>
        <p:spPr>
          <a:xfrm>
            <a:off x="4629150" y="2505075"/>
            <a:ext cx="3887391"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87E95FC6-C3A1-48C4-B980-1E116E4D369D}" type="datetimeFigureOut">
              <a:rPr lang="sv-SE" smtClean="0"/>
              <a:t>2023-01-30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931950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87E95FC6-C3A1-48C4-B980-1E116E4D369D}" type="datetimeFigureOut">
              <a:rPr lang="sv-SE" smtClean="0"/>
              <a:t>2023-01-30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41134449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7E95FC6-C3A1-48C4-B980-1E116E4D369D}" type="datetimeFigureOut">
              <a:rPr lang="sv-SE" smtClean="0"/>
              <a:t>2023-01-30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0334165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innehåll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7E95FC6-C3A1-48C4-B980-1E116E4D369D}" type="datetimeFigureOut">
              <a:rPr lang="sv-SE" smtClean="0"/>
              <a:t>2023-01-30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5132007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bild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7E95FC6-C3A1-48C4-B980-1E116E4D369D}" type="datetimeFigureOut">
              <a:rPr lang="sv-SE" smtClean="0"/>
              <a:t>2023-01-30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12860984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2023-01-30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79816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43675" y="365125"/>
            <a:ext cx="1971675"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28650" y="365125"/>
            <a:ext cx="5800725"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2023-01-30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579014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EA064A3-F980-5544-2EF9-54E34C18ACA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1AA9724-6574-A02D-2FA8-A95D05F45E7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19D4C7A-053A-BA75-DCE7-959CDCD8C11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F32433-945D-0A42-896E-CBF75832FBD3}" type="datetimeFigureOut">
              <a:rPr lang="sv-SE" smtClean="0"/>
              <a:t>2023-01-30</a:t>
            </a:fld>
            <a:endParaRPr lang="sv-SE" dirty="0"/>
          </a:p>
        </p:txBody>
      </p:sp>
      <p:sp>
        <p:nvSpPr>
          <p:cNvPr id="5" name="Platshållare för sidfot 4">
            <a:extLst>
              <a:ext uri="{FF2B5EF4-FFF2-40B4-BE49-F238E27FC236}">
                <a16:creationId xmlns:a16="http://schemas.microsoft.com/office/drawing/2014/main" id="{0B725100-4494-D399-A99C-51E67AB86E5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dirty="0"/>
          </a:p>
        </p:txBody>
      </p:sp>
      <p:sp>
        <p:nvSpPr>
          <p:cNvPr id="6" name="Platshållare för bildnummer 5">
            <a:extLst>
              <a:ext uri="{FF2B5EF4-FFF2-40B4-BE49-F238E27FC236}">
                <a16:creationId xmlns:a16="http://schemas.microsoft.com/office/drawing/2014/main" id="{2BC948C0-E977-DE92-9CCA-FBC7FD35B16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9798DC-D323-CB4C-AA2F-BB6322A1B9D3}" type="slidenum">
              <a:rPr lang="sv-SE" smtClean="0"/>
              <a:t>‹#›</a:t>
            </a:fld>
            <a:endParaRPr lang="sv-SE" dirty="0"/>
          </a:p>
        </p:txBody>
      </p:sp>
    </p:spTree>
    <p:extLst>
      <p:ext uri="{BB962C8B-B14F-4D97-AF65-F5344CB8AC3E}">
        <p14:creationId xmlns:p14="http://schemas.microsoft.com/office/powerpoint/2010/main" val="25583286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3020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CAC4D97-CFA3-42D9-B845-7F0576261CC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4134E5-4834-4AC8-AF5F-22F87864E3E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B02AE6F-0B80-4676-A0F3-577BB8E4A56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807C492-9D41-4367-BCEA-A6946D728247}" type="datetimeFigureOut">
              <a:rPr lang="sv-SE" smtClean="0"/>
              <a:t>2023-01-30</a:t>
            </a:fld>
            <a:endParaRPr lang="sv-SE"/>
          </a:p>
        </p:txBody>
      </p:sp>
      <p:sp>
        <p:nvSpPr>
          <p:cNvPr id="5" name="Platshållare för sidfot 4">
            <a:extLst>
              <a:ext uri="{FF2B5EF4-FFF2-40B4-BE49-F238E27FC236}">
                <a16:creationId xmlns:a16="http://schemas.microsoft.com/office/drawing/2014/main" id="{009F2018-CF86-4C8F-9FA6-71901D43EC2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7BC0AF01-4615-4B36-A256-494005519EF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8ADD0A-0FD9-48FD-8B66-5D4F3E9E1B22}" type="slidenum">
              <a:rPr lang="sv-SE" smtClean="0"/>
              <a:t>‹#›</a:t>
            </a:fld>
            <a:endParaRPr lang="sv-SE"/>
          </a:p>
        </p:txBody>
      </p:sp>
    </p:spTree>
    <p:extLst>
      <p:ext uri="{BB962C8B-B14F-4D97-AF65-F5344CB8AC3E}">
        <p14:creationId xmlns:p14="http://schemas.microsoft.com/office/powerpoint/2010/main" val="9645656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E95FC6-C3A1-48C4-B980-1E116E4D369D}" type="datetimeFigureOut">
              <a:rPr lang="sv-SE" smtClean="0"/>
              <a:t>2023-01-30</a:t>
            </a:fld>
            <a:endParaRPr lang="sv-SE"/>
          </a:p>
        </p:txBody>
      </p:sp>
      <p:sp>
        <p:nvSpPr>
          <p:cNvPr id="5" name="Platshållare för sidfo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982015-2627-445D-B4C7-6CC6FE622DC3}" type="slidenum">
              <a:rPr lang="sv-SE" smtClean="0"/>
              <a:t>‹#›</a:t>
            </a:fld>
            <a:endParaRPr lang="sv-SE"/>
          </a:p>
        </p:txBody>
      </p:sp>
    </p:spTree>
    <p:extLst>
      <p:ext uri="{BB962C8B-B14F-4D97-AF65-F5344CB8AC3E}">
        <p14:creationId xmlns:p14="http://schemas.microsoft.com/office/powerpoint/2010/main" val="32107396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www.vibybasket.se/nyheter/?ID=23021&amp;NID=956639" TargetMode="Externa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hyperlink" Target="https://www.vibybasket.se/sida/?ID=341806"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jpe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Layout" Target="../slideLayouts/slideLayout35.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vibybasket.se/" TargetMode="External"/><Relationship Id="rId2" Type="http://schemas.openxmlformats.org/officeDocument/2006/relationships/hyperlink" Target="http://www.vibybasket.se/form/Default.asp?ID=56207" TargetMode="External"/><Relationship Id="rId1" Type="http://schemas.openxmlformats.org/officeDocument/2006/relationships/slideLayout" Target="../slideLayouts/slideLayout2.xml"/><Relationship Id="rId6" Type="http://schemas.openxmlformats.org/officeDocument/2006/relationships/hyperlink" Target="https://www.youtube.com/watch?v=N5F4Lp_IHNw&amp;feature=youtu.be" TargetMode="External"/><Relationship Id="rId5" Type="http://schemas.openxmlformats.org/officeDocument/2006/relationships/image" Target="../media/image4.tiff"/><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asket.se/tavling/Licensinformation/Licenslistor/"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23.pn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s://www.vibybasket.se/dokument/editIframe.asp?ID=23025&amp;visa=23797"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s://www.linasmatkasse.se/info/stotta-din-forening-viby" TargetMode="External"/><Relationship Id="rId1" Type="http://schemas.openxmlformats.org/officeDocument/2006/relationships/slideLayout" Target="../slideLayouts/slideLayout2.xml"/><Relationship Id="rId6" Type="http://schemas.openxmlformats.org/officeDocument/2006/relationships/hyperlink" Target="mailto:info@vibybasket.se"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hyperlink" Target="http://www.gutz.se/"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27.jpeg"/><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hyperlink" Target="mailto:info@vibybasket.se" TargetMode="Externa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mailto:kassor@vibybasket.se" TargetMode="Externa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21.xml.rels><?xml version="1.0" encoding="UTF-8" standalone="yes"?>
<Relationships xmlns="http://schemas.openxmlformats.org/package/2006/relationships"><Relationship Id="rId3" Type="http://schemas.openxmlformats.org/officeDocument/2006/relationships/hyperlink" Target="mailto:kansli@vibybasket.se" TargetMode="External"/><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2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s://www.vibybasket.se/docs/123/2316/Koder%20till%20alla%20hallar%20220905.docx"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hyperlink" Target="https://vm.tiktok.com/ZMNSA3wo3/" TargetMode="External"/><Relationship Id="rId5" Type="http://schemas.openxmlformats.org/officeDocument/2006/relationships/hyperlink" Target="https://www.instagram.com/viby_basket/" TargetMode="External"/><Relationship Id="rId4" Type="http://schemas.openxmlformats.org/officeDocument/2006/relationships/hyperlink" Target="https://www.facebook.com/vibybasket"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eg"/><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3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polisen.se/tjanster-tillstand/belastningsregistret/ovrigt-arbete-och-kontakt-med-barn/" TargetMode="Externa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3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vibybasket.se/sida/?ID=341806" TargetMode="External"/><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https://www.vibybasket.se/sida/?ID=56224"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tiff"/><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mailto:styrelse@vibybasket.se" TargetMode="External"/><Relationship Id="rId5" Type="http://schemas.openxmlformats.org/officeDocument/2006/relationships/hyperlink" Target="mailto:valberedning@vibybasket.se" TargetMode="External"/><Relationship Id="rId4" Type="http://schemas.openxmlformats.org/officeDocument/2006/relationships/image" Target="../media/image42.tiff"/></Relationships>
</file>

<file path=ppt/slides/_rels/slide4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mailto:ordforande@vibybasket.se" TargetMode="External"/><Relationship Id="rId2" Type="http://schemas.openxmlformats.org/officeDocument/2006/relationships/hyperlink" Target="http://www.basket.se/globalassets/stockholms-basketbolldistriktsforbund/dokument/tavling/tavlingsbestammelser/stbdf-overgangspolicy.pdf" TargetMode="External"/><Relationship Id="rId1" Type="http://schemas.openxmlformats.org/officeDocument/2006/relationships/slideLayout" Target="../slideLayouts/slideLayout2.xml"/><Relationship Id="rId5" Type="http://schemas.openxmlformats.org/officeDocument/2006/relationships/image" Target="../media/image4.tiff"/><Relationship Id="rId4" Type="http://schemas.openxmlformats.org/officeDocument/2006/relationships/hyperlink" Target="https://www.vibybasket.se/sida/?ID=335013"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register.sportadmin.se/emember/admin/m_medlemsgrupp/kallelse.asp" TargetMode="External"/><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3" Type="http://schemas.openxmlformats.org/officeDocument/2006/relationships/hyperlink" Target="mailto:kansli@vibybasket.se" TargetMode="External"/><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54.xml.rels><?xml version="1.0" encoding="UTF-8" standalone="yes"?>
<Relationships xmlns="http://schemas.openxmlformats.org/package/2006/relationships"><Relationship Id="rId8" Type="http://schemas.openxmlformats.org/officeDocument/2006/relationships/hyperlink" Target="mailto:kansli@vibybasket.se"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mailto:tranarradet@vibybasket.se" TargetMode="External"/><Relationship Id="rId4" Type="http://schemas.openxmlformats.org/officeDocument/2006/relationships/diagramLayout" Target="../diagrams/layout1.xml"/><Relationship Id="rId9" Type="http://schemas.openxmlformats.org/officeDocument/2006/relationships/hyperlink" Target="mailto:styrelse@vibybasket.se"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basketutbildning.se/login" TargetMode="External"/><Relationship Id="rId2" Type="http://schemas.openxmlformats.org/officeDocument/2006/relationships/hyperlink" Target="http://www.basket.se/Utbildning" TargetMode="Externa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57.xml.rels><?xml version="1.0" encoding="UTF-8" standalone="yes"?>
<Relationships xmlns="http://schemas.openxmlformats.org/package/2006/relationships"><Relationship Id="rId3" Type="http://schemas.openxmlformats.org/officeDocument/2006/relationships/hyperlink" Target="https://basketutbildning.se/login" TargetMode="External"/><Relationship Id="rId2" Type="http://schemas.openxmlformats.org/officeDocument/2006/relationships/hyperlink" Target="https://stockholmbasket.se/nu-kan-du-anmala-dig-till-grundutbildning-traff-2/" TargetMode="Externa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58.xml.rels><?xml version="1.0" encoding="UTF-8" standalone="yes"?>
<Relationships xmlns="http://schemas.openxmlformats.org/package/2006/relationships"><Relationship Id="rId3" Type="http://schemas.openxmlformats.org/officeDocument/2006/relationships/hyperlink" Target="https://idrottonline.se/KungsholmenBasketbollklubb-Basket/globalassets/kungsholmen-basketbollklubb---basket/dokument/kungsholmen-basket-traningsplanering-ar-1.pdf" TargetMode="External"/><Relationship Id="rId7" Type="http://schemas.openxmlformats.org/officeDocument/2006/relationships/image" Target="../media/image4.tiff"/><Relationship Id="rId2" Type="http://schemas.openxmlformats.org/officeDocument/2006/relationships/hyperlink" Target="http://www.vibybasket.se/sida/?ID=64822" TargetMode="External"/><Relationship Id="rId1" Type="http://schemas.openxmlformats.org/officeDocument/2006/relationships/slideLayout" Target="../slideLayouts/slideLayout2.xml"/><Relationship Id="rId6" Type="http://schemas.openxmlformats.org/officeDocument/2006/relationships/hyperlink" Target="https://www.google.com/search?client=safari&amp;rls=en&amp;q=best+basketball+drills+youth+video&amp;ie=UTF-8&amp;oe=UTF-8" TargetMode="External"/><Relationship Id="rId5" Type="http://schemas.openxmlformats.org/officeDocument/2006/relationships/hyperlink" Target="http://www.basket.se/EasyBasket/forcoachen/TraningsupplaggsamtOvningsbank/Ovningsbank" TargetMode="External"/><Relationship Id="rId4" Type="http://schemas.openxmlformats.org/officeDocument/2006/relationships/hyperlink" Target="https://idrottonline.se/KungsholmenBasketbollklubb-Basket/globalassets/kungsholmen-basketbollklubb---basket/dokument/kungsholmen-basket-traningsplanering-ar-2-ver-1.1.pdf"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6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3.xml.rels><?xml version="1.0" encoding="UTF-8" standalone="yes"?>
<Relationships xmlns="http://schemas.openxmlformats.org/package/2006/relationships"><Relationship Id="rId8" Type="http://schemas.openxmlformats.org/officeDocument/2006/relationships/hyperlink" Target="mailto:kansli@vibybasket.se"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4.tiff"/><Relationship Id="rId7"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mailto:styrelse@vibybasket.se" TargetMode="External"/><Relationship Id="rId5" Type="http://schemas.openxmlformats.org/officeDocument/2006/relationships/hyperlink" Target="mailto:valberedning@vibybasket.se" TargetMode="External"/><Relationship Id="rId4" Type="http://schemas.openxmlformats.org/officeDocument/2006/relationships/image" Target="../media/image42.tiff"/></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tif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6.xml.rels><?xml version="1.0" encoding="UTF-8" standalone="yes"?>
<Relationships xmlns="http://schemas.openxmlformats.org/package/2006/relationships"><Relationship Id="rId3" Type="http://schemas.openxmlformats.org/officeDocument/2006/relationships/hyperlink" Target="mailto:styrelse@vibybasket.s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7.xml.rels><?xml version="1.0" encoding="UTF-8" standalone="yes"?>
<Relationships xmlns="http://schemas.openxmlformats.org/package/2006/relationships"><Relationship Id="rId3" Type="http://schemas.openxmlformats.org/officeDocument/2006/relationships/hyperlink" Target="mailto:styrelse@vibybasket.s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6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mailto:tranarradet@vibybasket.se"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4.tif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18531" y="1524503"/>
            <a:ext cx="9125470" cy="4300160"/>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304800" y="4506518"/>
            <a:ext cx="7525097" cy="771927"/>
          </a:xfrm>
        </p:spPr>
        <p:txBody>
          <a:bodyPr vert="horz" lIns="68580" tIns="34290" rIns="68580" bIns="34290" rtlCol="0" anchor="ctr">
            <a:noAutofit/>
          </a:bodyPr>
          <a:lstStyle/>
          <a:p>
            <a:r>
              <a:rPr lang="en-US" sz="4800" b="1" dirty="0">
                <a:latin typeface="+mn-lt"/>
              </a:rPr>
              <a:t>Ledarträff Viby Basket</a:t>
            </a:r>
            <a:r>
              <a:rPr lang="en-US" sz="4400" b="1" dirty="0">
                <a:latin typeface="+mn-lt"/>
              </a:rPr>
              <a:t> </a:t>
            </a:r>
            <a:br>
              <a:rPr lang="en-US" sz="4400" b="1" dirty="0">
                <a:latin typeface="+mn-lt"/>
              </a:rPr>
            </a:br>
            <a:r>
              <a:rPr lang="en-US" sz="3600" b="1" dirty="0">
                <a:latin typeface="+mn-lt"/>
              </a:rPr>
              <a:t>Söndag 2022-10-16</a:t>
            </a:r>
            <a:br>
              <a:rPr lang="en-US" sz="3600" b="1" dirty="0">
                <a:latin typeface="+mn-lt"/>
              </a:rPr>
            </a:br>
            <a:r>
              <a:rPr lang="en-US" sz="1800" b="1" dirty="0">
                <a:latin typeface="+mn-lt"/>
              </a:rPr>
              <a:t>Runans Matsal</a:t>
            </a:r>
            <a:br>
              <a:rPr lang="en-US" sz="3000" b="1" dirty="0">
                <a:latin typeface="+mn-lt"/>
              </a:rPr>
            </a:br>
            <a:endParaRPr lang="en-US" sz="3000" b="1" dirty="0">
              <a:latin typeface="+mn-lt"/>
            </a:endParaRPr>
          </a:p>
        </p:txBody>
      </p:sp>
      <p:pic>
        <p:nvPicPr>
          <p:cNvPr id="3" name="Picture 2" descr="C:\Users\Sissi\Dropbox\Viby Basket\Hemsidan\Bilder\Tiger hemsida.PNG">
            <a:extLst>
              <a:ext uri="{FF2B5EF4-FFF2-40B4-BE49-F238E27FC236}">
                <a16:creationId xmlns:a16="http://schemas.microsoft.com/office/drawing/2014/main" id="{9FC663F0-C45E-036B-3619-D1710145BF00}"/>
              </a:ext>
            </a:extLst>
          </p:cNvPr>
          <p:cNvPicPr>
            <a:picLocks noChangeAspect="1" noChangeArrowheads="1"/>
          </p:cNvPicPr>
          <p:nvPr/>
        </p:nvPicPr>
        <p:blipFill>
          <a:blip r:embed="rId3" cstate="print"/>
          <a:srcRect/>
          <a:stretch>
            <a:fillRect/>
          </a:stretch>
        </p:blipFill>
        <p:spPr bwMode="auto">
          <a:xfrm>
            <a:off x="-67042" y="-59436"/>
            <a:ext cx="9278874" cy="1659636"/>
          </a:xfrm>
          <a:prstGeom prst="rect">
            <a:avLst/>
          </a:prstGeom>
          <a:noFill/>
        </p:spPr>
      </p:pic>
      <p:pic>
        <p:nvPicPr>
          <p:cNvPr id="7" name="Bildobjekt 6">
            <a:extLst>
              <a:ext uri="{FF2B5EF4-FFF2-40B4-BE49-F238E27FC236}">
                <a16:creationId xmlns:a16="http://schemas.microsoft.com/office/drawing/2014/main" id="{F8646E98-3ED8-3BB4-6A4F-94A56C19B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0869" y="5867400"/>
            <a:ext cx="941192" cy="941192"/>
          </a:xfrm>
          <a:prstGeom prst="rect">
            <a:avLst/>
          </a:prstGeom>
        </p:spPr>
      </p:pic>
    </p:spTree>
    <p:extLst>
      <p:ext uri="{BB962C8B-B14F-4D97-AF65-F5344CB8AC3E}">
        <p14:creationId xmlns:p14="http://schemas.microsoft.com/office/powerpoint/2010/main" val="315388465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380999" y="1447800"/>
            <a:ext cx="8686953" cy="4745919"/>
          </a:xfrm>
        </p:spPr>
        <p:txBody>
          <a:bodyPr>
            <a:normAutofit/>
          </a:bodyPr>
          <a:lstStyle/>
          <a:p>
            <a:pPr marL="228600" indent="-228600">
              <a:spcBef>
                <a:spcPts val="0"/>
              </a:spcBef>
              <a:spcAft>
                <a:spcPts val="600"/>
              </a:spcAft>
              <a:buFont typeface="+mj-lt"/>
              <a:buAutoNum type="arabicPeriod"/>
            </a:pPr>
            <a:r>
              <a:rPr lang="sv-SE" sz="1800" b="1" dirty="0"/>
              <a:t>Starta gärna en lagkassa och utse en lagkassör </a:t>
            </a:r>
            <a:r>
              <a:rPr lang="sv-SE" sz="1800" dirty="0"/>
              <a:t>samt börja intjäning (läs mer på bild 14)</a:t>
            </a:r>
          </a:p>
          <a:p>
            <a:pPr marL="228600" indent="-228600">
              <a:spcBef>
                <a:spcPts val="0"/>
              </a:spcBef>
              <a:spcAft>
                <a:spcPts val="600"/>
              </a:spcAft>
              <a:buFont typeface="+mj-lt"/>
              <a:buAutoNum type="arabicPeriod"/>
            </a:pPr>
            <a:r>
              <a:rPr lang="sv-SE" sz="1800" b="1" dirty="0"/>
              <a:t>Marknadsför matkassar från Linas Matkasse </a:t>
            </a:r>
            <a:r>
              <a:rPr lang="sv-SE" sz="1800" dirty="0"/>
              <a:t>och tjäna pengar till laget: läs mer på bild 15 samt här: </a:t>
            </a:r>
            <a:r>
              <a:rPr lang="sv-SE" sz="1800" dirty="0">
                <a:hlinkClick r:id="rId2"/>
              </a:rPr>
              <a:t>https://www.vibybasket.se/nyheter/?ID=23021&amp;NID=956639</a:t>
            </a:r>
            <a:endParaRPr lang="sv-SE" sz="1800" dirty="0"/>
          </a:p>
          <a:p>
            <a:pPr marL="228600" indent="-228600">
              <a:spcBef>
                <a:spcPts val="0"/>
              </a:spcBef>
              <a:spcAft>
                <a:spcPts val="600"/>
              </a:spcAft>
              <a:buFont typeface="+mj-lt"/>
              <a:buAutoNum type="arabicPeriod"/>
            </a:pPr>
            <a:r>
              <a:rPr lang="sv-SE" sz="1800" b="1" dirty="0"/>
              <a:t>Försäljning av kläder via Gutz (se bild 16-19)</a:t>
            </a:r>
          </a:p>
          <a:p>
            <a:pPr marL="0" indent="0">
              <a:spcBef>
                <a:spcPts val="0"/>
              </a:spcBef>
              <a:spcAft>
                <a:spcPts val="600"/>
              </a:spcAft>
              <a:buNone/>
            </a:pPr>
            <a:r>
              <a:rPr lang="sv-SE" sz="1800" dirty="0"/>
              <a:t>	</a:t>
            </a:r>
            <a:r>
              <a:rPr lang="sv-SE" sz="1800" b="1" dirty="0"/>
              <a:t>OBSERVERA att vi skrivit ett föreningsavtal med Gutz (som sponsrar Viby 	Basket) </a:t>
            </a:r>
            <a:r>
              <a:rPr lang="sv-SE" sz="1800" b="1" u="sng" dirty="0"/>
              <a:t>vilket gör att våra lag inte kan </a:t>
            </a:r>
            <a:r>
              <a:rPr lang="sv-SE" sz="1800" b="1" dirty="0"/>
              <a:t>	</a:t>
            </a:r>
            <a:r>
              <a:rPr lang="sv-SE" sz="1800" b="1" u="sng" dirty="0"/>
              <a:t>sälja konkurrerande kläder (t ex </a:t>
            </a:r>
            <a:r>
              <a:rPr lang="sv-SE" sz="1800" b="1" dirty="0"/>
              <a:t>	</a:t>
            </a:r>
            <a:r>
              <a:rPr lang="sv-SE" sz="1800" b="1" u="sng" dirty="0">
                <a:solidFill>
                  <a:srgbClr val="FF0000"/>
                </a:solidFill>
              </a:rPr>
              <a:t>Newbody</a:t>
            </a:r>
            <a:r>
              <a:rPr lang="sv-SE" sz="1800" b="1" u="sng" dirty="0"/>
              <a:t>)!!!</a:t>
            </a:r>
          </a:p>
          <a:p>
            <a:pPr marL="0" indent="0">
              <a:spcBef>
                <a:spcPts val="0"/>
              </a:spcBef>
              <a:spcAft>
                <a:spcPts val="600"/>
              </a:spcAft>
              <a:buNone/>
            </a:pPr>
            <a:r>
              <a:rPr lang="sv-SE" sz="1800" dirty="0"/>
              <a:t>	Varje lag ska mejla till </a:t>
            </a:r>
            <a:r>
              <a:rPr lang="sv-SE" sz="1800" dirty="0">
                <a:hlinkClick r:id="rId3"/>
              </a:rPr>
              <a:t>info@vibybasket.se</a:t>
            </a:r>
            <a:r>
              <a:rPr lang="sv-SE" sz="1800" dirty="0"/>
              <a:t>:</a:t>
            </a:r>
          </a:p>
          <a:p>
            <a:pPr marL="0" indent="0">
              <a:spcBef>
                <a:spcPts val="0"/>
              </a:spcBef>
              <a:spcAft>
                <a:spcPts val="600"/>
              </a:spcAft>
              <a:buNone/>
            </a:pPr>
            <a:r>
              <a:rPr lang="sv-SE" sz="1800" dirty="0"/>
              <a:t>	</a:t>
            </a:r>
            <a:r>
              <a:rPr lang="sv-SE" sz="1800" b="1" dirty="0"/>
              <a:t>Namn</a:t>
            </a:r>
            <a:r>
              <a:rPr lang="sv-SE" sz="1800" dirty="0"/>
              <a:t> och </a:t>
            </a:r>
            <a:r>
              <a:rPr lang="sv-SE" sz="1800" b="1" dirty="0"/>
              <a:t>mejladress</a:t>
            </a:r>
            <a:r>
              <a:rPr lang="sv-SE" sz="1800" dirty="0"/>
              <a:t> på den förälder som kommer att vara lagansvarig för 	Gutz försäljning, </a:t>
            </a:r>
            <a:r>
              <a:rPr lang="sv-SE" sz="1800" b="1" dirty="0"/>
              <a:t>lagets namn</a:t>
            </a:r>
            <a:r>
              <a:rPr lang="sv-SE" sz="1800" dirty="0"/>
              <a:t>, </a:t>
            </a:r>
            <a:r>
              <a:rPr lang="sv-SE" sz="1800" b="1" dirty="0"/>
              <a:t>antal</a:t>
            </a:r>
            <a:r>
              <a:rPr lang="sv-SE" sz="1800" dirty="0"/>
              <a:t> </a:t>
            </a:r>
            <a:r>
              <a:rPr lang="sv-SE" sz="1800" b="1" dirty="0"/>
              <a:t>spelare</a:t>
            </a:r>
            <a:r>
              <a:rPr lang="sv-SE" sz="1800" dirty="0"/>
              <a:t> i laget (dvs. antal konto som de 	kommer att behöva)</a:t>
            </a:r>
          </a:p>
          <a:p>
            <a:pPr marL="0" indent="0">
              <a:spcBef>
                <a:spcPts val="0"/>
              </a:spcBef>
              <a:spcAft>
                <a:spcPts val="600"/>
              </a:spcAft>
              <a:buNone/>
            </a:pPr>
            <a:r>
              <a:rPr lang="sv-SE" sz="1800" b="1" dirty="0"/>
              <a:t>	Vi vill gärna att försäljningen startar direkt efter höstlovet</a:t>
            </a:r>
          </a:p>
          <a:p>
            <a:pPr marL="228600" indent="-228600">
              <a:spcBef>
                <a:spcPts val="0"/>
              </a:spcBef>
              <a:spcAft>
                <a:spcPts val="600"/>
              </a:spcAft>
              <a:buFont typeface="+mj-lt"/>
              <a:buAutoNum type="arabicPeriod" startAt="4"/>
            </a:pPr>
            <a:r>
              <a:rPr lang="sv-SE" sz="1800" b="1" dirty="0"/>
              <a:t>Lägg till datum för Friday Night i lagets kalender </a:t>
            </a:r>
            <a:r>
              <a:rPr lang="sv-SE" sz="1800" dirty="0"/>
              <a:t>- se datum här: </a:t>
            </a:r>
            <a:r>
              <a:rPr lang="sv-SE" sz="1800" dirty="0">
                <a:hlinkClick r:id="rId4"/>
              </a:rPr>
              <a:t>https://www.vibybasket.se/sida/?ID=341806</a:t>
            </a:r>
            <a:endParaRPr lang="sv-SE" sz="1800" dirty="0"/>
          </a:p>
          <a:p>
            <a:pPr marL="228600" indent="-228600">
              <a:spcBef>
                <a:spcPts val="0"/>
              </a:spcBef>
              <a:buFont typeface="+mj-lt"/>
              <a:buAutoNum type="arabicPeriod" startAt="4"/>
            </a:pPr>
            <a:endParaRPr lang="sv-SE" sz="1200" b="1" dirty="0"/>
          </a:p>
        </p:txBody>
      </p:sp>
      <p:pic>
        <p:nvPicPr>
          <p:cNvPr id="6" name="Bildobjekt 5">
            <a:extLst>
              <a:ext uri="{FF2B5EF4-FFF2-40B4-BE49-F238E27FC236}">
                <a16:creationId xmlns:a16="http://schemas.microsoft.com/office/drawing/2014/main" id="{4EC85079-B54B-1740-9453-495C34E43895}"/>
              </a:ext>
            </a:extLst>
          </p:cNvPr>
          <p:cNvPicPr>
            <a:picLocks noChangeAspect="1"/>
          </p:cNvPicPr>
          <p:nvPr/>
        </p:nvPicPr>
        <p:blipFill>
          <a:blip r:embed="rId5"/>
          <a:stretch>
            <a:fillRect/>
          </a:stretch>
        </p:blipFill>
        <p:spPr>
          <a:xfrm>
            <a:off x="7315200" y="0"/>
            <a:ext cx="1752753" cy="674810"/>
          </a:xfrm>
          <a:prstGeom prst="rect">
            <a:avLst/>
          </a:prstGeom>
        </p:spPr>
      </p:pic>
      <p:sp>
        <p:nvSpPr>
          <p:cNvPr id="8" name="Rubrik 1">
            <a:extLst>
              <a:ext uri="{FF2B5EF4-FFF2-40B4-BE49-F238E27FC236}">
                <a16:creationId xmlns:a16="http://schemas.microsoft.com/office/drawing/2014/main" id="{A9CB38F7-5A0F-6A41-8C83-2C71A6121DF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Actions</a:t>
            </a:r>
          </a:p>
        </p:txBody>
      </p:sp>
    </p:spTree>
    <p:extLst>
      <p:ext uri="{BB962C8B-B14F-4D97-AF65-F5344CB8AC3E}">
        <p14:creationId xmlns:p14="http://schemas.microsoft.com/office/powerpoint/2010/main" val="1752967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FEB0B922-A6AE-4089-8B21-F3E1A7709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78189" cy="6858000"/>
          </a:xfrm>
          <a:custGeom>
            <a:avLst/>
            <a:gdLst>
              <a:gd name="connsiteX0" fmla="*/ 0 w 10237586"/>
              <a:gd name="connsiteY0" fmla="*/ 0 h 6858000"/>
              <a:gd name="connsiteX1" fmla="*/ 7061432 w 10237586"/>
              <a:gd name="connsiteY1" fmla="*/ 0 h 6858000"/>
              <a:gd name="connsiteX2" fmla="*/ 10237586 w 10237586"/>
              <a:gd name="connsiteY2" fmla="*/ 6858000 h 6858000"/>
              <a:gd name="connsiteX3" fmla="*/ 0 w 102375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237586" h="6858000">
                <a:moveTo>
                  <a:pt x="0" y="0"/>
                </a:moveTo>
                <a:lnTo>
                  <a:pt x="7061432" y="0"/>
                </a:lnTo>
                <a:lnTo>
                  <a:pt x="10237586" y="6858000"/>
                </a:lnTo>
                <a:lnTo>
                  <a:pt x="0" y="6858000"/>
                </a:lnTo>
                <a:close/>
              </a:path>
            </a:pathLst>
          </a:custGeom>
          <a:solidFill>
            <a:srgbClr val="000000">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20">
            <a:extLst>
              <a:ext uri="{FF2B5EF4-FFF2-40B4-BE49-F238E27FC236}">
                <a16:creationId xmlns:a16="http://schemas.microsoft.com/office/drawing/2014/main" id="{C5EB7378-ADA3-4D6E-8E3A-09FAD1478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35252"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197476" y="0"/>
            <a:ext cx="7886700" cy="1325563"/>
          </a:xfrm>
        </p:spPr>
        <p:txBody>
          <a:bodyPr>
            <a:normAutofit/>
          </a:bodyPr>
          <a:lstStyle/>
          <a:p>
            <a:pPr algn="l"/>
            <a:r>
              <a:rPr lang="sv-SE" dirty="0">
                <a:solidFill>
                  <a:srgbClr val="FFFFFF"/>
                </a:solidFill>
              </a:rPr>
              <a:t>Agenda – Ledarträff 16 okt</a:t>
            </a:r>
          </a:p>
        </p:txBody>
      </p:sp>
      <p:sp>
        <p:nvSpPr>
          <p:cNvPr id="5" name="Content Placeholder 2"/>
          <p:cNvSpPr>
            <a:spLocks noGrp="1"/>
          </p:cNvSpPr>
          <p:nvPr>
            <p:ph sz="quarter" idx="1"/>
          </p:nvPr>
        </p:nvSpPr>
        <p:spPr>
          <a:xfrm>
            <a:off x="228600" y="990600"/>
            <a:ext cx="4680723" cy="5867400"/>
          </a:xfrm>
        </p:spPr>
        <p:txBody>
          <a:bodyPr>
            <a:normAutofit fontScale="85000" lnSpcReduction="20000"/>
          </a:bodyPr>
          <a:lstStyle/>
          <a:p>
            <a:pPr marL="0" indent="0">
              <a:lnSpc>
                <a:spcPct val="90000"/>
              </a:lnSpc>
              <a:buNone/>
            </a:pPr>
            <a:r>
              <a:rPr lang="sv-SE" sz="1600" b="1" dirty="0">
                <a:solidFill>
                  <a:srgbClr val="FFFFFF"/>
                </a:solidFill>
              </a:rPr>
              <a:t>18.30 - 19.00 Fokus Team Managers</a:t>
            </a:r>
          </a:p>
          <a:p>
            <a:pPr marL="914400" lvl="1" indent="-514350">
              <a:lnSpc>
                <a:spcPct val="90000"/>
              </a:lnSpc>
              <a:buFont typeface=".Apple Color Emoji UI"/>
              <a:buChar char="🏀"/>
            </a:pPr>
            <a:r>
              <a:rPr lang="sv-SE" sz="1400" dirty="0"/>
              <a:t>Sportadmin - Funktioner &amp; Stöd</a:t>
            </a:r>
          </a:p>
          <a:p>
            <a:pPr marL="914400" lvl="1" indent="-514350">
              <a:lnSpc>
                <a:spcPct val="90000"/>
              </a:lnSpc>
              <a:buFont typeface=".Apple Color Emoji UI"/>
              <a:buChar char="🏀"/>
            </a:pPr>
            <a:r>
              <a:rPr lang="sv-SE" sz="1400" dirty="0"/>
              <a:t>Aktivitetsbidrag</a:t>
            </a:r>
          </a:p>
          <a:p>
            <a:pPr marL="914400" lvl="1" indent="-514350">
              <a:lnSpc>
                <a:spcPct val="90000"/>
              </a:lnSpc>
              <a:buFont typeface=".Apple Color Emoji UI"/>
              <a:buChar char="🏀"/>
            </a:pPr>
            <a:r>
              <a:rPr lang="sv-SE" sz="1400" dirty="0"/>
              <a:t>Årshjul</a:t>
            </a:r>
          </a:p>
          <a:p>
            <a:pPr marL="914400" lvl="1" indent="-514350">
              <a:lnSpc>
                <a:spcPct val="90000"/>
              </a:lnSpc>
              <a:buFont typeface=".Apple Color Emoji UI"/>
              <a:buChar char="🏀"/>
            </a:pPr>
            <a:r>
              <a:rPr lang="sv-SE" sz="1400" dirty="0"/>
              <a:t>Ekonomi, Lagkassa, Intjäning </a:t>
            </a:r>
          </a:p>
          <a:p>
            <a:pPr marL="914400" lvl="1" indent="-514350">
              <a:lnSpc>
                <a:spcPct val="90000"/>
              </a:lnSpc>
              <a:buFont typeface=".Apple Color Emoji UI"/>
              <a:buChar char="🏀"/>
            </a:pPr>
            <a:r>
              <a:rPr lang="sv-SE" sz="1400" dirty="0"/>
              <a:t>Kiosken i Edsbergshallen</a:t>
            </a:r>
          </a:p>
          <a:p>
            <a:pPr marL="914400" lvl="1" indent="-514350">
              <a:lnSpc>
                <a:spcPct val="90000"/>
              </a:lnSpc>
              <a:buFont typeface=".Apple Color Emoji UI"/>
              <a:buChar char="🏀"/>
            </a:pPr>
            <a:r>
              <a:rPr lang="sv-SE" sz="1400" dirty="0"/>
              <a:t>Gutz &amp; Linas Matkasse</a:t>
            </a:r>
          </a:p>
          <a:p>
            <a:pPr marL="914400" lvl="1" indent="-514350">
              <a:lnSpc>
                <a:spcPct val="90000"/>
              </a:lnSpc>
              <a:buFont typeface=".Apple Color Emoji UI"/>
              <a:buChar char="🏀"/>
            </a:pPr>
            <a:r>
              <a:rPr lang="sv-SE" sz="1400" dirty="0"/>
              <a:t>Material, Förråd &amp; Koder</a:t>
            </a:r>
          </a:p>
          <a:p>
            <a:pPr marL="914400" lvl="1" indent="-514350">
              <a:lnSpc>
                <a:spcPct val="90000"/>
              </a:lnSpc>
              <a:buFont typeface=".Apple Color Emoji UI"/>
              <a:buChar char="🏀"/>
            </a:pPr>
            <a:r>
              <a:rPr lang="sv-SE" sz="1400" dirty="0"/>
              <a:t>Kontakt vid problem i hallarna</a:t>
            </a:r>
          </a:p>
          <a:p>
            <a:pPr marL="914400" lvl="1" indent="-514350">
              <a:lnSpc>
                <a:spcPct val="90000"/>
              </a:lnSpc>
              <a:buFont typeface=".Apple Color Emoji UI"/>
              <a:buChar char="🏀"/>
            </a:pPr>
            <a:r>
              <a:rPr lang="sv-SE" sz="1400" dirty="0"/>
              <a:t>Hemsidan</a:t>
            </a:r>
          </a:p>
          <a:p>
            <a:pPr marL="400050" lvl="1" indent="0">
              <a:lnSpc>
                <a:spcPct val="90000"/>
              </a:lnSpc>
              <a:buNone/>
            </a:pPr>
            <a:endParaRPr lang="sv-SE" sz="1400" b="1" dirty="0">
              <a:solidFill>
                <a:srgbClr val="FFFFFF"/>
              </a:solidFill>
            </a:endParaRPr>
          </a:p>
          <a:p>
            <a:pPr marL="0" lvl="1" indent="0">
              <a:lnSpc>
                <a:spcPct val="90000"/>
              </a:lnSpc>
              <a:buNone/>
            </a:pPr>
            <a:r>
              <a:rPr lang="sv-SE" sz="1600" b="1" dirty="0">
                <a:solidFill>
                  <a:srgbClr val="FFFFFF"/>
                </a:solidFill>
              </a:rPr>
              <a:t>19.00 - 20.00 Samtliga Ledare</a:t>
            </a:r>
          </a:p>
          <a:p>
            <a:pPr marL="914400" lvl="1" indent="-514350">
              <a:lnSpc>
                <a:spcPct val="90000"/>
              </a:lnSpc>
              <a:buFont typeface=".Apple Color Emoji UI"/>
              <a:buChar char="🏀"/>
            </a:pPr>
            <a:r>
              <a:rPr lang="sv-SE" sz="1400" dirty="0"/>
              <a:t>Organisation kring lagen</a:t>
            </a:r>
          </a:p>
          <a:p>
            <a:pPr marL="914400" lvl="1" indent="-514350">
              <a:lnSpc>
                <a:spcPct val="90000"/>
              </a:lnSpc>
              <a:buFont typeface=".Apple Color Emoji UI"/>
              <a:buChar char="🏀"/>
            </a:pPr>
            <a:r>
              <a:rPr lang="sv-SE" sz="1400" dirty="0"/>
              <a:t>Vår Värdegrund</a:t>
            </a:r>
          </a:p>
          <a:p>
            <a:pPr marL="914400" lvl="1" indent="-514350">
              <a:lnSpc>
                <a:spcPct val="90000"/>
              </a:lnSpc>
              <a:buFont typeface=".Apple Color Emoji UI"/>
              <a:buChar char="🏀"/>
            </a:pPr>
            <a:r>
              <a:rPr lang="sv-SE" sz="1400" dirty="0"/>
              <a:t>Föreningspolicy &amp; Vision</a:t>
            </a:r>
          </a:p>
          <a:p>
            <a:pPr marL="914400" lvl="1" indent="-514350">
              <a:lnSpc>
                <a:spcPct val="90000"/>
              </a:lnSpc>
              <a:buFont typeface=".Apple Color Emoji UI"/>
              <a:buChar char="🏀"/>
            </a:pPr>
            <a:r>
              <a:rPr lang="sv-SE" sz="1400" dirty="0"/>
              <a:t>Utdrag ur belastningsregister</a:t>
            </a:r>
          </a:p>
          <a:p>
            <a:pPr marL="914400" lvl="1" indent="-514350">
              <a:lnSpc>
                <a:spcPct val="90000"/>
              </a:lnSpc>
              <a:buFont typeface=".Apple Color Emoji UI"/>
              <a:buChar char="🏀"/>
            </a:pPr>
            <a:r>
              <a:rPr lang="sv-SE" sz="1400" dirty="0"/>
              <a:t>Friday Nights</a:t>
            </a:r>
          </a:p>
          <a:p>
            <a:pPr marL="914400" lvl="1" indent="-514350">
              <a:lnSpc>
                <a:spcPct val="90000"/>
              </a:lnSpc>
              <a:buFont typeface=".Apple Color Emoji UI"/>
              <a:buChar char="🏀"/>
            </a:pPr>
            <a:r>
              <a:rPr lang="sv-SE" sz="1400" dirty="0"/>
              <a:t>Cuper &amp; Turneringar</a:t>
            </a:r>
          </a:p>
          <a:p>
            <a:pPr marL="914400" lvl="1" indent="-514350">
              <a:lnSpc>
                <a:spcPct val="90000"/>
              </a:lnSpc>
              <a:buFont typeface=".Apple Color Emoji UI"/>
              <a:buChar char="🏀"/>
            </a:pPr>
            <a:r>
              <a:rPr lang="sv-SE" sz="1400" dirty="0"/>
              <a:t>Årsmöte 18 okt kl 19.30</a:t>
            </a:r>
          </a:p>
          <a:p>
            <a:pPr marL="400050" lvl="1" indent="0">
              <a:buNone/>
            </a:pPr>
            <a:endParaRPr lang="sv-SE" sz="1400" dirty="0">
              <a:solidFill>
                <a:srgbClr val="FFFFFF"/>
              </a:solidFill>
            </a:endParaRPr>
          </a:p>
          <a:p>
            <a:pPr marL="0" indent="0">
              <a:lnSpc>
                <a:spcPct val="90000"/>
              </a:lnSpc>
              <a:buNone/>
            </a:pPr>
            <a:r>
              <a:rPr lang="sv-SE" sz="1600" b="1" dirty="0">
                <a:solidFill>
                  <a:srgbClr val="FFFFFF"/>
                </a:solidFill>
              </a:rPr>
              <a:t>20.00 - 20.30 Fokus Head Coaches</a:t>
            </a:r>
          </a:p>
          <a:p>
            <a:pPr marL="914400" lvl="1" indent="-514350">
              <a:lnSpc>
                <a:spcPct val="90000"/>
              </a:lnSpc>
              <a:buFont typeface=".Apple Color Emoji UI"/>
              <a:buChar char="🏀"/>
            </a:pPr>
            <a:r>
              <a:rPr lang="sv-SE" sz="1400" dirty="0"/>
              <a:t>Ledarfilosofi</a:t>
            </a:r>
          </a:p>
          <a:p>
            <a:pPr marL="914400" lvl="1" indent="-514350">
              <a:lnSpc>
                <a:spcPct val="90000"/>
              </a:lnSpc>
              <a:buFont typeface=".Apple Color Emoji UI"/>
              <a:buChar char="🏀"/>
            </a:pPr>
            <a:r>
              <a:rPr lang="sv-SE" sz="1400" dirty="0"/>
              <a:t>Samträningar över åldersgränserna</a:t>
            </a:r>
          </a:p>
          <a:p>
            <a:pPr marL="914400" lvl="1" indent="-514350">
              <a:lnSpc>
                <a:spcPct val="90000"/>
              </a:lnSpc>
              <a:buFont typeface=".Apple Color Emoji UI"/>
              <a:buChar char="🏀"/>
            </a:pPr>
            <a:r>
              <a:rPr lang="se-SE" sz="1400" dirty="0"/>
              <a:t>Teambuilding</a:t>
            </a:r>
          </a:p>
          <a:p>
            <a:pPr marL="914400" lvl="1" indent="-514350">
              <a:lnSpc>
                <a:spcPct val="90000"/>
              </a:lnSpc>
              <a:buFont typeface=".Apple Color Emoji UI"/>
              <a:buChar char="🏀"/>
            </a:pPr>
            <a:r>
              <a:rPr lang="se-SE" sz="1400" dirty="0"/>
              <a:t>Policy spelarövergång</a:t>
            </a:r>
          </a:p>
          <a:p>
            <a:pPr marL="914400" lvl="1" indent="-514350">
              <a:lnSpc>
                <a:spcPct val="90000"/>
              </a:lnSpc>
              <a:buFont typeface=".Apple Color Emoji UI"/>
              <a:buChar char="🏀"/>
            </a:pPr>
            <a:r>
              <a:rPr lang="se-SE" sz="1400" dirty="0"/>
              <a:t>Bokningsbara tider</a:t>
            </a:r>
          </a:p>
          <a:p>
            <a:pPr marL="914400" lvl="1" indent="-514350">
              <a:lnSpc>
                <a:spcPct val="90000"/>
              </a:lnSpc>
              <a:buFont typeface=".Apple Color Emoji UI"/>
              <a:buChar char="🏀"/>
            </a:pPr>
            <a:r>
              <a:rPr lang="sv-SE" sz="1400" dirty="0"/>
              <a:t>Avboka tider som inte används!</a:t>
            </a:r>
          </a:p>
          <a:p>
            <a:pPr marL="914400" lvl="1" indent="-514350">
              <a:lnSpc>
                <a:spcPct val="90000"/>
              </a:lnSpc>
              <a:buFont typeface=".Apple Color Emoji UI"/>
              <a:buChar char="🏀"/>
            </a:pPr>
            <a:r>
              <a:rPr lang="sv-SE" sz="1400" dirty="0"/>
              <a:t>Utbildningar &amp; Stöd</a:t>
            </a:r>
          </a:p>
          <a:p>
            <a:pPr marL="914400" lvl="1" indent="-514350">
              <a:buFont typeface=".Apple Color Emoji UI"/>
              <a:buChar char="🏀"/>
            </a:pPr>
            <a:endParaRPr lang="sv-SE" sz="1400" dirty="0">
              <a:solidFill>
                <a:schemeClr val="tx1">
                  <a:lumMod val="75000"/>
                </a:schemeClr>
              </a:solidFill>
            </a:endParaRPr>
          </a:p>
          <a:p>
            <a:pPr marL="0" indent="0">
              <a:lnSpc>
                <a:spcPct val="90000"/>
              </a:lnSpc>
              <a:buNone/>
            </a:pPr>
            <a:r>
              <a:rPr lang="sv-SE" sz="1600" b="1" dirty="0">
                <a:solidFill>
                  <a:schemeClr val="tx1">
                    <a:lumMod val="50000"/>
                  </a:schemeClr>
                </a:solidFill>
              </a:rPr>
              <a:t>Extrabilder</a:t>
            </a:r>
          </a:p>
          <a:p>
            <a:pPr marL="914400" lvl="1" indent="-514350">
              <a:lnSpc>
                <a:spcPct val="90000"/>
              </a:lnSpc>
              <a:buFont typeface=".Apple Color Emoji UI"/>
              <a:buChar char="🏀"/>
            </a:pPr>
            <a:r>
              <a:rPr lang="sv-SE" sz="1400" dirty="0">
                <a:solidFill>
                  <a:schemeClr val="tx1">
                    <a:lumMod val="50000"/>
                  </a:schemeClr>
                </a:solidFill>
              </a:rPr>
              <a:t>Vår organisation - Styrelse, Tränarråd &amp; Årsmöte</a:t>
            </a:r>
            <a:endParaRPr lang="sv-SE" sz="1600" dirty="0">
              <a:solidFill>
                <a:schemeClr val="tx1">
                  <a:lumMod val="50000"/>
                </a:schemeClr>
              </a:solidFill>
            </a:endParaRPr>
          </a:p>
          <a:p>
            <a:pPr marL="914400" lvl="1" indent="-514350">
              <a:lnSpc>
                <a:spcPct val="90000"/>
              </a:lnSpc>
              <a:buFont typeface=".Apple Color Emoji UI"/>
              <a:buChar char="🏀"/>
            </a:pPr>
            <a:r>
              <a:rPr lang="sv-SE" sz="1400" dirty="0">
                <a:solidFill>
                  <a:schemeClr val="tx1">
                    <a:lumMod val="50000"/>
                  </a:schemeClr>
                </a:solidFill>
              </a:rPr>
              <a:t>Föreningsstatistik</a:t>
            </a:r>
          </a:p>
          <a:p>
            <a:pPr marL="914400" lvl="1" indent="-514350">
              <a:lnSpc>
                <a:spcPct val="90000"/>
              </a:lnSpc>
              <a:buFont typeface=".Apple Color Emoji UI"/>
              <a:buChar char="🏀"/>
            </a:pPr>
            <a:r>
              <a:rPr lang="sv-SE" sz="1400" dirty="0">
                <a:solidFill>
                  <a:schemeClr val="tx1">
                    <a:lumMod val="50000"/>
                  </a:schemeClr>
                </a:solidFill>
              </a:rPr>
              <a:t>Idrottshall i Viby</a:t>
            </a:r>
          </a:p>
        </p:txBody>
      </p:sp>
      <p:pic>
        <p:nvPicPr>
          <p:cNvPr id="6" name="Bildobjekt 5" descr="En bild som visar karta&#10;&#10;Automatiskt genererad beskrivning">
            <a:extLst>
              <a:ext uri="{FF2B5EF4-FFF2-40B4-BE49-F238E27FC236}">
                <a16:creationId xmlns:a16="http://schemas.microsoft.com/office/drawing/2014/main" id="{E797679D-0A31-0842-92F2-CF5CF99155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152400"/>
            <a:ext cx="2171223" cy="3240633"/>
          </a:xfrm>
          <a:prstGeom prst="rect">
            <a:avLst/>
          </a:prstGeom>
        </p:spPr>
      </p:pic>
    </p:spTree>
    <p:extLst>
      <p:ext uri="{BB962C8B-B14F-4D97-AF65-F5344CB8AC3E}">
        <p14:creationId xmlns:p14="http://schemas.microsoft.com/office/powerpoint/2010/main" val="350745864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Team</a:t>
            </a:r>
            <a:br>
              <a:rPr lang="en-US" sz="4700" dirty="0"/>
            </a:br>
            <a:r>
              <a:rPr lang="en-US" sz="4700" dirty="0"/>
              <a:t>Managers</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3">
            <a:extLst>
              <a:ext uri="{FF2B5EF4-FFF2-40B4-BE49-F238E27FC236}">
                <a16:creationId xmlns:a16="http://schemas.microsoft.com/office/drawing/2014/main" id="{0CDAFB60-1BF8-D2EB-41C0-47B3DB59874D}"/>
              </a:ext>
            </a:extLst>
          </p:cNvPr>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18.30 - 19.00</a:t>
            </a:r>
          </a:p>
        </p:txBody>
      </p:sp>
    </p:spTree>
    <p:extLst>
      <p:ext uri="{BB962C8B-B14F-4D97-AF65-F5344CB8AC3E}">
        <p14:creationId xmlns:p14="http://schemas.microsoft.com/office/powerpoint/2010/main" val="186088452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ortadmin Medlemsregiste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5104369" y="2078198"/>
            <a:ext cx="1208265" cy="1208265"/>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6355746" y="2154802"/>
            <a:ext cx="1046747" cy="992579"/>
          </a:xfrm>
          <a:prstGeom prst="rect">
            <a:avLst/>
          </a:prstGeom>
          <a:noFill/>
        </p:spPr>
        <p:txBody>
          <a:bodyPr wrap="square" rtlCol="0">
            <a:spAutoFit/>
          </a:bodyPr>
          <a:lstStyle/>
          <a:p>
            <a:pPr defTabSz="685800"/>
            <a:r>
              <a:rPr lang="sv-SE" sz="1350" dirty="0" err="1">
                <a:solidFill>
                  <a:prstClr val="black"/>
                </a:solidFill>
                <a:latin typeface="Calibri" panose="020F0502020204030204"/>
              </a:rPr>
              <a:t>SportAdmin</a:t>
            </a:r>
            <a:endParaRPr lang="sv-SE" sz="1350" dirty="0">
              <a:solidFill>
                <a:prstClr val="black"/>
              </a:solidFill>
              <a:latin typeface="Calibri" panose="020F0502020204030204"/>
            </a:endParaRPr>
          </a:p>
          <a:p>
            <a:pPr defTabSz="685800"/>
            <a:r>
              <a:rPr lang="sv-SE" sz="750" dirty="0">
                <a:solidFill>
                  <a:prstClr val="black"/>
                </a:solidFill>
                <a:latin typeface="Calibri" panose="020F0502020204030204"/>
              </a:rPr>
              <a:t>Medlemsregister</a:t>
            </a:r>
          </a:p>
          <a:p>
            <a:pPr defTabSz="685800"/>
            <a:r>
              <a:rPr lang="sv-SE" sz="750" dirty="0">
                <a:solidFill>
                  <a:prstClr val="black"/>
                </a:solidFill>
                <a:latin typeface="Calibri" panose="020F0502020204030204"/>
              </a:rPr>
              <a:t>Spelare</a:t>
            </a:r>
          </a:p>
          <a:p>
            <a:pPr defTabSz="685800"/>
            <a:r>
              <a:rPr lang="sv-SE" sz="750" dirty="0">
                <a:solidFill>
                  <a:prstClr val="black"/>
                </a:solidFill>
                <a:latin typeface="Calibri" panose="020F0502020204030204"/>
              </a:rPr>
              <a:t>Ledare</a:t>
            </a:r>
          </a:p>
          <a:p>
            <a:pPr defTabSz="685800"/>
            <a:r>
              <a:rPr lang="sv-SE" sz="750" dirty="0">
                <a:solidFill>
                  <a:prstClr val="black"/>
                </a:solidFill>
                <a:latin typeface="Calibri" panose="020F0502020204030204"/>
              </a:rPr>
              <a:t>Fakturering</a:t>
            </a:r>
          </a:p>
          <a:p>
            <a:pPr defTabSz="685800"/>
            <a:r>
              <a:rPr lang="sv-SE" sz="750" dirty="0">
                <a:solidFill>
                  <a:prstClr val="black"/>
                </a:solidFill>
                <a:latin typeface="Calibri" panose="020F0502020204030204"/>
              </a:rPr>
              <a:t>Registerutdrag</a:t>
            </a:r>
          </a:p>
          <a:p>
            <a:pPr defTabSz="685800"/>
            <a:r>
              <a:rPr lang="sv-SE" sz="750" dirty="0">
                <a:solidFill>
                  <a:prstClr val="black"/>
                </a:solidFill>
                <a:latin typeface="Calibri" panose="020F0502020204030204"/>
              </a:rPr>
              <a:t>m.m.</a:t>
            </a:r>
          </a:p>
        </p:txBody>
      </p:sp>
      <p:sp>
        <p:nvSpPr>
          <p:cNvPr id="11" name="Högerpil 10"/>
          <p:cNvSpPr/>
          <p:nvPr/>
        </p:nvSpPr>
        <p:spPr>
          <a:xfrm rot="5400000">
            <a:off x="5476792" y="3574470"/>
            <a:ext cx="1059536" cy="58202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Aktiviteter</a:t>
            </a:r>
          </a:p>
          <a:p>
            <a:pPr algn="ctr" defTabSz="685800"/>
            <a:r>
              <a:rPr lang="sv-SE" sz="1050" dirty="0">
                <a:solidFill>
                  <a:prstClr val="white"/>
                </a:solidFill>
                <a:latin typeface="Calibri" panose="020F0502020204030204"/>
              </a:rPr>
              <a:t>Medlemmar</a:t>
            </a:r>
          </a:p>
        </p:txBody>
      </p:sp>
      <p:grpSp>
        <p:nvGrpSpPr>
          <p:cNvPr id="53" name="Grupp 52"/>
          <p:cNvGrpSpPr/>
          <p:nvPr/>
        </p:nvGrpSpPr>
        <p:grpSpPr>
          <a:xfrm>
            <a:off x="5605081" y="4415154"/>
            <a:ext cx="861761" cy="972103"/>
            <a:chOff x="6569242" y="1502875"/>
            <a:chExt cx="1149015" cy="1296138"/>
          </a:xfrm>
        </p:grpSpPr>
        <p:pic>
          <p:nvPicPr>
            <p:cNvPr id="1030" name="Picture 6" descr="RF logo | RF/SISU"/>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75258" y="1502875"/>
              <a:ext cx="1059446" cy="9936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ruta 13"/>
            <p:cNvSpPr txBox="1"/>
            <p:nvPr/>
          </p:nvSpPr>
          <p:spPr>
            <a:xfrm>
              <a:off x="6569242" y="2460458"/>
              <a:ext cx="1149015" cy="338555"/>
            </a:xfrm>
            <a:prstGeom prst="rect">
              <a:avLst/>
            </a:prstGeom>
            <a:noFill/>
          </p:spPr>
          <p:txBody>
            <a:bodyPr wrap="square" rtlCol="0">
              <a:spAutoFit/>
            </a:bodyPr>
            <a:lstStyle/>
            <a:p>
              <a:pPr defTabSz="685800"/>
              <a:r>
                <a:rPr lang="sv-SE" sz="1050" dirty="0" err="1">
                  <a:solidFill>
                    <a:prstClr val="black"/>
                  </a:solidFill>
                  <a:latin typeface="Calibri" panose="020F0502020204030204"/>
                </a:rPr>
                <a:t>IdrottOnline</a:t>
              </a:r>
              <a:endParaRPr lang="sv-SE" sz="1050" dirty="0">
                <a:solidFill>
                  <a:prstClr val="black"/>
                </a:solidFill>
                <a:latin typeface="Calibri" panose="020F0502020204030204"/>
              </a:endParaRPr>
            </a:p>
          </p:txBody>
        </p:sp>
      </p:grpSp>
      <p:grpSp>
        <p:nvGrpSpPr>
          <p:cNvPr id="58" name="Grupp 57"/>
          <p:cNvGrpSpPr/>
          <p:nvPr/>
        </p:nvGrpSpPr>
        <p:grpSpPr>
          <a:xfrm>
            <a:off x="7487986" y="3937412"/>
            <a:ext cx="1472831" cy="746835"/>
            <a:chOff x="8801100" y="459791"/>
            <a:chExt cx="1963775" cy="995780"/>
          </a:xfrm>
        </p:grpSpPr>
        <p:pic>
          <p:nvPicPr>
            <p:cNvPr id="1032" name="Picture 8" descr="Profixio – Appar på Google Pla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01100" y="459791"/>
              <a:ext cx="995780" cy="995780"/>
            </a:xfrm>
            <a:prstGeom prst="rect">
              <a:avLst/>
            </a:prstGeom>
            <a:noFill/>
            <a:extLst>
              <a:ext uri="{909E8E84-426E-40DD-AFC4-6F175D3DCCD1}">
                <a14:hiddenFill xmlns:a14="http://schemas.microsoft.com/office/drawing/2010/main">
                  <a:solidFill>
                    <a:srgbClr val="FFFFFF"/>
                  </a:solidFill>
                </a14:hiddenFill>
              </a:ext>
            </a:extLst>
          </p:spPr>
        </p:pic>
        <p:sp>
          <p:nvSpPr>
            <p:cNvPr id="24" name="textruta 23"/>
            <p:cNvSpPr txBox="1"/>
            <p:nvPr/>
          </p:nvSpPr>
          <p:spPr>
            <a:xfrm>
              <a:off x="9693389" y="531640"/>
              <a:ext cx="1071486" cy="861775"/>
            </a:xfrm>
            <a:prstGeom prst="rect">
              <a:avLst/>
            </a:prstGeom>
            <a:noFill/>
          </p:spPr>
          <p:txBody>
            <a:bodyPr wrap="square" rtlCol="0">
              <a:spAutoFit/>
            </a:bodyPr>
            <a:lstStyle/>
            <a:p>
              <a:pPr defTabSz="685800"/>
              <a:r>
                <a:rPr lang="sv-SE" sz="1350" dirty="0" err="1">
                  <a:solidFill>
                    <a:prstClr val="black"/>
                  </a:solidFill>
                  <a:latin typeface="Calibri" panose="020F0502020204030204"/>
                </a:rPr>
                <a:t>Profixio</a:t>
              </a:r>
              <a:endParaRPr lang="sv-SE" sz="1350" dirty="0">
                <a:solidFill>
                  <a:prstClr val="black"/>
                </a:solidFill>
                <a:latin typeface="Calibri" panose="020F0502020204030204"/>
              </a:endParaRPr>
            </a:p>
            <a:p>
              <a:pPr defTabSz="685800"/>
              <a:r>
                <a:rPr lang="sv-SE" sz="750" dirty="0">
                  <a:solidFill>
                    <a:prstClr val="black"/>
                  </a:solidFill>
                  <a:latin typeface="Calibri" panose="020F0502020204030204"/>
                </a:rPr>
                <a:t>Serier</a:t>
              </a:r>
            </a:p>
            <a:p>
              <a:pPr defTabSz="685800"/>
              <a:r>
                <a:rPr lang="sv-SE" sz="750" dirty="0">
                  <a:solidFill>
                    <a:prstClr val="black"/>
                  </a:solidFill>
                  <a:latin typeface="Calibri" panose="020F0502020204030204"/>
                </a:rPr>
                <a:t>Laganmälningar</a:t>
              </a:r>
            </a:p>
            <a:p>
              <a:pPr defTabSz="685800"/>
              <a:r>
                <a:rPr lang="sv-SE" sz="750" dirty="0">
                  <a:solidFill>
                    <a:prstClr val="black"/>
                  </a:solidFill>
                  <a:latin typeface="Calibri" panose="020F0502020204030204"/>
                </a:rPr>
                <a:t>Licenser</a:t>
              </a:r>
            </a:p>
          </p:txBody>
        </p:sp>
      </p:grpSp>
      <p:sp>
        <p:nvSpPr>
          <p:cNvPr id="29" name="Högerpil 28"/>
          <p:cNvSpPr/>
          <p:nvPr/>
        </p:nvSpPr>
        <p:spPr>
          <a:xfrm>
            <a:off x="6503903" y="4602389"/>
            <a:ext cx="984083" cy="337429"/>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Medlemmar</a:t>
            </a:r>
          </a:p>
        </p:txBody>
      </p:sp>
      <p:grpSp>
        <p:nvGrpSpPr>
          <p:cNvPr id="2" name="Grupp 1"/>
          <p:cNvGrpSpPr/>
          <p:nvPr/>
        </p:nvGrpSpPr>
        <p:grpSpPr>
          <a:xfrm>
            <a:off x="7567025" y="4865993"/>
            <a:ext cx="1243458" cy="610056"/>
            <a:chOff x="9820218" y="2207871"/>
            <a:chExt cx="1657944" cy="813408"/>
          </a:xfrm>
        </p:grpSpPr>
        <p:pic>
          <p:nvPicPr>
            <p:cNvPr id="19" name="Bildobjekt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904025" y="2207871"/>
              <a:ext cx="838102" cy="488205"/>
            </a:xfrm>
            <a:prstGeom prst="rect">
              <a:avLst/>
            </a:prstGeom>
          </p:spPr>
        </p:pic>
        <p:sp>
          <p:nvSpPr>
            <p:cNvPr id="32" name="textruta 31"/>
            <p:cNvSpPr txBox="1"/>
            <p:nvPr/>
          </p:nvSpPr>
          <p:spPr>
            <a:xfrm>
              <a:off x="9820218" y="2682724"/>
              <a:ext cx="1657944"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Basketutbildning.se</a:t>
              </a:r>
            </a:p>
          </p:txBody>
        </p:sp>
      </p:grpSp>
      <p:grpSp>
        <p:nvGrpSpPr>
          <p:cNvPr id="55" name="Grupp 54"/>
          <p:cNvGrpSpPr/>
          <p:nvPr/>
        </p:nvGrpSpPr>
        <p:grpSpPr>
          <a:xfrm rot="20242404">
            <a:off x="820087" y="4413455"/>
            <a:ext cx="762503" cy="661979"/>
            <a:chOff x="10659977" y="1582152"/>
            <a:chExt cx="998621" cy="882638"/>
          </a:xfrm>
        </p:grpSpPr>
        <p:pic>
          <p:nvPicPr>
            <p:cNvPr id="1040" name="Picture 16" descr="Privacy policy - Solidsport | We make it easy to broadcast sport"/>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79707" y="1582152"/>
              <a:ext cx="627398" cy="627398"/>
            </a:xfrm>
            <a:prstGeom prst="rect">
              <a:avLst/>
            </a:prstGeom>
            <a:noFill/>
            <a:extLst>
              <a:ext uri="{909E8E84-426E-40DD-AFC4-6F175D3DCCD1}">
                <a14:hiddenFill xmlns:a14="http://schemas.microsoft.com/office/drawing/2010/main">
                  <a:solidFill>
                    <a:srgbClr val="FFFFFF"/>
                  </a:solidFill>
                </a14:hiddenFill>
              </a:ext>
            </a:extLst>
          </p:spPr>
        </p:pic>
        <p:sp>
          <p:nvSpPr>
            <p:cNvPr id="38" name="textruta 37"/>
            <p:cNvSpPr txBox="1"/>
            <p:nvPr/>
          </p:nvSpPr>
          <p:spPr>
            <a:xfrm>
              <a:off x="10659977" y="2126235"/>
              <a:ext cx="998621"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Solidsport</a:t>
              </a:r>
            </a:p>
          </p:txBody>
        </p:sp>
      </p:grpSp>
      <p:sp>
        <p:nvSpPr>
          <p:cNvPr id="50" name="Högerpil 49"/>
          <p:cNvSpPr/>
          <p:nvPr/>
        </p:nvSpPr>
        <p:spPr>
          <a:xfrm rot="17676560">
            <a:off x="4031702" y="2114271"/>
            <a:ext cx="1457285" cy="337429"/>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Anmälan</a:t>
            </a:r>
          </a:p>
        </p:txBody>
      </p:sp>
      <p:grpSp>
        <p:nvGrpSpPr>
          <p:cNvPr id="52" name="Grupp 51"/>
          <p:cNvGrpSpPr/>
          <p:nvPr/>
        </p:nvGrpSpPr>
        <p:grpSpPr>
          <a:xfrm>
            <a:off x="4655692" y="4518296"/>
            <a:ext cx="844334" cy="858504"/>
            <a:chOff x="5672066" y="3416969"/>
            <a:chExt cx="1125778" cy="1144672"/>
          </a:xfrm>
        </p:grpSpPr>
        <p:pic>
          <p:nvPicPr>
            <p:cNvPr id="1042" name="Picture 18" descr="Sollentuna kommunvapen – Wikipedia"/>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59011" y="3416969"/>
              <a:ext cx="745315" cy="865728"/>
            </a:xfrm>
            <a:prstGeom prst="rect">
              <a:avLst/>
            </a:prstGeom>
            <a:noFill/>
            <a:extLst>
              <a:ext uri="{909E8E84-426E-40DD-AFC4-6F175D3DCCD1}">
                <a14:hiddenFill xmlns:a14="http://schemas.microsoft.com/office/drawing/2010/main">
                  <a:solidFill>
                    <a:srgbClr val="FFFFFF"/>
                  </a:solidFill>
                </a14:hiddenFill>
              </a:ext>
            </a:extLst>
          </p:spPr>
        </p:pic>
        <p:sp>
          <p:nvSpPr>
            <p:cNvPr id="51" name="textruta 50"/>
            <p:cNvSpPr txBox="1"/>
            <p:nvPr/>
          </p:nvSpPr>
          <p:spPr>
            <a:xfrm>
              <a:off x="5672066" y="4223086"/>
              <a:ext cx="1125778"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Kommunen</a:t>
              </a:r>
            </a:p>
          </p:txBody>
        </p:sp>
      </p:grpSp>
      <p:sp>
        <p:nvSpPr>
          <p:cNvPr id="39" name="Högerpil 38"/>
          <p:cNvSpPr/>
          <p:nvPr/>
        </p:nvSpPr>
        <p:spPr>
          <a:xfrm rot="5400000">
            <a:off x="4608841" y="3647539"/>
            <a:ext cx="948059" cy="329364"/>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Aktiviteter</a:t>
            </a:r>
          </a:p>
        </p:txBody>
      </p:sp>
      <p:sp>
        <p:nvSpPr>
          <p:cNvPr id="43" name="Vänsterpil 42"/>
          <p:cNvSpPr/>
          <p:nvPr/>
        </p:nvSpPr>
        <p:spPr>
          <a:xfrm rot="19903570">
            <a:off x="4704873" y="2709706"/>
            <a:ext cx="730964" cy="32480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p:txBody>
      </p:sp>
      <p:cxnSp>
        <p:nvCxnSpPr>
          <p:cNvPr id="9" name="Rak koppling 8"/>
          <p:cNvCxnSpPr/>
          <p:nvPr/>
        </p:nvCxnSpPr>
        <p:spPr>
          <a:xfrm flipH="1">
            <a:off x="4178384" y="948085"/>
            <a:ext cx="18167" cy="4991352"/>
          </a:xfrm>
          <a:prstGeom prst="line">
            <a:avLst/>
          </a:prstGeom>
          <a:ln w="28575">
            <a:solidFill>
              <a:srgbClr val="D2530C"/>
            </a:solidFill>
          </a:ln>
        </p:spPr>
        <p:style>
          <a:lnRef idx="1">
            <a:schemeClr val="accent1"/>
          </a:lnRef>
          <a:fillRef idx="0">
            <a:schemeClr val="accent1"/>
          </a:fillRef>
          <a:effectRef idx="0">
            <a:schemeClr val="accent1"/>
          </a:effectRef>
          <a:fontRef idx="minor">
            <a:schemeClr val="tx1"/>
          </a:fontRef>
        </p:style>
      </p:cxnSp>
      <p:cxnSp>
        <p:nvCxnSpPr>
          <p:cNvPr id="48" name="Rak koppling 47"/>
          <p:cNvCxnSpPr/>
          <p:nvPr/>
        </p:nvCxnSpPr>
        <p:spPr>
          <a:xfrm>
            <a:off x="100675" y="3269662"/>
            <a:ext cx="8860142" cy="103703"/>
          </a:xfrm>
          <a:prstGeom prst="line">
            <a:avLst/>
          </a:prstGeom>
          <a:ln w="28575">
            <a:solidFill>
              <a:srgbClr val="D2530C"/>
            </a:solidFill>
          </a:ln>
        </p:spPr>
        <p:style>
          <a:lnRef idx="1">
            <a:schemeClr val="accent1"/>
          </a:lnRef>
          <a:fillRef idx="0">
            <a:schemeClr val="accent1"/>
          </a:fillRef>
          <a:effectRef idx="0">
            <a:schemeClr val="accent1"/>
          </a:effectRef>
          <a:fontRef idx="minor">
            <a:schemeClr val="tx1"/>
          </a:fontRef>
        </p:style>
      </p:cxnSp>
      <p:sp>
        <p:nvSpPr>
          <p:cNvPr id="40" name="textruta 39"/>
          <p:cNvSpPr txBox="1"/>
          <p:nvPr/>
        </p:nvSpPr>
        <p:spPr>
          <a:xfrm>
            <a:off x="62355" y="963089"/>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Våra lag</a:t>
            </a:r>
          </a:p>
        </p:txBody>
      </p:sp>
      <p:sp>
        <p:nvSpPr>
          <p:cNvPr id="56" name="textruta 55"/>
          <p:cNvSpPr txBox="1"/>
          <p:nvPr/>
        </p:nvSpPr>
        <p:spPr>
          <a:xfrm>
            <a:off x="8234301" y="963847"/>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Klubben</a:t>
            </a:r>
          </a:p>
        </p:txBody>
      </p:sp>
      <p:sp>
        <p:nvSpPr>
          <p:cNvPr id="60" name="textruta 59"/>
          <p:cNvSpPr txBox="1"/>
          <p:nvPr/>
        </p:nvSpPr>
        <p:spPr>
          <a:xfrm>
            <a:off x="96292" y="5656203"/>
            <a:ext cx="707593"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Extra</a:t>
            </a:r>
          </a:p>
        </p:txBody>
      </p:sp>
      <p:sp>
        <p:nvSpPr>
          <p:cNvPr id="63" name="textruta 62"/>
          <p:cNvSpPr txBox="1"/>
          <p:nvPr/>
        </p:nvSpPr>
        <p:spPr>
          <a:xfrm>
            <a:off x="8199480" y="5634251"/>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Externa</a:t>
            </a:r>
          </a:p>
        </p:txBody>
      </p:sp>
      <p:sp>
        <p:nvSpPr>
          <p:cNvPr id="64" name="Vänsterpil 63"/>
          <p:cNvSpPr/>
          <p:nvPr/>
        </p:nvSpPr>
        <p:spPr>
          <a:xfrm rot="16200000">
            <a:off x="5261289" y="1768186"/>
            <a:ext cx="922952" cy="41747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Ny medlem</a:t>
            </a:r>
          </a:p>
        </p:txBody>
      </p:sp>
      <p:pic>
        <p:nvPicPr>
          <p:cNvPr id="59" name="Bildobjekt 5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00352" y="2910139"/>
            <a:ext cx="1055339" cy="744758"/>
          </a:xfrm>
          <a:prstGeom prst="rect">
            <a:avLst/>
          </a:prstGeom>
        </p:spPr>
      </p:pic>
      <p:sp>
        <p:nvSpPr>
          <p:cNvPr id="66" name="Högerpil 65"/>
          <p:cNvSpPr/>
          <p:nvPr/>
        </p:nvSpPr>
        <p:spPr>
          <a:xfrm rot="2524540">
            <a:off x="2690800" y="2207489"/>
            <a:ext cx="1359782" cy="58202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a:p>
            <a:pPr algn="ctr" defTabSz="685800"/>
            <a:r>
              <a:rPr lang="sv-SE" sz="1050" dirty="0">
                <a:solidFill>
                  <a:prstClr val="white"/>
                </a:solidFill>
                <a:latin typeface="Calibri" panose="020F0502020204030204"/>
              </a:rPr>
              <a:t>Kallelser</a:t>
            </a:r>
          </a:p>
        </p:txBody>
      </p:sp>
      <p:grpSp>
        <p:nvGrpSpPr>
          <p:cNvPr id="54" name="Grupp 53"/>
          <p:cNvGrpSpPr/>
          <p:nvPr/>
        </p:nvGrpSpPr>
        <p:grpSpPr>
          <a:xfrm>
            <a:off x="4891910" y="967159"/>
            <a:ext cx="1599569" cy="598343"/>
            <a:chOff x="0" y="1632285"/>
            <a:chExt cx="2132758" cy="797791"/>
          </a:xfrm>
        </p:grpSpPr>
        <p:pic>
          <p:nvPicPr>
            <p:cNvPr id="7" name="Bildobjekt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1000" y="1907006"/>
              <a:ext cx="1751758" cy="523070"/>
            </a:xfrm>
            <a:prstGeom prst="rect">
              <a:avLst/>
            </a:prstGeom>
          </p:spPr>
        </p:pic>
        <p:sp>
          <p:nvSpPr>
            <p:cNvPr id="10" name="textruta 9"/>
            <p:cNvSpPr txBox="1"/>
            <p:nvPr/>
          </p:nvSpPr>
          <p:spPr>
            <a:xfrm>
              <a:off x="296779" y="1632285"/>
              <a:ext cx="936458" cy="553998"/>
            </a:xfrm>
            <a:prstGeom prst="rect">
              <a:avLst/>
            </a:prstGeom>
            <a:noFill/>
          </p:spPr>
          <p:txBody>
            <a:bodyPr wrap="square" rtlCol="0">
              <a:spAutoFit/>
            </a:bodyPr>
            <a:lstStyle/>
            <a:p>
              <a:pPr defTabSz="685800"/>
              <a:r>
                <a:rPr lang="sv-SE" sz="1050" dirty="0">
                  <a:solidFill>
                    <a:prstClr val="black"/>
                  </a:solidFill>
                  <a:latin typeface="Calibri" panose="020F0502020204030204"/>
                </a:rPr>
                <a:t>Hemsidan</a:t>
              </a:r>
            </a:p>
          </p:txBody>
        </p:sp>
        <p:pic>
          <p:nvPicPr>
            <p:cNvPr id="47" name="Picture 2" descr="Sportadmin Medlemsregist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857667"/>
              <a:ext cx="537410" cy="537410"/>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Högerpil 40"/>
          <p:cNvSpPr/>
          <p:nvPr/>
        </p:nvSpPr>
        <p:spPr>
          <a:xfrm>
            <a:off x="3739595" y="1881399"/>
            <a:ext cx="826446" cy="32070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Närvaro</a:t>
            </a:r>
          </a:p>
        </p:txBody>
      </p:sp>
      <p:grpSp>
        <p:nvGrpSpPr>
          <p:cNvPr id="26" name="Grupp 25"/>
          <p:cNvGrpSpPr/>
          <p:nvPr/>
        </p:nvGrpSpPr>
        <p:grpSpPr>
          <a:xfrm>
            <a:off x="1468629" y="975334"/>
            <a:ext cx="2267953" cy="1260875"/>
            <a:chOff x="1958172" y="157446"/>
            <a:chExt cx="3023937" cy="1681166"/>
          </a:xfrm>
        </p:grpSpPr>
        <p:grpSp>
          <p:nvGrpSpPr>
            <p:cNvPr id="15" name="Grupp 14"/>
            <p:cNvGrpSpPr/>
            <p:nvPr/>
          </p:nvGrpSpPr>
          <p:grpSpPr>
            <a:xfrm>
              <a:off x="1958172" y="1391479"/>
              <a:ext cx="3023937" cy="447133"/>
              <a:chOff x="468487" y="2093932"/>
              <a:chExt cx="3023937" cy="447133"/>
            </a:xfrm>
          </p:grpSpPr>
          <p:pic>
            <p:nvPicPr>
              <p:cNvPr id="34" name="Bildobjekt 33"/>
              <p:cNvPicPr>
                <a:picLocks noChangeAspect="1"/>
              </p:cNvPicPr>
              <p:nvPr/>
            </p:nvPicPr>
            <p:blipFill>
              <a:blip r:embed="rId10"/>
              <a:stretch>
                <a:fillRect/>
              </a:stretch>
            </p:blipFill>
            <p:spPr>
              <a:xfrm>
                <a:off x="979868" y="2131213"/>
                <a:ext cx="2512556" cy="317042"/>
              </a:xfrm>
              <a:prstGeom prst="rect">
                <a:avLst/>
              </a:prstGeom>
              <a:effectLst>
                <a:outerShdw blurRad="50800" dist="38100" dir="2700000" algn="tl" rotWithShape="0">
                  <a:prstClr val="black">
                    <a:alpha val="40000"/>
                  </a:prstClr>
                </a:outerShdw>
              </a:effectLst>
            </p:spPr>
          </p:pic>
          <p:pic>
            <p:nvPicPr>
              <p:cNvPr id="49" name="Picture 2" descr="Sportadmin Medlemsregist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487" y="2093932"/>
                <a:ext cx="447133" cy="447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Bildobjekt 1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16937" y="157446"/>
              <a:ext cx="894703" cy="1060111"/>
            </a:xfrm>
            <a:prstGeom prst="rect">
              <a:avLst/>
            </a:prstGeom>
          </p:spPr>
        </p:pic>
        <p:sp>
          <p:nvSpPr>
            <p:cNvPr id="67" name="textruta 66"/>
            <p:cNvSpPr txBox="1"/>
            <p:nvPr/>
          </p:nvSpPr>
          <p:spPr>
            <a:xfrm>
              <a:off x="3344549" y="668404"/>
              <a:ext cx="1378841" cy="553997"/>
            </a:xfrm>
            <a:prstGeom prst="rect">
              <a:avLst/>
            </a:prstGeom>
            <a:noFill/>
          </p:spPr>
          <p:txBody>
            <a:bodyPr wrap="square" rtlCol="0">
              <a:spAutoFit/>
            </a:bodyPr>
            <a:lstStyle/>
            <a:p>
              <a:pPr defTabSz="685800"/>
              <a:r>
                <a:rPr lang="sv-SE" sz="1050" dirty="0">
                  <a:solidFill>
                    <a:prstClr val="black"/>
                  </a:solidFill>
                  <a:latin typeface="Calibri" panose="020F0502020204030204"/>
                </a:rPr>
                <a:t>Sportadmin.se</a:t>
              </a:r>
            </a:p>
            <a:p>
              <a:pPr defTabSz="685800"/>
              <a:r>
                <a:rPr lang="sv-SE" sz="1050" dirty="0">
                  <a:solidFill>
                    <a:prstClr val="black"/>
                  </a:solidFill>
                  <a:latin typeface="Calibri" panose="020F0502020204030204"/>
                </a:rPr>
                <a:t>Ledarapp</a:t>
              </a:r>
            </a:p>
          </p:txBody>
        </p:sp>
      </p:grpSp>
      <p:grpSp>
        <p:nvGrpSpPr>
          <p:cNvPr id="4" name="Grupp 3"/>
          <p:cNvGrpSpPr/>
          <p:nvPr/>
        </p:nvGrpSpPr>
        <p:grpSpPr>
          <a:xfrm>
            <a:off x="1444266" y="2710273"/>
            <a:ext cx="1876510" cy="1260308"/>
            <a:chOff x="1388810" y="4457699"/>
            <a:chExt cx="2502013" cy="1680411"/>
          </a:xfrm>
        </p:grpSpPr>
        <p:pic>
          <p:nvPicPr>
            <p:cNvPr id="1046" name="Picture 22" descr="https://www.tradeinn.com/f/13918/139189508/roommates-spiderman.jpg?_gl=1*19u4vij*_up*MQ..&amp;gclid=CjwKCAjwkaSaBhA4EiwALBgQaIUdgceXMSiQElPhr1MrUyJkbrQ1C8OeWW3rtkNBdw6Z7rVRPzn8nhoCqEoQAvD_BwE"/>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388810" y="4457699"/>
              <a:ext cx="1680411" cy="1680411"/>
            </a:xfrm>
            <a:prstGeom prst="rect">
              <a:avLst/>
            </a:prstGeom>
            <a:noFill/>
            <a:extLst>
              <a:ext uri="{909E8E84-426E-40DD-AFC4-6F175D3DCCD1}">
                <a14:hiddenFill xmlns:a14="http://schemas.microsoft.com/office/drawing/2010/main">
                  <a:solidFill>
                    <a:srgbClr val="FFFFFF"/>
                  </a:solidFill>
                </a14:hiddenFill>
              </a:ext>
            </a:extLst>
          </p:spPr>
        </p:pic>
        <p:sp>
          <p:nvSpPr>
            <p:cNvPr id="69" name="textruta 68"/>
            <p:cNvSpPr txBox="1"/>
            <p:nvPr/>
          </p:nvSpPr>
          <p:spPr>
            <a:xfrm>
              <a:off x="2412943" y="5072282"/>
              <a:ext cx="1477880" cy="338555"/>
            </a:xfrm>
            <a:prstGeom prst="rect">
              <a:avLst/>
            </a:prstGeom>
            <a:solidFill>
              <a:schemeClr val="bg1"/>
            </a:solidFill>
          </p:spPr>
          <p:txBody>
            <a:bodyPr wrap="square" rtlCol="0">
              <a:spAutoFit/>
            </a:bodyPr>
            <a:lstStyle/>
            <a:p>
              <a:pPr defTabSz="685800"/>
              <a:r>
                <a:rPr lang="sv-SE" sz="1050" dirty="0">
                  <a:solidFill>
                    <a:prstClr val="black"/>
                  </a:solidFill>
                  <a:latin typeface="Calibri" panose="020F0502020204030204"/>
                </a:rPr>
                <a:t>Team Manager</a:t>
              </a:r>
            </a:p>
          </p:txBody>
        </p:sp>
      </p:grpSp>
      <p:grpSp>
        <p:nvGrpSpPr>
          <p:cNvPr id="18" name="Grupp 17"/>
          <p:cNvGrpSpPr/>
          <p:nvPr/>
        </p:nvGrpSpPr>
        <p:grpSpPr>
          <a:xfrm>
            <a:off x="1840294" y="4390712"/>
            <a:ext cx="762503" cy="616701"/>
            <a:chOff x="1763384" y="4668890"/>
            <a:chExt cx="1016670" cy="822267"/>
          </a:xfrm>
        </p:grpSpPr>
        <p:pic>
          <p:nvPicPr>
            <p:cNvPr id="17" name="Picture 6" descr="Whatsapp Template | PosterMyWall"/>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rot="20242404">
              <a:off x="1775260" y="4668890"/>
              <a:ext cx="622767" cy="611618"/>
            </a:xfrm>
            <a:prstGeom prst="rect">
              <a:avLst/>
            </a:prstGeom>
            <a:noFill/>
            <a:extLst>
              <a:ext uri="{909E8E84-426E-40DD-AFC4-6F175D3DCCD1}">
                <a14:hiddenFill xmlns:a14="http://schemas.microsoft.com/office/drawing/2010/main">
                  <a:solidFill>
                    <a:srgbClr val="FFFFFF"/>
                  </a:solidFill>
                </a14:hiddenFill>
              </a:ext>
            </a:extLst>
          </p:spPr>
        </p:pic>
        <p:sp>
          <p:nvSpPr>
            <p:cNvPr id="68" name="textruta 67"/>
            <p:cNvSpPr txBox="1"/>
            <p:nvPr/>
          </p:nvSpPr>
          <p:spPr>
            <a:xfrm rot="20242404">
              <a:off x="1763384" y="5152603"/>
              <a:ext cx="1016670" cy="338554"/>
            </a:xfrm>
            <a:prstGeom prst="rect">
              <a:avLst/>
            </a:prstGeom>
            <a:noFill/>
          </p:spPr>
          <p:txBody>
            <a:bodyPr wrap="square" rtlCol="0">
              <a:spAutoFit/>
            </a:bodyPr>
            <a:lstStyle/>
            <a:p>
              <a:pPr defTabSz="685800"/>
              <a:r>
                <a:rPr lang="sv-SE" sz="1050" dirty="0" err="1">
                  <a:solidFill>
                    <a:prstClr val="black"/>
                  </a:solidFill>
                  <a:latin typeface="Calibri" panose="020F0502020204030204"/>
                </a:rPr>
                <a:t>Whatsapp</a:t>
              </a:r>
              <a:endParaRPr lang="sv-SE" sz="1050" dirty="0">
                <a:solidFill>
                  <a:prstClr val="black"/>
                </a:solidFill>
                <a:latin typeface="Calibri" panose="020F0502020204030204"/>
              </a:endParaRPr>
            </a:p>
          </p:txBody>
        </p:sp>
      </p:grpSp>
      <p:grpSp>
        <p:nvGrpSpPr>
          <p:cNvPr id="23" name="Grupp 22"/>
          <p:cNvGrpSpPr/>
          <p:nvPr/>
        </p:nvGrpSpPr>
        <p:grpSpPr>
          <a:xfrm rot="20192929">
            <a:off x="2697515" y="4294797"/>
            <a:ext cx="803053" cy="724078"/>
            <a:chOff x="3719956" y="4734425"/>
            <a:chExt cx="1070737" cy="965437"/>
          </a:xfrm>
        </p:grpSpPr>
        <p:pic>
          <p:nvPicPr>
            <p:cNvPr id="1036" name="Picture 12" descr="http://ungarorelsehindrade.se/assets/uploads/2021/06/small-fb-icon-12-1.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719956" y="4734425"/>
              <a:ext cx="950468" cy="695911"/>
            </a:xfrm>
            <a:prstGeom prst="rect">
              <a:avLst/>
            </a:prstGeom>
            <a:noFill/>
            <a:extLst>
              <a:ext uri="{909E8E84-426E-40DD-AFC4-6F175D3DCCD1}">
                <a14:hiddenFill xmlns:a14="http://schemas.microsoft.com/office/drawing/2010/main">
                  <a:solidFill>
                    <a:srgbClr val="FFFFFF"/>
                  </a:solidFill>
                </a14:hiddenFill>
              </a:ext>
            </a:extLst>
          </p:spPr>
        </p:pic>
        <p:sp>
          <p:nvSpPr>
            <p:cNvPr id="70" name="textruta 69"/>
            <p:cNvSpPr txBox="1"/>
            <p:nvPr/>
          </p:nvSpPr>
          <p:spPr>
            <a:xfrm>
              <a:off x="3749959" y="5361307"/>
              <a:ext cx="1040734"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Facebook</a:t>
              </a:r>
            </a:p>
          </p:txBody>
        </p:sp>
      </p:grpSp>
      <p:sp>
        <p:nvSpPr>
          <p:cNvPr id="71" name="Vänsterpil 70"/>
          <p:cNvSpPr/>
          <p:nvPr/>
        </p:nvSpPr>
        <p:spPr>
          <a:xfrm>
            <a:off x="3807741" y="1590553"/>
            <a:ext cx="730964" cy="32480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p:txBody>
      </p:sp>
    </p:spTree>
    <p:extLst>
      <p:ext uri="{BB962C8B-B14F-4D97-AF65-F5344CB8AC3E}">
        <p14:creationId xmlns:p14="http://schemas.microsoft.com/office/powerpoint/2010/main" val="308639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29" grpId="0" animBg="1"/>
      <p:bldP spid="50" grpId="0" animBg="1"/>
      <p:bldP spid="39" grpId="0" animBg="1"/>
      <p:bldP spid="43" grpId="0" animBg="1"/>
      <p:bldP spid="64" grpId="0" animBg="1"/>
      <p:bldP spid="66" grpId="0" animBg="1"/>
      <p:bldP spid="41" grpId="0" animBg="1"/>
      <p:bldP spid="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381000" y="1447800"/>
            <a:ext cx="8382000" cy="4745919"/>
          </a:xfrm>
        </p:spPr>
        <p:txBody>
          <a:bodyPr/>
          <a:lstStyle/>
          <a:p>
            <a:pPr algn="ctr">
              <a:buNone/>
            </a:pPr>
            <a:r>
              <a:rPr lang="sv-SE" altLang="en-US" sz="2400" b="1" dirty="0"/>
              <a:t>Vår gemensamma källa till uppgifter om lag, ledare och spelare</a:t>
            </a:r>
          </a:p>
          <a:p>
            <a:pPr lvl="1"/>
            <a:endParaRPr lang="sv-SE" sz="2000" dirty="0"/>
          </a:p>
          <a:p>
            <a:pPr lvl="1">
              <a:buFont typeface="Wingdings" pitchFamily="2" charset="2"/>
              <a:buChar char="v"/>
            </a:pPr>
            <a:r>
              <a:rPr lang="sv-SE" sz="2400" dirty="0"/>
              <a:t>Ett komplett system för administration och ekonomi</a:t>
            </a:r>
          </a:p>
          <a:p>
            <a:pPr lvl="1">
              <a:buFont typeface="Wingdings" pitchFamily="2" charset="2"/>
              <a:buChar char="v"/>
            </a:pPr>
            <a:r>
              <a:rPr lang="sv-SE" sz="2400" dirty="0"/>
              <a:t>Allt görs online. Från fakturering via mail, till koll på medlems- och träningsavgifter och anmälningsfunktioner via hemsidan, med mera</a:t>
            </a:r>
          </a:p>
          <a:p>
            <a:pPr lvl="1">
              <a:buFont typeface="Wingdings" pitchFamily="2" charset="2"/>
              <a:buChar char="v"/>
            </a:pPr>
            <a:r>
              <a:rPr lang="sv-SE" sz="2400" dirty="0"/>
              <a:t>I dag använder 18 000 ledare, styrelse och kanslipersonal över hela Sverige SportAdmin</a:t>
            </a:r>
          </a:p>
          <a:p>
            <a:pPr lvl="1">
              <a:buFont typeface="Wingdings" pitchFamily="2" charset="2"/>
              <a:buChar char="v"/>
            </a:pPr>
            <a:r>
              <a:rPr lang="sv-SE" sz="2400" dirty="0"/>
              <a:t>SportAdmin är utvecklat av föreningsmänniskor för föreningar</a:t>
            </a:r>
          </a:p>
          <a:p>
            <a:pPr>
              <a:buNone/>
            </a:pPr>
            <a:endParaRPr lang="sv-SE" dirty="0"/>
          </a:p>
        </p:txBody>
      </p:sp>
      <p:pic>
        <p:nvPicPr>
          <p:cNvPr id="3074" name="Picture 2" descr="C:\Users\Sissi\Dropbox\Viby Basket\Hemsidan\Bilder\sportadmin.PNG"/>
          <p:cNvPicPr>
            <a:picLocks noChangeAspect="1" noChangeArrowheads="1"/>
          </p:cNvPicPr>
          <p:nvPr/>
        </p:nvPicPr>
        <p:blipFill>
          <a:blip r:embed="rId2" cstate="print"/>
          <a:srcRect/>
          <a:stretch>
            <a:fillRect/>
          </a:stretch>
        </p:blipFill>
        <p:spPr bwMode="auto">
          <a:xfrm>
            <a:off x="5924207" y="5486400"/>
            <a:ext cx="2457793" cy="895475"/>
          </a:xfrm>
          <a:prstGeom prst="rect">
            <a:avLst/>
          </a:prstGeom>
          <a:noFill/>
        </p:spPr>
      </p:pic>
      <p:pic>
        <p:nvPicPr>
          <p:cNvPr id="6" name="Bildobjekt 5">
            <a:extLst>
              <a:ext uri="{FF2B5EF4-FFF2-40B4-BE49-F238E27FC236}">
                <a16:creationId xmlns:a16="http://schemas.microsoft.com/office/drawing/2014/main" id="{4EC85079-B54B-1740-9453-495C34E43895}"/>
              </a:ext>
            </a:extLst>
          </p:cNvPr>
          <p:cNvPicPr>
            <a:picLocks noChangeAspect="1"/>
          </p:cNvPicPr>
          <p:nvPr/>
        </p:nvPicPr>
        <p:blipFill>
          <a:blip r:embed="rId3"/>
          <a:stretch>
            <a:fillRect/>
          </a:stretch>
        </p:blipFill>
        <p:spPr>
          <a:xfrm>
            <a:off x="7315200" y="0"/>
            <a:ext cx="1752753" cy="674810"/>
          </a:xfrm>
          <a:prstGeom prst="rect">
            <a:avLst/>
          </a:prstGeom>
        </p:spPr>
      </p:pic>
      <p:sp>
        <p:nvSpPr>
          <p:cNvPr id="8" name="Rubrik 1">
            <a:extLst>
              <a:ext uri="{FF2B5EF4-FFF2-40B4-BE49-F238E27FC236}">
                <a16:creationId xmlns:a16="http://schemas.microsoft.com/office/drawing/2014/main" id="{A9CB38F7-5A0F-6A41-8C83-2C71A6121DF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Sportadmin</a:t>
            </a:r>
          </a:p>
        </p:txBody>
      </p:sp>
    </p:spTree>
    <p:extLst>
      <p:ext uri="{BB962C8B-B14F-4D97-AF65-F5344CB8AC3E}">
        <p14:creationId xmlns:p14="http://schemas.microsoft.com/office/powerpoint/2010/main" val="1078719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381000" y="1579550"/>
            <a:ext cx="8610600" cy="5126050"/>
          </a:xfrm>
        </p:spPr>
        <p:txBody>
          <a:bodyPr>
            <a:normAutofit fontScale="92500" lnSpcReduction="10000"/>
          </a:bodyPr>
          <a:lstStyle/>
          <a:p>
            <a:pPr lvl="1">
              <a:buNone/>
            </a:pPr>
            <a:endParaRPr lang="sv-SE" sz="1600" dirty="0"/>
          </a:p>
          <a:p>
            <a:pPr>
              <a:buFont typeface="Wingdings" pitchFamily="2" charset="2"/>
              <a:buChar char="v"/>
            </a:pPr>
            <a:r>
              <a:rPr lang="sv-SE" altLang="en-US" sz="1800" dirty="0"/>
              <a:t>Personregister (personkortet)</a:t>
            </a:r>
          </a:p>
          <a:p>
            <a:pPr>
              <a:buFont typeface="Wingdings" pitchFamily="2" charset="2"/>
              <a:buChar char="v"/>
            </a:pPr>
            <a:r>
              <a:rPr lang="sv-SE" altLang="en-US" sz="1800" dirty="0"/>
              <a:t>Köanmälan (via vårt </a:t>
            </a:r>
            <a:r>
              <a:rPr lang="sv-SE" altLang="en-US" sz="1800" dirty="0">
                <a:hlinkClick r:id="rId2"/>
              </a:rPr>
              <a:t>anmälningsformulär</a:t>
            </a:r>
            <a:r>
              <a:rPr lang="sv-SE" altLang="en-US" sz="1800" dirty="0"/>
              <a:t> på hemsidan </a:t>
            </a:r>
            <a:r>
              <a:rPr lang="sv-SE" altLang="en-US" sz="1800" dirty="0">
                <a:hlinkClick r:id="rId3"/>
              </a:rPr>
              <a:t>www.vibybasket.se</a:t>
            </a:r>
            <a:r>
              <a:rPr lang="sv-SE" altLang="en-US" sz="1800" dirty="0"/>
              <a:t> - ”Börja spela basket”)</a:t>
            </a:r>
          </a:p>
          <a:p>
            <a:pPr>
              <a:buFont typeface="Wingdings" pitchFamily="2" charset="2"/>
              <a:buChar char="v"/>
            </a:pPr>
            <a:r>
              <a:rPr lang="sv-SE" altLang="en-US" sz="1800" dirty="0"/>
              <a:t>Även samtliga ledare måste fylla i anmälningsformuläret för att komma med i registret</a:t>
            </a:r>
          </a:p>
          <a:p>
            <a:pPr>
              <a:buFont typeface="Wingdings" pitchFamily="2" charset="2"/>
              <a:buChar char="v"/>
            </a:pPr>
            <a:r>
              <a:rPr lang="sv-SE" altLang="en-US" sz="1800" dirty="0"/>
              <a:t>Lagregister – t ex ”Viby Basket F13”</a:t>
            </a:r>
          </a:p>
          <a:p>
            <a:pPr>
              <a:buFont typeface="Wingdings" pitchFamily="2" charset="2"/>
              <a:buChar char="v"/>
            </a:pPr>
            <a:r>
              <a:rPr lang="sv-SE" altLang="en-US" sz="1800" dirty="0"/>
              <a:t>Ledarfunktioner</a:t>
            </a:r>
          </a:p>
          <a:p>
            <a:pPr lvl="1"/>
            <a:r>
              <a:rPr lang="sv-SE" altLang="en-US" sz="1600" dirty="0"/>
              <a:t>Utskick via mail och SMS + bjuda in till aktivitet</a:t>
            </a:r>
          </a:p>
          <a:p>
            <a:pPr lvl="1"/>
            <a:r>
              <a:rPr lang="sv-SE" altLang="en-US" sz="1600" dirty="0"/>
              <a:t>Lägg till aktiviteter för att kunna rapportera närvaro och </a:t>
            </a:r>
            <a:r>
              <a:rPr lang="sv-SE" altLang="en-US" sz="1600" dirty="0" err="1"/>
              <a:t>ev</a:t>
            </a:r>
            <a:r>
              <a:rPr lang="sv-SE" altLang="en-US" sz="1600" dirty="0"/>
              <a:t> skicka kallelse</a:t>
            </a:r>
          </a:p>
          <a:p>
            <a:pPr lvl="1"/>
            <a:r>
              <a:rPr lang="sv-SE" altLang="en-US" sz="1600" b="1" dirty="0"/>
              <a:t>Lägg in ALLA aktiviteter ni genomför (inkl lagmöten, </a:t>
            </a:r>
            <a:r>
              <a:rPr lang="sv-SE" altLang="en-US" sz="1600" b="1" dirty="0" err="1"/>
              <a:t>pizzakväller</a:t>
            </a:r>
            <a:r>
              <a:rPr lang="sv-SE" altLang="en-US" sz="1600" b="1" dirty="0"/>
              <a:t> etc) Ange minst 1 timme och 1 gärna 2 ledare!</a:t>
            </a:r>
          </a:p>
          <a:p>
            <a:pPr lvl="1"/>
            <a:r>
              <a:rPr lang="sv-SE" altLang="en-US" sz="1600" b="1" dirty="0"/>
              <a:t>Lägg inte in tid utanför er träningstid för att undvika överlapp mellan lag då flera ledare är med på flera lag och då inte kan vara registrerade på båda träningarna om de överlappar!</a:t>
            </a:r>
          </a:p>
          <a:p>
            <a:pPr>
              <a:buFont typeface="Wingdings" pitchFamily="2" charset="2"/>
              <a:buChar char="v"/>
            </a:pPr>
            <a:r>
              <a:rPr lang="sv-SE" altLang="en-US" sz="1800" dirty="0"/>
              <a:t>Närvarohantering</a:t>
            </a:r>
          </a:p>
          <a:p>
            <a:pPr lvl="1"/>
            <a:r>
              <a:rPr lang="sv-SE" altLang="en-US" sz="1600" dirty="0"/>
              <a:t>Via dator eller mobil app</a:t>
            </a:r>
          </a:p>
          <a:p>
            <a:pPr lvl="1"/>
            <a:r>
              <a:rPr lang="sv-SE" altLang="en-US" sz="1600" dirty="0"/>
              <a:t>Färdigt att rapportera till Sollentuna kommun och RF</a:t>
            </a:r>
          </a:p>
          <a:p>
            <a:pPr>
              <a:buFont typeface="Wingdings" pitchFamily="2" charset="2"/>
              <a:buChar char="v"/>
            </a:pPr>
            <a:r>
              <a:rPr lang="sv-SE" altLang="en-US" sz="1800" dirty="0"/>
              <a:t>Fakturering</a:t>
            </a:r>
          </a:p>
          <a:p>
            <a:pPr lvl="1"/>
            <a:r>
              <a:rPr lang="sv-SE" altLang="en-US" sz="1600" dirty="0"/>
              <a:t>Medlems- och träningsavgifter</a:t>
            </a:r>
          </a:p>
          <a:p>
            <a:pPr>
              <a:buFont typeface="Wingdings" pitchFamily="2" charset="2"/>
              <a:buChar char="v"/>
            </a:pPr>
            <a:r>
              <a:rPr lang="sv-SE" altLang="en-US" sz="1800" dirty="0"/>
              <a:t>Sportadmin är kopplat till vår hemsida</a:t>
            </a:r>
          </a:p>
        </p:txBody>
      </p:sp>
      <p:pic>
        <p:nvPicPr>
          <p:cNvPr id="3074" name="Picture 2" descr="C:\Users\Sissi\Dropbox\Viby Basket\Hemsidan\Bilder\sportadmin.PNG"/>
          <p:cNvPicPr>
            <a:picLocks noChangeAspect="1" noChangeArrowheads="1"/>
          </p:cNvPicPr>
          <p:nvPr/>
        </p:nvPicPr>
        <p:blipFill>
          <a:blip r:embed="rId4" cstate="print"/>
          <a:srcRect/>
          <a:stretch>
            <a:fillRect/>
          </a:stretch>
        </p:blipFill>
        <p:spPr bwMode="auto">
          <a:xfrm>
            <a:off x="5924207" y="5486400"/>
            <a:ext cx="2457793" cy="895475"/>
          </a:xfrm>
          <a:prstGeom prst="rect">
            <a:avLst/>
          </a:prstGeom>
          <a:noFill/>
        </p:spPr>
      </p:pic>
      <p:pic>
        <p:nvPicPr>
          <p:cNvPr id="6" name="Bildobjekt 5">
            <a:extLst>
              <a:ext uri="{FF2B5EF4-FFF2-40B4-BE49-F238E27FC236}">
                <a16:creationId xmlns:a16="http://schemas.microsoft.com/office/drawing/2014/main" id="{13A0013C-1FF3-3342-8FE4-5412B8C638FF}"/>
              </a:ext>
            </a:extLst>
          </p:cNvPr>
          <p:cNvPicPr>
            <a:picLocks noChangeAspect="1"/>
          </p:cNvPicPr>
          <p:nvPr/>
        </p:nvPicPr>
        <p:blipFill>
          <a:blip r:embed="rId5"/>
          <a:stretch>
            <a:fillRect/>
          </a:stretch>
        </p:blipFill>
        <p:spPr>
          <a:xfrm>
            <a:off x="7315200" y="0"/>
            <a:ext cx="1752753" cy="674810"/>
          </a:xfrm>
          <a:prstGeom prst="rect">
            <a:avLst/>
          </a:prstGeom>
        </p:spPr>
      </p:pic>
      <p:sp>
        <p:nvSpPr>
          <p:cNvPr id="8" name="Rubrik 1">
            <a:extLst>
              <a:ext uri="{FF2B5EF4-FFF2-40B4-BE49-F238E27FC236}">
                <a16:creationId xmlns:a16="http://schemas.microsoft.com/office/drawing/2014/main" id="{E1382083-EA08-B14A-A410-BB1BA422D261}"/>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Funktioner</a:t>
            </a:r>
          </a:p>
        </p:txBody>
      </p:sp>
      <p:sp>
        <p:nvSpPr>
          <p:cNvPr id="2" name="textruta 1">
            <a:extLst>
              <a:ext uri="{FF2B5EF4-FFF2-40B4-BE49-F238E27FC236}">
                <a16:creationId xmlns:a16="http://schemas.microsoft.com/office/drawing/2014/main" id="{6617D296-8361-F74F-ABB4-356619130620}"/>
              </a:ext>
            </a:extLst>
          </p:cNvPr>
          <p:cNvSpPr txBox="1"/>
          <p:nvPr/>
        </p:nvSpPr>
        <p:spPr>
          <a:xfrm>
            <a:off x="762000" y="1035350"/>
            <a:ext cx="7010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Se vår instruktionsvideo här: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https</a:t>
            </a: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6"/>
              </a:rPr>
              <a:t>://</a:t>
            </a: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www.youtube.com</a:t>
            </a: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6"/>
              </a:rPr>
              <a:t>/</a:t>
            </a: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watch?v</a:t>
            </a:r>
            <a:r>
              <a:rPr kumimoji="0" lang="sv-SE" sz="1800" b="0" i="0" u="none" strike="noStrike" kern="1200" cap="none" spc="0" normalizeH="0" baseline="0" noProof="0" dirty="0">
                <a:ln>
                  <a:noFill/>
                </a:ln>
                <a:solidFill>
                  <a:prstClr val="black"/>
                </a:solidFill>
                <a:effectLst/>
                <a:uLnTx/>
                <a:uFillTx/>
                <a:latin typeface="Calibri"/>
                <a:ea typeface="+mn-ea"/>
                <a:cs typeface="+mn-cs"/>
                <a:hlinkClick r:id="rId6"/>
              </a:rPr>
              <a:t>=N5F4Lp_IHNw&amp;feature=</a:t>
            </a:r>
            <a:r>
              <a:rPr kumimoji="0" lang="sv-SE" sz="1800" b="0" i="0" u="none" strike="noStrike" kern="1200" cap="none" spc="0" normalizeH="0" baseline="0" noProof="0" dirty="0" err="1">
                <a:ln>
                  <a:noFill/>
                </a:ln>
                <a:solidFill>
                  <a:prstClr val="black"/>
                </a:solidFill>
                <a:effectLst/>
                <a:uLnTx/>
                <a:uFillTx/>
                <a:latin typeface="Calibri"/>
                <a:ea typeface="+mn-ea"/>
                <a:cs typeface="+mn-cs"/>
                <a:hlinkClick r:id="rId6"/>
              </a:rPr>
              <a:t>youtu.be</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7681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617345"/>
            <a:ext cx="8229600" cy="430887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Sekreterare som registerhanterare</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alt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Kassör för fakturering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alt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Dig som ledare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Hitta alla uppgifter du behöver om spelare och ledare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Närvarorapportering</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Kommunicera och bjud in till aktivitet</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sv-SE" altLang="en-US"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Föräldrar/spelare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Svara på kallelser  </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altLang="en-US" sz="2200" b="0" i="0" u="none" strike="noStrike" kern="1200" cap="none" spc="0" normalizeH="0" baseline="0" noProof="0" dirty="0">
                <a:ln>
                  <a:noFill/>
                </a:ln>
                <a:solidFill>
                  <a:prstClr val="black"/>
                </a:solidFill>
                <a:effectLst/>
                <a:uLnTx/>
                <a:uFillTx/>
                <a:latin typeface="Calibri"/>
                <a:ea typeface="+mn-ea"/>
                <a:cs typeface="+mn-cs"/>
              </a:rPr>
              <a:t> Integrera med kalender     </a:t>
            </a:r>
          </a:p>
        </p:txBody>
      </p:sp>
      <p:pic>
        <p:nvPicPr>
          <p:cNvPr id="5" name="Bildobjekt 4">
            <a:extLst>
              <a:ext uri="{FF2B5EF4-FFF2-40B4-BE49-F238E27FC236}">
                <a16:creationId xmlns:a16="http://schemas.microsoft.com/office/drawing/2014/main" id="{9AE491BE-53A8-D543-A774-46E150A34C4F}"/>
              </a:ext>
            </a:extLst>
          </p:cNvPr>
          <p:cNvPicPr>
            <a:picLocks noChangeAspect="1"/>
          </p:cNvPicPr>
          <p:nvPr/>
        </p:nvPicPr>
        <p:blipFill>
          <a:blip r:embed="rId2"/>
          <a:stretch>
            <a:fillRect/>
          </a:stretch>
        </p:blipFill>
        <p:spPr>
          <a:xfrm>
            <a:off x="7315200" y="0"/>
            <a:ext cx="1752753" cy="674810"/>
          </a:xfrm>
          <a:prstGeom prst="rect">
            <a:avLst/>
          </a:prstGeom>
        </p:spPr>
      </p:pic>
      <p:sp>
        <p:nvSpPr>
          <p:cNvPr id="6" name="Rubrik 1">
            <a:extLst>
              <a:ext uri="{FF2B5EF4-FFF2-40B4-BE49-F238E27FC236}">
                <a16:creationId xmlns:a16="http://schemas.microsoft.com/office/drawing/2014/main" id="{86CC5BB3-51B2-0946-9725-582C2603BA08}"/>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Sportadmin hjälper oss alla!</a:t>
            </a:r>
          </a:p>
        </p:txBody>
      </p:sp>
      <p:sp>
        <p:nvSpPr>
          <p:cNvPr id="2" name="textruta 1">
            <a:extLst>
              <a:ext uri="{FF2B5EF4-FFF2-40B4-BE49-F238E27FC236}">
                <a16:creationId xmlns:a16="http://schemas.microsoft.com/office/drawing/2014/main" id="{BF561CE8-D40C-572B-D06F-79756187A184}"/>
              </a:ext>
            </a:extLst>
          </p:cNvPr>
          <p:cNvSpPr txBox="1"/>
          <p:nvPr/>
        </p:nvSpPr>
        <p:spPr>
          <a:xfrm>
            <a:off x="2590800" y="6244113"/>
            <a:ext cx="3657600" cy="369332"/>
          </a:xfrm>
          <a:prstGeom prst="rect">
            <a:avLst/>
          </a:prstGeom>
          <a:noFill/>
        </p:spPr>
        <p:txBody>
          <a:bodyPr wrap="square" rtlCol="0">
            <a:spAutoFit/>
          </a:bodyPr>
          <a:lstStyle/>
          <a:p>
            <a:r>
              <a:rPr lang="sv-SE"/>
              <a:t>Frågor: kontakta </a:t>
            </a:r>
            <a:r>
              <a:rPr lang="sv-SE">
                <a:hlinkClick r:id="rId3"/>
              </a:rPr>
              <a:t>info@vibybasket.se</a:t>
            </a:r>
            <a:r>
              <a:rPr lang="sv-SE"/>
              <a:t> </a:t>
            </a:r>
          </a:p>
        </p:txBody>
      </p:sp>
    </p:spTree>
    <p:extLst>
      <p:ext uri="{BB962C8B-B14F-4D97-AF65-F5344CB8AC3E}">
        <p14:creationId xmlns:p14="http://schemas.microsoft.com/office/powerpoint/2010/main" val="4002388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500" y="1219200"/>
            <a:ext cx="8001000" cy="4570482"/>
          </a:xfrm>
          <a:prstGeom prst="rect">
            <a:avLst/>
          </a:prstGeom>
        </p:spPr>
        <p:txBody>
          <a:bodyPr wrap="square" lIns="91440" tIns="45720" rIns="91440" bIns="45720" anchor="t">
            <a:spAutoFit/>
          </a:bodyPr>
          <a:lstStyle/>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Beräknas på antalet deltagartillfällen som föreningen redovisar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Med stödberättigad sammankomst förstås en av föreningen planerad och anordnad sammankomst med minst tre deltagare i åldern 7-20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Minst 60 minuter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Sammankomsten ska vara ledarledd och ledaren får inte vara ledare för flera grupper samtidigt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En gruppledare får vara lägst 16 år och en biträdande ledare får vara lägst 13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b="0" i="0" u="none" strike="noStrike" kern="1200" cap="none" spc="0" normalizeH="0" baseline="0" noProof="0" dirty="0">
                <a:ln>
                  <a:noFill/>
                </a:ln>
                <a:solidFill>
                  <a:prstClr val="black"/>
                </a:solidFill>
                <a:effectLst/>
                <a:uLnTx/>
                <a:uFillTx/>
                <a:latin typeface="Calibri"/>
                <a:ea typeface="+mn-ea"/>
                <a:cs typeface="+mn-cs"/>
              </a:rPr>
              <a:t>Den som samma dag har deltagit i mer än en sammankomst inom samma ungdomsorganisation medräknas vid endast en av dessa sammankomster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endParaRPr kumimoji="0" lang="sv-SE" sz="15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9E2AECF3-6555-B541-AAD3-935C7F0EFC40}"/>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Aktivitetsbidrag Sollentuna kommun &amp; RF</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1320352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9E2AECF3-6555-B541-AAD3-935C7F0EFC4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Licensiering av spelare</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Platshållare för innehåll 2">
            <a:extLst>
              <a:ext uri="{FF2B5EF4-FFF2-40B4-BE49-F238E27FC236}">
                <a16:creationId xmlns:a16="http://schemas.microsoft.com/office/drawing/2014/main" id="{7C889856-5DDA-B0ED-9CB9-023B04098C2B}"/>
              </a:ext>
            </a:extLst>
          </p:cNvPr>
          <p:cNvSpPr>
            <a:spLocks noGrp="1"/>
          </p:cNvSpPr>
          <p:nvPr>
            <p:ph idx="1"/>
          </p:nvPr>
        </p:nvSpPr>
        <p:spPr>
          <a:xfrm>
            <a:off x="457200" y="1600200"/>
            <a:ext cx="8229600" cy="4525963"/>
          </a:xfrm>
        </p:spPr>
        <p:txBody>
          <a:bodyPr/>
          <a:lstStyle/>
          <a:p>
            <a:r>
              <a:rPr lang="sv-SE" altLang="sv-SE" sz="3200" dirty="0"/>
              <a:t>Licensiering av spelare från U13 görs för att möjliggöra spel i äldre lag</a:t>
            </a:r>
          </a:p>
          <a:p>
            <a:r>
              <a:rPr lang="sv-SE" altLang="sv-SE" sz="3200" dirty="0"/>
              <a:t>Se licenslista hos Stockholm Basket: </a:t>
            </a:r>
            <a:r>
              <a:rPr lang="sv-SE" altLang="sv-SE" sz="3200" dirty="0">
                <a:hlinkClick r:id="rId3"/>
              </a:rPr>
              <a:t>https://www.basket.se/tavling/Licensinformation/Licenslistor/</a:t>
            </a:r>
            <a:endParaRPr lang="sv-SE" altLang="sv-SE" sz="3200" dirty="0"/>
          </a:p>
          <a:p>
            <a:endParaRPr lang="sv-SE"/>
          </a:p>
        </p:txBody>
      </p:sp>
    </p:spTree>
    <p:extLst>
      <p:ext uri="{BB962C8B-B14F-4D97-AF65-F5344CB8AC3E}">
        <p14:creationId xmlns:p14="http://schemas.microsoft.com/office/powerpoint/2010/main" val="4035235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609600" y="962591"/>
            <a:ext cx="8001000" cy="6047809"/>
          </a:xfrm>
          <a:prstGeom prst="rect">
            <a:avLst/>
          </a:prstGeom>
        </p:spPr>
        <p:txBody>
          <a:bodyPr wrap="square" lIns="91440" tIns="45720" rIns="91440" bIns="45720" anchor="t">
            <a:spAutoFit/>
          </a:bodyPr>
          <a:lstStyle/>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Föreningarna kan få stöd för de aktiviteter som de anordnar för barn/ungdomar i åldern 7-20 år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Beräknas på antalet deltagartillfällen som föreningen redovisar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Var och en av ska ha deltagit i minst 10 av föreningens bidragsberättigade aktiviteter</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Ansökan görs 2 gånger om året, 15 februari och 15 augusti</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Med stödberättigad sammankomst förstås en av föreningen planerad och anordnad sammankomst med minst tre deltagare i åldern 7-20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Minst 60 minuter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Sammankomsten ska vara ledarledd och ledaren får inte vara ledare för flera grupper samtidigt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En gruppledare får vara lägst 16 år och en biträdande ledare får vara lägst 13 år</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Den som samma dag har deltagit i mer än en sammankomst inom samma ungdomsorganisation medräknas vid endast en av dessa sammankomster</a:t>
            </a:r>
          </a:p>
          <a:p>
            <a:pPr marL="548640"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Barn och ungdomar i ålder 7-12 år beviljas stöd för max 70 aktiviteter per redovisningsperiod. Barn och ungdomar i ålder 13-16 år beviljas stöd för max 90 aktiviteter per redovisningsperiod</a:t>
            </a:r>
            <a:endParaRPr kumimoji="0" lang="sv-SE" sz="1800" b="0" i="0" u="none" strike="noStrike" kern="1200" cap="none" spc="0" normalizeH="0" baseline="0" noProof="0" dirty="0">
              <a:ln>
                <a:noFill/>
              </a:ln>
              <a:solidFill>
                <a:prstClr val="black"/>
              </a:solidFill>
              <a:effectLst/>
              <a:uLnTx/>
              <a:uFillTx/>
              <a:latin typeface="Calibri"/>
              <a:ea typeface="+mn-ea"/>
              <a:cs typeface="Calibri"/>
            </a:endParaRP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Stödbeloppet betalas ut med 5,50 kronor per deltagartillfälle i åldern 7-12 år, och 7,50 kronor i åldern 13-20 år</a:t>
            </a:r>
          </a:p>
        </p:txBody>
      </p:sp>
      <p:sp>
        <p:nvSpPr>
          <p:cNvPr id="5" name="Rubrik 1">
            <a:extLst>
              <a:ext uri="{FF2B5EF4-FFF2-40B4-BE49-F238E27FC236}">
                <a16:creationId xmlns:a16="http://schemas.microsoft.com/office/drawing/2014/main" id="{9E2AECF3-6555-B541-AAD3-935C7F0EFC4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Bidrag Sollentuna kommun</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4081024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457200" y="1247775"/>
            <a:ext cx="8229600" cy="4924425"/>
          </a:xfrm>
          <a:prstGeom prst="rect">
            <a:avLst/>
          </a:prstGeom>
        </p:spPr>
        <p:txBody>
          <a:bodyPr wrap="square">
            <a:spAutoFit/>
          </a:bodyPr>
          <a:lstStyle/>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LOK-stöd: den del av statsbidraget som beviljas lokala idrottsföreningar anslutna till RF benämns statligt lokalt aktivitetsstöd (LOK-stöd)</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Bidragsberättigade deltagare är barn och ungdomar i åldern 7-20 år som är medlem i föreningen och som aktivt deltar i föreningens idrottsliga verksamhet</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Ansökan görs 2 gånger om året, 15 februari och 15 augusti</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En sammankomst ska vara en ledarledd gruppaktivitet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Ledare ska ha rimliga kvalifikationer och vara utsedd av föreningen samt vara lägst 13 år och kan inte redovisningsmässigt vara ansvarig för flera grupper samtidigt</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En sammankomst ska omfatta minst 3 bidragsberättigade deltagare utöver ledare</a:t>
            </a:r>
          </a:p>
          <a:p>
            <a:pPr marL="823595" marR="0" lvl="2" indent="-274320" algn="l" defTabSz="914400" rtl="0" eaLnBrk="1" fontAlgn="auto" latinLnBrk="0" hangingPunct="1">
              <a:lnSpc>
                <a:spcPct val="100000"/>
              </a:lnSpc>
              <a:spcBef>
                <a:spcPts val="580"/>
              </a:spcBef>
              <a:spcAft>
                <a:spcPts val="0"/>
              </a:spcAft>
              <a:buClrTx/>
              <a:buSzTx/>
              <a:buFont typeface="Wingdings 2"/>
              <a:buChar char=""/>
              <a:tabLst/>
              <a:defRPr/>
            </a:pPr>
            <a:r>
              <a:rPr kumimoji="0" lang="sv-SE" sz="1500" b="0" i="0" u="none" strike="noStrike" kern="1200" cap="none" spc="0" normalizeH="0" baseline="0" noProof="0" dirty="0">
                <a:ln>
                  <a:noFill/>
                </a:ln>
                <a:solidFill>
                  <a:prstClr val="black"/>
                </a:solidFill>
                <a:effectLst/>
                <a:uLnTx/>
                <a:uFillTx/>
                <a:latin typeface="Calibri"/>
                <a:ea typeface="+mn-ea"/>
                <a:cs typeface="+mn-cs"/>
              </a:rPr>
              <a:t>En sammankomst ska pågå minst 60 minuter och innehålla gemensam samling och avslutning</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Ledare i åldern 13-20 år som leder verksamhet i föreningens regi är bidragsberättigad</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En deltagare får endast räknas en gång per dag och idrott</a:t>
            </a:r>
          </a:p>
          <a:p>
            <a:pPr marL="548958" marR="0" lvl="1" indent="-274320" algn="l" defTabSz="914400" rtl="0" eaLnBrk="1" fontAlgn="auto" latinLnBrk="0" hangingPunct="1">
              <a:lnSpc>
                <a:spcPct val="100000"/>
              </a:lnSpc>
              <a:spcBef>
                <a:spcPts val="580"/>
              </a:spcBef>
              <a:spcAft>
                <a:spcPts val="0"/>
              </a:spcAft>
              <a:buClrTx/>
              <a:buSzTx/>
              <a:buFont typeface="Wingdings" pitchFamily="2" charset="2"/>
              <a:buChar char="v"/>
              <a:tabLst/>
              <a:defRPr/>
            </a:pPr>
            <a:r>
              <a:rPr kumimoji="0" lang="sv-SE" sz="1900" b="0" i="0" u="none" strike="noStrike" kern="1200" cap="none" spc="0" normalizeH="0" baseline="0" noProof="0" dirty="0">
                <a:ln>
                  <a:noFill/>
                </a:ln>
                <a:solidFill>
                  <a:prstClr val="black"/>
                </a:solidFill>
                <a:effectLst/>
                <a:uLnTx/>
                <a:uFillTx/>
                <a:latin typeface="Calibri"/>
                <a:ea typeface="+mn-ea"/>
                <a:cs typeface="+mn-cs"/>
              </a:rPr>
              <a:t>LOK-stödet är 24 kronor per sammankomst och 8 kronor per deltagartillfälle</a:t>
            </a: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6003FC99-7A39-6246-85CE-08D99BB2634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Bidrag Riksidrottsförbundet</a:t>
            </a:r>
          </a:p>
        </p:txBody>
      </p:sp>
      <p:pic>
        <p:nvPicPr>
          <p:cNvPr id="6" name="Bildobjekt 5">
            <a:extLst>
              <a:ext uri="{FF2B5EF4-FFF2-40B4-BE49-F238E27FC236}">
                <a16:creationId xmlns:a16="http://schemas.microsoft.com/office/drawing/2014/main" id="{28539A5D-2684-C244-B3F5-9F2BD4DFD07E}"/>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2737626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52400" y="1338556"/>
            <a:ext cx="3352800" cy="569729"/>
          </a:xfrm>
          <a:prstGeom prst="rect">
            <a:avLst/>
          </a:prstGeom>
          <a:noFill/>
          <a:ln w="9525">
            <a:noFill/>
            <a:miter lim="800000"/>
            <a:headEnd/>
            <a:tailEnd/>
          </a:ln>
        </p:spPr>
        <p:txBody>
          <a:bodyPr lIns="91440" tIns="45720" rIns="91440" bIns="45720" anchor="t"/>
          <a:lstStyle/>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2800" b="0" i="1" u="none" strike="noStrike" kern="1200" cap="none" spc="0" normalizeH="0" baseline="0" noProof="0" dirty="0">
                <a:ln>
                  <a:noFill/>
                </a:ln>
                <a:effectLst>
                  <a:outerShdw blurRad="38100" dist="38100" dir="2700000" algn="tl">
                    <a:srgbClr val="000000">
                      <a:alpha val="43137"/>
                    </a:srgbClr>
                  </a:outerShdw>
                </a:effectLst>
                <a:uLnTx/>
                <a:uFillTx/>
                <a:latin typeface="Calibri"/>
                <a:ea typeface="+mn-ea"/>
                <a:cs typeface="+mn-cs"/>
              </a:rPr>
              <a:t>Streetbasket</a:t>
            </a:r>
            <a:br>
              <a:rPr kumimoji="0" lang="sv-SE" sz="2800" b="0" i="1" u="none" strike="noStrike" kern="1200" cap="none" spc="0" normalizeH="0" baseline="0" noProof="0" dirty="0">
                <a:ln>
                  <a:noFill/>
                </a:ln>
                <a:effectLst>
                  <a:outerShdw blurRad="38100" dist="38100" dir="2700000" algn="tl">
                    <a:srgbClr val="000000">
                      <a:alpha val="43137"/>
                    </a:srgbClr>
                  </a:outerShdw>
                </a:effectLst>
                <a:uLnTx/>
                <a:uFillTx/>
                <a:latin typeface="Calibri"/>
                <a:ea typeface="+mn-ea"/>
                <a:cs typeface="+mn-cs"/>
              </a:rPr>
            </a:br>
            <a:r>
              <a:rPr kumimoji="0" lang="sv-SE" sz="2800" b="0" i="1" u="none" strike="noStrike" kern="1200" cap="none" spc="0" normalizeH="0" baseline="0" noProof="0" dirty="0">
                <a:ln>
                  <a:noFill/>
                </a:ln>
                <a:effectLst>
                  <a:outerShdw blurRad="38100" dist="38100" dir="2700000" algn="tl">
                    <a:srgbClr val="000000">
                      <a:alpha val="43137"/>
                    </a:srgbClr>
                  </a:outerShdw>
                </a:effectLst>
                <a:uLnTx/>
                <a:uFillTx/>
                <a:latin typeface="Calibri"/>
                <a:ea typeface="+mn-ea"/>
                <a:cs typeface="+mn-cs"/>
              </a:rPr>
              <a:t>27/8 2022</a:t>
            </a:r>
          </a:p>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P09</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
                <a:srgbClr val="4F81BD"/>
              </a:buClr>
              <a:buSzPct val="85000"/>
              <a:buFontTx/>
              <a:buNone/>
              <a:tabLst/>
              <a:defRPr/>
            </a:pPr>
            <a:r>
              <a:rPr kumimoji="0" lang="sv-SE"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rPr>
              <a:t>Prova-på i </a:t>
            </a:r>
          </a:p>
          <a:p>
            <a:pPr marL="0" marR="0" lvl="0" indent="0" algn="l" defTabSz="914400" rtl="0" eaLnBrk="1" fontAlgn="auto" latinLnBrk="0" hangingPunct="1">
              <a:lnSpc>
                <a:spcPct val="100000"/>
              </a:lnSpc>
              <a:spcBef>
                <a:spcPts val="0"/>
              </a:spcBef>
              <a:spcAft>
                <a:spcPts val="0"/>
              </a:spcAft>
              <a:buClr>
                <a:srgbClr val="4F81BD"/>
              </a:buClr>
              <a:buSzPct val="85000"/>
              <a:buFontTx/>
              <a:buNone/>
              <a:tabLst/>
              <a:defRPr/>
            </a:pPr>
            <a:r>
              <a:rPr kumimoji="0" lang="sv-SE" sz="24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rPr>
              <a:t>4 &amp; 11 sept</a:t>
            </a:r>
          </a:p>
        </p:txBody>
      </p:sp>
      <p:sp>
        <p:nvSpPr>
          <p:cNvPr id="5" name="Rectangle 4"/>
          <p:cNvSpPr/>
          <p:nvPr/>
        </p:nvSpPr>
        <p:spPr>
          <a:xfrm>
            <a:off x="4881938" y="1337871"/>
            <a:ext cx="2149948" cy="1323439"/>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
                <a:srgbClr val="0000FF"/>
              </a:buClr>
              <a:buSzPct val="120000"/>
              <a:buFont typeface="Wingdings 2" pitchFamily="18" charset="2"/>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Julavslutning</a:t>
            </a:r>
            <a:r>
              <a:rPr kumimoji="0" lang="sv-SE" sz="28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t> </a:t>
            </a:r>
            <a:br>
              <a:rPr kumimoji="0" lang="sv-SE" sz="28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16/12 2022</a:t>
            </a:r>
          </a:p>
          <a:p>
            <a:pPr marL="342900" marR="0" lvl="0" indent="-342900" algn="l" defTabSz="914400" rtl="0" eaLnBrk="1" fontAlgn="auto" latinLnBrk="0" hangingPunct="1">
              <a:lnSpc>
                <a:spcPct val="100000"/>
              </a:lnSpc>
              <a:spcBef>
                <a:spcPct val="20000"/>
              </a:spcBef>
              <a:spcAft>
                <a:spcPts val="0"/>
              </a:spcAft>
              <a:buClr>
                <a:srgbClr val="0000FF"/>
              </a:buClr>
              <a:buSzPct val="120000"/>
              <a:buFont typeface="Wingdings 2" pitchFamily="18" charset="2"/>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F09</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p:txBody>
      </p:sp>
      <p:sp>
        <p:nvSpPr>
          <p:cNvPr id="6" name="Rectangle 5"/>
          <p:cNvSpPr/>
          <p:nvPr/>
        </p:nvSpPr>
        <p:spPr>
          <a:xfrm>
            <a:off x="268615" y="3951797"/>
            <a:ext cx="4074781" cy="228678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ct val="20000"/>
              </a:spcBef>
              <a:spcAft>
                <a:spcPts val="0"/>
              </a:spcAft>
              <a:buClr>
                <a:srgbClr val="0000FF"/>
              </a:buClr>
              <a:buSzPct val="120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Majbrasa</a:t>
            </a:r>
            <a:r>
              <a:rPr kumimoji="0" lang="sv-SE" sz="32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t> </a:t>
            </a:r>
            <a:br>
              <a:rPr kumimoji="0" lang="sv-SE" sz="3200" b="0" i="1" u="none" strike="noStrike" kern="0" cap="none" spc="0" normalizeH="0" baseline="0" noProof="0" dirty="0">
                <a:ln>
                  <a:noFill/>
                </a:ln>
                <a:solidFill>
                  <a:prstClr val="black"/>
                </a:solidFill>
                <a:effectLst>
                  <a:outerShdw blurRad="38100" dist="38100" dir="2700000" algn="tl">
                    <a:srgbClr val="000000"/>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30/4 2023</a:t>
            </a:r>
          </a:p>
          <a:p>
            <a:pPr marL="0" marR="0" lvl="0" indent="0" algn="l"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Dam- och Herrlaget</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 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
                <a:srgbClr val="0000FF"/>
              </a:buClr>
              <a:buSzPct val="120000"/>
              <a:buFontTx/>
              <a:buNone/>
              <a:tabLst/>
              <a:defRPr/>
            </a:pPr>
            <a:r>
              <a:rPr kumimoji="0" lang="sv-SE" sz="2000" b="0" i="1" u="none" strike="noStrike" kern="0" cap="none" spc="0" normalizeH="0" baseline="0" noProof="0" dirty="0">
                <a:ln>
                  <a:noFill/>
                </a:ln>
                <a:solidFill>
                  <a:srgbClr val="00B050"/>
                </a:solidFill>
                <a:effectLst>
                  <a:outerShdw blurRad="38100" dist="38100" dir="2700000" algn="tl">
                    <a:srgbClr val="000000"/>
                  </a:outerShdw>
                </a:effectLst>
                <a:uLnTx/>
                <a:uFillTx/>
                <a:latin typeface="Calibri"/>
                <a:ea typeface="+mn-ea"/>
                <a:cs typeface="+mn-cs"/>
              </a:rPr>
              <a:t>(fackeltåg med F13 &amp; P13)</a:t>
            </a:r>
            <a:endParaRPr kumimoji="0" lang="sv-SE" sz="2000" b="0" i="1" u="none" strike="noStrike" kern="0" cap="none" spc="0" normalizeH="0" baseline="0" noProof="0" dirty="0">
              <a:ln>
                <a:noFill/>
              </a:ln>
              <a:solidFill>
                <a:srgbClr val="00B050"/>
              </a:solidFill>
              <a:effectLst>
                <a:outerShdw blurRad="38100" dist="38100" dir="2700000" algn="tl">
                  <a:srgbClr val="000000"/>
                </a:outerShdw>
              </a:effectLst>
              <a:uLnTx/>
              <a:uFillTx/>
              <a:latin typeface="Calibri"/>
              <a:ea typeface="+mn-ea"/>
              <a:cs typeface="Calibri"/>
            </a:endParaRPr>
          </a:p>
          <a:p>
            <a:pPr marL="342900" marR="0" lvl="0" indent="-342900" algn="l" defTabSz="914400" rtl="0" eaLnBrk="1" fontAlgn="auto" latinLnBrk="0" hangingPunct="1">
              <a:lnSpc>
                <a:spcPct val="100000"/>
              </a:lnSpc>
              <a:spcBef>
                <a:spcPct val="20000"/>
              </a:spcBef>
              <a:spcAft>
                <a:spcPts val="0"/>
              </a:spcAft>
              <a:buClr>
                <a:srgbClr val="0000FF"/>
              </a:buClr>
              <a:buSzPct val="120000"/>
              <a:buFontTx/>
              <a:buNone/>
              <a:tabLst/>
              <a:defRPr/>
            </a:pPr>
            <a:endPar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
        <p:nvSpPr>
          <p:cNvPr id="8" name="Rectangle 7"/>
          <p:cNvSpPr/>
          <p:nvPr/>
        </p:nvSpPr>
        <p:spPr>
          <a:xfrm>
            <a:off x="4004790" y="3428352"/>
            <a:ext cx="5486400" cy="1846659"/>
          </a:xfrm>
          <a:prstGeom prst="rect">
            <a:avLst/>
          </a:prstGeom>
        </p:spPr>
        <p:txBody>
          <a:bodyPr wrap="square" lIns="91440" tIns="45720" rIns="91440" bIns="45720" anchor="t">
            <a:spAutoFit/>
          </a:bodyPr>
          <a:lstStyle/>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Säsongsavslutning </a:t>
            </a:r>
            <a:b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br>
            <a:r>
              <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maj/juni 2023 </a:t>
            </a:r>
          </a:p>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t>
            </a:r>
            <a:r>
              <a:rPr kumimoji="0" lang="sv-SE" sz="2000" b="1"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F08/P08 </a:t>
            </a:r>
            <a:r>
              <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arrangerar)</a:t>
            </a:r>
            <a:endParaRPr kumimoji="0" lang="sv-SE" sz="1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Calibri"/>
            </a:endParaRPr>
          </a:p>
          <a:p>
            <a:pPr marL="273050" marR="0" lvl="0" indent="-273050" algn="ctr" defTabSz="914400" rtl="0" eaLnBrk="1" fontAlgn="auto" latinLnBrk="0" hangingPunct="1">
              <a:lnSpc>
                <a:spcPct val="100000"/>
              </a:lnSpc>
              <a:spcBef>
                <a:spcPts val="575"/>
              </a:spcBef>
              <a:spcAft>
                <a:spcPts val="0"/>
              </a:spcAft>
              <a:buClr>
                <a:srgbClr val="4F81BD"/>
              </a:buClr>
              <a:buSzPct val="85000"/>
              <a:buFontTx/>
              <a:buNone/>
              <a:tabLst/>
              <a:defRPr/>
            </a:pPr>
            <a:endParaRPr kumimoji="0" lang="sv-SE"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pic>
        <p:nvPicPr>
          <p:cNvPr id="5122" name="Picture 2" descr="C:\Users\Sissi\Dropbox\Viby Basket\Hemsidan\Bilder\streetbasket.jpg"/>
          <p:cNvPicPr>
            <a:picLocks noChangeAspect="1" noChangeArrowheads="1"/>
          </p:cNvPicPr>
          <p:nvPr/>
        </p:nvPicPr>
        <p:blipFill>
          <a:blip r:embed="rId2" cstate="print"/>
          <a:srcRect/>
          <a:stretch>
            <a:fillRect/>
          </a:stretch>
        </p:blipFill>
        <p:spPr bwMode="auto">
          <a:xfrm>
            <a:off x="2554616" y="1395405"/>
            <a:ext cx="1724908" cy="1724908"/>
          </a:xfrm>
          <a:prstGeom prst="rect">
            <a:avLst/>
          </a:prstGeom>
          <a:noFill/>
        </p:spPr>
      </p:pic>
      <p:pic>
        <p:nvPicPr>
          <p:cNvPr id="5124" name="Picture 4" descr="C:\Users\Sissi\Dropbox\Viby Basket\Hemsidan\Bilder\Dansande tomte.gif"/>
          <p:cNvPicPr>
            <a:picLocks noChangeAspect="1" noChangeArrowheads="1" noCrop="1"/>
          </p:cNvPicPr>
          <p:nvPr/>
        </p:nvPicPr>
        <p:blipFill>
          <a:blip r:embed="rId3" cstate="print"/>
          <a:srcRect/>
          <a:stretch>
            <a:fillRect/>
          </a:stretch>
        </p:blipFill>
        <p:spPr bwMode="auto">
          <a:xfrm>
            <a:off x="7290511" y="1295831"/>
            <a:ext cx="885825" cy="1609725"/>
          </a:xfrm>
          <a:prstGeom prst="rect">
            <a:avLst/>
          </a:prstGeom>
          <a:noFill/>
        </p:spPr>
      </p:pic>
      <p:pic>
        <p:nvPicPr>
          <p:cNvPr id="5125" name="Picture 5" descr="C:\Users\Sissi\Dropbox\Viby Basket\Hemsidan\Bilder\Majbrasa 2015.jpg"/>
          <p:cNvPicPr>
            <a:picLocks noChangeAspect="1" noChangeArrowheads="1"/>
          </p:cNvPicPr>
          <p:nvPr/>
        </p:nvPicPr>
        <p:blipFill>
          <a:blip r:embed="rId4" cstate="print"/>
          <a:srcRect/>
          <a:stretch>
            <a:fillRect/>
          </a:stretch>
        </p:blipFill>
        <p:spPr bwMode="auto">
          <a:xfrm>
            <a:off x="2377351" y="3525728"/>
            <a:ext cx="2048411" cy="1423988"/>
          </a:xfrm>
          <a:prstGeom prst="rect">
            <a:avLst/>
          </a:prstGeom>
          <a:noFill/>
        </p:spPr>
      </p:pic>
      <p:pic>
        <p:nvPicPr>
          <p:cNvPr id="3" name="Picture 2">
            <a:extLst>
              <a:ext uri="{FF2B5EF4-FFF2-40B4-BE49-F238E27FC236}">
                <a16:creationId xmlns:a16="http://schemas.microsoft.com/office/drawing/2014/main" id="{4FCFA2B2-16D8-424E-87BE-3693077C3A08}"/>
              </a:ext>
            </a:extLst>
          </p:cNvPr>
          <p:cNvPicPr>
            <a:picLocks noChangeAspect="1"/>
          </p:cNvPicPr>
          <p:nvPr/>
        </p:nvPicPr>
        <p:blipFill>
          <a:blip r:embed="rId5"/>
          <a:stretch>
            <a:fillRect/>
          </a:stretch>
        </p:blipFill>
        <p:spPr>
          <a:xfrm>
            <a:off x="5680194" y="4748378"/>
            <a:ext cx="2249264" cy="1804822"/>
          </a:xfrm>
          <a:prstGeom prst="rect">
            <a:avLst/>
          </a:prstGeom>
        </p:spPr>
      </p:pic>
      <p:cxnSp>
        <p:nvCxnSpPr>
          <p:cNvPr id="10" name="Straight Connector 9">
            <a:extLst>
              <a:ext uri="{FF2B5EF4-FFF2-40B4-BE49-F238E27FC236}">
                <a16:creationId xmlns:a16="http://schemas.microsoft.com/office/drawing/2014/main" id="{457D2D31-35F5-440A-BD2E-7C52B6DD6967}"/>
              </a:ext>
            </a:extLst>
          </p:cNvPr>
          <p:cNvCxnSpPr>
            <a:cxnSpLocks/>
          </p:cNvCxnSpPr>
          <p:nvPr/>
        </p:nvCxnSpPr>
        <p:spPr>
          <a:xfrm>
            <a:off x="4572000" y="1143000"/>
            <a:ext cx="0" cy="56388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AAF3A2-7D37-4119-8F63-C6454D5C208D}"/>
              </a:ext>
            </a:extLst>
          </p:cNvPr>
          <p:cNvCxnSpPr>
            <a:cxnSpLocks/>
          </p:cNvCxnSpPr>
          <p:nvPr/>
        </p:nvCxnSpPr>
        <p:spPr>
          <a:xfrm>
            <a:off x="152400" y="3429000"/>
            <a:ext cx="8763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Rubrik 1">
            <a:extLst>
              <a:ext uri="{FF2B5EF4-FFF2-40B4-BE49-F238E27FC236}">
                <a16:creationId xmlns:a16="http://schemas.microsoft.com/office/drawing/2014/main" id="{8D65BD59-CC09-D249-98F8-B5C1A28BD5BB}"/>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Årshjul - Föreningsarrangemang</a:t>
            </a:r>
          </a:p>
        </p:txBody>
      </p:sp>
      <p:pic>
        <p:nvPicPr>
          <p:cNvPr id="15" name="Bildobjekt 14">
            <a:extLst>
              <a:ext uri="{FF2B5EF4-FFF2-40B4-BE49-F238E27FC236}">
                <a16:creationId xmlns:a16="http://schemas.microsoft.com/office/drawing/2014/main" id="{5C2170ED-DBD2-C446-9677-8A6D3558B0BC}"/>
              </a:ext>
            </a:extLst>
          </p:cNvPr>
          <p:cNvPicPr>
            <a:picLocks noChangeAspect="1"/>
          </p:cNvPicPr>
          <p:nvPr/>
        </p:nvPicPr>
        <p:blipFill>
          <a:blip r:embed="rId6"/>
          <a:stretch>
            <a:fillRect/>
          </a:stretch>
        </p:blipFill>
        <p:spPr>
          <a:xfrm>
            <a:off x="7315200" y="0"/>
            <a:ext cx="1752753" cy="674810"/>
          </a:xfrm>
          <a:prstGeom prst="rect">
            <a:avLst/>
          </a:prstGeom>
        </p:spPr>
      </p:pic>
      <p:sp>
        <p:nvSpPr>
          <p:cNvPr id="2" name="textruta 1">
            <a:extLst>
              <a:ext uri="{FF2B5EF4-FFF2-40B4-BE49-F238E27FC236}">
                <a16:creationId xmlns:a16="http://schemas.microsoft.com/office/drawing/2014/main" id="{68801574-28C8-D099-2A92-75F23D5D0F4E}"/>
              </a:ext>
            </a:extLst>
          </p:cNvPr>
          <p:cNvSpPr txBox="1"/>
          <p:nvPr/>
        </p:nvSpPr>
        <p:spPr>
          <a:xfrm>
            <a:off x="0" y="6115042"/>
            <a:ext cx="5562601" cy="738664"/>
          </a:xfrm>
          <a:prstGeom prst="rect">
            <a:avLst/>
          </a:prstGeom>
          <a:noFill/>
        </p:spPr>
        <p:txBody>
          <a:bodyPr wrap="square" rtlCol="0">
            <a:spAutoFit/>
          </a:bodyPr>
          <a:lstStyle/>
          <a:p>
            <a:r>
              <a:rPr lang="sv-SE" sz="1400">
                <a:solidFill>
                  <a:srgbClr val="FF0000"/>
                </a:solidFill>
              </a:rPr>
              <a:t>Överskottet från dessa arrangemang går till klubben för att täcka kostnader för bl a lagens deltagande i serier och cuper. </a:t>
            </a:r>
          </a:p>
          <a:p>
            <a:r>
              <a:rPr lang="sv-SE" sz="1400" b="1">
                <a:solidFill>
                  <a:srgbClr val="FF0000"/>
                </a:solidFill>
              </a:rPr>
              <a:t>Lagen kan dra in pengar på aktiviteter som presenteras på följande sidor!</a:t>
            </a:r>
          </a:p>
        </p:txBody>
      </p:sp>
    </p:spTree>
    <p:extLst>
      <p:ext uri="{BB962C8B-B14F-4D97-AF65-F5344CB8AC3E}">
        <p14:creationId xmlns:p14="http://schemas.microsoft.com/office/powerpoint/2010/main" val="2056433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990600"/>
            <a:ext cx="8229600" cy="5878532"/>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sng" strike="noStrike" kern="1200" cap="none" spc="0" normalizeH="0" baseline="0" noProof="0" dirty="0">
                <a:ln>
                  <a:noFill/>
                </a:ln>
                <a:solidFill>
                  <a:prstClr val="black"/>
                </a:solidFill>
                <a:effectLst/>
                <a:uLnTx/>
                <a:uFillTx/>
                <a:latin typeface="Calibri"/>
                <a:ea typeface="+mn-ea"/>
                <a:cs typeface="Calibri"/>
              </a:rPr>
              <a:t>Utse någon som ansvarar för lagkassan</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Säkerställ ansvarstagande, transparens och insyn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Calibri"/>
                <a:ea typeface="+mn-ea"/>
                <a:cs typeface="Calibri"/>
              </a:rPr>
              <a:t>Intäktsmöjligheter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Bingolotter (samt julkalender)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sv-SE" i="0" u="none" strike="noStrike" kern="1200" cap="none" spc="0" normalizeH="0" baseline="0" noProof="0" dirty="0">
                <a:ln>
                  <a:noFill/>
                </a:ln>
                <a:solidFill>
                  <a:prstClr val="black"/>
                </a:solidFill>
                <a:effectLst/>
                <a:uLnTx/>
                <a:uFillTx/>
                <a:latin typeface="Calibri"/>
                <a:ea typeface="+mn-ea"/>
                <a:cs typeface="Calibri"/>
              </a:rPr>
              <a:t>Insamling av julgranar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Försäljning av blommor (Amaryllisar)</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dirty="0">
                <a:solidFill>
                  <a:prstClr val="black"/>
                </a:solidFill>
                <a:latin typeface="Calibri"/>
                <a:cs typeface="Calibri"/>
              </a:rPr>
              <a:t>Linas Matkasse &amp; Gutz (se följande bilder)</a:t>
            </a:r>
          </a:p>
          <a:p>
            <a:pPr marR="0" lvl="0" algn="l" defTabSz="914400" rtl="0" eaLnBrk="1" fontAlgn="auto" latinLnBrk="0" hangingPunct="1">
              <a:lnSpc>
                <a:spcPct val="100000"/>
              </a:lnSpc>
              <a:spcBef>
                <a:spcPts val="0"/>
              </a:spcBef>
              <a:spcAft>
                <a:spcPts val="0"/>
              </a:spcAft>
              <a:buClrTx/>
              <a:buSzTx/>
              <a:tabLst/>
              <a:defRPr/>
            </a:pPr>
            <a:endParaRPr kumimoji="0" lang="sv-SE" sz="100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Calibri"/>
                <a:ea typeface="+mn-ea"/>
                <a:cs typeface="Calibri"/>
              </a:rPr>
              <a:t>Cafeterian i Edsbergshallen</a:t>
            </a:r>
          </a:p>
          <a:p>
            <a:pPr marL="342900" indent="-342900">
              <a:buFont typeface="Wingdings" pitchFamily="2" charset="2"/>
              <a:buChar char="Ø"/>
              <a:defRPr/>
            </a:pPr>
            <a:r>
              <a:rPr kumimoji="0" lang="sv-SE" i="0" u="none" strike="noStrike" kern="1200" cap="none" spc="0" normalizeH="0" baseline="0" noProof="0" dirty="0">
                <a:ln>
                  <a:noFill/>
                </a:ln>
                <a:solidFill>
                  <a:prstClr val="black"/>
                </a:solidFill>
                <a:effectLst/>
                <a:uLnTx/>
                <a:uFillTx/>
                <a:latin typeface="Calibri"/>
                <a:ea typeface="+mn-ea"/>
                <a:cs typeface="Calibri"/>
              </a:rPr>
              <a:t>Kioskschema hösten 2022</a:t>
            </a:r>
          </a:p>
          <a:p>
            <a:pPr marL="342900" indent="-342900">
              <a:buFont typeface="Wingdings" pitchFamily="2" charset="2"/>
              <a:buChar char="Ø"/>
              <a:defRPr/>
            </a:pPr>
            <a:r>
              <a:rPr lang="sv-SE" dirty="0">
                <a:solidFill>
                  <a:prstClr val="black"/>
                </a:solidFill>
                <a:latin typeface="Calibri"/>
                <a:cs typeface="Calibri"/>
                <a:hlinkClick r:id="rId2"/>
              </a:rPr>
              <a:t>Instruktioner</a:t>
            </a:r>
            <a:r>
              <a:rPr lang="sv-SE" dirty="0">
                <a:solidFill>
                  <a:prstClr val="black"/>
                </a:solidFill>
                <a:latin typeface="Calibri"/>
                <a:cs typeface="Calibri"/>
              </a:rPr>
              <a:t>, nycklar samt inköp och försäljningar av varor</a:t>
            </a:r>
            <a:endParaRPr kumimoji="0" lang="sv-SE"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a:p>
            <a:pPr>
              <a:defRPr/>
            </a:pPr>
            <a:r>
              <a:rPr lang="sv-SE" sz="2400" b="1" dirty="0">
                <a:solidFill>
                  <a:prstClr val="black"/>
                </a:solidFill>
                <a:latin typeface="Calibri"/>
                <a:cs typeface="Calibri"/>
              </a:rPr>
              <a:t>Merchandise</a:t>
            </a:r>
          </a:p>
          <a:p>
            <a:pPr marL="342900" indent="-342900">
              <a:buFont typeface="Wingdings" pitchFamily="2" charset="2"/>
              <a:buChar char="Ø"/>
              <a:defRPr/>
            </a:pPr>
            <a:r>
              <a:rPr lang="sv-SE" dirty="0">
                <a:solidFill>
                  <a:prstClr val="black"/>
                </a:solidFill>
                <a:latin typeface="Calibri"/>
                <a:cs typeface="Calibri"/>
              </a:rPr>
              <a:t>Kepsar (200 kr) &amp; Vattenflaskor (75 kr)</a:t>
            </a:r>
          </a:p>
          <a:p>
            <a:pPr marL="342900" indent="-342900">
              <a:buFont typeface="Wingdings" pitchFamily="2" charset="2"/>
              <a:buChar char="Ø"/>
              <a:defRPr/>
            </a:pPr>
            <a:r>
              <a:rPr lang="sv-SE" dirty="0">
                <a:solidFill>
                  <a:prstClr val="black"/>
                </a:solidFill>
                <a:latin typeface="Calibri"/>
                <a:cs typeface="Calibri"/>
              </a:rPr>
              <a:t>Webbutik för merchandise med fler produkter lanseras inom kort</a:t>
            </a:r>
          </a:p>
          <a:p>
            <a:pPr>
              <a:defRPr/>
            </a:pPr>
            <a:endParaRPr lang="sv-SE" sz="1000" dirty="0">
              <a:solidFill>
                <a:prstClr val="black"/>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black"/>
                </a:solidFill>
                <a:effectLst/>
                <a:uLnTx/>
                <a:uFillTx/>
                <a:latin typeface="Calibri"/>
                <a:ea typeface="+mn-ea"/>
                <a:cs typeface="Calibri"/>
              </a:rPr>
              <a:t>Lagsponsring</a:t>
            </a:r>
          </a:p>
          <a:p>
            <a:pPr marL="342900" indent="-342900">
              <a:buFont typeface="Wingdings" pitchFamily="2" charset="2"/>
              <a:buChar char="Ø"/>
            </a:pPr>
            <a:r>
              <a:rPr lang="sv-SE" dirty="0">
                <a:solidFill>
                  <a:prstClr val="black"/>
                </a:solidFill>
                <a:latin typeface="Calibri"/>
                <a:cs typeface="Calibri"/>
              </a:rPr>
              <a:t>Sponsringen ska rikta sig till hela laget och förenligt med klubbens verksamhet</a:t>
            </a:r>
          </a:p>
          <a:p>
            <a:pPr marL="742950" lvl="1" indent="-285750">
              <a:buFont typeface="Arial" panose="020B0604020202020204" pitchFamily="34" charset="0"/>
              <a:buChar char="•"/>
            </a:pPr>
            <a:r>
              <a:rPr lang="sv-SE" sz="1600" dirty="0">
                <a:solidFill>
                  <a:prstClr val="black"/>
                </a:solidFill>
                <a:latin typeface="Calibri"/>
                <a:cs typeface="Calibri"/>
              </a:rPr>
              <a:t>T ex uppvärmningströjor</a:t>
            </a:r>
            <a:r>
              <a:rPr lang="sv-SE" dirty="0">
                <a:solidFill>
                  <a:prstClr val="black"/>
                </a:solidFill>
                <a:latin typeface="Calibri"/>
                <a:cs typeface="Calibri"/>
              </a:rPr>
              <a:t>	 </a:t>
            </a:r>
          </a:p>
          <a:p>
            <a:pPr marL="342900" indent="-342900">
              <a:buFont typeface="Wingdings" pitchFamily="2" charset="2"/>
              <a:buChar char="Ø"/>
            </a:pPr>
            <a:r>
              <a:rPr lang="sv-SE" dirty="0">
                <a:solidFill>
                  <a:prstClr val="black"/>
                </a:solidFill>
                <a:latin typeface="Calibri"/>
                <a:cs typeface="Calibri"/>
              </a:rPr>
              <a:t>Stäm av med styrelsen som även har avtalsmall som kan användas</a:t>
            </a:r>
            <a:endParaRPr kumimoji="0" lang="sv-SE" sz="24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Lagkassa &amp; Intjäning</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3"/>
          <a:stretch>
            <a:fillRect/>
          </a:stretch>
        </p:blipFill>
        <p:spPr>
          <a:xfrm>
            <a:off x="7315200" y="0"/>
            <a:ext cx="1752753" cy="674810"/>
          </a:xfrm>
          <a:prstGeom prst="rect">
            <a:avLst/>
          </a:prstGeom>
        </p:spPr>
      </p:pic>
    </p:spTree>
    <p:extLst>
      <p:ext uri="{BB962C8B-B14F-4D97-AF65-F5344CB8AC3E}">
        <p14:creationId xmlns:p14="http://schemas.microsoft.com/office/powerpoint/2010/main" val="3467937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152939"/>
            <a:ext cx="6934200" cy="2339102"/>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endParaRPr lang="sv-SE" b="1" dirty="0">
              <a:solidFill>
                <a:schemeClr val="accent6">
                  <a:lumMod val="75000"/>
                </a:schemeClr>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endPar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b="1" i="0" u="none" strike="noStrike">
                <a:solidFill>
                  <a:srgbClr val="000000"/>
                </a:solidFill>
                <a:effectLst/>
                <a:latin typeface="Korolev"/>
              </a:rPr>
              <a:t>Beställ matkasse via länken – ger 100 kr per beställd matkasse till Viby Basket (max 1.000 kr). Laget får 50 kr – klubben 50 kr.</a:t>
            </a:r>
            <a:endPar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hlinkClick r:id="rId2"/>
              </a:rPr>
              <a:t>https://www.linasmatkasse.se/info/stotta-din-forening-viby</a:t>
            </a:r>
            <a:r>
              <a:rPr kumimoji="0" lang="sv-SE" sz="1800" b="1" i="0" u="none" strike="noStrike" kern="1200" cap="none" spc="0" normalizeH="0" baseline="0" noProof="0" dirty="0">
                <a:ln>
                  <a:noFill/>
                </a:ln>
                <a:effectLst/>
                <a:uLnTx/>
                <a:uFillTx/>
                <a:latin typeface="Calibri"/>
                <a:ea typeface="+mn-ea"/>
                <a:cs typeface="Calibri"/>
              </a:rPr>
              <a:t>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sv-SE" b="1" dirty="0">
                <a:solidFill>
                  <a:schemeClr val="accent6">
                    <a:lumMod val="75000"/>
                  </a:schemeClr>
                </a:solidFill>
                <a:latin typeface="Calibri"/>
                <a:cs typeface="Calibri"/>
              </a:rPr>
              <a:t>Lagkoder finns på Viby Baskets hemsida</a:t>
            </a:r>
            <a:endPar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endParaRPr kumimoji="0" lang="sv-SE" sz="1800" b="1" i="0" u="none" strike="noStrike" kern="1200" cap="none" spc="0" normalizeH="0" baseline="0" noProof="0" dirty="0">
              <a:ln>
                <a:noFill/>
              </a:ln>
              <a:solidFill>
                <a:schemeClr val="accent6">
                  <a:lumMod val="75000"/>
                </a:schemeClr>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Försäljningar</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3"/>
          <a:stretch>
            <a:fillRect/>
          </a:stretch>
        </p:blipFill>
        <p:spPr>
          <a:xfrm>
            <a:off x="7315200" y="0"/>
            <a:ext cx="1752753" cy="674810"/>
          </a:xfrm>
          <a:prstGeom prst="rect">
            <a:avLst/>
          </a:prstGeom>
        </p:spPr>
      </p:pic>
      <p:pic>
        <p:nvPicPr>
          <p:cNvPr id="3" name="Bildobjekt 2">
            <a:extLst>
              <a:ext uri="{FF2B5EF4-FFF2-40B4-BE49-F238E27FC236}">
                <a16:creationId xmlns:a16="http://schemas.microsoft.com/office/drawing/2014/main" id="{DC50B3F7-1EA0-FA98-139F-89FF3E6A72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49" y="3048000"/>
            <a:ext cx="7549529" cy="3022584"/>
          </a:xfrm>
          <a:prstGeom prst="rect">
            <a:avLst/>
          </a:prstGeom>
          <a:ln>
            <a:solidFill>
              <a:schemeClr val="tx1"/>
            </a:solidFill>
          </a:ln>
        </p:spPr>
      </p:pic>
      <p:pic>
        <p:nvPicPr>
          <p:cNvPr id="7" name="Bildobjekt 6">
            <a:extLst>
              <a:ext uri="{FF2B5EF4-FFF2-40B4-BE49-F238E27FC236}">
                <a16:creationId xmlns:a16="http://schemas.microsoft.com/office/drawing/2014/main" id="{BED2B97C-0C1A-92BE-B1A3-5D481A88CE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990600"/>
            <a:ext cx="1665300" cy="774700"/>
          </a:xfrm>
          <a:prstGeom prst="rect">
            <a:avLst/>
          </a:prstGeom>
        </p:spPr>
      </p:pic>
      <p:sp>
        <p:nvSpPr>
          <p:cNvPr id="10" name="textruta 9">
            <a:extLst>
              <a:ext uri="{FF2B5EF4-FFF2-40B4-BE49-F238E27FC236}">
                <a16:creationId xmlns:a16="http://schemas.microsoft.com/office/drawing/2014/main" id="{F4A85E54-E4F9-474F-4A8C-51CF661CDCC0}"/>
              </a:ext>
            </a:extLst>
          </p:cNvPr>
          <p:cNvSpPr txBox="1"/>
          <p:nvPr/>
        </p:nvSpPr>
        <p:spPr>
          <a:xfrm>
            <a:off x="2590800" y="6244113"/>
            <a:ext cx="3657600" cy="369332"/>
          </a:xfrm>
          <a:prstGeom prst="rect">
            <a:avLst/>
          </a:prstGeom>
          <a:noFill/>
        </p:spPr>
        <p:txBody>
          <a:bodyPr wrap="square" rtlCol="0">
            <a:spAutoFit/>
          </a:bodyPr>
          <a:lstStyle/>
          <a:p>
            <a:r>
              <a:rPr lang="sv-SE"/>
              <a:t>Frågor: kontakta </a:t>
            </a:r>
            <a:r>
              <a:rPr lang="sv-SE">
                <a:hlinkClick r:id="rId6"/>
              </a:rPr>
              <a:t>info@vibybasket.se</a:t>
            </a:r>
            <a:r>
              <a:rPr lang="sv-SE"/>
              <a:t> </a:t>
            </a:r>
          </a:p>
        </p:txBody>
      </p:sp>
    </p:spTree>
    <p:extLst>
      <p:ext uri="{BB962C8B-B14F-4D97-AF65-F5344CB8AC3E}">
        <p14:creationId xmlns:p14="http://schemas.microsoft.com/office/powerpoint/2010/main" val="1440194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ubrik 24">
            <a:extLst>
              <a:ext uri="{FF2B5EF4-FFF2-40B4-BE49-F238E27FC236}">
                <a16:creationId xmlns:a16="http://schemas.microsoft.com/office/drawing/2014/main" id="{21AB3105-4242-43F7-A8FB-44B786884876}"/>
              </a:ext>
            </a:extLst>
          </p:cNvPr>
          <p:cNvSpPr>
            <a:spLocks noGrp="1"/>
          </p:cNvSpPr>
          <p:nvPr>
            <p:ph type="title"/>
          </p:nvPr>
        </p:nvSpPr>
        <p:spPr>
          <a:xfrm>
            <a:off x="3724073" y="1329201"/>
            <a:ext cx="4939868" cy="964620"/>
          </a:xfrm>
        </p:spPr>
        <p:txBody>
          <a:bodyPr vert="horz" lIns="68580" tIns="34290" rIns="68580" bIns="34290" rtlCol="0" anchor="b">
            <a:noAutofit/>
          </a:bodyPr>
          <a:lstStyle/>
          <a:p>
            <a:r>
              <a:rPr lang="en-US" sz="2400" dirty="0"/>
              <a:t>Viby Basket </a:t>
            </a:r>
            <a:r>
              <a:rPr lang="en-US" sz="2400" dirty="0" err="1"/>
              <a:t>har</a:t>
            </a:r>
            <a:r>
              <a:rPr lang="en-US" sz="2400" dirty="0"/>
              <a:t> </a:t>
            </a:r>
            <a:r>
              <a:rPr lang="en-US" sz="2400" dirty="0" err="1"/>
              <a:t>skrivit</a:t>
            </a:r>
            <a:r>
              <a:rPr lang="en-US" sz="2400" dirty="0"/>
              <a:t> </a:t>
            </a:r>
            <a:r>
              <a:rPr lang="en-US" sz="2400" dirty="0" err="1"/>
              <a:t>avtal</a:t>
            </a:r>
            <a:r>
              <a:rPr lang="en-US" sz="2400" dirty="0"/>
              <a:t> med GUTZ! Detta ger </a:t>
            </a:r>
            <a:r>
              <a:rPr lang="en-US" sz="2400" dirty="0" err="1"/>
              <a:t>en</a:t>
            </a:r>
            <a:r>
              <a:rPr lang="en-US" sz="2400" dirty="0"/>
              <a:t> </a:t>
            </a:r>
            <a:r>
              <a:rPr lang="en-US" sz="2400" dirty="0" err="1"/>
              <a:t>ypperlig</a:t>
            </a:r>
            <a:r>
              <a:rPr lang="en-US" sz="2400" dirty="0"/>
              <a:t> </a:t>
            </a:r>
            <a:r>
              <a:rPr lang="en-US" sz="2400" dirty="0" err="1"/>
              <a:t>möjlighet</a:t>
            </a:r>
            <a:r>
              <a:rPr lang="en-US" sz="2400" dirty="0"/>
              <a:t> </a:t>
            </a:r>
            <a:r>
              <a:rPr lang="en-US" sz="2400" dirty="0" err="1"/>
              <a:t>för</a:t>
            </a:r>
            <a:r>
              <a:rPr lang="en-US" sz="2400" dirty="0"/>
              <a:t> </a:t>
            </a:r>
            <a:r>
              <a:rPr lang="en-US" sz="2400" dirty="0" err="1"/>
              <a:t>lagen</a:t>
            </a:r>
            <a:r>
              <a:rPr lang="en-US" sz="2400" dirty="0"/>
              <a:t> </a:t>
            </a:r>
            <a:r>
              <a:rPr lang="en-US" sz="2400" dirty="0" err="1"/>
              <a:t>att</a:t>
            </a:r>
            <a:r>
              <a:rPr lang="en-US" sz="2400" dirty="0"/>
              <a:t> </a:t>
            </a:r>
            <a:r>
              <a:rPr lang="en-US" sz="2400" dirty="0" err="1"/>
              <a:t>fylla</a:t>
            </a:r>
            <a:r>
              <a:rPr lang="en-US" sz="2400" dirty="0"/>
              <a:t> </a:t>
            </a:r>
            <a:r>
              <a:rPr lang="en-US" sz="2400" dirty="0" err="1"/>
              <a:t>på</a:t>
            </a:r>
            <a:r>
              <a:rPr lang="en-US" sz="2400" dirty="0"/>
              <a:t> </a:t>
            </a:r>
            <a:r>
              <a:rPr lang="en-US" sz="2400" dirty="0" err="1"/>
              <a:t>lagkassan</a:t>
            </a:r>
            <a:r>
              <a:rPr lang="en-US" sz="2400" dirty="0"/>
              <a:t>. </a:t>
            </a:r>
          </a:p>
        </p:txBody>
      </p:sp>
      <p:pic>
        <p:nvPicPr>
          <p:cNvPr id="15" name="Bildobjekt 14" descr="En bild som visar stängsel, utomhus, byggnad, person&#10;&#10;Automatiskt genererad beskrivning">
            <a:extLst>
              <a:ext uri="{FF2B5EF4-FFF2-40B4-BE49-F238E27FC236}">
                <a16:creationId xmlns:a16="http://schemas.microsoft.com/office/drawing/2014/main" id="{3536E586-6931-47EB-BB07-C27B648C74F6}"/>
              </a:ext>
            </a:extLst>
          </p:cNvPr>
          <p:cNvPicPr>
            <a:picLocks noChangeAspect="1"/>
          </p:cNvPicPr>
          <p:nvPr/>
        </p:nvPicPr>
        <p:blipFill rotWithShape="1">
          <a:blip r:embed="rId3">
            <a:extLst>
              <a:ext uri="{28A0092B-C50C-407E-A947-70E740481C1C}">
                <a14:useLocalDpi xmlns:a14="http://schemas.microsoft.com/office/drawing/2010/main" val="0"/>
              </a:ext>
            </a:extLst>
          </a:blip>
          <a:srcRect r="2" b="1250"/>
          <a:stretch/>
        </p:blipFill>
        <p:spPr>
          <a:xfrm>
            <a:off x="16" y="857257"/>
            <a:ext cx="3476678" cy="5143493"/>
          </a:xfrm>
          <a:prstGeom prst="rect">
            <a:avLst/>
          </a:prstGeom>
          <a:effectLst/>
        </p:spPr>
      </p:pic>
      <p:cxnSp>
        <p:nvCxnSpPr>
          <p:cNvPr id="32" name="Straight Connector 3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AA604D"/>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10" name="Picture 2" descr="Visa källbilden">
            <a:extLst>
              <a:ext uri="{FF2B5EF4-FFF2-40B4-BE49-F238E27FC236}">
                <a16:creationId xmlns:a16="http://schemas.microsoft.com/office/drawing/2014/main" id="{B66F2DB4-A92B-4EE9-8725-2EE3E7185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284"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C6C3C583-B142-B006-4D14-778780672B9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Försäljningar - GUTZ</a:t>
            </a:r>
          </a:p>
        </p:txBody>
      </p:sp>
    </p:spTree>
    <p:extLst>
      <p:ext uri="{BB962C8B-B14F-4D97-AF65-F5344CB8AC3E}">
        <p14:creationId xmlns:p14="http://schemas.microsoft.com/office/powerpoint/2010/main" val="220378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Platshållare för innehåll 22">
            <a:extLst>
              <a:ext uri="{FF2B5EF4-FFF2-40B4-BE49-F238E27FC236}">
                <a16:creationId xmlns:a16="http://schemas.microsoft.com/office/drawing/2014/main" id="{81EA7C02-EFE6-4E03-99C4-68EDA26CA9FA}"/>
              </a:ext>
            </a:extLst>
          </p:cNvPr>
          <p:cNvSpPr txBox="1">
            <a:spLocks/>
          </p:cNvSpPr>
          <p:nvPr/>
        </p:nvSpPr>
        <p:spPr>
          <a:xfrm>
            <a:off x="3724074" y="2494936"/>
            <a:ext cx="4939867" cy="283906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1500" dirty="0" err="1">
                <a:solidFill>
                  <a:prstClr val="black"/>
                </a:solidFill>
                <a:latin typeface="Calibri" panose="020F0502020204030204"/>
              </a:rPr>
              <a:t>Högkvalitativa</a:t>
            </a:r>
            <a:r>
              <a:rPr lang="en-US" sz="1500" dirty="0">
                <a:solidFill>
                  <a:prstClr val="black"/>
                </a:solidFill>
                <a:latin typeface="Calibri" panose="020F0502020204030204"/>
              </a:rPr>
              <a:t> bas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sportkläder</a:t>
            </a:r>
            <a:r>
              <a:rPr lang="en-US" sz="1500" dirty="0">
                <a:solidFill>
                  <a:prstClr val="black"/>
                </a:solidFill>
                <a:latin typeface="Calibri" panose="020F0502020204030204"/>
              </a:rPr>
              <a:t> till </a:t>
            </a:r>
            <a:r>
              <a:rPr lang="en-US" sz="1500" dirty="0" err="1">
                <a:solidFill>
                  <a:prstClr val="black"/>
                </a:solidFill>
                <a:latin typeface="Calibri" panose="020F0502020204030204"/>
              </a:rPr>
              <a:t>ett</a:t>
            </a:r>
            <a:r>
              <a:rPr lang="en-US" sz="1500" dirty="0">
                <a:solidFill>
                  <a:prstClr val="black"/>
                </a:solidFill>
                <a:latin typeface="Calibri" panose="020F0502020204030204"/>
              </a:rPr>
              <a:t> </a:t>
            </a:r>
            <a:r>
              <a:rPr lang="en-US" sz="1500" dirty="0" err="1">
                <a:solidFill>
                  <a:prstClr val="black"/>
                </a:solidFill>
                <a:latin typeface="Calibri" panose="020F0502020204030204"/>
              </a:rPr>
              <a:t>förmånligt</a:t>
            </a:r>
            <a:r>
              <a:rPr lang="en-US" sz="1500" dirty="0">
                <a:solidFill>
                  <a:prstClr val="black"/>
                </a:solidFill>
                <a:latin typeface="Calibri" panose="020F0502020204030204"/>
              </a:rPr>
              <a:t> </a:t>
            </a:r>
            <a:r>
              <a:rPr lang="en-US" sz="1500" dirty="0" err="1">
                <a:solidFill>
                  <a:prstClr val="black"/>
                </a:solidFill>
                <a:latin typeface="Calibri" panose="020F0502020204030204"/>
              </a:rPr>
              <a:t>konsumentpris</a:t>
            </a:r>
            <a:r>
              <a:rPr lang="en-US" sz="1500" dirty="0">
                <a:solidFill>
                  <a:prstClr val="black"/>
                </a:solidFill>
                <a:latin typeface="Calibri" panose="020F0502020204030204"/>
              </a:rPr>
              <a:t>.</a:t>
            </a:r>
          </a:p>
          <a:p>
            <a:pPr marL="171450" indent="-171450" defTabSz="685800">
              <a:spcBef>
                <a:spcPts val="750"/>
              </a:spcBef>
            </a:pPr>
            <a:r>
              <a:rPr lang="en-US" sz="1500" dirty="0">
                <a:solidFill>
                  <a:prstClr val="black"/>
                </a:solidFill>
                <a:latin typeface="Calibri" panose="020F0502020204030204"/>
              </a:rPr>
              <a:t>Brett </a:t>
            </a:r>
            <a:r>
              <a:rPr lang="en-US" sz="1500" dirty="0" err="1">
                <a:solidFill>
                  <a:prstClr val="black"/>
                </a:solidFill>
                <a:latin typeface="Calibri" panose="020F0502020204030204"/>
              </a:rPr>
              <a:t>sortiment</a:t>
            </a:r>
            <a:r>
              <a:rPr lang="en-US" sz="1500" dirty="0">
                <a:solidFill>
                  <a:prstClr val="black"/>
                </a:solidFill>
                <a:latin typeface="Calibri" panose="020F0502020204030204"/>
              </a:rPr>
              <a:t> </a:t>
            </a:r>
            <a:r>
              <a:rPr lang="en-US" sz="1500" dirty="0" err="1">
                <a:solidFill>
                  <a:prstClr val="black"/>
                </a:solidFill>
                <a:latin typeface="Calibri" panose="020F0502020204030204"/>
              </a:rPr>
              <a:t>för</a:t>
            </a:r>
            <a:r>
              <a:rPr lang="en-US" sz="1500" dirty="0">
                <a:solidFill>
                  <a:prstClr val="black"/>
                </a:solidFill>
                <a:latin typeface="Calibri" panose="020F0502020204030204"/>
              </a:rPr>
              <a:t> </a:t>
            </a:r>
            <a:r>
              <a:rPr lang="en-US" sz="1500" dirty="0" err="1">
                <a:solidFill>
                  <a:prstClr val="black"/>
                </a:solidFill>
                <a:latin typeface="Calibri" panose="020F0502020204030204"/>
              </a:rPr>
              <a:t>hela</a:t>
            </a:r>
            <a:r>
              <a:rPr lang="en-US" sz="1500" dirty="0">
                <a:solidFill>
                  <a:prstClr val="black"/>
                </a:solidFill>
                <a:latin typeface="Calibri" panose="020F0502020204030204"/>
              </a:rPr>
              <a:t> </a:t>
            </a:r>
            <a:r>
              <a:rPr lang="en-US" sz="1500" dirty="0" err="1">
                <a:solidFill>
                  <a:prstClr val="black"/>
                </a:solidFill>
                <a:latin typeface="Calibri" panose="020F0502020204030204"/>
              </a:rPr>
              <a:t>familjen</a:t>
            </a:r>
            <a:r>
              <a:rPr lang="en-US" sz="1500" dirty="0">
                <a:solidFill>
                  <a:prstClr val="black"/>
                </a:solidFill>
                <a:latin typeface="Calibri" panose="020F0502020204030204"/>
              </a:rPr>
              <a:t>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nya</a:t>
            </a:r>
            <a:r>
              <a:rPr lang="en-US" sz="1500" dirty="0">
                <a:solidFill>
                  <a:prstClr val="black"/>
                </a:solidFill>
                <a:latin typeface="Calibri" panose="020F0502020204030204"/>
              </a:rPr>
              <a:t> </a:t>
            </a:r>
            <a:r>
              <a:rPr lang="en-US" sz="1500" dirty="0" err="1">
                <a:solidFill>
                  <a:prstClr val="black"/>
                </a:solidFill>
                <a:latin typeface="Calibri" panose="020F0502020204030204"/>
              </a:rPr>
              <a:t>produkter</a:t>
            </a:r>
            <a:r>
              <a:rPr lang="en-US" sz="1500" dirty="0">
                <a:solidFill>
                  <a:prstClr val="black"/>
                </a:solidFill>
                <a:latin typeface="Calibri" panose="020F0502020204030204"/>
              </a:rPr>
              <a:t> </a:t>
            </a:r>
            <a:r>
              <a:rPr lang="en-US" sz="1500" dirty="0" err="1">
                <a:solidFill>
                  <a:prstClr val="black"/>
                </a:solidFill>
                <a:latin typeface="Calibri" panose="020F0502020204030204"/>
              </a:rPr>
              <a:t>varje</a:t>
            </a:r>
            <a:r>
              <a:rPr lang="en-US" sz="1500" dirty="0">
                <a:solidFill>
                  <a:prstClr val="black"/>
                </a:solidFill>
                <a:latin typeface="Calibri" panose="020F0502020204030204"/>
              </a:rPr>
              <a:t> </a:t>
            </a:r>
            <a:r>
              <a:rPr lang="en-US" sz="1500" dirty="0" err="1">
                <a:solidFill>
                  <a:prstClr val="black"/>
                </a:solidFill>
                <a:latin typeface="Calibri" panose="020F0502020204030204"/>
              </a:rPr>
              <a:t>säsong</a:t>
            </a:r>
            <a:endParaRPr lang="en-US" sz="1500" dirty="0">
              <a:solidFill>
                <a:prstClr val="black"/>
              </a:solidFill>
              <a:latin typeface="Calibri" panose="020F0502020204030204"/>
            </a:endParaRPr>
          </a:p>
          <a:p>
            <a:pPr marL="171450" indent="-171450" defTabSz="685800">
              <a:spcBef>
                <a:spcPts val="750"/>
              </a:spcBef>
            </a:pPr>
            <a:r>
              <a:rPr lang="en-US" sz="1500" dirty="0" err="1">
                <a:solidFill>
                  <a:prstClr val="black"/>
                </a:solidFill>
                <a:latin typeface="Calibri" panose="020F0502020204030204"/>
              </a:rPr>
              <a:t>Högst</a:t>
            </a:r>
            <a:r>
              <a:rPr lang="en-US" sz="1500" dirty="0">
                <a:solidFill>
                  <a:prstClr val="black"/>
                </a:solidFill>
                <a:latin typeface="Calibri" panose="020F0502020204030204"/>
              </a:rPr>
              <a:t> </a:t>
            </a:r>
            <a:r>
              <a:rPr lang="en-US" sz="1500" dirty="0" err="1">
                <a:solidFill>
                  <a:prstClr val="black"/>
                </a:solidFill>
                <a:latin typeface="Calibri" panose="020F0502020204030204"/>
              </a:rPr>
              <a:t>intjäning</a:t>
            </a:r>
            <a:r>
              <a:rPr lang="en-US" sz="1500" dirty="0">
                <a:solidFill>
                  <a:prstClr val="black"/>
                </a:solidFill>
                <a:latin typeface="Calibri" panose="020F0502020204030204"/>
              </a:rPr>
              <a:t> </a:t>
            </a:r>
            <a:r>
              <a:rPr lang="en-US" sz="1500" dirty="0" err="1">
                <a:solidFill>
                  <a:prstClr val="black"/>
                </a:solidFill>
                <a:latin typeface="Calibri" panose="020F0502020204030204"/>
              </a:rPr>
              <a:t>på</a:t>
            </a:r>
            <a:r>
              <a:rPr lang="en-US" sz="1500" dirty="0">
                <a:solidFill>
                  <a:prstClr val="black"/>
                </a:solidFill>
                <a:latin typeface="Calibri" panose="020F0502020204030204"/>
              </a:rPr>
              <a:t> </a:t>
            </a:r>
            <a:r>
              <a:rPr lang="en-US" sz="1500" dirty="0" err="1">
                <a:solidFill>
                  <a:prstClr val="black"/>
                </a:solidFill>
                <a:latin typeface="Calibri" panose="020F0502020204030204"/>
              </a:rPr>
              <a:t>marknaden</a:t>
            </a:r>
            <a:r>
              <a:rPr lang="en-US" sz="1500" dirty="0">
                <a:solidFill>
                  <a:prstClr val="black"/>
                </a:solidFill>
                <a:latin typeface="Calibri" panose="020F0502020204030204"/>
              </a:rPr>
              <a:t> </a:t>
            </a:r>
            <a:r>
              <a:rPr lang="en-US" sz="1500" dirty="0" err="1">
                <a:solidFill>
                  <a:prstClr val="black"/>
                </a:solidFill>
                <a:latin typeface="Calibri" panose="020F0502020204030204"/>
              </a:rPr>
              <a:t>för</a:t>
            </a:r>
            <a:r>
              <a:rPr lang="en-US" sz="1500" dirty="0">
                <a:solidFill>
                  <a:prstClr val="black"/>
                </a:solidFill>
                <a:latin typeface="Calibri" panose="020F0502020204030204"/>
              </a:rPr>
              <a:t> lag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klasser</a:t>
            </a:r>
            <a:r>
              <a:rPr lang="en-US" sz="1500" dirty="0">
                <a:solidFill>
                  <a:prstClr val="black"/>
                </a:solidFill>
                <a:latin typeface="Calibri" panose="020F0502020204030204"/>
              </a:rPr>
              <a:t> </a:t>
            </a:r>
          </a:p>
          <a:p>
            <a:pPr marL="171450" indent="-171450" defTabSz="685800">
              <a:spcBef>
                <a:spcPts val="750"/>
              </a:spcBef>
            </a:pPr>
            <a:r>
              <a:rPr lang="en-US" sz="1500" dirty="0">
                <a:solidFill>
                  <a:prstClr val="black"/>
                </a:solidFill>
                <a:latin typeface="Calibri" panose="020F0502020204030204"/>
              </a:rPr>
              <a:t>Ger </a:t>
            </a:r>
            <a:r>
              <a:rPr lang="en-US" sz="1500" dirty="0" err="1">
                <a:solidFill>
                  <a:prstClr val="black"/>
                </a:solidFill>
                <a:latin typeface="Calibri" panose="020F0502020204030204"/>
              </a:rPr>
              <a:t>våra</a:t>
            </a:r>
            <a:r>
              <a:rPr lang="en-US" sz="1500" dirty="0">
                <a:solidFill>
                  <a:prstClr val="black"/>
                </a:solidFill>
                <a:latin typeface="Calibri" panose="020F0502020204030204"/>
              </a:rPr>
              <a:t> lag </a:t>
            </a:r>
            <a:r>
              <a:rPr lang="en-US" sz="1500" dirty="0" err="1">
                <a:solidFill>
                  <a:prstClr val="black"/>
                </a:solidFill>
                <a:latin typeface="Calibri" panose="020F0502020204030204"/>
              </a:rPr>
              <a:t>en</a:t>
            </a:r>
            <a:r>
              <a:rPr lang="en-US" sz="1500" dirty="0">
                <a:solidFill>
                  <a:prstClr val="black"/>
                </a:solidFill>
                <a:latin typeface="Calibri" panose="020F0502020204030204"/>
              </a:rPr>
              <a:t> </a:t>
            </a:r>
            <a:r>
              <a:rPr lang="en-US" sz="1500" dirty="0" err="1">
                <a:solidFill>
                  <a:prstClr val="black"/>
                </a:solidFill>
                <a:latin typeface="Calibri" panose="020F0502020204030204"/>
              </a:rPr>
              <a:t>ypperlig</a:t>
            </a:r>
            <a:r>
              <a:rPr lang="en-US" sz="1500" dirty="0">
                <a:solidFill>
                  <a:prstClr val="black"/>
                </a:solidFill>
                <a:latin typeface="Calibri" panose="020F0502020204030204"/>
              </a:rPr>
              <a:t> </a:t>
            </a:r>
            <a:r>
              <a:rPr lang="en-US" sz="1500" dirty="0" err="1">
                <a:solidFill>
                  <a:prstClr val="black"/>
                </a:solidFill>
                <a:latin typeface="Calibri" panose="020F0502020204030204"/>
              </a:rPr>
              <a:t>möjlighet</a:t>
            </a:r>
            <a:r>
              <a:rPr lang="en-US" sz="1500" dirty="0">
                <a:solidFill>
                  <a:prstClr val="black"/>
                </a:solidFill>
                <a:latin typeface="Calibri" panose="020F0502020204030204"/>
              </a:rPr>
              <a:t> </a:t>
            </a:r>
            <a:r>
              <a:rPr lang="en-US" sz="1500" dirty="0" err="1">
                <a:solidFill>
                  <a:prstClr val="black"/>
                </a:solidFill>
                <a:latin typeface="Calibri" panose="020F0502020204030204"/>
              </a:rPr>
              <a:t>att</a:t>
            </a:r>
            <a:r>
              <a:rPr lang="en-US" sz="1500" dirty="0">
                <a:solidFill>
                  <a:prstClr val="black"/>
                </a:solidFill>
                <a:latin typeface="Calibri" panose="020F0502020204030204"/>
              </a:rPr>
              <a:t> </a:t>
            </a:r>
            <a:r>
              <a:rPr lang="en-US" sz="1500" dirty="0" err="1">
                <a:solidFill>
                  <a:prstClr val="black"/>
                </a:solidFill>
                <a:latin typeface="Calibri" panose="020F0502020204030204"/>
              </a:rPr>
              <a:t>tjäna</a:t>
            </a:r>
            <a:r>
              <a:rPr lang="en-US" sz="1500" dirty="0">
                <a:solidFill>
                  <a:prstClr val="black"/>
                </a:solidFill>
                <a:latin typeface="Calibri" panose="020F0502020204030204"/>
              </a:rPr>
              <a:t> </a:t>
            </a:r>
            <a:r>
              <a:rPr lang="en-US" sz="1500" dirty="0" err="1">
                <a:solidFill>
                  <a:prstClr val="black"/>
                </a:solidFill>
                <a:latin typeface="Calibri" panose="020F0502020204030204"/>
              </a:rPr>
              <a:t>pengar</a:t>
            </a:r>
            <a:r>
              <a:rPr lang="en-US" sz="1500" dirty="0">
                <a:solidFill>
                  <a:prstClr val="black"/>
                </a:solidFill>
                <a:latin typeface="Calibri" panose="020F0502020204030204"/>
              </a:rPr>
              <a:t> till sin </a:t>
            </a:r>
            <a:r>
              <a:rPr lang="en-US" sz="1500" dirty="0" err="1">
                <a:solidFill>
                  <a:prstClr val="black"/>
                </a:solidFill>
                <a:latin typeface="Calibri" panose="020F0502020204030204"/>
              </a:rPr>
              <a:t>lagkassa</a:t>
            </a:r>
            <a:endParaRPr lang="en-US" sz="1500" dirty="0">
              <a:solidFill>
                <a:prstClr val="black"/>
              </a:solidFill>
              <a:latin typeface="Calibri" panose="020F0502020204030204"/>
            </a:endParaRPr>
          </a:p>
          <a:p>
            <a:pPr marL="0" indent="0" defTabSz="685800">
              <a:spcBef>
                <a:spcPts val="750"/>
              </a:spcBef>
              <a:buNone/>
            </a:pPr>
            <a:endParaRPr lang="en-US" sz="1500" dirty="0">
              <a:solidFill>
                <a:prstClr val="black"/>
              </a:solidFill>
              <a:latin typeface="Calibri" panose="020F0502020204030204"/>
            </a:endParaRPr>
          </a:p>
          <a:p>
            <a:pPr marL="171450" indent="-171450" defTabSz="685800">
              <a:spcBef>
                <a:spcPts val="750"/>
              </a:spcBef>
            </a:pPr>
            <a:endParaRPr lang="en-US" sz="1500" dirty="0">
              <a:solidFill>
                <a:prstClr val="black"/>
              </a:solidFill>
              <a:latin typeface="Calibri" panose="020F0502020204030204"/>
            </a:endParaRPr>
          </a:p>
          <a:p>
            <a:pPr marL="0" indent="0" defTabSz="685800">
              <a:spcBef>
                <a:spcPts val="750"/>
              </a:spcBef>
              <a:buNone/>
            </a:pPr>
            <a:r>
              <a:rPr lang="en-US" sz="1500" dirty="0" err="1">
                <a:solidFill>
                  <a:prstClr val="black"/>
                </a:solidFill>
                <a:latin typeface="Calibri" panose="020F0502020204030204"/>
              </a:rPr>
              <a:t>För</a:t>
            </a:r>
            <a:r>
              <a:rPr lang="en-US" sz="1500" dirty="0">
                <a:solidFill>
                  <a:prstClr val="black"/>
                </a:solidFill>
                <a:latin typeface="Calibri" panose="020F0502020204030204"/>
              </a:rPr>
              <a:t> den </a:t>
            </a:r>
            <a:r>
              <a:rPr lang="en-US" sz="1500" dirty="0" err="1">
                <a:solidFill>
                  <a:prstClr val="black"/>
                </a:solidFill>
                <a:latin typeface="Calibri" panose="020F0502020204030204"/>
              </a:rPr>
              <a:t>nyfikna</a:t>
            </a:r>
            <a:r>
              <a:rPr lang="en-US" sz="1500" dirty="0">
                <a:solidFill>
                  <a:prstClr val="black"/>
                </a:solidFill>
                <a:latin typeface="Calibri" panose="020F0502020204030204"/>
              </a:rPr>
              <a:t>: </a:t>
            </a:r>
            <a:r>
              <a:rPr lang="en-US" sz="1500" dirty="0" err="1">
                <a:solidFill>
                  <a:prstClr val="black"/>
                </a:solidFill>
                <a:latin typeface="Calibri" panose="020F0502020204030204"/>
              </a:rPr>
              <a:t>Läs</a:t>
            </a:r>
            <a:r>
              <a:rPr lang="en-US" sz="1500" dirty="0">
                <a:solidFill>
                  <a:prstClr val="black"/>
                </a:solidFill>
                <a:latin typeface="Calibri" panose="020F0502020204030204"/>
              </a:rPr>
              <a:t> </a:t>
            </a:r>
            <a:r>
              <a:rPr lang="en-US" sz="1500" dirty="0" err="1">
                <a:solidFill>
                  <a:prstClr val="black"/>
                </a:solidFill>
                <a:latin typeface="Calibri" panose="020F0502020204030204"/>
              </a:rPr>
              <a:t>mer</a:t>
            </a:r>
            <a:r>
              <a:rPr lang="en-US" sz="1500" dirty="0">
                <a:solidFill>
                  <a:prstClr val="black"/>
                </a:solidFill>
                <a:latin typeface="Calibri" panose="020F0502020204030204"/>
              </a:rPr>
              <a:t> </a:t>
            </a:r>
            <a:r>
              <a:rPr lang="en-US" sz="1500" dirty="0" err="1">
                <a:solidFill>
                  <a:prstClr val="black"/>
                </a:solidFill>
                <a:latin typeface="Calibri" panose="020F0502020204030204"/>
              </a:rPr>
              <a:t>på</a:t>
            </a:r>
            <a:r>
              <a:rPr lang="en-US" sz="1500" dirty="0">
                <a:solidFill>
                  <a:prstClr val="black"/>
                </a:solidFill>
                <a:latin typeface="Calibri" panose="020F0502020204030204"/>
              </a:rPr>
              <a:t> </a:t>
            </a:r>
            <a:r>
              <a:rPr lang="en-US" sz="1500" dirty="0">
                <a:solidFill>
                  <a:prstClr val="black"/>
                </a:solidFill>
                <a:latin typeface="Calibri" panose="020F0502020204030204"/>
                <a:hlinkClick r:id="rId3"/>
              </a:rPr>
              <a:t>www.gutz.se</a:t>
            </a:r>
            <a:r>
              <a:rPr lang="en-US" sz="1500" dirty="0">
                <a:solidFill>
                  <a:prstClr val="black"/>
                </a:solidFill>
                <a:latin typeface="Calibri" panose="020F0502020204030204"/>
              </a:rPr>
              <a:t> </a:t>
            </a:r>
          </a:p>
        </p:txBody>
      </p:sp>
      <p:pic>
        <p:nvPicPr>
          <p:cNvPr id="15" name="Bildobjekt 14" descr="En bild som visar stängsel, utomhus, byggnad, person&#10;&#10;Automatiskt genererad beskrivning">
            <a:extLst>
              <a:ext uri="{FF2B5EF4-FFF2-40B4-BE49-F238E27FC236}">
                <a16:creationId xmlns:a16="http://schemas.microsoft.com/office/drawing/2014/main" id="{3536E586-6931-47EB-BB07-C27B648C74F6}"/>
              </a:ext>
            </a:extLst>
          </p:cNvPr>
          <p:cNvPicPr>
            <a:picLocks noChangeAspect="1"/>
          </p:cNvPicPr>
          <p:nvPr/>
        </p:nvPicPr>
        <p:blipFill rotWithShape="1">
          <a:blip r:embed="rId4">
            <a:extLst>
              <a:ext uri="{28A0092B-C50C-407E-A947-70E740481C1C}">
                <a14:useLocalDpi xmlns:a14="http://schemas.microsoft.com/office/drawing/2010/main" val="0"/>
              </a:ext>
            </a:extLst>
          </a:blip>
          <a:srcRect r="2" b="1250"/>
          <a:stretch/>
        </p:blipFill>
        <p:spPr>
          <a:xfrm>
            <a:off x="16" y="857257"/>
            <a:ext cx="3476678" cy="5143493"/>
          </a:xfrm>
          <a:prstGeom prst="rect">
            <a:avLst/>
          </a:prstGeom>
          <a:effectLst/>
        </p:spPr>
      </p:pic>
      <p:cxnSp>
        <p:nvCxnSpPr>
          <p:cNvPr id="53" name="Straight Connector 5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AA604D"/>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10" name="Picture 2" descr="Visa källbilden">
            <a:extLst>
              <a:ext uri="{FF2B5EF4-FFF2-40B4-BE49-F238E27FC236}">
                <a16:creationId xmlns:a16="http://schemas.microsoft.com/office/drawing/2014/main" id="{29AFD673-93EF-4517-B5F3-F10AF3C95C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284"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5468D42F-4FD8-ECBE-9E91-E7CD169317E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Vad är GUTZ?</a:t>
            </a:r>
          </a:p>
        </p:txBody>
      </p:sp>
    </p:spTree>
    <p:extLst>
      <p:ext uri="{BB962C8B-B14F-4D97-AF65-F5344CB8AC3E}">
        <p14:creationId xmlns:p14="http://schemas.microsoft.com/office/powerpoint/2010/main" val="4207823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Platshållare för innehåll 22">
            <a:extLst>
              <a:ext uri="{FF2B5EF4-FFF2-40B4-BE49-F238E27FC236}">
                <a16:creationId xmlns:a16="http://schemas.microsoft.com/office/drawing/2014/main" id="{A85FA296-FEA8-49C5-BDC8-756632E64278}"/>
              </a:ext>
            </a:extLst>
          </p:cNvPr>
          <p:cNvSpPr>
            <a:spLocks noGrp="1"/>
          </p:cNvSpPr>
          <p:nvPr>
            <p:ph idx="1"/>
          </p:nvPr>
        </p:nvSpPr>
        <p:spPr>
          <a:xfrm>
            <a:off x="3724074" y="2494936"/>
            <a:ext cx="4939867" cy="2839064"/>
          </a:xfrm>
        </p:spPr>
        <p:txBody>
          <a:bodyPr>
            <a:normAutofit/>
          </a:bodyPr>
          <a:lstStyle/>
          <a:p>
            <a:r>
              <a:rPr lang="sv-SE" sz="1500" dirty="0"/>
              <a:t>Vi kommunicerar ut till medlemmarna att alla lag ska sälja GUTZ hösten 2022</a:t>
            </a:r>
          </a:p>
          <a:p>
            <a:r>
              <a:rPr lang="sv-SE" sz="1500" dirty="0"/>
              <a:t>Kansliet inhämtar en förälder från varje lag som blir försäljningsansvarig. (Namn, e-post, lagnamn samt hur många spelare/lag)</a:t>
            </a:r>
          </a:p>
          <a:p>
            <a:r>
              <a:rPr lang="sv-SE" sz="1500" dirty="0"/>
              <a:t>Denna lista skickas till Fredrik C på GUTZ, som lägger upp alla lag i våra system inför införsäljningskväll/kvällar (förslagsvis via Teams)</a:t>
            </a:r>
          </a:p>
          <a:p>
            <a:r>
              <a:rPr lang="sv-SE" sz="1500" dirty="0"/>
              <a:t>Efter presentation hämtar lagansvarig ”startpaket” till sitt lag med kataloger och visningsexemplar på kansliet. </a:t>
            </a:r>
          </a:p>
        </p:txBody>
      </p:sp>
      <p:pic>
        <p:nvPicPr>
          <p:cNvPr id="9" name="Bildobjekt 8" descr="En bild som visar person, stående, racket, person&#10;&#10;Automatiskt genererad beskrivning">
            <a:extLst>
              <a:ext uri="{FF2B5EF4-FFF2-40B4-BE49-F238E27FC236}">
                <a16:creationId xmlns:a16="http://schemas.microsoft.com/office/drawing/2014/main" id="{3E09881B-780D-43BA-85EC-9508A563B8A0}"/>
              </a:ext>
            </a:extLst>
          </p:cNvPr>
          <p:cNvPicPr>
            <a:picLocks noChangeAspect="1"/>
          </p:cNvPicPr>
          <p:nvPr/>
        </p:nvPicPr>
        <p:blipFill rotWithShape="1">
          <a:blip r:embed="rId3">
            <a:extLst>
              <a:ext uri="{28A0092B-C50C-407E-A947-70E740481C1C}">
                <a14:useLocalDpi xmlns:a14="http://schemas.microsoft.com/office/drawing/2010/main" val="0"/>
              </a:ext>
            </a:extLst>
          </a:blip>
          <a:srcRect l="6313" r="3562"/>
          <a:stretch/>
        </p:blipFill>
        <p:spPr>
          <a:xfrm>
            <a:off x="16" y="857257"/>
            <a:ext cx="3476678" cy="5143493"/>
          </a:xfrm>
          <a:prstGeom prst="rect">
            <a:avLst/>
          </a:prstGeom>
          <a:solidFill>
            <a:schemeClr val="tx1"/>
          </a:solidFill>
          <a:effectLst/>
        </p:spPr>
      </p:pic>
      <p:cxnSp>
        <p:nvCxnSpPr>
          <p:cNvPr id="38" name="Straight Connector 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CC9558"/>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27" name="Platshållare för innehåll 8" descr="En bild som visar ritning&#10;&#10;Automatiskt genererad beskrivning">
            <a:extLst>
              <a:ext uri="{FF2B5EF4-FFF2-40B4-BE49-F238E27FC236}">
                <a16:creationId xmlns:a16="http://schemas.microsoft.com/office/drawing/2014/main" id="{2A8A5ED4-84EF-4E1A-8BEA-C4D3D68554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91" y="928804"/>
            <a:ext cx="500513" cy="301370"/>
          </a:xfrm>
          <a:prstGeom prst="rect">
            <a:avLst/>
          </a:prstGeom>
        </p:spPr>
      </p:pic>
      <p:pic>
        <p:nvPicPr>
          <p:cNvPr id="8" name="Picture 2" descr="Visa källbilden">
            <a:extLst>
              <a:ext uri="{FF2B5EF4-FFF2-40B4-BE49-F238E27FC236}">
                <a16:creationId xmlns:a16="http://schemas.microsoft.com/office/drawing/2014/main" id="{5B3A45F1-37D2-4498-A97D-BB1911A8FC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4284"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24">
            <a:extLst>
              <a:ext uri="{FF2B5EF4-FFF2-40B4-BE49-F238E27FC236}">
                <a16:creationId xmlns:a16="http://schemas.microsoft.com/office/drawing/2014/main" id="{C8C87D2C-32A4-1B7F-FBA3-0A66E40633BF}"/>
              </a:ext>
            </a:extLst>
          </p:cNvPr>
          <p:cNvSpPr txBox="1">
            <a:spLocks/>
          </p:cNvSpPr>
          <p:nvPr/>
        </p:nvSpPr>
        <p:spPr>
          <a:xfrm>
            <a:off x="3724073" y="1329201"/>
            <a:ext cx="4939868" cy="964620"/>
          </a:xfrm>
          <a:prstGeom prst="rect">
            <a:avLst/>
          </a:prstGeom>
        </p:spPr>
        <p:txBody>
          <a:bodyPr vert="horz" lIns="68580" tIns="34290" rIns="68580" bIns="3429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p>
        </p:txBody>
      </p:sp>
      <p:sp>
        <p:nvSpPr>
          <p:cNvPr id="6" name="Rubrik 1">
            <a:extLst>
              <a:ext uri="{FF2B5EF4-FFF2-40B4-BE49-F238E27FC236}">
                <a16:creationId xmlns:a16="http://schemas.microsoft.com/office/drawing/2014/main" id="{D48E8817-389A-4797-C890-8B4ABF9DBA0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Vad händer nu?</a:t>
            </a:r>
          </a:p>
        </p:txBody>
      </p:sp>
    </p:spTree>
    <p:extLst>
      <p:ext uri="{BB962C8B-B14F-4D97-AF65-F5344CB8AC3E}">
        <p14:creationId xmlns:p14="http://schemas.microsoft.com/office/powerpoint/2010/main" val="235145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Platshållare för innehåll 22">
            <a:extLst>
              <a:ext uri="{FF2B5EF4-FFF2-40B4-BE49-F238E27FC236}">
                <a16:creationId xmlns:a16="http://schemas.microsoft.com/office/drawing/2014/main" id="{A85FA296-FEA8-49C5-BDC8-756632E64278}"/>
              </a:ext>
            </a:extLst>
          </p:cNvPr>
          <p:cNvSpPr>
            <a:spLocks noGrp="1"/>
          </p:cNvSpPr>
          <p:nvPr>
            <p:ph idx="1"/>
          </p:nvPr>
        </p:nvSpPr>
        <p:spPr>
          <a:xfrm>
            <a:off x="3724074" y="2494936"/>
            <a:ext cx="4939867" cy="2839064"/>
          </a:xfrm>
        </p:spPr>
        <p:txBody>
          <a:bodyPr>
            <a:normAutofit fontScale="92500" lnSpcReduction="10000"/>
          </a:bodyPr>
          <a:lstStyle/>
          <a:p>
            <a:r>
              <a:rPr lang="sv-SE" sz="1500" b="1" dirty="0"/>
              <a:t>Lagansvarig delar ut katalog till spelarna i lagen samt delar ut bjud in säljare länken. </a:t>
            </a:r>
          </a:p>
          <a:p>
            <a:r>
              <a:rPr lang="sv-SE" sz="1500" dirty="0"/>
              <a:t>Lagansvarig uppmanar alla säljare att dela lagets webbshop som säljer parallellt. </a:t>
            </a:r>
          </a:p>
          <a:p>
            <a:pPr lvl="1"/>
            <a:r>
              <a:rPr lang="sv-SE" sz="1500" dirty="0"/>
              <a:t>Webbshoparnas beställningar skickas löpande hem till kund.</a:t>
            </a:r>
          </a:p>
          <a:p>
            <a:pPr lvl="1"/>
            <a:r>
              <a:rPr lang="sv-SE" sz="1500" dirty="0"/>
              <a:t>Katalogförsäljning lägger säljarna in löpande och/eller mot slutet av försäljningen.</a:t>
            </a:r>
          </a:p>
          <a:p>
            <a:r>
              <a:rPr lang="sv-SE" sz="1500" b="1" dirty="0"/>
              <a:t>Lagen säljer i 3-4 veckor enligt ÖK med GUTZ.</a:t>
            </a:r>
          </a:p>
          <a:p>
            <a:r>
              <a:rPr lang="sv-SE" sz="1500" dirty="0"/>
              <a:t>GUTZ levererar alltid lagens försäljningar packat per lag samt per säljare via avslutat försäljning. </a:t>
            </a:r>
          </a:p>
          <a:p>
            <a:r>
              <a:rPr lang="sv-SE" sz="1500" dirty="0"/>
              <a:t>Fakturan skickas till lagansvarige som samlar in pengar från säljare och betalar till GUTZ.</a:t>
            </a:r>
          </a:p>
          <a:p>
            <a:endParaRPr lang="sv-SE" sz="1275" dirty="0">
              <a:latin typeface="Brandon Grotesque Bold" panose="020B0803020203060202" pitchFamily="34" charset="0"/>
            </a:endParaRPr>
          </a:p>
          <a:p>
            <a:endParaRPr lang="sv-SE" sz="1275" dirty="0">
              <a:latin typeface="Brandon Grotesque Bold" panose="020B0803020203060202" pitchFamily="34" charset="0"/>
            </a:endParaRPr>
          </a:p>
          <a:p>
            <a:endParaRPr lang="sv-SE" sz="1275" dirty="0">
              <a:latin typeface="Brandon Grotesque Bold" panose="020B0803020203060202" pitchFamily="34" charset="0"/>
            </a:endParaRPr>
          </a:p>
        </p:txBody>
      </p:sp>
      <p:pic>
        <p:nvPicPr>
          <p:cNvPr id="9" name="Bildobjekt 8" descr="En bild som visar person, stående, racket, person&#10;&#10;Automatiskt genererad beskrivning">
            <a:extLst>
              <a:ext uri="{FF2B5EF4-FFF2-40B4-BE49-F238E27FC236}">
                <a16:creationId xmlns:a16="http://schemas.microsoft.com/office/drawing/2014/main" id="{3E09881B-780D-43BA-85EC-9508A563B8A0}"/>
              </a:ext>
            </a:extLst>
          </p:cNvPr>
          <p:cNvPicPr>
            <a:picLocks noChangeAspect="1"/>
          </p:cNvPicPr>
          <p:nvPr/>
        </p:nvPicPr>
        <p:blipFill rotWithShape="1">
          <a:blip r:embed="rId3">
            <a:extLst>
              <a:ext uri="{28A0092B-C50C-407E-A947-70E740481C1C}">
                <a14:useLocalDpi xmlns:a14="http://schemas.microsoft.com/office/drawing/2010/main" val="0"/>
              </a:ext>
            </a:extLst>
          </a:blip>
          <a:srcRect l="6313" r="3562"/>
          <a:stretch/>
        </p:blipFill>
        <p:spPr>
          <a:xfrm>
            <a:off x="16" y="857257"/>
            <a:ext cx="3476678" cy="5143493"/>
          </a:xfrm>
          <a:prstGeom prst="rect">
            <a:avLst/>
          </a:prstGeom>
          <a:solidFill>
            <a:schemeClr val="tx1"/>
          </a:solidFill>
          <a:effectLst/>
        </p:spPr>
      </p:pic>
      <p:cxnSp>
        <p:nvCxnSpPr>
          <p:cNvPr id="38" name="Straight Connector 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1" y="2443588"/>
            <a:ext cx="4732020" cy="0"/>
          </a:xfrm>
          <a:prstGeom prst="line">
            <a:avLst/>
          </a:prstGeom>
          <a:ln w="19050">
            <a:solidFill>
              <a:srgbClr val="CC9558"/>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0" y="5577363"/>
            <a:ext cx="9144000" cy="423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27" name="Platshållare för innehåll 8" descr="En bild som visar ritning&#10;&#10;Automatiskt genererad beskrivning">
            <a:extLst>
              <a:ext uri="{FF2B5EF4-FFF2-40B4-BE49-F238E27FC236}">
                <a16:creationId xmlns:a16="http://schemas.microsoft.com/office/drawing/2014/main" id="{2A8A5ED4-84EF-4E1A-8BEA-C4D3D68554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91" y="928804"/>
            <a:ext cx="500513" cy="301370"/>
          </a:xfrm>
          <a:prstGeom prst="rect">
            <a:avLst/>
          </a:prstGeom>
        </p:spPr>
      </p:pic>
      <p:sp>
        <p:nvSpPr>
          <p:cNvPr id="2" name="Rubrik 1">
            <a:extLst>
              <a:ext uri="{FF2B5EF4-FFF2-40B4-BE49-F238E27FC236}">
                <a16:creationId xmlns:a16="http://schemas.microsoft.com/office/drawing/2014/main" id="{AC5F4837-DBA1-9CC7-46FA-85D7E7EEE139}"/>
              </a:ext>
            </a:extLst>
          </p:cNvPr>
          <p:cNvSpPr txBox="1">
            <a:spLocks/>
          </p:cNvSpPr>
          <p:nvPr/>
        </p:nvSpPr>
        <p:spPr>
          <a:xfrm>
            <a:off x="0" y="0"/>
            <a:ext cx="8839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Utse Lagansvarig för försäljningen</a:t>
            </a:r>
          </a:p>
        </p:txBody>
      </p:sp>
      <p:sp>
        <p:nvSpPr>
          <p:cNvPr id="3" name="textruta 2">
            <a:extLst>
              <a:ext uri="{FF2B5EF4-FFF2-40B4-BE49-F238E27FC236}">
                <a16:creationId xmlns:a16="http://schemas.microsoft.com/office/drawing/2014/main" id="{9EA7D642-C861-6FE4-450F-ED5146C18187}"/>
              </a:ext>
            </a:extLst>
          </p:cNvPr>
          <p:cNvSpPr txBox="1"/>
          <p:nvPr/>
        </p:nvSpPr>
        <p:spPr>
          <a:xfrm>
            <a:off x="2590800" y="6244113"/>
            <a:ext cx="3657600" cy="369332"/>
          </a:xfrm>
          <a:prstGeom prst="rect">
            <a:avLst/>
          </a:prstGeom>
          <a:noFill/>
        </p:spPr>
        <p:txBody>
          <a:bodyPr wrap="square" rtlCol="0">
            <a:spAutoFit/>
          </a:bodyPr>
          <a:lstStyle/>
          <a:p>
            <a:r>
              <a:rPr lang="sv-SE"/>
              <a:t>Frågor: kontakta </a:t>
            </a:r>
            <a:r>
              <a:rPr lang="sv-SE">
                <a:hlinkClick r:id="rId5"/>
              </a:rPr>
              <a:t>info@vibybasket.se</a:t>
            </a:r>
            <a:r>
              <a:rPr lang="sv-SE"/>
              <a:t> </a:t>
            </a:r>
          </a:p>
        </p:txBody>
      </p:sp>
    </p:spTree>
    <p:extLst>
      <p:ext uri="{BB962C8B-B14F-4D97-AF65-F5344CB8AC3E}">
        <p14:creationId xmlns:p14="http://schemas.microsoft.com/office/powerpoint/2010/main" val="707477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 y="1295400"/>
            <a:ext cx="9105900" cy="489364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 Medlemsavgifter: 300 kr (+100 kr)</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 Vid svårighet att betala...</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Calibri"/>
            </a:endParaRPr>
          </a:p>
          <a:p>
            <a:pPr>
              <a:buFont typeface="Wingdings" pitchFamily="2" charset="2"/>
              <a:buChar char="v"/>
            </a:pPr>
            <a:r>
              <a:rPr kumimoji="0" lang="sv-SE" sz="2400" b="1" i="0" u="none" strike="noStrike" kern="1200" cap="none" spc="0" normalizeH="0" baseline="0" noProof="0" dirty="0">
                <a:ln>
                  <a:noFill/>
                </a:ln>
                <a:solidFill>
                  <a:prstClr val="black"/>
                </a:solidFill>
                <a:effectLst/>
                <a:uLnTx/>
                <a:uFillTx/>
                <a:latin typeface="Calibri"/>
                <a:ea typeface="+mn-ea"/>
                <a:cs typeface="+mn-cs"/>
              </a:rPr>
              <a:t>Stödmedlemskap samt plats på vår ”Wall of fame” </a:t>
            </a:r>
          </a:p>
          <a:p>
            <a:pPr>
              <a:buFont typeface="Wingdings" pitchFamily="2" charset="2"/>
              <a:buChar char="v"/>
            </a:pPr>
            <a:r>
              <a:rPr kumimoji="0" lang="sv-SE" sz="2400" b="0" i="0" u="none" strike="noStrike" kern="1200" cap="none" spc="0" normalizeH="0" baseline="0" noProof="0" dirty="0">
                <a:ln>
                  <a:noFill/>
                </a:ln>
                <a:solidFill>
                  <a:prstClr val="black"/>
                </a:solidFill>
                <a:effectLst/>
                <a:uLnTx/>
                <a:uFillTx/>
                <a:latin typeface="Calibri"/>
                <a:ea typeface="+mn-ea"/>
                <a:cs typeface="+mn-cs"/>
              </a:rPr>
              <a:t>Privatpersoner: minst 300 kr/år </a:t>
            </a:r>
          </a:p>
          <a:p>
            <a:pPr>
              <a:buFont typeface="Wingdings" pitchFamily="2" charset="2"/>
              <a:buChar char="v"/>
            </a:pPr>
            <a:r>
              <a:rPr kumimoji="0" lang="sv-SE" sz="2400" b="0" i="0" u="none" strike="noStrike" kern="1200" cap="none" spc="0" normalizeH="0" baseline="0" noProof="0" dirty="0">
                <a:ln>
                  <a:noFill/>
                </a:ln>
                <a:solidFill>
                  <a:prstClr val="black"/>
                </a:solidFill>
                <a:effectLst/>
                <a:uLnTx/>
                <a:uFillTx/>
                <a:latin typeface="Calibri"/>
                <a:ea typeface="+mn-ea"/>
                <a:cs typeface="+mn-cs"/>
              </a:rPr>
              <a:t>Företag: minst 2.000 kr/år (+ logga &amp; länk för företaget på hemsidan)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alpha val="29000"/>
                  </a:prstClr>
                </a:solidFill>
                <a:effectLst/>
                <a:uLnTx/>
                <a:uFillTx/>
                <a:latin typeface="Calibri"/>
                <a:ea typeface="+mn-ea"/>
                <a:cs typeface="+mn-cs"/>
              </a:rPr>
              <a:t> </a:t>
            </a:r>
            <a:r>
              <a:rPr kumimoji="0" lang="sv-SE" sz="2400" b="0" i="0" u="none" strike="noStrike" kern="1200" cap="none" spc="0" normalizeH="0" baseline="0" noProof="0" dirty="0">
                <a:ln>
                  <a:noFill/>
                </a:ln>
                <a:solidFill>
                  <a:schemeClr val="tx1">
                    <a:alpha val="29000"/>
                  </a:schemeClr>
                </a:solidFill>
                <a:effectLst/>
                <a:uLnTx/>
                <a:uFillTx/>
                <a:latin typeface="Calibri"/>
                <a:ea typeface="+mn-ea"/>
                <a:cs typeface="+mn-cs"/>
              </a:rPr>
              <a:t>Köpbaserad sponsring – </a:t>
            </a:r>
            <a:r>
              <a:rPr kumimoji="0" lang="sv-SE" sz="2400" b="0" i="1" u="none" strike="noStrike" kern="1200" cap="none" spc="0" normalizeH="0" baseline="0" noProof="0" dirty="0">
                <a:ln>
                  <a:noFill/>
                </a:ln>
                <a:solidFill>
                  <a:srgbClr val="FF0000">
                    <a:alpha val="29000"/>
                  </a:srgbClr>
                </a:solidFill>
                <a:effectLst/>
                <a:uLnTx/>
                <a:uFillTx/>
                <a:latin typeface="Calibri"/>
                <a:ea typeface="+mn-ea"/>
                <a:cs typeface="+mn-cs"/>
              </a:rPr>
              <a:t>detta kommer att omformas!</a:t>
            </a:r>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sz="2400" b="0" i="0" u="none" strike="noStrike" kern="1200" cap="none" spc="0" normalizeH="0" baseline="0" noProof="0" dirty="0">
                <a:ln>
                  <a:noFill/>
                </a:ln>
                <a:solidFill>
                  <a:srgbClr val="FF0000">
                    <a:alpha val="29000"/>
                  </a:srgbClr>
                </a:solidFill>
                <a:effectLst/>
                <a:uLnTx/>
                <a:uFillTx/>
                <a:latin typeface="Calibri"/>
                <a:ea typeface="+mn-ea"/>
                <a:cs typeface="+mn-cs"/>
              </a:rPr>
              <a:t> Viby Basket får 1% bonus på dina inköp</a:t>
            </a:r>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sz="2400" b="0" i="0" u="none" strike="noStrike" kern="1200" cap="none" spc="0" normalizeH="0" baseline="0" noProof="0" dirty="0">
                <a:ln>
                  <a:noFill/>
                </a:ln>
                <a:solidFill>
                  <a:srgbClr val="FF0000">
                    <a:alpha val="29000"/>
                  </a:srgbClr>
                </a:solidFill>
                <a:effectLst/>
                <a:uLnTx/>
                <a:uFillTx/>
                <a:latin typeface="Calibri"/>
                <a:ea typeface="+mn-ea"/>
                <a:cs typeface="+mn-cs"/>
              </a:rPr>
              <a:t> Nyckelring har använts</a:t>
            </a:r>
          </a:p>
          <a:p>
            <a:pPr marL="914400"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sv-SE" sz="2400" b="0" i="0" u="none" strike="noStrike" kern="1200" cap="none" spc="0" normalizeH="0" baseline="0" noProof="0" dirty="0">
                <a:ln>
                  <a:noFill/>
                </a:ln>
                <a:solidFill>
                  <a:srgbClr val="FF0000">
                    <a:alpha val="29000"/>
                  </a:srgbClr>
                </a:solidFill>
                <a:effectLst/>
                <a:uLnTx/>
                <a:uFillTx/>
                <a:latin typeface="Calibri"/>
                <a:ea typeface="+mn-ea"/>
                <a:cs typeface="+mn-cs"/>
              </a:rPr>
              <a:t> Om ni inte har blippen så kan ni fråga personen i kassan</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sv-SE" sz="2400" b="0" i="0" u="none" strike="noStrike" kern="1200" cap="none" spc="0" normalizeH="0" baseline="0" noProof="0" dirty="0">
              <a:ln>
                <a:noFill/>
              </a:ln>
              <a:solidFill>
                <a:srgbClr val="0070C0"/>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srgbClr val="0070C0"/>
                </a:solidFill>
                <a:effectLst/>
                <a:uLnTx/>
                <a:uFillTx/>
                <a:latin typeface="Calibri"/>
                <a:ea typeface="+mn-ea"/>
                <a:cs typeface="Calibri"/>
              </a:rPr>
              <a:t> </a:t>
            </a:r>
            <a:r>
              <a:rPr kumimoji="0" lang="sv-SE" sz="2400" b="0" i="0" u="none" strike="noStrike" kern="1200" cap="none" spc="0" normalizeH="0" baseline="0" noProof="0" dirty="0">
                <a:ln>
                  <a:noFill/>
                </a:ln>
                <a:solidFill>
                  <a:srgbClr val="0070C0"/>
                </a:solidFill>
                <a:effectLst/>
                <a:uLnTx/>
                <a:uFillTx/>
                <a:latin typeface="Calibri"/>
                <a:ea typeface="+mn-ea"/>
                <a:cs typeface="Calibri"/>
                <a:hlinkClick r:id="rId2">
                  <a:extLst>
                    <a:ext uri="{A12FA001-AC4F-418D-AE19-62706E023703}">
                      <ahyp:hlinkClr xmlns:ahyp="http://schemas.microsoft.com/office/drawing/2018/hyperlinkcolor" val="tx"/>
                    </a:ext>
                  </a:extLst>
                </a:hlinkClick>
              </a:rPr>
              <a:t>kassor@vibybasket.se</a:t>
            </a:r>
            <a:endParaRPr kumimoji="0" lang="sv-SE" sz="2400" b="0" i="0" u="none" strike="noStrike" kern="1200" cap="none" spc="0" normalizeH="0" baseline="0" noProof="0" dirty="0">
              <a:ln>
                <a:noFill/>
              </a:ln>
              <a:solidFill>
                <a:srgbClr val="0070C0"/>
              </a:solidFill>
              <a:effectLst/>
              <a:uLnTx/>
              <a:uFillTx/>
              <a:latin typeface="Calibri"/>
              <a:ea typeface="+mn-ea"/>
              <a:cs typeface="Calibri"/>
            </a:endParaRPr>
          </a:p>
        </p:txBody>
      </p:sp>
      <p:pic>
        <p:nvPicPr>
          <p:cNvPr id="6" name="Bildobjekt 6" descr="C:\Users\Ola\Desktop\norrviken_logga.jpg"/>
          <p:cNvPicPr>
            <a:picLocks noChangeAspect="1" noChangeArrowheads="1"/>
          </p:cNvPicPr>
          <p:nvPr/>
        </p:nvPicPr>
        <p:blipFill>
          <a:blip r:embed="rId3" cstate="print"/>
          <a:srcRect/>
          <a:stretch>
            <a:fillRect/>
          </a:stretch>
        </p:blipFill>
        <p:spPr bwMode="auto">
          <a:xfrm>
            <a:off x="7366759" y="4114800"/>
            <a:ext cx="817528" cy="804862"/>
          </a:xfrm>
          <a:prstGeom prst="rect">
            <a:avLst/>
          </a:prstGeom>
          <a:noFill/>
          <a:ln w="9525">
            <a:noFill/>
            <a:miter lim="800000"/>
            <a:headEnd/>
            <a:tailEnd/>
          </a:ln>
        </p:spPr>
      </p:pic>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Ekonomi</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3419101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Sissi\Dropbox\Viby Basket\Hemsidan\Bilder\nyckel.jpg"/>
          <p:cNvPicPr>
            <a:picLocks noChangeAspect="1" noChangeArrowheads="1"/>
          </p:cNvPicPr>
          <p:nvPr/>
        </p:nvPicPr>
        <p:blipFill>
          <a:blip r:embed="rId2" cstate="print"/>
          <a:srcRect/>
          <a:stretch>
            <a:fillRect/>
          </a:stretch>
        </p:blipFill>
        <p:spPr bwMode="auto">
          <a:xfrm>
            <a:off x="7468369" y="5181599"/>
            <a:ext cx="1455498" cy="1385887"/>
          </a:xfrm>
          <a:prstGeom prst="rect">
            <a:avLst/>
          </a:prstGeom>
          <a:noFill/>
        </p:spPr>
      </p:pic>
      <p:sp>
        <p:nvSpPr>
          <p:cNvPr id="6" name="Rectangle 5"/>
          <p:cNvSpPr/>
          <p:nvPr/>
        </p:nvSpPr>
        <p:spPr>
          <a:xfrm>
            <a:off x="457200" y="1066800"/>
            <a:ext cx="8229600" cy="412420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Samtliga Head Coach och Team Managers ska få </a:t>
            </a:r>
            <a:r>
              <a:rPr kumimoji="0" lang="sv-SE" altLang="en-US" sz="2400" b="1" i="0" u="none" strike="noStrike" kern="1200" cap="none" spc="0" normalizeH="0" baseline="0" noProof="0" dirty="0">
                <a:ln>
                  <a:noFill/>
                </a:ln>
                <a:solidFill>
                  <a:prstClr val="black"/>
                </a:solidFill>
                <a:effectLst/>
                <a:uLnTx/>
                <a:uFillTx/>
                <a:latin typeface="Calibri"/>
                <a:ea typeface="+mn-ea"/>
                <a:cs typeface="+mn-cs"/>
              </a:rPr>
              <a:t>nyckelblipp och ledartröja </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Hjälptränare och Ungdomscoacher ska få en ledartröja</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1200" cap="none" spc="0" normalizeH="0" baseline="0" noProof="0" dirty="0">
                <a:ln>
                  <a:noFill/>
                </a:ln>
                <a:solidFill>
                  <a:prstClr val="black"/>
                </a:solidFill>
                <a:effectLst/>
                <a:uLnTx/>
                <a:uFillTx/>
                <a:latin typeface="Calibri"/>
                <a:ea typeface="+mn-ea"/>
                <a:cs typeface="+mn-cs"/>
              </a:rPr>
              <a:t> Vi gör en översyn och registrerar nummer till nyckeltaggar</a:t>
            </a:r>
            <a:endParaRPr kumimoji="0" lang="sv-SE" altLang="en-US"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mn-cs"/>
              </a:rPr>
              <a:t> Minst en vuxen i hallen (&gt;16 år )</a:t>
            </a: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 Se till att entrédörren är </a:t>
            </a:r>
            <a:r>
              <a:rPr kumimoji="0" lang="sv-SE" altLang="en-US" sz="2400" b="0" i="0" u="none" strike="noStrike" kern="0" cap="none" spc="0" normalizeH="0" baseline="0" noProof="0" dirty="0">
                <a:ln>
                  <a:noFill/>
                </a:ln>
                <a:solidFill>
                  <a:prstClr val="black"/>
                </a:solidFill>
                <a:effectLst/>
                <a:uLnTx/>
                <a:uFillTx/>
                <a:latin typeface="Calibri"/>
                <a:ea typeface="+mn-ea"/>
                <a:cs typeface="+mn-cs"/>
              </a:rPr>
              <a:t>stängd och låst</a:t>
            </a:r>
          </a:p>
          <a:p>
            <a:pPr marL="457200" marR="0" lvl="1"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mn-cs"/>
              </a:rPr>
              <a:t>(använd blippen och lägg in kod för laget via *nnnn*)</a:t>
            </a:r>
            <a:endParaRPr kumimoji="0" lang="sv-SE" alt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endParaRPr kumimoji="0" lang="sv-SE" altLang="en-US" sz="1100" b="0" i="0" u="none" strike="noStrike" kern="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mn-cs"/>
              </a:rPr>
              <a:t> Materialskåp + visst sjukvårdsmaterial i hallen</a:t>
            </a: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altLang="en-US" sz="2400" b="0" i="0" u="none" strike="noStrike" kern="0" cap="none" spc="0" normalizeH="0" baseline="0" noProof="0" dirty="0">
                <a:ln>
                  <a:noFill/>
                </a:ln>
                <a:solidFill>
                  <a:prstClr val="black"/>
                </a:solidFill>
                <a:effectLst/>
                <a:uLnTx/>
                <a:uFillTx/>
                <a:latin typeface="Calibri"/>
                <a:ea typeface="+mn-ea"/>
                <a:cs typeface="Calibri"/>
              </a:rPr>
              <a:t> Varje lag får en mindre uppsättning plåster mm inför respektive säsong samt handsprit</a:t>
            </a:r>
          </a:p>
        </p:txBody>
      </p:sp>
      <p:sp>
        <p:nvSpPr>
          <p:cNvPr id="9" name="Rectangle 3"/>
          <p:cNvSpPr txBox="1">
            <a:spLocks noChangeArrowheads="1"/>
          </p:cNvSpPr>
          <p:nvPr/>
        </p:nvSpPr>
        <p:spPr bwMode="auto">
          <a:xfrm>
            <a:off x="220132" y="5272087"/>
            <a:ext cx="6866467" cy="1433513"/>
          </a:xfrm>
          <a:prstGeom prst="rect">
            <a:avLst/>
          </a:prstGeom>
          <a:noFill/>
          <a:ln w="9525">
            <a:noFill/>
            <a:miter lim="800000"/>
            <a:headEnd/>
            <a:tailEnd/>
          </a:ln>
        </p:spPr>
        <p:txBody>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none" strike="noStrike" kern="0" cap="none" spc="0" normalizeH="0" baseline="0" noProof="0" dirty="0">
                <a:ln>
                  <a:noFill/>
                </a:ln>
                <a:solidFill>
                  <a:srgbClr val="0070C0"/>
                </a:solidFill>
                <a:effectLst/>
                <a:uLnTx/>
                <a:uFillTx/>
                <a:latin typeface="Calibri"/>
                <a:ea typeface="+mn-ea"/>
                <a:cs typeface="+mn-cs"/>
              </a:rPr>
              <a:t>Vid frågor kring material eller beställningar:</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sng" strike="noStrike" kern="0" cap="none" spc="0" normalizeH="0" baseline="0" noProof="0" dirty="0" err="1">
                <a:ln>
                  <a:noFill/>
                </a:ln>
                <a:solidFill>
                  <a:srgbClr val="0070C0"/>
                </a:solidFill>
                <a:effectLst/>
                <a:uLnTx/>
                <a:uFillTx/>
                <a:latin typeface="Calibri"/>
                <a:ea typeface="+mn-ea"/>
                <a:cs typeface="+mn-cs"/>
                <a:hlinkClick r:id="rId3"/>
              </a:rPr>
              <a:t>kansli@vibybasket.se</a:t>
            </a:r>
            <a:endParaRPr kumimoji="0" lang="sv-SE" altLang="en-US" sz="2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p:txBody>
      </p:sp>
      <p:sp>
        <p:nvSpPr>
          <p:cNvPr id="8" name="Rubrik 1">
            <a:extLst>
              <a:ext uri="{FF2B5EF4-FFF2-40B4-BE49-F238E27FC236}">
                <a16:creationId xmlns:a16="http://schemas.microsoft.com/office/drawing/2014/main" id="{DC3D91A2-E06D-D24F-A5EB-CA2D1A8BBAD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Material</a:t>
            </a:r>
          </a:p>
        </p:txBody>
      </p:sp>
      <p:pic>
        <p:nvPicPr>
          <p:cNvPr id="11" name="Bildobjekt 10">
            <a:extLst>
              <a:ext uri="{FF2B5EF4-FFF2-40B4-BE49-F238E27FC236}">
                <a16:creationId xmlns:a16="http://schemas.microsoft.com/office/drawing/2014/main" id="{90FA48C6-F615-1142-AD11-D58D99206D96}"/>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1958173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1066800"/>
            <a:ext cx="8229600" cy="1538883"/>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 </a:t>
            </a:r>
            <a:r>
              <a:rPr kumimoji="0" lang="sv-SE" sz="2400" b="0" i="0" u="none" strike="noStrike" kern="0" cap="none" spc="0" normalizeH="0" baseline="0" noProof="0" dirty="0">
                <a:ln>
                  <a:noFill/>
                </a:ln>
                <a:solidFill>
                  <a:prstClr val="black"/>
                </a:solidFill>
                <a:effectLst/>
                <a:uLnTx/>
                <a:uFillTx/>
                <a:latin typeface="Calibri"/>
                <a:ea typeface="+mn-ea"/>
                <a:cs typeface="+mn-cs"/>
              </a:rPr>
              <a:t>Information om hallarnas förråd och koder till våra lås finns i filen på vår hemsida under ”</a:t>
            </a:r>
            <a:r>
              <a:rPr kumimoji="0" lang="sv-SE" sz="2400" b="0" i="0" u="none" strike="noStrike" kern="0" cap="none" spc="0" normalizeH="0" baseline="0" noProof="0" dirty="0">
                <a:ln>
                  <a:noFill/>
                </a:ln>
                <a:solidFill>
                  <a:prstClr val="black"/>
                </a:solidFill>
                <a:effectLst/>
                <a:uLnTx/>
                <a:uFillTx/>
                <a:latin typeface="Calibri"/>
                <a:ea typeface="+mn-ea"/>
                <a:cs typeface="+mn-cs"/>
                <a:hlinkClick r:id="rId2"/>
              </a:rPr>
              <a:t>Dokument</a:t>
            </a:r>
            <a:r>
              <a:rPr kumimoji="0" lang="sv-SE" sz="2400" b="0" i="0" u="none" strike="noStrike" kern="0" cap="none" spc="0" normalizeH="0" baseline="0" noProof="0" dirty="0">
                <a:ln>
                  <a:noFill/>
                </a:ln>
                <a:solidFill>
                  <a:prstClr val="black"/>
                </a:solidFill>
                <a:effectLst/>
                <a:uLnTx/>
                <a:uFillTx/>
                <a:latin typeface="Calibri"/>
                <a:ea typeface="+mn-ea"/>
                <a:cs typeface="+mn-cs"/>
              </a:rPr>
              <a:t>”. Måste vara inloggad för att kunna få fram filen.</a:t>
            </a:r>
            <a:endParaRPr kumimoji="0" lang="sv-SE" altLang="en-US" sz="2400" b="0" i="0" u="none" strike="noStrike" kern="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E3C764A8-2263-5A4E-A7F5-771C86AAA6B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Koder</a:t>
            </a:r>
          </a:p>
        </p:txBody>
      </p:sp>
      <p:pic>
        <p:nvPicPr>
          <p:cNvPr id="8" name="Bildobjekt 7">
            <a:extLst>
              <a:ext uri="{FF2B5EF4-FFF2-40B4-BE49-F238E27FC236}">
                <a16:creationId xmlns:a16="http://schemas.microsoft.com/office/drawing/2014/main" id="{E14A5C5F-41AA-374C-90E4-617CFB604C41}"/>
              </a:ext>
            </a:extLst>
          </p:cNvPr>
          <p:cNvPicPr>
            <a:picLocks noChangeAspect="1"/>
          </p:cNvPicPr>
          <p:nvPr/>
        </p:nvPicPr>
        <p:blipFill>
          <a:blip r:embed="rId3"/>
          <a:stretch>
            <a:fillRect/>
          </a:stretch>
        </p:blipFill>
        <p:spPr>
          <a:xfrm>
            <a:off x="7315200" y="0"/>
            <a:ext cx="1752753" cy="674810"/>
          </a:xfrm>
          <a:prstGeom prst="rect">
            <a:avLst/>
          </a:prstGeom>
        </p:spPr>
      </p:pic>
      <p:sp>
        <p:nvSpPr>
          <p:cNvPr id="7" name="textruta 6">
            <a:extLst>
              <a:ext uri="{FF2B5EF4-FFF2-40B4-BE49-F238E27FC236}">
                <a16:creationId xmlns:a16="http://schemas.microsoft.com/office/drawing/2014/main" id="{E101D4B4-08DA-0C43-BF67-6B62CADE8AD5}"/>
              </a:ext>
            </a:extLst>
          </p:cNvPr>
          <p:cNvSpPr txBox="1"/>
          <p:nvPr/>
        </p:nvSpPr>
        <p:spPr>
          <a:xfrm>
            <a:off x="7200976" y="6172200"/>
            <a:ext cx="1981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70C0"/>
                </a:solidFill>
                <a:effectLst/>
                <a:uLnTx/>
                <a:uFillTx/>
                <a:latin typeface="Calibri"/>
                <a:ea typeface="+mn-ea"/>
                <a:cs typeface="+mn-cs"/>
              </a:rPr>
              <a:t>Se dokumentet som finns på vår hemsida</a:t>
            </a:r>
            <a:endParaRPr kumimoji="0" sz="1400" b="0" i="0" u="none"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804451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E3C764A8-2263-5A4E-A7F5-771C86AAA6B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Kontakt vid problem i hallar</a:t>
            </a:r>
          </a:p>
        </p:txBody>
      </p:sp>
      <p:pic>
        <p:nvPicPr>
          <p:cNvPr id="8" name="Bildobjekt 7">
            <a:extLst>
              <a:ext uri="{FF2B5EF4-FFF2-40B4-BE49-F238E27FC236}">
                <a16:creationId xmlns:a16="http://schemas.microsoft.com/office/drawing/2014/main" id="{E14A5C5F-41AA-374C-90E4-617CFB604C41}"/>
              </a:ext>
            </a:extLst>
          </p:cNvPr>
          <p:cNvPicPr>
            <a:picLocks noChangeAspect="1"/>
          </p:cNvPicPr>
          <p:nvPr/>
        </p:nvPicPr>
        <p:blipFill>
          <a:blip r:embed="rId2"/>
          <a:stretch>
            <a:fillRect/>
          </a:stretch>
        </p:blipFill>
        <p:spPr>
          <a:xfrm>
            <a:off x="7315200" y="0"/>
            <a:ext cx="1752753" cy="674810"/>
          </a:xfrm>
          <a:prstGeom prst="rect">
            <a:avLst/>
          </a:prstGeom>
        </p:spPr>
      </p:pic>
      <p:pic>
        <p:nvPicPr>
          <p:cNvPr id="4" name="Bildobjekt 3">
            <a:extLst>
              <a:ext uri="{FF2B5EF4-FFF2-40B4-BE49-F238E27FC236}">
                <a16:creationId xmlns:a16="http://schemas.microsoft.com/office/drawing/2014/main" id="{E50EAA01-8788-D84A-737C-B58F97E39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1140976"/>
            <a:ext cx="5080000" cy="5259823"/>
          </a:xfrm>
          <a:prstGeom prst="rect">
            <a:avLst/>
          </a:prstGeom>
        </p:spPr>
      </p:pic>
    </p:spTree>
    <p:extLst>
      <p:ext uri="{BB962C8B-B14F-4D97-AF65-F5344CB8AC3E}">
        <p14:creationId xmlns:p14="http://schemas.microsoft.com/office/powerpoint/2010/main" val="2055649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19075" y="1447800"/>
            <a:ext cx="6800850" cy="4998479"/>
          </a:xfrm>
          <a:prstGeom prst="rect">
            <a:avLst/>
          </a:prstGeom>
          <a:noFill/>
          <a:ln w="9525">
            <a:noFill/>
            <a:miter lim="800000"/>
            <a:headEnd/>
            <a:tailEnd/>
          </a:ln>
        </p:spPr>
      </p:pic>
      <p:sp>
        <p:nvSpPr>
          <p:cNvPr id="5" name="Rubrik 1">
            <a:extLst>
              <a:ext uri="{FF2B5EF4-FFF2-40B4-BE49-F238E27FC236}">
                <a16:creationId xmlns:a16="http://schemas.microsoft.com/office/drawing/2014/main" id="{CE676AD8-CD3C-5046-929F-B544D837FE15}"/>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Håll er </a:t>
            </a: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lagsida</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levande.....</a:t>
            </a:r>
          </a:p>
        </p:txBody>
      </p:sp>
      <p:pic>
        <p:nvPicPr>
          <p:cNvPr id="6" name="Bildobjekt 5">
            <a:extLst>
              <a:ext uri="{FF2B5EF4-FFF2-40B4-BE49-F238E27FC236}">
                <a16:creationId xmlns:a16="http://schemas.microsoft.com/office/drawing/2014/main" id="{29A9CC1E-096D-674B-B8B2-4DB4CE8B345E}"/>
              </a:ext>
            </a:extLst>
          </p:cNvPr>
          <p:cNvPicPr>
            <a:picLocks noChangeAspect="1"/>
          </p:cNvPicPr>
          <p:nvPr/>
        </p:nvPicPr>
        <p:blipFill>
          <a:blip r:embed="rId3"/>
          <a:stretch>
            <a:fillRect/>
          </a:stretch>
        </p:blipFill>
        <p:spPr>
          <a:xfrm>
            <a:off x="7315200" y="0"/>
            <a:ext cx="1752753" cy="674810"/>
          </a:xfrm>
          <a:prstGeom prst="rect">
            <a:avLst/>
          </a:prstGeom>
        </p:spPr>
      </p:pic>
      <p:sp>
        <p:nvSpPr>
          <p:cNvPr id="2" name="TextBox 1">
            <a:extLst>
              <a:ext uri="{FF2B5EF4-FFF2-40B4-BE49-F238E27FC236}">
                <a16:creationId xmlns:a16="http://schemas.microsoft.com/office/drawing/2014/main" id="{84996EE4-FD5E-4A12-8B83-850408DE2DC6}"/>
              </a:ext>
            </a:extLst>
          </p:cNvPr>
          <p:cNvSpPr txBox="1"/>
          <p:nvPr/>
        </p:nvSpPr>
        <p:spPr>
          <a:xfrm>
            <a:off x="4855786" y="2632826"/>
            <a:ext cx="4114800" cy="2308324"/>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effectLst/>
                <a:uLnTx/>
                <a:uFillTx/>
                <a:latin typeface="Calibri"/>
                <a:ea typeface="+mn-ea"/>
                <a:cs typeface="+mn-cs"/>
              </a:rPr>
              <a:t>Utse ansvariga föräldrar till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effectLst/>
                <a:uLnTx/>
                <a:uFillTx/>
                <a:latin typeface="Calibri"/>
                <a:ea typeface="+mn-ea"/>
                <a:cs typeface="+mn-cs"/>
              </a:rPr>
              <a:t>Fotografer</a:t>
            </a:r>
            <a:r>
              <a:rPr kumimoji="0" lang="sv-SE" sz="1800" b="0" i="0" u="none" strike="noStrike" kern="1200" cap="none" spc="0" normalizeH="0" baseline="0" noProof="0" dirty="0">
                <a:ln>
                  <a:noFill/>
                </a:ln>
                <a:effectLst/>
                <a:uLnTx/>
                <a:uFillTx/>
                <a:latin typeface="Calibri"/>
                <a:ea typeface="+mn-ea"/>
                <a:cs typeface="+mn-cs"/>
              </a:rPr>
              <a:t> &amp; ”</a:t>
            </a:r>
            <a:r>
              <a:rPr kumimoji="0" lang="sv-SE" sz="1800" b="1" i="0" u="none" strike="noStrike" kern="1200" cap="none" spc="0" normalizeH="0" baseline="0" noProof="0" dirty="0">
                <a:ln>
                  <a:noFill/>
                </a:ln>
                <a:effectLst/>
                <a:uLnTx/>
                <a:uFillTx/>
                <a:latin typeface="Calibri"/>
                <a:ea typeface="+mn-ea"/>
                <a:cs typeface="+mn-cs"/>
              </a:rPr>
              <a:t>Skribenter”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effectLst/>
                <a:uLnTx/>
                <a:uFillTx/>
                <a:latin typeface="Calibri"/>
                <a:ea typeface="+mn-ea"/>
                <a:cs typeface="+mn-cs"/>
              </a:rPr>
              <a:t>Uppgifter:</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latin typeface="Calibri"/>
                <a:ea typeface="+mn-ea"/>
                <a:cs typeface="+mn-cs"/>
              </a:rPr>
              <a:t>Lagfoton</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latin typeface="Calibri"/>
                <a:ea typeface="+mn-ea"/>
                <a:cs typeface="+mn-cs"/>
              </a:rPr>
              <a:t>Skriv en kort nyhet efter match/cup/annat</a:t>
            </a:r>
          </a:p>
          <a:p>
            <a:pPr marL="176213" marR="0" lvl="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dirty="0">
                <a:ln>
                  <a:noFill/>
                </a:ln>
                <a:effectLst/>
                <a:uLnTx/>
                <a:uFillTx/>
                <a:latin typeface="Calibri"/>
                <a:ea typeface="+mn-ea"/>
                <a:cs typeface="+mn-cs"/>
              </a:rPr>
              <a:t>Bilder i Bildgalleriet</a:t>
            </a:r>
          </a:p>
        </p:txBody>
      </p:sp>
      <p:sp>
        <p:nvSpPr>
          <p:cNvPr id="8" name="textruta 7">
            <a:extLst>
              <a:ext uri="{FF2B5EF4-FFF2-40B4-BE49-F238E27FC236}">
                <a16:creationId xmlns:a16="http://schemas.microsoft.com/office/drawing/2014/main" id="{BC53BB30-3B1B-F418-A4E0-DCCF26771E76}"/>
              </a:ext>
            </a:extLst>
          </p:cNvPr>
          <p:cNvSpPr txBox="1"/>
          <p:nvPr/>
        </p:nvSpPr>
        <p:spPr>
          <a:xfrm>
            <a:off x="4855786" y="5093550"/>
            <a:ext cx="4114800" cy="1200329"/>
          </a:xfrm>
          <a:prstGeom prst="rect">
            <a:avLst/>
          </a:prstGeom>
          <a:solidFill>
            <a:schemeClr val="accent2">
              <a:lumMod val="40000"/>
              <a:lumOff val="60000"/>
            </a:schemeClr>
          </a:solidFill>
        </p:spPr>
        <p:txBody>
          <a:bodyPr wrap="square">
            <a:spAutoFit/>
          </a:bodyPr>
          <a:lstStyle/>
          <a:p>
            <a:r>
              <a:rPr lang="sv-SE">
                <a:hlinkClick r:id="rId4">
                  <a:extLst>
                    <a:ext uri="{A12FA001-AC4F-418D-AE19-62706E023703}">
                      <ahyp:hlinkClr xmlns:ahyp="http://schemas.microsoft.com/office/drawing/2018/hyperlinkcolor" val="tx"/>
                    </a:ext>
                  </a:extLst>
                </a:hlinkClick>
              </a:rPr>
              <a:t>Klubbens sociala medier:</a:t>
            </a:r>
          </a:p>
          <a:p>
            <a:r>
              <a:rPr lang="sv-SE">
                <a:solidFill>
                  <a:srgbClr val="0000FF"/>
                </a:solidFill>
                <a:hlinkClick r:id="rId4">
                  <a:extLst>
                    <a:ext uri="{A12FA001-AC4F-418D-AE19-62706E023703}">
                      <ahyp:hlinkClr xmlns:ahyp="http://schemas.microsoft.com/office/drawing/2018/hyperlinkcolor" val="tx"/>
                    </a:ext>
                  </a:extLst>
                </a:hlinkClick>
              </a:rPr>
              <a:t>https://www.facebook.com/vibybasket</a:t>
            </a:r>
            <a:endParaRPr lang="sv-SE"/>
          </a:p>
          <a:p>
            <a:r>
              <a:rPr lang="sv-SE">
                <a:hlinkClick r:id="rId5"/>
              </a:rPr>
              <a:t>https://www.instagram.com/viby_basket/</a:t>
            </a:r>
            <a:endParaRPr lang="sv-SE"/>
          </a:p>
          <a:p>
            <a:r>
              <a:rPr lang="sv-SE">
                <a:hlinkClick r:id="rId6"/>
              </a:rPr>
              <a:t>https://vm.tiktok.com/ZMNSA3wo3/</a:t>
            </a:r>
            <a:endParaRPr lang="sv-SE"/>
          </a:p>
        </p:txBody>
      </p:sp>
    </p:spTree>
    <p:extLst>
      <p:ext uri="{BB962C8B-B14F-4D97-AF65-F5344CB8AC3E}">
        <p14:creationId xmlns:p14="http://schemas.microsoft.com/office/powerpoint/2010/main" val="3142043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Samtliga</a:t>
            </a:r>
            <a:br>
              <a:rPr lang="en-US" sz="4700" dirty="0"/>
            </a:br>
            <a:r>
              <a:rPr lang="en-US" sz="4700" dirty="0"/>
              <a:t>Ledare</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3">
            <a:extLst>
              <a:ext uri="{FF2B5EF4-FFF2-40B4-BE49-F238E27FC236}">
                <a16:creationId xmlns:a16="http://schemas.microsoft.com/office/drawing/2014/main" id="{0CDAFB60-1BF8-D2EB-41C0-47B3DB59874D}"/>
              </a:ext>
            </a:extLst>
          </p:cNvPr>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19.00 - 20.00</a:t>
            </a:r>
          </a:p>
        </p:txBody>
      </p:sp>
    </p:spTree>
    <p:extLst>
      <p:ext uri="{BB962C8B-B14F-4D97-AF65-F5344CB8AC3E}">
        <p14:creationId xmlns:p14="http://schemas.microsoft.com/office/powerpoint/2010/main" val="1181895379"/>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15" y="1719133"/>
            <a:ext cx="9141699" cy="4281617"/>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57200" y="4419600"/>
            <a:ext cx="6949328" cy="467127"/>
          </a:xfrm>
        </p:spPr>
        <p:txBody>
          <a:bodyPr vert="horz" lIns="68580" tIns="34290" rIns="68580" bIns="34290" rtlCol="0" anchor="ctr">
            <a:noAutofit/>
          </a:bodyPr>
          <a:lstStyle/>
          <a:p>
            <a:r>
              <a:rPr lang="en-US" sz="4400" b="1" dirty="0">
                <a:latin typeface="+mn-lt"/>
              </a:rPr>
              <a:t>Organisation kring lagen</a:t>
            </a:r>
            <a:br>
              <a:rPr lang="en-US" sz="4400" b="1" dirty="0">
                <a:latin typeface="+mn-lt"/>
              </a:rPr>
            </a:br>
            <a:r>
              <a:rPr lang="en-US" sz="2800" b="1" dirty="0">
                <a:latin typeface="+mn-lt"/>
              </a:rPr>
              <a:t>Ansvar &amp; Roller</a:t>
            </a:r>
            <a:endParaRPr lang="en-US" sz="4400" b="1" dirty="0">
              <a:latin typeface="+mn-lt"/>
            </a:endParaRPr>
          </a:p>
        </p:txBody>
      </p:sp>
      <p:pic>
        <p:nvPicPr>
          <p:cNvPr id="4" name="Picture 2" descr="C:\Users\Sissi\Dropbox\Viby Basket\Hemsidan\Bilder\Tiger hemsida.PNG">
            <a:extLst>
              <a:ext uri="{FF2B5EF4-FFF2-40B4-BE49-F238E27FC236}">
                <a16:creationId xmlns:a16="http://schemas.microsoft.com/office/drawing/2014/main" id="{B4F7DEB8-9B10-C619-26CF-8F630A04B0F3}"/>
              </a:ext>
            </a:extLst>
          </p:cNvPr>
          <p:cNvPicPr>
            <a:picLocks noChangeAspect="1" noChangeArrowheads="1"/>
          </p:cNvPicPr>
          <p:nvPr/>
        </p:nvPicPr>
        <p:blipFill>
          <a:blip r:embed="rId3" cstate="print"/>
          <a:srcRect/>
          <a:stretch>
            <a:fillRect/>
          </a:stretch>
        </p:blipFill>
        <p:spPr bwMode="auto">
          <a:xfrm>
            <a:off x="-67042" y="-59436"/>
            <a:ext cx="9278874" cy="1659636"/>
          </a:xfrm>
          <a:prstGeom prst="rect">
            <a:avLst/>
          </a:prstGeom>
          <a:noFill/>
        </p:spPr>
      </p:pic>
      <p:pic>
        <p:nvPicPr>
          <p:cNvPr id="6" name="Bildobjekt 5">
            <a:extLst>
              <a:ext uri="{FF2B5EF4-FFF2-40B4-BE49-F238E27FC236}">
                <a16:creationId xmlns:a16="http://schemas.microsoft.com/office/drawing/2014/main" id="{D8FE22C2-FB08-78EF-A174-6CEDA8B104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4872" y="6017684"/>
            <a:ext cx="807842" cy="807842"/>
          </a:xfrm>
          <a:prstGeom prst="rect">
            <a:avLst/>
          </a:prstGeom>
        </p:spPr>
      </p:pic>
    </p:spTree>
    <p:extLst>
      <p:ext uri="{BB962C8B-B14F-4D97-AF65-F5344CB8AC3E}">
        <p14:creationId xmlns:p14="http://schemas.microsoft.com/office/powerpoint/2010/main" val="1972059296"/>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467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Head</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Coach / Huvudtränare</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fontScale="55000" lnSpcReduction="20000"/>
          </a:bodyPr>
          <a:lstStyle/>
          <a:p>
            <a:pPr marL="0" indent="0">
              <a:buNone/>
            </a:pPr>
            <a:r>
              <a:rPr lang="sv-SE" b="1" dirty="0" err="1"/>
              <a:t>Head</a:t>
            </a:r>
            <a:r>
              <a:rPr lang="sv-SE" b="1" dirty="0"/>
              <a:t> Coach har det övergripande ansvaret för lagets sportsliga utveckling </a:t>
            </a:r>
            <a:r>
              <a:rPr lang="sv-SE" dirty="0"/>
              <a:t>och bör ha genomgått utbildning enligt förbundets rekommendationer för respektive åldersgrupp.</a:t>
            </a:r>
          </a:p>
          <a:p>
            <a:pPr marL="0" indent="0">
              <a:buNone/>
            </a:pPr>
            <a:endParaRPr lang="sv-SE" dirty="0"/>
          </a:p>
          <a:p>
            <a:pPr marL="0" indent="0">
              <a:buNone/>
            </a:pPr>
            <a:r>
              <a:rPr lang="sv-SE" b="1" u="sng" dirty="0"/>
              <a:t>Ansvarar för att:</a:t>
            </a:r>
            <a:endParaRPr lang="sv-SE" u="sng" dirty="0"/>
          </a:p>
          <a:p>
            <a:pPr marL="176213" lvl="0" indent="-176213"/>
            <a:r>
              <a:rPr lang="sv-SE" dirty="0"/>
              <a:t>Planera och genomföra lagets träningar i samråd med Assistant Coach/Hjälptränare</a:t>
            </a:r>
          </a:p>
          <a:p>
            <a:pPr marL="176213" lvl="0" indent="-176213"/>
            <a:r>
              <a:rPr lang="sv-SE" dirty="0"/>
              <a:t>Vara huvudansvarig för coachning av laget vid matcher</a:t>
            </a:r>
          </a:p>
          <a:p>
            <a:pPr marL="176213" lvl="0" indent="-176213"/>
            <a:r>
              <a:rPr lang="sv-SE" dirty="0"/>
              <a:t>Upprätta lagets säsongsmål samt träningsplan i samråd med Assistant Coach/Hjälptränare</a:t>
            </a:r>
          </a:p>
          <a:p>
            <a:pPr marL="176213" lvl="0" indent="-176213"/>
            <a:r>
              <a:rPr lang="sv-SE" dirty="0"/>
              <a:t>Delta i coach </a:t>
            </a:r>
            <a:r>
              <a:rPr lang="sv-SE" dirty="0" err="1"/>
              <a:t>clinics</a:t>
            </a:r>
            <a:r>
              <a:rPr lang="sv-SE" dirty="0"/>
              <a:t> och tränarträffar</a:t>
            </a:r>
          </a:p>
          <a:p>
            <a:pPr marL="176213" lvl="0" indent="-176213"/>
            <a:r>
              <a:rPr lang="sv-SE" dirty="0"/>
              <a:t>Delta vid föräldramöten</a:t>
            </a:r>
          </a:p>
          <a:p>
            <a:pPr marL="176213" lvl="0" indent="-176213"/>
            <a:r>
              <a:rPr lang="sv-SE" dirty="0"/>
              <a:t>Vara kontaktperson för laget mot Tränarrådet</a:t>
            </a:r>
          </a:p>
          <a:p>
            <a:pPr marL="176213" lvl="0" indent="-176213"/>
            <a:r>
              <a:rPr lang="sv-SE" dirty="0"/>
              <a:t>Vara en av två huvudkontaktpersoner för laget</a:t>
            </a:r>
          </a:p>
          <a:p>
            <a:pPr marL="176213" lvl="0" indent="-176213"/>
            <a:r>
              <a:rPr lang="sv-SE" dirty="0"/>
              <a:t>Det finns en utvecklingsplan för laget (från U13)</a:t>
            </a:r>
          </a:p>
          <a:p>
            <a:pPr marL="176213" lvl="0" indent="-176213"/>
            <a:r>
              <a:rPr lang="sv-SE" dirty="0"/>
              <a:t>Utvecklingssamtal hålls med spelare minst en gång per år (från U13)</a:t>
            </a:r>
          </a:p>
        </p:txBody>
      </p:sp>
      <p:pic>
        <p:nvPicPr>
          <p:cNvPr id="8194" name="Picture 2" descr="you are the best coach quotes,Up To OFF 75%">
            <a:extLst>
              <a:ext uri="{FF2B5EF4-FFF2-40B4-BE49-F238E27FC236}">
                <a16:creationId xmlns:a16="http://schemas.microsoft.com/office/drawing/2014/main" id="{57EBA875-E91E-4FA2-850D-200643FC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162425"/>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459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Team Manager / Lagledare</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143000"/>
            <a:ext cx="8372475" cy="4572000"/>
          </a:xfrm>
        </p:spPr>
        <p:txBody>
          <a:bodyPr>
            <a:normAutofit fontScale="55000" lnSpcReduction="20000"/>
          </a:bodyPr>
          <a:lstStyle/>
          <a:p>
            <a:pPr marL="0" indent="0">
              <a:buNone/>
            </a:pPr>
            <a:r>
              <a:rPr lang="sv-SE" b="1" dirty="0"/>
              <a:t>Team Manager är den som har ansvaret för det administrativa arbetet kring laget.</a:t>
            </a:r>
          </a:p>
          <a:p>
            <a:pPr marL="0" indent="0">
              <a:buNone/>
            </a:pPr>
            <a:endParaRPr lang="sv-SE" dirty="0"/>
          </a:p>
          <a:p>
            <a:pPr marL="0" indent="0">
              <a:buNone/>
            </a:pPr>
            <a:endParaRPr lang="sv-SE" dirty="0"/>
          </a:p>
          <a:p>
            <a:pPr marL="0" indent="0">
              <a:buNone/>
            </a:pPr>
            <a:endParaRPr lang="sv-SE" dirty="0"/>
          </a:p>
          <a:p>
            <a:pPr marL="0" indent="0">
              <a:buNone/>
            </a:pPr>
            <a:r>
              <a:rPr lang="sv-SE" b="1" u="sng" dirty="0"/>
              <a:t>Ansvarar för att:</a:t>
            </a:r>
            <a:endParaRPr lang="sv-SE" u="sng" dirty="0"/>
          </a:p>
          <a:p>
            <a:pPr lvl="0"/>
            <a:r>
              <a:rPr lang="sv-SE" dirty="0"/>
              <a:t>Vara övergripande ansvarig för lagets administration</a:t>
            </a:r>
          </a:p>
          <a:p>
            <a:pPr lvl="0"/>
            <a:r>
              <a:rPr lang="sv-SE" dirty="0"/>
              <a:t>Vara en länk mellan tränarna och föräldrarna i laget</a:t>
            </a:r>
          </a:p>
          <a:p>
            <a:pPr lvl="0"/>
            <a:r>
              <a:rPr lang="sv-SE" dirty="0"/>
              <a:t>Vara kontaktperson för laget mot Styrelse och andra lag</a:t>
            </a:r>
          </a:p>
          <a:p>
            <a:pPr lvl="0"/>
            <a:r>
              <a:rPr lang="sv-SE" dirty="0"/>
              <a:t>I samråd med </a:t>
            </a:r>
            <a:r>
              <a:rPr lang="sv-SE" dirty="0" err="1"/>
              <a:t>Head</a:t>
            </a:r>
            <a:r>
              <a:rPr lang="sv-SE" dirty="0"/>
              <a:t> Coach kalla spelare till match </a:t>
            </a:r>
          </a:p>
          <a:p>
            <a:pPr lvl="0"/>
            <a:r>
              <a:rPr lang="sv-SE" dirty="0"/>
              <a:t>Deltagarnärvaro fylls i vid lagets samtliga aktiviteter</a:t>
            </a:r>
          </a:p>
          <a:p>
            <a:pPr lvl="0"/>
            <a:r>
              <a:rPr lang="sv-SE" dirty="0"/>
              <a:t>Delta i cupplaneringen tillsammans med </a:t>
            </a:r>
            <a:r>
              <a:rPr lang="sv-SE" dirty="0" err="1"/>
              <a:t>Head</a:t>
            </a:r>
            <a:r>
              <a:rPr lang="sv-SE" dirty="0"/>
              <a:t> coach och Assistant Coach/Hjälptränare</a:t>
            </a:r>
          </a:p>
          <a:p>
            <a:pPr lvl="0"/>
            <a:r>
              <a:rPr lang="sv-SE" dirty="0"/>
              <a:t>Det finns föräldrar som deltar vid matcher med fokus på skadehantering, praktiska problem och peppning</a:t>
            </a:r>
          </a:p>
          <a:p>
            <a:pPr lvl="0"/>
            <a:r>
              <a:rPr lang="sv-SE" dirty="0"/>
              <a:t>Vara en av två huvudkontaktpersoner för laget</a:t>
            </a:r>
          </a:p>
          <a:p>
            <a:pPr lvl="0"/>
            <a:r>
              <a:rPr lang="sv-SE" dirty="0"/>
              <a:t>Kalla till och planera föräldramöten tillsammans med </a:t>
            </a:r>
            <a:r>
              <a:rPr lang="sv-SE" dirty="0" err="1"/>
              <a:t>Head</a:t>
            </a:r>
            <a:r>
              <a:rPr lang="sv-SE" dirty="0"/>
              <a:t> Coach och Assistant Coach/Hjälptränare </a:t>
            </a:r>
          </a:p>
        </p:txBody>
      </p:sp>
      <p:pic>
        <p:nvPicPr>
          <p:cNvPr id="7170" name="Picture 2">
            <a:extLst>
              <a:ext uri="{FF2B5EF4-FFF2-40B4-BE49-F238E27FC236}">
                <a16:creationId xmlns:a16="http://schemas.microsoft.com/office/drawing/2014/main" id="{6514C4ED-2D40-48BE-8B39-B0DAC21D44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647825"/>
            <a:ext cx="245745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09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5438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Hjälptränare / Assistant Coach</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a:bodyPr>
          <a:lstStyle/>
          <a:p>
            <a:pPr marL="0" indent="0">
              <a:buNone/>
            </a:pPr>
            <a:r>
              <a:rPr lang="sv-SE" sz="1800" b="1" dirty="0"/>
              <a:t>För att laget ska fungera väl måste det finnas assisterande tränare / hjälptränare. Det gör att träningarna fungerar smidigare och bidrar till att alla spelare blir sedda och coachade utifrån ett individuellt perspektiv. </a:t>
            </a:r>
            <a:r>
              <a:rPr lang="sv-SE" sz="1800" dirty="0"/>
              <a:t>I ett lag med drygt 15 spelare bör det finnas helst två hjälptränare. Hjälptränaren behöver inte ha någon erfarenhet av basket sen tidigare. Ett stort intresse för idrott, att leda barn och lära sig nya saker räcker långt. Inom klubben anordnas både utbildningar och föräldrabasket för de som vill lära sig mer om sporten.</a:t>
            </a:r>
          </a:p>
          <a:p>
            <a:pPr marL="0" indent="0">
              <a:buNone/>
            </a:pPr>
            <a:endParaRPr lang="sv-SE" sz="1800" dirty="0"/>
          </a:p>
          <a:p>
            <a:pPr marL="0" indent="0">
              <a:buNone/>
            </a:pPr>
            <a:r>
              <a:rPr lang="sv-SE" sz="1800" b="1" u="sng" dirty="0"/>
              <a:t>Ansvarar för att:</a:t>
            </a:r>
            <a:endParaRPr lang="sv-SE" sz="1800" u="sng" dirty="0"/>
          </a:p>
          <a:p>
            <a:pPr lvl="0"/>
            <a:r>
              <a:rPr lang="sv-SE" sz="1800" dirty="0"/>
              <a:t>Hjälpa till vid lagets träning och match med inspel &amp; stöd från </a:t>
            </a:r>
            <a:r>
              <a:rPr lang="sv-SE" sz="1800" dirty="0" err="1"/>
              <a:t>Head</a:t>
            </a:r>
            <a:r>
              <a:rPr lang="sv-SE" sz="1800" dirty="0"/>
              <a:t> Coach</a:t>
            </a:r>
          </a:p>
          <a:p>
            <a:pPr lvl="0"/>
            <a:r>
              <a:rPr lang="sv-SE" sz="1800" dirty="0"/>
              <a:t>Delta i coach </a:t>
            </a:r>
            <a:r>
              <a:rPr lang="sv-SE" sz="1800" dirty="0" err="1"/>
              <a:t>clinics</a:t>
            </a:r>
            <a:r>
              <a:rPr lang="sv-SE" sz="1800" dirty="0"/>
              <a:t> </a:t>
            </a:r>
          </a:p>
          <a:p>
            <a:pPr lvl="0"/>
            <a:r>
              <a:rPr lang="sv-SE" sz="1800" dirty="0" err="1"/>
              <a:t>Ev</a:t>
            </a:r>
            <a:r>
              <a:rPr lang="sv-SE" sz="1800" dirty="0"/>
              <a:t> hålla i fysträningar eller annan träning som laget behöver</a:t>
            </a:r>
          </a:p>
          <a:p>
            <a:pPr lvl="0"/>
            <a:r>
              <a:rPr lang="sv-SE" sz="1800" dirty="0"/>
              <a:t>Peppa, stötta och ge återkoppling till spelare vid matcher och träning</a:t>
            </a:r>
          </a:p>
          <a:p>
            <a:pPr marL="0" lvl="0" indent="0">
              <a:buNone/>
            </a:pPr>
            <a:endParaRPr lang="sv-SE" sz="1800" dirty="0"/>
          </a:p>
        </p:txBody>
      </p:sp>
    </p:spTree>
    <p:extLst>
      <p:ext uri="{BB962C8B-B14F-4D97-AF65-F5344CB8AC3E}">
        <p14:creationId xmlns:p14="http://schemas.microsoft.com/office/powerpoint/2010/main" val="2223954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Ungdomscoach</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219200"/>
            <a:ext cx="8372475" cy="4191000"/>
          </a:xfrm>
        </p:spPr>
        <p:txBody>
          <a:bodyPr>
            <a:normAutofit fontScale="92500" lnSpcReduction="20000"/>
          </a:bodyPr>
          <a:lstStyle/>
          <a:p>
            <a:pPr marL="0" indent="0">
              <a:buNone/>
            </a:pPr>
            <a:r>
              <a:rPr lang="sv-SE" sz="1800" b="1" dirty="0"/>
              <a:t>Ungdomscoachen är ofta en av klubbens aktiva alt tidigare aktivt spelande ungdomar som vill utveckla sina coach- och ledaregenskaper. </a:t>
            </a:r>
            <a:r>
              <a:rPr lang="sv-SE" sz="1800" dirty="0"/>
              <a:t>En ungdomscoach ska alltid ha en vuxen ledare med sig på träning eller match. Uppdraget handlar mycket om att stötta/leda yngre lag genom sitt basketkunnande. Utbildning för ungdomscoacher sker från cirka 15 års ålder och hålls samman av Tränarrådet. </a:t>
            </a:r>
            <a:r>
              <a:rPr lang="sv-SE" sz="1800" dirty="0" err="1"/>
              <a:t>Head</a:t>
            </a:r>
            <a:r>
              <a:rPr lang="sv-SE" sz="1800" dirty="0"/>
              <a:t> Coach och Team Manager ska tillsammans stötta och ”coacha” ungdomscoachen och återkoppla löpande till ungdomscoachen och Tränarrådet vid behov av extra insatser.</a:t>
            </a:r>
          </a:p>
          <a:p>
            <a:pPr marL="0" indent="0">
              <a:buNone/>
            </a:pPr>
            <a:endParaRPr lang="sv-SE" sz="1800" b="1" u="sng" dirty="0"/>
          </a:p>
          <a:p>
            <a:pPr marL="0" indent="0">
              <a:buNone/>
            </a:pPr>
            <a:r>
              <a:rPr lang="sv-SE" sz="1800" b="1" u="sng" dirty="0"/>
              <a:t>Ansvarar för att:</a:t>
            </a:r>
            <a:endParaRPr lang="sv-SE" sz="1800" u="sng" dirty="0"/>
          </a:p>
          <a:p>
            <a:pPr marL="176213" lvl="0" indent="-176213"/>
            <a:r>
              <a:rPr lang="sv-SE" sz="1800" dirty="0"/>
              <a:t>Hjälpa till vid lagets träning och match med inspel &amp; stöd från </a:t>
            </a:r>
            <a:r>
              <a:rPr lang="sv-SE" sz="1800" dirty="0" err="1"/>
              <a:t>Head</a:t>
            </a:r>
            <a:r>
              <a:rPr lang="sv-SE" sz="1800" dirty="0"/>
              <a:t> Coach</a:t>
            </a:r>
          </a:p>
          <a:p>
            <a:pPr marL="176213" lvl="0" indent="-176213"/>
            <a:r>
              <a:rPr lang="sv-SE" sz="1800" dirty="0"/>
              <a:t>Delta i coach </a:t>
            </a:r>
            <a:r>
              <a:rPr lang="sv-SE" sz="1800" dirty="0" err="1"/>
              <a:t>clinics</a:t>
            </a:r>
            <a:r>
              <a:rPr lang="sv-SE" sz="1800" dirty="0"/>
              <a:t> </a:t>
            </a:r>
          </a:p>
          <a:p>
            <a:pPr marL="176213" lvl="0" indent="-176213"/>
            <a:r>
              <a:rPr lang="sv-SE" sz="1800" dirty="0" err="1"/>
              <a:t>Ev</a:t>
            </a:r>
            <a:r>
              <a:rPr lang="sv-SE" sz="1800" dirty="0"/>
              <a:t> hålla i fysträningar eller annan träning som laget behöver</a:t>
            </a:r>
          </a:p>
          <a:p>
            <a:pPr marL="176213" lvl="0" indent="-176213"/>
            <a:r>
              <a:rPr lang="sv-SE" sz="1800" dirty="0"/>
              <a:t>Peppa, stötta och ge återkoppling till spelare vid matcher och träningUpprätta kontakt mellan ledare för att meddela närvaro</a:t>
            </a:r>
          </a:p>
          <a:p>
            <a:pPr marL="176213" lvl="0" indent="-176213"/>
            <a:r>
              <a:rPr lang="sv-SE" sz="1800" dirty="0"/>
              <a:t>Se till att närvaro för ungdomscoacher rapporteras i Sportadmin för underlag till ersättning</a:t>
            </a:r>
          </a:p>
          <a:p>
            <a:pPr marL="176213" lvl="0" indent="-176213"/>
            <a:r>
              <a:rPr lang="sv-SE" sz="1800" dirty="0"/>
              <a:t>Efter ett år med genomgången utbildning = högre ersättning (från 40 kr till 60 kr per tillfälle)</a:t>
            </a:r>
          </a:p>
          <a:p>
            <a:pPr lvl="0"/>
            <a:endParaRPr lang="sv-SE" sz="1800" dirty="0"/>
          </a:p>
          <a:p>
            <a:pPr marL="0" lvl="0" indent="0">
              <a:buNone/>
            </a:pPr>
            <a:endParaRPr lang="sv-SE" sz="1800" dirty="0"/>
          </a:p>
        </p:txBody>
      </p:sp>
      <p:pic>
        <p:nvPicPr>
          <p:cNvPr id="9218" name="Picture 2">
            <a:extLst>
              <a:ext uri="{FF2B5EF4-FFF2-40B4-BE49-F238E27FC236}">
                <a16:creationId xmlns:a16="http://schemas.microsoft.com/office/drawing/2014/main" id="{5364519D-B982-46CF-979F-DB02856B90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128" b="6091"/>
          <a:stretch/>
        </p:blipFill>
        <p:spPr bwMode="auto">
          <a:xfrm>
            <a:off x="4343553" y="5029200"/>
            <a:ext cx="4724247" cy="18158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145094E-EFDC-422B-A6B4-25F2B39106FB}"/>
              </a:ext>
            </a:extLst>
          </p:cNvPr>
          <p:cNvSpPr txBox="1"/>
          <p:nvPr/>
        </p:nvSpPr>
        <p:spPr>
          <a:xfrm>
            <a:off x="673262" y="5553670"/>
            <a:ext cx="3593938" cy="923330"/>
          </a:xfrm>
          <a:prstGeom prst="rect">
            <a:avLst/>
          </a:prstGeom>
          <a:noFill/>
        </p:spPr>
        <p:txBody>
          <a:bodyPr wrap="square" rtlCol="0">
            <a:spAutoFit/>
          </a:bodyPr>
          <a:lstStyle/>
          <a:p>
            <a:r>
              <a:rPr lang="sv-SE" sz="1800" i="1" dirty="0"/>
              <a:t>=&gt; Ge ungdomscoachen möjlighet att hålla i delmoment/träningar så de växer med uppgiften!</a:t>
            </a:r>
          </a:p>
        </p:txBody>
      </p:sp>
    </p:spTree>
    <p:extLst>
      <p:ext uri="{BB962C8B-B14F-4D97-AF65-F5344CB8AC3E}">
        <p14:creationId xmlns:p14="http://schemas.microsoft.com/office/powerpoint/2010/main" val="1005283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Lagförälder</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295400"/>
            <a:ext cx="8372475" cy="5105400"/>
          </a:xfrm>
        </p:spPr>
        <p:txBody>
          <a:bodyPr>
            <a:noAutofit/>
          </a:bodyPr>
          <a:lstStyle/>
          <a:p>
            <a:pPr marL="0" indent="0">
              <a:buNone/>
            </a:pPr>
            <a:r>
              <a:rPr lang="sv-SE" sz="1800" b="1" dirty="0"/>
              <a:t>Lagföräldrarna är en viktig resurs för att ordna lagaktiviteter som stärker lagets ”teamkänsla”. </a:t>
            </a:r>
            <a:r>
              <a:rPr lang="sv-SE" sz="1800" dirty="0"/>
              <a:t>Alla föräldrar bör vara involverade på något sätt runt laget. Välj med fördel en huvudansvarig lagförälder som kan samordna alla lagföräldrars arbete.</a:t>
            </a:r>
          </a:p>
          <a:p>
            <a:pPr marL="0" indent="0">
              <a:buNone/>
            </a:pPr>
            <a:r>
              <a:rPr lang="sv-SE" sz="1800" b="1" u="sng" dirty="0"/>
              <a:t>Ansvarar för att:</a:t>
            </a:r>
            <a:endParaRPr lang="sv-SE" sz="1800" u="sng" dirty="0"/>
          </a:p>
          <a:p>
            <a:pPr lvl="0"/>
            <a:r>
              <a:rPr lang="sv-SE" sz="1800" dirty="0"/>
              <a:t>Initiera, planera och delta vid lagaktiviteter utöver det sportsliga, såsom lagavslutning, pizzakvällar, teambuilding, kostföreläsning m m </a:t>
            </a:r>
          </a:p>
          <a:p>
            <a:pPr lvl="0"/>
            <a:r>
              <a:rPr lang="sv-SE" sz="1800" dirty="0"/>
              <a:t>Identifiera och engagera andra föräldrar som har intresse av att på olika sätt hjälpa till runt laget och i föreningen</a:t>
            </a:r>
          </a:p>
          <a:p>
            <a:pPr marL="0" indent="0">
              <a:buNone/>
            </a:pPr>
            <a:r>
              <a:rPr lang="sv-SE" sz="1200" b="1" u="sng" dirty="0"/>
              <a:t>Som inspiration följer här lite exempel på vad lagföräldrar kan göra i laget:</a:t>
            </a:r>
            <a:endParaRPr lang="sv-SE" sz="1200" dirty="0"/>
          </a:p>
          <a:p>
            <a:pPr lvl="0"/>
            <a:r>
              <a:rPr lang="sv-SE" sz="1200" dirty="0"/>
              <a:t>Planera och arrangera </a:t>
            </a:r>
            <a:r>
              <a:rPr lang="sv-SE" sz="1200" dirty="0" err="1"/>
              <a:t>lagmys</a:t>
            </a:r>
            <a:r>
              <a:rPr lang="sv-SE" sz="1200" dirty="0"/>
              <a:t> och andra gemensamma aktiviteter </a:t>
            </a:r>
          </a:p>
          <a:p>
            <a:pPr lvl="0"/>
            <a:r>
              <a:rPr lang="sv-SE" sz="1200" dirty="0"/>
              <a:t>Planera och arrangera lagavslutningar och föreningsgemensamma insatser för laget</a:t>
            </a:r>
          </a:p>
          <a:p>
            <a:pPr lvl="0"/>
            <a:r>
              <a:rPr lang="sv-SE" sz="1200" dirty="0"/>
              <a:t>Planera och arrangera aktiviteter för insamling till lagkassa </a:t>
            </a:r>
          </a:p>
          <a:p>
            <a:pPr lvl="0"/>
            <a:r>
              <a:rPr lang="sv-SE" sz="1200" dirty="0"/>
              <a:t>Planering inför cuper och läger</a:t>
            </a:r>
          </a:p>
          <a:p>
            <a:pPr lvl="0"/>
            <a:r>
              <a:rPr lang="sv-SE" sz="1200" dirty="0" err="1"/>
              <a:t>Ev</a:t>
            </a:r>
            <a:r>
              <a:rPr lang="sv-SE" sz="1200" dirty="0"/>
              <a:t> hålla i fysträningar eller annan träning som laget behöver</a:t>
            </a:r>
          </a:p>
          <a:p>
            <a:pPr lvl="0"/>
            <a:r>
              <a:rPr lang="sv-SE" sz="1200" dirty="0"/>
              <a:t>Samordna skjutsning till matcher </a:t>
            </a:r>
          </a:p>
          <a:p>
            <a:pPr lvl="0"/>
            <a:r>
              <a:rPr lang="sv-SE" sz="1200" dirty="0"/>
              <a:t>Stötta </a:t>
            </a:r>
            <a:r>
              <a:rPr lang="sv-SE" sz="1200" dirty="0" err="1"/>
              <a:t>Head</a:t>
            </a:r>
            <a:r>
              <a:rPr lang="sv-SE" sz="1200" dirty="0"/>
              <a:t> Coach och Team Manager i deras arbete</a:t>
            </a:r>
          </a:p>
          <a:p>
            <a:pPr lvl="0"/>
            <a:r>
              <a:rPr lang="sv-SE" sz="1200" dirty="0"/>
              <a:t>Fotografera eller filma på matcher</a:t>
            </a:r>
          </a:p>
          <a:p>
            <a:pPr lvl="0"/>
            <a:r>
              <a:rPr lang="sv-SE" sz="1200" dirty="0"/>
              <a:t>Uppdatera lagets hemsida med matchreferat och andra nyheter</a:t>
            </a:r>
          </a:p>
          <a:p>
            <a:pPr lvl="0"/>
            <a:r>
              <a:rPr lang="sv-SE" sz="1200" dirty="0"/>
              <a:t>Plåstra om, trösta och hjälpa spelare vid skada</a:t>
            </a:r>
          </a:p>
          <a:p>
            <a:pPr lvl="0"/>
            <a:r>
              <a:rPr lang="sv-SE" sz="1200" dirty="0"/>
              <a:t>Få igång hejarklack vid matcher</a:t>
            </a:r>
          </a:p>
        </p:txBody>
      </p:sp>
    </p:spTree>
    <p:extLst>
      <p:ext uri="{BB962C8B-B14F-4D97-AF65-F5344CB8AC3E}">
        <p14:creationId xmlns:p14="http://schemas.microsoft.com/office/powerpoint/2010/main" val="2667162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Föräldrabasket</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5105400"/>
          </a:xfrm>
        </p:spPr>
        <p:txBody>
          <a:bodyPr>
            <a:noAutofit/>
          </a:bodyPr>
          <a:lstStyle/>
          <a:p>
            <a:pPr marL="0" indent="0">
              <a:buNone/>
            </a:pPr>
            <a:r>
              <a:rPr lang="sv-SE" sz="2800" b="1" dirty="0"/>
              <a:t>Runans gymnastikhall i Viby söndagar kl 19.30 - 21.00</a:t>
            </a:r>
          </a:p>
          <a:p>
            <a:pPr marL="0" indent="0">
              <a:buNone/>
            </a:pPr>
            <a:r>
              <a:rPr lang="sv-SE" sz="1600" dirty="0"/>
              <a:t>På söndagskvällarna träffas alla glada basketföräldrar för att lira 3 mot 3-basket tillsammans. Tidigare basketkunskap hos oss spelare varierar allt ifrån "allmänt bollintresserad" till f.d. spelare på olika nivåer</a:t>
            </a:r>
            <a:r>
              <a:rPr lang="sv-SE" sz="1600" dirty="0">
                <a:sym typeface="Wingdings" pitchFamily="2" charset="2"/>
              </a:rPr>
              <a:t></a:t>
            </a:r>
            <a:endParaRPr lang="sv-SE" sz="1600" dirty="0"/>
          </a:p>
          <a:p>
            <a:pPr marL="0" indent="0">
              <a:buNone/>
            </a:pPr>
            <a:r>
              <a:rPr lang="sv-SE" sz="1600" dirty="0"/>
              <a:t>Vill du testa så är du varmt välkommen på söndagkvällarna till Runans gymnastikhall i Viby kl 19.30 - 21.00.</a:t>
            </a:r>
          </a:p>
          <a:p>
            <a:pPr marL="0" indent="0">
              <a:buNone/>
            </a:pPr>
            <a:r>
              <a:rPr lang="sv-SE" sz="1600" b="1" i="1" dirty="0"/>
              <a:t>Gruppens gemensamma motto är att under lättsamma former träffas en gång i veckan för att ha kul och lira basket ihop.</a:t>
            </a:r>
          </a:p>
        </p:txBody>
      </p:sp>
      <p:pic>
        <p:nvPicPr>
          <p:cNvPr id="4" name="Bildobjekt 3">
            <a:extLst>
              <a:ext uri="{FF2B5EF4-FFF2-40B4-BE49-F238E27FC236}">
                <a16:creationId xmlns:a16="http://schemas.microsoft.com/office/drawing/2014/main" id="{81B3DAE6-DC71-6C53-8032-3BF7BBFEF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484" y="4385440"/>
            <a:ext cx="1924424" cy="1800000"/>
          </a:xfrm>
          <a:prstGeom prst="rect">
            <a:avLst/>
          </a:prstGeom>
        </p:spPr>
      </p:pic>
      <p:pic>
        <p:nvPicPr>
          <p:cNvPr id="7" name="Bildobjekt 6">
            <a:extLst>
              <a:ext uri="{FF2B5EF4-FFF2-40B4-BE49-F238E27FC236}">
                <a16:creationId xmlns:a16="http://schemas.microsoft.com/office/drawing/2014/main" id="{565D1E1A-CCC8-7A9E-9C7D-4D0300F127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3175" y="4385440"/>
            <a:ext cx="1511744" cy="1800000"/>
          </a:xfrm>
          <a:prstGeom prst="rect">
            <a:avLst/>
          </a:prstGeom>
        </p:spPr>
      </p:pic>
    </p:spTree>
    <p:extLst>
      <p:ext uri="{BB962C8B-B14F-4D97-AF65-F5344CB8AC3E}">
        <p14:creationId xmlns:p14="http://schemas.microsoft.com/office/powerpoint/2010/main" val="319459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värdegrund</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Föreningspolicy &amp; Vision</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09756907"/>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fontScale="92500"/>
          </a:bodyPr>
          <a:lstStyle/>
          <a:p>
            <a:r>
              <a:rPr lang="sv-SE" altLang="sv-SE" sz="2800" b="1" dirty="0"/>
              <a:t>Föreningspolicy</a:t>
            </a:r>
            <a:r>
              <a:rPr lang="sv-SE" altLang="sv-SE" sz="2800" dirty="0"/>
              <a:t> beskriver hur vi vill vara som förening</a:t>
            </a:r>
          </a:p>
          <a:p>
            <a:r>
              <a:rPr lang="sv-SE" altLang="sv-SE" sz="2800" b="1" dirty="0"/>
              <a:t>Ledarfilosofin</a:t>
            </a:r>
            <a:r>
              <a:rPr lang="sv-SE" altLang="sv-SE" sz="2800" dirty="0"/>
              <a:t> beskriver hur vi vill att våra ledare ska agera för barnens bästa och utveckla spelare och lag enligt goda värderingar och tydliga principer</a:t>
            </a:r>
          </a:p>
          <a:p>
            <a:r>
              <a:rPr lang="sv-SE" altLang="sv-SE" sz="2800" dirty="0"/>
              <a:t>Båda finns på vår hemsida</a:t>
            </a:r>
          </a:p>
          <a:p>
            <a:r>
              <a:rPr lang="sv-SE" altLang="sv-SE" sz="2800" dirty="0"/>
              <a:t>Läs igenom både Föreningspolicy &amp; Ledarfilosofi</a:t>
            </a:r>
          </a:p>
          <a:p>
            <a:r>
              <a:rPr lang="sv-SE" altLang="sv-SE" sz="2800" dirty="0"/>
              <a:t>Viktigt att alla känner till den</a:t>
            </a:r>
          </a:p>
          <a:p>
            <a:r>
              <a:rPr lang="sv-SE" altLang="sv-SE" sz="2800" dirty="0"/>
              <a:t>Samtliga ledare (ledare över 15 år) ska lämna in utdrag från </a:t>
            </a:r>
            <a:r>
              <a:rPr lang="sv-SE" altLang="sv-SE" sz="2800" b="1" dirty="0"/>
              <a:t>belastningsregister</a:t>
            </a:r>
          </a:p>
          <a:p>
            <a:r>
              <a:rPr lang="sv-SE" altLang="sv-SE" sz="2800" b="1" dirty="0"/>
              <a:t>Tränarguide </a:t>
            </a:r>
            <a:r>
              <a:rPr lang="sv-SE" altLang="sv-SE" sz="2800" dirty="0"/>
              <a:t>som ett stöd i hur vi utvecklar spelare och lag</a:t>
            </a:r>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Värdegrund</a:t>
            </a:r>
          </a:p>
        </p:txBody>
      </p:sp>
      <p:pic>
        <p:nvPicPr>
          <p:cNvPr id="6" name="Bildobjekt 5">
            <a:extLst>
              <a:ext uri="{FF2B5EF4-FFF2-40B4-BE49-F238E27FC236}">
                <a16:creationId xmlns:a16="http://schemas.microsoft.com/office/drawing/2014/main" id="{3B9F523C-BEE5-384E-8F68-447265FB9CB3}"/>
              </a:ext>
            </a:extLst>
          </p:cNvPr>
          <p:cNvPicPr>
            <a:picLocks noChangeAspect="1"/>
          </p:cNvPicPr>
          <p:nvPr/>
        </p:nvPicPr>
        <p:blipFill>
          <a:blip r:embed="rId2"/>
          <a:stretch>
            <a:fillRect/>
          </a:stretch>
        </p:blipFill>
        <p:spPr>
          <a:xfrm>
            <a:off x="7315200" y="0"/>
            <a:ext cx="1752753" cy="674810"/>
          </a:xfrm>
          <a:prstGeom prst="rect">
            <a:avLst/>
          </a:prstGeom>
        </p:spPr>
      </p:pic>
      <p:sp>
        <p:nvSpPr>
          <p:cNvPr id="7" name="textruta 6">
            <a:extLst>
              <a:ext uri="{FF2B5EF4-FFF2-40B4-BE49-F238E27FC236}">
                <a16:creationId xmlns:a16="http://schemas.microsoft.com/office/drawing/2014/main" id="{F8059055-0E10-CF42-B0D6-A33B6FBE3A3F}"/>
              </a:ext>
            </a:extLst>
          </p:cNvPr>
          <p:cNvSpPr txBox="1"/>
          <p:nvPr/>
        </p:nvSpPr>
        <p:spPr>
          <a:xfrm>
            <a:off x="7200976" y="6172200"/>
            <a:ext cx="1981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sng" strike="noStrike" kern="1200" cap="none" spc="0" normalizeH="0" baseline="0" noProof="0" dirty="0">
                <a:ln>
                  <a:noFill/>
                </a:ln>
                <a:solidFill>
                  <a:srgbClr val="0070C0"/>
                </a:solidFill>
                <a:effectLst/>
                <a:uLnTx/>
                <a:uFillTx/>
                <a:latin typeface="Calibri"/>
                <a:ea typeface="+mn-ea"/>
                <a:cs typeface="+mn-cs"/>
                <a:hlinkClick r:id="rId3"/>
              </a:rPr>
              <a:t>Detta dokument finns även på vår hemsida</a:t>
            </a:r>
            <a:endParaRPr kumimoji="0" sz="1400" b="0" i="0" u="sng"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4236453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1371600"/>
            <a:ext cx="7696200" cy="5334000"/>
          </a:xfrm>
        </p:spPr>
        <p:txBody>
          <a:bodyPr>
            <a:normAutofit/>
          </a:bodyPr>
          <a:lstStyle/>
          <a:p>
            <a:pPr lvl="0"/>
            <a:r>
              <a:rPr lang="sv-SE" sz="2400" dirty="0"/>
              <a:t>Klubben är </a:t>
            </a:r>
            <a:r>
              <a:rPr lang="sv-SE" sz="2400" b="1" dirty="0"/>
              <a:t>öppen för alla</a:t>
            </a:r>
          </a:p>
          <a:p>
            <a:pPr lvl="0"/>
            <a:r>
              <a:rPr lang="sv-SE" sz="2400" dirty="0"/>
              <a:t>Vi vill </a:t>
            </a:r>
            <a:r>
              <a:rPr lang="sv-SE" sz="2400" b="1" dirty="0"/>
              <a:t>skapa en lagkänsla </a:t>
            </a:r>
            <a:r>
              <a:rPr lang="sv-SE" sz="2400" dirty="0"/>
              <a:t>där alla spelare och engagerade föräldrar alltid jobbar för att hjälpa sina medspelare, laget och klubben</a:t>
            </a:r>
          </a:p>
          <a:p>
            <a:pPr lvl="0"/>
            <a:r>
              <a:rPr lang="sv-SE" sz="2400" dirty="0"/>
              <a:t>Vi vill </a:t>
            </a:r>
            <a:r>
              <a:rPr lang="sv-SE" sz="2400" b="1" dirty="0"/>
              <a:t>erbjuda en breddverksamhet </a:t>
            </a:r>
            <a:r>
              <a:rPr lang="sv-SE" sz="2400" dirty="0"/>
              <a:t>som passar så många som möjligt</a:t>
            </a:r>
          </a:p>
          <a:p>
            <a:pPr lvl="0"/>
            <a:r>
              <a:rPr lang="sv-SE" sz="2400" dirty="0"/>
              <a:t>Vi vill även </a:t>
            </a:r>
            <a:r>
              <a:rPr lang="sv-SE" sz="2400" b="1" dirty="0"/>
              <a:t>erbjuda spelare som vill satsa på basketen </a:t>
            </a:r>
            <a:r>
              <a:rPr lang="sv-SE" sz="2400" dirty="0"/>
              <a:t>de bästa förutsättningarna för detta genom en bra och gedigen utbildning</a:t>
            </a:r>
          </a:p>
          <a:p>
            <a:r>
              <a:rPr lang="sv-SE" sz="2400" dirty="0"/>
              <a:t>Vi vill ingen av två ovanstående punkter ska ske på bekostnad av den andre</a:t>
            </a:r>
          </a:p>
          <a:p>
            <a:r>
              <a:rPr lang="sv-SE" sz="2400" dirty="0"/>
              <a:t>Vi vill därigenom få </a:t>
            </a:r>
            <a:r>
              <a:rPr lang="sv-SE" sz="2400" b="1" dirty="0"/>
              <a:t>så många spelare som möjligt att spela basket så länge som möjligt </a:t>
            </a:r>
            <a:r>
              <a:rPr lang="sv-SE" sz="2400" dirty="0"/>
              <a:t>hos Viby Basket</a:t>
            </a:r>
            <a:endParaRPr lang="sv-SE" altLang="sv-SE" sz="2400" dirty="0"/>
          </a:p>
        </p:txBody>
      </p:sp>
      <p:sp>
        <p:nvSpPr>
          <p:cNvPr id="5" name="Rubrik 1">
            <a:extLst>
              <a:ext uri="{FF2B5EF4-FFF2-40B4-BE49-F238E27FC236}">
                <a16:creationId xmlns:a16="http://schemas.microsoft.com/office/drawing/2014/main" id="{5F1AB6C9-38CF-D344-BA2D-820146FBC52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Föreningspolicy</a:t>
            </a:r>
          </a:p>
        </p:txBody>
      </p:sp>
      <p:pic>
        <p:nvPicPr>
          <p:cNvPr id="6" name="Bildobjekt 5">
            <a:extLst>
              <a:ext uri="{FF2B5EF4-FFF2-40B4-BE49-F238E27FC236}">
                <a16:creationId xmlns:a16="http://schemas.microsoft.com/office/drawing/2014/main" id="{AC9BE370-1DEA-3949-A7DC-31A41B6F891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3102534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a:bodyPr>
          <a:lstStyle/>
          <a:p>
            <a:pPr marL="0" indent="0" algn="ctr">
              <a:buNone/>
            </a:pPr>
            <a:r>
              <a:rPr lang="sv-SE" sz="3600" i="1" dirty="0"/>
              <a:t>Vår vision är att vara </a:t>
            </a:r>
            <a:r>
              <a:rPr lang="sv-SE" sz="3600" b="1" i="1" dirty="0"/>
              <a:t>en av Sveriges mest framgångsrika basketklubbar </a:t>
            </a:r>
            <a:r>
              <a:rPr lang="sv-SE" sz="3600" i="1" dirty="0"/>
              <a:t>när det gäller att utbilda unga spelare </a:t>
            </a:r>
          </a:p>
          <a:p>
            <a:pPr marL="0" indent="0" algn="ctr">
              <a:buNone/>
            </a:pPr>
            <a:r>
              <a:rPr lang="sv-SE" sz="3600" i="1" dirty="0"/>
              <a:t>– </a:t>
            </a:r>
          </a:p>
          <a:p>
            <a:pPr marL="0" indent="0" algn="ctr">
              <a:buNone/>
            </a:pPr>
            <a:r>
              <a:rPr lang="sv-SE" sz="3600" i="1" dirty="0"/>
              <a:t>både avseende breddverksamhet och för de som verkligen vill satsa på basket. </a:t>
            </a:r>
            <a:endParaRPr lang="sv-SE" altLang="sv-SE" sz="2800" i="1" dirty="0"/>
          </a:p>
        </p:txBody>
      </p:sp>
      <p:sp>
        <p:nvSpPr>
          <p:cNvPr id="5" name="Rubrik 1">
            <a:extLst>
              <a:ext uri="{FF2B5EF4-FFF2-40B4-BE49-F238E27FC236}">
                <a16:creationId xmlns:a16="http://schemas.microsoft.com/office/drawing/2014/main" id="{C14612CF-45DA-FF48-A03B-FD2795DEE5C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 Vision</a:t>
            </a:r>
          </a:p>
        </p:txBody>
      </p:sp>
      <p:pic>
        <p:nvPicPr>
          <p:cNvPr id="6" name="Bildobjekt 5">
            <a:extLst>
              <a:ext uri="{FF2B5EF4-FFF2-40B4-BE49-F238E27FC236}">
                <a16:creationId xmlns:a16="http://schemas.microsoft.com/office/drawing/2014/main" id="{87A057FC-1666-CD41-A0A2-D6B03A5E924E}"/>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3196982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3" y="1752600"/>
            <a:ext cx="8224837" cy="4572000"/>
          </a:xfrm>
        </p:spPr>
        <p:txBody>
          <a:bodyPr vert="horz" lIns="91440" tIns="45720" rIns="91440" bIns="45720" rtlCol="0" anchor="t">
            <a:normAutofit fontScale="85000" lnSpcReduction="10000"/>
          </a:bodyPr>
          <a:lstStyle/>
          <a:p>
            <a:r>
              <a:rPr lang="sv-SE" sz="2800" dirty="0">
                <a:ea typeface="+mn-lt"/>
                <a:cs typeface="+mn-lt"/>
              </a:rPr>
              <a:t>Sedan hösten 2019 ska alla tränare och team manager över 16 år inkomma med utdrag från belastningsregistret. </a:t>
            </a:r>
          </a:p>
          <a:p>
            <a:r>
              <a:rPr lang="sv-SE" sz="2800" dirty="0">
                <a:ea typeface="+mn-lt"/>
                <a:cs typeface="+mn-lt"/>
              </a:rPr>
              <a:t>Detta är enligt Sollentuna kommuns och Riksidrottsförbundet riktlinjer för att trygga alla spelares idrottsmiljö. </a:t>
            </a:r>
          </a:p>
          <a:p>
            <a:r>
              <a:rPr lang="sv-SE" sz="2800" dirty="0">
                <a:ea typeface="+mn-lt"/>
                <a:cs typeface="+mn-lt"/>
              </a:rPr>
              <a:t>Om du inte lämnat in detta - gå in på Polisens hemsida och begär ”Utdrag för arbete med barn i annan verksamhet än skola och barnomsorg”. </a:t>
            </a:r>
            <a:r>
              <a:rPr lang="sv-SE" sz="2800" dirty="0">
                <a:ea typeface="+mn-lt"/>
                <a:cs typeface="+mn-lt"/>
                <a:hlinkClick r:id="rId2"/>
              </a:rPr>
              <a:t>https://polisen.se/tjanster-tillstand/belastningsregistret/ovrigt-arbete-och-kontakt-med-barn/</a:t>
            </a:r>
            <a:endParaRPr lang="sv-SE" sz="2800" dirty="0">
              <a:ea typeface="+mn-lt"/>
              <a:cs typeface="+mn-lt"/>
            </a:endParaRPr>
          </a:p>
          <a:p>
            <a:r>
              <a:rPr lang="sv-SE" sz="2800" dirty="0">
                <a:ea typeface="+mn-lt"/>
                <a:cs typeface="+mn-lt"/>
              </a:rPr>
              <a:t>Ta en bild på utdraget och mejla till </a:t>
            </a:r>
            <a:r>
              <a:rPr lang="sv-SE" sz="2800" dirty="0">
                <a:ea typeface="+mn-lt"/>
                <a:cs typeface="+mn-lt"/>
                <a:hlinkClick r:id="rId3"/>
              </a:rPr>
              <a:t>info@vibybasket.se</a:t>
            </a:r>
            <a:r>
              <a:rPr lang="sv-SE" sz="2800" dirty="0">
                <a:ea typeface="+mn-lt"/>
                <a:cs typeface="+mn-lt"/>
              </a:rPr>
              <a:t>.</a:t>
            </a:r>
          </a:p>
          <a:p>
            <a:r>
              <a:rPr lang="sv-SE" sz="2800" dirty="0">
                <a:ea typeface="+mn-lt"/>
                <a:cs typeface="+mn-lt"/>
              </a:rPr>
              <a:t>Under säsongen kommer vi även att be om förnyade utdrag för er som varit med i klubben länge.</a:t>
            </a:r>
          </a:p>
          <a:p>
            <a:endParaRPr lang="sv-SE" sz="2800" dirty="0">
              <a:ea typeface="+mn-lt"/>
              <a:cs typeface="+mn-lt"/>
            </a:endParaRPr>
          </a:p>
        </p:txBody>
      </p:sp>
      <p:sp>
        <p:nvSpPr>
          <p:cNvPr id="9" name="Rubrik 1">
            <a:extLst>
              <a:ext uri="{FF2B5EF4-FFF2-40B4-BE49-F238E27FC236}">
                <a16:creationId xmlns:a16="http://schemas.microsoft.com/office/drawing/2014/main" id="{5B13F2EF-2323-C44B-9298-3B3A49FC3F8C}"/>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Utdrag ur Belastningsregistret</a:t>
            </a:r>
          </a:p>
        </p:txBody>
      </p:sp>
      <p:pic>
        <p:nvPicPr>
          <p:cNvPr id="10" name="Bildobjekt 9">
            <a:extLst>
              <a:ext uri="{FF2B5EF4-FFF2-40B4-BE49-F238E27FC236}">
                <a16:creationId xmlns:a16="http://schemas.microsoft.com/office/drawing/2014/main" id="{97867B0F-90B9-BD4F-BCEC-6E862D0A10E6}"/>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1837887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161731" y="1752600"/>
            <a:ext cx="6113022" cy="4572000"/>
          </a:xfrm>
        </p:spPr>
        <p:txBody>
          <a:bodyPr vert="horz" lIns="91440" tIns="45720" rIns="91440" bIns="45720" rtlCol="0" anchor="t">
            <a:normAutofit fontScale="92500"/>
          </a:bodyPr>
          <a:lstStyle/>
          <a:p>
            <a:r>
              <a:rPr lang="sv-SE" sz="2800" dirty="0">
                <a:ea typeface="+mn-lt"/>
                <a:cs typeface="+mn-lt"/>
              </a:rPr>
              <a:t>Vad bör föräldrar göra</a:t>
            </a:r>
            <a:endParaRPr lang="en-US" sz="2800" dirty="0">
              <a:ea typeface="+mn-lt"/>
              <a:cs typeface="+mn-lt"/>
            </a:endParaRPr>
          </a:p>
          <a:p>
            <a:pPr lvl="1"/>
            <a:r>
              <a:rPr lang="sv-SE" dirty="0">
                <a:ea typeface="+mn-lt"/>
                <a:cs typeface="+mn-lt"/>
              </a:rPr>
              <a:t>Skapa ett trevligt klimat i hallen</a:t>
            </a:r>
            <a:endParaRPr lang="en-US" dirty="0">
              <a:ea typeface="+mn-lt"/>
              <a:cs typeface="+mn-lt"/>
            </a:endParaRPr>
          </a:p>
          <a:p>
            <a:pPr lvl="1"/>
            <a:r>
              <a:rPr lang="sv-SE" dirty="0">
                <a:ea typeface="+mn-lt"/>
                <a:cs typeface="+mn-lt"/>
              </a:rPr>
              <a:t>Vara närvarande utan att styra</a:t>
            </a:r>
            <a:endParaRPr lang="en-US" dirty="0">
              <a:ea typeface="+mn-lt"/>
              <a:cs typeface="+mn-lt"/>
            </a:endParaRPr>
          </a:p>
          <a:p>
            <a:pPr lvl="1"/>
            <a:r>
              <a:rPr lang="sv-SE" dirty="0">
                <a:ea typeface="+mn-lt"/>
                <a:cs typeface="+mn-lt"/>
              </a:rPr>
              <a:t>Fokus på prestation istället för resultat</a:t>
            </a:r>
            <a:endParaRPr lang="en-US" dirty="0">
              <a:ea typeface="+mn-lt"/>
              <a:cs typeface="+mn-lt"/>
            </a:endParaRPr>
          </a:p>
          <a:p>
            <a:r>
              <a:rPr lang="sv-SE" altLang="sv-SE" sz="2800" dirty="0"/>
              <a:t>Vad bör föräldrar inte göra</a:t>
            </a:r>
            <a:endParaRPr lang="sv-SE" dirty="0"/>
          </a:p>
          <a:p>
            <a:pPr lvl="1"/>
            <a:r>
              <a:rPr lang="sv-SE" altLang="sv-SE" sz="2400" dirty="0"/>
              <a:t>Instruera</a:t>
            </a:r>
          </a:p>
          <a:p>
            <a:pPr lvl="1"/>
            <a:r>
              <a:rPr lang="sv-SE" altLang="sv-SE" sz="2400" dirty="0"/>
              <a:t>Vara negativ (till domare, tränare, andra spelare m m)</a:t>
            </a:r>
          </a:p>
          <a:p>
            <a:pPr lvl="1"/>
            <a:r>
              <a:rPr lang="sv-SE" altLang="sv-SE" sz="2400" dirty="0"/>
              <a:t>Stressa fram utveckling (t ex byta klubb tidigt)</a:t>
            </a:r>
            <a:endParaRPr lang="sv-SE" altLang="sv-SE" sz="2400" dirty="0">
              <a:cs typeface="Calibri"/>
            </a:endParaRPr>
          </a:p>
          <a:p>
            <a:r>
              <a:rPr lang="sv-SE" altLang="sv-SE" sz="2800" dirty="0"/>
              <a:t>Hur gör coacher som sitter på läktaren?</a:t>
            </a:r>
          </a:p>
        </p:txBody>
      </p:sp>
      <p:sp>
        <p:nvSpPr>
          <p:cNvPr id="3" name="textruta 2"/>
          <p:cNvSpPr txBox="1"/>
          <p:nvPr/>
        </p:nvSpPr>
        <p:spPr>
          <a:xfrm>
            <a:off x="6853599" y="5242148"/>
            <a:ext cx="20018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Av Johan Fallby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 Idrottspsykolog</a:t>
            </a:r>
          </a:p>
        </p:txBody>
      </p:sp>
      <p:pic>
        <p:nvPicPr>
          <p:cNvPr id="8" name="Bildobjekt 7" descr="http://img.dn.se/remote/d1.dn-static.se/UploadedImages/2015/12/6/40aa28e0-8992-4819-9a5d-15aada3be353/bigOriginal.jpg?preset=FactboxDesktop"/>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1660" y="1600200"/>
            <a:ext cx="2340610" cy="3617595"/>
          </a:xfrm>
          <a:prstGeom prst="rect">
            <a:avLst/>
          </a:prstGeom>
          <a:noFill/>
          <a:ln>
            <a:noFill/>
          </a:ln>
        </p:spPr>
      </p:pic>
      <p:sp>
        <p:nvSpPr>
          <p:cNvPr id="9" name="Rubrik 1">
            <a:extLst>
              <a:ext uri="{FF2B5EF4-FFF2-40B4-BE49-F238E27FC236}">
                <a16:creationId xmlns:a16="http://schemas.microsoft.com/office/drawing/2014/main" id="{5B13F2EF-2323-C44B-9298-3B3A49FC3F8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Råd till föräldrar</a:t>
            </a:r>
          </a:p>
        </p:txBody>
      </p:sp>
      <p:pic>
        <p:nvPicPr>
          <p:cNvPr id="10" name="Bildobjekt 9">
            <a:extLst>
              <a:ext uri="{FF2B5EF4-FFF2-40B4-BE49-F238E27FC236}">
                <a16:creationId xmlns:a16="http://schemas.microsoft.com/office/drawing/2014/main" id="{97867B0F-90B9-BD4F-BCEC-6E862D0A10E6}"/>
              </a:ext>
            </a:extLst>
          </p:cNvPr>
          <p:cNvPicPr>
            <a:picLocks noChangeAspect="1"/>
          </p:cNvPicPr>
          <p:nvPr/>
        </p:nvPicPr>
        <p:blipFill>
          <a:blip r:embed="rId3"/>
          <a:stretch>
            <a:fillRect/>
          </a:stretch>
        </p:blipFill>
        <p:spPr>
          <a:xfrm>
            <a:off x="7315200" y="0"/>
            <a:ext cx="1752753" cy="674810"/>
          </a:xfrm>
          <a:prstGeom prst="rect">
            <a:avLst/>
          </a:prstGeom>
        </p:spPr>
      </p:pic>
    </p:spTree>
    <p:extLst>
      <p:ext uri="{BB962C8B-B14F-4D97-AF65-F5344CB8AC3E}">
        <p14:creationId xmlns:p14="http://schemas.microsoft.com/office/powerpoint/2010/main" val="2628028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C14612CF-45DA-FF48-A03B-FD2795DEE5C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Friday Nights</a:t>
            </a:r>
          </a:p>
        </p:txBody>
      </p:sp>
      <p:pic>
        <p:nvPicPr>
          <p:cNvPr id="6" name="Bildobjekt 5">
            <a:extLst>
              <a:ext uri="{FF2B5EF4-FFF2-40B4-BE49-F238E27FC236}">
                <a16:creationId xmlns:a16="http://schemas.microsoft.com/office/drawing/2014/main" id="{87A057FC-1666-CD41-A0A2-D6B03A5E924E}"/>
              </a:ext>
            </a:extLst>
          </p:cNvPr>
          <p:cNvPicPr>
            <a:picLocks noChangeAspect="1"/>
          </p:cNvPicPr>
          <p:nvPr/>
        </p:nvPicPr>
        <p:blipFill>
          <a:blip r:embed="rId2"/>
          <a:stretch>
            <a:fillRect/>
          </a:stretch>
        </p:blipFill>
        <p:spPr>
          <a:xfrm>
            <a:off x="7315200" y="0"/>
            <a:ext cx="1752753" cy="674810"/>
          </a:xfrm>
          <a:prstGeom prst="rect">
            <a:avLst/>
          </a:prstGeom>
        </p:spPr>
      </p:pic>
      <p:sp>
        <p:nvSpPr>
          <p:cNvPr id="7" name="Content Placeholder 2">
            <a:extLst>
              <a:ext uri="{FF2B5EF4-FFF2-40B4-BE49-F238E27FC236}">
                <a16:creationId xmlns:a16="http://schemas.microsoft.com/office/drawing/2014/main" id="{B245E2AD-E2BA-D29B-6D70-8C62F8152E00}"/>
              </a:ext>
            </a:extLst>
          </p:cNvPr>
          <p:cNvSpPr>
            <a:spLocks noGrp="1"/>
          </p:cNvSpPr>
          <p:nvPr>
            <p:ph idx="1"/>
          </p:nvPr>
        </p:nvSpPr>
        <p:spPr>
          <a:xfrm>
            <a:off x="457200" y="1600200"/>
            <a:ext cx="8229600" cy="4525963"/>
          </a:xfrm>
        </p:spPr>
        <p:txBody>
          <a:bodyPr>
            <a:normAutofit/>
          </a:bodyPr>
          <a:lstStyle/>
          <a:p>
            <a:pPr marL="0" indent="0">
              <a:buNone/>
            </a:pPr>
            <a:r>
              <a:rPr lang="sv-SE" dirty="0"/>
              <a:t>Alla datum finns på hemsidan under: </a:t>
            </a:r>
            <a:r>
              <a:rPr lang="sv-SE" dirty="0">
                <a:hlinkClick r:id="rId3"/>
              </a:rPr>
              <a:t>Arrangemang</a:t>
            </a:r>
            <a:endParaRPr lang="sv-SE" dirty="0"/>
          </a:p>
          <a:p>
            <a:endParaRPr lang="sv-SE" dirty="0"/>
          </a:p>
          <a:p>
            <a:pPr marL="0" indent="0">
              <a:buNone/>
            </a:pPr>
            <a:r>
              <a:rPr lang="sv-SE" b="1" dirty="0"/>
              <a:t>Vad behöver du som ledare göra?</a:t>
            </a:r>
          </a:p>
          <a:p>
            <a:pPr marL="514350" indent="-514350">
              <a:buFont typeface="+mj-lt"/>
              <a:buAutoNum type="arabicPeriod"/>
            </a:pPr>
            <a:r>
              <a:rPr lang="sv-SE" dirty="0"/>
              <a:t>Se till att alla datum finns i er lagkalender i </a:t>
            </a:r>
            <a:r>
              <a:rPr lang="sv-SE" dirty="0" err="1"/>
              <a:t>Sportadmin</a:t>
            </a:r>
            <a:endParaRPr lang="sv-SE" dirty="0"/>
          </a:p>
          <a:p>
            <a:pPr marL="514350" indent="-514350">
              <a:buFont typeface="+mj-lt"/>
              <a:buAutoNum type="arabicPeriod"/>
            </a:pPr>
            <a:r>
              <a:rPr lang="sv-SE" dirty="0"/>
              <a:t>Peppa alla i laget att komma på alla </a:t>
            </a:r>
            <a:r>
              <a:rPr lang="sv-SE" dirty="0" err="1"/>
              <a:t>Friday</a:t>
            </a:r>
            <a:r>
              <a:rPr lang="sv-SE" dirty="0"/>
              <a:t> </a:t>
            </a:r>
            <a:r>
              <a:rPr lang="sv-SE" dirty="0" err="1"/>
              <a:t>Nights</a:t>
            </a:r>
            <a:r>
              <a:rPr lang="sv-SE" dirty="0"/>
              <a:t>!</a:t>
            </a:r>
          </a:p>
        </p:txBody>
      </p:sp>
      <p:pic>
        <p:nvPicPr>
          <p:cNvPr id="8" name="Picture 2">
            <a:extLst>
              <a:ext uri="{FF2B5EF4-FFF2-40B4-BE49-F238E27FC236}">
                <a16:creationId xmlns:a16="http://schemas.microsoft.com/office/drawing/2014/main" id="{EB9CA07B-28D6-3358-8114-F776B16317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9664" y="1177757"/>
            <a:ext cx="2279073" cy="2279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123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617345"/>
            <a:ext cx="8229600" cy="504753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Calibri"/>
              </a:rPr>
              <a:t>Information kring anmälan och deltagande i cuper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Team Manager eller Cupansvarig i laget anmäler laget till respektive cup.</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Team Manager eller Cupansvarig betalar anmälningsavgiften.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sv-SE" sz="1800" b="0" i="0" u="none" strike="noStrike" kern="1200" cap="none" spc="0" normalizeH="0" baseline="0" noProof="0" dirty="0">
                <a:ln>
                  <a:noFill/>
                </a:ln>
                <a:solidFill>
                  <a:prstClr val="black"/>
                </a:solidFill>
                <a:effectLst/>
                <a:uLnTx/>
                <a:uFillTx/>
                <a:latin typeface="Calibri"/>
                <a:ea typeface="+mn-ea"/>
                <a:cs typeface="Calibri"/>
              </a:rPr>
              <a:t>Team Manager eller Cupansvarig fyller i vår mall för utlägg för att få ersättning för utlägget och mejlar till </a:t>
            </a:r>
            <a:r>
              <a:rPr kumimoji="0" lang="sv-SE" sz="1800" b="1" i="0" u="none" strike="noStrike" kern="1200" cap="none" spc="0" normalizeH="0" baseline="0" noProof="0" dirty="0">
                <a:ln>
                  <a:noFill/>
                </a:ln>
                <a:solidFill>
                  <a:prstClr val="black"/>
                </a:solidFill>
                <a:effectLst/>
                <a:uLnTx/>
                <a:uFillTx/>
                <a:latin typeface="Calibri"/>
                <a:ea typeface="+mn-ea"/>
                <a:cs typeface="Calibri"/>
              </a:rPr>
              <a:t>faktura@vibybasket.se.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Att deltaga i cup innebär alltid en sk anmälningsavgift för laget. Klubben står för lagets anmälningsavgift (beroende på ålder och nivå)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U10: 3.000 kr till valfria turneringar per säsong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U11-U12: Skövdecupen (2.400 kr/lag) ELLER Basketfestivalen i Göteborg (2.500 kr/lag) + 2.000 kr till valfria turneringar per säsong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U13-U14: Skövdecupen (2.400 kr/lag) &amp; Basketfestivalen i Göteborg  (2.500 kr/lag) + 1.000 kr till valfria turneringarper säsong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U15-U19: USM + Skövdecupen (2.400 kr/lag) &amp; Basketfestivalen i Göteborg (2.500 kr/lag) per säsong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Calibri"/>
                <a:ea typeface="+mn-ea"/>
                <a:cs typeface="+mn-cs"/>
              </a:rPr>
              <a:t>Läs mer här: </a:t>
            </a:r>
            <a:r>
              <a:rPr kumimoji="0" lang="sv-SE" sz="2400" b="0" i="0" u="none" strike="noStrike" kern="1200" cap="none" spc="0" normalizeH="0" baseline="0" noProof="0" dirty="0">
                <a:ln>
                  <a:noFill/>
                </a:ln>
                <a:solidFill>
                  <a:prstClr val="black"/>
                </a:solidFill>
                <a:effectLst/>
                <a:uLnTx/>
                <a:uFillTx/>
                <a:latin typeface="Calibri"/>
                <a:ea typeface="+mn-ea"/>
                <a:cs typeface="+mn-cs"/>
                <a:hlinkClick r:id="rId2"/>
              </a:rPr>
              <a:t>https://www.vibybasket.se/sida/?ID=56224</a:t>
            </a: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Cuper &amp; Turneringar</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3"/>
          <a:stretch>
            <a:fillRect/>
          </a:stretch>
        </p:blipFill>
        <p:spPr>
          <a:xfrm>
            <a:off x="7315200" y="0"/>
            <a:ext cx="1752753" cy="674810"/>
          </a:xfrm>
          <a:prstGeom prst="rect">
            <a:avLst/>
          </a:prstGeom>
        </p:spPr>
      </p:pic>
    </p:spTree>
    <p:extLst>
      <p:ext uri="{BB962C8B-B14F-4D97-AF65-F5344CB8AC3E}">
        <p14:creationId xmlns:p14="http://schemas.microsoft.com/office/powerpoint/2010/main" val="30068080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ubrik 1">
            <a:extLst>
              <a:ext uri="{FF2B5EF4-FFF2-40B4-BE49-F238E27FC236}">
                <a16:creationId xmlns:a16="http://schemas.microsoft.com/office/drawing/2014/main" id="{921631EE-59B9-9C40-BD2D-DFF4683EFC7D}"/>
              </a:ext>
            </a:extLst>
          </p:cNvPr>
          <p:cNvSpPr txBox="1">
            <a:spLocks/>
          </p:cNvSpPr>
          <p:nvPr/>
        </p:nvSpPr>
        <p:spPr>
          <a:xfrm>
            <a:off x="0" y="16934"/>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Årsmöte tisdag 18 oktober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kl</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19.30 i Edsbergshallen</a:t>
            </a: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3"/>
          <a:stretch>
            <a:fillRect/>
          </a:stretch>
        </p:blipFill>
        <p:spPr>
          <a:xfrm>
            <a:off x="7315200" y="87190"/>
            <a:ext cx="1752753" cy="674810"/>
          </a:xfrm>
          <a:prstGeom prst="rect">
            <a:avLst/>
          </a:prstGeom>
        </p:spPr>
      </p:pic>
      <p:pic>
        <p:nvPicPr>
          <p:cNvPr id="7" name="Bildobjekt 6">
            <a:extLst>
              <a:ext uri="{FF2B5EF4-FFF2-40B4-BE49-F238E27FC236}">
                <a16:creationId xmlns:a16="http://schemas.microsoft.com/office/drawing/2014/main" id="{FC8F5E18-10A5-454C-96B4-259871335183}"/>
              </a:ext>
            </a:extLst>
          </p:cNvPr>
          <p:cNvPicPr>
            <a:picLocks noChangeAspect="1"/>
          </p:cNvPicPr>
          <p:nvPr/>
        </p:nvPicPr>
        <p:blipFill rotWithShape="1">
          <a:blip r:embed="rId4"/>
          <a:srcRect b="20309"/>
          <a:stretch/>
        </p:blipFill>
        <p:spPr>
          <a:xfrm>
            <a:off x="457200" y="1066800"/>
            <a:ext cx="4114800" cy="4648200"/>
          </a:xfrm>
          <a:prstGeom prst="rect">
            <a:avLst/>
          </a:prstGeom>
        </p:spPr>
      </p:pic>
      <p:sp>
        <p:nvSpPr>
          <p:cNvPr id="33" name="Rektangel 32">
            <a:extLst>
              <a:ext uri="{FF2B5EF4-FFF2-40B4-BE49-F238E27FC236}">
                <a16:creationId xmlns:a16="http://schemas.microsoft.com/office/drawing/2014/main" id="{0C17D842-9B35-FC49-B733-2A681B1E69D4}"/>
              </a:ext>
            </a:extLst>
          </p:cNvPr>
          <p:cNvSpPr/>
          <p:nvPr/>
        </p:nvSpPr>
        <p:spPr>
          <a:xfrm>
            <a:off x="5037117" y="1223158"/>
            <a:ext cx="3276599" cy="2363724"/>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Vi söker dig som vill engagera dig för att utveckla Viby Baskets verksamhet och organisation samt aktivt bidra för en ökad gemenskap och kvalité i vår fina förening.</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8" name="Rektangel 7">
            <a:extLst>
              <a:ext uri="{FF2B5EF4-FFF2-40B4-BE49-F238E27FC236}">
                <a16:creationId xmlns:a16="http://schemas.microsoft.com/office/drawing/2014/main" id="{A85B1653-3176-2C4A-99EF-C965025EC9AA}"/>
              </a:ext>
            </a:extLst>
          </p:cNvPr>
          <p:cNvSpPr/>
          <p:nvPr/>
        </p:nvSpPr>
        <p:spPr>
          <a:xfrm>
            <a:off x="5181600" y="4407086"/>
            <a:ext cx="3276599" cy="2031325"/>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Valberedningens Ordförande:</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Henrik Karlsson Rodén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5"/>
              </a:rPr>
              <a:t>valberedning@vibybasket.se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endParaRPr kumimoji="0" lang="sv-SE" altLang="en-US" sz="1800" b="1" i="1" u="none"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6"/>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DDCBABA5-A385-BCF6-D9D9-9EF0CD999EC3}"/>
              </a:ext>
            </a:extLst>
          </p:cNvPr>
          <p:cNvSpPr/>
          <p:nvPr/>
        </p:nvSpPr>
        <p:spPr>
          <a:xfrm>
            <a:off x="457200" y="5715659"/>
            <a:ext cx="4114800" cy="461665"/>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2400" b="1" i="1" u="sng" strike="noStrike" kern="0" cap="none" spc="0" normalizeH="0" baseline="0" noProof="0" dirty="0">
                <a:ln>
                  <a:noFill/>
                </a:ln>
                <a:solidFill>
                  <a:srgbClr val="0070C0"/>
                </a:solidFill>
                <a:effectLst/>
                <a:uLnTx/>
                <a:uFillTx/>
                <a:latin typeface="Calibri"/>
                <a:ea typeface="+mn-ea"/>
                <a:cs typeface="+mn-cs"/>
                <a:hlinkClick r:id="rId5"/>
              </a:rPr>
              <a:t>valberedning@vibybasket.se</a:t>
            </a:r>
            <a:endParaRPr kumimoji="0" lang="sv-SE" altLang="en-US" sz="2400" b="1" i="1" u="sng" strike="noStrike" kern="0" cap="none" spc="0" normalizeH="0" baseline="0" noProof="0" dirty="0">
              <a:ln>
                <a:noFill/>
              </a:ln>
              <a:solidFill>
                <a:srgbClr val="0070C0"/>
              </a:solidFill>
              <a:effectLst/>
              <a:uLnTx/>
              <a:uFillTx/>
              <a:latin typeface="Calibri"/>
              <a:ea typeface="+mn-ea"/>
              <a:cs typeface="+mn-cs"/>
            </a:endParaRPr>
          </a:p>
        </p:txBody>
      </p:sp>
      <p:pic>
        <p:nvPicPr>
          <p:cNvPr id="4" name="Bildobjekt 3">
            <a:extLst>
              <a:ext uri="{FF2B5EF4-FFF2-40B4-BE49-F238E27FC236}">
                <a16:creationId xmlns:a16="http://schemas.microsoft.com/office/drawing/2014/main" id="{EF46EB2E-1AA5-6A28-080F-0AF32412E4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000" y="1981227"/>
            <a:ext cx="2133600" cy="508000"/>
          </a:xfrm>
          <a:prstGeom prst="rect">
            <a:avLst/>
          </a:prstGeom>
        </p:spPr>
      </p:pic>
      <p:sp>
        <p:nvSpPr>
          <p:cNvPr id="5" name="textruta 4">
            <a:extLst>
              <a:ext uri="{FF2B5EF4-FFF2-40B4-BE49-F238E27FC236}">
                <a16:creationId xmlns:a16="http://schemas.microsoft.com/office/drawing/2014/main" id="{12F23BC0-27DF-5FB3-17F6-9D4912BC6103}"/>
              </a:ext>
            </a:extLst>
          </p:cNvPr>
          <p:cNvSpPr txBox="1"/>
          <p:nvPr/>
        </p:nvSpPr>
        <p:spPr>
          <a:xfrm>
            <a:off x="457200" y="1905000"/>
            <a:ext cx="41148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Phosphate Inline" panose="02000506050000020004" pitchFamily="2" charset="77"/>
                <a:ea typeface="+mn-ea"/>
                <a:cs typeface="Phosphate Inline" panose="02000506050000020004" pitchFamily="2" charset="77"/>
              </a:rPr>
              <a:t>Vi behöver DIG till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Phosphate Inline" panose="02000506050000020004" pitchFamily="2" charset="77"/>
                <a:ea typeface="+mn-ea"/>
                <a:cs typeface="Phosphate Inline" panose="02000506050000020004" pitchFamily="2" charset="77"/>
              </a:rPr>
              <a:t>Viby Baskets Styrelse!</a:t>
            </a:r>
          </a:p>
        </p:txBody>
      </p:sp>
    </p:spTree>
    <p:extLst>
      <p:ext uri="{BB962C8B-B14F-4D97-AF65-F5344CB8AC3E}">
        <p14:creationId xmlns:p14="http://schemas.microsoft.com/office/powerpoint/2010/main" val="3063960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Head Coaches</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20.00 - 20.30</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42673147"/>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62000" y="1828800"/>
            <a:ext cx="5791200" cy="4572000"/>
          </a:xfrm>
        </p:spPr>
        <p:txBody>
          <a:bodyPr>
            <a:normAutofit fontScale="92500" lnSpcReduction="10000"/>
          </a:bodyPr>
          <a:lstStyle/>
          <a:p>
            <a:pPr lvl="0"/>
            <a:r>
              <a:rPr lang="sv-SE" dirty="0"/>
              <a:t>Är alltid positiva och engagerade</a:t>
            </a:r>
          </a:p>
          <a:p>
            <a:pPr lvl="0"/>
            <a:r>
              <a:rPr lang="sv-SE" dirty="0"/>
              <a:t>Konstruktiv feedback</a:t>
            </a:r>
          </a:p>
          <a:p>
            <a:pPr lvl="0"/>
            <a:r>
              <a:rPr lang="sv-SE" dirty="0"/>
              <a:t>Ställer tydliga krav</a:t>
            </a:r>
          </a:p>
          <a:p>
            <a:pPr lvl="0"/>
            <a:r>
              <a:rPr lang="sv-SE" dirty="0"/>
              <a:t>Lever som vi lär – är en förebild</a:t>
            </a:r>
          </a:p>
          <a:p>
            <a:pPr lvl="0"/>
            <a:r>
              <a:rPr lang="sv-SE" dirty="0"/>
              <a:t>Är lyhörda för spelarnas fysiska status</a:t>
            </a:r>
          </a:p>
          <a:p>
            <a:pPr lvl="0"/>
            <a:r>
              <a:rPr lang="sv-SE" dirty="0"/>
              <a:t>Är noga med spelarnas teknik</a:t>
            </a:r>
          </a:p>
          <a:p>
            <a:pPr lvl="0"/>
            <a:r>
              <a:rPr lang="sv-SE" dirty="0"/>
              <a:t>Coachar aktivt och är positiv gentemot spelarna på matcher</a:t>
            </a:r>
            <a:endParaRPr lang="sv-SE" altLang="sv-SE" dirty="0"/>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 </a:t>
            </a:r>
            <a:r>
              <a:rPr kumimoji="0" lang="sv-SE" sz="4800" b="1" i="0" u="none" strike="noStrike" kern="1200" cap="none" spc="0" normalizeH="0" baseline="0" noProof="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ledarfilosofi –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Ledare </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i Viby Basket</a:t>
            </a:r>
          </a:p>
        </p:txBody>
      </p:sp>
      <p:pic>
        <p:nvPicPr>
          <p:cNvPr id="6" name="Bildobjekt 5">
            <a:extLst>
              <a:ext uri="{FF2B5EF4-FFF2-40B4-BE49-F238E27FC236}">
                <a16:creationId xmlns:a16="http://schemas.microsoft.com/office/drawing/2014/main" id="{9C382C80-85C7-F144-B4D4-061AF244EE73}"/>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textruta 7">
            <a:extLst>
              <a:ext uri="{FF2B5EF4-FFF2-40B4-BE49-F238E27FC236}">
                <a16:creationId xmlns:a16="http://schemas.microsoft.com/office/drawing/2014/main" id="{92979D6B-AE60-9A4E-A9C6-421E3956175B}"/>
              </a:ext>
            </a:extLst>
          </p:cNvPr>
          <p:cNvSpPr txBox="1"/>
          <p:nvPr/>
        </p:nvSpPr>
        <p:spPr>
          <a:xfrm>
            <a:off x="7200976" y="6172200"/>
            <a:ext cx="1981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sng" strike="noStrike" kern="1200" cap="none" spc="0" normalizeH="0" baseline="0" noProof="0" dirty="0">
                <a:ln>
                  <a:noFill/>
                </a:ln>
                <a:solidFill>
                  <a:srgbClr val="0070C0"/>
                </a:solidFill>
                <a:effectLst/>
                <a:uLnTx/>
                <a:uFillTx/>
                <a:latin typeface="Calibri"/>
                <a:ea typeface="+mn-ea"/>
                <a:cs typeface="+mn-cs"/>
                <a:hlinkClick r:id="rId3"/>
              </a:rPr>
              <a:t>Detta dokument finns även på vår hemsida</a:t>
            </a:r>
            <a:endParaRPr kumimoji="0" sz="1400" b="0" i="0" u="sng" strike="noStrike" kern="1200" cap="none" spc="0" normalizeH="0" baseline="0" noProof="0" dirty="0">
              <a:ln>
                <a:noFill/>
              </a:ln>
              <a:solidFill>
                <a:srgbClr val="0070C0"/>
              </a:solidFill>
              <a:effectLst/>
              <a:uLnTx/>
              <a:uFillTx/>
              <a:latin typeface="Calibri"/>
              <a:ea typeface="+mn-ea"/>
              <a:cs typeface="+mn-cs"/>
            </a:endParaRPr>
          </a:p>
        </p:txBody>
      </p:sp>
      <p:pic>
        <p:nvPicPr>
          <p:cNvPr id="4100" name="Picture 4" descr="What Is A Business Coach?">
            <a:extLst>
              <a:ext uri="{FF2B5EF4-FFF2-40B4-BE49-F238E27FC236}">
                <a16:creationId xmlns:a16="http://schemas.microsoft.com/office/drawing/2014/main" id="{23F67A78-A743-4372-AFCC-F4A1B7C60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76" y="2229536"/>
            <a:ext cx="3581400" cy="1108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140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828800"/>
            <a:ext cx="6781800" cy="4572000"/>
          </a:xfrm>
        </p:spPr>
        <p:txBody>
          <a:bodyPr>
            <a:normAutofit fontScale="70000" lnSpcReduction="20000"/>
          </a:bodyPr>
          <a:lstStyle/>
          <a:p>
            <a:pPr marL="0" lvl="0" indent="0">
              <a:buNone/>
            </a:pPr>
            <a:r>
              <a:rPr lang="sv-SE" dirty="0"/>
              <a:t>Fyra hörnstenar där prestation står över resultat:</a:t>
            </a:r>
          </a:p>
          <a:p>
            <a:pPr marL="0" lvl="0" indent="0">
              <a:buNone/>
            </a:pPr>
            <a:endParaRPr lang="sv-SE" dirty="0"/>
          </a:p>
          <a:p>
            <a:pPr lvl="0"/>
            <a:r>
              <a:rPr lang="sv-SE" b="1" dirty="0"/>
              <a:t>Ansträngning</a:t>
            </a:r>
          </a:p>
          <a:p>
            <a:pPr lvl="1"/>
            <a:r>
              <a:rPr lang="sv-SE" dirty="0"/>
              <a:t>Belöna ansträngning och de tillfällen där spelare satsar allt även om de förlorar </a:t>
            </a:r>
          </a:p>
          <a:p>
            <a:pPr lvl="0"/>
            <a:r>
              <a:rPr lang="sv-SE" b="1" dirty="0"/>
              <a:t>Lärandet</a:t>
            </a:r>
          </a:p>
          <a:p>
            <a:pPr lvl="1"/>
            <a:r>
              <a:rPr lang="sv-SE" dirty="0"/>
              <a:t>Fokusera på att spelarna och laget utvecklas genom att sätta upp prestationsmål</a:t>
            </a:r>
          </a:p>
          <a:p>
            <a:pPr lvl="0"/>
            <a:r>
              <a:rPr lang="sv-SE" b="1" dirty="0"/>
              <a:t>Misstag</a:t>
            </a:r>
          </a:p>
          <a:p>
            <a:pPr lvl="1"/>
            <a:r>
              <a:rPr lang="sv-SE" dirty="0"/>
              <a:t>Beröm spelare som vågar utmana och ta svåra men rätt beslut trots att det kanske inte går hela vägen. Då får vi trygga spelare som lär sig mer.</a:t>
            </a:r>
          </a:p>
          <a:p>
            <a:r>
              <a:rPr lang="sv-SE" b="1" dirty="0"/>
              <a:t>Må-bra kontot</a:t>
            </a:r>
          </a:p>
          <a:p>
            <a:pPr lvl="1"/>
            <a:r>
              <a:rPr lang="sv-SE" dirty="0"/>
              <a:t>Notera och beröm när spelarna gör rätt saker. Ge spelarna ansvar att peppa varandra också</a:t>
            </a:r>
            <a:endParaRPr lang="sv-SE" altLang="sv-SE" dirty="0"/>
          </a:p>
        </p:txBody>
      </p:sp>
      <p:sp>
        <p:nvSpPr>
          <p:cNvPr id="5" name="Rubrik 1">
            <a:extLst>
              <a:ext uri="{FF2B5EF4-FFF2-40B4-BE49-F238E27FC236}">
                <a16:creationId xmlns:a16="http://schemas.microsoft.com/office/drawing/2014/main" id="{5A7640C6-FE2D-E344-8418-CBA535DDDB47}"/>
              </a:ext>
            </a:extLst>
          </p:cNvPr>
          <p:cNvSpPr txBox="1">
            <a:spLocks/>
          </p:cNvSpPr>
          <p:nvPr/>
        </p:nvSpPr>
        <p:spPr>
          <a:xfrm>
            <a:off x="0" y="0"/>
            <a:ext cx="4953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Vår ledarfilosofi –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Positiv coaching </a:t>
            </a:r>
          </a:p>
        </p:txBody>
      </p:sp>
      <p:pic>
        <p:nvPicPr>
          <p:cNvPr id="6" name="Bildobjekt 5">
            <a:extLst>
              <a:ext uri="{FF2B5EF4-FFF2-40B4-BE49-F238E27FC236}">
                <a16:creationId xmlns:a16="http://schemas.microsoft.com/office/drawing/2014/main" id="{8A2A5FEF-5189-4542-8ADA-072312CC61D8}"/>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textruta 7">
            <a:extLst>
              <a:ext uri="{FF2B5EF4-FFF2-40B4-BE49-F238E27FC236}">
                <a16:creationId xmlns:a16="http://schemas.microsoft.com/office/drawing/2014/main" id="{85978A7D-D18B-2546-8368-0D23FF838956}"/>
              </a:ext>
            </a:extLst>
          </p:cNvPr>
          <p:cNvSpPr txBox="1"/>
          <p:nvPr/>
        </p:nvSpPr>
        <p:spPr>
          <a:xfrm>
            <a:off x="7200976" y="6172200"/>
            <a:ext cx="1981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sng" strike="noStrike" kern="1200" cap="none" spc="0" normalizeH="0" baseline="0" noProof="0" dirty="0">
                <a:ln>
                  <a:noFill/>
                </a:ln>
                <a:solidFill>
                  <a:srgbClr val="0070C0"/>
                </a:solidFill>
                <a:effectLst/>
                <a:uLnTx/>
                <a:uFillTx/>
                <a:latin typeface="Calibri"/>
                <a:ea typeface="+mn-ea"/>
                <a:cs typeface="+mn-cs"/>
                <a:hlinkClick r:id="rId3"/>
              </a:rPr>
              <a:t>Detta dokument finns även på vår hemsida</a:t>
            </a:r>
            <a:endParaRPr kumimoji="0" sz="1400" b="0" i="0" u="sng" strike="noStrike" kern="120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1239363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3581400"/>
          </a:xfrm>
        </p:spPr>
        <p:txBody>
          <a:bodyPr>
            <a:normAutofit fontScale="62500" lnSpcReduction="20000"/>
          </a:bodyPr>
          <a:lstStyle/>
          <a:p>
            <a:pPr lvl="0"/>
            <a:r>
              <a:rPr lang="sv-SE" b="1" dirty="0"/>
              <a:t>Nivåindelning</a:t>
            </a:r>
          </a:p>
          <a:p>
            <a:pPr lvl="1">
              <a:spcBef>
                <a:spcPct val="0"/>
              </a:spcBef>
            </a:pPr>
            <a:r>
              <a:rPr lang="sv-SE" dirty="0"/>
              <a:t>Det är inte ovanligt att ett lag har många spelare som kommit olika långt i sitt basketkunnande. </a:t>
            </a:r>
            <a:br>
              <a:rPr lang="sv-SE" dirty="0"/>
            </a:br>
            <a:r>
              <a:rPr lang="sv-SE" sz="2800" dirty="0"/>
              <a:t>En stor trupp kan/bör därför nivåindelas på hela eller delar av träningarna – det kräver dock flera tränare som kan dela på ansvaret – och rotera</a:t>
            </a:r>
          </a:p>
          <a:p>
            <a:pPr lvl="1">
              <a:spcBef>
                <a:spcPct val="0"/>
              </a:spcBef>
            </a:pPr>
            <a:endParaRPr lang="sv-SE" dirty="0"/>
          </a:p>
          <a:p>
            <a:pPr lvl="0"/>
            <a:r>
              <a:rPr lang="sv-SE" b="1" dirty="0"/>
              <a:t>Träna med yngre</a:t>
            </a:r>
          </a:p>
          <a:p>
            <a:pPr lvl="1"/>
            <a:r>
              <a:rPr lang="sv-SE" dirty="0"/>
              <a:t>De som är ”färskast” kan behöva träna med yngre lag under en övergångstid någon gång per vecka</a:t>
            </a:r>
          </a:p>
          <a:p>
            <a:pPr lvl="0">
              <a:buNone/>
            </a:pPr>
            <a:endParaRPr lang="sv-SE" dirty="0"/>
          </a:p>
          <a:p>
            <a:pPr lvl="0"/>
            <a:r>
              <a:rPr lang="sv-SE" b="1" dirty="0"/>
              <a:t>Träna med äldre</a:t>
            </a:r>
          </a:p>
          <a:p>
            <a:pPr lvl="1"/>
            <a:r>
              <a:rPr lang="sv-SE" dirty="0"/>
              <a:t>De som har kommit längre behöver troligen också få extra stimulans genom att tex, vid något tillfälle/vecka träna med några som är äldre alternativt ha en egen träning</a:t>
            </a:r>
          </a:p>
          <a:p>
            <a:pPr lvl="1"/>
            <a:endParaRPr lang="sv-SE" dirty="0"/>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183F821E-47D2-4C48-A509-02231F3823B1}"/>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ledarfilosofi - Träning</a:t>
            </a:r>
          </a:p>
        </p:txBody>
      </p:sp>
      <p:pic>
        <p:nvPicPr>
          <p:cNvPr id="8" name="Bildobjekt 7">
            <a:extLst>
              <a:ext uri="{FF2B5EF4-FFF2-40B4-BE49-F238E27FC236}">
                <a16:creationId xmlns:a16="http://schemas.microsoft.com/office/drawing/2014/main" id="{984FBC7C-0309-304F-9F94-8B9AFCCB97B9}"/>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textruta 8">
            <a:extLst>
              <a:ext uri="{FF2B5EF4-FFF2-40B4-BE49-F238E27FC236}">
                <a16:creationId xmlns:a16="http://schemas.microsoft.com/office/drawing/2014/main" id="{FD6992AE-60AC-D24F-9CC5-BFD9BAFDC997}"/>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3581400"/>
          </a:xfrm>
        </p:spPr>
        <p:txBody>
          <a:bodyPr>
            <a:normAutofit fontScale="70000" lnSpcReduction="20000"/>
          </a:bodyPr>
          <a:lstStyle/>
          <a:p>
            <a:pPr lvl="0"/>
            <a:r>
              <a:rPr lang="sv-SE" dirty="0"/>
              <a:t>Vi värmer upp och coachar i kläder som visar att vi representerar klubben</a:t>
            </a:r>
          </a:p>
          <a:p>
            <a:pPr lvl="0"/>
            <a:r>
              <a:rPr lang="sv-SE" dirty="0"/>
              <a:t>Vi ger alltid 100 % och vi ger aldrig upp</a:t>
            </a:r>
          </a:p>
          <a:p>
            <a:pPr lvl="0"/>
            <a:r>
              <a:rPr lang="sv-SE" dirty="0"/>
              <a:t>Vi vågar göra misstag</a:t>
            </a:r>
          </a:p>
          <a:p>
            <a:pPr lvl="0"/>
            <a:r>
              <a:rPr lang="sv-SE" dirty="0"/>
              <a:t>Vi gnäller inte på lagkompisar, domare, coacher eller motspelare</a:t>
            </a:r>
          </a:p>
          <a:p>
            <a:pPr lvl="0"/>
            <a:r>
              <a:rPr lang="sv-SE" dirty="0"/>
              <a:t>Vi peppar och stöttar våra lagkompisar. Alla ska våga misslyckas och bli peppade till att försöka igen</a:t>
            </a:r>
          </a:p>
          <a:p>
            <a:pPr lvl="0"/>
            <a:r>
              <a:rPr lang="sv-SE" dirty="0"/>
              <a:t>Vi spelar på olika positioner för att bredda vår basketkompetens</a:t>
            </a:r>
          </a:p>
          <a:p>
            <a:r>
              <a:rPr lang="sv-SE" dirty="0"/>
              <a:t>Om någon spelare bryter mot vår stil eller våra principer bänkas denne</a:t>
            </a:r>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F134C774-480D-C34F-B9D2-346F2C056403}"/>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ledarfilosofi - Match</a:t>
            </a:r>
          </a:p>
        </p:txBody>
      </p:sp>
      <p:pic>
        <p:nvPicPr>
          <p:cNvPr id="8" name="Bildobjekt 7">
            <a:extLst>
              <a:ext uri="{FF2B5EF4-FFF2-40B4-BE49-F238E27FC236}">
                <a16:creationId xmlns:a16="http://schemas.microsoft.com/office/drawing/2014/main" id="{EAAD9900-FD45-5F4E-82B2-BD5ABFF42CD0}"/>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textruta 8">
            <a:extLst>
              <a:ext uri="{FF2B5EF4-FFF2-40B4-BE49-F238E27FC236}">
                <a16:creationId xmlns:a16="http://schemas.microsoft.com/office/drawing/2014/main" id="{71C03F62-DD3C-734A-A7FF-F4D3F6230A7A}"/>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3581400"/>
          </a:xfrm>
        </p:spPr>
        <p:txBody>
          <a:bodyPr>
            <a:normAutofit fontScale="62500" lnSpcReduction="20000"/>
          </a:bodyPr>
          <a:lstStyle/>
          <a:p>
            <a:pPr lvl="0"/>
            <a:r>
              <a:rPr lang="sv-SE" dirty="0"/>
              <a:t>Easy Basket – dvs matchresultat, poäng och poänggörare noteras ej i seriespelet</a:t>
            </a:r>
          </a:p>
          <a:p>
            <a:pPr lvl="0"/>
            <a:r>
              <a:rPr lang="sv-SE" dirty="0"/>
              <a:t>Jämna lag och jämna byten föredras i seriespelet, i cuper kan annan fördelning ske vid behov</a:t>
            </a:r>
          </a:p>
          <a:p>
            <a:pPr lvl="0"/>
            <a:r>
              <a:rPr lang="sv-SE" dirty="0"/>
              <a:t>För stora lag med ojämna nivåer i truppen kan det behövas att man deltar i flera olika serienivåer, dvs Lätt, Mellan, Svår. Spelarens seriespel kan variera mellan säsongerna och under en säsong beroende på spelarens utveckling</a:t>
            </a:r>
          </a:p>
          <a:p>
            <a:pPr lvl="0"/>
            <a:r>
              <a:rPr lang="sv-SE" dirty="0"/>
              <a:t>Alla spelar normalt lika mycket (ev undantag för matchavgörande perioder i cupspel)</a:t>
            </a:r>
          </a:p>
          <a:p>
            <a:pPr lvl="0"/>
            <a:r>
              <a:rPr lang="sv-SE" dirty="0"/>
              <a:t>Träningsnärvaro påverkar speltiden. En spelare måste ha en viss lägsta nivå av träningsnärvaro för att få spela match</a:t>
            </a:r>
          </a:p>
          <a:p>
            <a:pPr lvl="0"/>
            <a:r>
              <a:rPr lang="sv-SE" dirty="0"/>
              <a:t>Vi spelar inte zonhelplanspress och sätter inte screens</a:t>
            </a:r>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84EDF5F3-9BDF-4740-9184-3A4DA0898AF7}"/>
              </a:ext>
            </a:extLst>
          </p:cNvPr>
          <p:cNvSpPr txBox="1">
            <a:spLocks/>
          </p:cNvSpPr>
          <p:nvPr/>
        </p:nvSpPr>
        <p:spPr>
          <a:xfrm>
            <a:off x="0" y="0"/>
            <a:ext cx="74676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Ledarfilosofi - Match upp till U12</a:t>
            </a:r>
          </a:p>
        </p:txBody>
      </p:sp>
      <p:pic>
        <p:nvPicPr>
          <p:cNvPr id="8" name="Bildobjekt 7">
            <a:extLst>
              <a:ext uri="{FF2B5EF4-FFF2-40B4-BE49-F238E27FC236}">
                <a16:creationId xmlns:a16="http://schemas.microsoft.com/office/drawing/2014/main" id="{32766268-3D3B-A945-BBC2-EB197E358C77}"/>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textruta 8">
            <a:extLst>
              <a:ext uri="{FF2B5EF4-FFF2-40B4-BE49-F238E27FC236}">
                <a16:creationId xmlns:a16="http://schemas.microsoft.com/office/drawing/2014/main" id="{8750CC10-675C-D849-80DC-D91D14503D73}"/>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28600" y="1524000"/>
            <a:ext cx="8610600" cy="4572000"/>
          </a:xfrm>
        </p:spPr>
        <p:txBody>
          <a:bodyPr>
            <a:normAutofit fontScale="62500" lnSpcReduction="20000"/>
          </a:bodyPr>
          <a:lstStyle/>
          <a:p>
            <a:pPr lvl="0"/>
            <a:r>
              <a:rPr lang="sv-SE" dirty="0"/>
              <a:t>Spel i serier med matchresultat, placeringar samt lag- och individuell statistik. Nu behöver man lära sig att sport även handlar om att vinna (och förlora)</a:t>
            </a:r>
          </a:p>
          <a:p>
            <a:pPr lvl="0"/>
            <a:r>
              <a:rPr lang="sv-SE" dirty="0"/>
              <a:t>Alla spelare som kallas till match ska få spela om de inte är skadade</a:t>
            </a:r>
          </a:p>
          <a:p>
            <a:pPr lvl="0"/>
            <a:r>
              <a:rPr lang="sv-SE" dirty="0"/>
              <a:t>Vid ojämna matcher matchas spelare som tidigare matcher fått mindre speltid</a:t>
            </a:r>
          </a:p>
          <a:p>
            <a:pPr lvl="0"/>
            <a:r>
              <a:rPr lang="sv-SE" dirty="0"/>
              <a:t>Hög träningsnärvaro och engagemang på träningarna premieras</a:t>
            </a:r>
          </a:p>
          <a:p>
            <a:r>
              <a:rPr lang="sv-SE" dirty="0"/>
              <a:t>För stora lag med ojämna nivåer i truppen kan det förekomma att man deltar med olika spelare i olika serienivåer (1,2,3) under en säsong. Spelarens seriespel kan variera mellan säsongerna och under en säsong beroende på spelarens utveckling</a:t>
            </a:r>
          </a:p>
          <a:p>
            <a:pPr lvl="0"/>
            <a:r>
              <a:rPr lang="sv-SE" dirty="0"/>
              <a:t>Strategisk toppning förekommer om det kan påverka matchresultatet i viktiga matcher, det gäller primärt cupspel men kan även förekomma i seriespel då vinster ibland behövs för moralen i laget.</a:t>
            </a:r>
          </a:p>
          <a:p>
            <a:pPr lvl="0"/>
            <a:r>
              <a:rPr lang="sv-SE" dirty="0"/>
              <a:t>Speltid kan variera beroende på vilken typ av spelare som behövs i den aktuella matchen (både defensivt och offensivt).</a:t>
            </a:r>
          </a:p>
          <a:p>
            <a:r>
              <a:rPr lang="sv-SE" dirty="0"/>
              <a:t>Vi undviker att spela zon upp till U14.</a:t>
            </a:r>
          </a:p>
          <a:p>
            <a:pPr lvl="1">
              <a:buNone/>
            </a:pPr>
            <a:endParaRPr lang="sv-SE" dirty="0"/>
          </a:p>
        </p:txBody>
      </p:sp>
      <p:sp>
        <p:nvSpPr>
          <p:cNvPr id="5" name="Title 1"/>
          <p:cNvSpPr txBox="1">
            <a:spLocks/>
          </p:cNvSpPr>
          <p:nvPr/>
        </p:nvSpPr>
        <p:spPr>
          <a:xfrm>
            <a:off x="381000" y="1371600"/>
            <a:ext cx="8229600" cy="1524000"/>
          </a:xfrm>
          <a:prstGeom prst="rect">
            <a:avLst/>
          </a:prstGeom>
        </p:spPr>
        <p:txBody>
          <a:bodyPr vert="horz" lIns="91440" tIns="45720" rIns="91440" bIns="45720" rtlCol="0" anchor="ctr">
            <a:normAutofit/>
          </a:bodyPr>
          <a:lstStyle/>
          <a:p>
            <a:pPr lvl="0">
              <a:spcBef>
                <a:spcPct val="0"/>
              </a:spcBef>
            </a:pPr>
            <a:endParaRPr kumimoji="0" lang="sv-SE"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ubrik 1">
            <a:extLst>
              <a:ext uri="{FF2B5EF4-FFF2-40B4-BE49-F238E27FC236}">
                <a16:creationId xmlns:a16="http://schemas.microsoft.com/office/drawing/2014/main" id="{084ABDB1-3E71-4644-8C90-A4D6A42D8FA4}"/>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Ledarfilosofi - Match U13-U16</a:t>
            </a:r>
          </a:p>
        </p:txBody>
      </p:sp>
      <p:pic>
        <p:nvPicPr>
          <p:cNvPr id="8" name="Bildobjekt 7">
            <a:extLst>
              <a:ext uri="{FF2B5EF4-FFF2-40B4-BE49-F238E27FC236}">
                <a16:creationId xmlns:a16="http://schemas.microsoft.com/office/drawing/2014/main" id="{ADD8AD70-0EEC-2C4F-891F-FF8882476F1D}"/>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textruta 8">
            <a:extLst>
              <a:ext uri="{FF2B5EF4-FFF2-40B4-BE49-F238E27FC236}">
                <a16:creationId xmlns:a16="http://schemas.microsoft.com/office/drawing/2014/main" id="{017E2C37-A8FF-8F4E-A1C4-647BD10EAA6E}"/>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214983" y="1524000"/>
            <a:ext cx="5600624" cy="5334000"/>
          </a:xfrm>
        </p:spPr>
        <p:txBody>
          <a:bodyPr>
            <a:normAutofit fontScale="85000" lnSpcReduction="10000"/>
          </a:bodyPr>
          <a:lstStyle/>
          <a:p>
            <a:r>
              <a:rPr lang="sv-SE" altLang="sv-SE" sz="2400" dirty="0"/>
              <a:t>Ge spelare som kommit längre en möjlighet att träna mer och med äldre. För att få mer utmaningar.</a:t>
            </a:r>
          </a:p>
          <a:p>
            <a:r>
              <a:rPr lang="sv-SE" altLang="sv-SE" sz="2400" dirty="0"/>
              <a:t>Ge nya spelare möjlighet att träna mer, då med yngre. För att komma ikapp. </a:t>
            </a:r>
          </a:p>
          <a:p>
            <a:r>
              <a:rPr lang="sv-SE" altLang="sv-SE" sz="2400" dirty="0"/>
              <a:t>Skapar klubbkänsla och gemenskap mellan lagen. Enklare att spela tillsammans när de blir äldre.</a:t>
            </a:r>
          </a:p>
          <a:p>
            <a:r>
              <a:rPr lang="sv-SE" altLang="sv-SE" sz="2400" dirty="0"/>
              <a:t>Skapar dialog och samverkan mellan oss coacher</a:t>
            </a:r>
          </a:p>
          <a:p>
            <a:r>
              <a:rPr lang="sv-SE" altLang="sv-SE" sz="2400" dirty="0"/>
              <a:t>Inte ett helt lag utan 3-5 spelare </a:t>
            </a:r>
          </a:p>
          <a:p>
            <a:r>
              <a:rPr lang="sv-SE" altLang="sv-SE" sz="2400" dirty="0"/>
              <a:t>Coacherna för respektive lag kommer överrens om vilka spelare som ska samträna</a:t>
            </a:r>
          </a:p>
          <a:p>
            <a:r>
              <a:rPr lang="sv-SE" altLang="sv-SE" sz="2400" dirty="0"/>
              <a:t>Spelarens egna lag ska alltid prioriteras först vid matcher och cuper om inte coacherna från respektive lag kommit överrens om annat</a:t>
            </a:r>
          </a:p>
          <a:p>
            <a:r>
              <a:rPr lang="sv-SE" altLang="sv-SE" sz="2400" dirty="0"/>
              <a:t>Licensiering av spelare från U13 görs för att möjliggöra spel i äldre lag</a:t>
            </a:r>
          </a:p>
        </p:txBody>
      </p:sp>
      <p:sp>
        <p:nvSpPr>
          <p:cNvPr id="5" name="Rubrik 1">
            <a:extLst>
              <a:ext uri="{FF2B5EF4-FFF2-40B4-BE49-F238E27FC236}">
                <a16:creationId xmlns:a16="http://schemas.microsoft.com/office/drawing/2014/main" id="{4014C603-66E1-3245-B887-796C5992CB60}"/>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Samträningar och samarbeten över kön- och åldersgränserna</a:t>
            </a:r>
          </a:p>
        </p:txBody>
      </p:sp>
      <p:pic>
        <p:nvPicPr>
          <p:cNvPr id="6" name="Bildobjekt 5">
            <a:extLst>
              <a:ext uri="{FF2B5EF4-FFF2-40B4-BE49-F238E27FC236}">
                <a16:creationId xmlns:a16="http://schemas.microsoft.com/office/drawing/2014/main" id="{B6E4920A-79AD-234D-A675-B7405AB83CFB}"/>
              </a:ext>
            </a:extLst>
          </p:cNvPr>
          <p:cNvPicPr>
            <a:picLocks noChangeAspect="1"/>
          </p:cNvPicPr>
          <p:nvPr/>
        </p:nvPicPr>
        <p:blipFill>
          <a:blip r:embed="rId2"/>
          <a:stretch>
            <a:fillRect/>
          </a:stretch>
        </p:blipFill>
        <p:spPr>
          <a:xfrm>
            <a:off x="7315200" y="0"/>
            <a:ext cx="1752753" cy="674810"/>
          </a:xfrm>
          <a:prstGeom prst="rect">
            <a:avLst/>
          </a:prstGeom>
        </p:spPr>
      </p:pic>
      <p:pic>
        <p:nvPicPr>
          <p:cNvPr id="5122" name="Picture 2">
            <a:extLst>
              <a:ext uri="{FF2B5EF4-FFF2-40B4-BE49-F238E27FC236}">
                <a16:creationId xmlns:a16="http://schemas.microsoft.com/office/drawing/2014/main" id="{35A75324-8747-4D95-95D1-A00E02831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1388" y="990600"/>
            <a:ext cx="3251201"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F4B6262-4C6B-B540-84BB-759606C1A9D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Tips för teambuilding</a:t>
            </a:r>
          </a:p>
        </p:txBody>
      </p:sp>
      <p:pic>
        <p:nvPicPr>
          <p:cNvPr id="6" name="Bildobjekt 5">
            <a:extLst>
              <a:ext uri="{FF2B5EF4-FFF2-40B4-BE49-F238E27FC236}">
                <a16:creationId xmlns:a16="http://schemas.microsoft.com/office/drawing/2014/main" id="{3972C977-A267-D149-B5FE-07AA5B3D5412}"/>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Content Placeholder 2">
            <a:extLst>
              <a:ext uri="{FF2B5EF4-FFF2-40B4-BE49-F238E27FC236}">
                <a16:creationId xmlns:a16="http://schemas.microsoft.com/office/drawing/2014/main" id="{E30F0943-97D0-4EA6-B2EA-CCE3C9EB09AD}"/>
              </a:ext>
            </a:extLst>
          </p:cNvPr>
          <p:cNvSpPr>
            <a:spLocks noGrp="1"/>
          </p:cNvSpPr>
          <p:nvPr>
            <p:ph idx="1"/>
          </p:nvPr>
        </p:nvSpPr>
        <p:spPr>
          <a:xfrm>
            <a:off x="457200" y="1600200"/>
            <a:ext cx="6629400" cy="4525963"/>
          </a:xfrm>
        </p:spPr>
        <p:txBody>
          <a:bodyPr/>
          <a:lstStyle/>
          <a:p>
            <a:r>
              <a:rPr lang="sv-SE" dirty="0"/>
              <a:t>Tag med laget och gå på ett äldre lags hemmamatch</a:t>
            </a:r>
          </a:p>
          <a:p>
            <a:r>
              <a:rPr lang="sv-SE" dirty="0"/>
              <a:t>Kika på matcher under USM-helger</a:t>
            </a:r>
          </a:p>
          <a:p>
            <a:r>
              <a:rPr lang="sv-SE" dirty="0"/>
              <a:t>Åk på landskamper</a:t>
            </a:r>
          </a:p>
          <a:p>
            <a:r>
              <a:rPr lang="sv-SE" dirty="0"/>
              <a:t>Ägna en träning åt </a:t>
            </a:r>
            <a:r>
              <a:rPr lang="sv-SE" dirty="0" err="1"/>
              <a:t>teambuilding</a:t>
            </a:r>
            <a:endParaRPr lang="sv-SE" dirty="0"/>
          </a:p>
          <a:p>
            <a:r>
              <a:rPr lang="sv-SE" dirty="0"/>
              <a:t>Gör någon social aktivitet med ett annat lag</a:t>
            </a:r>
          </a:p>
          <a:p>
            <a:r>
              <a:rPr lang="sv-SE" dirty="0"/>
              <a:t>osv</a:t>
            </a:r>
          </a:p>
        </p:txBody>
      </p:sp>
      <p:pic>
        <p:nvPicPr>
          <p:cNvPr id="9" name="Picture 4">
            <a:extLst>
              <a:ext uri="{FF2B5EF4-FFF2-40B4-BE49-F238E27FC236}">
                <a16:creationId xmlns:a16="http://schemas.microsoft.com/office/drawing/2014/main" id="{31030C30-5C3F-9B91-AF01-7C41CF41E3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459989"/>
            <a:ext cx="4876800"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201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3" y="1752600"/>
            <a:ext cx="8615361" cy="5105400"/>
          </a:xfrm>
        </p:spPr>
        <p:txBody>
          <a:bodyPr vert="horz" lIns="91440" tIns="45720" rIns="91440" bIns="45720" rtlCol="0" anchor="t">
            <a:normAutofit lnSpcReduction="10000"/>
          </a:bodyPr>
          <a:lstStyle/>
          <a:p>
            <a:r>
              <a:rPr lang="se-SE" altLang="sv-SE" sz="2400" dirty="0"/>
              <a:t>Klubben följer Stockholm Baskets </a:t>
            </a:r>
            <a:r>
              <a:rPr lang="sv-SE" sz="2400" dirty="0"/>
              <a:t>”Etiska regler för </a:t>
            </a:r>
            <a:r>
              <a:rPr lang="sv-SE" sz="2400" dirty="0" err="1"/>
              <a:t>föreningsbyten</a:t>
            </a:r>
            <a:r>
              <a:rPr lang="sv-SE" sz="2400" dirty="0"/>
              <a:t> i Stockholmsdistriktet” (upp till U19) som antagits av Stockholms Basketdistriktsförbund” som kan studeras här: </a:t>
            </a:r>
            <a:r>
              <a:rPr lang="sv-SE" sz="2400" u="sng" dirty="0">
                <a:hlinkClick r:id="rId2"/>
              </a:rPr>
              <a:t>https://www.basket.se/globalassets/stockholms-basketbolldistriktsforbund/dokument/tavling/tavlingsbestammelser/stbdf-overgangspolicy.pdf</a:t>
            </a:r>
            <a:endParaRPr lang="sv-SE" sz="2400" u="sng" dirty="0">
              <a:cs typeface="Calibri"/>
            </a:endParaRPr>
          </a:p>
          <a:p>
            <a:r>
              <a:rPr lang="sv-SE" sz="2400" dirty="0"/>
              <a:t>När spelare eller förälder från annan förening kontaktar oss (ledare) ska omgående en kontakt tas med vår Ordförande (</a:t>
            </a:r>
            <a:r>
              <a:rPr lang="sv-SE" sz="2400" u="sng" dirty="0">
                <a:hlinkClick r:id="rId3"/>
              </a:rPr>
              <a:t>ordforande@vibybasket.se</a:t>
            </a:r>
            <a:r>
              <a:rPr lang="sv-SE" sz="2400" dirty="0"/>
              <a:t>) för att kontakt ska etableras mellan klubbarna.</a:t>
            </a:r>
          </a:p>
          <a:p>
            <a:r>
              <a:rPr lang="sv-SE" sz="2400" dirty="0"/>
              <a:t>Viby Basket förväntar sig att andra basketföreningar i Stockholm förhåller sig på ett likvärdigt sätt som denna policy och att Viby Baskets föräldrar lika väl förstår och respekterar denna policy och den etiska riktlinje som antagits av StBDF. Läs mer </a:t>
            </a:r>
            <a:r>
              <a:rPr lang="sv-SE" sz="2400" dirty="0">
                <a:hlinkClick r:id="rId4"/>
              </a:rPr>
              <a:t>här</a:t>
            </a:r>
            <a:r>
              <a:rPr lang="sv-SE" sz="2400" dirty="0"/>
              <a:t>!</a:t>
            </a:r>
          </a:p>
          <a:p>
            <a:endParaRPr lang="sv-SE" altLang="sv-SE" sz="2400" dirty="0"/>
          </a:p>
        </p:txBody>
      </p:sp>
      <p:sp>
        <p:nvSpPr>
          <p:cNvPr id="5" name="Rubrik 1">
            <a:extLst>
              <a:ext uri="{FF2B5EF4-FFF2-40B4-BE49-F238E27FC236}">
                <a16:creationId xmlns:a16="http://schemas.microsoft.com/office/drawing/2014/main" id="{FF4B6262-4C6B-B540-84BB-759606C1A9D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Policy Spelarövergångar</a:t>
            </a:r>
          </a:p>
        </p:txBody>
      </p:sp>
      <p:pic>
        <p:nvPicPr>
          <p:cNvPr id="6" name="Bildobjekt 5">
            <a:extLst>
              <a:ext uri="{FF2B5EF4-FFF2-40B4-BE49-F238E27FC236}">
                <a16:creationId xmlns:a16="http://schemas.microsoft.com/office/drawing/2014/main" id="{3972C977-A267-D149-B5FE-07AA5B3D5412}"/>
              </a:ext>
            </a:extLst>
          </p:cNvPr>
          <p:cNvPicPr>
            <a:picLocks noChangeAspect="1"/>
          </p:cNvPicPr>
          <p:nvPr/>
        </p:nvPicPr>
        <p:blipFill>
          <a:blip r:embed="rId5"/>
          <a:stretch>
            <a:fillRect/>
          </a:stretch>
        </p:blipFill>
        <p:spPr>
          <a:xfrm>
            <a:off x="7315200" y="0"/>
            <a:ext cx="1752753" cy="674810"/>
          </a:xfrm>
          <a:prstGeom prst="rect">
            <a:avLst/>
          </a:prstGeom>
        </p:spPr>
      </p:pic>
    </p:spTree>
    <p:extLst>
      <p:ext uri="{BB962C8B-B14F-4D97-AF65-F5344CB8AC3E}">
        <p14:creationId xmlns:p14="http://schemas.microsoft.com/office/powerpoint/2010/main" val="28052512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F4B6262-4C6B-B540-84BB-759606C1A9D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Bokningsbara tider</a:t>
            </a:r>
          </a:p>
        </p:txBody>
      </p:sp>
      <p:pic>
        <p:nvPicPr>
          <p:cNvPr id="6" name="Bildobjekt 5">
            <a:extLst>
              <a:ext uri="{FF2B5EF4-FFF2-40B4-BE49-F238E27FC236}">
                <a16:creationId xmlns:a16="http://schemas.microsoft.com/office/drawing/2014/main" id="{3972C977-A267-D149-B5FE-07AA5B3D5412}"/>
              </a:ext>
            </a:extLst>
          </p:cNvPr>
          <p:cNvPicPr>
            <a:picLocks noChangeAspect="1"/>
          </p:cNvPicPr>
          <p:nvPr/>
        </p:nvPicPr>
        <p:blipFill>
          <a:blip r:embed="rId2"/>
          <a:stretch>
            <a:fillRect/>
          </a:stretch>
        </p:blipFill>
        <p:spPr>
          <a:xfrm>
            <a:off x="7315200" y="0"/>
            <a:ext cx="1752753" cy="674810"/>
          </a:xfrm>
          <a:prstGeom prst="rect">
            <a:avLst/>
          </a:prstGeom>
        </p:spPr>
      </p:pic>
      <p:sp>
        <p:nvSpPr>
          <p:cNvPr id="4" name="Content Placeholder 2">
            <a:extLst>
              <a:ext uri="{FF2B5EF4-FFF2-40B4-BE49-F238E27FC236}">
                <a16:creationId xmlns:a16="http://schemas.microsoft.com/office/drawing/2014/main" id="{B890CE67-2E0A-DE83-BB9A-A77BD96C13CC}"/>
              </a:ext>
            </a:extLst>
          </p:cNvPr>
          <p:cNvSpPr>
            <a:spLocks noGrp="1"/>
          </p:cNvSpPr>
          <p:nvPr>
            <p:ph idx="1"/>
          </p:nvPr>
        </p:nvSpPr>
        <p:spPr>
          <a:xfrm>
            <a:off x="457200" y="1600200"/>
            <a:ext cx="8229600" cy="3886200"/>
          </a:xfrm>
        </p:spPr>
        <p:txBody>
          <a:bodyPr>
            <a:normAutofit fontScale="85000" lnSpcReduction="20000"/>
          </a:bodyPr>
          <a:lstStyle/>
          <a:p>
            <a:r>
              <a:rPr lang="sv-SE" b="1" dirty="0"/>
              <a:t>Lördagar </a:t>
            </a:r>
            <a:r>
              <a:rPr lang="sv-SE" b="1" dirty="0" err="1"/>
              <a:t>kl</a:t>
            </a:r>
            <a:r>
              <a:rPr lang="sv-SE" b="1" dirty="0"/>
              <a:t> 14.00-15.30 &amp; 15.30-17.00 </a:t>
            </a:r>
            <a:r>
              <a:rPr lang="sv-SE" dirty="0"/>
              <a:t>i Häggvikshallen</a:t>
            </a:r>
          </a:p>
          <a:p>
            <a:r>
              <a:rPr lang="sv-SE" b="1" dirty="0"/>
              <a:t>Söndagar </a:t>
            </a:r>
            <a:r>
              <a:rPr lang="sv-SE" b="1" dirty="0" err="1"/>
              <a:t>kl</a:t>
            </a:r>
            <a:r>
              <a:rPr lang="sv-SE" b="1" dirty="0"/>
              <a:t> 19.00-21.00 </a:t>
            </a:r>
            <a:r>
              <a:rPr lang="sv-SE" dirty="0"/>
              <a:t>i Edsbergshallen</a:t>
            </a:r>
          </a:p>
          <a:p>
            <a:endParaRPr lang="sv-SE" dirty="0"/>
          </a:p>
          <a:p>
            <a:r>
              <a:rPr lang="sv-SE" dirty="0"/>
              <a:t>Spela träningsmatcher mot andra lag i klubben</a:t>
            </a:r>
          </a:p>
          <a:p>
            <a:r>
              <a:rPr lang="sv-SE" dirty="0"/>
              <a:t>Bjud in lag från andra föreningar</a:t>
            </a:r>
          </a:p>
          <a:p>
            <a:r>
              <a:rPr lang="sv-SE" dirty="0"/>
              <a:t>Samträna med gästtränare</a:t>
            </a:r>
          </a:p>
          <a:p>
            <a:r>
              <a:rPr lang="sv-SE" dirty="0" err="1"/>
              <a:t>Skillsträningar</a:t>
            </a:r>
            <a:endParaRPr lang="sv-SE" dirty="0"/>
          </a:p>
          <a:p>
            <a:r>
              <a:rPr lang="sv-SE" dirty="0"/>
              <a:t>osv</a:t>
            </a:r>
          </a:p>
        </p:txBody>
      </p:sp>
      <p:sp>
        <p:nvSpPr>
          <p:cNvPr id="7" name="TextBox 3">
            <a:extLst>
              <a:ext uri="{FF2B5EF4-FFF2-40B4-BE49-F238E27FC236}">
                <a16:creationId xmlns:a16="http://schemas.microsoft.com/office/drawing/2014/main" id="{A7627968-3271-857B-18F3-13F2A14733CD}"/>
              </a:ext>
            </a:extLst>
          </p:cNvPr>
          <p:cNvSpPr txBox="1"/>
          <p:nvPr/>
        </p:nvSpPr>
        <p:spPr>
          <a:xfrm>
            <a:off x="685800" y="5791200"/>
            <a:ext cx="5181600" cy="369332"/>
          </a:xfrm>
          <a:prstGeom prst="rect">
            <a:avLst/>
          </a:prstGeom>
          <a:noFill/>
        </p:spPr>
        <p:txBody>
          <a:bodyPr wrap="square" rtlCol="0">
            <a:spAutoFit/>
          </a:bodyPr>
          <a:lstStyle/>
          <a:p>
            <a:r>
              <a:rPr lang="sv-SE" dirty="0">
                <a:hlinkClick r:id="rId3"/>
              </a:rPr>
              <a:t>Logga in på hemsida/</a:t>
            </a:r>
            <a:r>
              <a:rPr lang="sv-SE" dirty="0" err="1">
                <a:hlinkClick r:id="rId3"/>
              </a:rPr>
              <a:t>sportadmin</a:t>
            </a:r>
            <a:r>
              <a:rPr lang="sv-SE" dirty="0">
                <a:hlinkClick r:id="rId3"/>
              </a:rPr>
              <a:t> -&gt; Ledare - Kallelser</a:t>
            </a:r>
            <a:endParaRPr lang="sv-SE" dirty="0"/>
          </a:p>
        </p:txBody>
      </p:sp>
      <p:pic>
        <p:nvPicPr>
          <p:cNvPr id="10" name="Picture 2">
            <a:extLst>
              <a:ext uri="{FF2B5EF4-FFF2-40B4-BE49-F238E27FC236}">
                <a16:creationId xmlns:a16="http://schemas.microsoft.com/office/drawing/2014/main" id="{675E38D0-B7BB-35DE-EFE3-B4AACA939B2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875" r="17187"/>
          <a:stretch/>
        </p:blipFill>
        <p:spPr bwMode="auto">
          <a:xfrm>
            <a:off x="6096000" y="4076700"/>
            <a:ext cx="29718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963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Avboka tider som inte används!</a:t>
            </a:r>
          </a:p>
        </p:txBody>
      </p:sp>
      <p:pic>
        <p:nvPicPr>
          <p:cNvPr id="9" name="Bildobjekt 8">
            <a:extLst>
              <a:ext uri="{FF2B5EF4-FFF2-40B4-BE49-F238E27FC236}">
                <a16:creationId xmlns:a16="http://schemas.microsoft.com/office/drawing/2014/main" id="{C6B68906-9C1F-4949-A516-02C7A149478E}"/>
              </a:ext>
            </a:extLst>
          </p:cNvPr>
          <p:cNvPicPr>
            <a:picLocks noChangeAspect="1"/>
          </p:cNvPicPr>
          <p:nvPr/>
        </p:nvPicPr>
        <p:blipFill>
          <a:blip r:embed="rId2"/>
          <a:stretch>
            <a:fillRect/>
          </a:stretch>
        </p:blipFill>
        <p:spPr>
          <a:xfrm>
            <a:off x="7315200" y="0"/>
            <a:ext cx="1752753" cy="674810"/>
          </a:xfrm>
          <a:prstGeom prst="rect">
            <a:avLst/>
          </a:prstGeom>
        </p:spPr>
      </p:pic>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276225" y="1600200"/>
            <a:ext cx="6276975" cy="4525963"/>
          </a:xfrm>
        </p:spPr>
        <p:txBody>
          <a:bodyPr>
            <a:normAutofit/>
          </a:bodyPr>
          <a:lstStyle/>
          <a:p>
            <a:r>
              <a:rPr lang="sv-SE" dirty="0"/>
              <a:t>Varje timme kostar klubben 80 kr!</a:t>
            </a:r>
          </a:p>
          <a:p>
            <a:r>
              <a:rPr lang="sv-SE" dirty="0"/>
              <a:t>Om ni inte tänker använda er tid på lov, efter cup eller av annan orsak meddela minst 2 veckor innan till </a:t>
            </a:r>
            <a:r>
              <a:rPr lang="sv-SE" dirty="0">
                <a:hlinkClick r:id="rId3"/>
              </a:rPr>
              <a:t>kansli@vibybasket.se</a:t>
            </a:r>
            <a:r>
              <a:rPr lang="sv-SE" dirty="0"/>
              <a:t> så tiden kan avbokas hos kommunen och vi slipper betala!</a:t>
            </a:r>
          </a:p>
        </p:txBody>
      </p:sp>
      <p:pic>
        <p:nvPicPr>
          <p:cNvPr id="3" name="Picture 2" descr="Euron Pengar Vingar Flyger Isolerade-foton och fler bilder på Djurvinge -  Djurvinge, Sedlar, EU-valuta - iStock">
            <a:extLst>
              <a:ext uri="{FF2B5EF4-FFF2-40B4-BE49-F238E27FC236}">
                <a16:creationId xmlns:a16="http://schemas.microsoft.com/office/drawing/2014/main" id="{4E169687-BC94-DF5D-99FC-B3B1FA34B4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676400"/>
            <a:ext cx="2390775"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1208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1937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extLst>
              <p:ext uri="{D42A27DB-BD31-4B8C-83A1-F6EECF244321}">
                <p14:modId xmlns:p14="http://schemas.microsoft.com/office/powerpoint/2010/main" val="3235004772"/>
              </p:ext>
            </p:extLst>
          </p:nvPr>
        </p:nvGraphicFramePr>
        <p:xfrm>
          <a:off x="500034" y="1265237"/>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ruta 7">
            <a:extLst>
              <a:ext uri="{FF2B5EF4-FFF2-40B4-BE49-F238E27FC236}">
                <a16:creationId xmlns:a16="http://schemas.microsoft.com/office/drawing/2014/main" id="{7666BA06-DC30-D749-B660-7A7C4C394F98}"/>
              </a:ext>
            </a:extLst>
          </p:cNvPr>
          <p:cNvSpPr txBox="1"/>
          <p:nvPr/>
        </p:nvSpPr>
        <p:spPr>
          <a:xfrm>
            <a:off x="3587821" y="3441970"/>
            <a:ext cx="1968357"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Chefstränare</a:t>
            </a:r>
            <a:r>
              <a:rPr kumimoji="0" lang="sv-S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Mats Levin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black"/>
                </a:solidFill>
                <a:effectLst/>
                <a:uLnTx/>
                <a:uFillTx/>
                <a:latin typeface="Calibri"/>
                <a:ea typeface="+mn-ea"/>
                <a:cs typeface="+mn-cs"/>
              </a:rPr>
              <a:t>Sportslig plattform, riktlinjer och utvecklingsplan</a:t>
            </a: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05C2D2AD-B333-BD4B-9FA2-569784A4E419}"/>
              </a:ext>
            </a:extLst>
          </p:cNvPr>
          <p:cNvSpPr txBox="1"/>
          <p:nvPr/>
        </p:nvSpPr>
        <p:spPr>
          <a:xfrm>
            <a:off x="3971367" y="4936060"/>
            <a:ext cx="486783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Ledare: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Head 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Team Manager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Hjälptränare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stöd)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Ungdomscoach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(adepter som utbildas)</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Lagförälder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&amp; praktiskt stöd)</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3429000" y="2290135"/>
            <a:ext cx="2285999" cy="9079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Föreningskanslist</a:t>
            </a:r>
            <a:endParaRPr kumimoji="0" lang="sv-SE"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Janice Enström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black"/>
                </a:solidFill>
                <a:effectLst/>
                <a:uLnTx/>
                <a:uFillTx/>
                <a:latin typeface="Calibri"/>
                <a:ea typeface="+mn-ea"/>
                <a:cs typeface="+mn-cs"/>
              </a:rPr>
              <a:t>Administrativt och praktiskt stöd till ledare, Styrelse &amp; Tränarråd</a:t>
            </a:r>
            <a:endParaRPr kumimoji="0"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C040EA98-568F-E94C-8392-C46C688D34E6}"/>
              </a:ext>
            </a:extLst>
          </p:cNvPr>
          <p:cNvSpPr/>
          <p:nvPr/>
        </p:nvSpPr>
        <p:spPr>
          <a:xfrm>
            <a:off x="5486400" y="2396360"/>
            <a:ext cx="2182008"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8"/>
              </a:rPr>
              <a:t>kansli@vibybasket.se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14" name="textruta 13">
            <a:extLst>
              <a:ext uri="{FF2B5EF4-FFF2-40B4-BE49-F238E27FC236}">
                <a16:creationId xmlns:a16="http://schemas.microsoft.com/office/drawing/2014/main" id="{20952D38-8124-5488-C90A-DE3E49E23B94}"/>
              </a:ext>
            </a:extLst>
          </p:cNvPr>
          <p:cNvSpPr txBox="1"/>
          <p:nvPr/>
        </p:nvSpPr>
        <p:spPr>
          <a:xfrm>
            <a:off x="1066800" y="5257800"/>
            <a:ext cx="2106541" cy="1277273"/>
          </a:xfrm>
          <a:prstGeom prst="rect">
            <a:avLst/>
          </a:prstGeom>
          <a:noFill/>
        </p:spPr>
        <p:txBody>
          <a:bodyPr wrap="square" rtlCol="0">
            <a:spAutoFit/>
          </a:bodyPr>
          <a:lstStyle/>
          <a:p>
            <a:pPr marL="285750" indent="-285750">
              <a:buFont typeface="Arial" panose="020B0604020202020204" pitchFamily="34" charset="0"/>
              <a:buChar char="•"/>
            </a:pPr>
            <a:r>
              <a:rPr lang="sv-SE" sz="1100"/>
              <a:t>Charlie Dejus</a:t>
            </a:r>
          </a:p>
          <a:p>
            <a:pPr marL="285750" indent="-285750">
              <a:buFont typeface="Arial" panose="020B0604020202020204" pitchFamily="34" charset="0"/>
              <a:buChar char="•"/>
            </a:pPr>
            <a:r>
              <a:rPr lang="sv-SE" sz="1100"/>
              <a:t>Janice Enström (adjungerad)</a:t>
            </a:r>
          </a:p>
          <a:p>
            <a:pPr marL="285750" indent="-285750">
              <a:buFont typeface="Arial" panose="020B0604020202020204" pitchFamily="34" charset="0"/>
              <a:buChar char="•"/>
            </a:pPr>
            <a:r>
              <a:rPr lang="sv-SE" sz="1100"/>
              <a:t>Johan Forsbring</a:t>
            </a:r>
          </a:p>
          <a:p>
            <a:pPr marL="285750" indent="-285750">
              <a:buFont typeface="Arial" panose="020B0604020202020204" pitchFamily="34" charset="0"/>
              <a:buChar char="•"/>
            </a:pPr>
            <a:r>
              <a:rPr lang="sv-SE" sz="1100"/>
              <a:t>Magnus Jonsson</a:t>
            </a:r>
          </a:p>
          <a:p>
            <a:pPr marL="285750" indent="-285750">
              <a:buFont typeface="Arial" panose="020B0604020202020204" pitchFamily="34" charset="0"/>
              <a:buChar char="•"/>
            </a:pPr>
            <a:r>
              <a:rPr lang="sv-SE" sz="1100"/>
              <a:t>Martin Bergius</a:t>
            </a:r>
          </a:p>
          <a:p>
            <a:pPr marL="285750" indent="-285750">
              <a:buFont typeface="Arial" panose="020B0604020202020204" pitchFamily="34" charset="0"/>
              <a:buChar char="•"/>
            </a:pPr>
            <a:r>
              <a:rPr lang="sv-SE" sz="1100"/>
              <a:t>Per Agélii</a:t>
            </a:r>
          </a:p>
          <a:p>
            <a:pPr marL="285750" indent="-285750">
              <a:buFont typeface="Arial" panose="020B0604020202020204" pitchFamily="34" charset="0"/>
              <a:buChar char="•"/>
            </a:pPr>
            <a:endParaRPr lang="sv-SE" sz="1100"/>
          </a:p>
        </p:txBody>
      </p:sp>
      <p:sp>
        <p:nvSpPr>
          <p:cNvPr id="15" name="textruta 14">
            <a:extLst>
              <a:ext uri="{FF2B5EF4-FFF2-40B4-BE49-F238E27FC236}">
                <a16:creationId xmlns:a16="http://schemas.microsoft.com/office/drawing/2014/main" id="{E6EC899B-40E4-C30A-30FD-EBAD6A76B7EB}"/>
              </a:ext>
            </a:extLst>
          </p:cNvPr>
          <p:cNvSpPr txBox="1"/>
          <p:nvPr/>
        </p:nvSpPr>
        <p:spPr>
          <a:xfrm>
            <a:off x="454725" y="2643936"/>
            <a:ext cx="1981200" cy="923330"/>
          </a:xfrm>
          <a:prstGeom prst="rect">
            <a:avLst/>
          </a:prstGeom>
          <a:solidFill>
            <a:schemeClr val="accent2">
              <a:lumMod val="40000"/>
              <a:lumOff val="60000"/>
            </a:schemeClr>
          </a:solidFill>
        </p:spPr>
        <p:txBody>
          <a:bodyPr wrap="square" rtlCol="0">
            <a:spAutoFit/>
          </a:bodyPr>
          <a:lstStyle/>
          <a:p>
            <a:r>
              <a:rPr lang="sv-SE">
                <a:solidFill>
                  <a:srgbClr val="FF0000"/>
                </a:solidFill>
              </a:rPr>
              <a:t>Vi söker nya medlemmar till Tränarrådet!!!</a:t>
            </a:r>
          </a:p>
        </p:txBody>
      </p:sp>
      <p:cxnSp>
        <p:nvCxnSpPr>
          <p:cNvPr id="17" name="Rak pil 16">
            <a:extLst>
              <a:ext uri="{FF2B5EF4-FFF2-40B4-BE49-F238E27FC236}">
                <a16:creationId xmlns:a16="http://schemas.microsoft.com/office/drawing/2014/main" id="{A9BA4055-AC0F-8650-5E1D-6A935CB7A58B}"/>
              </a:ext>
            </a:extLst>
          </p:cNvPr>
          <p:cNvCxnSpPr>
            <a:cxnSpLocks/>
          </p:cNvCxnSpPr>
          <p:nvPr/>
        </p:nvCxnSpPr>
        <p:spPr>
          <a:xfrm>
            <a:off x="990600" y="3998834"/>
            <a:ext cx="381000" cy="1182766"/>
          </a:xfrm>
          <a:prstGeom prst="straightConnector1">
            <a:avLst/>
          </a:prstGeom>
          <a:ln w="34925">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9" name="Rektangel 18">
            <a:extLst>
              <a:ext uri="{FF2B5EF4-FFF2-40B4-BE49-F238E27FC236}">
                <a16:creationId xmlns:a16="http://schemas.microsoft.com/office/drawing/2014/main" id="{7CD7D8DE-F836-A2D6-97FF-12F744CF85D8}"/>
              </a:ext>
            </a:extLst>
          </p:cNvPr>
          <p:cNvSpPr/>
          <p:nvPr/>
        </p:nvSpPr>
        <p:spPr>
          <a:xfrm>
            <a:off x="5568065" y="1191992"/>
            <a:ext cx="2356735"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9"/>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6E2B98FC-2B9D-9FFC-CAF0-42F05FDCA01E}"/>
              </a:ext>
            </a:extLst>
          </p:cNvPr>
          <p:cNvSpPr/>
          <p:nvPr/>
        </p:nvSpPr>
        <p:spPr>
          <a:xfrm>
            <a:off x="76200" y="3669268"/>
            <a:ext cx="2738250"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10"/>
              </a:rPr>
              <a:t>tranarradet@vibybasket.se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738515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nSpc>
                <a:spcPct val="90000"/>
              </a:lnSpc>
            </a:pPr>
            <a:r>
              <a:rPr lang="en-US" sz="4700" dirty="0"/>
              <a:t>Utbildning</a:t>
            </a:r>
            <a:br>
              <a:rPr lang="en-US" sz="4700" dirty="0"/>
            </a:br>
            <a:r>
              <a:rPr lang="en-US" sz="4700" dirty="0"/>
              <a:t>&amp;</a:t>
            </a:r>
            <a:br>
              <a:rPr lang="en-US" sz="4700" dirty="0"/>
            </a:br>
            <a:r>
              <a:rPr lang="en-US" sz="4700" dirty="0"/>
              <a:t>Stöd</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66448408"/>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85800" y="1143000"/>
            <a:ext cx="7772400" cy="5440362"/>
          </a:xfrm>
        </p:spPr>
        <p:txBody>
          <a:bodyPr>
            <a:normAutofit lnSpcReduction="10000"/>
          </a:bodyPr>
          <a:lstStyle/>
          <a:p>
            <a:r>
              <a:rPr lang="sv-SE" altLang="sv-SE" sz="2400" dirty="0"/>
              <a:t>Vi höll en introduktionsutbildning för nya tränare</a:t>
            </a:r>
          </a:p>
          <a:p>
            <a:pPr lvl="1"/>
            <a:r>
              <a:rPr lang="sv-SE" altLang="sv-SE" sz="2000" dirty="0"/>
              <a:t>Söndag 2 oktober kl 10.00 -13.00 i Runans gymnastiksal</a:t>
            </a:r>
          </a:p>
          <a:p>
            <a:r>
              <a:rPr lang="sv-SE" altLang="sv-SE" sz="2400" dirty="0"/>
              <a:t>Utbildningar för nya coacher</a:t>
            </a:r>
          </a:p>
          <a:p>
            <a:pPr lvl="1"/>
            <a:r>
              <a:rPr lang="sv-SE" altLang="sv-SE" sz="2400" dirty="0"/>
              <a:t>Förbundets kurser</a:t>
            </a:r>
          </a:p>
          <a:p>
            <a:pPr lvl="1"/>
            <a:r>
              <a:rPr lang="sv-SE" altLang="sv-SE" sz="2400" dirty="0"/>
              <a:t>Clinics som anordnas av förbundet</a:t>
            </a:r>
          </a:p>
          <a:p>
            <a:pPr lvl="1"/>
            <a:r>
              <a:rPr lang="sv-SE" altLang="sv-SE" sz="2400" dirty="0">
                <a:hlinkClick r:id="rId2"/>
              </a:rPr>
              <a:t>http://www.basket.se/Utbildning</a:t>
            </a:r>
            <a:endParaRPr lang="sv-SE" altLang="sv-SE" sz="2400" dirty="0"/>
          </a:p>
          <a:p>
            <a:pPr lvl="2"/>
            <a:r>
              <a:rPr lang="sv-SE" altLang="sv-SE" sz="2000" dirty="0"/>
              <a:t>/LekaBasket</a:t>
            </a:r>
          </a:p>
          <a:p>
            <a:pPr lvl="2"/>
            <a:r>
              <a:rPr lang="sv-SE" altLang="sv-SE" sz="2000" dirty="0"/>
              <a:t>/Koordinationochbasket</a:t>
            </a:r>
          </a:p>
          <a:p>
            <a:pPr lvl="2"/>
            <a:r>
              <a:rPr lang="sv-SE" altLang="sv-SE" sz="2000" dirty="0"/>
              <a:t>/FIBACoachesEducationPlatform/</a:t>
            </a:r>
          </a:p>
          <a:p>
            <a:pPr lvl="2"/>
            <a:r>
              <a:rPr lang="sv-SE" altLang="sv-SE" sz="2000" dirty="0"/>
              <a:t>/sasongsplaneringochperiodisering</a:t>
            </a:r>
          </a:p>
          <a:p>
            <a:pPr lvl="1"/>
            <a:r>
              <a:rPr lang="sv-SE" altLang="sv-SE" sz="2400" dirty="0">
                <a:hlinkClick r:id="rId3"/>
              </a:rPr>
              <a:t>https://basketutbildning.se/login</a:t>
            </a:r>
            <a:r>
              <a:rPr lang="sv-SE" altLang="sv-SE" sz="2400" dirty="0"/>
              <a:t> (skaffa login)</a:t>
            </a:r>
          </a:p>
          <a:p>
            <a:r>
              <a:rPr lang="sv-SE" altLang="sv-SE" sz="2400" dirty="0"/>
              <a:t>Sekretariatskurs</a:t>
            </a:r>
          </a:p>
          <a:p>
            <a:pPr lvl="1"/>
            <a:r>
              <a:rPr lang="sv-SE" altLang="sv-SE" sz="2400" dirty="0"/>
              <a:t>Anordnas under september varje säsong tillsammans med de lag som börjar spela 5 mot 5</a:t>
            </a:r>
          </a:p>
        </p:txBody>
      </p:sp>
      <p:sp>
        <p:nvSpPr>
          <p:cNvPr id="5" name="Rubrik 1">
            <a:extLst>
              <a:ext uri="{FF2B5EF4-FFF2-40B4-BE49-F238E27FC236}">
                <a16:creationId xmlns:a16="http://schemas.microsoft.com/office/drawing/2014/main" id="{386E57A1-B530-694B-9172-BAF3456D8822}"/>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Egna Utbildningar</a:t>
            </a:r>
          </a:p>
        </p:txBody>
      </p:sp>
      <p:pic>
        <p:nvPicPr>
          <p:cNvPr id="6" name="Bildobjekt 5">
            <a:extLst>
              <a:ext uri="{FF2B5EF4-FFF2-40B4-BE49-F238E27FC236}">
                <a16:creationId xmlns:a16="http://schemas.microsoft.com/office/drawing/2014/main" id="{01201289-40F5-FA4B-8A2F-F02BDEB218BF}"/>
              </a:ext>
            </a:extLst>
          </p:cNvPr>
          <p:cNvPicPr>
            <a:picLocks noChangeAspect="1"/>
          </p:cNvPicPr>
          <p:nvPr/>
        </p:nvPicPr>
        <p:blipFill>
          <a:blip r:embed="rId4"/>
          <a:stretch>
            <a:fillRect/>
          </a:stretch>
        </p:blipFill>
        <p:spPr>
          <a:xfrm>
            <a:off x="7315200" y="0"/>
            <a:ext cx="1752753" cy="674810"/>
          </a:xfrm>
          <a:prstGeom prst="rect">
            <a:avLst/>
          </a:prstGeom>
        </p:spPr>
      </p:pic>
    </p:spTree>
    <p:extLst>
      <p:ext uri="{BB962C8B-B14F-4D97-AF65-F5344CB8AC3E}">
        <p14:creationId xmlns:p14="http://schemas.microsoft.com/office/powerpoint/2010/main" val="7492918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1417638"/>
            <a:ext cx="7924800" cy="4983162"/>
          </a:xfrm>
        </p:spPr>
        <p:txBody>
          <a:bodyPr>
            <a:normAutofit fontScale="85000" lnSpcReduction="10000"/>
          </a:bodyPr>
          <a:lstStyle/>
          <a:p>
            <a:pPr>
              <a:buNone/>
            </a:pPr>
            <a:r>
              <a:rPr lang="sv-SE" altLang="sv-SE" sz="2400" b="1" dirty="0"/>
              <a:t>Utbildning 2.0</a:t>
            </a:r>
          </a:p>
          <a:p>
            <a:pPr>
              <a:buNone/>
            </a:pPr>
            <a:r>
              <a:rPr lang="sv-SE" altLang="sv-SE" sz="2400" dirty="0"/>
              <a:t>	</a:t>
            </a:r>
            <a:r>
              <a:rPr lang="sv-SE" altLang="sv-SE" sz="2000" dirty="0"/>
              <a:t>Det gamla utbildningssystemet byts ut, där tränar och domarutbildningen är helt separerad</a:t>
            </a:r>
          </a:p>
          <a:p>
            <a:pPr>
              <a:buNone/>
            </a:pPr>
            <a:r>
              <a:rPr lang="sv-SE" altLang="sv-SE" sz="2000" dirty="0"/>
              <a:t>	Tränardelen är uppdelad och utökad i två delar, elittränare samt utvecklingstränare.</a:t>
            </a:r>
          </a:p>
          <a:p>
            <a:pPr>
              <a:buNone/>
            </a:pPr>
            <a:r>
              <a:rPr lang="sv-SE" altLang="sv-SE" sz="2000" dirty="0"/>
              <a:t>	Flera delar av utbildningen sker på distans via digitalaverktyg</a:t>
            </a:r>
          </a:p>
          <a:p>
            <a:pPr>
              <a:buNone/>
            </a:pPr>
            <a:endParaRPr lang="sv-SE" altLang="sv-SE" sz="2400" dirty="0"/>
          </a:p>
          <a:p>
            <a:pPr>
              <a:buNone/>
            </a:pPr>
            <a:r>
              <a:rPr lang="sv-SE" altLang="sv-SE" sz="2400" b="1" dirty="0"/>
              <a:t>19 november finns ett utbildningstillfälle för grundutbildning träff 2</a:t>
            </a:r>
            <a:r>
              <a:rPr lang="sv-SE" altLang="sv-SE" sz="2400" dirty="0"/>
              <a:t>, i Husbyhallen. Anmäl er i god tid.</a:t>
            </a:r>
          </a:p>
          <a:p>
            <a:r>
              <a:rPr lang="sv-SE" altLang="sv-SE" sz="2100" dirty="0">
                <a:hlinkClick r:id="rId2"/>
              </a:rPr>
              <a:t>https://stockholmbasket.se/nu-kan-du-anmala-dig-till-grundutbildning-traff-2/</a:t>
            </a:r>
            <a:endParaRPr lang="sv-SE" altLang="sv-SE" sz="2100" dirty="0"/>
          </a:p>
          <a:p>
            <a:pPr>
              <a:buNone/>
            </a:pPr>
            <a:endParaRPr lang="sv-SE" altLang="sv-SE" sz="2400" dirty="0"/>
          </a:p>
          <a:p>
            <a:pPr>
              <a:buNone/>
            </a:pPr>
            <a:r>
              <a:rPr lang="sv-SE" altLang="sv-SE" sz="2400" dirty="0"/>
              <a:t>Planerade introduktionsutbildningar:</a:t>
            </a:r>
          </a:p>
          <a:p>
            <a:r>
              <a:rPr lang="sv-SE" sz="2200" dirty="0">
                <a:hlinkClick r:id="rId3"/>
              </a:rPr>
              <a:t>https://basketutbildning.se/login</a:t>
            </a:r>
            <a:r>
              <a:rPr lang="sv-SE" sz="2200" dirty="0"/>
              <a:t>. Siten ligger nere så vi kan inte se några inplanerade utbildningar.</a:t>
            </a:r>
          </a:p>
          <a:p>
            <a:pPr>
              <a:buNone/>
            </a:pPr>
            <a:r>
              <a:rPr lang="sv-SE" altLang="sv-SE" sz="2400" dirty="0"/>
              <a:t> </a:t>
            </a:r>
          </a:p>
          <a:p>
            <a:pPr>
              <a:buNone/>
            </a:pPr>
            <a:r>
              <a:rPr lang="sv-SE" altLang="sv-SE" sz="2400" dirty="0"/>
              <a:t>	</a:t>
            </a:r>
          </a:p>
          <a:p>
            <a:pPr>
              <a:buNone/>
            </a:pPr>
            <a:endParaRPr lang="sv-SE" altLang="sv-SE" sz="2400" dirty="0"/>
          </a:p>
        </p:txBody>
      </p:sp>
      <p:sp>
        <p:nvSpPr>
          <p:cNvPr id="5" name="Rubrik 1">
            <a:extLst>
              <a:ext uri="{FF2B5EF4-FFF2-40B4-BE49-F238E27FC236}">
                <a16:creationId xmlns:a16="http://schemas.microsoft.com/office/drawing/2014/main" id="{8B344B6F-E2BC-7849-B14B-1E56CCBD7419}"/>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Förbundets Utbildningar</a:t>
            </a:r>
          </a:p>
        </p:txBody>
      </p:sp>
      <p:pic>
        <p:nvPicPr>
          <p:cNvPr id="6" name="Bildobjekt 5">
            <a:extLst>
              <a:ext uri="{FF2B5EF4-FFF2-40B4-BE49-F238E27FC236}">
                <a16:creationId xmlns:a16="http://schemas.microsoft.com/office/drawing/2014/main" id="{1CAEE66A-BFC8-454C-8FCC-3C79AF886CFF}"/>
              </a:ext>
            </a:extLst>
          </p:cNvPr>
          <p:cNvPicPr>
            <a:picLocks noChangeAspect="1"/>
          </p:cNvPicPr>
          <p:nvPr/>
        </p:nvPicPr>
        <p:blipFill>
          <a:blip r:embed="rId4"/>
          <a:stretch>
            <a:fillRect/>
          </a:stretch>
        </p:blipFill>
        <p:spPr>
          <a:xfrm>
            <a:off x="7315200" y="0"/>
            <a:ext cx="1752753" cy="67481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533400" y="1570038"/>
            <a:ext cx="7924800" cy="4983162"/>
          </a:xfrm>
        </p:spPr>
        <p:txBody>
          <a:bodyPr>
            <a:normAutofit fontScale="92500" lnSpcReduction="20000"/>
          </a:bodyPr>
          <a:lstStyle/>
          <a:p>
            <a:pPr>
              <a:buNone/>
            </a:pPr>
            <a:endParaRPr lang="sv-SE" altLang="sv-SE" sz="2400" dirty="0"/>
          </a:p>
          <a:p>
            <a:pPr>
              <a:buNone/>
            </a:pPr>
            <a:r>
              <a:rPr lang="sv-SE" altLang="sv-SE" sz="2400" dirty="0"/>
              <a:t>Lite guidelines framtaget av Viby Basket:</a:t>
            </a:r>
            <a:endParaRPr lang="sv-SE" altLang="sv-SE" sz="2400" dirty="0">
              <a:hlinkClick r:id="rId2"/>
            </a:endParaRPr>
          </a:p>
          <a:p>
            <a:pPr>
              <a:buNone/>
            </a:pPr>
            <a:r>
              <a:rPr lang="sv-SE" altLang="sv-SE" sz="2400" dirty="0">
                <a:hlinkClick r:id="rId2"/>
              </a:rPr>
              <a:t>Träningsupplägg</a:t>
            </a:r>
            <a:r>
              <a:rPr lang="sv-SE" altLang="sv-SE" sz="2400" dirty="0"/>
              <a:t> </a:t>
            </a:r>
          </a:p>
          <a:p>
            <a:pPr>
              <a:buNone/>
            </a:pPr>
            <a:endParaRPr lang="sv-SE" altLang="sv-SE" sz="2400" dirty="0"/>
          </a:p>
          <a:p>
            <a:pPr>
              <a:buNone/>
            </a:pPr>
            <a:r>
              <a:rPr lang="sv-SE" altLang="sv-SE" sz="2400" dirty="0"/>
              <a:t>Material framtaget av våra vänner i Kungsholmen Basket</a:t>
            </a:r>
          </a:p>
          <a:p>
            <a:pPr>
              <a:buNone/>
            </a:pPr>
            <a:r>
              <a:rPr lang="sv-SE" altLang="sv-SE" sz="2400" dirty="0">
                <a:hlinkClick r:id="rId3"/>
              </a:rPr>
              <a:t>Träningsplanering År 1</a:t>
            </a:r>
            <a:r>
              <a:rPr lang="sv-SE" altLang="sv-SE" sz="2400" dirty="0"/>
              <a:t> </a:t>
            </a:r>
          </a:p>
          <a:p>
            <a:pPr>
              <a:buNone/>
            </a:pPr>
            <a:r>
              <a:rPr lang="sv-SE" altLang="sv-SE" sz="2400" dirty="0">
                <a:hlinkClick r:id="rId4"/>
              </a:rPr>
              <a:t>Träningsplanering År 2 </a:t>
            </a:r>
            <a:endParaRPr lang="sv-SE" altLang="sv-SE" sz="2400" dirty="0"/>
          </a:p>
          <a:p>
            <a:pPr>
              <a:buNone/>
            </a:pPr>
            <a:endParaRPr lang="sv-SE" altLang="sv-SE" sz="2400" dirty="0"/>
          </a:p>
          <a:p>
            <a:pPr>
              <a:buNone/>
            </a:pPr>
            <a:r>
              <a:rPr lang="sv-SE" altLang="sv-SE" sz="2400" dirty="0">
                <a:hlinkClick r:id="rId5"/>
              </a:rPr>
              <a:t>Övningsbank</a:t>
            </a:r>
            <a:r>
              <a:rPr lang="sv-SE" altLang="sv-SE" sz="2400" dirty="0"/>
              <a:t> från SBBF</a:t>
            </a:r>
          </a:p>
          <a:p>
            <a:pPr>
              <a:buNone/>
            </a:pPr>
            <a:endParaRPr lang="sv-SE" altLang="sv-SE" sz="2400" dirty="0"/>
          </a:p>
          <a:p>
            <a:pPr>
              <a:buNone/>
            </a:pPr>
            <a:r>
              <a:rPr lang="sv-SE" altLang="sv-SE" sz="2400" dirty="0">
                <a:hlinkClick r:id="rId6"/>
              </a:rPr>
              <a:t>Sökning på videos av bra övningar för unga spelare</a:t>
            </a:r>
            <a:endParaRPr lang="sv-SE" altLang="sv-SE" sz="2400" dirty="0"/>
          </a:p>
          <a:p>
            <a:pPr>
              <a:buNone/>
            </a:pPr>
            <a:endParaRPr lang="sv-SE" altLang="sv-SE" sz="2400" dirty="0"/>
          </a:p>
          <a:p>
            <a:pPr>
              <a:buNone/>
            </a:pPr>
            <a:endParaRPr lang="sv-SE" altLang="sv-SE" sz="2400" dirty="0"/>
          </a:p>
          <a:p>
            <a:pPr>
              <a:buNone/>
            </a:pPr>
            <a:r>
              <a:rPr lang="sv-SE" altLang="sv-SE" sz="2400" dirty="0"/>
              <a:t>	</a:t>
            </a:r>
          </a:p>
          <a:p>
            <a:pPr>
              <a:buNone/>
            </a:pPr>
            <a:endParaRPr lang="sv-SE" altLang="sv-SE" sz="2400" dirty="0"/>
          </a:p>
        </p:txBody>
      </p:sp>
      <p:sp>
        <p:nvSpPr>
          <p:cNvPr id="3" name="textruta 2">
            <a:extLst>
              <a:ext uri="{FF2B5EF4-FFF2-40B4-BE49-F238E27FC236}">
                <a16:creationId xmlns:a16="http://schemas.microsoft.com/office/drawing/2014/main" id="{DEFBF2D1-644D-5744-82FA-99B57B0260C7}"/>
              </a:ext>
            </a:extLst>
          </p:cNvPr>
          <p:cNvSpPr txBox="1"/>
          <p:nvPr/>
        </p:nvSpPr>
        <p:spPr>
          <a:xfrm>
            <a:off x="2596896" y="3145536"/>
            <a:ext cx="184731" cy="369332"/>
          </a:xfrm>
          <a:prstGeom prst="rect">
            <a:avLst/>
          </a:prstGeom>
          <a:noFill/>
        </p:spPr>
        <p:txBody>
          <a:bodyPr wrap="none" rtlCol="0">
            <a:spAutoFit/>
          </a:bodyPr>
          <a:lstStyle/>
          <a:p>
            <a:endParaRPr lang="sv-SE" dirty="0"/>
          </a:p>
        </p:txBody>
      </p:sp>
      <p:sp>
        <p:nvSpPr>
          <p:cNvPr id="6" name="Rubrik 1">
            <a:extLst>
              <a:ext uri="{FF2B5EF4-FFF2-40B4-BE49-F238E27FC236}">
                <a16:creationId xmlns:a16="http://schemas.microsoft.com/office/drawing/2014/main" id="{432585C1-CC3B-B349-BC16-FA9DB1A3536E}"/>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Träningsmaterial och inspiration</a:t>
            </a:r>
          </a:p>
        </p:txBody>
      </p:sp>
      <p:pic>
        <p:nvPicPr>
          <p:cNvPr id="8" name="Bildobjekt 7">
            <a:extLst>
              <a:ext uri="{FF2B5EF4-FFF2-40B4-BE49-F238E27FC236}">
                <a16:creationId xmlns:a16="http://schemas.microsoft.com/office/drawing/2014/main" id="{C968D9A4-97FA-9641-B255-7C8C8952DAF5}"/>
              </a:ext>
            </a:extLst>
          </p:cNvPr>
          <p:cNvPicPr>
            <a:picLocks noChangeAspect="1"/>
          </p:cNvPicPr>
          <p:nvPr/>
        </p:nvPicPr>
        <p:blipFill>
          <a:blip r:embed="rId7"/>
          <a:stretch>
            <a:fillRect/>
          </a:stretch>
        </p:blipFill>
        <p:spPr>
          <a:xfrm>
            <a:off x="7315200" y="0"/>
            <a:ext cx="1752753" cy="674810"/>
          </a:xfrm>
          <a:prstGeom prst="rect">
            <a:avLst/>
          </a:prstGeom>
        </p:spPr>
      </p:pic>
    </p:spTree>
    <p:extLst>
      <p:ext uri="{BB962C8B-B14F-4D97-AF65-F5344CB8AC3E}">
        <p14:creationId xmlns:p14="http://schemas.microsoft.com/office/powerpoint/2010/main" val="1743072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564049"/>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FRÅGOR?</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endParaRP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2"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27837453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724400"/>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TACK FÖR ERT ENGAGEMANG!</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endParaRP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2"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35129423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organisation</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Ansvar &amp; Roller</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00632420"/>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7271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14710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500034" y="179863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ruta 4">
            <a:extLst>
              <a:ext uri="{FF2B5EF4-FFF2-40B4-BE49-F238E27FC236}">
                <a16:creationId xmlns:a16="http://schemas.microsoft.com/office/drawing/2014/main" id="{C5A98639-DE94-7641-9BE1-F1E2B370B800}"/>
              </a:ext>
            </a:extLst>
          </p:cNvPr>
          <p:cNvSpPr txBox="1"/>
          <p:nvPr/>
        </p:nvSpPr>
        <p:spPr>
          <a:xfrm>
            <a:off x="4191000" y="6051515"/>
            <a:ext cx="152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Ledare</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ruta 7">
            <a:extLst>
              <a:ext uri="{FF2B5EF4-FFF2-40B4-BE49-F238E27FC236}">
                <a16:creationId xmlns:a16="http://schemas.microsoft.com/office/drawing/2014/main" id="{7666BA06-DC30-D749-B660-7A7C4C394F98}"/>
              </a:ext>
            </a:extLst>
          </p:cNvPr>
          <p:cNvSpPr txBox="1"/>
          <p:nvPr/>
        </p:nvSpPr>
        <p:spPr>
          <a:xfrm>
            <a:off x="3852834" y="4843270"/>
            <a:ext cx="1524000"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Chefstränare: </a:t>
            </a:r>
            <a:r>
              <a:rPr kumimoji="0" lang="sv-SE" sz="1600" b="1" i="0" u="none" strike="noStrike" kern="1200" cap="none" spc="0" normalizeH="0" baseline="0" noProof="0" dirty="0">
                <a:ln>
                  <a:noFill/>
                </a:ln>
                <a:solidFill>
                  <a:prstClr val="black"/>
                </a:solidFill>
                <a:effectLst/>
                <a:uLnTx/>
                <a:uFillTx/>
                <a:latin typeface="Calibri"/>
                <a:ea typeface="+mn-ea"/>
                <a:cs typeface="+mn-cs"/>
              </a:rPr>
              <a:t>Mats Levin</a:t>
            </a:r>
            <a:endParaRPr kumimoji="0"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2F283C07-AEDE-7245-80E0-9856EDE2DFF1}"/>
              </a:ext>
            </a:extLst>
          </p:cNvPr>
          <p:cNvSpPr txBox="1"/>
          <p:nvPr/>
        </p:nvSpPr>
        <p:spPr>
          <a:xfrm>
            <a:off x="3657600" y="2935069"/>
            <a:ext cx="1981200"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Föreningskanslist: </a:t>
            </a:r>
            <a:r>
              <a:rPr kumimoji="0" lang="sv-SE" sz="1600" b="1" i="0" u="none" strike="noStrike" kern="1200" cap="none" spc="0" normalizeH="0" baseline="0" noProof="0" dirty="0">
                <a:ln>
                  <a:noFill/>
                </a:ln>
                <a:solidFill>
                  <a:prstClr val="black"/>
                </a:solidFill>
                <a:effectLst/>
                <a:uLnTx/>
                <a:uFillTx/>
                <a:latin typeface="Calibri"/>
                <a:ea typeface="+mn-ea"/>
                <a:cs typeface="+mn-cs"/>
              </a:rPr>
              <a:t>Janice Enström</a:t>
            </a:r>
            <a:endParaRPr kumimoji="0" sz="18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50069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1937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500034" y="1265237"/>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ruta 7">
            <a:extLst>
              <a:ext uri="{FF2B5EF4-FFF2-40B4-BE49-F238E27FC236}">
                <a16:creationId xmlns:a16="http://schemas.microsoft.com/office/drawing/2014/main" id="{7666BA06-DC30-D749-B660-7A7C4C394F98}"/>
              </a:ext>
            </a:extLst>
          </p:cNvPr>
          <p:cNvSpPr txBox="1"/>
          <p:nvPr/>
        </p:nvSpPr>
        <p:spPr>
          <a:xfrm>
            <a:off x="3587821" y="3441970"/>
            <a:ext cx="1968357"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Chefstränare</a:t>
            </a:r>
            <a:r>
              <a:rPr kumimoji="0" lang="sv-S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Mats Levin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black"/>
                </a:solidFill>
                <a:effectLst/>
                <a:uLnTx/>
                <a:uFillTx/>
                <a:latin typeface="Calibri"/>
                <a:ea typeface="+mn-ea"/>
                <a:cs typeface="+mn-cs"/>
              </a:rPr>
              <a:t>Sportslig plattform, riktlinjer och utvecklingsplan</a:t>
            </a: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05C2D2AD-B333-BD4B-9FA2-569784A4E419}"/>
              </a:ext>
            </a:extLst>
          </p:cNvPr>
          <p:cNvSpPr txBox="1"/>
          <p:nvPr/>
        </p:nvSpPr>
        <p:spPr>
          <a:xfrm>
            <a:off x="3971367" y="4936060"/>
            <a:ext cx="486783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Ledare: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Head 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Team Manager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Hjälptränare </a:t>
            </a:r>
            <a:r>
              <a:rPr kumimoji="0" lang="sv-SE" sz="1200" b="0" i="0" u="none" strike="noStrike" kern="1200" cap="none" spc="0" normalizeH="0" baseline="0" noProof="0" dirty="0">
                <a:ln>
                  <a:noFill/>
                </a:ln>
                <a:solidFill>
                  <a:prstClr val="black"/>
                </a:solidFill>
                <a:effectLst/>
                <a:uLnTx/>
                <a:uFillTx/>
                <a:latin typeface="Calibri"/>
                <a:ea typeface="+mn-ea"/>
                <a:cs typeface="+mn-cs"/>
              </a:rPr>
              <a:t>(sportsligt stöd)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Ungdomscoach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(adepter som utbildas)</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Lagförälder </a:t>
            </a:r>
            <a:r>
              <a:rPr kumimoji="0" lang="sv-SE" sz="1200" b="0" i="0" u="none" strike="noStrike" kern="1200" cap="none" spc="0" normalizeH="0" baseline="0" noProof="0" dirty="0">
                <a:ln>
                  <a:noFill/>
                </a:ln>
                <a:solidFill>
                  <a:prstClr val="black"/>
                </a:solidFill>
                <a:effectLst/>
                <a:uLnTx/>
                <a:uFillTx/>
                <a:latin typeface="Calibri"/>
                <a:ea typeface="+mn-ea"/>
                <a:cs typeface="+mn-cs"/>
              </a:rPr>
              <a:t>(administrativt &amp; praktiskt stöd)</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3429000" y="2290135"/>
            <a:ext cx="2285999" cy="9079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Föreningskanslist</a:t>
            </a:r>
            <a:endParaRPr kumimoji="0" lang="sv-SE" sz="1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Janice Enström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prstClr val="black"/>
                </a:solidFill>
                <a:effectLst/>
                <a:uLnTx/>
                <a:uFillTx/>
                <a:latin typeface="Calibri"/>
                <a:ea typeface="+mn-ea"/>
                <a:cs typeface="+mn-cs"/>
              </a:rPr>
              <a:t>Administrativt och praktiskt stöd till ledare, Styrelse &amp; Tränarråd</a:t>
            </a:r>
            <a:endParaRPr kumimoji="0"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C040EA98-568F-E94C-8392-C46C688D34E6}"/>
              </a:ext>
            </a:extLst>
          </p:cNvPr>
          <p:cNvSpPr/>
          <p:nvPr/>
        </p:nvSpPr>
        <p:spPr>
          <a:xfrm>
            <a:off x="6332656" y="2290135"/>
            <a:ext cx="2182008" cy="369332"/>
          </a:xfrm>
          <a:prstGeom prst="rect">
            <a:avLst/>
          </a:prstGeom>
        </p:spPr>
        <p:txBody>
          <a:bodyPr wrap="non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8"/>
              </a:rPr>
              <a:t>kansli@vibybasket.se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13126383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 name="Rubrik 1">
            <a:extLst>
              <a:ext uri="{FF2B5EF4-FFF2-40B4-BE49-F238E27FC236}">
                <a16:creationId xmlns:a16="http://schemas.microsoft.com/office/drawing/2014/main" id="{921631EE-59B9-9C40-BD2D-DFF4683EFC7D}"/>
              </a:ext>
            </a:extLst>
          </p:cNvPr>
          <p:cNvSpPr txBox="1">
            <a:spLocks/>
          </p:cNvSpPr>
          <p:nvPr/>
        </p:nvSpPr>
        <p:spPr>
          <a:xfrm>
            <a:off x="0" y="16934"/>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Årsmöte tisdag 18 oktober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kl</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19.30 i Edsbergshallen</a:t>
            </a: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3"/>
          <a:stretch>
            <a:fillRect/>
          </a:stretch>
        </p:blipFill>
        <p:spPr>
          <a:xfrm>
            <a:off x="7315200" y="87190"/>
            <a:ext cx="1752753" cy="674810"/>
          </a:xfrm>
          <a:prstGeom prst="rect">
            <a:avLst/>
          </a:prstGeom>
        </p:spPr>
      </p:pic>
      <p:pic>
        <p:nvPicPr>
          <p:cNvPr id="7" name="Bildobjekt 6">
            <a:extLst>
              <a:ext uri="{FF2B5EF4-FFF2-40B4-BE49-F238E27FC236}">
                <a16:creationId xmlns:a16="http://schemas.microsoft.com/office/drawing/2014/main" id="{FC8F5E18-10A5-454C-96B4-259871335183}"/>
              </a:ext>
            </a:extLst>
          </p:cNvPr>
          <p:cNvPicPr>
            <a:picLocks noChangeAspect="1"/>
          </p:cNvPicPr>
          <p:nvPr/>
        </p:nvPicPr>
        <p:blipFill rotWithShape="1">
          <a:blip r:embed="rId4"/>
          <a:srcRect b="20309"/>
          <a:stretch/>
        </p:blipFill>
        <p:spPr>
          <a:xfrm>
            <a:off x="457200" y="990600"/>
            <a:ext cx="4114800" cy="4648200"/>
          </a:xfrm>
          <a:prstGeom prst="rect">
            <a:avLst/>
          </a:prstGeom>
        </p:spPr>
      </p:pic>
      <p:sp>
        <p:nvSpPr>
          <p:cNvPr id="33" name="Rektangel 32">
            <a:extLst>
              <a:ext uri="{FF2B5EF4-FFF2-40B4-BE49-F238E27FC236}">
                <a16:creationId xmlns:a16="http://schemas.microsoft.com/office/drawing/2014/main" id="{0C17D842-9B35-FC49-B733-2A681B1E69D4}"/>
              </a:ext>
            </a:extLst>
          </p:cNvPr>
          <p:cNvSpPr/>
          <p:nvPr/>
        </p:nvSpPr>
        <p:spPr>
          <a:xfrm>
            <a:off x="5037117" y="1223158"/>
            <a:ext cx="3276599" cy="2363724"/>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Vi söker dig som vill engagera dig för att utveckla Viby Baskets verksamhet och organisation samt aktivt bidra för en ökad gemenskap och kvalité i vår fina förening.</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8" name="Rektangel 7">
            <a:extLst>
              <a:ext uri="{FF2B5EF4-FFF2-40B4-BE49-F238E27FC236}">
                <a16:creationId xmlns:a16="http://schemas.microsoft.com/office/drawing/2014/main" id="{A85B1653-3176-2C4A-99EF-C965025EC9AA}"/>
              </a:ext>
            </a:extLst>
          </p:cNvPr>
          <p:cNvSpPr/>
          <p:nvPr/>
        </p:nvSpPr>
        <p:spPr>
          <a:xfrm>
            <a:off x="5181600" y="4407086"/>
            <a:ext cx="3276599" cy="2031325"/>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Valberedningens Ordförande:</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Henrik Karlsson Rodén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5"/>
              </a:rPr>
              <a:t>valberedning@vibybasket.se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endParaRPr kumimoji="0" lang="sv-SE" altLang="en-US" sz="1800" b="1" i="1" u="none" strike="noStrike" kern="0" cap="none" spc="0" normalizeH="0" baseline="0" noProof="0" dirty="0">
              <a:ln>
                <a:noFill/>
              </a:ln>
              <a:solidFill>
                <a:srgbClr val="0070C0"/>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6"/>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DDCBABA5-A385-BCF6-D9D9-9EF0CD999EC3}"/>
              </a:ext>
            </a:extLst>
          </p:cNvPr>
          <p:cNvSpPr/>
          <p:nvPr/>
        </p:nvSpPr>
        <p:spPr>
          <a:xfrm>
            <a:off x="457200" y="5715659"/>
            <a:ext cx="4114800" cy="461665"/>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Tx/>
              <a:buNone/>
              <a:tabLst/>
              <a:defRPr/>
            </a:pPr>
            <a:r>
              <a:rPr kumimoji="0" lang="sv-SE" altLang="en-US" sz="2400" b="1" i="1" u="sng" strike="noStrike" kern="0" cap="none" spc="0" normalizeH="0" baseline="0" noProof="0" dirty="0">
                <a:ln>
                  <a:noFill/>
                </a:ln>
                <a:solidFill>
                  <a:srgbClr val="0070C0"/>
                </a:solidFill>
                <a:effectLst/>
                <a:uLnTx/>
                <a:uFillTx/>
                <a:latin typeface="Calibri"/>
                <a:ea typeface="+mn-ea"/>
                <a:cs typeface="+mn-cs"/>
                <a:hlinkClick r:id="rId5"/>
              </a:rPr>
              <a:t>valberedning@vibybasket.se</a:t>
            </a:r>
            <a:endParaRPr kumimoji="0" lang="sv-SE" altLang="en-US" sz="2400" b="1" i="1" u="sng" strike="noStrike" kern="0" cap="none" spc="0" normalizeH="0" baseline="0" noProof="0" dirty="0">
              <a:ln>
                <a:noFill/>
              </a:ln>
              <a:solidFill>
                <a:srgbClr val="0070C0"/>
              </a:solidFill>
              <a:effectLst/>
              <a:uLnTx/>
              <a:uFillTx/>
              <a:latin typeface="Calibri"/>
              <a:ea typeface="+mn-ea"/>
              <a:cs typeface="+mn-cs"/>
            </a:endParaRPr>
          </a:p>
        </p:txBody>
      </p:sp>
      <p:pic>
        <p:nvPicPr>
          <p:cNvPr id="4" name="Bildobjekt 3">
            <a:extLst>
              <a:ext uri="{FF2B5EF4-FFF2-40B4-BE49-F238E27FC236}">
                <a16:creationId xmlns:a16="http://schemas.microsoft.com/office/drawing/2014/main" id="{EF46EB2E-1AA5-6A28-080F-0AF32412E4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70000" y="1981227"/>
            <a:ext cx="2133600" cy="508000"/>
          </a:xfrm>
          <a:prstGeom prst="rect">
            <a:avLst/>
          </a:prstGeom>
        </p:spPr>
      </p:pic>
      <p:sp>
        <p:nvSpPr>
          <p:cNvPr id="5" name="textruta 4">
            <a:extLst>
              <a:ext uri="{FF2B5EF4-FFF2-40B4-BE49-F238E27FC236}">
                <a16:creationId xmlns:a16="http://schemas.microsoft.com/office/drawing/2014/main" id="{12F23BC0-27DF-5FB3-17F6-9D4912BC6103}"/>
              </a:ext>
            </a:extLst>
          </p:cNvPr>
          <p:cNvSpPr txBox="1"/>
          <p:nvPr/>
        </p:nvSpPr>
        <p:spPr>
          <a:xfrm>
            <a:off x="457200" y="1905000"/>
            <a:ext cx="41148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Phosphate Inline" panose="02000506050000020004" pitchFamily="2" charset="77"/>
                <a:ea typeface="+mn-ea"/>
                <a:cs typeface="Phosphate Inline" panose="02000506050000020004" pitchFamily="2" charset="77"/>
              </a:rPr>
              <a:t>Vi behöver DIG till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a:ln>
                  <a:noFill/>
                </a:ln>
                <a:solidFill>
                  <a:prstClr val="white"/>
                </a:solidFill>
                <a:effectLst/>
                <a:uLnTx/>
                <a:uFillTx/>
                <a:latin typeface="Phosphate Inline" panose="02000506050000020004" pitchFamily="2" charset="77"/>
                <a:ea typeface="+mn-ea"/>
                <a:cs typeface="Phosphate Inline" panose="02000506050000020004" pitchFamily="2" charset="77"/>
              </a:rPr>
              <a:t>Viby Baskets Styrelse!</a:t>
            </a:r>
          </a:p>
        </p:txBody>
      </p:sp>
    </p:spTree>
    <p:extLst>
      <p:ext uri="{BB962C8B-B14F-4D97-AF65-F5344CB8AC3E}">
        <p14:creationId xmlns:p14="http://schemas.microsoft.com/office/powerpoint/2010/main" val="4086918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7315200" y="0"/>
            <a:ext cx="1752753" cy="674810"/>
          </a:xfrm>
          <a:prstGeom prst="rect">
            <a:avLst/>
          </a:prstGeom>
        </p:spPr>
      </p:pic>
      <p:sp>
        <p:nvSpPr>
          <p:cNvPr id="7" name="Rectangle 3">
            <a:extLst>
              <a:ext uri="{FF2B5EF4-FFF2-40B4-BE49-F238E27FC236}">
                <a16:creationId xmlns:a16="http://schemas.microsoft.com/office/drawing/2014/main" id="{E60F68ED-6442-7D46-84C3-3C616F8822B3}"/>
              </a:ext>
            </a:extLst>
          </p:cNvPr>
          <p:cNvSpPr txBox="1">
            <a:spLocks noChangeArrowheads="1"/>
          </p:cNvSpPr>
          <p:nvPr/>
        </p:nvSpPr>
        <p:spPr bwMode="auto">
          <a:xfrm>
            <a:off x="1419225" y="5263116"/>
            <a:ext cx="6305550" cy="1433513"/>
          </a:xfrm>
          <a:prstGeom prst="rect">
            <a:avLst/>
          </a:prstGeom>
          <a:noFill/>
          <a:ln w="9525">
            <a:noFill/>
            <a:miter lim="800000"/>
            <a:headEnd/>
            <a:tailEnd/>
          </a:ln>
        </p:spPr>
        <p:txBody>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none" strike="noStrike" kern="0" cap="none" spc="0" normalizeH="0" baseline="0" noProof="0" dirty="0">
                <a:ln>
                  <a:noFill/>
                </a:ln>
                <a:solidFill>
                  <a:srgbClr val="0070C0"/>
                </a:solidFill>
                <a:effectLst/>
                <a:uLnTx/>
                <a:uFillTx/>
                <a:latin typeface="Calibri"/>
                <a:ea typeface="+mn-ea"/>
                <a:cs typeface="+mn-cs"/>
              </a:rPr>
              <a:t>Anmälan och förslag på kandidater:</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2800" b="0" i="1" u="sng" strike="noStrike" kern="0" cap="none" spc="0" normalizeH="0" baseline="0" noProof="0" dirty="0">
                <a:ln>
                  <a:noFill/>
                </a:ln>
                <a:solidFill>
                  <a:srgbClr val="0070C0"/>
                </a:solidFill>
                <a:effectLst/>
                <a:uLnTx/>
                <a:uFillTx/>
                <a:latin typeface="Calibri"/>
                <a:ea typeface="+mn-ea"/>
                <a:cs typeface="+mn-cs"/>
              </a:rPr>
              <a:t>valberedning@vibybasket.se</a:t>
            </a: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endParaRPr kumimoji="0" lang="sv-SE" altLang="en-US" sz="4000" b="0" i="0" u="none" strike="noStrike" kern="0" cap="none" spc="0" normalizeH="0" baseline="0" noProof="0" dirty="0">
              <a:ln>
                <a:noFill/>
              </a:ln>
              <a:solidFill>
                <a:prstClr val="black"/>
              </a:solidFill>
              <a:effectLst/>
              <a:uLnTx/>
              <a:uFillTx/>
              <a:latin typeface="Calibri"/>
              <a:ea typeface="+mn-ea"/>
              <a:cs typeface="+mn-cs"/>
            </a:endParaRPr>
          </a:p>
        </p:txBody>
      </p:sp>
      <p:sp>
        <p:nvSpPr>
          <p:cNvPr id="2" name="Rubrik 1">
            <a:extLst>
              <a:ext uri="{FF2B5EF4-FFF2-40B4-BE49-F238E27FC236}">
                <a16:creationId xmlns:a16="http://schemas.microsoft.com/office/drawing/2014/main" id="{545D27D3-28AD-20AD-540D-ACD30B3D4471}"/>
              </a:ext>
            </a:extLst>
          </p:cNvPr>
          <p:cNvSpPr txBox="1">
            <a:spLocks/>
          </p:cNvSpPr>
          <p:nvPr/>
        </p:nvSpPr>
        <p:spPr>
          <a:xfrm>
            <a:off x="152400" y="15240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Inför årsmötet - Styrelsen söker ledamöter</a:t>
            </a:r>
          </a:p>
        </p:txBody>
      </p:sp>
    </p:spTree>
    <p:extLst>
      <p:ext uri="{BB962C8B-B14F-4D97-AF65-F5344CB8AC3E}">
        <p14:creationId xmlns:p14="http://schemas.microsoft.com/office/powerpoint/2010/main" val="11560492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0" y="2028490"/>
            <a:ext cx="9144000" cy="4829509"/>
          </a:xfrm>
        </p:spPr>
        <p:txBody>
          <a:bodyPr/>
          <a:lstStyle/>
          <a:p>
            <a:pPr marL="0" indent="0" eaLnBrk="1" hangingPunct="1">
              <a:lnSpc>
                <a:spcPct val="90000"/>
              </a:lnSpc>
              <a:buNone/>
            </a:pPr>
            <a:r>
              <a:rPr lang="en-US" b="1" i="1" dirty="0"/>
              <a:t> </a:t>
            </a:r>
          </a:p>
          <a:p>
            <a:pPr marL="0" indent="0" eaLnBrk="1" hangingPunct="1">
              <a:lnSpc>
                <a:spcPct val="90000"/>
              </a:lnSpc>
              <a:buNone/>
            </a:pPr>
            <a:endParaRPr lang="en-US" sz="800" dirty="0">
              <a:solidFill>
                <a:prstClr val="black"/>
              </a:solidFill>
              <a:latin typeface="Calibri"/>
            </a:endParaRPr>
          </a:p>
        </p:txBody>
      </p:sp>
      <p:sp>
        <p:nvSpPr>
          <p:cNvPr id="28" name="Text Box 32"/>
          <p:cNvSpPr txBox="1">
            <a:spLocks noChangeArrowheads="1"/>
          </p:cNvSpPr>
          <p:nvPr/>
        </p:nvSpPr>
        <p:spPr bwMode="auto">
          <a:xfrm>
            <a:off x="105216"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Fredrik</a:t>
            </a:r>
            <a:r>
              <a:rPr kumimoji="0" lang="sv-SE" sz="1400" b="1" i="0" u="none" strike="noStrike" kern="1200" cap="none" spc="0" normalizeH="0" baseline="0" noProof="0" dirty="0">
                <a:ln>
                  <a:noFill/>
                </a:ln>
                <a:solidFill>
                  <a:srgbClr val="F79646">
                    <a:lumMod val="75000"/>
                  </a:srgbClr>
                </a:solidFill>
                <a:effectLst/>
                <a:uLnTx/>
                <a:uFillTx/>
                <a:latin typeface="Calibri"/>
                <a:ea typeface="+mn-ea"/>
                <a:cs typeface="+mn-cs"/>
              </a:rPr>
              <a:t> </a:t>
            </a:r>
            <a:r>
              <a:rPr kumimoji="0" lang="sv-SE" sz="1400" b="1" i="0" u="none" strike="noStrike" kern="1200" cap="none" spc="0" normalizeH="0" baseline="0" noProof="0" dirty="0">
                <a:ln>
                  <a:noFill/>
                </a:ln>
                <a:solidFill>
                  <a:prstClr val="black"/>
                </a:solidFill>
                <a:effectLst/>
                <a:uLnTx/>
                <a:uFillTx/>
                <a:latin typeface="Calibri"/>
                <a:ea typeface="+mn-ea"/>
                <a:cs typeface="+mn-cs"/>
              </a:rPr>
              <a:t>Hahne</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Text Box 34"/>
          <p:cNvSpPr txBox="1">
            <a:spLocks noChangeArrowheads="1"/>
          </p:cNvSpPr>
          <p:nvPr/>
        </p:nvSpPr>
        <p:spPr bwMode="auto">
          <a:xfrm>
            <a:off x="2353971"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Jörgen Sundström</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 name="Grupp 1">
            <a:extLst>
              <a:ext uri="{FF2B5EF4-FFF2-40B4-BE49-F238E27FC236}">
                <a16:creationId xmlns:a16="http://schemas.microsoft.com/office/drawing/2014/main" id="{63F59307-2168-724E-9909-B8570F4C942C}"/>
              </a:ext>
            </a:extLst>
          </p:cNvPr>
          <p:cNvGrpSpPr/>
          <p:nvPr/>
        </p:nvGrpSpPr>
        <p:grpSpPr>
          <a:xfrm>
            <a:off x="104827" y="2478440"/>
            <a:ext cx="8932814" cy="3393568"/>
            <a:chOff x="73152" y="2478440"/>
            <a:chExt cx="8932814" cy="3393568"/>
          </a:xfrm>
        </p:grpSpPr>
        <p:grpSp>
          <p:nvGrpSpPr>
            <p:cNvPr id="16" name="Group 4"/>
            <p:cNvGrpSpPr>
              <a:grpSpLocks/>
            </p:cNvGrpSpPr>
            <p:nvPr/>
          </p:nvGrpSpPr>
          <p:grpSpPr bwMode="auto">
            <a:xfrm>
              <a:off x="73152" y="2478440"/>
              <a:ext cx="8932814" cy="511175"/>
              <a:chOff x="251" y="1970"/>
              <a:chExt cx="5830" cy="322"/>
            </a:xfrm>
          </p:grpSpPr>
          <p:sp>
            <p:nvSpPr>
              <p:cNvPr id="17" name="AutoShape 5"/>
              <p:cNvSpPr>
                <a:spLocks noChangeArrowheads="1"/>
              </p:cNvSpPr>
              <p:nvPr/>
            </p:nvSpPr>
            <p:spPr bwMode="auto">
              <a:xfrm>
                <a:off x="25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Ordförande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AutoShape 6"/>
              <p:cNvSpPr>
                <a:spLocks noChangeArrowheads="1"/>
              </p:cNvSpPr>
              <p:nvPr/>
            </p:nvSpPr>
            <p:spPr bwMode="auto">
              <a:xfrm>
                <a:off x="172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Sekreterare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AutoShape 7"/>
              <p:cNvSpPr>
                <a:spLocks noChangeArrowheads="1"/>
              </p:cNvSpPr>
              <p:nvPr/>
            </p:nvSpPr>
            <p:spPr bwMode="auto">
              <a:xfrm>
                <a:off x="98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Kassör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AutoShape 8"/>
              <p:cNvSpPr>
                <a:spLocks noChangeArrowheads="1"/>
              </p:cNvSpPr>
              <p:nvPr/>
            </p:nvSpPr>
            <p:spPr bwMode="auto">
              <a:xfrm>
                <a:off x="245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Ledamot</a:t>
                </a:r>
              </a:p>
            </p:txBody>
          </p:sp>
          <p:sp>
            <p:nvSpPr>
              <p:cNvPr id="21" name="AutoShape 9"/>
              <p:cNvSpPr>
                <a:spLocks noChangeArrowheads="1"/>
              </p:cNvSpPr>
              <p:nvPr/>
            </p:nvSpPr>
            <p:spPr bwMode="auto">
              <a:xfrm>
                <a:off x="3188" y="1970"/>
                <a:ext cx="705" cy="322"/>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Ledamot</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AutoShape 10"/>
              <p:cNvSpPr>
                <a:spLocks noChangeArrowheads="1"/>
              </p:cNvSpPr>
              <p:nvPr/>
            </p:nvSpPr>
            <p:spPr bwMode="auto">
              <a:xfrm>
                <a:off x="5376" y="1973"/>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Ledamot</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6" name="AutoShape 10">
              <a:extLst>
                <a:ext uri="{FF2B5EF4-FFF2-40B4-BE49-F238E27FC236}">
                  <a16:creationId xmlns:a16="http://schemas.microsoft.com/office/drawing/2014/main" id="{67B23183-744C-D540-A9BF-1A0DA17E44E4}"/>
                </a:ext>
              </a:extLst>
            </p:cNvPr>
            <p:cNvSpPr>
              <a:spLocks noChangeArrowheads="1"/>
            </p:cNvSpPr>
            <p:nvPr/>
          </p:nvSpPr>
          <p:spPr bwMode="auto">
            <a:xfrm>
              <a:off x="6811494" y="2482718"/>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Ledamot</a:t>
              </a:r>
              <a:r>
                <a:rPr kumimoji="0" lang="sv-SE" sz="1800" b="1" i="0" u="none" strike="noStrike" kern="1200" cap="none" spc="0" normalizeH="0" baseline="0" noProof="0" dirty="0">
                  <a:ln>
                    <a:noFill/>
                  </a:ln>
                  <a:solidFill>
                    <a:prstClr val="black"/>
                  </a:solidFill>
                  <a:effectLst/>
                  <a:uLnTx/>
                  <a:uFillTx/>
                  <a:latin typeface="Calibri"/>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AutoShape 9">
              <a:extLst>
                <a:ext uri="{FF2B5EF4-FFF2-40B4-BE49-F238E27FC236}">
                  <a16:creationId xmlns:a16="http://schemas.microsoft.com/office/drawing/2014/main" id="{B25C5486-4ABD-F947-919A-CB080606EB7D}"/>
                </a:ext>
              </a:extLst>
            </p:cNvPr>
            <p:cNvSpPr>
              <a:spLocks noChangeArrowheads="1"/>
            </p:cNvSpPr>
            <p:nvPr/>
          </p:nvSpPr>
          <p:spPr bwMode="auto">
            <a:xfrm>
              <a:off x="4616525" y="5368770"/>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Förenings-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kanslist</a:t>
              </a:r>
            </a:p>
          </p:txBody>
        </p:sp>
      </p:grpSp>
      <p:sp>
        <p:nvSpPr>
          <p:cNvPr id="41" name="AutoShape 10">
            <a:extLst>
              <a:ext uri="{FF2B5EF4-FFF2-40B4-BE49-F238E27FC236}">
                <a16:creationId xmlns:a16="http://schemas.microsoft.com/office/drawing/2014/main" id="{A1B6CAEF-2D18-F14C-B82F-CDEDFE86D8A7}"/>
              </a:ext>
            </a:extLst>
          </p:cNvPr>
          <p:cNvSpPr>
            <a:spLocks noChangeArrowheads="1"/>
          </p:cNvSpPr>
          <p:nvPr/>
        </p:nvSpPr>
        <p:spPr bwMode="auto">
          <a:xfrm>
            <a:off x="5721037" y="2477742"/>
            <a:ext cx="1080212" cy="508214"/>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Ledamot</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 Box 32">
            <a:extLst>
              <a:ext uri="{FF2B5EF4-FFF2-40B4-BE49-F238E27FC236}">
                <a16:creationId xmlns:a16="http://schemas.microsoft.com/office/drawing/2014/main" id="{98155A27-83AB-5B49-8160-70CF2CAC68EE}"/>
              </a:ext>
            </a:extLst>
          </p:cNvPr>
          <p:cNvSpPr txBox="1">
            <a:spLocks noChangeArrowheads="1"/>
          </p:cNvSpPr>
          <p:nvPr/>
        </p:nvSpPr>
        <p:spPr bwMode="auto">
          <a:xfrm>
            <a:off x="123255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Staffan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Franzén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Text Box 34">
            <a:extLst>
              <a:ext uri="{FF2B5EF4-FFF2-40B4-BE49-F238E27FC236}">
                <a16:creationId xmlns:a16="http://schemas.microsoft.com/office/drawing/2014/main" id="{B6B56674-8040-DD49-806A-5C6543030332}"/>
              </a:ext>
            </a:extLst>
          </p:cNvPr>
          <p:cNvSpPr txBox="1">
            <a:spLocks noChangeArrowheads="1"/>
          </p:cNvSpPr>
          <p:nvPr/>
        </p:nvSpPr>
        <p:spPr bwMode="auto">
          <a:xfrm>
            <a:off x="460333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Elin Forsbring</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Text Box 34">
            <a:extLst>
              <a:ext uri="{FF2B5EF4-FFF2-40B4-BE49-F238E27FC236}">
                <a16:creationId xmlns:a16="http://schemas.microsoft.com/office/drawing/2014/main" id="{D9043096-372E-6947-BB89-3F2340C165BC}"/>
              </a:ext>
            </a:extLst>
          </p:cNvPr>
          <p:cNvSpPr txBox="1">
            <a:spLocks noChangeArrowheads="1"/>
          </p:cNvSpPr>
          <p:nvPr/>
        </p:nvSpPr>
        <p:spPr bwMode="auto">
          <a:xfrm>
            <a:off x="344832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Birgitta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Arnesdotter</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8" name="Text Box 34">
            <a:extLst>
              <a:ext uri="{FF2B5EF4-FFF2-40B4-BE49-F238E27FC236}">
                <a16:creationId xmlns:a16="http://schemas.microsoft.com/office/drawing/2014/main" id="{588FAC54-B04C-8146-85C8-B9C81533BD9A}"/>
              </a:ext>
            </a:extLst>
          </p:cNvPr>
          <p:cNvSpPr txBox="1">
            <a:spLocks noChangeArrowheads="1"/>
          </p:cNvSpPr>
          <p:nvPr/>
        </p:nvSpPr>
        <p:spPr bwMode="auto">
          <a:xfrm>
            <a:off x="798830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Olivia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Hahne</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Text Box 34">
            <a:extLst>
              <a:ext uri="{FF2B5EF4-FFF2-40B4-BE49-F238E27FC236}">
                <a16:creationId xmlns:a16="http://schemas.microsoft.com/office/drawing/2014/main" id="{212D3E18-6957-DD46-A980-4DDFC827E6D1}"/>
              </a:ext>
            </a:extLst>
          </p:cNvPr>
          <p:cNvSpPr txBox="1">
            <a:spLocks noChangeArrowheads="1"/>
          </p:cNvSpPr>
          <p:nvPr/>
        </p:nvSpPr>
        <p:spPr bwMode="auto">
          <a:xfrm>
            <a:off x="32004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Alicia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Edblad</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34">
            <a:extLst>
              <a:ext uri="{FF2B5EF4-FFF2-40B4-BE49-F238E27FC236}">
                <a16:creationId xmlns:a16="http://schemas.microsoft.com/office/drawing/2014/main" id="{B0F2AA37-6D50-E44B-99E5-7E10DEC2A573}"/>
              </a:ext>
            </a:extLst>
          </p:cNvPr>
          <p:cNvSpPr txBox="1">
            <a:spLocks noChangeArrowheads="1"/>
          </p:cNvSpPr>
          <p:nvPr/>
        </p:nvSpPr>
        <p:spPr bwMode="auto">
          <a:xfrm>
            <a:off x="5694569" y="2028491"/>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Eva-Lotta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Sandberg</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Roller i Styrelsen</a:t>
            </a:r>
          </a:p>
        </p:txBody>
      </p:sp>
      <p:sp>
        <p:nvSpPr>
          <p:cNvPr id="3" name="Rektangel 2">
            <a:extLst>
              <a:ext uri="{FF2B5EF4-FFF2-40B4-BE49-F238E27FC236}">
                <a16:creationId xmlns:a16="http://schemas.microsoft.com/office/drawing/2014/main" id="{FD23597C-5C7C-954B-8FB6-A522AA335CEE}"/>
              </a:ext>
            </a:extLst>
          </p:cNvPr>
          <p:cNvSpPr/>
          <p:nvPr/>
        </p:nvSpPr>
        <p:spPr>
          <a:xfrm>
            <a:off x="6553200" y="6102237"/>
            <a:ext cx="2510489"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3"/>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55" name="AutoShape 2">
            <a:extLst>
              <a:ext uri="{FF2B5EF4-FFF2-40B4-BE49-F238E27FC236}">
                <a16:creationId xmlns:a16="http://schemas.microsoft.com/office/drawing/2014/main" id="{002C8D4B-775C-CD48-A0F4-F6D9C4195D1E}"/>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2021-2022</a:t>
            </a:r>
            <a:endParaRPr lang="en-US" sz="5400" dirty="0">
              <a:effectLst>
                <a:outerShdw blurRad="38100" dist="38100" dir="2700000" algn="tl">
                  <a:srgbClr val="C0C0C0"/>
                </a:outerShdw>
              </a:effectLst>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4"/>
          <a:stretch>
            <a:fillRect/>
          </a:stretch>
        </p:blipFill>
        <p:spPr>
          <a:xfrm>
            <a:off x="7315200" y="87190"/>
            <a:ext cx="1752753" cy="674810"/>
          </a:xfrm>
          <a:prstGeom prst="rect">
            <a:avLst/>
          </a:prstGeom>
        </p:spPr>
      </p:pic>
      <p:sp>
        <p:nvSpPr>
          <p:cNvPr id="58" name="Text Box 34">
            <a:extLst>
              <a:ext uri="{FF2B5EF4-FFF2-40B4-BE49-F238E27FC236}">
                <a16:creationId xmlns:a16="http://schemas.microsoft.com/office/drawing/2014/main" id="{B7A4DD66-465A-7842-993E-CC0BC42C2B7A}"/>
              </a:ext>
            </a:extLst>
          </p:cNvPr>
          <p:cNvSpPr txBox="1">
            <a:spLocks noChangeArrowheads="1"/>
          </p:cNvSpPr>
          <p:nvPr/>
        </p:nvSpPr>
        <p:spPr bwMode="auto">
          <a:xfrm>
            <a:off x="6813196" y="2016638"/>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AutoShape 9">
            <a:extLst>
              <a:ext uri="{FF2B5EF4-FFF2-40B4-BE49-F238E27FC236}">
                <a16:creationId xmlns:a16="http://schemas.microsoft.com/office/drawing/2014/main" id="{0896CE31-2F05-344D-BC61-DC9EC85C4A66}"/>
              </a:ext>
            </a:extLst>
          </p:cNvPr>
          <p:cNvSpPr>
            <a:spLocks noChangeArrowheads="1"/>
          </p:cNvSpPr>
          <p:nvPr/>
        </p:nvSpPr>
        <p:spPr bwMode="auto">
          <a:xfrm>
            <a:off x="3241871" y="5369944"/>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Ungdoms-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representant</a:t>
            </a:r>
          </a:p>
        </p:txBody>
      </p:sp>
      <p:sp>
        <p:nvSpPr>
          <p:cNvPr id="62" name="Text Box 34">
            <a:extLst>
              <a:ext uri="{FF2B5EF4-FFF2-40B4-BE49-F238E27FC236}">
                <a16:creationId xmlns:a16="http://schemas.microsoft.com/office/drawing/2014/main" id="{B075402D-488D-574E-859D-AC192995180C}"/>
              </a:ext>
            </a:extLst>
          </p:cNvPr>
          <p:cNvSpPr txBox="1">
            <a:spLocks noChangeArrowheads="1"/>
          </p:cNvSpPr>
          <p:nvPr/>
        </p:nvSpPr>
        <p:spPr bwMode="auto">
          <a:xfrm>
            <a:off x="4572000" y="4475867"/>
            <a:ext cx="1158066" cy="954107"/>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FF0000"/>
                </a:solidFill>
                <a:effectLst/>
                <a:uLnTx/>
                <a:uFillTx/>
                <a:latin typeface="Calibri"/>
                <a:ea typeface="+mn-ea"/>
                <a:cs typeface="+mn-cs"/>
              </a:rPr>
              <a:t>Adjungerad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Janice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Enström</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0620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0" y="2028490"/>
            <a:ext cx="9144000" cy="4829509"/>
          </a:xfrm>
        </p:spPr>
        <p:txBody>
          <a:bodyPr/>
          <a:lstStyle/>
          <a:p>
            <a:pPr marL="0" indent="0" eaLnBrk="1" hangingPunct="1">
              <a:lnSpc>
                <a:spcPct val="90000"/>
              </a:lnSpc>
              <a:buNone/>
            </a:pPr>
            <a:r>
              <a:rPr lang="en-US" b="1" i="1" dirty="0"/>
              <a:t> </a:t>
            </a:r>
          </a:p>
          <a:p>
            <a:pPr marL="0" indent="0" eaLnBrk="1" hangingPunct="1">
              <a:lnSpc>
                <a:spcPct val="90000"/>
              </a:lnSpc>
              <a:buNone/>
            </a:pPr>
            <a:endParaRPr lang="en-US" sz="800" dirty="0">
              <a:solidFill>
                <a:prstClr val="black"/>
              </a:solidFill>
              <a:latin typeface="Calibri"/>
            </a:endParaRPr>
          </a:p>
        </p:txBody>
      </p:sp>
      <p:sp>
        <p:nvSpPr>
          <p:cNvPr id="23" name="Text Box 11"/>
          <p:cNvSpPr txBox="1">
            <a:spLocks noChangeArrowheads="1"/>
          </p:cNvSpPr>
          <p:nvPr/>
        </p:nvSpPr>
        <p:spPr bwMode="auto">
          <a:xfrm>
            <a:off x="104827" y="3032909"/>
            <a:ext cx="1079500" cy="206210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Ledning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Samordning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Förankring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Externa kontakter; Kommun, Förbund, Klubbar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Årsplan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Personalansvar</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anställda</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Krisledning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Årsmöte</a:t>
            </a:r>
          </a:p>
        </p:txBody>
      </p:sp>
      <p:sp>
        <p:nvSpPr>
          <p:cNvPr id="24" name="Text Box 12"/>
          <p:cNvSpPr txBox="1">
            <a:spLocks noChangeArrowheads="1"/>
          </p:cNvSpPr>
          <p:nvPr/>
        </p:nvSpPr>
        <p:spPr bwMode="auto">
          <a:xfrm>
            <a:off x="1226069" y="3032909"/>
            <a:ext cx="1080212" cy="206210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Ekonomisk styrning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Kvartalsuppföljning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Medlemsfakturering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Ekonomiska</a:t>
            </a:r>
            <a:b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b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underlag mha redovisningsbyrå som sköter bokföring och löpande redovisning samt bokslut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Sollentuna Basket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Årsmöte</a:t>
            </a:r>
          </a:p>
        </p:txBody>
      </p:sp>
      <p:sp>
        <p:nvSpPr>
          <p:cNvPr id="25" name="Text Box 13"/>
          <p:cNvSpPr txBox="1">
            <a:spLocks noChangeArrowheads="1"/>
          </p:cNvSpPr>
          <p:nvPr/>
        </p:nvSpPr>
        <p:spPr bwMode="auto">
          <a:xfrm>
            <a:off x="2353261" y="3032909"/>
            <a:ext cx="1095066" cy="2431435"/>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Kallelser, Dagordning &amp; Protokoll för Styrelse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Administration bl a;</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Medlemsregister, Licenser,  IdrottOnline, Dispenser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LOK- &amp; RF-bidrag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Kontakt med Team Managers</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Belastningregister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Krisledning</a:t>
            </a:r>
            <a:endPar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Årsmöte</a:t>
            </a:r>
            <a:endParaRPr kumimoji="0" lang="en-US" sz="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27" name="Text Box 15"/>
          <p:cNvSpPr txBox="1">
            <a:spLocks noChangeArrowheads="1"/>
          </p:cNvSpPr>
          <p:nvPr/>
        </p:nvSpPr>
        <p:spPr bwMode="auto">
          <a:xfrm>
            <a:off x="3505200" y="3032909"/>
            <a:ext cx="1126406" cy="1692771"/>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Hemsida, Mejlutskick</a:t>
            </a: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 Instagram, Facebook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Utveckling av vår organisation,strategi ledarskap, processer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Merchandise</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Försäljning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Trycksaker &amp; Reklam</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Krisledning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en-US" sz="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grpSp>
        <p:nvGrpSpPr>
          <p:cNvPr id="2" name="Grupp 1">
            <a:extLst>
              <a:ext uri="{FF2B5EF4-FFF2-40B4-BE49-F238E27FC236}">
                <a16:creationId xmlns:a16="http://schemas.microsoft.com/office/drawing/2014/main" id="{63F59307-2168-724E-9909-B8570F4C942C}"/>
              </a:ext>
            </a:extLst>
          </p:cNvPr>
          <p:cNvGrpSpPr/>
          <p:nvPr/>
        </p:nvGrpSpPr>
        <p:grpSpPr>
          <a:xfrm>
            <a:off x="104827" y="2478440"/>
            <a:ext cx="8932814" cy="3393568"/>
            <a:chOff x="73152" y="2478440"/>
            <a:chExt cx="8932814" cy="3393568"/>
          </a:xfrm>
        </p:grpSpPr>
        <p:grpSp>
          <p:nvGrpSpPr>
            <p:cNvPr id="16" name="Group 4"/>
            <p:cNvGrpSpPr>
              <a:grpSpLocks/>
            </p:cNvGrpSpPr>
            <p:nvPr/>
          </p:nvGrpSpPr>
          <p:grpSpPr bwMode="auto">
            <a:xfrm>
              <a:off x="73152" y="2478440"/>
              <a:ext cx="8932814" cy="511175"/>
              <a:chOff x="251" y="1970"/>
              <a:chExt cx="5830" cy="322"/>
            </a:xfrm>
          </p:grpSpPr>
          <p:sp>
            <p:nvSpPr>
              <p:cNvPr id="17" name="AutoShape 5"/>
              <p:cNvSpPr>
                <a:spLocks noChangeArrowheads="1"/>
              </p:cNvSpPr>
              <p:nvPr/>
            </p:nvSpPr>
            <p:spPr bwMode="auto">
              <a:xfrm>
                <a:off x="25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Ordförande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AutoShape 6"/>
              <p:cNvSpPr>
                <a:spLocks noChangeArrowheads="1"/>
              </p:cNvSpPr>
              <p:nvPr/>
            </p:nvSpPr>
            <p:spPr bwMode="auto">
              <a:xfrm>
                <a:off x="172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Sekreterare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AutoShape 7"/>
              <p:cNvSpPr>
                <a:spLocks noChangeArrowheads="1"/>
              </p:cNvSpPr>
              <p:nvPr/>
            </p:nvSpPr>
            <p:spPr bwMode="auto">
              <a:xfrm>
                <a:off x="98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Kassör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AutoShape 8"/>
              <p:cNvSpPr>
                <a:spLocks noChangeArrowheads="1"/>
              </p:cNvSpPr>
              <p:nvPr/>
            </p:nvSpPr>
            <p:spPr bwMode="auto">
              <a:xfrm>
                <a:off x="245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Kommun-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ikation</a:t>
                </a:r>
              </a:p>
            </p:txBody>
          </p:sp>
          <p:sp>
            <p:nvSpPr>
              <p:cNvPr id="21" name="AutoShape 9"/>
              <p:cNvSpPr>
                <a:spLocks noChangeArrowheads="1"/>
              </p:cNvSpPr>
              <p:nvPr/>
            </p:nvSpPr>
            <p:spPr bwMode="auto">
              <a:xfrm>
                <a:off x="3188" y="1970"/>
                <a:ext cx="705" cy="322"/>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Marknads-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föring</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AutoShape 10"/>
              <p:cNvSpPr>
                <a:spLocks noChangeArrowheads="1"/>
              </p:cNvSpPr>
              <p:nvPr/>
            </p:nvSpPr>
            <p:spPr bwMode="auto">
              <a:xfrm>
                <a:off x="5376" y="1973"/>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Sponsring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&amp; Bidrag</a:t>
                </a:r>
                <a:r>
                  <a:rPr kumimoji="0" lang="sv-SE" sz="1800" b="1" i="0" u="none" strike="noStrike" kern="1200" cap="none" spc="0" normalizeH="0" baseline="0" noProof="0" dirty="0">
                    <a:ln>
                      <a:noFill/>
                    </a:ln>
                    <a:solidFill>
                      <a:prstClr val="black"/>
                    </a:solidFill>
                    <a:effectLst/>
                    <a:uLnTx/>
                    <a:uFillTx/>
                    <a:latin typeface="Calibri"/>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6" name="AutoShape 10">
              <a:extLst>
                <a:ext uri="{FF2B5EF4-FFF2-40B4-BE49-F238E27FC236}">
                  <a16:creationId xmlns:a16="http://schemas.microsoft.com/office/drawing/2014/main" id="{67B23183-744C-D540-A9BF-1A0DA17E44E4}"/>
                </a:ext>
              </a:extLst>
            </p:cNvPr>
            <p:cNvSpPr>
              <a:spLocks noChangeArrowheads="1"/>
            </p:cNvSpPr>
            <p:nvPr/>
          </p:nvSpPr>
          <p:spPr bwMode="auto">
            <a:xfrm>
              <a:off x="6811494" y="2482718"/>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Tränarråd</a:t>
              </a:r>
              <a:r>
                <a:rPr kumimoji="0" lang="sv-SE" sz="1800" b="1" i="0" u="none" strike="noStrike" kern="1200" cap="none" spc="0" normalizeH="0" baseline="0" noProof="0" dirty="0">
                  <a:ln>
                    <a:noFill/>
                  </a:ln>
                  <a:solidFill>
                    <a:prstClr val="black"/>
                  </a:solidFill>
                  <a:effectLst/>
                  <a:uLnTx/>
                  <a:uFillTx/>
                  <a:latin typeface="Calibri"/>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AutoShape 9">
              <a:extLst>
                <a:ext uri="{FF2B5EF4-FFF2-40B4-BE49-F238E27FC236}">
                  <a16:creationId xmlns:a16="http://schemas.microsoft.com/office/drawing/2014/main" id="{B25C5486-4ABD-F947-919A-CB080606EB7D}"/>
                </a:ext>
              </a:extLst>
            </p:cNvPr>
            <p:cNvSpPr>
              <a:spLocks noChangeArrowheads="1"/>
            </p:cNvSpPr>
            <p:nvPr/>
          </p:nvSpPr>
          <p:spPr bwMode="auto">
            <a:xfrm>
              <a:off x="4616525" y="5368770"/>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Aktivitet</a:t>
              </a:r>
            </a:p>
          </p:txBody>
        </p:sp>
      </p:grpSp>
      <p:sp>
        <p:nvSpPr>
          <p:cNvPr id="38" name="Text Box 15">
            <a:extLst>
              <a:ext uri="{FF2B5EF4-FFF2-40B4-BE49-F238E27FC236}">
                <a16:creationId xmlns:a16="http://schemas.microsoft.com/office/drawing/2014/main" id="{CB3C0BAC-E9FB-E843-8344-2EC99FF36BBA}"/>
              </a:ext>
            </a:extLst>
          </p:cNvPr>
          <p:cNvSpPr txBox="1">
            <a:spLocks noChangeArrowheads="1"/>
          </p:cNvSpPr>
          <p:nvPr/>
        </p:nvSpPr>
        <p:spPr bwMode="auto">
          <a:xfrm>
            <a:off x="4600352" y="3032909"/>
            <a:ext cx="1120685" cy="181588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Formgivning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Logotyper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Bilder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Foton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Klubbprofil</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Hemsida, Mejlutskick, </a:t>
            </a: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Instagram, Facebook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Trycksaker &amp; Reklam</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Belastningregister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Text Box 15">
            <a:extLst>
              <a:ext uri="{FF2B5EF4-FFF2-40B4-BE49-F238E27FC236}">
                <a16:creationId xmlns:a16="http://schemas.microsoft.com/office/drawing/2014/main" id="{2DA46FDF-BC8E-A74F-B932-C789311985C1}"/>
              </a:ext>
            </a:extLst>
          </p:cNvPr>
          <p:cNvSpPr txBox="1">
            <a:spLocks noChangeArrowheads="1"/>
          </p:cNvSpPr>
          <p:nvPr/>
        </p:nvSpPr>
        <p:spPr bwMode="auto">
          <a:xfrm>
            <a:off x="7976308" y="3032909"/>
            <a:ext cx="1062865" cy="1508105"/>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Sponsring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Bidrag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Stipendier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Calibri"/>
              </a:rPr>
              <a:t>Stöd ekonomi</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Calibri"/>
              </a:rPr>
              <a:t>Kommunstöd</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FF0000"/>
                </a:solidFill>
                <a:effectLst/>
                <a:uLnTx/>
                <a:uFillTx/>
                <a:latin typeface="Calibri"/>
                <a:ea typeface="+mn-ea"/>
                <a:cs typeface="+mn-cs"/>
              </a:rPr>
              <a:t>Idrottslyftet</a:t>
            </a:r>
            <a:r>
              <a:rPr kumimoji="0" lang="sv-SE" sz="8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FF0000"/>
                </a:solidFill>
                <a:effectLst/>
                <a:uLnTx/>
                <a:uFillTx/>
                <a:latin typeface="Calibri"/>
                <a:ea typeface="+mn-ea"/>
                <a:cs typeface="+mn-cs"/>
              </a:rPr>
              <a:t>SISU-bidrag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41" name="AutoShape 10">
            <a:extLst>
              <a:ext uri="{FF2B5EF4-FFF2-40B4-BE49-F238E27FC236}">
                <a16:creationId xmlns:a16="http://schemas.microsoft.com/office/drawing/2014/main" id="{A1B6CAEF-2D18-F14C-B82F-CDEDFE86D8A7}"/>
              </a:ext>
            </a:extLst>
          </p:cNvPr>
          <p:cNvSpPr>
            <a:spLocks noChangeArrowheads="1"/>
          </p:cNvSpPr>
          <p:nvPr/>
        </p:nvSpPr>
        <p:spPr bwMode="auto">
          <a:xfrm>
            <a:off x="5721037" y="2477742"/>
            <a:ext cx="1080212" cy="508214"/>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Material</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Text Box 11">
            <a:extLst>
              <a:ext uri="{FF2B5EF4-FFF2-40B4-BE49-F238E27FC236}">
                <a16:creationId xmlns:a16="http://schemas.microsoft.com/office/drawing/2014/main" id="{46BB09E5-D58B-F042-9B6A-323DAA455E0F}"/>
              </a:ext>
            </a:extLst>
          </p:cNvPr>
          <p:cNvSpPr txBox="1">
            <a:spLocks noChangeArrowheads="1"/>
          </p:cNvSpPr>
          <p:nvPr/>
        </p:nvSpPr>
        <p:spPr bwMode="auto">
          <a:xfrm>
            <a:off x="5721037" y="3032909"/>
            <a:ext cx="1075125" cy="2369880"/>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Inköp</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Profilkläder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Träningsmaterial</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Sjukvårdsmaterial</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Nycklar, Blippar &amp; Förråd</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Klubbshop</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Kontaktperson</a:t>
            </a:r>
            <a:br>
              <a:rPr kumimoji="0" lang="sv-SE" sz="800" b="0" i="0" u="none" strike="noStrike" kern="1200" cap="none" spc="0" normalizeH="0" baseline="0" noProof="0" dirty="0">
                <a:ln>
                  <a:noFill/>
                </a:ln>
                <a:solidFill>
                  <a:prstClr val="black"/>
                </a:solidFill>
                <a:effectLst/>
                <a:uLnTx/>
                <a:uFillTx/>
                <a:latin typeface="Calibri"/>
                <a:ea typeface="+mn-ea"/>
                <a:cs typeface="Calibri"/>
              </a:rPr>
            </a:br>
            <a:r>
              <a:rPr kumimoji="0" lang="sv-SE" sz="800" b="0" i="0" u="none" strike="noStrike" kern="1200" cap="none" spc="0" normalizeH="0" baseline="0" noProof="0" dirty="0">
                <a:ln>
                  <a:noFill/>
                </a:ln>
                <a:solidFill>
                  <a:prstClr val="black"/>
                </a:solidFill>
                <a:effectLst/>
                <a:uLnTx/>
                <a:uFillTx/>
                <a:latin typeface="Calibri"/>
                <a:ea typeface="+mn-ea"/>
                <a:cs typeface="+mn-cs"/>
              </a:rPr>
              <a:t>vid inköp till </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klubbaktiviteter</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Samordning </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klubbaktiviteter</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Sollentuna Basket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Text Box 11">
            <a:extLst>
              <a:ext uri="{FF2B5EF4-FFF2-40B4-BE49-F238E27FC236}">
                <a16:creationId xmlns:a16="http://schemas.microsoft.com/office/drawing/2014/main" id="{76F200CB-FF7F-B241-8029-83FB0BFAF817}"/>
              </a:ext>
            </a:extLst>
          </p:cNvPr>
          <p:cNvSpPr txBox="1">
            <a:spLocks noChangeArrowheads="1"/>
          </p:cNvSpPr>
          <p:nvPr/>
        </p:nvSpPr>
        <p:spPr bwMode="auto">
          <a:xfrm>
            <a:off x="3241871" y="5860988"/>
            <a:ext cx="1075125" cy="83099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Företräder spelarnas och ungdomarnas intressen i styrelsen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Instagram, Facebook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 i Styrelsen</a:t>
            </a:r>
          </a:p>
        </p:txBody>
      </p:sp>
      <p:sp>
        <p:nvSpPr>
          <p:cNvPr id="3" name="Rektangel 2">
            <a:extLst>
              <a:ext uri="{FF2B5EF4-FFF2-40B4-BE49-F238E27FC236}">
                <a16:creationId xmlns:a16="http://schemas.microsoft.com/office/drawing/2014/main" id="{FD23597C-5C7C-954B-8FB6-A522AA335CEE}"/>
              </a:ext>
            </a:extLst>
          </p:cNvPr>
          <p:cNvSpPr/>
          <p:nvPr/>
        </p:nvSpPr>
        <p:spPr>
          <a:xfrm>
            <a:off x="6553200" y="6102237"/>
            <a:ext cx="2510489"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3"/>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4" name="textruta 3">
            <a:extLst>
              <a:ext uri="{FF2B5EF4-FFF2-40B4-BE49-F238E27FC236}">
                <a16:creationId xmlns:a16="http://schemas.microsoft.com/office/drawing/2014/main" id="{7A127C61-30F5-FA47-ADA7-701D26A45FF5}"/>
              </a:ext>
            </a:extLst>
          </p:cNvPr>
          <p:cNvSpPr txBox="1"/>
          <p:nvPr/>
        </p:nvSpPr>
        <p:spPr>
          <a:xfrm>
            <a:off x="231827" y="6206490"/>
            <a:ext cx="1905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lumMod val="50000"/>
                  </a:prstClr>
                </a:solidFill>
                <a:effectLst/>
                <a:uLnTx/>
                <a:uFillTx/>
                <a:latin typeface="Calibri"/>
                <a:ea typeface="+mn-ea"/>
                <a:cs typeface="+mn-cs"/>
              </a:rPr>
              <a:t>Delat ansvar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9BBB59">
                    <a:lumMod val="75000"/>
                  </a:srgbClr>
                </a:solidFill>
                <a:effectLst/>
                <a:uLnTx/>
                <a:uFillTx/>
                <a:latin typeface="Calibri"/>
                <a:ea typeface="+mn-ea"/>
                <a:cs typeface="+mn-cs"/>
              </a:rPr>
              <a:t>Utlagda tjänster</a:t>
            </a:r>
            <a:endParaRPr kumimoji="0" sz="1800" b="0" i="0" u="none" strike="noStrike" kern="1200" cap="none" spc="0" normalizeH="0" baseline="0" noProof="0" dirty="0">
              <a:ln>
                <a:noFill/>
              </a:ln>
              <a:solidFill>
                <a:srgbClr val="9BBB59">
                  <a:lumMod val="75000"/>
                </a:srgbClr>
              </a:solidFill>
              <a:effectLst/>
              <a:uLnTx/>
              <a:uFillTx/>
              <a:latin typeface="Calibri"/>
              <a:ea typeface="+mn-ea"/>
              <a:cs typeface="+mn-cs"/>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4"/>
          <a:stretch>
            <a:fillRect/>
          </a:stretch>
        </p:blipFill>
        <p:spPr>
          <a:xfrm>
            <a:off x="7315200" y="87190"/>
            <a:ext cx="1752753" cy="674810"/>
          </a:xfrm>
          <a:prstGeom prst="rect">
            <a:avLst/>
          </a:prstGeom>
        </p:spPr>
      </p:pic>
      <p:sp>
        <p:nvSpPr>
          <p:cNvPr id="57" name="Text Box 14">
            <a:extLst>
              <a:ext uri="{FF2B5EF4-FFF2-40B4-BE49-F238E27FC236}">
                <a16:creationId xmlns:a16="http://schemas.microsoft.com/office/drawing/2014/main" id="{7B0CFF07-C9C0-7F4B-BAAE-41A780A000A0}"/>
              </a:ext>
            </a:extLst>
          </p:cNvPr>
          <p:cNvSpPr txBox="1">
            <a:spLocks noChangeArrowheads="1"/>
          </p:cNvSpPr>
          <p:nvPr/>
        </p:nvSpPr>
        <p:spPr bwMode="auto">
          <a:xfrm>
            <a:off x="6843582" y="3032909"/>
            <a:ext cx="1074349"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Representant Tränarrådet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prstClr val="white">
                    <a:lumMod val="50000"/>
                  </a:prstClr>
                </a:solidFill>
                <a:effectLst/>
                <a:uLnTx/>
                <a:uFillTx/>
                <a:latin typeface="Calibri"/>
                <a:ea typeface="+mn-ea"/>
                <a:cs typeface="+mn-cs"/>
              </a:rPr>
              <a:t>Krisledning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AutoShape 9">
            <a:extLst>
              <a:ext uri="{FF2B5EF4-FFF2-40B4-BE49-F238E27FC236}">
                <a16:creationId xmlns:a16="http://schemas.microsoft.com/office/drawing/2014/main" id="{0896CE31-2F05-344D-BC61-DC9EC85C4A66}"/>
              </a:ext>
            </a:extLst>
          </p:cNvPr>
          <p:cNvSpPr>
            <a:spLocks noChangeArrowheads="1"/>
          </p:cNvSpPr>
          <p:nvPr/>
        </p:nvSpPr>
        <p:spPr bwMode="auto">
          <a:xfrm>
            <a:off x="3241871" y="5369944"/>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Ungdoms-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representant</a:t>
            </a:r>
          </a:p>
        </p:txBody>
      </p:sp>
      <p:sp>
        <p:nvSpPr>
          <p:cNvPr id="61" name="Text Box 16">
            <a:extLst>
              <a:ext uri="{FF2B5EF4-FFF2-40B4-BE49-F238E27FC236}">
                <a16:creationId xmlns:a16="http://schemas.microsoft.com/office/drawing/2014/main" id="{8B75BA43-44EC-0D4A-BE21-4DAED40DCF4F}"/>
              </a:ext>
            </a:extLst>
          </p:cNvPr>
          <p:cNvSpPr txBox="1">
            <a:spLocks noChangeArrowheads="1"/>
          </p:cNvSpPr>
          <p:nvPr/>
        </p:nvSpPr>
        <p:spPr bwMode="auto">
          <a:xfrm>
            <a:off x="4687388" y="5860988"/>
            <a:ext cx="1085555" cy="95410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Viby Streetbasket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Julavslutning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Valborg i Viby</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Säsongsavslutning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Calibri"/>
                <a:ea typeface="+mn-ea"/>
                <a:cs typeface="+mn-cs"/>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80458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36" name="Text Box 11"/>
          <p:cNvSpPr txBox="1">
            <a:spLocks noChangeArrowheads="1"/>
          </p:cNvSpPr>
          <p:nvPr/>
        </p:nvSpPr>
        <p:spPr bwMode="auto">
          <a:xfrm>
            <a:off x="213628" y="3270245"/>
            <a:ext cx="1501522" cy="249299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Representant Styrelsen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C0504D">
                    <a:lumMod val="75000"/>
                  </a:srgbClr>
                </a:solidFill>
                <a:effectLst/>
                <a:uLnTx/>
                <a:uFillTx/>
                <a:latin typeface="Calibri"/>
                <a:ea typeface="+mn-ea"/>
                <a:cs typeface="+mn-cs"/>
              </a:rPr>
              <a:t>Sjukvårdsutrustning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C0504D">
                    <a:lumMod val="75000"/>
                  </a:srgbClr>
                </a:solidFill>
                <a:effectLst/>
                <a:uLnTx/>
                <a:uFillTx/>
                <a:latin typeface="Calibri"/>
                <a:ea typeface="+mn-ea"/>
                <a:cs typeface="+mn-cs"/>
              </a:rPr>
              <a:t>Sjukvårdsutbildning, Första Hjälpen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C0504D">
                    <a:lumMod val="75000"/>
                  </a:srgbClr>
                </a:solidFill>
                <a:effectLst/>
                <a:uLnTx/>
                <a:uFillTx/>
                <a:latin typeface="Calibri"/>
                <a:ea typeface="+mn-ea"/>
                <a:cs typeface="+mn-cs"/>
              </a:rPr>
              <a:t>Stöd i akuta sjukvårdsfrågor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C0504D">
                    <a:lumMod val="75000"/>
                  </a:srgbClr>
                </a:solidFill>
                <a:effectLst/>
                <a:uLnTx/>
                <a:uFillTx/>
                <a:latin typeface="Calibri"/>
                <a:ea typeface="+mn-ea"/>
                <a:cs typeface="+mn-cs"/>
              </a:rPr>
              <a:t>Stöd kring Corona</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white">
                    <a:lumMod val="50000"/>
                  </a:prstClr>
                </a:solidFill>
                <a:effectLst/>
                <a:uLnTx/>
                <a:uFillTx/>
                <a:latin typeface="Calibri"/>
                <a:ea typeface="+mn-ea"/>
                <a:cs typeface="+mn-cs"/>
              </a:rPr>
              <a:t>Krisledning</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sv-SE" sz="1200" b="0" i="0" u="none" strike="noStrike" kern="1200" cap="none" spc="0" normalizeH="0" baseline="0" noProof="0" dirty="0">
              <a:ln>
                <a:noFill/>
              </a:ln>
              <a:solidFill>
                <a:srgbClr val="C0504D">
                  <a:lumMod val="75000"/>
                </a:srgbClr>
              </a:solidFill>
              <a:effectLst/>
              <a:uLnTx/>
              <a:uFillTx/>
              <a:latin typeface="Calibri"/>
              <a:ea typeface="+mn-ea"/>
              <a:cs typeface="+mn-cs"/>
            </a:endParaRPr>
          </a:p>
        </p:txBody>
      </p:sp>
      <p:sp>
        <p:nvSpPr>
          <p:cNvPr id="37" name="Text Box 12"/>
          <p:cNvSpPr txBox="1">
            <a:spLocks noChangeArrowheads="1"/>
          </p:cNvSpPr>
          <p:nvPr/>
        </p:nvSpPr>
        <p:spPr bwMode="auto">
          <a:xfrm>
            <a:off x="1715150" y="3270245"/>
            <a:ext cx="1318911" cy="221599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Sekretariatsutb</a:t>
            </a:r>
            <a:br>
              <a:rPr kumimoji="0" lang="sv-SE" sz="1200" b="0" i="0" u="none" strike="noStrike" kern="1200" cap="none" spc="0" normalizeH="0" baseline="0" noProof="0" dirty="0">
                <a:ln>
                  <a:noFill/>
                </a:ln>
                <a:solidFill>
                  <a:prstClr val="black"/>
                </a:solidFill>
                <a:effectLst/>
                <a:uLnTx/>
                <a:uFillTx/>
                <a:latin typeface="Calibri"/>
                <a:ea typeface="+mn-ea"/>
                <a:cs typeface="+mn-cs"/>
              </a:rPr>
            </a:br>
            <a:r>
              <a:rPr kumimoji="0" lang="sv-SE" sz="1200" b="0" i="0" u="none" strike="noStrike" kern="1200" cap="none" spc="0" normalizeH="0" baseline="0" noProof="0" dirty="0">
                <a:ln>
                  <a:noFill/>
                </a:ln>
                <a:solidFill>
                  <a:prstClr val="black"/>
                </a:solidFill>
                <a:effectLst/>
                <a:uLnTx/>
                <a:uFillTx/>
                <a:latin typeface="Calibri"/>
                <a:ea typeface="+mn-ea"/>
                <a:cs typeface="+mn-cs"/>
              </a:rPr>
              <a:t>(påminna årets</a:t>
            </a:r>
            <a:br>
              <a:rPr kumimoji="0" lang="sv-SE" sz="1200" b="0" i="0" u="none" strike="noStrike" kern="1200" cap="none" spc="0" normalizeH="0" baseline="0" noProof="0" dirty="0">
                <a:ln>
                  <a:noFill/>
                </a:ln>
                <a:solidFill>
                  <a:prstClr val="black"/>
                </a:solidFill>
                <a:effectLst/>
                <a:uLnTx/>
                <a:uFillTx/>
                <a:latin typeface="Calibri"/>
                <a:ea typeface="+mn-ea"/>
                <a:cs typeface="+mn-cs"/>
              </a:rPr>
            </a:br>
            <a:r>
              <a:rPr kumimoji="0" lang="sv-SE" sz="1200" b="0" i="0" u="none" strike="noStrike" kern="1200" cap="none" spc="0" normalizeH="0" baseline="0" noProof="0" dirty="0">
                <a:ln>
                  <a:noFill/>
                </a:ln>
                <a:solidFill>
                  <a:prstClr val="black"/>
                </a:solidFill>
                <a:effectLst/>
                <a:uLnTx/>
                <a:uFillTx/>
                <a:latin typeface="Calibri"/>
                <a:ea typeface="+mn-ea"/>
                <a:cs typeface="+mn-cs"/>
              </a:rPr>
              <a:t>ansvariga lag)</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Lovträningar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Skillsträningar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a:ea typeface="+mn-ea"/>
                <a:cs typeface="+mn-cs"/>
              </a:rPr>
              <a:t>Träningstider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a:ea typeface="+mn-ea"/>
                <a:cs typeface="+mn-cs"/>
              </a:rPr>
              <a:t>Cuper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Dokument</a:t>
            </a:r>
            <a:br>
              <a:rPr kumimoji="0" lang="en-US" sz="1200" b="0" i="0" u="none" strike="noStrike" kern="1200" cap="none" spc="0" normalizeH="0" baseline="0" noProof="0" dirty="0">
                <a:ln>
                  <a:noFill/>
                </a:ln>
                <a:solidFill>
                  <a:prstClr val="black"/>
                </a:solidFill>
                <a:effectLst/>
                <a:uLnTx/>
                <a:uFillTx/>
                <a:latin typeface="Calibri"/>
                <a:ea typeface="+mn-ea"/>
                <a:cs typeface="+mn-cs"/>
              </a:rPr>
            </a:b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 Box 13"/>
          <p:cNvSpPr txBox="1">
            <a:spLocks noChangeArrowheads="1"/>
          </p:cNvSpPr>
          <p:nvPr/>
        </p:nvSpPr>
        <p:spPr bwMode="auto">
          <a:xfrm>
            <a:off x="3214687" y="3270245"/>
            <a:ext cx="1285875" cy="553998"/>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Coachutbildning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Anmälan serier</a:t>
            </a:r>
          </a:p>
        </p:txBody>
      </p:sp>
      <p:grpSp>
        <p:nvGrpSpPr>
          <p:cNvPr id="42" name="Group 4"/>
          <p:cNvGrpSpPr>
            <a:grpSpLocks/>
          </p:cNvGrpSpPr>
          <p:nvPr/>
        </p:nvGrpSpPr>
        <p:grpSpPr bwMode="auto">
          <a:xfrm>
            <a:off x="213628" y="2714620"/>
            <a:ext cx="7287761" cy="503237"/>
            <a:chOff x="522" y="1979"/>
            <a:chExt cx="4475" cy="317"/>
          </a:xfrm>
        </p:grpSpPr>
        <p:sp>
          <p:nvSpPr>
            <p:cNvPr id="43" name="AutoShape 5"/>
            <p:cNvSpPr>
              <a:spLocks noChangeArrowheads="1"/>
            </p:cNvSpPr>
            <p:nvPr/>
          </p:nvSpPr>
          <p:spPr bwMode="auto">
            <a:xfrm>
              <a:off x="522"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AutoShape 7"/>
            <p:cNvSpPr>
              <a:spLocks noChangeArrowheads="1"/>
            </p:cNvSpPr>
            <p:nvPr/>
          </p:nvSpPr>
          <p:spPr bwMode="auto">
            <a:xfrm>
              <a:off x="1444"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Agélii</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AutoShape 8"/>
            <p:cNvSpPr>
              <a:spLocks noChangeArrowheads="1"/>
            </p:cNvSpPr>
            <p:nvPr/>
          </p:nvSpPr>
          <p:spPr bwMode="auto">
            <a:xfrm>
              <a:off x="3266"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Fredrik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Hahne</a:t>
              </a:r>
              <a:endParaRPr kumimoji="0" lang="en-US" sz="1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6" name="AutoShape 9"/>
            <p:cNvSpPr>
              <a:spLocks noChangeArrowheads="1"/>
            </p:cNvSpPr>
            <p:nvPr/>
          </p:nvSpPr>
          <p:spPr bwMode="auto">
            <a:xfrm>
              <a:off x="4187"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Magnus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Jonsson </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8" name="AutoShape 5"/>
          <p:cNvSpPr>
            <a:spLocks noChangeArrowheads="1"/>
          </p:cNvSpPr>
          <p:nvPr/>
        </p:nvSpPr>
        <p:spPr bwMode="auto">
          <a:xfrm>
            <a:off x="3214687" y="2714620"/>
            <a:ext cx="1285875"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Charlie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Dejus</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13"/>
          <p:cNvSpPr txBox="1">
            <a:spLocks noChangeArrowheads="1"/>
          </p:cNvSpPr>
          <p:nvPr/>
        </p:nvSpPr>
        <p:spPr bwMode="auto">
          <a:xfrm>
            <a:off x="533400" y="5714438"/>
            <a:ext cx="2943196" cy="738664"/>
          </a:xfrm>
          <a:prstGeom prst="rect">
            <a:avLst/>
          </a:prstGeom>
          <a:solidFill>
            <a:schemeClr val="accent1">
              <a:lumMod val="40000"/>
              <a:lumOff val="60000"/>
            </a:schemeClr>
          </a:solidFill>
          <a:ln w="9525">
            <a:solidFill>
              <a:schemeClr val="accent1"/>
            </a:solid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Frågor gällande åtaganden för klubben samt ekonomi lämnas för beslut till styrelsen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 Box 13">
            <a:extLst>
              <a:ext uri="{FF2B5EF4-FFF2-40B4-BE49-F238E27FC236}">
                <a16:creationId xmlns:a16="http://schemas.microsoft.com/office/drawing/2014/main" id="{6F7F9133-1FC4-4A2A-A021-D47415CE0893}"/>
              </a:ext>
            </a:extLst>
          </p:cNvPr>
          <p:cNvSpPr txBox="1">
            <a:spLocks noChangeArrowheads="1"/>
          </p:cNvSpPr>
          <p:nvPr/>
        </p:nvSpPr>
        <p:spPr bwMode="auto">
          <a:xfrm>
            <a:off x="6180725" y="3270245"/>
            <a:ext cx="1318911"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Spelarrekrytering</a:t>
            </a:r>
          </a:p>
        </p:txBody>
      </p:sp>
      <p:sp>
        <p:nvSpPr>
          <p:cNvPr id="18" name="AutoShape 9">
            <a:extLst>
              <a:ext uri="{FF2B5EF4-FFF2-40B4-BE49-F238E27FC236}">
                <a16:creationId xmlns:a16="http://schemas.microsoft.com/office/drawing/2014/main" id="{E8586CEB-6EB9-694F-8054-EC91C061651C}"/>
              </a:ext>
            </a:extLst>
          </p:cNvPr>
          <p:cNvSpPr>
            <a:spLocks noChangeArrowheads="1"/>
          </p:cNvSpPr>
          <p:nvPr/>
        </p:nvSpPr>
        <p:spPr bwMode="auto">
          <a:xfrm>
            <a:off x="7663132" y="2714628"/>
            <a:ext cx="1319125"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Janice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Enström </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 Box 11">
            <a:extLst>
              <a:ext uri="{FF2B5EF4-FFF2-40B4-BE49-F238E27FC236}">
                <a16:creationId xmlns:a16="http://schemas.microsoft.com/office/drawing/2014/main" id="{962E9FE9-AEDD-A84B-87B8-BFD0B68CAD4A}"/>
              </a:ext>
            </a:extLst>
          </p:cNvPr>
          <p:cNvSpPr txBox="1">
            <a:spLocks noChangeArrowheads="1"/>
          </p:cNvSpPr>
          <p:nvPr/>
        </p:nvSpPr>
        <p:spPr bwMode="auto">
          <a:xfrm>
            <a:off x="4681188" y="3270245"/>
            <a:ext cx="1318911" cy="156966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Ledar- &amp; tränarrekrytering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Ungdomscoacher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Kalendarium</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Calibri"/>
                <a:ea typeface="+mn-ea"/>
                <a:cs typeface="+mn-cs"/>
              </a:rPr>
              <a:t>Träningstider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white">
                    <a:lumMod val="50000"/>
                  </a:prstClr>
                </a:solidFill>
                <a:effectLst/>
                <a:uLnTx/>
                <a:uFillTx/>
                <a:latin typeface="Calibri"/>
                <a:ea typeface="+mn-ea"/>
                <a:cs typeface="+mn-cs"/>
              </a:rPr>
              <a:t>Krisledning</a:t>
            </a:r>
          </a:p>
        </p:txBody>
      </p:sp>
      <p:sp>
        <p:nvSpPr>
          <p:cNvPr id="22" name="Rubrik 1">
            <a:extLst>
              <a:ext uri="{FF2B5EF4-FFF2-40B4-BE49-F238E27FC236}">
                <a16:creationId xmlns:a16="http://schemas.microsoft.com/office/drawing/2014/main" id="{D491C442-105D-8B4E-82F1-FB208FD9340C}"/>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Roller &amp; Ansvar i Tränarrådet</a:t>
            </a:r>
          </a:p>
        </p:txBody>
      </p:sp>
      <p:sp>
        <p:nvSpPr>
          <p:cNvPr id="24" name="Rektangel 23">
            <a:extLst>
              <a:ext uri="{FF2B5EF4-FFF2-40B4-BE49-F238E27FC236}">
                <a16:creationId xmlns:a16="http://schemas.microsoft.com/office/drawing/2014/main" id="{D4EBEF6B-6894-7C4F-A729-D943E1671DDD}"/>
              </a:ext>
            </a:extLst>
          </p:cNvPr>
          <p:cNvSpPr/>
          <p:nvPr/>
        </p:nvSpPr>
        <p:spPr>
          <a:xfrm>
            <a:off x="6156176" y="6102237"/>
            <a:ext cx="2907513"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Tränarrådet:</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2"/>
              </a:rPr>
              <a:t>tranarradet@vibybasket.se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5" name="AutoShape 9">
            <a:extLst>
              <a:ext uri="{FF2B5EF4-FFF2-40B4-BE49-F238E27FC236}">
                <a16:creationId xmlns:a16="http://schemas.microsoft.com/office/drawing/2014/main" id="{C9188CEA-C9BE-0D42-A754-A926ECBFC269}"/>
              </a:ext>
            </a:extLst>
          </p:cNvPr>
          <p:cNvSpPr>
            <a:spLocks noChangeArrowheads="1"/>
          </p:cNvSpPr>
          <p:nvPr/>
        </p:nvSpPr>
        <p:spPr bwMode="auto">
          <a:xfrm>
            <a:off x="3962400" y="4956693"/>
            <a:ext cx="1319125" cy="503237"/>
          </a:xfrm>
          <a:prstGeom prst="roundRect">
            <a:avLst>
              <a:gd name="adj" fmla="val 16667"/>
            </a:avLst>
          </a:prstGeom>
          <a:noFill/>
          <a:ln w="12700">
            <a:solidFill>
              <a:schemeClr val="tx1"/>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Chefstränare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 Mats Levin</a:t>
            </a:r>
          </a:p>
        </p:txBody>
      </p:sp>
      <p:pic>
        <p:nvPicPr>
          <p:cNvPr id="23" name="Bildobjekt 22">
            <a:extLst>
              <a:ext uri="{FF2B5EF4-FFF2-40B4-BE49-F238E27FC236}">
                <a16:creationId xmlns:a16="http://schemas.microsoft.com/office/drawing/2014/main" id="{F77E59A0-CA9E-9E4F-A813-E7E80C0120E7}"/>
              </a:ext>
            </a:extLst>
          </p:cNvPr>
          <p:cNvPicPr>
            <a:picLocks noChangeAspect="1"/>
          </p:cNvPicPr>
          <p:nvPr/>
        </p:nvPicPr>
        <p:blipFill>
          <a:blip r:embed="rId3"/>
          <a:stretch>
            <a:fillRect/>
          </a:stretch>
        </p:blipFill>
        <p:spPr>
          <a:xfrm>
            <a:off x="7315200" y="87190"/>
            <a:ext cx="1752753" cy="674810"/>
          </a:xfrm>
          <a:prstGeom prst="rect">
            <a:avLst/>
          </a:prstGeom>
        </p:spPr>
      </p:pic>
      <p:sp>
        <p:nvSpPr>
          <p:cNvPr id="26" name="AutoShape 2">
            <a:extLst>
              <a:ext uri="{FF2B5EF4-FFF2-40B4-BE49-F238E27FC236}">
                <a16:creationId xmlns:a16="http://schemas.microsoft.com/office/drawing/2014/main" id="{EBEAF4FE-ABD1-D64C-BE59-CC36B32A626B}"/>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2021-2022</a:t>
            </a:r>
            <a:endParaRPr lang="en-US" sz="5400" dirty="0">
              <a:effectLst>
                <a:outerShdw blurRad="38100" dist="38100" dir="2700000" algn="tl">
                  <a:srgbClr val="C0C0C0"/>
                </a:outerShdw>
              </a:effectLst>
            </a:endParaRPr>
          </a:p>
        </p:txBody>
      </p:sp>
      <p:sp>
        <p:nvSpPr>
          <p:cNvPr id="27" name="Text Box 13">
            <a:extLst>
              <a:ext uri="{FF2B5EF4-FFF2-40B4-BE49-F238E27FC236}">
                <a16:creationId xmlns:a16="http://schemas.microsoft.com/office/drawing/2014/main" id="{35718E12-649B-A24A-B3C5-C21DEBEF0777}"/>
              </a:ext>
            </a:extLst>
          </p:cNvPr>
          <p:cNvSpPr txBox="1">
            <a:spLocks noChangeArrowheads="1"/>
          </p:cNvSpPr>
          <p:nvPr/>
        </p:nvSpPr>
        <p:spPr bwMode="auto">
          <a:xfrm>
            <a:off x="7663131" y="3270245"/>
            <a:ext cx="1318911" cy="73866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FF0000"/>
                </a:solidFill>
                <a:effectLst/>
                <a:uLnTx/>
                <a:uFillTx/>
                <a:latin typeface="Calibri"/>
                <a:ea typeface="+mn-ea"/>
                <a:cs typeface="+mn-cs"/>
              </a:rPr>
              <a:t>Mentor för ungdomscoacher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FF0000"/>
                </a:solidFill>
                <a:effectLst/>
                <a:uLnTx/>
                <a:uFillTx/>
                <a:latin typeface="Calibri"/>
                <a:ea typeface="+mn-ea"/>
                <a:cs typeface="+mn-cs"/>
              </a:rPr>
              <a:t>Domarutbildning</a:t>
            </a:r>
          </a:p>
        </p:txBody>
      </p:sp>
      <p:sp>
        <p:nvSpPr>
          <p:cNvPr id="28" name="Text Box 13">
            <a:extLst>
              <a:ext uri="{FF2B5EF4-FFF2-40B4-BE49-F238E27FC236}">
                <a16:creationId xmlns:a16="http://schemas.microsoft.com/office/drawing/2014/main" id="{2E1CA297-F1DD-E741-BD96-EE808D549D4A}"/>
              </a:ext>
            </a:extLst>
          </p:cNvPr>
          <p:cNvSpPr txBox="1">
            <a:spLocks noChangeArrowheads="1"/>
          </p:cNvSpPr>
          <p:nvPr/>
        </p:nvSpPr>
        <p:spPr bwMode="auto">
          <a:xfrm>
            <a:off x="3962400" y="5429071"/>
            <a:ext cx="1421563" cy="120032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Sportslig plattform, riktlinjer och utvecklingsplan samt dialog och uppföljning med arvoderade coacher</a:t>
            </a:r>
          </a:p>
        </p:txBody>
      </p:sp>
    </p:spTree>
    <p:extLst>
      <p:ext uri="{BB962C8B-B14F-4D97-AF65-F5344CB8AC3E}">
        <p14:creationId xmlns:p14="http://schemas.microsoft.com/office/powerpoint/2010/main" val="4196257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36" name="AutoShape 7"/>
          <p:cNvSpPr>
            <a:spLocks noChangeArrowheads="1"/>
          </p:cNvSpPr>
          <p:nvPr/>
        </p:nvSpPr>
        <p:spPr bwMode="auto">
          <a:xfrm>
            <a:off x="3912470" y="2925763"/>
            <a:ext cx="1319060"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Stefan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Sidholm</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 Box 14"/>
          <p:cNvSpPr txBox="1">
            <a:spLocks noChangeArrowheads="1"/>
          </p:cNvSpPr>
          <p:nvPr/>
        </p:nvSpPr>
        <p:spPr bwMode="auto">
          <a:xfrm>
            <a:off x="3912470" y="3497833"/>
            <a:ext cx="1319060" cy="83099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Spelardräkter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Server klubbmejl</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Domän</a:t>
            </a: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Övriga nyckelpersoner</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11" name="AutoShape 2">
            <a:extLst>
              <a:ext uri="{FF2B5EF4-FFF2-40B4-BE49-F238E27FC236}">
                <a16:creationId xmlns:a16="http://schemas.microsoft.com/office/drawing/2014/main" id="{39228FFC-DC26-514B-8B28-50D1789FF445}"/>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2021-2022</a:t>
            </a:r>
            <a:endParaRPr lang="en-US" sz="5400" dirty="0">
              <a:effectLst>
                <a:outerShdw blurRad="38100" dist="38100" dir="2700000" algn="tl">
                  <a:srgbClr val="C0C0C0"/>
                </a:outerShdw>
              </a:effectLst>
            </a:endParaRPr>
          </a:p>
        </p:txBody>
      </p:sp>
    </p:spTree>
    <p:extLst>
      <p:ext uri="{BB962C8B-B14F-4D97-AF65-F5344CB8AC3E}">
        <p14:creationId xmlns:p14="http://schemas.microsoft.com/office/powerpoint/2010/main" val="163024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Klubben</a:t>
            </a:r>
            <a:br>
              <a:rPr lang="en-US" sz="4700" dirty="0"/>
            </a:br>
            <a:r>
              <a:rPr lang="en-US" sz="4700" dirty="0"/>
              <a:t>skryter...</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pic>
        <p:nvPicPr>
          <p:cNvPr id="26629" name="Picture 5"/>
          <p:cNvPicPr>
            <a:picLocks noChangeAspect="1" noChangeArrowheads="1"/>
          </p:cNvPicPr>
          <p:nvPr/>
        </p:nvPicPr>
        <p:blipFill>
          <a:blip r:embed="rId3" cstate="print"/>
          <a:stretch>
            <a:fillRect/>
          </a:stretch>
        </p:blipFill>
        <p:spPr bwMode="auto">
          <a:xfrm>
            <a:off x="5669243" y="3126232"/>
            <a:ext cx="3072676" cy="3086393"/>
          </a:xfrm>
          <a:prstGeom prst="rect">
            <a:avLst/>
          </a:prstGeom>
          <a:noFill/>
        </p:spPr>
      </p:pic>
      <p:sp>
        <p:nvSpPr>
          <p:cNvPr id="4" name="Rectangle 3"/>
          <p:cNvSpPr/>
          <p:nvPr/>
        </p:nvSpPr>
        <p:spPr>
          <a:xfrm>
            <a:off x="228600" y="4930535"/>
            <a:ext cx="3886200"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Föreningsstatistik</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94023711"/>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ubrik 1">
            <a:extLst>
              <a:ext uri="{FF2B5EF4-FFF2-40B4-BE49-F238E27FC236}">
                <a16:creationId xmlns:a16="http://schemas.microsoft.com/office/drawing/2014/main" id="{34F60856-59EE-804E-8D69-D9C579D6DD71}"/>
              </a:ext>
            </a:extLst>
          </p:cNvPr>
          <p:cNvSpPr>
            <a:spLocks noGrp="1"/>
          </p:cNvSpPr>
          <p:nvPr>
            <p:ph type="title"/>
          </p:nvPr>
        </p:nvSpPr>
        <p:spPr>
          <a:xfrm>
            <a:off x="0" y="0"/>
            <a:ext cx="7239000" cy="1143000"/>
          </a:xfrm>
        </p:spPr>
        <p:txBody>
          <a:bodyPr>
            <a:normAutofit/>
          </a:body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Viby Basket i korthet</a:t>
            </a: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nvPr>
        </p:nvGraphicFramePr>
        <p:xfrm>
          <a:off x="457200" y="162853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7315200" y="0"/>
            <a:ext cx="1752753" cy="674810"/>
          </a:xfrm>
          <a:prstGeom prst="rect">
            <a:avLst/>
          </a:prstGeom>
        </p:spPr>
      </p:pic>
    </p:spTree>
    <p:extLst>
      <p:ext uri="{BB962C8B-B14F-4D97-AF65-F5344CB8AC3E}">
        <p14:creationId xmlns:p14="http://schemas.microsoft.com/office/powerpoint/2010/main" val="30324849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9EE069E3-067C-534B-AE42-F11D868D5CB8}"/>
              </a:ext>
            </a:extLst>
          </p:cNvPr>
          <p:cNvPicPr>
            <a:picLocks noChangeAspect="1"/>
          </p:cNvPicPr>
          <p:nvPr/>
        </p:nvPicPr>
        <p:blipFill>
          <a:blip r:embed="rId2"/>
          <a:stretch>
            <a:fillRect/>
          </a:stretch>
        </p:blipFill>
        <p:spPr>
          <a:xfrm>
            <a:off x="7315200" y="0"/>
            <a:ext cx="1752753" cy="674810"/>
          </a:xfrm>
          <a:prstGeom prst="rect">
            <a:avLst/>
          </a:prstGeom>
        </p:spPr>
      </p:pic>
      <p:sp>
        <p:nvSpPr>
          <p:cNvPr id="13" name="Rubrik 1">
            <a:extLst>
              <a:ext uri="{FF2B5EF4-FFF2-40B4-BE49-F238E27FC236}">
                <a16:creationId xmlns:a16="http://schemas.microsoft.com/office/drawing/2014/main" id="{5694F853-7A0E-C245-A2B6-2356C5A5597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Spelare &amp; Medlemmar</a:t>
            </a:r>
          </a:p>
        </p:txBody>
      </p:sp>
      <p:graphicFrame>
        <p:nvGraphicFramePr>
          <p:cNvPr id="6" name="Chart 12">
            <a:extLst>
              <a:ext uri="{FF2B5EF4-FFF2-40B4-BE49-F238E27FC236}">
                <a16:creationId xmlns:a16="http://schemas.microsoft.com/office/drawing/2014/main" id="{00000000-0008-0000-0100-00000D000000}"/>
              </a:ext>
            </a:extLst>
          </p:cNvPr>
          <p:cNvGraphicFramePr>
            <a:graphicFrameLocks/>
          </p:cNvGraphicFramePr>
          <p:nvPr/>
        </p:nvGraphicFramePr>
        <p:xfrm>
          <a:off x="0" y="1282700"/>
          <a:ext cx="9143999" cy="55753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ruta 1">
            <a:extLst>
              <a:ext uri="{FF2B5EF4-FFF2-40B4-BE49-F238E27FC236}">
                <a16:creationId xmlns:a16="http://schemas.microsoft.com/office/drawing/2014/main" id="{09AE9D1D-01A8-CB49-BF06-1727DEBD46A7}"/>
              </a:ext>
            </a:extLst>
          </p:cNvPr>
          <p:cNvSpPr txBox="1"/>
          <p:nvPr/>
        </p:nvSpPr>
        <p:spPr>
          <a:xfrm>
            <a:off x="1943099" y="1566224"/>
            <a:ext cx="5257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ÖVER 550 SPELARE OCH NÄSTAN 750 MEDLEMMAR</a:t>
            </a: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63665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77604E4F-96FF-5943-A6A7-FABBC46C924F}"/>
              </a:ext>
            </a:extLst>
          </p:cNvPr>
          <p:cNvPicPr>
            <a:picLocks noChangeAspect="1"/>
          </p:cNvPicPr>
          <p:nvPr/>
        </p:nvPicPr>
        <p:blipFill>
          <a:blip r:embed="rId2"/>
          <a:stretch>
            <a:fillRect/>
          </a:stretch>
        </p:blipFill>
        <p:spPr>
          <a:xfrm>
            <a:off x="7315200" y="0"/>
            <a:ext cx="1752753" cy="674810"/>
          </a:xfrm>
          <a:prstGeom prst="rect">
            <a:avLst/>
          </a:prstGeom>
        </p:spPr>
      </p:pic>
      <p:sp>
        <p:nvSpPr>
          <p:cNvPr id="11" name="Rubrik 1">
            <a:extLst>
              <a:ext uri="{FF2B5EF4-FFF2-40B4-BE49-F238E27FC236}">
                <a16:creationId xmlns:a16="http://schemas.microsoft.com/office/drawing/2014/main" id="{ED5750F8-5330-2544-B9F5-90CE67B09676}"/>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36 enastående lag</a:t>
            </a:r>
          </a:p>
        </p:txBody>
      </p:sp>
      <p:graphicFrame>
        <p:nvGraphicFramePr>
          <p:cNvPr id="5" name="Chart 7">
            <a:extLst>
              <a:ext uri="{FF2B5EF4-FFF2-40B4-BE49-F238E27FC236}">
                <a16:creationId xmlns:a16="http://schemas.microsoft.com/office/drawing/2014/main" id="{00000000-0008-0000-0100-000008000000}"/>
              </a:ext>
            </a:extLst>
          </p:cNvPr>
          <p:cNvGraphicFramePr>
            <a:graphicFrameLocks/>
          </p:cNvGraphicFramePr>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00935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A520BEF-9BB4-0B4B-A192-100BC8578E50}"/>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Rubrik 1">
            <a:extLst>
              <a:ext uri="{FF2B5EF4-FFF2-40B4-BE49-F238E27FC236}">
                <a16:creationId xmlns:a16="http://schemas.microsoft.com/office/drawing/2014/main" id="{79B3FCAA-6252-0847-B0EA-81FC5C7ADBE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149 engagerade Ledare</a:t>
            </a:r>
          </a:p>
        </p:txBody>
      </p:sp>
      <p:graphicFrame>
        <p:nvGraphicFramePr>
          <p:cNvPr id="6" name="Chart 11">
            <a:extLst>
              <a:ext uri="{FF2B5EF4-FFF2-40B4-BE49-F238E27FC236}">
                <a16:creationId xmlns:a16="http://schemas.microsoft.com/office/drawing/2014/main" id="{00000000-0008-0000-0100-00000C000000}"/>
              </a:ext>
            </a:extLst>
          </p:cNvPr>
          <p:cNvGraphicFramePr>
            <a:graphicFrameLocks/>
          </p:cNvGraphicFramePr>
          <p:nvPr/>
        </p:nvGraphicFramePr>
        <p:xfrm>
          <a:off x="0" y="1295400"/>
          <a:ext cx="9144000" cy="55626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90369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18531" y="1524503"/>
            <a:ext cx="9125470" cy="4300160"/>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63546" y="3996562"/>
            <a:ext cx="7525097" cy="467127"/>
          </a:xfrm>
        </p:spPr>
        <p:txBody>
          <a:bodyPr vert="horz" lIns="68580" tIns="34290" rIns="68580" bIns="34290" rtlCol="0" anchor="ctr">
            <a:noAutofit/>
          </a:bodyPr>
          <a:lstStyle/>
          <a:p>
            <a:r>
              <a:rPr lang="en-US" sz="3000" b="1" dirty="0">
                <a:latin typeface="+mn-lt"/>
              </a:rPr>
              <a:t>SLUTA SVIKA OSS UNGDOMAR I VIBY! </a:t>
            </a:r>
          </a:p>
        </p:txBody>
      </p:sp>
      <p:sp>
        <p:nvSpPr>
          <p:cNvPr id="4" name="Platshållare för innehåll 3">
            <a:extLst>
              <a:ext uri="{FF2B5EF4-FFF2-40B4-BE49-F238E27FC236}">
                <a16:creationId xmlns:a16="http://schemas.microsoft.com/office/drawing/2014/main" id="{15F144E4-2900-436C-6449-12D922FBFAD3}"/>
              </a:ext>
            </a:extLst>
          </p:cNvPr>
          <p:cNvSpPr>
            <a:spLocks noGrp="1"/>
          </p:cNvSpPr>
          <p:nvPr>
            <p:ph idx="1"/>
          </p:nvPr>
        </p:nvSpPr>
        <p:spPr>
          <a:xfrm>
            <a:off x="463547" y="4483007"/>
            <a:ext cx="7525096" cy="936930"/>
          </a:xfrm>
        </p:spPr>
        <p:txBody>
          <a:bodyPr vert="horz" lIns="68580" tIns="34290" rIns="68580" bIns="34290" rtlCol="0">
            <a:noAutofit/>
          </a:bodyPr>
          <a:lstStyle/>
          <a:p>
            <a:pPr marL="0" indent="0">
              <a:buNone/>
            </a:pPr>
            <a:r>
              <a:rPr lang="sv-SE" sz="1500" dirty="0"/>
              <a:t>Det finns 3 skolor i Viby med 40 klasser och 1.000 skolelever som saknat en idrottshall för skolidrott i 30 år!</a:t>
            </a:r>
          </a:p>
          <a:p>
            <a:pPr marL="0" indent="0">
              <a:buNone/>
            </a:pPr>
            <a:r>
              <a:rPr lang="sv-SE" sz="1500" dirty="0"/>
              <a:t>Inför valet 2014 och 2018 lovade politiska majoriteten att de skulle bygga en idrottshall i Viby.</a:t>
            </a:r>
          </a:p>
          <a:p>
            <a:pPr marL="0" indent="0">
              <a:buNone/>
            </a:pPr>
            <a:endParaRPr lang="sv-SE" sz="100" i="1" dirty="0"/>
          </a:p>
          <a:p>
            <a:pPr marL="0" indent="0">
              <a:buNone/>
            </a:pPr>
            <a:r>
              <a:rPr lang="sv-SE" sz="900" i="1" dirty="0"/>
              <a:t>Bild: Viby Baskets ungdomslag hejar på sina kamrater i finalen i Skövde Basket Cup 2022</a:t>
            </a:r>
          </a:p>
        </p:txBody>
      </p:sp>
    </p:spTree>
    <p:extLst>
      <p:ext uri="{BB962C8B-B14F-4D97-AF65-F5344CB8AC3E}">
        <p14:creationId xmlns:p14="http://schemas.microsoft.com/office/powerpoint/2010/main" val="2427044248"/>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15" y="1719133"/>
            <a:ext cx="9141699" cy="4281617"/>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875107"/>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463547" y="3996562"/>
            <a:ext cx="6949328" cy="467127"/>
          </a:xfrm>
        </p:spPr>
        <p:txBody>
          <a:bodyPr vert="horz" lIns="68580" tIns="34290" rIns="68580" bIns="34290" rtlCol="0" anchor="ctr">
            <a:noAutofit/>
          </a:bodyPr>
          <a:lstStyle/>
          <a:p>
            <a:r>
              <a:rPr lang="en-US" sz="2850" b="1" dirty="0">
                <a:latin typeface="+mn-lt"/>
              </a:rPr>
              <a:t>BYGG DEN UTLOVADE IDROTTSHALLEN I VIBY</a:t>
            </a:r>
          </a:p>
        </p:txBody>
      </p:sp>
      <p:sp>
        <p:nvSpPr>
          <p:cNvPr id="7" name="textruta 6">
            <a:extLst>
              <a:ext uri="{FF2B5EF4-FFF2-40B4-BE49-F238E27FC236}">
                <a16:creationId xmlns:a16="http://schemas.microsoft.com/office/drawing/2014/main" id="{73AEBD5F-3D05-5ABF-9C79-D3E902AF54CC}"/>
              </a:ext>
            </a:extLst>
          </p:cNvPr>
          <p:cNvSpPr txBox="1"/>
          <p:nvPr/>
        </p:nvSpPr>
        <p:spPr>
          <a:xfrm>
            <a:off x="463547" y="4499940"/>
            <a:ext cx="7173771" cy="1135050"/>
          </a:xfrm>
          <a:prstGeom prst="rect">
            <a:avLst/>
          </a:prstGeom>
        </p:spPr>
        <p:txBody>
          <a:bodyPr vert="horz" lIns="68580" tIns="34290" rIns="68580" bIns="34290" rtlCol="0">
            <a:normAutofit fontScale="92500"/>
          </a:bodyPr>
          <a:lstStyle/>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Calibri" panose="020F0502020204030204"/>
                <a:ea typeface="+mn-ea"/>
                <a:cs typeface="+mn-cs"/>
              </a:rPr>
              <a:t>Ge oss förutsättningar att utveckla våra ungdomar med värdeskapande fritidsaktiviter som bygger trygga samhällsmedborgare och ger härliga upplevelser och minnen för alla!</a:t>
            </a:r>
          </a:p>
          <a:p>
            <a:pPr marL="0" marR="0" lvl="0" indent="0" algn="l" defTabSz="685800" rtl="0" eaLnBrk="1" fontAlgn="auto" latinLnBrk="0" hangingPunct="1">
              <a:lnSpc>
                <a:spcPct val="90000"/>
              </a:lnSpc>
              <a:spcBef>
                <a:spcPts val="0"/>
              </a:spcBef>
              <a:spcAft>
                <a:spcPts val="450"/>
              </a:spcAft>
              <a:buClrTx/>
              <a:buSzTx/>
              <a:buFontTx/>
              <a:buNone/>
              <a:tabLst/>
              <a:defRPr/>
            </a:pPr>
            <a:endParaRPr kumimoji="0" lang="en-US" sz="3000" b="0"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0"/>
              </a:spcBef>
              <a:spcAft>
                <a:spcPts val="450"/>
              </a:spcAft>
              <a:buClrTx/>
              <a:buSzTx/>
              <a:buFontTx/>
              <a:buNone/>
              <a:tabLst/>
              <a:defRPr/>
            </a:pPr>
            <a:r>
              <a:rPr kumimoji="0" lang="en-US" sz="975" b="0" i="1" u="none" strike="noStrike" kern="1200" cap="none" spc="0" normalizeH="0" baseline="0" noProof="0" dirty="0">
                <a:ln>
                  <a:noFill/>
                </a:ln>
                <a:solidFill>
                  <a:prstClr val="white"/>
                </a:solidFill>
                <a:effectLst/>
                <a:uLnTx/>
                <a:uFillTx/>
                <a:latin typeface="Calibri" panose="020F0502020204030204"/>
                <a:ea typeface="+mn-ea"/>
                <a:cs typeface="+mn-cs"/>
              </a:rPr>
              <a:t>Bild: Viby Baskets ungdomar firar sina kamrater som vann finalen i Skövde Basket Cup 2022</a:t>
            </a:r>
          </a:p>
        </p:txBody>
      </p:sp>
    </p:spTree>
    <p:extLst>
      <p:ext uri="{BB962C8B-B14F-4D97-AF65-F5344CB8AC3E}">
        <p14:creationId xmlns:p14="http://schemas.microsoft.com/office/powerpoint/2010/main" val="292087584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34EB9DFE9BF904D93B083CD0F3141AC" ma:contentTypeVersion="15" ma:contentTypeDescription="Skapa ett nytt dokument." ma:contentTypeScope="" ma:versionID="43c2971fb6e5027d3d4c612092e22bdc">
  <xsd:schema xmlns:xsd="http://www.w3.org/2001/XMLSchema" xmlns:xs="http://www.w3.org/2001/XMLSchema" xmlns:p="http://schemas.microsoft.com/office/2006/metadata/properties" xmlns:ns2="bff073a8-d8e7-49ff-bf96-3329bbfea882" xmlns:ns3="6726dec6-5579-4772-93e5-f19ee45891d5" targetNamespace="http://schemas.microsoft.com/office/2006/metadata/properties" ma:root="true" ma:fieldsID="042ce3a2a4f2793877b170ed9b291275" ns2:_="" ns3:_="">
    <xsd:import namespace="bff073a8-d8e7-49ff-bf96-3329bbfea882"/>
    <xsd:import namespace="6726dec6-5579-4772-93e5-f19ee45891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f073a8-d8e7-49ff-bf96-3329bbfea8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586d1296-47fe-4413-a3bb-8ad7b044c97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726dec6-5579-4772-93e5-f19ee45891d5"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7d9447ae-82d7-4c31-9012-259e4425e0f3}" ma:internalName="TaxCatchAll" ma:showField="CatchAllData" ma:web="6726dec6-5579-4772-93e5-f19ee45891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ff073a8-d8e7-49ff-bf96-3329bbfea882">
      <Terms xmlns="http://schemas.microsoft.com/office/infopath/2007/PartnerControls"/>
    </lcf76f155ced4ddcb4097134ff3c332f>
    <TaxCatchAll xmlns="6726dec6-5579-4772-93e5-f19ee45891d5" xsi:nil="true"/>
  </documentManagement>
</p:properties>
</file>

<file path=customXml/itemProps1.xml><?xml version="1.0" encoding="utf-8"?>
<ds:datastoreItem xmlns:ds="http://schemas.openxmlformats.org/officeDocument/2006/customXml" ds:itemID="{5456EA1B-A2B5-4C9F-84C6-CD4DCE5FBB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f073a8-d8e7-49ff-bf96-3329bbfea882"/>
    <ds:schemaRef ds:uri="6726dec6-5579-4772-93e5-f19ee45891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22EB8E-588F-4A06-95BC-DF3D56B7C40C}">
  <ds:schemaRefs>
    <ds:schemaRef ds:uri="http://schemas.microsoft.com/sharepoint/v3/contenttype/forms"/>
  </ds:schemaRefs>
</ds:datastoreItem>
</file>

<file path=customXml/itemProps3.xml><?xml version="1.0" encoding="utf-8"?>
<ds:datastoreItem xmlns:ds="http://schemas.openxmlformats.org/officeDocument/2006/customXml" ds:itemID="{400A3AFF-C555-4E00-8110-C41C09D1A36D}">
  <ds:schemaRefs>
    <ds:schemaRef ds:uri="http://schemas.microsoft.com/office/2006/metadata/properties"/>
    <ds:schemaRef ds:uri="http://www.w3.org/XML/1998/namespace"/>
    <ds:schemaRef ds:uri="http://purl.org/dc/elements/1.1/"/>
    <ds:schemaRef ds:uri="http://purl.org/dc/terms/"/>
    <ds:schemaRef ds:uri="6726dec6-5579-4772-93e5-f19ee45891d5"/>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bff073a8-d8e7-49ff-bf96-3329bbfea882"/>
  </ds:schemaRefs>
</ds:datastoreItem>
</file>

<file path=docProps/app.xml><?xml version="1.0" encoding="utf-8"?>
<Properties xmlns="http://schemas.openxmlformats.org/officeDocument/2006/extended-properties" xmlns:vt="http://schemas.openxmlformats.org/officeDocument/2006/docPropsVTypes">
  <Template>{0E66CCA5-0616-CA48-B71E-D010F8BDFFFC}tf16401378</Template>
  <TotalTime>3094</TotalTime>
  <Words>5564</Words>
  <Application>Microsoft Macintosh PowerPoint</Application>
  <PresentationFormat>Bildspel på skärmen (4:3)</PresentationFormat>
  <Paragraphs>840</Paragraphs>
  <Slides>76</Slides>
  <Notes>8</Notes>
  <HiddenSlides>23</HiddenSlides>
  <MMClips>0</MMClips>
  <ScaleCrop>false</ScaleCrop>
  <HeadingPairs>
    <vt:vector size="6" baseType="variant">
      <vt:variant>
        <vt:lpstr>Använt teckensnitt</vt:lpstr>
      </vt:variant>
      <vt:variant>
        <vt:i4>10</vt:i4>
      </vt:variant>
      <vt:variant>
        <vt:lpstr>Tema</vt:lpstr>
      </vt:variant>
      <vt:variant>
        <vt:i4>4</vt:i4>
      </vt:variant>
      <vt:variant>
        <vt:lpstr>Bildrubriker</vt:lpstr>
      </vt:variant>
      <vt:variant>
        <vt:i4>76</vt:i4>
      </vt:variant>
    </vt:vector>
  </HeadingPairs>
  <TitlesOfParts>
    <vt:vector size="90" baseType="lpstr">
      <vt:lpstr>.Apple Color Emoji UI</vt:lpstr>
      <vt:lpstr>Arial</vt:lpstr>
      <vt:lpstr>Brandon Grotesque Bold</vt:lpstr>
      <vt:lpstr>Calibri</vt:lpstr>
      <vt:lpstr>Calibri Light</vt:lpstr>
      <vt:lpstr>Korolev</vt:lpstr>
      <vt:lpstr>Phosphate Inline</vt:lpstr>
      <vt:lpstr>Verdana</vt:lpstr>
      <vt:lpstr>Wingdings</vt:lpstr>
      <vt:lpstr>Wingdings 2</vt:lpstr>
      <vt:lpstr>Office Theme</vt:lpstr>
      <vt:lpstr>Office-tema</vt:lpstr>
      <vt:lpstr>1_Office-tema</vt:lpstr>
      <vt:lpstr>2_Office-tema</vt:lpstr>
      <vt:lpstr>Ledarträff Viby Basket  Söndag 2022-10-16 Runans Matsal </vt:lpstr>
      <vt:lpstr>PowerPoint-presentation</vt:lpstr>
      <vt:lpstr>Agenda – Ledarträff 16 okt</vt:lpstr>
      <vt:lpstr>Team Managers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Viby Basket har skrivit avtal med GUTZ! Detta ger en ypperlig möjlighet för lagen att fylla på lagkassan.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Samtliga Ledare</vt:lpstr>
      <vt:lpstr>Organisation kring lagen Ansvar &amp; Roller</vt:lpstr>
      <vt:lpstr>PowerPoint-presentation</vt:lpstr>
      <vt:lpstr>PowerPoint-presentation</vt:lpstr>
      <vt:lpstr>PowerPoint-presentation</vt:lpstr>
      <vt:lpstr>PowerPoint-presentation</vt:lpstr>
      <vt:lpstr>PowerPoint-presentation</vt:lpstr>
      <vt:lpstr>PowerPoint-presentation</vt:lpstr>
      <vt:lpstr>Vår värdegrund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Head Coaches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 2019-2020</vt:lpstr>
      <vt:lpstr>Utbildning &amp; Stöd</vt:lpstr>
      <vt:lpstr>PowerPoint-presentation</vt:lpstr>
      <vt:lpstr>PowerPoint-presentation</vt:lpstr>
      <vt:lpstr>PowerPoint-presentation</vt:lpstr>
      <vt:lpstr>PowerPoint-presentation</vt:lpstr>
      <vt:lpstr>PowerPoint-presentation</vt:lpstr>
      <vt:lpstr>Vår organisation</vt:lpstr>
      <vt:lpstr> 2019-2020</vt:lpstr>
      <vt:lpstr> 2019-2020</vt:lpstr>
      <vt:lpstr>PowerPoint-presentation</vt:lpstr>
      <vt:lpstr>PowerPoint-presentation</vt:lpstr>
      <vt:lpstr>2021-2022</vt:lpstr>
      <vt:lpstr>PowerPoint-presentation</vt:lpstr>
      <vt:lpstr>2021-2022</vt:lpstr>
      <vt:lpstr>2021-2022</vt:lpstr>
      <vt:lpstr>Klubben skryter...</vt:lpstr>
      <vt:lpstr>Viby Basket i korthet</vt:lpstr>
      <vt:lpstr>PowerPoint-presentation</vt:lpstr>
      <vt:lpstr>PowerPoint-presentation</vt:lpstr>
      <vt:lpstr>PowerPoint-presentation</vt:lpstr>
      <vt:lpstr>SLUTA SVIKA OSS UNGDOMAR I VIBY! </vt:lpstr>
      <vt:lpstr>BYGG DEN UTLOVADE IDROTTSHALLEN I VIBY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Fredrik Hahne</dc:creator>
  <cp:keywords>class='Internal'</cp:keywords>
  <cp:lastModifiedBy>Fredrik Hahne</cp:lastModifiedBy>
  <cp:revision>194</cp:revision>
  <dcterms:created xsi:type="dcterms:W3CDTF">2020-09-26T23:21:54Z</dcterms:created>
  <dcterms:modified xsi:type="dcterms:W3CDTF">2023-01-30T11:59:10Z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0x010100234EB9DFE9BF904D93B083CD0F3141AC</vt:lpwstr>
  </property>
  <property fmtid="{D5CDD505-2E9C-101B-9397-08002B2CF9AE}" pid="3" name="MediaServiceImageTags">
    <vt:lpwstr/>
  </property>
</Properties>
</file>