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51" r:id="rId2"/>
    <p:sldId id="264" r:id="rId3"/>
    <p:sldId id="331" r:id="rId4"/>
    <p:sldId id="275" r:id="rId5"/>
    <p:sldId id="336" r:id="rId6"/>
    <p:sldId id="276" r:id="rId7"/>
    <p:sldId id="346" r:id="rId8"/>
    <p:sldId id="347" r:id="rId9"/>
    <p:sldId id="352" r:id="rId10"/>
    <p:sldId id="353" r:id="rId11"/>
    <p:sldId id="355" r:id="rId12"/>
    <p:sldId id="356" r:id="rId13"/>
    <p:sldId id="349" r:id="rId14"/>
    <p:sldId id="262" r:id="rId15"/>
    <p:sldId id="302" r:id="rId16"/>
    <p:sldId id="301" r:id="rId17"/>
    <p:sldId id="306" r:id="rId18"/>
    <p:sldId id="307" r:id="rId19"/>
    <p:sldId id="326" r:id="rId20"/>
    <p:sldId id="321" r:id="rId21"/>
    <p:sldId id="35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61" autoAdjust="0"/>
    <p:restoredTop sz="94558"/>
  </p:normalViewPr>
  <p:slideViewPr>
    <p:cSldViewPr>
      <p:cViewPr varScale="1">
        <p:scale>
          <a:sx n="120" d="100"/>
          <a:sy n="120" d="100"/>
        </p:scale>
        <p:origin x="19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rikhahne/Dropbox/Viby%20Basket/Styrelsen/Organisation/Klubbstatistik%202007-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rikhahne/Dropbox/Viby%20Basket/Styrelsen/Organisation/Klubbstatistik%202007-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fredrikhahne/Dropbox/Viby%20Basket/Styrelsen/Organisation/Klubbstatistik%202007-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'Siffror+diagram'!$L$3</c:f>
              <c:strCache>
                <c:ptCount val="1"/>
                <c:pt idx="0">
                  <c:v>Tjejer</c:v>
                </c:pt>
              </c:strCache>
            </c:strRef>
          </c:tx>
          <c:spPr>
            <a:solidFill>
              <a:srgbClr val="AA163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'Siffror+diagram'!$K$4:$K$17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'Siffror+diagram'!$L$4:$L$17</c:f>
              <c:numCache>
                <c:formatCode>General</c:formatCode>
                <c:ptCount val="14"/>
                <c:pt idx="0">
                  <c:v>25</c:v>
                </c:pt>
                <c:pt idx="1">
                  <c:v>59</c:v>
                </c:pt>
                <c:pt idx="2">
                  <c:v>76</c:v>
                </c:pt>
                <c:pt idx="3">
                  <c:v>83</c:v>
                </c:pt>
                <c:pt idx="4">
                  <c:v>115</c:v>
                </c:pt>
                <c:pt idx="5">
                  <c:v>126</c:v>
                </c:pt>
                <c:pt idx="6">
                  <c:v>176</c:v>
                </c:pt>
                <c:pt idx="7">
                  <c:v>162</c:v>
                </c:pt>
                <c:pt idx="8">
                  <c:v>129</c:v>
                </c:pt>
                <c:pt idx="9">
                  <c:v>175</c:v>
                </c:pt>
                <c:pt idx="10">
                  <c:v>185</c:v>
                </c:pt>
                <c:pt idx="11">
                  <c:v>213</c:v>
                </c:pt>
                <c:pt idx="12">
                  <c:v>207</c:v>
                </c:pt>
                <c:pt idx="13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0-784B-9BDB-8F258790D92A}"/>
            </c:ext>
          </c:extLst>
        </c:ser>
        <c:ser>
          <c:idx val="1"/>
          <c:order val="1"/>
          <c:tx>
            <c:strRef>
              <c:f>'Siffror+diagram'!$M$3</c:f>
              <c:strCache>
                <c:ptCount val="1"/>
                <c:pt idx="0">
                  <c:v>Killar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'Siffror+diagram'!$K$4:$K$17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'Siffror+diagram'!$M$4:$M$17</c:f>
              <c:numCache>
                <c:formatCode>General</c:formatCode>
                <c:ptCount val="14"/>
                <c:pt idx="0">
                  <c:v>25</c:v>
                </c:pt>
                <c:pt idx="1">
                  <c:v>23</c:v>
                </c:pt>
                <c:pt idx="2">
                  <c:v>33</c:v>
                </c:pt>
                <c:pt idx="3">
                  <c:v>37</c:v>
                </c:pt>
                <c:pt idx="4">
                  <c:v>97</c:v>
                </c:pt>
                <c:pt idx="5">
                  <c:v>82</c:v>
                </c:pt>
                <c:pt idx="6">
                  <c:v>108</c:v>
                </c:pt>
                <c:pt idx="7">
                  <c:v>135</c:v>
                </c:pt>
                <c:pt idx="8">
                  <c:v>132</c:v>
                </c:pt>
                <c:pt idx="9">
                  <c:v>131</c:v>
                </c:pt>
                <c:pt idx="10">
                  <c:v>157</c:v>
                </c:pt>
                <c:pt idx="11">
                  <c:v>197</c:v>
                </c:pt>
                <c:pt idx="12">
                  <c:v>203</c:v>
                </c:pt>
                <c:pt idx="13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D0-784B-9BDB-8F258790D92A}"/>
            </c:ext>
          </c:extLst>
        </c:ser>
        <c:ser>
          <c:idx val="2"/>
          <c:order val="2"/>
          <c:tx>
            <c:strRef>
              <c:f>'Siffror+diagram'!$N$3</c:f>
              <c:strCache>
                <c:ptCount val="1"/>
                <c:pt idx="0">
                  <c:v>Stödmedlemmar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'Siffror+diagram'!$K$4:$K$17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'Siffror+diagram'!$N$4:$N$17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80</c:v>
                </c:pt>
                <c:pt idx="5">
                  <c:v>100</c:v>
                </c:pt>
                <c:pt idx="6">
                  <c:v>200</c:v>
                </c:pt>
                <c:pt idx="7">
                  <c:v>163</c:v>
                </c:pt>
                <c:pt idx="8">
                  <c:v>107</c:v>
                </c:pt>
                <c:pt idx="9">
                  <c:v>100</c:v>
                </c:pt>
                <c:pt idx="10">
                  <c:v>150</c:v>
                </c:pt>
                <c:pt idx="11">
                  <c:v>120</c:v>
                </c:pt>
                <c:pt idx="12">
                  <c:v>127</c:v>
                </c:pt>
                <c:pt idx="13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D0-784B-9BDB-8F258790D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664896"/>
        <c:axId val="105666432"/>
      </c:barChart>
      <c:catAx>
        <c:axId val="105664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5666432"/>
        <c:crosses val="autoZero"/>
        <c:auto val="1"/>
        <c:lblAlgn val="ctr"/>
        <c:lblOffset val="100"/>
        <c:noMultiLvlLbl val="0"/>
      </c:catAx>
      <c:valAx>
        <c:axId val="10566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566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'Siffror+diagram'!$C$26</c:f>
              <c:strCache>
                <c:ptCount val="1"/>
                <c:pt idx="0">
                  <c:v>Ministars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'Siffror+diagram'!$C$27:$C$40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6F-1946-82D6-AF502963BD61}"/>
            </c:ext>
          </c:extLst>
        </c:ser>
        <c:ser>
          <c:idx val="1"/>
          <c:order val="1"/>
          <c:tx>
            <c:strRef>
              <c:f>'Siffror+diagram'!$D$26</c:f>
              <c:strCache>
                <c:ptCount val="1"/>
                <c:pt idx="0">
                  <c:v>Föräldrarlaget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'Siffror+diagram'!$D$27:$D$40</c:f>
              <c:numCache>
                <c:formatCode>General</c:formatCode>
                <c:ptCount val="1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6F-1946-82D6-AF502963BD61}"/>
            </c:ext>
          </c:extLst>
        </c:ser>
        <c:ser>
          <c:idx val="2"/>
          <c:order val="2"/>
          <c:tx>
            <c:strRef>
              <c:f>'Siffror+diagram'!$E$26</c:f>
              <c:strCache>
                <c:ptCount val="1"/>
                <c:pt idx="0">
                  <c:v>Tjejlag ≤ U12</c:v>
                </c:pt>
              </c:strCache>
            </c:strRef>
          </c:tx>
          <c:spPr>
            <a:solidFill>
              <a:srgbClr val="FC28A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'Siffror+diagram'!$E$27:$E$40</c:f>
              <c:numCache>
                <c:formatCode>General</c:formatCode>
                <c:ptCount val="1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9</c:v>
                </c:pt>
                <c:pt idx="1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6F-1946-82D6-AF502963BD61}"/>
            </c:ext>
          </c:extLst>
        </c:ser>
        <c:ser>
          <c:idx val="3"/>
          <c:order val="3"/>
          <c:tx>
            <c:strRef>
              <c:f>'Siffror+diagram'!$F$26</c:f>
              <c:strCache>
                <c:ptCount val="1"/>
                <c:pt idx="0">
                  <c:v>Tjejlag ≥ U13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'Siffror+diagram'!$F$27:$F$40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8</c:v>
                </c:pt>
                <c:pt idx="1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6F-1946-82D6-AF502963BD61}"/>
            </c:ext>
          </c:extLst>
        </c:ser>
        <c:ser>
          <c:idx val="4"/>
          <c:order val="4"/>
          <c:tx>
            <c:strRef>
              <c:f>'Siffror+diagram'!$G$26</c:f>
              <c:strCache>
                <c:ptCount val="1"/>
                <c:pt idx="0">
                  <c:v>Killag ≤ U12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'Siffror+diagram'!$G$27:$G$40</c:f>
              <c:numCache>
                <c:formatCode>General</c:formatCode>
                <c:ptCount val="1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9</c:v>
                </c:pt>
                <c:pt idx="1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6F-1946-82D6-AF502963BD61}"/>
            </c:ext>
          </c:extLst>
        </c:ser>
        <c:ser>
          <c:idx val="5"/>
          <c:order val="5"/>
          <c:tx>
            <c:strRef>
              <c:f>'Siffror+diagram'!$H$26</c:f>
              <c:strCache>
                <c:ptCount val="1"/>
                <c:pt idx="0">
                  <c:v>Killag ≥ U13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'Siffror+diagram'!$H$27:$H$40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7</c:v>
                </c:pt>
                <c:pt idx="1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6F-1946-82D6-AF502963BD61}"/>
            </c:ext>
          </c:extLst>
        </c:ser>
        <c:ser>
          <c:idx val="6"/>
          <c:order val="6"/>
          <c:tx>
            <c:strRef>
              <c:f>'Siffror+diagram'!$I$26</c:f>
              <c:strCache>
                <c:ptCount val="1"/>
                <c:pt idx="0">
                  <c:v>Seniorlag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'Siffror+diagram'!$B$27:$B$40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'Siffror+diagram'!$I$27:$I$40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6F-1946-82D6-AF502963BD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6837120"/>
        <c:axId val="106838656"/>
      </c:barChart>
      <c:catAx>
        <c:axId val="106837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6838656"/>
        <c:crosses val="autoZero"/>
        <c:auto val="1"/>
        <c:lblAlgn val="ctr"/>
        <c:lblOffset val="100"/>
        <c:noMultiLvlLbl val="0"/>
      </c:catAx>
      <c:valAx>
        <c:axId val="10683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683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'Siffror+diagram'!$C$47</c:f>
              <c:strCache>
                <c:ptCount val="1"/>
                <c:pt idx="0">
                  <c:v>Ledare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'Siffror+diagram'!$B$48:$B$61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'Siffror+diagram'!$C$48:$C$61</c:f>
              <c:numCache>
                <c:formatCode>General</c:formatCode>
                <c:ptCount val="14"/>
                <c:pt idx="0">
                  <c:v>4</c:v>
                </c:pt>
                <c:pt idx="1">
                  <c:v>13</c:v>
                </c:pt>
                <c:pt idx="2">
                  <c:v>20</c:v>
                </c:pt>
                <c:pt idx="3">
                  <c:v>20</c:v>
                </c:pt>
                <c:pt idx="4">
                  <c:v>50</c:v>
                </c:pt>
                <c:pt idx="5">
                  <c:v>50</c:v>
                </c:pt>
                <c:pt idx="6">
                  <c:v>58</c:v>
                </c:pt>
                <c:pt idx="7">
                  <c:v>55</c:v>
                </c:pt>
                <c:pt idx="8">
                  <c:v>53</c:v>
                </c:pt>
                <c:pt idx="9">
                  <c:v>51</c:v>
                </c:pt>
                <c:pt idx="10">
                  <c:v>59</c:v>
                </c:pt>
                <c:pt idx="11">
                  <c:v>72</c:v>
                </c:pt>
                <c:pt idx="12">
                  <c:v>71</c:v>
                </c:pt>
                <c:pt idx="1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3-FA41-9AF2-E1159E299F0C}"/>
            </c:ext>
          </c:extLst>
        </c:ser>
        <c:ser>
          <c:idx val="1"/>
          <c:order val="1"/>
          <c:tx>
            <c:strRef>
              <c:f>'Siffror+diagram'!$D$47</c:f>
              <c:strCache>
                <c:ptCount val="1"/>
                <c:pt idx="0">
                  <c:v>Ungdomscoacher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'Siffror+diagram'!$B$48:$B$61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'Siffror+diagram'!$D$48:$D$61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11</c:v>
                </c:pt>
                <c:pt idx="7">
                  <c:v>12</c:v>
                </c:pt>
                <c:pt idx="8">
                  <c:v>9</c:v>
                </c:pt>
                <c:pt idx="9">
                  <c:v>12</c:v>
                </c:pt>
                <c:pt idx="10">
                  <c:v>19</c:v>
                </c:pt>
                <c:pt idx="11">
                  <c:v>18</c:v>
                </c:pt>
                <c:pt idx="12">
                  <c:v>29</c:v>
                </c:pt>
                <c:pt idx="1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73-FA41-9AF2-E1159E299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4903808"/>
        <c:axId val="104905344"/>
      </c:barChart>
      <c:catAx>
        <c:axId val="1049038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4905344"/>
        <c:crosses val="autoZero"/>
        <c:auto val="1"/>
        <c:lblAlgn val="ctr"/>
        <c:lblOffset val="100"/>
        <c:noMultiLvlLbl val="0"/>
      </c:catAx>
      <c:valAx>
        <c:axId val="10490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490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DA013-FAAD-43DB-8E18-C763BB738CD8}" type="doc">
      <dgm:prSet loTypeId="urn:microsoft.com/office/officeart/2018/2/layout/IconCircleList" loCatId="icon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A0EA885-8AD4-4560-9E46-50C6786DA2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Viby Basket </a:t>
          </a:r>
          <a:r>
            <a:rPr lang="en-US" sz="2000" b="1" dirty="0"/>
            <a:t>grundades 2007 </a:t>
          </a:r>
          <a:r>
            <a:rPr lang="en-US" sz="2000" dirty="0"/>
            <a:t>och är idag </a:t>
          </a:r>
          <a:r>
            <a:rPr lang="en-US" sz="2000" b="1" dirty="0"/>
            <a:t>Sveriges 18:e största basketförening </a:t>
          </a:r>
          <a:r>
            <a:rPr lang="en-US" sz="2000" dirty="0"/>
            <a:t>och en av de starkast växande</a:t>
          </a:r>
        </a:p>
      </dgm:t>
    </dgm:pt>
    <dgm:pt modelId="{BDB16981-B72C-44B0-B5A5-A27E19E1C723}" type="parTrans" cxnId="{A9FE8931-E03F-4580-BB77-D74FB0F1C9E5}">
      <dgm:prSet/>
      <dgm:spPr/>
      <dgm:t>
        <a:bodyPr/>
        <a:lstStyle/>
        <a:p>
          <a:endParaRPr lang="en-US" sz="2000"/>
        </a:p>
      </dgm:t>
    </dgm:pt>
    <dgm:pt modelId="{F9ABFF5C-7925-49B4-A664-82A2378355A3}" type="sibTrans" cxnId="{A9FE8931-E03F-4580-BB77-D74FB0F1C9E5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D5A205B2-4C55-4310-8805-F6BFADDD6D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37 lag</a:t>
          </a:r>
        </a:p>
        <a:p>
          <a:pPr>
            <a:lnSpc>
              <a:spcPct val="100000"/>
            </a:lnSpc>
          </a:pPr>
          <a:r>
            <a:rPr lang="en-US" sz="2000" b="1" dirty="0"/>
            <a:t>209 tjejer / 275 killar</a:t>
          </a:r>
        </a:p>
        <a:p>
          <a:pPr>
            <a:lnSpc>
              <a:spcPct val="100000"/>
            </a:lnSpc>
          </a:pPr>
          <a:r>
            <a:rPr lang="en-US" sz="2000" dirty="0"/>
            <a:t>161 stödmedlemmar</a:t>
          </a:r>
        </a:p>
        <a:p>
          <a:pPr>
            <a:lnSpc>
              <a:spcPct val="100000"/>
            </a:lnSpc>
          </a:pPr>
          <a:r>
            <a:rPr lang="en-US" sz="2000" b="1" dirty="0"/>
            <a:t>645 medlemmar</a:t>
          </a:r>
        </a:p>
      </dgm:t>
    </dgm:pt>
    <dgm:pt modelId="{82B4C9DB-8AE2-4DB2-BC09-29A6E9B13C04}" type="parTrans" cxnId="{2F2E9DCD-D7E7-48D2-9B72-F04C165D3BEA}">
      <dgm:prSet/>
      <dgm:spPr/>
      <dgm:t>
        <a:bodyPr/>
        <a:lstStyle/>
        <a:p>
          <a:endParaRPr lang="en-US" sz="2000"/>
        </a:p>
      </dgm:t>
    </dgm:pt>
    <dgm:pt modelId="{8A5474CF-6410-4516-B07B-CBE52E2AA541}" type="sibTrans" cxnId="{2F2E9DCD-D7E7-48D2-9B72-F04C165D3BEA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0DBBA2FB-D03A-42B5-A682-A76AB2EE419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91 vuxna ledare</a:t>
          </a:r>
        </a:p>
        <a:p>
          <a:pPr>
            <a:lnSpc>
              <a:spcPct val="100000"/>
            </a:lnSpc>
          </a:pPr>
          <a:r>
            <a:rPr lang="en-US" sz="2000" b="1" dirty="0"/>
            <a:t>30 ungdomscoacher</a:t>
          </a:r>
        </a:p>
      </dgm:t>
    </dgm:pt>
    <dgm:pt modelId="{F38C0B66-4EF1-4B57-B613-C6D84BC99C03}" type="parTrans" cxnId="{D9C7989B-BD80-46C4-9544-AF76CA339C7B}">
      <dgm:prSet/>
      <dgm:spPr/>
      <dgm:t>
        <a:bodyPr/>
        <a:lstStyle/>
        <a:p>
          <a:endParaRPr lang="en-US" sz="2000"/>
        </a:p>
      </dgm:t>
    </dgm:pt>
    <dgm:pt modelId="{7063B42B-D9D0-4EB9-896A-E1D01915B8D9}" type="sibTrans" cxnId="{D9C7989B-BD80-46C4-9544-AF76CA339C7B}">
      <dgm:prSet/>
      <dgm:spPr/>
      <dgm:t>
        <a:bodyPr/>
        <a:lstStyle/>
        <a:p>
          <a:pPr>
            <a:lnSpc>
              <a:spcPct val="100000"/>
            </a:lnSpc>
          </a:pPr>
          <a:endParaRPr lang="en-US" sz="2000"/>
        </a:p>
      </dgm:t>
    </dgm:pt>
    <dgm:pt modelId="{4E05EAE9-E4E3-477C-87FF-DA2397E7BE9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Styrelse</a:t>
          </a:r>
        </a:p>
        <a:p>
          <a:pPr>
            <a:lnSpc>
              <a:spcPct val="100000"/>
            </a:lnSpc>
          </a:pPr>
          <a:r>
            <a:rPr lang="en-US" sz="2000" dirty="0"/>
            <a:t>Tränarråd</a:t>
          </a:r>
        </a:p>
        <a:p>
          <a:pPr>
            <a:lnSpc>
              <a:spcPct val="100000"/>
            </a:lnSpc>
          </a:pPr>
          <a:r>
            <a:rPr lang="en-US" sz="2000" dirty="0"/>
            <a:t>Chefstränare</a:t>
          </a:r>
        </a:p>
        <a:p>
          <a:pPr>
            <a:lnSpc>
              <a:spcPct val="100000"/>
            </a:lnSpc>
          </a:pPr>
          <a:r>
            <a:rPr lang="en-US" sz="2000" dirty="0"/>
            <a:t>3 arvoderade tränare</a:t>
          </a:r>
        </a:p>
      </dgm:t>
    </dgm:pt>
    <dgm:pt modelId="{EB4C9CBD-3B96-4045-B428-0D208D607395}" type="parTrans" cxnId="{549F1B6D-E259-4154-BCAA-F8E745C3EF70}">
      <dgm:prSet/>
      <dgm:spPr/>
      <dgm:t>
        <a:bodyPr/>
        <a:lstStyle/>
        <a:p>
          <a:endParaRPr lang="en-US" sz="2000"/>
        </a:p>
      </dgm:t>
    </dgm:pt>
    <dgm:pt modelId="{2C88081F-4B11-459C-9597-181C71F3F305}" type="sibTrans" cxnId="{549F1B6D-E259-4154-BCAA-F8E745C3EF70}">
      <dgm:prSet/>
      <dgm:spPr/>
      <dgm:t>
        <a:bodyPr/>
        <a:lstStyle/>
        <a:p>
          <a:endParaRPr lang="en-US" sz="2000"/>
        </a:p>
      </dgm:t>
    </dgm:pt>
    <dgm:pt modelId="{B3365F57-5E5C-4B11-BD88-C0243FAAF5E3}" type="pres">
      <dgm:prSet presAssocID="{7A3DA013-FAAD-43DB-8E18-C763BB738CD8}" presName="root" presStyleCnt="0">
        <dgm:presLayoutVars>
          <dgm:dir/>
          <dgm:resizeHandles val="exact"/>
        </dgm:presLayoutVars>
      </dgm:prSet>
      <dgm:spPr/>
    </dgm:pt>
    <dgm:pt modelId="{BF44E68A-D954-4163-9493-1827CC56FF09}" type="pres">
      <dgm:prSet presAssocID="{7A3DA013-FAAD-43DB-8E18-C763BB738CD8}" presName="container" presStyleCnt="0">
        <dgm:presLayoutVars>
          <dgm:dir/>
          <dgm:resizeHandles val="exact"/>
        </dgm:presLayoutVars>
      </dgm:prSet>
      <dgm:spPr/>
    </dgm:pt>
    <dgm:pt modelId="{99DA1728-CA8B-4ADE-BA3D-98DADBB1D762}" type="pres">
      <dgm:prSet presAssocID="{8A0EA885-8AD4-4560-9E46-50C6786DA292}" presName="compNode" presStyleCnt="0"/>
      <dgm:spPr/>
    </dgm:pt>
    <dgm:pt modelId="{F95FF5A2-4ADE-47C2-AD90-B7479BDEDED3}" type="pres">
      <dgm:prSet presAssocID="{8A0EA885-8AD4-4560-9E46-50C6786DA292}" presName="iconBgRect" presStyleLbl="bgShp" presStyleIdx="0" presStyleCnt="4"/>
      <dgm:spPr/>
    </dgm:pt>
    <dgm:pt modelId="{D6BD81EF-87AA-4329-9DD9-BE1F98A45E00}" type="pres">
      <dgm:prSet presAssocID="{8A0EA885-8AD4-4560-9E46-50C6786DA29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sket"/>
        </a:ext>
      </dgm:extLst>
    </dgm:pt>
    <dgm:pt modelId="{A0F2342A-B95A-4784-9B4D-F1CFD2CFBD35}" type="pres">
      <dgm:prSet presAssocID="{8A0EA885-8AD4-4560-9E46-50C6786DA292}" presName="spaceRect" presStyleCnt="0"/>
      <dgm:spPr/>
    </dgm:pt>
    <dgm:pt modelId="{316403E3-E523-488F-AAEF-D2E165196CA5}" type="pres">
      <dgm:prSet presAssocID="{8A0EA885-8AD4-4560-9E46-50C6786DA292}" presName="textRect" presStyleLbl="revTx" presStyleIdx="0" presStyleCnt="4" custScaleX="123481" custScaleY="171272" custLinFactNeighborX="6372">
        <dgm:presLayoutVars>
          <dgm:chMax val="1"/>
          <dgm:chPref val="1"/>
        </dgm:presLayoutVars>
      </dgm:prSet>
      <dgm:spPr/>
    </dgm:pt>
    <dgm:pt modelId="{EC6AFA09-1971-4C8B-A19E-D1EA6648A301}" type="pres">
      <dgm:prSet presAssocID="{F9ABFF5C-7925-49B4-A664-82A2378355A3}" presName="sibTrans" presStyleLbl="sibTrans2D1" presStyleIdx="0" presStyleCnt="0"/>
      <dgm:spPr/>
    </dgm:pt>
    <dgm:pt modelId="{BE1DCBEA-D028-4437-B341-F42B8C174CDE}" type="pres">
      <dgm:prSet presAssocID="{D5A205B2-4C55-4310-8805-F6BFADDD6DEB}" presName="compNode" presStyleCnt="0"/>
      <dgm:spPr/>
    </dgm:pt>
    <dgm:pt modelId="{AECBD803-9413-4F85-A70B-36A503F868B9}" type="pres">
      <dgm:prSet presAssocID="{D5A205B2-4C55-4310-8805-F6BFADDD6DEB}" presName="iconBgRect" presStyleLbl="bgShp" presStyleIdx="1" presStyleCnt="4"/>
      <dgm:spPr/>
    </dgm:pt>
    <dgm:pt modelId="{AFE3362A-6C25-4DC1-B96E-4326B904570E}" type="pres">
      <dgm:prSet presAssocID="{D5A205B2-4C55-4310-8805-F6BFADDD6DE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tboll"/>
        </a:ext>
      </dgm:extLst>
    </dgm:pt>
    <dgm:pt modelId="{D9AC5ACC-DED1-4C52-8438-64C21D702CBD}" type="pres">
      <dgm:prSet presAssocID="{D5A205B2-4C55-4310-8805-F6BFADDD6DEB}" presName="spaceRect" presStyleCnt="0"/>
      <dgm:spPr/>
    </dgm:pt>
    <dgm:pt modelId="{5AD62760-C5C5-43C4-B501-51056207656C}" type="pres">
      <dgm:prSet presAssocID="{D5A205B2-4C55-4310-8805-F6BFADDD6DEB}" presName="textRect" presStyleLbl="revTx" presStyleIdx="1" presStyleCnt="4">
        <dgm:presLayoutVars>
          <dgm:chMax val="1"/>
          <dgm:chPref val="1"/>
        </dgm:presLayoutVars>
      </dgm:prSet>
      <dgm:spPr/>
    </dgm:pt>
    <dgm:pt modelId="{D7E1FE4D-97C2-48E5-BCF4-0142E2A997CC}" type="pres">
      <dgm:prSet presAssocID="{8A5474CF-6410-4516-B07B-CBE52E2AA541}" presName="sibTrans" presStyleLbl="sibTrans2D1" presStyleIdx="0" presStyleCnt="0"/>
      <dgm:spPr/>
    </dgm:pt>
    <dgm:pt modelId="{69B578A1-AEF4-44EE-8EAB-818C55D72A67}" type="pres">
      <dgm:prSet presAssocID="{0DBBA2FB-D03A-42B5-A682-A76AB2EE4190}" presName="compNode" presStyleCnt="0"/>
      <dgm:spPr/>
    </dgm:pt>
    <dgm:pt modelId="{63548B89-B2E4-46B9-8BC3-B74FDFDA23ED}" type="pres">
      <dgm:prSet presAssocID="{0DBBA2FB-D03A-42B5-A682-A76AB2EE4190}" presName="iconBgRect" presStyleLbl="bgShp" presStyleIdx="2" presStyleCnt="4"/>
      <dgm:spPr/>
    </dgm:pt>
    <dgm:pt modelId="{AE82053F-30EB-42DA-9017-4C7009721294}" type="pres">
      <dgm:prSet presAssocID="{0DBBA2FB-D03A-42B5-A682-A76AB2EE41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vändare"/>
        </a:ext>
      </dgm:extLst>
    </dgm:pt>
    <dgm:pt modelId="{DEA09470-5695-4FA0-864C-B154E03050F3}" type="pres">
      <dgm:prSet presAssocID="{0DBBA2FB-D03A-42B5-A682-A76AB2EE4190}" presName="spaceRect" presStyleCnt="0"/>
      <dgm:spPr/>
    </dgm:pt>
    <dgm:pt modelId="{FFFA5E59-0982-45ED-846D-F14DA90C74A7}" type="pres">
      <dgm:prSet presAssocID="{0DBBA2FB-D03A-42B5-A682-A76AB2EE4190}" presName="textRect" presStyleLbl="revTx" presStyleIdx="2" presStyleCnt="4" custLinFactNeighborX="-1582" custLinFactNeighborY="1876">
        <dgm:presLayoutVars>
          <dgm:chMax val="1"/>
          <dgm:chPref val="1"/>
        </dgm:presLayoutVars>
      </dgm:prSet>
      <dgm:spPr/>
    </dgm:pt>
    <dgm:pt modelId="{FD53A952-62F1-491F-8A64-EBBB921293F2}" type="pres">
      <dgm:prSet presAssocID="{7063B42B-D9D0-4EB9-896A-E1D01915B8D9}" presName="sibTrans" presStyleLbl="sibTrans2D1" presStyleIdx="0" presStyleCnt="0"/>
      <dgm:spPr/>
    </dgm:pt>
    <dgm:pt modelId="{4E42D4BD-E7C2-4710-B48C-D67A7B31589E}" type="pres">
      <dgm:prSet presAssocID="{4E05EAE9-E4E3-477C-87FF-DA2397E7BE9D}" presName="compNode" presStyleCnt="0"/>
      <dgm:spPr/>
    </dgm:pt>
    <dgm:pt modelId="{71F65734-DE6A-4A6F-8DD3-82E9EA5AB21E}" type="pres">
      <dgm:prSet presAssocID="{4E05EAE9-E4E3-477C-87FF-DA2397E7BE9D}" presName="iconBgRect" presStyleLbl="bgShp" presStyleIdx="3" presStyleCnt="4" custLinFactNeighborX="30024"/>
      <dgm:spPr/>
    </dgm:pt>
    <dgm:pt modelId="{239195A1-7564-403C-9461-5DC6B95E5A1E}" type="pres">
      <dgm:prSet presAssocID="{4E05EAE9-E4E3-477C-87FF-DA2397E7BE9D}" presName="iconRect" presStyleLbl="node1" presStyleIdx="3" presStyleCnt="4" custLinFactNeighborX="5176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ör"/>
        </a:ext>
      </dgm:extLst>
    </dgm:pt>
    <dgm:pt modelId="{4DEBAA9A-2977-4AA9-838E-8134417C4A7B}" type="pres">
      <dgm:prSet presAssocID="{4E05EAE9-E4E3-477C-87FF-DA2397E7BE9D}" presName="spaceRect" presStyleCnt="0"/>
      <dgm:spPr/>
    </dgm:pt>
    <dgm:pt modelId="{A17F39DA-0624-4E89-9457-48BAC1E591CB}" type="pres">
      <dgm:prSet presAssocID="{4E05EAE9-E4E3-477C-87FF-DA2397E7BE9D}" presName="textRect" presStyleLbl="revTx" presStyleIdx="3" presStyleCnt="4" custScaleY="180882" custLinFactNeighborX="14428" custLinFactNeighborY="-2086">
        <dgm:presLayoutVars>
          <dgm:chMax val="1"/>
          <dgm:chPref val="1"/>
        </dgm:presLayoutVars>
      </dgm:prSet>
      <dgm:spPr/>
    </dgm:pt>
  </dgm:ptLst>
  <dgm:cxnLst>
    <dgm:cxn modelId="{DC36AB1F-C8EC-194A-AE9C-A0F71C85594C}" type="presOf" srcId="{4E05EAE9-E4E3-477C-87FF-DA2397E7BE9D}" destId="{A17F39DA-0624-4E89-9457-48BAC1E591CB}" srcOrd="0" destOrd="0" presId="urn:microsoft.com/office/officeart/2018/2/layout/IconCircleList"/>
    <dgm:cxn modelId="{F3947E27-5F5E-AB4B-A53C-2674CB4495CC}" type="presOf" srcId="{F9ABFF5C-7925-49B4-A664-82A2378355A3}" destId="{EC6AFA09-1971-4C8B-A19E-D1EA6648A301}" srcOrd="0" destOrd="0" presId="urn:microsoft.com/office/officeart/2018/2/layout/IconCircleList"/>
    <dgm:cxn modelId="{A9FE8931-E03F-4580-BB77-D74FB0F1C9E5}" srcId="{7A3DA013-FAAD-43DB-8E18-C763BB738CD8}" destId="{8A0EA885-8AD4-4560-9E46-50C6786DA292}" srcOrd="0" destOrd="0" parTransId="{BDB16981-B72C-44B0-B5A5-A27E19E1C723}" sibTransId="{F9ABFF5C-7925-49B4-A664-82A2378355A3}"/>
    <dgm:cxn modelId="{2C01E83E-1BCA-8348-92DE-2B9538C5BBDF}" type="presOf" srcId="{D5A205B2-4C55-4310-8805-F6BFADDD6DEB}" destId="{5AD62760-C5C5-43C4-B501-51056207656C}" srcOrd="0" destOrd="0" presId="urn:microsoft.com/office/officeart/2018/2/layout/IconCircleList"/>
    <dgm:cxn modelId="{549F1B6D-E259-4154-BCAA-F8E745C3EF70}" srcId="{7A3DA013-FAAD-43DB-8E18-C763BB738CD8}" destId="{4E05EAE9-E4E3-477C-87FF-DA2397E7BE9D}" srcOrd="3" destOrd="0" parTransId="{EB4C9CBD-3B96-4045-B428-0D208D607395}" sibTransId="{2C88081F-4B11-459C-9597-181C71F3F305}"/>
    <dgm:cxn modelId="{D9C7989B-BD80-46C4-9544-AF76CA339C7B}" srcId="{7A3DA013-FAAD-43DB-8E18-C763BB738CD8}" destId="{0DBBA2FB-D03A-42B5-A682-A76AB2EE4190}" srcOrd="2" destOrd="0" parTransId="{F38C0B66-4EF1-4B57-B613-C6D84BC99C03}" sibTransId="{7063B42B-D9D0-4EB9-896A-E1D01915B8D9}"/>
    <dgm:cxn modelId="{6B1F2FAF-286A-9A40-A734-192A58CE8D7B}" type="presOf" srcId="{7A3DA013-FAAD-43DB-8E18-C763BB738CD8}" destId="{B3365F57-5E5C-4B11-BD88-C0243FAAF5E3}" srcOrd="0" destOrd="0" presId="urn:microsoft.com/office/officeart/2018/2/layout/IconCircleList"/>
    <dgm:cxn modelId="{6202C1B9-81A5-D04D-A560-AFAF9F0F77FC}" type="presOf" srcId="{7063B42B-D9D0-4EB9-896A-E1D01915B8D9}" destId="{FD53A952-62F1-491F-8A64-EBBB921293F2}" srcOrd="0" destOrd="0" presId="urn:microsoft.com/office/officeart/2018/2/layout/IconCircleList"/>
    <dgm:cxn modelId="{1F05EBC7-6460-4B49-9F48-4B210CBDF0FB}" type="presOf" srcId="{0DBBA2FB-D03A-42B5-A682-A76AB2EE4190}" destId="{FFFA5E59-0982-45ED-846D-F14DA90C74A7}" srcOrd="0" destOrd="0" presId="urn:microsoft.com/office/officeart/2018/2/layout/IconCircleList"/>
    <dgm:cxn modelId="{2F2E9DCD-D7E7-48D2-9B72-F04C165D3BEA}" srcId="{7A3DA013-FAAD-43DB-8E18-C763BB738CD8}" destId="{D5A205B2-4C55-4310-8805-F6BFADDD6DEB}" srcOrd="1" destOrd="0" parTransId="{82B4C9DB-8AE2-4DB2-BC09-29A6E9B13C04}" sibTransId="{8A5474CF-6410-4516-B07B-CBE52E2AA541}"/>
    <dgm:cxn modelId="{62E080D6-93F9-7D42-B27C-090F255F0702}" type="presOf" srcId="{8A0EA885-8AD4-4560-9E46-50C6786DA292}" destId="{316403E3-E523-488F-AAEF-D2E165196CA5}" srcOrd="0" destOrd="0" presId="urn:microsoft.com/office/officeart/2018/2/layout/IconCircleList"/>
    <dgm:cxn modelId="{52640AFC-AA26-E94B-9F36-E1F8A74EC779}" type="presOf" srcId="{8A5474CF-6410-4516-B07B-CBE52E2AA541}" destId="{D7E1FE4D-97C2-48E5-BCF4-0142E2A997CC}" srcOrd="0" destOrd="0" presId="urn:microsoft.com/office/officeart/2018/2/layout/IconCircleList"/>
    <dgm:cxn modelId="{2C3BA125-14CA-AB4C-8D6B-BFD9A906110D}" type="presParOf" srcId="{B3365F57-5E5C-4B11-BD88-C0243FAAF5E3}" destId="{BF44E68A-D954-4163-9493-1827CC56FF09}" srcOrd="0" destOrd="0" presId="urn:microsoft.com/office/officeart/2018/2/layout/IconCircleList"/>
    <dgm:cxn modelId="{C435000D-0A5F-8D4A-A336-1809E00F03BE}" type="presParOf" srcId="{BF44E68A-D954-4163-9493-1827CC56FF09}" destId="{99DA1728-CA8B-4ADE-BA3D-98DADBB1D762}" srcOrd="0" destOrd="0" presId="urn:microsoft.com/office/officeart/2018/2/layout/IconCircleList"/>
    <dgm:cxn modelId="{1DC18FA8-71AD-6E44-8FE2-F4333B877362}" type="presParOf" srcId="{99DA1728-CA8B-4ADE-BA3D-98DADBB1D762}" destId="{F95FF5A2-4ADE-47C2-AD90-B7479BDEDED3}" srcOrd="0" destOrd="0" presId="urn:microsoft.com/office/officeart/2018/2/layout/IconCircleList"/>
    <dgm:cxn modelId="{A1CF7EFA-DE19-0C40-B425-359FAC3E6657}" type="presParOf" srcId="{99DA1728-CA8B-4ADE-BA3D-98DADBB1D762}" destId="{D6BD81EF-87AA-4329-9DD9-BE1F98A45E00}" srcOrd="1" destOrd="0" presId="urn:microsoft.com/office/officeart/2018/2/layout/IconCircleList"/>
    <dgm:cxn modelId="{AFF5E9D6-27D9-164F-A112-4B2749C640EF}" type="presParOf" srcId="{99DA1728-CA8B-4ADE-BA3D-98DADBB1D762}" destId="{A0F2342A-B95A-4784-9B4D-F1CFD2CFBD35}" srcOrd="2" destOrd="0" presId="urn:microsoft.com/office/officeart/2018/2/layout/IconCircleList"/>
    <dgm:cxn modelId="{940E6DA7-38F5-2E46-9F1D-8C2354909BBC}" type="presParOf" srcId="{99DA1728-CA8B-4ADE-BA3D-98DADBB1D762}" destId="{316403E3-E523-488F-AAEF-D2E165196CA5}" srcOrd="3" destOrd="0" presId="urn:microsoft.com/office/officeart/2018/2/layout/IconCircleList"/>
    <dgm:cxn modelId="{AE0BF1FF-0CB5-EE41-9AD9-8CA16A38AF1A}" type="presParOf" srcId="{BF44E68A-D954-4163-9493-1827CC56FF09}" destId="{EC6AFA09-1971-4C8B-A19E-D1EA6648A301}" srcOrd="1" destOrd="0" presId="urn:microsoft.com/office/officeart/2018/2/layout/IconCircleList"/>
    <dgm:cxn modelId="{D6D005C6-0C75-9948-BE90-07C04E4513F4}" type="presParOf" srcId="{BF44E68A-D954-4163-9493-1827CC56FF09}" destId="{BE1DCBEA-D028-4437-B341-F42B8C174CDE}" srcOrd="2" destOrd="0" presId="urn:microsoft.com/office/officeart/2018/2/layout/IconCircleList"/>
    <dgm:cxn modelId="{C5B44BD1-5FFC-0843-870F-6973993E174E}" type="presParOf" srcId="{BE1DCBEA-D028-4437-B341-F42B8C174CDE}" destId="{AECBD803-9413-4F85-A70B-36A503F868B9}" srcOrd="0" destOrd="0" presId="urn:microsoft.com/office/officeart/2018/2/layout/IconCircleList"/>
    <dgm:cxn modelId="{ACC663D9-2D69-F54B-8E5B-3176DC99A913}" type="presParOf" srcId="{BE1DCBEA-D028-4437-B341-F42B8C174CDE}" destId="{AFE3362A-6C25-4DC1-B96E-4326B904570E}" srcOrd="1" destOrd="0" presId="urn:microsoft.com/office/officeart/2018/2/layout/IconCircleList"/>
    <dgm:cxn modelId="{D5EFD9F2-368E-4942-B9F2-05E11C666E90}" type="presParOf" srcId="{BE1DCBEA-D028-4437-B341-F42B8C174CDE}" destId="{D9AC5ACC-DED1-4C52-8438-64C21D702CBD}" srcOrd="2" destOrd="0" presId="urn:microsoft.com/office/officeart/2018/2/layout/IconCircleList"/>
    <dgm:cxn modelId="{A0EEF4F1-0E7E-D04F-9EAF-73EEF3277712}" type="presParOf" srcId="{BE1DCBEA-D028-4437-B341-F42B8C174CDE}" destId="{5AD62760-C5C5-43C4-B501-51056207656C}" srcOrd="3" destOrd="0" presId="urn:microsoft.com/office/officeart/2018/2/layout/IconCircleList"/>
    <dgm:cxn modelId="{63DC5D29-E7B4-864C-B80A-1BA023E6B180}" type="presParOf" srcId="{BF44E68A-D954-4163-9493-1827CC56FF09}" destId="{D7E1FE4D-97C2-48E5-BCF4-0142E2A997CC}" srcOrd="3" destOrd="0" presId="urn:microsoft.com/office/officeart/2018/2/layout/IconCircleList"/>
    <dgm:cxn modelId="{E5EC22A3-6CD1-6C48-9EE1-4448C5F5418B}" type="presParOf" srcId="{BF44E68A-D954-4163-9493-1827CC56FF09}" destId="{69B578A1-AEF4-44EE-8EAB-818C55D72A67}" srcOrd="4" destOrd="0" presId="urn:microsoft.com/office/officeart/2018/2/layout/IconCircleList"/>
    <dgm:cxn modelId="{F655476D-4FDA-5645-A564-E59F6E6CF222}" type="presParOf" srcId="{69B578A1-AEF4-44EE-8EAB-818C55D72A67}" destId="{63548B89-B2E4-46B9-8BC3-B74FDFDA23ED}" srcOrd="0" destOrd="0" presId="urn:microsoft.com/office/officeart/2018/2/layout/IconCircleList"/>
    <dgm:cxn modelId="{B7CA603D-7345-DF4C-B7A1-8D146760F0FF}" type="presParOf" srcId="{69B578A1-AEF4-44EE-8EAB-818C55D72A67}" destId="{AE82053F-30EB-42DA-9017-4C7009721294}" srcOrd="1" destOrd="0" presId="urn:microsoft.com/office/officeart/2018/2/layout/IconCircleList"/>
    <dgm:cxn modelId="{F0EA597A-30A6-E447-9872-548C3C87660E}" type="presParOf" srcId="{69B578A1-AEF4-44EE-8EAB-818C55D72A67}" destId="{DEA09470-5695-4FA0-864C-B154E03050F3}" srcOrd="2" destOrd="0" presId="urn:microsoft.com/office/officeart/2018/2/layout/IconCircleList"/>
    <dgm:cxn modelId="{B959DC12-56A9-4342-848E-8AA3AC366967}" type="presParOf" srcId="{69B578A1-AEF4-44EE-8EAB-818C55D72A67}" destId="{FFFA5E59-0982-45ED-846D-F14DA90C74A7}" srcOrd="3" destOrd="0" presId="urn:microsoft.com/office/officeart/2018/2/layout/IconCircleList"/>
    <dgm:cxn modelId="{5A2BDC1A-B038-1546-9051-F923D22CBC6A}" type="presParOf" srcId="{BF44E68A-D954-4163-9493-1827CC56FF09}" destId="{FD53A952-62F1-491F-8A64-EBBB921293F2}" srcOrd="5" destOrd="0" presId="urn:microsoft.com/office/officeart/2018/2/layout/IconCircleList"/>
    <dgm:cxn modelId="{E2E950CD-D7FE-1D48-887E-79139EFF8DAF}" type="presParOf" srcId="{BF44E68A-D954-4163-9493-1827CC56FF09}" destId="{4E42D4BD-E7C2-4710-B48C-D67A7B31589E}" srcOrd="6" destOrd="0" presId="urn:microsoft.com/office/officeart/2018/2/layout/IconCircleList"/>
    <dgm:cxn modelId="{4F21A3A9-AEA4-6148-BF4D-839F4BFA9409}" type="presParOf" srcId="{4E42D4BD-E7C2-4710-B48C-D67A7B31589E}" destId="{71F65734-DE6A-4A6F-8DD3-82E9EA5AB21E}" srcOrd="0" destOrd="0" presId="urn:microsoft.com/office/officeart/2018/2/layout/IconCircleList"/>
    <dgm:cxn modelId="{95AF57F0-272E-BE47-8E9C-857A94F3189E}" type="presParOf" srcId="{4E42D4BD-E7C2-4710-B48C-D67A7B31589E}" destId="{239195A1-7564-403C-9461-5DC6B95E5A1E}" srcOrd="1" destOrd="0" presId="urn:microsoft.com/office/officeart/2018/2/layout/IconCircleList"/>
    <dgm:cxn modelId="{7DB885C0-BA6F-2949-9D36-31A691015293}" type="presParOf" srcId="{4E42D4BD-E7C2-4710-B48C-D67A7B31589E}" destId="{4DEBAA9A-2977-4AA9-838E-8134417C4A7B}" srcOrd="2" destOrd="0" presId="urn:microsoft.com/office/officeart/2018/2/layout/IconCircleList"/>
    <dgm:cxn modelId="{E368FF13-7824-E346-8B04-987C268D72AD}" type="presParOf" srcId="{4E42D4BD-E7C2-4710-B48C-D67A7B31589E}" destId="{A17F39DA-0624-4E89-9457-48BAC1E591C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2D3746-2D24-4AA1-91A4-C715FE652846}" type="doc">
      <dgm:prSet loTypeId="urn:microsoft.com/office/officeart/2005/8/layout/cycle7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1E2D0399-2A6C-4284-AB30-0A43A9904E4C}">
      <dgm:prSet phldrT="[Text]"/>
      <dgm:spPr/>
      <dgm:t>
        <a:bodyPr/>
        <a:lstStyle/>
        <a:p>
          <a:r>
            <a:rPr lang="sv-SE" dirty="0"/>
            <a:t>Styrelse</a:t>
          </a:r>
        </a:p>
      </dgm:t>
    </dgm:pt>
    <dgm:pt modelId="{0897D1AE-366C-4975-BD6E-DAFD20C4C695}" type="parTrans" cxnId="{68C3D489-3F57-4547-AF41-D4D4F1229D30}">
      <dgm:prSet/>
      <dgm:spPr/>
      <dgm:t>
        <a:bodyPr/>
        <a:lstStyle/>
        <a:p>
          <a:endParaRPr lang="sv-SE"/>
        </a:p>
      </dgm:t>
    </dgm:pt>
    <dgm:pt modelId="{DAB5AA20-28A8-4198-B744-91E936A93937}" type="sibTrans" cxnId="{68C3D489-3F57-4547-AF41-D4D4F1229D30}">
      <dgm:prSet/>
      <dgm:spPr/>
      <dgm:t>
        <a:bodyPr/>
        <a:lstStyle/>
        <a:p>
          <a:endParaRPr lang="sv-SE"/>
        </a:p>
      </dgm:t>
    </dgm:pt>
    <dgm:pt modelId="{BE98665B-0137-4F08-9764-AF740B80E08B}">
      <dgm:prSet phldrT="[Text]"/>
      <dgm:spPr/>
      <dgm:t>
        <a:bodyPr/>
        <a:lstStyle/>
        <a:p>
          <a:r>
            <a:rPr lang="sv-SE" dirty="0"/>
            <a:t>Medlemmar</a:t>
          </a:r>
        </a:p>
      </dgm:t>
    </dgm:pt>
    <dgm:pt modelId="{044A0ABF-8728-4090-B2AD-66843C8C7158}" type="parTrans" cxnId="{097C4E2E-A640-45E2-9F5A-7097A1E81D11}">
      <dgm:prSet/>
      <dgm:spPr/>
      <dgm:t>
        <a:bodyPr/>
        <a:lstStyle/>
        <a:p>
          <a:endParaRPr lang="sv-SE"/>
        </a:p>
      </dgm:t>
    </dgm:pt>
    <dgm:pt modelId="{18D9F646-FE83-4FB2-811E-0B3090213241}" type="sibTrans" cxnId="{097C4E2E-A640-45E2-9F5A-7097A1E81D11}">
      <dgm:prSet/>
      <dgm:spPr/>
      <dgm:t>
        <a:bodyPr/>
        <a:lstStyle/>
        <a:p>
          <a:endParaRPr lang="sv-SE"/>
        </a:p>
      </dgm:t>
    </dgm:pt>
    <dgm:pt modelId="{1DE40CF2-D069-4343-9164-F155D77911C7}">
      <dgm:prSet phldrT="[Text]"/>
      <dgm:spPr/>
      <dgm:t>
        <a:bodyPr/>
        <a:lstStyle/>
        <a:p>
          <a:r>
            <a:rPr lang="sv-SE" dirty="0"/>
            <a:t>Tränarråd</a:t>
          </a:r>
        </a:p>
      </dgm:t>
    </dgm:pt>
    <dgm:pt modelId="{4B5859FC-2737-45BF-93FA-71221CA511A1}" type="parTrans" cxnId="{83A9362C-8C26-4EE9-B811-3CB0898F52AE}">
      <dgm:prSet/>
      <dgm:spPr/>
      <dgm:t>
        <a:bodyPr/>
        <a:lstStyle/>
        <a:p>
          <a:endParaRPr lang="sv-SE"/>
        </a:p>
      </dgm:t>
    </dgm:pt>
    <dgm:pt modelId="{A17789FB-B9F5-4164-AC89-41773048B25C}" type="sibTrans" cxnId="{83A9362C-8C26-4EE9-B811-3CB0898F52AE}">
      <dgm:prSet/>
      <dgm:spPr/>
      <dgm:t>
        <a:bodyPr/>
        <a:lstStyle/>
        <a:p>
          <a:endParaRPr lang="sv-SE"/>
        </a:p>
      </dgm:t>
    </dgm:pt>
    <dgm:pt modelId="{A4CE3E9A-0200-4AA0-B396-37C79E825115}" type="pres">
      <dgm:prSet presAssocID="{E32D3746-2D24-4AA1-91A4-C715FE652846}" presName="Name0" presStyleCnt="0">
        <dgm:presLayoutVars>
          <dgm:dir/>
          <dgm:resizeHandles val="exact"/>
        </dgm:presLayoutVars>
      </dgm:prSet>
      <dgm:spPr/>
    </dgm:pt>
    <dgm:pt modelId="{FB4E0EEF-699A-47B5-A65C-33402F545879}" type="pres">
      <dgm:prSet presAssocID="{1E2D0399-2A6C-4284-AB30-0A43A9904E4C}" presName="node" presStyleLbl="node1" presStyleIdx="0" presStyleCnt="3" custRadScaleRad="104017">
        <dgm:presLayoutVars>
          <dgm:bulletEnabled val="1"/>
        </dgm:presLayoutVars>
      </dgm:prSet>
      <dgm:spPr/>
    </dgm:pt>
    <dgm:pt modelId="{BDA8BADA-3361-4279-A6D1-A585A297B36E}" type="pres">
      <dgm:prSet presAssocID="{DAB5AA20-28A8-4198-B744-91E936A93937}" presName="sibTrans" presStyleLbl="sibTrans2D1" presStyleIdx="0" presStyleCnt="3"/>
      <dgm:spPr/>
    </dgm:pt>
    <dgm:pt modelId="{34FDD82A-9586-44D3-9C74-E0ECA8960F9B}" type="pres">
      <dgm:prSet presAssocID="{DAB5AA20-28A8-4198-B744-91E936A93937}" presName="connectorText" presStyleLbl="sibTrans2D1" presStyleIdx="0" presStyleCnt="3"/>
      <dgm:spPr/>
    </dgm:pt>
    <dgm:pt modelId="{628F8D1A-6A4B-4C34-96FE-B2B8F31360DA}" type="pres">
      <dgm:prSet presAssocID="{BE98665B-0137-4F08-9764-AF740B80E08B}" presName="node" presStyleLbl="node1" presStyleIdx="1" presStyleCnt="3">
        <dgm:presLayoutVars>
          <dgm:bulletEnabled val="1"/>
        </dgm:presLayoutVars>
      </dgm:prSet>
      <dgm:spPr/>
    </dgm:pt>
    <dgm:pt modelId="{EE62F089-16F1-4641-A386-BC0B7829C8B7}" type="pres">
      <dgm:prSet presAssocID="{18D9F646-FE83-4FB2-811E-0B3090213241}" presName="sibTrans" presStyleLbl="sibTrans2D1" presStyleIdx="1" presStyleCnt="3"/>
      <dgm:spPr/>
    </dgm:pt>
    <dgm:pt modelId="{4E47B5ED-A166-464B-9E76-63F83AD0E3FF}" type="pres">
      <dgm:prSet presAssocID="{18D9F646-FE83-4FB2-811E-0B3090213241}" presName="connectorText" presStyleLbl="sibTrans2D1" presStyleIdx="1" presStyleCnt="3"/>
      <dgm:spPr/>
    </dgm:pt>
    <dgm:pt modelId="{1D3353B6-6FE3-4637-842E-AF8810241D13}" type="pres">
      <dgm:prSet presAssocID="{1DE40CF2-D069-4343-9164-F155D77911C7}" presName="node" presStyleLbl="node1" presStyleIdx="2" presStyleCnt="3">
        <dgm:presLayoutVars>
          <dgm:bulletEnabled val="1"/>
        </dgm:presLayoutVars>
      </dgm:prSet>
      <dgm:spPr/>
    </dgm:pt>
    <dgm:pt modelId="{18083FF2-1863-4187-BFDD-A46843160FE4}" type="pres">
      <dgm:prSet presAssocID="{A17789FB-B9F5-4164-AC89-41773048B25C}" presName="sibTrans" presStyleLbl="sibTrans2D1" presStyleIdx="2" presStyleCnt="3"/>
      <dgm:spPr/>
    </dgm:pt>
    <dgm:pt modelId="{95723F32-9FBF-4E4B-982E-B6164B9ADF6F}" type="pres">
      <dgm:prSet presAssocID="{A17789FB-B9F5-4164-AC89-41773048B25C}" presName="connectorText" presStyleLbl="sibTrans2D1" presStyleIdx="2" presStyleCnt="3"/>
      <dgm:spPr/>
    </dgm:pt>
  </dgm:ptLst>
  <dgm:cxnLst>
    <dgm:cxn modelId="{35284428-232F-408A-8DB4-F1CA5688D445}" type="presOf" srcId="{DAB5AA20-28A8-4198-B744-91E936A93937}" destId="{BDA8BADA-3361-4279-A6D1-A585A297B36E}" srcOrd="0" destOrd="0" presId="urn:microsoft.com/office/officeart/2005/8/layout/cycle7"/>
    <dgm:cxn modelId="{83A9362C-8C26-4EE9-B811-3CB0898F52AE}" srcId="{E32D3746-2D24-4AA1-91A4-C715FE652846}" destId="{1DE40CF2-D069-4343-9164-F155D77911C7}" srcOrd="2" destOrd="0" parTransId="{4B5859FC-2737-45BF-93FA-71221CA511A1}" sibTransId="{A17789FB-B9F5-4164-AC89-41773048B25C}"/>
    <dgm:cxn modelId="{097C4E2E-A640-45E2-9F5A-7097A1E81D11}" srcId="{E32D3746-2D24-4AA1-91A4-C715FE652846}" destId="{BE98665B-0137-4F08-9764-AF740B80E08B}" srcOrd="1" destOrd="0" parTransId="{044A0ABF-8728-4090-B2AD-66843C8C7158}" sibTransId="{18D9F646-FE83-4FB2-811E-0B3090213241}"/>
    <dgm:cxn modelId="{1CF6585D-06D1-475F-B7C7-05EF89CDAF9A}" type="presOf" srcId="{DAB5AA20-28A8-4198-B744-91E936A93937}" destId="{34FDD82A-9586-44D3-9C74-E0ECA8960F9B}" srcOrd="1" destOrd="0" presId="urn:microsoft.com/office/officeart/2005/8/layout/cycle7"/>
    <dgm:cxn modelId="{C5A44C65-E1E2-4630-A22E-847AFE01F1ED}" type="presOf" srcId="{18D9F646-FE83-4FB2-811E-0B3090213241}" destId="{EE62F089-16F1-4641-A386-BC0B7829C8B7}" srcOrd="0" destOrd="0" presId="urn:microsoft.com/office/officeart/2005/8/layout/cycle7"/>
    <dgm:cxn modelId="{FDEBFE66-9E48-439E-9569-B7FEC0602FCA}" type="presOf" srcId="{A17789FB-B9F5-4164-AC89-41773048B25C}" destId="{95723F32-9FBF-4E4B-982E-B6164B9ADF6F}" srcOrd="1" destOrd="0" presId="urn:microsoft.com/office/officeart/2005/8/layout/cycle7"/>
    <dgm:cxn modelId="{0F68886D-B316-44F9-8E7E-7DFA646A3D90}" type="presOf" srcId="{BE98665B-0137-4F08-9764-AF740B80E08B}" destId="{628F8D1A-6A4B-4C34-96FE-B2B8F31360DA}" srcOrd="0" destOrd="0" presId="urn:microsoft.com/office/officeart/2005/8/layout/cycle7"/>
    <dgm:cxn modelId="{07473D80-8A72-4F88-A6F9-44A1DE1FF84D}" type="presOf" srcId="{E32D3746-2D24-4AA1-91A4-C715FE652846}" destId="{A4CE3E9A-0200-4AA0-B396-37C79E825115}" srcOrd="0" destOrd="0" presId="urn:microsoft.com/office/officeart/2005/8/layout/cycle7"/>
    <dgm:cxn modelId="{68C3D489-3F57-4547-AF41-D4D4F1229D30}" srcId="{E32D3746-2D24-4AA1-91A4-C715FE652846}" destId="{1E2D0399-2A6C-4284-AB30-0A43A9904E4C}" srcOrd="0" destOrd="0" parTransId="{0897D1AE-366C-4975-BD6E-DAFD20C4C695}" sibTransId="{DAB5AA20-28A8-4198-B744-91E936A93937}"/>
    <dgm:cxn modelId="{6B94139B-6DEB-40F8-AD8C-EDE67EAD1A5F}" type="presOf" srcId="{1E2D0399-2A6C-4284-AB30-0A43A9904E4C}" destId="{FB4E0EEF-699A-47B5-A65C-33402F545879}" srcOrd="0" destOrd="0" presId="urn:microsoft.com/office/officeart/2005/8/layout/cycle7"/>
    <dgm:cxn modelId="{826BADAE-4A9F-4F2C-9675-5C94EA98CFE4}" type="presOf" srcId="{18D9F646-FE83-4FB2-811E-0B3090213241}" destId="{4E47B5ED-A166-464B-9E76-63F83AD0E3FF}" srcOrd="1" destOrd="0" presId="urn:microsoft.com/office/officeart/2005/8/layout/cycle7"/>
    <dgm:cxn modelId="{D50FA9D1-884B-425B-A491-B144D69F27B1}" type="presOf" srcId="{1DE40CF2-D069-4343-9164-F155D77911C7}" destId="{1D3353B6-6FE3-4637-842E-AF8810241D13}" srcOrd="0" destOrd="0" presId="urn:microsoft.com/office/officeart/2005/8/layout/cycle7"/>
    <dgm:cxn modelId="{0D79D6D7-3E67-47FB-B6BB-16869E3289A9}" type="presOf" srcId="{A17789FB-B9F5-4164-AC89-41773048B25C}" destId="{18083FF2-1863-4187-BFDD-A46843160FE4}" srcOrd="0" destOrd="0" presId="urn:microsoft.com/office/officeart/2005/8/layout/cycle7"/>
    <dgm:cxn modelId="{90F34D9D-872C-450C-A573-AEE69B580D12}" type="presParOf" srcId="{A4CE3E9A-0200-4AA0-B396-37C79E825115}" destId="{FB4E0EEF-699A-47B5-A65C-33402F545879}" srcOrd="0" destOrd="0" presId="urn:microsoft.com/office/officeart/2005/8/layout/cycle7"/>
    <dgm:cxn modelId="{809372DA-91B2-4C3A-A571-493082C6C22D}" type="presParOf" srcId="{A4CE3E9A-0200-4AA0-B396-37C79E825115}" destId="{BDA8BADA-3361-4279-A6D1-A585A297B36E}" srcOrd="1" destOrd="0" presId="urn:microsoft.com/office/officeart/2005/8/layout/cycle7"/>
    <dgm:cxn modelId="{27391D5D-1807-42A1-BFF5-FB4355F14C66}" type="presParOf" srcId="{BDA8BADA-3361-4279-A6D1-A585A297B36E}" destId="{34FDD82A-9586-44D3-9C74-E0ECA8960F9B}" srcOrd="0" destOrd="0" presId="urn:microsoft.com/office/officeart/2005/8/layout/cycle7"/>
    <dgm:cxn modelId="{43871A76-6E81-4E80-987A-88726E9B9045}" type="presParOf" srcId="{A4CE3E9A-0200-4AA0-B396-37C79E825115}" destId="{628F8D1A-6A4B-4C34-96FE-B2B8F31360DA}" srcOrd="2" destOrd="0" presId="urn:microsoft.com/office/officeart/2005/8/layout/cycle7"/>
    <dgm:cxn modelId="{04D9ED4E-C803-473D-88E1-4E648B39CBD9}" type="presParOf" srcId="{A4CE3E9A-0200-4AA0-B396-37C79E825115}" destId="{EE62F089-16F1-4641-A386-BC0B7829C8B7}" srcOrd="3" destOrd="0" presId="urn:microsoft.com/office/officeart/2005/8/layout/cycle7"/>
    <dgm:cxn modelId="{48E4E791-A85F-44F9-9AF7-6BAE760B7912}" type="presParOf" srcId="{EE62F089-16F1-4641-A386-BC0B7829C8B7}" destId="{4E47B5ED-A166-464B-9E76-63F83AD0E3FF}" srcOrd="0" destOrd="0" presId="urn:microsoft.com/office/officeart/2005/8/layout/cycle7"/>
    <dgm:cxn modelId="{21B55D62-F830-4984-9F35-A9B33EF9BA28}" type="presParOf" srcId="{A4CE3E9A-0200-4AA0-B396-37C79E825115}" destId="{1D3353B6-6FE3-4637-842E-AF8810241D13}" srcOrd="4" destOrd="0" presId="urn:microsoft.com/office/officeart/2005/8/layout/cycle7"/>
    <dgm:cxn modelId="{7DB84B60-0399-4312-A1A3-C7A132052263}" type="presParOf" srcId="{A4CE3E9A-0200-4AA0-B396-37C79E825115}" destId="{18083FF2-1863-4187-BFDD-A46843160FE4}" srcOrd="5" destOrd="0" presId="urn:microsoft.com/office/officeart/2005/8/layout/cycle7"/>
    <dgm:cxn modelId="{5C152E87-4997-46EF-BC41-E96C2E208300}" type="presParOf" srcId="{18083FF2-1863-4187-BFDD-A46843160FE4}" destId="{95723F32-9FBF-4E4B-982E-B6164B9ADF6F}" srcOrd="0" destOrd="0" presId="urn:microsoft.com/office/officeart/2005/8/layout/cycle7"/>
  </dgm:cxnLst>
  <dgm:bg>
    <a:noFill/>
  </dgm:bg>
  <dgm:whole>
    <a:ln cmpd="sng"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FF5A2-4ADE-47C2-AD90-B7479BDEDED3}">
      <dsp:nvSpPr>
        <dsp:cNvPr id="0" name=""/>
        <dsp:cNvSpPr/>
      </dsp:nvSpPr>
      <dsp:spPr>
        <a:xfrm>
          <a:off x="83473" y="43219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6BD81EF-87AA-4329-9DD9-BE1F98A45E00}">
      <dsp:nvSpPr>
        <dsp:cNvPr id="0" name=""/>
        <dsp:cNvSpPr/>
      </dsp:nvSpPr>
      <dsp:spPr>
        <a:xfrm>
          <a:off x="299704" y="648424"/>
          <a:ext cx="597209" cy="5972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16403E3-E523-488F-AAEF-D2E165196CA5}">
      <dsp:nvSpPr>
        <dsp:cNvPr id="0" name=""/>
        <dsp:cNvSpPr/>
      </dsp:nvSpPr>
      <dsp:spPr>
        <a:xfrm>
          <a:off x="1203491" y="65259"/>
          <a:ext cx="2996987" cy="1763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Viby Basket </a:t>
          </a:r>
          <a:r>
            <a:rPr lang="en-US" sz="2000" b="1" kern="1200" dirty="0"/>
            <a:t>grundades 2007 </a:t>
          </a:r>
          <a:r>
            <a:rPr lang="en-US" sz="2000" kern="1200" dirty="0"/>
            <a:t>och är idag </a:t>
          </a:r>
          <a:r>
            <a:rPr lang="en-US" sz="2000" b="1" kern="1200" dirty="0"/>
            <a:t>Sveriges 18:e största basketförening </a:t>
          </a:r>
          <a:r>
            <a:rPr lang="en-US" sz="2000" kern="1200" dirty="0"/>
            <a:t>och en av de starkast växande</a:t>
          </a:r>
        </a:p>
      </dsp:txBody>
      <dsp:txXfrm>
        <a:off x="1203491" y="65259"/>
        <a:ext cx="2996987" cy="1763539"/>
      </dsp:txXfrm>
    </dsp:sp>
    <dsp:sp modelId="{AECBD803-9413-4F85-A70B-36A503F868B9}">
      <dsp:nvSpPr>
        <dsp:cNvPr id="0" name=""/>
        <dsp:cNvSpPr/>
      </dsp:nvSpPr>
      <dsp:spPr>
        <a:xfrm>
          <a:off x="4468726" y="43219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FE3362A-6C25-4DC1-B96E-4326B904570E}">
      <dsp:nvSpPr>
        <dsp:cNvPr id="0" name=""/>
        <dsp:cNvSpPr/>
      </dsp:nvSpPr>
      <dsp:spPr>
        <a:xfrm>
          <a:off x="4684957" y="648424"/>
          <a:ext cx="597209" cy="5972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D62760-C5C5-43C4-B501-51056207656C}">
      <dsp:nvSpPr>
        <dsp:cNvPr id="0" name=""/>
        <dsp:cNvSpPr/>
      </dsp:nvSpPr>
      <dsp:spPr>
        <a:xfrm>
          <a:off x="5719042" y="432192"/>
          <a:ext cx="2427084" cy="1029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37 lag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209 tjejer / 275 killar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161 stödmedlemmar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645 medlemmar</a:t>
          </a:r>
        </a:p>
      </dsp:txBody>
      <dsp:txXfrm>
        <a:off x="5719042" y="432192"/>
        <a:ext cx="2427084" cy="1029672"/>
      </dsp:txXfrm>
    </dsp:sp>
    <dsp:sp modelId="{63548B89-B2E4-46B9-8BC3-B74FDFDA23ED}">
      <dsp:nvSpPr>
        <dsp:cNvPr id="0" name=""/>
        <dsp:cNvSpPr/>
      </dsp:nvSpPr>
      <dsp:spPr>
        <a:xfrm>
          <a:off x="83473" y="301462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82053F-30EB-42DA-9017-4C7009721294}">
      <dsp:nvSpPr>
        <dsp:cNvPr id="0" name=""/>
        <dsp:cNvSpPr/>
      </dsp:nvSpPr>
      <dsp:spPr>
        <a:xfrm>
          <a:off x="299704" y="3230853"/>
          <a:ext cx="597209" cy="5972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FFA5E59-0982-45ED-846D-F14DA90C74A7}">
      <dsp:nvSpPr>
        <dsp:cNvPr id="0" name=""/>
        <dsp:cNvSpPr/>
      </dsp:nvSpPr>
      <dsp:spPr>
        <a:xfrm>
          <a:off x="1295393" y="3033938"/>
          <a:ext cx="2427084" cy="1029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91 vuxna ledare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30 ungdomscoacher</a:t>
          </a:r>
        </a:p>
      </dsp:txBody>
      <dsp:txXfrm>
        <a:off x="1295393" y="3033938"/>
        <a:ext cx="2427084" cy="1029672"/>
      </dsp:txXfrm>
    </dsp:sp>
    <dsp:sp modelId="{71F65734-DE6A-4A6F-8DD3-82E9EA5AB21E}">
      <dsp:nvSpPr>
        <dsp:cNvPr id="0" name=""/>
        <dsp:cNvSpPr/>
      </dsp:nvSpPr>
      <dsp:spPr>
        <a:xfrm>
          <a:off x="4492923" y="3014622"/>
          <a:ext cx="1029672" cy="1029672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39195A1-7564-403C-9461-5DC6B95E5A1E}">
      <dsp:nvSpPr>
        <dsp:cNvPr id="0" name=""/>
        <dsp:cNvSpPr/>
      </dsp:nvSpPr>
      <dsp:spPr>
        <a:xfrm>
          <a:off x="4709169" y="3230853"/>
          <a:ext cx="597209" cy="5972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17F39DA-0624-4E89-9457-48BAC1E591CB}">
      <dsp:nvSpPr>
        <dsp:cNvPr id="0" name=""/>
        <dsp:cNvSpPr/>
      </dsp:nvSpPr>
      <dsp:spPr>
        <a:xfrm>
          <a:off x="5784270" y="2576733"/>
          <a:ext cx="2427084" cy="1862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Styrelse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Tränarråd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Chefstränare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 arvoderade tränare</a:t>
          </a:r>
        </a:p>
      </dsp:txBody>
      <dsp:txXfrm>
        <a:off x="5784270" y="2576733"/>
        <a:ext cx="2427084" cy="1862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E0EEF-699A-47B5-A65C-33402F545879}">
      <dsp:nvSpPr>
        <dsp:cNvPr id="0" name=""/>
        <dsp:cNvSpPr/>
      </dsp:nvSpPr>
      <dsp:spPr>
        <a:xfrm>
          <a:off x="2943448" y="0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100" kern="1200" dirty="0"/>
            <a:t>Styrelse</a:t>
          </a:r>
        </a:p>
      </dsp:txBody>
      <dsp:txXfrm>
        <a:off x="2977756" y="34308"/>
        <a:ext cx="2274087" cy="1102735"/>
      </dsp:txXfrm>
    </dsp:sp>
    <dsp:sp modelId="{BDA8BADA-3361-4279-A6D1-A585A297B36E}">
      <dsp:nvSpPr>
        <dsp:cNvPr id="0" name=""/>
        <dsp:cNvSpPr/>
      </dsp:nvSpPr>
      <dsp:spPr>
        <a:xfrm rot="3600679">
          <a:off x="4471375" y="2057230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>
        <a:off x="4594367" y="2139225"/>
        <a:ext cx="975885" cy="245983"/>
      </dsp:txXfrm>
    </dsp:sp>
    <dsp:sp modelId="{628F8D1A-6A4B-4C34-96FE-B2B8F31360DA}">
      <dsp:nvSpPr>
        <dsp:cNvPr id="0" name=""/>
        <dsp:cNvSpPr/>
      </dsp:nvSpPr>
      <dsp:spPr>
        <a:xfrm>
          <a:off x="4878468" y="3353082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100" kern="1200" dirty="0"/>
            <a:t>Medlemmar</a:t>
          </a:r>
        </a:p>
      </dsp:txBody>
      <dsp:txXfrm>
        <a:off x="4912776" y="3387390"/>
        <a:ext cx="2274087" cy="1102735"/>
      </dsp:txXfrm>
    </dsp:sp>
    <dsp:sp modelId="{EE62F089-16F1-4641-A386-BC0B7829C8B7}">
      <dsp:nvSpPr>
        <dsp:cNvPr id="0" name=""/>
        <dsp:cNvSpPr/>
      </dsp:nvSpPr>
      <dsp:spPr>
        <a:xfrm rot="10800000">
          <a:off x="3503865" y="3733771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 rot="10800000">
        <a:off x="3626857" y="3815766"/>
        <a:ext cx="975885" cy="245983"/>
      </dsp:txXfrm>
    </dsp:sp>
    <dsp:sp modelId="{1D3353B6-6FE3-4637-842E-AF8810241D13}">
      <dsp:nvSpPr>
        <dsp:cNvPr id="0" name=""/>
        <dsp:cNvSpPr/>
      </dsp:nvSpPr>
      <dsp:spPr>
        <a:xfrm>
          <a:off x="1008428" y="3353082"/>
          <a:ext cx="2342703" cy="1171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3100" kern="1200" dirty="0"/>
            <a:t>Tränarråd</a:t>
          </a:r>
        </a:p>
      </dsp:txBody>
      <dsp:txXfrm>
        <a:off x="1042736" y="3387390"/>
        <a:ext cx="2274087" cy="1102735"/>
      </dsp:txXfrm>
    </dsp:sp>
    <dsp:sp modelId="{18083FF2-1863-4187-BFDD-A46843160FE4}">
      <dsp:nvSpPr>
        <dsp:cNvPr id="0" name=""/>
        <dsp:cNvSpPr/>
      </dsp:nvSpPr>
      <dsp:spPr>
        <a:xfrm rot="17999321">
          <a:off x="2536355" y="2057230"/>
          <a:ext cx="1221869" cy="409973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700" kern="1200"/>
        </a:p>
      </dsp:txBody>
      <dsp:txXfrm>
        <a:off x="2659347" y="2139225"/>
        <a:ext cx="975885" cy="2459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6B2D1-1050-704F-B9AB-26F6E97619F4}" type="datetimeFigureOut">
              <a:rPr lang="sv-SE" smtClean="0"/>
              <a:t>2020-10-20</a:t>
            </a:fld>
            <a:endParaRPr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F0826-B710-CB47-B085-C513A74A0559}" type="slidenum">
              <a:rPr lang="sv-SE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4113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6F0826-B710-CB47-B085-C513A74A055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108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tyrelse@vibybasket.se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coachcorner@vibybasket.se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bybasket.se/dokument/?ID=23025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03CC970-4826-4CED-8063-0FB67663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14888" y="4564049"/>
            <a:ext cx="2929112" cy="2293951"/>
          </a:xfrm>
          <a:custGeom>
            <a:avLst/>
            <a:gdLst>
              <a:gd name="connsiteX0" fmla="*/ 0 w 3905483"/>
              <a:gd name="connsiteY0" fmla="*/ 2293951 h 2293951"/>
              <a:gd name="connsiteX1" fmla="*/ 3905483 w 3905483"/>
              <a:gd name="connsiteY1" fmla="*/ 2293951 h 2293951"/>
              <a:gd name="connsiteX2" fmla="*/ 3905483 w 3905483"/>
              <a:gd name="connsiteY2" fmla="*/ 0 h 2293951"/>
              <a:gd name="connsiteX3" fmla="*/ 2479521 w 3905483"/>
              <a:gd name="connsiteY3" fmla="*/ 0 h 2293951"/>
              <a:gd name="connsiteX4" fmla="*/ 1739055 w 3905483"/>
              <a:gd name="connsiteY4" fmla="*/ 0 h 2293951"/>
              <a:gd name="connsiteX5" fmla="*/ 1737976 w 3905483"/>
              <a:gd name="connsiteY5" fmla="*/ 2332 h 2293951"/>
              <a:gd name="connsiteX6" fmla="*/ 1061319 w 3905483"/>
              <a:gd name="connsiteY6" fmla="*/ 2332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483" h="2293951">
                <a:moveTo>
                  <a:pt x="0" y="2293951"/>
                </a:moveTo>
                <a:lnTo>
                  <a:pt x="3905483" y="2293951"/>
                </a:lnTo>
                <a:lnTo>
                  <a:pt x="3905483" y="0"/>
                </a:lnTo>
                <a:lnTo>
                  <a:pt x="2479521" y="0"/>
                </a:lnTo>
                <a:lnTo>
                  <a:pt x="1739055" y="0"/>
                </a:lnTo>
                <a:lnTo>
                  <a:pt x="1737976" y="2332"/>
                </a:lnTo>
                <a:lnTo>
                  <a:pt x="1061319" y="233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4490D63-3365-45CC-AC50-705C1B768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564049"/>
            <a:ext cx="6833104" cy="2293951"/>
          </a:xfrm>
          <a:custGeom>
            <a:avLst/>
            <a:gdLst>
              <a:gd name="connsiteX0" fmla="*/ 0 w 9110805"/>
              <a:gd name="connsiteY0" fmla="*/ 2293951 h 2293951"/>
              <a:gd name="connsiteX1" fmla="*/ 107316 w 9110805"/>
              <a:gd name="connsiteY1" fmla="*/ 2293951 h 2293951"/>
              <a:gd name="connsiteX2" fmla="*/ 7277190 w 9110805"/>
              <a:gd name="connsiteY2" fmla="*/ 2293951 h 2293951"/>
              <a:gd name="connsiteX3" fmla="*/ 8048407 w 9110805"/>
              <a:gd name="connsiteY3" fmla="*/ 2293951 h 2293951"/>
              <a:gd name="connsiteX4" fmla="*/ 9110805 w 9110805"/>
              <a:gd name="connsiteY4" fmla="*/ 0 h 2293951"/>
              <a:gd name="connsiteX5" fmla="*/ 8339588 w 9110805"/>
              <a:gd name="connsiteY5" fmla="*/ 0 h 2293951"/>
              <a:gd name="connsiteX6" fmla="*/ 107316 w 9110805"/>
              <a:gd name="connsiteY6" fmla="*/ 0 h 2293951"/>
              <a:gd name="connsiteX7" fmla="*/ 0 w 9110805"/>
              <a:gd name="connsiteY7" fmla="*/ 0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0805" h="2293951">
                <a:moveTo>
                  <a:pt x="0" y="2293951"/>
                </a:moveTo>
                <a:lnTo>
                  <a:pt x="107316" y="2293951"/>
                </a:lnTo>
                <a:lnTo>
                  <a:pt x="7277190" y="2293951"/>
                </a:lnTo>
                <a:lnTo>
                  <a:pt x="8048407" y="2293951"/>
                </a:lnTo>
                <a:lnTo>
                  <a:pt x="9110805" y="0"/>
                </a:lnTo>
                <a:lnTo>
                  <a:pt x="8339588" y="0"/>
                </a:lnTo>
                <a:lnTo>
                  <a:pt x="107316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259" y="4564049"/>
            <a:ext cx="5883591" cy="19891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1430"/>
                <a:solidFill>
                  <a:srgbClr val="FF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Presentation av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1430"/>
                <a:solidFill>
                  <a:srgbClr val="FF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Viby Basket</a:t>
            </a:r>
          </a:p>
        </p:txBody>
      </p:sp>
      <p:pic>
        <p:nvPicPr>
          <p:cNvPr id="6" name="Picture 2" descr="C:\Users\Sissi\Dropbox\Viby Basket\Hemsidan\Bilder\Tiger hemsida.PNG">
            <a:extLst>
              <a:ext uri="{FF2B5EF4-FFF2-40B4-BE49-F238E27FC236}">
                <a16:creationId xmlns:a16="http://schemas.microsoft.com/office/drawing/2014/main" id="{C87A2C66-6DBE-874E-B7E9-9D9456D91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723" r="731"/>
          <a:stretch/>
        </p:blipFill>
        <p:spPr bwMode="auto">
          <a:xfrm>
            <a:off x="0" y="-59436"/>
            <a:ext cx="9144000" cy="1659636"/>
          </a:xfrm>
          <a:prstGeom prst="rect">
            <a:avLst/>
          </a:prstGeom>
          <a:noFill/>
        </p:spPr>
      </p:pic>
      <p:pic>
        <p:nvPicPr>
          <p:cNvPr id="7" name="Bildobjekt 6" descr="En bild som visar person, plan, framsida, racket&#10;&#10;Automatiskt genererad beskrivning">
            <a:extLst>
              <a:ext uri="{FF2B5EF4-FFF2-40B4-BE49-F238E27FC236}">
                <a16:creationId xmlns:a16="http://schemas.microsoft.com/office/drawing/2014/main" id="{0AA7909D-0ED2-1B42-B1EE-981B995BBB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" r="593"/>
          <a:stretch/>
        </p:blipFill>
        <p:spPr>
          <a:xfrm>
            <a:off x="0" y="1574172"/>
            <a:ext cx="9144000" cy="299059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16526C08-D1AB-A946-BEED-C8A6A392E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141" y="4750832"/>
            <a:ext cx="1979600" cy="19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7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9" y="1573522"/>
            <a:ext cx="3043380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Klubben</a:t>
            </a:r>
            <a:br>
              <a:rPr lang="en-US" sz="4700" dirty="0"/>
            </a:br>
            <a:r>
              <a:rPr lang="en-US" sz="4700" dirty="0"/>
              <a:t>skryter...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669243" y="3126232"/>
            <a:ext cx="3072676" cy="308639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70904" y="4782262"/>
            <a:ext cx="36200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sv-SE" sz="4000" dirty="0"/>
              <a:t>...med lite siffror</a:t>
            </a: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4F60856-59EE-804E-8D69-D9C579D6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239000" cy="1143000"/>
          </a:xfrm>
        </p:spPr>
        <p:txBody>
          <a:bodyPr>
            <a:normAutofit/>
          </a:bodyPr>
          <a:lstStyle/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Viby Basket i korthet</a:t>
            </a:r>
          </a:p>
        </p:txBody>
      </p:sp>
      <p:graphicFrame>
        <p:nvGraphicFramePr>
          <p:cNvPr id="26630" name="Platshållare för innehåll 2">
            <a:extLst>
              <a:ext uri="{FF2B5EF4-FFF2-40B4-BE49-F238E27FC236}">
                <a16:creationId xmlns:a16="http://schemas.microsoft.com/office/drawing/2014/main" id="{5B5C0787-F5EE-49C9-AAAD-953A995806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179468"/>
              </p:ext>
            </p:extLst>
          </p:nvPr>
        </p:nvGraphicFramePr>
        <p:xfrm>
          <a:off x="457200" y="1628539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Bildobjekt 7">
            <a:extLst>
              <a:ext uri="{FF2B5EF4-FFF2-40B4-BE49-F238E27FC236}">
                <a16:creationId xmlns:a16="http://schemas.microsoft.com/office/drawing/2014/main" id="{0F00F9A2-6FD1-3D45-8DE8-4C7143BB1D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56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9EE069E3-067C-534B-AE42-F11D868D5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13" name="Rubrik 1">
            <a:extLst>
              <a:ext uri="{FF2B5EF4-FFF2-40B4-BE49-F238E27FC236}">
                <a16:creationId xmlns:a16="http://schemas.microsoft.com/office/drawing/2014/main" id="{5694F853-7A0E-C245-A2B6-2356C5A5597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Spelare &amp; Medlemmar</a:t>
            </a:r>
          </a:p>
        </p:txBody>
      </p:sp>
      <p:graphicFrame>
        <p:nvGraphicFramePr>
          <p:cNvPr id="5" name="Chart 12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4273701"/>
              </p:ext>
            </p:extLst>
          </p:nvPr>
        </p:nvGraphicFramePr>
        <p:xfrm>
          <a:off x="0" y="1143000"/>
          <a:ext cx="9143999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09AE9D1D-01A8-CB49-BF06-1727DEBD46A7}"/>
              </a:ext>
            </a:extLst>
          </p:cNvPr>
          <p:cNvSpPr txBox="1"/>
          <p:nvPr/>
        </p:nvSpPr>
        <p:spPr>
          <a:xfrm>
            <a:off x="2743200" y="144847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NÄSTAN 500 SPELARE OCH 650 MEDLEMMAR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77604E4F-96FF-5943-A6A7-FABBC46C9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ED5750F8-5330-2544-B9F5-90CE67B0967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37 fantastiska lag</a:t>
            </a:r>
          </a:p>
        </p:txBody>
      </p:sp>
      <p:graphicFrame>
        <p:nvGraphicFramePr>
          <p:cNvPr id="6" name="Chart 7">
            <a:extLst>
              <a:ext uri="{FF2B5EF4-FFF2-40B4-BE49-F238E27FC236}">
                <a16:creationId xmlns:a16="http://schemas.microsoft.com/office/drawing/2014/main" id="{00000000-0008-0000-01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095436"/>
              </p:ext>
            </p:extLst>
          </p:nvPr>
        </p:nvGraphicFramePr>
        <p:xfrm>
          <a:off x="0" y="1511300"/>
          <a:ext cx="9144000" cy="519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380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A520BEF-9BB4-0B4B-A192-100BC8578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79B3FCAA-6252-0847-B0EA-81FC5C7ADBE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121 engagerade Ledare</a:t>
            </a:r>
          </a:p>
        </p:txBody>
      </p:sp>
      <p:graphicFrame>
        <p:nvGraphicFramePr>
          <p:cNvPr id="5" name="Chart 11">
            <a:extLst>
              <a:ext uri="{FF2B5EF4-FFF2-40B4-BE49-F238E27FC236}">
                <a16:creationId xmlns:a16="http://schemas.microsoft.com/office/drawing/2014/main" id="{00000000-0008-0000-01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390115"/>
              </p:ext>
            </p:extLst>
          </p:nvPr>
        </p:nvGraphicFramePr>
        <p:xfrm>
          <a:off x="0" y="1709737"/>
          <a:ext cx="9144000" cy="4995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8" y="1573522"/>
            <a:ext cx="3289191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Vår</a:t>
            </a:r>
            <a:br>
              <a:rPr lang="en-US" sz="4700" dirty="0"/>
            </a:br>
            <a:r>
              <a:rPr lang="en-US" sz="4700" dirty="0"/>
              <a:t>organisation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0904" y="4782262"/>
            <a:ext cx="36200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Ansvar &amp; Roller</a:t>
            </a: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776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1727199"/>
            <a:ext cx="8229600" cy="928694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1471089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endParaRPr lang="en-US" dirty="0"/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483C0792-A70E-A648-AC56-AC1F49561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31" name="Rubrik 1">
            <a:extLst>
              <a:ext uri="{FF2B5EF4-FFF2-40B4-BE49-F238E27FC236}">
                <a16:creationId xmlns:a16="http://schemas.microsoft.com/office/drawing/2014/main" id="{FD78E7FC-7FFA-024E-B9FC-20F9A3395EF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Ansvarsfördelning</a:t>
            </a:r>
          </a:p>
        </p:txBody>
      </p:sp>
      <p:graphicFrame>
        <p:nvGraphicFramePr>
          <p:cNvPr id="32" name="Content Placeholder 3">
            <a:extLst>
              <a:ext uri="{FF2B5EF4-FFF2-40B4-BE49-F238E27FC236}">
                <a16:creationId xmlns:a16="http://schemas.microsoft.com/office/drawing/2014/main" id="{31969067-1A4A-BC45-B384-F35273680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859118"/>
              </p:ext>
            </p:extLst>
          </p:nvPr>
        </p:nvGraphicFramePr>
        <p:xfrm>
          <a:off x="500034" y="1798637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ruta 4">
            <a:extLst>
              <a:ext uri="{FF2B5EF4-FFF2-40B4-BE49-F238E27FC236}">
                <a16:creationId xmlns:a16="http://schemas.microsoft.com/office/drawing/2014/main" id="{C5A98639-DE94-7641-9BE1-F1E2B370B800}"/>
              </a:ext>
            </a:extLst>
          </p:cNvPr>
          <p:cNvSpPr txBox="1"/>
          <p:nvPr/>
        </p:nvSpPr>
        <p:spPr>
          <a:xfrm>
            <a:off x="4191000" y="605151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Ledare</a:t>
            </a:r>
            <a:endParaRPr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666BA06-DC30-D749-B660-7A7C4C394F98}"/>
              </a:ext>
            </a:extLst>
          </p:cNvPr>
          <p:cNvSpPr txBox="1"/>
          <p:nvPr/>
        </p:nvSpPr>
        <p:spPr>
          <a:xfrm>
            <a:off x="3852834" y="484327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Chefstränare: Mats Levin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380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928670"/>
            <a:ext cx="8229600" cy="928694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b="1" i="1" dirty="0"/>
              <a:t>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1" i="1" dirty="0"/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105216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Eva-Lotta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Sandberg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235397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Madelene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Sjöholm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37"/>
          <p:cNvSpPr txBox="1">
            <a:spLocks noChangeArrowheads="1"/>
          </p:cNvSpPr>
          <p:nvPr/>
        </p:nvSpPr>
        <p:spPr bwMode="auto">
          <a:xfrm>
            <a:off x="685422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Olofsgård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63F59307-2168-724E-9909-B8570F4C942C}"/>
              </a:ext>
            </a:extLst>
          </p:cNvPr>
          <p:cNvGrpSpPr/>
          <p:nvPr/>
        </p:nvGrpSpPr>
        <p:grpSpPr>
          <a:xfrm>
            <a:off x="104827" y="2481620"/>
            <a:ext cx="8958862" cy="523876"/>
            <a:chOff x="73152" y="2481620"/>
            <a:chExt cx="8958862" cy="523876"/>
          </a:xfrm>
        </p:grpSpPr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73152" y="2481620"/>
              <a:ext cx="8958862" cy="523876"/>
              <a:chOff x="251" y="1972"/>
              <a:chExt cx="5847" cy="330"/>
            </a:xfrm>
          </p:grpSpPr>
          <p:sp>
            <p:nvSpPr>
              <p:cNvPr id="17" name="AutoShape 5"/>
              <p:cNvSpPr>
                <a:spLocks noChangeArrowheads="1"/>
              </p:cNvSpPr>
              <p:nvPr/>
            </p:nvSpPr>
            <p:spPr bwMode="auto">
              <a:xfrm>
                <a:off x="25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Ordförande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AutoShape 6"/>
              <p:cNvSpPr>
                <a:spLocks noChangeArrowheads="1"/>
              </p:cNvSpPr>
              <p:nvPr/>
            </p:nvSpPr>
            <p:spPr bwMode="auto">
              <a:xfrm>
                <a:off x="172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Sekreterare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AutoShape 7"/>
              <p:cNvSpPr>
                <a:spLocks noChangeArrowheads="1"/>
              </p:cNvSpPr>
              <p:nvPr/>
            </p:nvSpPr>
            <p:spPr bwMode="auto">
              <a:xfrm>
                <a:off x="985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Kassör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>
                <a:off x="2456" y="1972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Tränarråd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AutoShape 9"/>
              <p:cNvSpPr>
                <a:spLocks noChangeArrowheads="1"/>
              </p:cNvSpPr>
              <p:nvPr/>
            </p:nvSpPr>
            <p:spPr bwMode="auto">
              <a:xfrm>
                <a:off x="3187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Marknads-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föring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AutoShape 10"/>
              <p:cNvSpPr>
                <a:spLocks noChangeArrowheads="1"/>
              </p:cNvSpPr>
              <p:nvPr/>
            </p:nvSpPr>
            <p:spPr bwMode="auto">
              <a:xfrm>
                <a:off x="5393" y="1985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Sponsring</a:t>
                </a:r>
                <a:r>
                  <a:rPr kumimoji="0" lang="sv-SE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6" name="AutoShape 10">
              <a:extLst>
                <a:ext uri="{FF2B5EF4-FFF2-40B4-BE49-F238E27FC236}">
                  <a16:creationId xmlns:a16="http://schemas.microsoft.com/office/drawing/2014/main" id="{67B23183-744C-D540-A9BF-1A0DA17E4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8226" y="2481620"/>
              <a:ext cx="1080000" cy="50323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Aktivitet</a:t>
              </a:r>
              <a:r>
                <a:rPr kumimoji="0" lang="sv-S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Text Box 32">
            <a:extLst>
              <a:ext uri="{FF2B5EF4-FFF2-40B4-BE49-F238E27FC236}">
                <a16:creationId xmlns:a16="http://schemas.microsoft.com/office/drawing/2014/main" id="{98155A27-83AB-5B49-8160-70CF2CAC6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550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Anders Jäderling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 Box 34">
            <a:extLst>
              <a:ext uri="{FF2B5EF4-FFF2-40B4-BE49-F238E27FC236}">
                <a16:creationId xmlns:a16="http://schemas.microsoft.com/office/drawing/2014/main" id="{9EB6ECBB-D2EA-6F46-96D8-485A8A9A8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08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Fredrik Hahne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 Box 34">
            <a:extLst>
              <a:ext uri="{FF2B5EF4-FFF2-40B4-BE49-F238E27FC236}">
                <a16:creationId xmlns:a16="http://schemas.microsoft.com/office/drawing/2014/main" id="{B6B56674-8040-DD49-806A-5C6543030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37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Konstantina Sakkas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xt Box 34">
            <a:extLst>
              <a:ext uri="{FF2B5EF4-FFF2-40B4-BE49-F238E27FC236}">
                <a16:creationId xmlns:a16="http://schemas.microsoft.com/office/drawing/2014/main" id="{588FAC54-B04C-8146-85C8-B9C81533B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40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Staffan Franzén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483C0792-A70E-A648-AC56-AC1F49561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31" name="Rubrik 1">
            <a:extLst>
              <a:ext uri="{FF2B5EF4-FFF2-40B4-BE49-F238E27FC236}">
                <a16:creationId xmlns:a16="http://schemas.microsoft.com/office/drawing/2014/main" id="{FD78E7FC-7FFA-024E-B9FC-20F9A3395EF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 dirty="0">
                <a:ln/>
                <a:pattFill prst="dkUpDiag">
                  <a:fgClr>
                    <a:prstClr val="white">
                      <a:lumMod val="50000"/>
                    </a:prstClr>
                  </a:fgClr>
                  <a:bgClr>
                    <a:prstClr val="black">
                      <a:lumMod val="75000"/>
                      <a:lumOff val="25000"/>
                    </a:prstClr>
                  </a:bgClr>
                </a:patt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Roller i Styrelsen</a:t>
            </a:r>
          </a:p>
        </p:txBody>
      </p:sp>
      <p:sp>
        <p:nvSpPr>
          <p:cNvPr id="32" name="AutoShape 10">
            <a:extLst>
              <a:ext uri="{FF2B5EF4-FFF2-40B4-BE49-F238E27FC236}">
                <a16:creationId xmlns:a16="http://schemas.microsoft.com/office/drawing/2014/main" id="{6955B51C-4EA6-8F4B-82A3-03AED249A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378" y="5067225"/>
            <a:ext cx="1263989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Ungdoms-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representant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34">
            <a:extLst>
              <a:ext uri="{FF2B5EF4-FFF2-40B4-BE49-F238E27FC236}">
                <a16:creationId xmlns:a16="http://schemas.microsoft.com/office/drawing/2014/main" id="{56922116-4F7C-2943-9BCD-9659FF483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472" y="4720681"/>
            <a:ext cx="1079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Vakant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 Box 34">
            <a:extLst>
              <a:ext uri="{FF2B5EF4-FFF2-40B4-BE49-F238E27FC236}">
                <a16:creationId xmlns:a16="http://schemas.microsoft.com/office/drawing/2014/main" id="{2A616747-4888-5647-BFF6-200B6A039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954" y="4564896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Timna Nachmann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AutoShape 9">
            <a:extLst>
              <a:ext uri="{FF2B5EF4-FFF2-40B4-BE49-F238E27FC236}">
                <a16:creationId xmlns:a16="http://schemas.microsoft.com/office/drawing/2014/main" id="{FA96899A-3954-BD42-856A-69299F0F7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760" y="5060455"/>
            <a:ext cx="1080000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Kommun-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ikation</a:t>
            </a:r>
          </a:p>
        </p:txBody>
      </p:sp>
      <p:sp>
        <p:nvSpPr>
          <p:cNvPr id="37" name="AutoShape 10">
            <a:extLst>
              <a:ext uri="{FF2B5EF4-FFF2-40B4-BE49-F238E27FC236}">
                <a16:creationId xmlns:a16="http://schemas.microsoft.com/office/drawing/2014/main" id="{EBA7E708-124F-A44E-B73E-997ADBBA0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520" y="2473118"/>
            <a:ext cx="1080212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 Box 34">
            <a:extLst>
              <a:ext uri="{FF2B5EF4-FFF2-40B4-BE49-F238E27FC236}">
                <a16:creationId xmlns:a16="http://schemas.microsoft.com/office/drawing/2014/main" id="{35ACAF82-054E-B14E-BEC2-151C427D4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569" y="2007595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Stroff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266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928670"/>
            <a:ext cx="8229600" cy="928694"/>
          </a:xfrm>
        </p:spPr>
        <p:txBody>
          <a:bodyPr>
            <a:normAutofit fontScale="90000"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b="1" i="1" dirty="0"/>
              <a:t>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1" i="1" dirty="0"/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71406" y="3062657"/>
            <a:ext cx="1158067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Ledning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Samordning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Förankring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Extern kontakt; kommun, förbund, klubbar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Årsplan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Årsmöte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Personalansvar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anställda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SISU-bidrag</a:t>
            </a:r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1204130" y="3062657"/>
            <a:ext cx="1105555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Ekonomisk styrning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Ekonomisk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uppföljning mha redovisnings-byrå som sköter bokföring och  löpande redovisning samt bokslut</a:t>
            </a:r>
          </a:p>
        </p:txBody>
      </p:sp>
      <p:sp>
        <p:nvSpPr>
          <p:cNvPr id="25" name="Text Box 13"/>
          <p:cNvSpPr txBox="1">
            <a:spLocks noChangeArrowheads="1"/>
          </p:cNvSpPr>
          <p:nvPr/>
        </p:nvSpPr>
        <p:spPr bwMode="auto">
          <a:xfrm>
            <a:off x="2347138" y="3062657"/>
            <a:ext cx="1237109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Protokoll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Administration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Medlemsregister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LOK- &amp; RF-bidrag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Team managers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Årsmöte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Licenser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Idrottslyftet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Dispenser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3458072" y="3062657"/>
            <a:ext cx="11139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Representant Tränarrådet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5144981" y="5622600"/>
            <a:ext cx="11728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Hemsidan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media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Facebook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Instagram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Utskick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105216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Eva-Lotta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Sandberg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235397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Madelene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Sjöholm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 Box 37"/>
          <p:cNvSpPr txBox="1">
            <a:spLocks noChangeArrowheads="1"/>
          </p:cNvSpPr>
          <p:nvPr/>
        </p:nvSpPr>
        <p:spPr bwMode="auto">
          <a:xfrm>
            <a:off x="685422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Linda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Olofsgård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6807989" y="3032909"/>
            <a:ext cx="115806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Viby Streetbasket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festival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Julavslutning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Valborg i Viby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Säsongs-avslutning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63F59307-2168-724E-9909-B8570F4C942C}"/>
              </a:ext>
            </a:extLst>
          </p:cNvPr>
          <p:cNvGrpSpPr/>
          <p:nvPr/>
        </p:nvGrpSpPr>
        <p:grpSpPr>
          <a:xfrm>
            <a:off x="104827" y="2481620"/>
            <a:ext cx="8958862" cy="3082073"/>
            <a:chOff x="73152" y="2481620"/>
            <a:chExt cx="8958862" cy="3082073"/>
          </a:xfrm>
        </p:grpSpPr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73152" y="2481620"/>
              <a:ext cx="8958862" cy="523876"/>
              <a:chOff x="251" y="1972"/>
              <a:chExt cx="5847" cy="330"/>
            </a:xfrm>
          </p:grpSpPr>
          <p:sp>
            <p:nvSpPr>
              <p:cNvPr id="17" name="AutoShape 5"/>
              <p:cNvSpPr>
                <a:spLocks noChangeArrowheads="1"/>
              </p:cNvSpPr>
              <p:nvPr/>
            </p:nvSpPr>
            <p:spPr bwMode="auto">
              <a:xfrm>
                <a:off x="25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Ordförande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AutoShape 6"/>
              <p:cNvSpPr>
                <a:spLocks noChangeArrowheads="1"/>
              </p:cNvSpPr>
              <p:nvPr/>
            </p:nvSpPr>
            <p:spPr bwMode="auto">
              <a:xfrm>
                <a:off x="1721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Sekreterare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AutoShape 7"/>
              <p:cNvSpPr>
                <a:spLocks noChangeArrowheads="1"/>
              </p:cNvSpPr>
              <p:nvPr/>
            </p:nvSpPr>
            <p:spPr bwMode="auto">
              <a:xfrm>
                <a:off x="985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Kassör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AutoShape 8"/>
              <p:cNvSpPr>
                <a:spLocks noChangeArrowheads="1"/>
              </p:cNvSpPr>
              <p:nvPr/>
            </p:nvSpPr>
            <p:spPr bwMode="auto">
              <a:xfrm>
                <a:off x="2456" y="1972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Tränarråd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AutoShape 9"/>
              <p:cNvSpPr>
                <a:spLocks noChangeArrowheads="1"/>
              </p:cNvSpPr>
              <p:nvPr/>
            </p:nvSpPr>
            <p:spPr bwMode="auto">
              <a:xfrm>
                <a:off x="3187" y="1979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Marknads-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föring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AutoShape 10"/>
              <p:cNvSpPr>
                <a:spLocks noChangeArrowheads="1"/>
              </p:cNvSpPr>
              <p:nvPr/>
            </p:nvSpPr>
            <p:spPr bwMode="auto">
              <a:xfrm>
                <a:off x="5393" y="1985"/>
                <a:ext cx="705" cy="317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Sponsring</a:t>
                </a:r>
                <a:r>
                  <a:rPr kumimoji="0" lang="sv-SE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6" name="AutoShape 10">
              <a:extLst>
                <a:ext uri="{FF2B5EF4-FFF2-40B4-BE49-F238E27FC236}">
                  <a16:creationId xmlns:a16="http://schemas.microsoft.com/office/drawing/2014/main" id="{67B23183-744C-D540-A9BF-1A0DA17E4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8226" y="2481620"/>
              <a:ext cx="1080000" cy="50323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Aktivitet</a:t>
              </a:r>
              <a:r>
                <a:rPr kumimoji="0" lang="sv-S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AutoShape 9">
              <a:extLst>
                <a:ext uri="{FF2B5EF4-FFF2-40B4-BE49-F238E27FC236}">
                  <a16:creationId xmlns:a16="http://schemas.microsoft.com/office/drawing/2014/main" id="{B25C5486-4ABD-F947-919A-CB080606E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085" y="5060455"/>
              <a:ext cx="1080000" cy="50323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Kommun-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ikation</a:t>
              </a:r>
            </a:p>
          </p:txBody>
        </p:sp>
      </p:grpSp>
      <p:sp>
        <p:nvSpPr>
          <p:cNvPr id="38" name="Text Box 15">
            <a:extLst>
              <a:ext uri="{FF2B5EF4-FFF2-40B4-BE49-F238E27FC236}">
                <a16:creationId xmlns:a16="http://schemas.microsoft.com/office/drawing/2014/main" id="{CB3C0BAC-E9FB-E843-8344-2EC99FF36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8292" y="3062657"/>
            <a:ext cx="1172889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Marknadsföring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Bilder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Formgivning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Klubbprofil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 Box 15">
            <a:extLst>
              <a:ext uri="{FF2B5EF4-FFF2-40B4-BE49-F238E27FC236}">
                <a16:creationId xmlns:a16="http://schemas.microsoft.com/office/drawing/2014/main" id="{2DA46FDF-BC8E-A74F-B932-C78931198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8208" y="3062657"/>
            <a:ext cx="117131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Sponsring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Bidrag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Stipendier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Stöd ekonomi</a:t>
            </a:r>
          </a:p>
        </p:txBody>
      </p:sp>
      <p:sp>
        <p:nvSpPr>
          <p:cNvPr id="40" name="AutoShape 10">
            <a:extLst>
              <a:ext uri="{FF2B5EF4-FFF2-40B4-BE49-F238E27FC236}">
                <a16:creationId xmlns:a16="http://schemas.microsoft.com/office/drawing/2014/main" id="{C45E01BB-6AA9-7F44-8AAF-71664853C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378" y="5067225"/>
            <a:ext cx="1263989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Ungdoms-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representant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AutoShape 10">
            <a:extLst>
              <a:ext uri="{FF2B5EF4-FFF2-40B4-BE49-F238E27FC236}">
                <a16:creationId xmlns:a16="http://schemas.microsoft.com/office/drawing/2014/main" id="{A1B6CAEF-2D18-F14C-B82F-CDEDFE86D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1520" y="2473118"/>
            <a:ext cx="1080212" cy="503238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 Box 11">
            <a:extLst>
              <a:ext uri="{FF2B5EF4-FFF2-40B4-BE49-F238E27FC236}">
                <a16:creationId xmlns:a16="http://schemas.microsoft.com/office/drawing/2014/main" id="{46BB09E5-D58B-F042-9B6A-323DAA455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569" y="3054230"/>
            <a:ext cx="2214578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Materialinköp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Kontaktperson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vid inköp till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klubbaktiviteter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Samordning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klubbaktiviteter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Nycklar/förråd</a:t>
            </a:r>
          </a:p>
        </p:txBody>
      </p:sp>
      <p:sp>
        <p:nvSpPr>
          <p:cNvPr id="43" name="Text Box 11">
            <a:extLst>
              <a:ext uri="{FF2B5EF4-FFF2-40B4-BE49-F238E27FC236}">
                <a16:creationId xmlns:a16="http://schemas.microsoft.com/office/drawing/2014/main" id="{76F200CB-FF7F-B241-8029-83FB0BFAF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0254" y="5640572"/>
            <a:ext cx="16292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Företräder spelarnas intressen i styrelsen</a:t>
            </a:r>
          </a:p>
        </p:txBody>
      </p:sp>
      <p:sp>
        <p:nvSpPr>
          <p:cNvPr id="44" name="Text Box 32">
            <a:extLst>
              <a:ext uri="{FF2B5EF4-FFF2-40B4-BE49-F238E27FC236}">
                <a16:creationId xmlns:a16="http://schemas.microsoft.com/office/drawing/2014/main" id="{98155A27-83AB-5B49-8160-70CF2CAC6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550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Anders Jäderling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 Box 34">
            <a:extLst>
              <a:ext uri="{FF2B5EF4-FFF2-40B4-BE49-F238E27FC236}">
                <a16:creationId xmlns:a16="http://schemas.microsoft.com/office/drawing/2014/main" id="{9EB6ECBB-D2EA-6F46-96D8-485A8A9A8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5088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Fredrik Hahne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 Box 34">
            <a:extLst>
              <a:ext uri="{FF2B5EF4-FFF2-40B4-BE49-F238E27FC236}">
                <a16:creationId xmlns:a16="http://schemas.microsoft.com/office/drawing/2014/main" id="{B6B56674-8040-DD49-806A-5C6543030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37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Konstantina Sakkas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 Box 34">
            <a:extLst>
              <a:ext uri="{FF2B5EF4-FFF2-40B4-BE49-F238E27FC236}">
                <a16:creationId xmlns:a16="http://schemas.microsoft.com/office/drawing/2014/main" id="{D9043096-372E-6947-BB89-3F2340C16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472" y="4720681"/>
            <a:ext cx="1079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Vakant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xt Box 34">
            <a:extLst>
              <a:ext uri="{FF2B5EF4-FFF2-40B4-BE49-F238E27FC236}">
                <a16:creationId xmlns:a16="http://schemas.microsoft.com/office/drawing/2014/main" id="{588FAC54-B04C-8146-85C8-B9C81533B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401" y="2028491"/>
            <a:ext cx="1079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Staffan Franzén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ext Box 34">
            <a:extLst>
              <a:ext uri="{FF2B5EF4-FFF2-40B4-BE49-F238E27FC236}">
                <a16:creationId xmlns:a16="http://schemas.microsoft.com/office/drawing/2014/main" id="{212D3E18-6957-DD46-A980-4DDFC827E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954" y="4564896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Timna Nachmann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Text Box 34">
            <a:extLst>
              <a:ext uri="{FF2B5EF4-FFF2-40B4-BE49-F238E27FC236}">
                <a16:creationId xmlns:a16="http://schemas.microsoft.com/office/drawing/2014/main" id="{B0F2AA37-6D50-E44B-99E5-7E10DEC2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4569" y="2007595"/>
            <a:ext cx="11580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Stroff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Bildobjekt 52">
            <a:extLst>
              <a:ext uri="{FF2B5EF4-FFF2-40B4-BE49-F238E27FC236}">
                <a16:creationId xmlns:a16="http://schemas.microsoft.com/office/drawing/2014/main" id="{CC5CF0E1-83E7-8843-A880-32A15C557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54" name="Rubrik 1">
            <a:extLst>
              <a:ext uri="{FF2B5EF4-FFF2-40B4-BE49-F238E27FC236}">
                <a16:creationId xmlns:a16="http://schemas.microsoft.com/office/drawing/2014/main" id="{921631EE-59B9-9C40-BD2D-DFF4683EFC7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 dirty="0">
                <a:ln/>
                <a:pattFill prst="dkUpDiag">
                  <a:fgClr>
                    <a:prstClr val="white">
                      <a:lumMod val="50000"/>
                    </a:prstClr>
                  </a:fgClr>
                  <a:bgClr>
                    <a:prstClr val="black">
                      <a:lumMod val="75000"/>
                      <a:lumOff val="25000"/>
                    </a:prstClr>
                  </a:bgClr>
                </a:patt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Ansvar i Styrelsen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FD23597C-5C7C-954B-8FB6-A522AA335CEE}"/>
              </a:ext>
            </a:extLst>
          </p:cNvPr>
          <p:cNvSpPr/>
          <p:nvPr/>
        </p:nvSpPr>
        <p:spPr>
          <a:xfrm>
            <a:off x="6553200" y="6102237"/>
            <a:ext cx="2510489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FF"/>
              </a:buClr>
              <a:buSzPct val="120000"/>
              <a:buFont typeface="Wingdings 2" pitchFamily="18" charset="2"/>
              <a:buNone/>
              <a:tabLst/>
              <a:defRPr/>
            </a:pPr>
            <a:r>
              <a:rPr kumimoji="0" lang="sv-SE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Kontakt med Styrelsen:</a:t>
            </a:r>
          </a:p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FF"/>
              </a:buClr>
              <a:buSzPct val="120000"/>
              <a:buFont typeface="Wingdings 2" pitchFamily="18" charset="2"/>
              <a:buNone/>
              <a:tabLst/>
              <a:defRPr/>
            </a:pPr>
            <a:r>
              <a:rPr kumimoji="0" lang="sv-SE" altLang="en-US" sz="1800" b="0" i="1" u="sng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styrelse@vibybasket.se</a:t>
            </a:r>
            <a:endParaRPr kumimoji="0" lang="sv-SE" altLang="en-US" sz="1800" b="0" i="1" u="sng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1138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657236"/>
            <a:ext cx="8229600" cy="1857364"/>
          </a:xfrm>
        </p:spPr>
        <p:txBody>
          <a:bodyPr/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215996" y="3270245"/>
            <a:ext cx="13899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Representant Styrelsen</a:t>
            </a:r>
          </a:p>
        </p:txBody>
      </p:sp>
      <p:sp>
        <p:nvSpPr>
          <p:cNvPr id="37" name="Text Box 12"/>
          <p:cNvSpPr txBox="1">
            <a:spLocks noChangeArrowheads="1"/>
          </p:cNvSpPr>
          <p:nvPr/>
        </p:nvSpPr>
        <p:spPr bwMode="auto">
          <a:xfrm>
            <a:off x="1714480" y="3295645"/>
            <a:ext cx="14287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Sekretariatsutb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(påminna årets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ansvariga lag)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Lovträningar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Skillsträningar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Träningstider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Dokument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275013" y="3295645"/>
            <a:ext cx="13684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Utbildning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Anmälan serier</a:t>
            </a:r>
          </a:p>
        </p:txBody>
      </p:sp>
      <p:grpSp>
        <p:nvGrpSpPr>
          <p:cNvPr id="42" name="Group 4"/>
          <p:cNvGrpSpPr>
            <a:grpSpLocks/>
          </p:cNvGrpSpPr>
          <p:nvPr/>
        </p:nvGrpSpPr>
        <p:grpSpPr bwMode="auto">
          <a:xfrm>
            <a:off x="213628" y="2714620"/>
            <a:ext cx="7287761" cy="503237"/>
            <a:chOff x="522" y="1979"/>
            <a:chExt cx="4475" cy="317"/>
          </a:xfrm>
        </p:grpSpPr>
        <p:sp>
          <p:nvSpPr>
            <p:cNvPr id="43" name="AutoShape 5"/>
            <p:cNvSpPr>
              <a:spLocks noChangeArrowheads="1"/>
            </p:cNvSpPr>
            <p:nvPr/>
          </p:nvSpPr>
          <p:spPr bwMode="auto">
            <a:xfrm>
              <a:off x="522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VAKANT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AutoShape 7"/>
            <p:cNvSpPr>
              <a:spLocks noChangeArrowheads="1"/>
            </p:cNvSpPr>
            <p:nvPr/>
          </p:nvSpPr>
          <p:spPr bwMode="auto">
            <a:xfrm>
              <a:off x="1444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Per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Agélii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AutoShape 8"/>
            <p:cNvSpPr>
              <a:spLocks noChangeArrowheads="1"/>
            </p:cNvSpPr>
            <p:nvPr/>
          </p:nvSpPr>
          <p:spPr bwMode="auto">
            <a:xfrm>
              <a:off x="3266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Fredrik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Hahne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AutoShape 9"/>
            <p:cNvSpPr>
              <a:spLocks noChangeArrowheads="1"/>
            </p:cNvSpPr>
            <p:nvPr/>
          </p:nvSpPr>
          <p:spPr bwMode="auto">
            <a:xfrm>
              <a:off x="4187" y="1979"/>
              <a:ext cx="810" cy="31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Magnus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Jonsson 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AutoShape 5"/>
          <p:cNvSpPr>
            <a:spLocks noChangeArrowheads="1"/>
          </p:cNvSpPr>
          <p:nvPr/>
        </p:nvSpPr>
        <p:spPr bwMode="auto">
          <a:xfrm>
            <a:off x="3214687" y="2714620"/>
            <a:ext cx="1285875" cy="503237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Charlie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Dejus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Text Box 13"/>
          <p:cNvSpPr txBox="1">
            <a:spLocks noChangeArrowheads="1"/>
          </p:cNvSpPr>
          <p:nvPr/>
        </p:nvSpPr>
        <p:spPr bwMode="auto">
          <a:xfrm>
            <a:off x="1428728" y="5500703"/>
            <a:ext cx="671517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Frågor gällande åtaganden för klubben samt ekonomi lämnas för beslut till styrelsen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 Box 13">
            <a:extLst>
              <a:ext uri="{FF2B5EF4-FFF2-40B4-BE49-F238E27FC236}">
                <a16:creationId xmlns:a16="http://schemas.microsoft.com/office/drawing/2014/main" id="{6F7F9133-1FC4-4A2A-A021-D47415CE0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176" y="3286120"/>
            <a:ext cx="15827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Spelarrekrytering</a:t>
            </a:r>
          </a:p>
        </p:txBody>
      </p:sp>
      <p:sp>
        <p:nvSpPr>
          <p:cNvPr id="18" name="AutoShape 9">
            <a:extLst>
              <a:ext uri="{FF2B5EF4-FFF2-40B4-BE49-F238E27FC236}">
                <a16:creationId xmlns:a16="http://schemas.microsoft.com/office/drawing/2014/main" id="{E8586CEB-6EB9-694F-8054-EC91C0616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3132" y="2714628"/>
            <a:ext cx="1319125" cy="503237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Janice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Enström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 Box 11">
            <a:extLst>
              <a:ext uri="{FF2B5EF4-FFF2-40B4-BE49-F238E27FC236}">
                <a16:creationId xmlns:a16="http://schemas.microsoft.com/office/drawing/2014/main" id="{962E9FE9-AEDD-A84B-87B8-BFD0B68CA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868" y="3307290"/>
            <a:ext cx="1512887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Ledar- &amp; tränarrekrytering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Ungdomscoacher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Kalendarium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856346D1-FFEE-2449-BD3B-CD9FB175A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D491C442-105D-8B4E-82F1-FB208FD9340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 dirty="0">
                <a:ln/>
                <a:pattFill prst="dkUpDiag">
                  <a:fgClr>
                    <a:prstClr val="white">
                      <a:lumMod val="50000"/>
                    </a:prstClr>
                  </a:fgClr>
                  <a:bgClr>
                    <a:prstClr val="black">
                      <a:lumMod val="75000"/>
                      <a:lumOff val="25000"/>
                    </a:prstClr>
                  </a:bgClr>
                </a:patt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Roller &amp; Ansvar i Tränarrådet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D4EBEF6B-6894-7C4F-A729-D943E1671DDD}"/>
              </a:ext>
            </a:extLst>
          </p:cNvPr>
          <p:cNvSpPr/>
          <p:nvPr/>
        </p:nvSpPr>
        <p:spPr>
          <a:xfrm>
            <a:off x="6156176" y="6102237"/>
            <a:ext cx="2907513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FF"/>
              </a:buClr>
              <a:buSzPct val="120000"/>
              <a:buFont typeface="Wingdings 2" pitchFamily="18" charset="2"/>
              <a:buNone/>
              <a:tabLst/>
              <a:defRPr/>
            </a:pPr>
            <a:r>
              <a:rPr kumimoji="0" lang="sv-SE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Kontakt med Tränarrådet:</a:t>
            </a:r>
          </a:p>
          <a:p>
            <a:pPr marL="342900" marR="0" lvl="0" indent="-3429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00FF"/>
              </a:buClr>
              <a:buSzPct val="120000"/>
              <a:buFont typeface="Wingdings 2" pitchFamily="18" charset="2"/>
              <a:buNone/>
              <a:tabLst/>
              <a:defRPr/>
            </a:pPr>
            <a:r>
              <a:rPr kumimoji="0" lang="sv-SE" altLang="en-US" sz="1800" b="0" i="1" u="sng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coachcorner@vibybasket.se</a:t>
            </a:r>
            <a:endParaRPr kumimoji="0" lang="sv-SE" altLang="en-US" sz="1800" b="0" i="1" u="sng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AutoShape 9">
            <a:extLst>
              <a:ext uri="{FF2B5EF4-FFF2-40B4-BE49-F238E27FC236}">
                <a16:creationId xmlns:a16="http://schemas.microsoft.com/office/drawing/2014/main" id="{C9188CEA-C9BE-0D42-A754-A926ECBFC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837" y="4754563"/>
            <a:ext cx="1319125" cy="503237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Chefstränare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Mats Levin</a:t>
            </a:r>
          </a:p>
        </p:txBody>
      </p:sp>
    </p:spTree>
    <p:extLst>
      <p:ext uri="{BB962C8B-B14F-4D97-AF65-F5344CB8AC3E}">
        <p14:creationId xmlns:p14="http://schemas.microsoft.com/office/powerpoint/2010/main" val="178684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757230"/>
            <a:ext cx="8229600" cy="1600200"/>
          </a:xfrm>
        </p:spPr>
        <p:txBody>
          <a:bodyPr>
            <a:normAutofit/>
          </a:bodyPr>
          <a:lstStyle/>
          <a:p>
            <a:pPr eaLnBrk="1" hangingPunct="1"/>
            <a:b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v-SE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2019-2020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AutoShape 2"/>
          <p:cNvSpPr txBox="1">
            <a:spLocks noChangeArrowheads="1"/>
          </p:cNvSpPr>
          <p:nvPr/>
        </p:nvSpPr>
        <p:spPr>
          <a:xfrm>
            <a:off x="440052" y="672560"/>
            <a:ext cx="7924800" cy="11430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5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sp>
        <p:nvSpPr>
          <p:cNvPr id="36" name="AutoShape 7"/>
          <p:cNvSpPr>
            <a:spLocks noChangeArrowheads="1"/>
          </p:cNvSpPr>
          <p:nvPr/>
        </p:nvSpPr>
        <p:spPr bwMode="auto">
          <a:xfrm>
            <a:off x="3912470" y="2925763"/>
            <a:ext cx="1319060" cy="503237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Stefan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Sidholm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3932966" y="3497833"/>
            <a:ext cx="15128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Spelardräkter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Server klubbmejl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C275C25-CED9-7B43-8B89-79916029A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A4C2DE42-6415-6A4B-91DA-65E90662AD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 dirty="0">
                <a:ln/>
                <a:pattFill prst="dkUpDiag">
                  <a:fgClr>
                    <a:prstClr val="white">
                      <a:lumMod val="50000"/>
                    </a:prstClr>
                  </a:fgClr>
                  <a:bgClr>
                    <a:prstClr val="black">
                      <a:lumMod val="75000"/>
                      <a:lumOff val="25000"/>
                    </a:prstClr>
                  </a:bgClr>
                </a:pattFill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Övriga nyckelpersoner</a:t>
            </a:r>
          </a:p>
        </p:txBody>
      </p:sp>
    </p:spTree>
    <p:extLst>
      <p:ext uri="{BB962C8B-B14F-4D97-AF65-F5344CB8AC3E}">
        <p14:creationId xmlns:p14="http://schemas.microsoft.com/office/powerpoint/2010/main" val="139694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4874" y="-478"/>
            <a:ext cx="5065739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4790210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808" y="1573522"/>
            <a:ext cx="3289191" cy="2249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700" dirty="0"/>
              <a:t>Vår</a:t>
            </a:r>
            <a:br>
              <a:rPr lang="en-US" sz="4700" dirty="0"/>
            </a:br>
            <a:r>
              <a:rPr lang="en-US" sz="4700" dirty="0"/>
              <a:t>värdegrund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B5DA6ED-EC22-1442-910D-8C1B0FA30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429254"/>
            <a:ext cx="4276585" cy="164648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0904" y="4782262"/>
            <a:ext cx="36200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sv-SE" sz="4000" dirty="0">
                <a:solidFill>
                  <a:prstClr val="white"/>
                </a:solidFill>
                <a:latin typeface="Calibri"/>
              </a:rPr>
              <a:t>Föreningspolicy &amp; Ledarfilosofi</a:t>
            </a:r>
            <a:endParaRPr kumimoji="0" lang="sv-SE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6" name="AutoShape 2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628" name="AutoShape 4" descr="Bildresultat fÃ¶r statist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5389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5762" y="1752600"/>
            <a:ext cx="8372475" cy="4572000"/>
          </a:xfrm>
        </p:spPr>
        <p:txBody>
          <a:bodyPr>
            <a:normAutofit/>
          </a:bodyPr>
          <a:lstStyle/>
          <a:p>
            <a:r>
              <a:rPr lang="sv-SE" altLang="sv-SE" sz="2800" dirty="0"/>
              <a:t>Föreningspolicy beskriver hur vi vill vara som förening</a:t>
            </a:r>
          </a:p>
          <a:p>
            <a:r>
              <a:rPr lang="sv-SE" altLang="sv-SE" sz="2800" dirty="0"/>
              <a:t>Ledarfilosofin beskriver hur vi vill att våra ledare ska agera för barnens bästa och utveckla spelare och lag enligt goda värderingar och tydliga principer</a:t>
            </a:r>
          </a:p>
          <a:p>
            <a:r>
              <a:rPr lang="sv-SE" altLang="sv-SE" sz="2800" dirty="0"/>
              <a:t>Båda finns på vår hemsida</a:t>
            </a:r>
          </a:p>
          <a:p>
            <a:r>
              <a:rPr lang="sv-SE" altLang="sv-SE" sz="2800" dirty="0"/>
              <a:t>Läs igenom både Föreningspolicy &amp; Ledarfilosofi</a:t>
            </a:r>
          </a:p>
          <a:p>
            <a:r>
              <a:rPr lang="sv-SE" altLang="sv-SE" sz="2800" dirty="0"/>
              <a:t>Viktigt att alla känner till den</a:t>
            </a:r>
          </a:p>
          <a:p>
            <a:r>
              <a:rPr lang="sv-SE" altLang="sv-SE" sz="2800" dirty="0"/>
              <a:t>Samtliga ledare ska lämna in utdrag från belastningsregister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E0D30AE2-81CA-5E4B-A1A1-F5EDCFCE0B2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Värdegrund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B9F523C-BEE5-384E-8F68-447265FB9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8059055-0E10-CF42-B0D6-A33B6FBE3A3F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85762" y="1752600"/>
            <a:ext cx="8372475" cy="457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3600" i="1" dirty="0"/>
              <a:t>Vår vision är att vara en av Sveriges mest framgångsrika basketklubbar när det gäller att utbilda unga spelare – både avseende breddverksamhet och för de som verkligen vill satsa på basket. </a:t>
            </a:r>
            <a:endParaRPr lang="sv-SE" altLang="sv-SE" sz="2800" i="1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C14612CF-45DA-FF48-A03B-FD2795DEE5C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Vision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7A057FC-1666-CD41-A0A2-D6B03A5E9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63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371600"/>
            <a:ext cx="6781800" cy="5334000"/>
          </a:xfrm>
        </p:spPr>
        <p:txBody>
          <a:bodyPr>
            <a:normAutofit lnSpcReduction="10000"/>
          </a:bodyPr>
          <a:lstStyle/>
          <a:p>
            <a:pPr lvl="0"/>
            <a:r>
              <a:rPr lang="sv-SE" sz="2400" dirty="0"/>
              <a:t>Att klubben är öppen för alla</a:t>
            </a:r>
          </a:p>
          <a:p>
            <a:pPr lvl="0"/>
            <a:r>
              <a:rPr lang="sv-SE" sz="2400" dirty="0"/>
              <a:t>Att skapa en lagkänsla där alla spelare och engagerade föräldrar alltid jobbar för att hjälpa sina medspelare, laget och klubben.</a:t>
            </a:r>
          </a:p>
          <a:p>
            <a:pPr lvl="0"/>
            <a:r>
              <a:rPr lang="sv-SE" sz="2400" dirty="0"/>
              <a:t>Att hålla rimliga medlemsavgifter</a:t>
            </a:r>
          </a:p>
          <a:p>
            <a:pPr lvl="0"/>
            <a:r>
              <a:rPr lang="sv-SE" sz="2400" dirty="0"/>
              <a:t>Att erbjuda en breddverksamhet som passar så många som möjligt</a:t>
            </a:r>
          </a:p>
          <a:p>
            <a:pPr lvl="0"/>
            <a:r>
              <a:rPr lang="sv-SE" sz="2400" dirty="0"/>
              <a:t>Att även erbjuda spelare som vill satsa på basketen de bästa förutsättningarna för detta genom en bra och gedigen utbildning</a:t>
            </a:r>
          </a:p>
          <a:p>
            <a:pPr lvl="0"/>
            <a:r>
              <a:rPr lang="sv-SE" sz="2400" dirty="0"/>
              <a:t>Att ingen av två ovanstående punkter ska ske på bekostnad av den andre</a:t>
            </a:r>
          </a:p>
          <a:p>
            <a:r>
              <a:rPr lang="sv-SE" sz="2400" dirty="0"/>
              <a:t>Att därigenom få så många spelare som möjligt att spela basket så länge som möjligt hos Viby Basket</a:t>
            </a:r>
            <a:endParaRPr lang="sv-SE" altLang="sv-SE" sz="2400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5F1AB6C9-38CF-D344-BA2D-820146FBC52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Våra Mål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C9BE370-1DEA-3949-A7DC-31A41B6F8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828800"/>
            <a:ext cx="6781800" cy="45720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sv-SE" dirty="0"/>
              <a:t>Fyra hörnstenar där prestation står över resultat</a:t>
            </a:r>
          </a:p>
          <a:p>
            <a:pPr lvl="0"/>
            <a:r>
              <a:rPr lang="sv-SE" dirty="0"/>
              <a:t>Ansträngning</a:t>
            </a:r>
          </a:p>
          <a:p>
            <a:pPr lvl="1"/>
            <a:r>
              <a:rPr lang="sv-SE" dirty="0"/>
              <a:t>Belöna ansträngning och de tillfällen där spelare satsar allt även om de förlorar </a:t>
            </a:r>
          </a:p>
          <a:p>
            <a:pPr lvl="0"/>
            <a:r>
              <a:rPr lang="sv-SE" dirty="0"/>
              <a:t>Lärandet</a:t>
            </a:r>
          </a:p>
          <a:p>
            <a:pPr lvl="1"/>
            <a:r>
              <a:rPr lang="sv-SE" dirty="0"/>
              <a:t>Fokusera på att spelarna och laget utvecklas genom att sätta upp prestationsmål</a:t>
            </a:r>
          </a:p>
          <a:p>
            <a:pPr lvl="0"/>
            <a:r>
              <a:rPr lang="sv-SE" dirty="0"/>
              <a:t>Misstag</a:t>
            </a:r>
          </a:p>
          <a:p>
            <a:pPr lvl="1"/>
            <a:r>
              <a:rPr lang="sv-SE" dirty="0"/>
              <a:t>Beröm spelare som vågar utmana och ta svåra men rätt beslut trots att det kanske inte går hela vägen. Då får vi trygga spelare som lär sig mer.</a:t>
            </a:r>
          </a:p>
          <a:p>
            <a:r>
              <a:rPr lang="sv-SE" dirty="0"/>
              <a:t>Må-bra kontot</a:t>
            </a:r>
          </a:p>
          <a:p>
            <a:pPr lvl="1"/>
            <a:r>
              <a:rPr lang="sv-SE" dirty="0"/>
              <a:t>Notera och beröm när spelarna gör rätt saker. Ge spelarna ansvar att peppa varandra också</a:t>
            </a:r>
            <a:endParaRPr lang="sv-SE" alt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5A7640C6-FE2D-E344-8418-CBA535DDDB4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ledarfilosofi - Positiv coaching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A2A5FEF-5189-4542-8ADA-072312CC6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5978A7D-D18B-2546-8368-0D23FF838956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90600" y="1828800"/>
            <a:ext cx="6781800" cy="4572000"/>
          </a:xfrm>
        </p:spPr>
        <p:txBody>
          <a:bodyPr>
            <a:normAutofit/>
          </a:bodyPr>
          <a:lstStyle/>
          <a:p>
            <a:pPr lvl="0"/>
            <a:r>
              <a:rPr lang="sv-SE" dirty="0"/>
              <a:t>Är alltid positiva och engagerade</a:t>
            </a:r>
          </a:p>
          <a:p>
            <a:pPr lvl="0"/>
            <a:r>
              <a:rPr lang="sv-SE" dirty="0"/>
              <a:t>Konstruktiv feedback</a:t>
            </a:r>
          </a:p>
          <a:p>
            <a:pPr lvl="0"/>
            <a:r>
              <a:rPr lang="sv-SE" dirty="0"/>
              <a:t>Ställer tydliga krav</a:t>
            </a:r>
          </a:p>
          <a:p>
            <a:pPr lvl="0"/>
            <a:r>
              <a:rPr lang="sv-SE" dirty="0"/>
              <a:t>Lever som vi lär</a:t>
            </a:r>
          </a:p>
          <a:p>
            <a:pPr lvl="0"/>
            <a:r>
              <a:rPr lang="sv-SE" dirty="0"/>
              <a:t>Är lyhörda för spelarnas fysiska status</a:t>
            </a:r>
          </a:p>
          <a:p>
            <a:pPr lvl="0"/>
            <a:r>
              <a:rPr lang="sv-SE" dirty="0"/>
              <a:t>Är noga med spelarnas teknik</a:t>
            </a:r>
          </a:p>
          <a:p>
            <a:pPr lvl="0"/>
            <a:r>
              <a:rPr lang="sv-SE" dirty="0"/>
              <a:t>Kan ropa på matcher till spelarna  </a:t>
            </a:r>
            <a:endParaRPr lang="sv-SE" alt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EFBDE6B9-D6A0-D54C-8951-24E04662778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Vår ledarfilosofi - Ledare i Viby Basket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C382C80-85C7-F144-B4D4-061AF244E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2979D6B-AE60-9A4E-A9C6-421E3956175B}"/>
              </a:ext>
            </a:extLst>
          </p:cNvPr>
          <p:cNvSpPr txBox="1"/>
          <p:nvPr/>
        </p:nvSpPr>
        <p:spPr>
          <a:xfrm>
            <a:off x="7200976" y="6172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u="sng" dirty="0">
                <a:solidFill>
                  <a:srgbClr val="0070C0"/>
                </a:solidFill>
                <a:hlinkClick r:id="rId3"/>
              </a:rPr>
              <a:t>Detta dokument finns även på vår hemsida</a:t>
            </a:r>
            <a:endParaRPr sz="14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59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417638"/>
            <a:ext cx="8229600" cy="5440362"/>
          </a:xfrm>
        </p:spPr>
        <p:txBody>
          <a:bodyPr>
            <a:normAutofit lnSpcReduction="10000"/>
          </a:bodyPr>
          <a:lstStyle/>
          <a:p>
            <a:r>
              <a:rPr lang="sv-SE" altLang="sv-SE" sz="2800" dirty="0"/>
              <a:t>06:or från denna säsong 2020-2021</a:t>
            </a:r>
          </a:p>
          <a:p>
            <a:r>
              <a:rPr lang="sv-SE" altLang="sv-SE" sz="2800" dirty="0"/>
              <a:t>Ska få stöd, feedback och uppmuntran från Head Coach &amp; Team Manager</a:t>
            </a:r>
          </a:p>
          <a:p>
            <a:r>
              <a:rPr lang="sv-SE" altLang="sv-SE" sz="2800" dirty="0"/>
              <a:t>En vuxen ledare ska alltid vara närvarande</a:t>
            </a:r>
          </a:p>
          <a:p>
            <a:r>
              <a:rPr lang="sv-SE" altLang="sv-SE" sz="2800" dirty="0"/>
              <a:t>Team Manager och Head Coach sköter administrationen</a:t>
            </a:r>
          </a:p>
          <a:p>
            <a:r>
              <a:rPr lang="sv-SE" altLang="sv-SE" sz="2800" dirty="0"/>
              <a:t>Upprätta kontakt mellan ledare för att meddela närvaro</a:t>
            </a:r>
          </a:p>
          <a:p>
            <a:r>
              <a:rPr lang="sv-SE" altLang="sv-SE" sz="2800" dirty="0"/>
              <a:t>Se till att närvaro för ungdomscoacher rapporteras i Sportadmin för underlag till ersättning</a:t>
            </a:r>
          </a:p>
          <a:p>
            <a:r>
              <a:rPr lang="sv-SE" altLang="sv-SE" sz="2800" dirty="0"/>
              <a:t>Efter ett år med genomgången utbildning = högre ersättning</a:t>
            </a:r>
          </a:p>
          <a:p>
            <a:endParaRPr lang="sv-SE" altLang="sv-SE" sz="2800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164417AF-8622-1148-BA99-CCDD5A0EA13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Ungdomscoacher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339FEE8-4483-3148-A9C3-244C4D994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94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400" y="1338556"/>
            <a:ext cx="3352800" cy="569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/>
          <a:lstStyle/>
          <a:p>
            <a:pPr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Streetbasket</a:t>
            </a:r>
            <a:br>
              <a:rPr lang="sv-SE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Inställt</a:t>
            </a:r>
            <a:endParaRPr lang="sv-SE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Prova-på i </a:t>
            </a:r>
          </a:p>
          <a:p>
            <a:pPr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september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4881938" y="1337871"/>
            <a:ext cx="2214068" cy="147117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Julavslutning</a:t>
            </a:r>
            <a:r>
              <a:rPr lang="sv-SE" sz="28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sv-SE" sz="28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11/12 2020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buFont typeface="Wingdings 2" pitchFamily="18" charset="2"/>
              <a:buNone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(P07)</a:t>
            </a:r>
            <a:endParaRPr lang="sv-SE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616" y="3951797"/>
            <a:ext cx="2922792" cy="256685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Majbrasa</a:t>
            </a:r>
            <a:r>
              <a:rPr lang="sv-SE" sz="32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sv-SE" sz="3200" i="1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30/4 2021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(F/P05 + 04)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sv-SE" sz="2800" i="1" kern="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(fackeltåg)</a:t>
            </a:r>
            <a:endParaRPr lang="sv-SE" sz="2800" i="1" kern="0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  <a:cs typeface="Calibri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sv-SE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04790" y="3428352"/>
            <a:ext cx="5486400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73050" indent="-273050" algn="ctr">
              <a:spcBef>
                <a:spcPts val="575"/>
              </a:spcBef>
              <a:buClr>
                <a:schemeClr val="accent1"/>
              </a:buClr>
              <a:buSzPct val="85000"/>
              <a:defRPr/>
            </a:pP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Säsongsavslutning </a:t>
            </a:r>
            <a:b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sv-SE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eller 26/5 2021 (P08)</a:t>
            </a:r>
          </a:p>
        </p:txBody>
      </p:sp>
      <p:pic>
        <p:nvPicPr>
          <p:cNvPr id="5122" name="Picture 2" descr="C:\Users\Sissi\Dropbox\Viby Basket\Hemsidan\Bilder\streetbas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4616" y="1395405"/>
            <a:ext cx="1724908" cy="1724908"/>
          </a:xfrm>
          <a:prstGeom prst="rect">
            <a:avLst/>
          </a:prstGeom>
          <a:noFill/>
        </p:spPr>
      </p:pic>
      <p:pic>
        <p:nvPicPr>
          <p:cNvPr id="5124" name="Picture 4" descr="C:\Users\Sissi\Dropbox\Viby Basket\Hemsidan\Bilder\Dansande tomt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0511" y="1295831"/>
            <a:ext cx="885825" cy="1609725"/>
          </a:xfrm>
          <a:prstGeom prst="rect">
            <a:avLst/>
          </a:prstGeom>
          <a:noFill/>
        </p:spPr>
      </p:pic>
      <p:pic>
        <p:nvPicPr>
          <p:cNvPr id="5125" name="Picture 5" descr="C:\Users\Sissi\Dropbox\Viby Basket\Hemsidan\Bilder\Majbrasa 2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7351" y="4129674"/>
            <a:ext cx="2048411" cy="1423988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CFA2B2-16D8-424E-87BE-3693077C3A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3135" y="4479765"/>
            <a:ext cx="2449709" cy="196566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7D2D31-35F5-440A-BD2E-7C52B6DD6967}"/>
              </a:ext>
            </a:extLst>
          </p:cNvPr>
          <p:cNvCxnSpPr>
            <a:cxnSpLocks/>
          </p:cNvCxnSpPr>
          <p:nvPr/>
        </p:nvCxnSpPr>
        <p:spPr>
          <a:xfrm>
            <a:off x="4572000" y="1143000"/>
            <a:ext cx="0" cy="56388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AAF3A2-7D37-4119-8F63-C6454D5C208D}"/>
              </a:ext>
            </a:extLst>
          </p:cNvPr>
          <p:cNvCxnSpPr>
            <a:cxnSpLocks/>
          </p:cNvCxnSpPr>
          <p:nvPr/>
        </p:nvCxnSpPr>
        <p:spPr>
          <a:xfrm>
            <a:off x="152400" y="3429000"/>
            <a:ext cx="8763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ubrik 1">
            <a:extLst>
              <a:ext uri="{FF2B5EF4-FFF2-40B4-BE49-F238E27FC236}">
                <a16:creationId xmlns:a16="http://schemas.microsoft.com/office/drawing/2014/main" id="{8D65BD59-CC09-D249-98F8-B5C1A28BD5B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Årscykel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5C2170ED-DBD2-C446-9677-8A6D3558B0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0"/>
            <a:ext cx="1752753" cy="6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33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03CC970-4826-4CED-8063-0FB676635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14888" y="4564049"/>
            <a:ext cx="2929112" cy="2293951"/>
          </a:xfrm>
          <a:custGeom>
            <a:avLst/>
            <a:gdLst>
              <a:gd name="connsiteX0" fmla="*/ 0 w 3905483"/>
              <a:gd name="connsiteY0" fmla="*/ 2293951 h 2293951"/>
              <a:gd name="connsiteX1" fmla="*/ 3905483 w 3905483"/>
              <a:gd name="connsiteY1" fmla="*/ 2293951 h 2293951"/>
              <a:gd name="connsiteX2" fmla="*/ 3905483 w 3905483"/>
              <a:gd name="connsiteY2" fmla="*/ 0 h 2293951"/>
              <a:gd name="connsiteX3" fmla="*/ 2479521 w 3905483"/>
              <a:gd name="connsiteY3" fmla="*/ 0 h 2293951"/>
              <a:gd name="connsiteX4" fmla="*/ 1739055 w 3905483"/>
              <a:gd name="connsiteY4" fmla="*/ 0 h 2293951"/>
              <a:gd name="connsiteX5" fmla="*/ 1737976 w 3905483"/>
              <a:gd name="connsiteY5" fmla="*/ 2332 h 2293951"/>
              <a:gd name="connsiteX6" fmla="*/ 1061319 w 3905483"/>
              <a:gd name="connsiteY6" fmla="*/ 2332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05483" h="2293951">
                <a:moveTo>
                  <a:pt x="0" y="2293951"/>
                </a:moveTo>
                <a:lnTo>
                  <a:pt x="3905483" y="2293951"/>
                </a:lnTo>
                <a:lnTo>
                  <a:pt x="3905483" y="0"/>
                </a:lnTo>
                <a:lnTo>
                  <a:pt x="2479521" y="0"/>
                </a:lnTo>
                <a:lnTo>
                  <a:pt x="1739055" y="0"/>
                </a:lnTo>
                <a:lnTo>
                  <a:pt x="1737976" y="2332"/>
                </a:lnTo>
                <a:lnTo>
                  <a:pt x="1061319" y="2332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4490D63-3365-45CC-AC50-705C1B768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564049"/>
            <a:ext cx="6833104" cy="2293951"/>
          </a:xfrm>
          <a:custGeom>
            <a:avLst/>
            <a:gdLst>
              <a:gd name="connsiteX0" fmla="*/ 0 w 9110805"/>
              <a:gd name="connsiteY0" fmla="*/ 2293951 h 2293951"/>
              <a:gd name="connsiteX1" fmla="*/ 107316 w 9110805"/>
              <a:gd name="connsiteY1" fmla="*/ 2293951 h 2293951"/>
              <a:gd name="connsiteX2" fmla="*/ 7277190 w 9110805"/>
              <a:gd name="connsiteY2" fmla="*/ 2293951 h 2293951"/>
              <a:gd name="connsiteX3" fmla="*/ 8048407 w 9110805"/>
              <a:gd name="connsiteY3" fmla="*/ 2293951 h 2293951"/>
              <a:gd name="connsiteX4" fmla="*/ 9110805 w 9110805"/>
              <a:gd name="connsiteY4" fmla="*/ 0 h 2293951"/>
              <a:gd name="connsiteX5" fmla="*/ 8339588 w 9110805"/>
              <a:gd name="connsiteY5" fmla="*/ 0 h 2293951"/>
              <a:gd name="connsiteX6" fmla="*/ 107316 w 9110805"/>
              <a:gd name="connsiteY6" fmla="*/ 0 h 2293951"/>
              <a:gd name="connsiteX7" fmla="*/ 0 w 9110805"/>
              <a:gd name="connsiteY7" fmla="*/ 0 h 229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10805" h="2293951">
                <a:moveTo>
                  <a:pt x="0" y="2293951"/>
                </a:moveTo>
                <a:lnTo>
                  <a:pt x="107316" y="2293951"/>
                </a:lnTo>
                <a:lnTo>
                  <a:pt x="7277190" y="2293951"/>
                </a:lnTo>
                <a:lnTo>
                  <a:pt x="8048407" y="2293951"/>
                </a:lnTo>
                <a:lnTo>
                  <a:pt x="9110805" y="0"/>
                </a:lnTo>
                <a:lnTo>
                  <a:pt x="8339588" y="0"/>
                </a:lnTo>
                <a:lnTo>
                  <a:pt x="107316" y="0"/>
                </a:lnTo>
                <a:lnTo>
                  <a:pt x="0" y="0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259" y="4564049"/>
            <a:ext cx="5883591" cy="2293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1430"/>
                <a:solidFill>
                  <a:srgbClr val="FFFF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TACK!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 w="11430"/>
              <a:solidFill>
                <a:srgbClr val="FFFF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2" descr="C:\Users\Sissi\Dropbox\Viby Basket\Hemsidan\Bilder\Tiger hemsida.PNG">
            <a:extLst>
              <a:ext uri="{FF2B5EF4-FFF2-40B4-BE49-F238E27FC236}">
                <a16:creationId xmlns:a16="http://schemas.microsoft.com/office/drawing/2014/main" id="{C87A2C66-6DBE-874E-B7E9-9D9456D91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723" r="731"/>
          <a:stretch/>
        </p:blipFill>
        <p:spPr bwMode="auto">
          <a:xfrm>
            <a:off x="0" y="-59436"/>
            <a:ext cx="9144000" cy="1659636"/>
          </a:xfrm>
          <a:prstGeom prst="rect">
            <a:avLst/>
          </a:prstGeom>
          <a:noFill/>
        </p:spPr>
      </p:pic>
      <p:pic>
        <p:nvPicPr>
          <p:cNvPr id="7" name="Bildobjekt 6" descr="En bild som visar person, plan, framsida, racket&#10;&#10;Automatiskt genererad beskrivning">
            <a:extLst>
              <a:ext uri="{FF2B5EF4-FFF2-40B4-BE49-F238E27FC236}">
                <a16:creationId xmlns:a16="http://schemas.microsoft.com/office/drawing/2014/main" id="{0AA7909D-0ED2-1B42-B1EE-981B995BBB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" r="593"/>
          <a:stretch/>
        </p:blipFill>
        <p:spPr>
          <a:xfrm>
            <a:off x="0" y="1574172"/>
            <a:ext cx="9144000" cy="299059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16526C08-D1AB-A946-BEED-C8A6A392E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141" y="4750832"/>
            <a:ext cx="1979600" cy="19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42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{0E66CCA5-0616-CA48-B71E-D010F8BDFFFC}tf16401378</Template>
  <TotalTime>552</TotalTime>
  <Words>790</Words>
  <Application>Microsoft Macintosh PowerPoint</Application>
  <PresentationFormat>Bildspel på skärmen (4:3)</PresentationFormat>
  <Paragraphs>226</Paragraphs>
  <Slides>21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6" baseType="lpstr">
      <vt:lpstr>Arial</vt:lpstr>
      <vt:lpstr>Calibri</vt:lpstr>
      <vt:lpstr>Verdana</vt:lpstr>
      <vt:lpstr>Wingdings 2</vt:lpstr>
      <vt:lpstr>Office Theme</vt:lpstr>
      <vt:lpstr>PowerPoint-presentation</vt:lpstr>
      <vt:lpstr>Klubben skryter...</vt:lpstr>
      <vt:lpstr>Viby Basket i korthet</vt:lpstr>
      <vt:lpstr>PowerPoint-presentation</vt:lpstr>
      <vt:lpstr>PowerPoint-presentation</vt:lpstr>
      <vt:lpstr>PowerPoint-presentation</vt:lpstr>
      <vt:lpstr>Vår organisation</vt:lpstr>
      <vt:lpstr> 2019-2020</vt:lpstr>
      <vt:lpstr> 2019-2020</vt:lpstr>
      <vt:lpstr> 2019-2020</vt:lpstr>
      <vt:lpstr> 2019-2020</vt:lpstr>
      <vt:lpstr> 2019-2020</vt:lpstr>
      <vt:lpstr>Vår värdegrund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Fredrik Hahne</dc:creator>
  <cp:keywords>class='Internal'</cp:keywords>
  <cp:lastModifiedBy>Fredrik Hahne</cp:lastModifiedBy>
  <cp:revision>183</cp:revision>
  <dcterms:created xsi:type="dcterms:W3CDTF">2020-09-26T23:21:54Z</dcterms:created>
  <dcterms:modified xsi:type="dcterms:W3CDTF">2020-10-19T23:18:12Z</dcterms:modified>
</cp:coreProperties>
</file>