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351" r:id="rId2"/>
    <p:sldId id="264" r:id="rId3"/>
    <p:sldId id="331" r:id="rId4"/>
    <p:sldId id="275" r:id="rId5"/>
    <p:sldId id="336" r:id="rId6"/>
    <p:sldId id="276" r:id="rId7"/>
    <p:sldId id="346" r:id="rId8"/>
    <p:sldId id="347" r:id="rId9"/>
    <p:sldId id="361" r:id="rId10"/>
    <p:sldId id="354" r:id="rId11"/>
    <p:sldId id="362" r:id="rId12"/>
    <p:sldId id="358" r:id="rId13"/>
    <p:sldId id="359" r:id="rId14"/>
    <p:sldId id="360" r:id="rId15"/>
    <p:sldId id="369" r:id="rId16"/>
    <p:sldId id="364" r:id="rId17"/>
    <p:sldId id="365" r:id="rId18"/>
    <p:sldId id="366" r:id="rId19"/>
    <p:sldId id="367" r:id="rId20"/>
    <p:sldId id="368" r:id="rId21"/>
    <p:sldId id="349" r:id="rId22"/>
    <p:sldId id="262" r:id="rId23"/>
    <p:sldId id="302" r:id="rId24"/>
    <p:sldId id="301" r:id="rId25"/>
    <p:sldId id="306" r:id="rId26"/>
    <p:sldId id="307" r:id="rId27"/>
    <p:sldId id="326" r:id="rId28"/>
    <p:sldId id="370" r:id="rId29"/>
    <p:sldId id="357"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19" autoAdjust="0"/>
    <p:restoredTop sz="94537"/>
  </p:normalViewPr>
  <p:slideViewPr>
    <p:cSldViewPr>
      <p:cViewPr varScale="1">
        <p:scale>
          <a:sx n="107" d="100"/>
          <a:sy n="107" d="100"/>
        </p:scale>
        <p:origin x="1504" y="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oleObject" Target="file:////Users/yodaconsultingab/Dropbox/Viby%20Basket/Styrelsen/Organisation/Klubbstatistik%202007-2021.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yodaconsultingab/Dropbox/Viby%20Basket/Styrelsen/Organisation/Klubbstatistik%202007-2021.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sers/yodaconsultingab/Dropbox/Viby%20Basket/Styrelsen/Organisation/Klubbstatistik%202007-2021.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strRef>
              <c:f>'Siffror+diagram'!$B$5</c:f>
              <c:strCache>
                <c:ptCount val="1"/>
                <c:pt idx="0">
                  <c:v>Tjejer</c:v>
                </c:pt>
              </c:strCache>
            </c:strRef>
          </c:tx>
          <c:spPr>
            <a:solidFill>
              <a:srgbClr val="AA1636"/>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'Siffror+diagram'!$A$6:$A$20</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'Siffror+diagram'!$B$6:$B$20</c:f>
              <c:numCache>
                <c:formatCode>General</c:formatCode>
                <c:ptCount val="15"/>
                <c:pt idx="0">
                  <c:v>25</c:v>
                </c:pt>
                <c:pt idx="1">
                  <c:v>59</c:v>
                </c:pt>
                <c:pt idx="2">
                  <c:v>76</c:v>
                </c:pt>
                <c:pt idx="3">
                  <c:v>83</c:v>
                </c:pt>
                <c:pt idx="4">
                  <c:v>115</c:v>
                </c:pt>
                <c:pt idx="5">
                  <c:v>126</c:v>
                </c:pt>
                <c:pt idx="6">
                  <c:v>176</c:v>
                </c:pt>
                <c:pt idx="7">
                  <c:v>162</c:v>
                </c:pt>
                <c:pt idx="8">
                  <c:v>129</c:v>
                </c:pt>
                <c:pt idx="9">
                  <c:v>175</c:v>
                </c:pt>
                <c:pt idx="10">
                  <c:v>185</c:v>
                </c:pt>
                <c:pt idx="11">
                  <c:v>213</c:v>
                </c:pt>
                <c:pt idx="12">
                  <c:v>207</c:v>
                </c:pt>
                <c:pt idx="13">
                  <c:v>209</c:v>
                </c:pt>
                <c:pt idx="14" formatCode="0">
                  <c:v>232.26</c:v>
                </c:pt>
              </c:numCache>
            </c:numRef>
          </c:val>
          <c:extLst>
            <c:ext xmlns:c16="http://schemas.microsoft.com/office/drawing/2014/chart" uri="{C3380CC4-5D6E-409C-BE32-E72D297353CC}">
              <c16:uniqueId val="{00000000-B216-5449-A9CA-B150E3E747F9}"/>
            </c:ext>
          </c:extLst>
        </c:ser>
        <c:ser>
          <c:idx val="1"/>
          <c:order val="1"/>
          <c:tx>
            <c:strRef>
              <c:f>'Siffror+diagram'!$C$5</c:f>
              <c:strCache>
                <c:ptCount val="1"/>
                <c:pt idx="0">
                  <c:v>Killar</c:v>
                </c:pt>
              </c:strCache>
            </c:strRef>
          </c:tx>
          <c:spPr>
            <a:solidFill>
              <a:schemeClr val="accent1">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'Siffror+diagram'!$A$6:$A$20</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'Siffror+diagram'!$C$6:$C$20</c:f>
              <c:numCache>
                <c:formatCode>General</c:formatCode>
                <c:ptCount val="15"/>
                <c:pt idx="0">
                  <c:v>25</c:v>
                </c:pt>
                <c:pt idx="1">
                  <c:v>23</c:v>
                </c:pt>
                <c:pt idx="2">
                  <c:v>33</c:v>
                </c:pt>
                <c:pt idx="3">
                  <c:v>37</c:v>
                </c:pt>
                <c:pt idx="4">
                  <c:v>97</c:v>
                </c:pt>
                <c:pt idx="5">
                  <c:v>82</c:v>
                </c:pt>
                <c:pt idx="6">
                  <c:v>108</c:v>
                </c:pt>
                <c:pt idx="7">
                  <c:v>135</c:v>
                </c:pt>
                <c:pt idx="8">
                  <c:v>132</c:v>
                </c:pt>
                <c:pt idx="9">
                  <c:v>131</c:v>
                </c:pt>
                <c:pt idx="10">
                  <c:v>157</c:v>
                </c:pt>
                <c:pt idx="11">
                  <c:v>197</c:v>
                </c:pt>
                <c:pt idx="12">
                  <c:v>203</c:v>
                </c:pt>
                <c:pt idx="13">
                  <c:v>275</c:v>
                </c:pt>
                <c:pt idx="14" formatCode="0">
                  <c:v>320.73999999999995</c:v>
                </c:pt>
              </c:numCache>
            </c:numRef>
          </c:val>
          <c:extLst>
            <c:ext xmlns:c16="http://schemas.microsoft.com/office/drawing/2014/chart" uri="{C3380CC4-5D6E-409C-BE32-E72D297353CC}">
              <c16:uniqueId val="{00000001-B216-5449-A9CA-B150E3E747F9}"/>
            </c:ext>
          </c:extLst>
        </c:ser>
        <c:ser>
          <c:idx val="2"/>
          <c:order val="2"/>
          <c:tx>
            <c:strRef>
              <c:f>'Siffror+diagram'!$D$5</c:f>
              <c:strCache>
                <c:ptCount val="1"/>
                <c:pt idx="0">
                  <c:v>Ledare/Stödmedlemmar</c:v>
                </c:pt>
              </c:strCache>
            </c:strRef>
          </c:tx>
          <c:spPr>
            <a:solidFill>
              <a:schemeClr val="bg1">
                <a:lumMod val="6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'Siffror+diagram'!$A$6:$A$20</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'Siffror+diagram'!$D$6:$D$20</c:f>
              <c:numCache>
                <c:formatCode>General</c:formatCode>
                <c:ptCount val="15"/>
                <c:pt idx="0">
                  <c:v>0</c:v>
                </c:pt>
                <c:pt idx="1">
                  <c:v>0</c:v>
                </c:pt>
                <c:pt idx="2">
                  <c:v>0</c:v>
                </c:pt>
                <c:pt idx="3">
                  <c:v>0</c:v>
                </c:pt>
                <c:pt idx="4">
                  <c:v>80</c:v>
                </c:pt>
                <c:pt idx="5">
                  <c:v>100</c:v>
                </c:pt>
                <c:pt idx="6">
                  <c:v>200</c:v>
                </c:pt>
                <c:pt idx="7">
                  <c:v>163</c:v>
                </c:pt>
                <c:pt idx="8">
                  <c:v>107</c:v>
                </c:pt>
                <c:pt idx="9">
                  <c:v>100</c:v>
                </c:pt>
                <c:pt idx="10">
                  <c:v>150</c:v>
                </c:pt>
                <c:pt idx="11">
                  <c:v>120</c:v>
                </c:pt>
                <c:pt idx="12">
                  <c:v>127</c:v>
                </c:pt>
                <c:pt idx="13">
                  <c:v>161</c:v>
                </c:pt>
                <c:pt idx="14">
                  <c:v>189</c:v>
                </c:pt>
              </c:numCache>
            </c:numRef>
          </c:val>
          <c:extLst>
            <c:ext xmlns:c16="http://schemas.microsoft.com/office/drawing/2014/chart" uri="{C3380CC4-5D6E-409C-BE32-E72D297353CC}">
              <c16:uniqueId val="{00000002-B216-5449-A9CA-B150E3E747F9}"/>
            </c:ext>
          </c:extLst>
        </c:ser>
        <c:dLbls>
          <c:showLegendKey val="0"/>
          <c:showVal val="0"/>
          <c:showCatName val="0"/>
          <c:showSerName val="0"/>
          <c:showPercent val="0"/>
          <c:showBubbleSize val="0"/>
        </c:dLbls>
        <c:gapWidth val="150"/>
        <c:overlap val="100"/>
        <c:axId val="105664896"/>
        <c:axId val="105666432"/>
      </c:barChart>
      <c:catAx>
        <c:axId val="105664896"/>
        <c:scaling>
          <c:orientation val="minMax"/>
        </c:scaling>
        <c:delete val="0"/>
        <c:axPos val="b"/>
        <c:numFmt formatCode="General" sourceLinked="0"/>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sv-SE"/>
          </a:p>
        </c:txPr>
        <c:crossAx val="105666432"/>
        <c:crosses val="autoZero"/>
        <c:auto val="1"/>
        <c:lblAlgn val="ctr"/>
        <c:lblOffset val="100"/>
        <c:noMultiLvlLbl val="0"/>
      </c:catAx>
      <c:valAx>
        <c:axId val="105666432"/>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sv-SE"/>
          </a:p>
        </c:txPr>
        <c:crossAx val="105664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sv-SE"/>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strRef>
              <c:f>'Siffror+diagram'!$B$26</c:f>
              <c:strCache>
                <c:ptCount val="1"/>
                <c:pt idx="0">
                  <c:v>Ministars</c:v>
                </c:pt>
              </c:strCache>
            </c:strRef>
          </c:tx>
          <c:spPr>
            <a:solidFill>
              <a:srgbClr val="FFC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'Siffror+diagram'!$A$27:$A$41</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'Siffror+diagram'!$B$27:$B$41</c:f>
              <c:numCache>
                <c:formatCode>General</c:formatCode>
                <c:ptCount val="15"/>
                <c:pt idx="0">
                  <c:v>0</c:v>
                </c:pt>
                <c:pt idx="1">
                  <c:v>0</c:v>
                </c:pt>
                <c:pt idx="2">
                  <c:v>0</c:v>
                </c:pt>
                <c:pt idx="3">
                  <c:v>0</c:v>
                </c:pt>
                <c:pt idx="4">
                  <c:v>1</c:v>
                </c:pt>
                <c:pt idx="5">
                  <c:v>1</c:v>
                </c:pt>
                <c:pt idx="6">
                  <c:v>1</c:v>
                </c:pt>
                <c:pt idx="7">
                  <c:v>1</c:v>
                </c:pt>
                <c:pt idx="8">
                  <c:v>1</c:v>
                </c:pt>
                <c:pt idx="9">
                  <c:v>1</c:v>
                </c:pt>
                <c:pt idx="10">
                  <c:v>1</c:v>
                </c:pt>
                <c:pt idx="11">
                  <c:v>1</c:v>
                </c:pt>
                <c:pt idx="12">
                  <c:v>1</c:v>
                </c:pt>
                <c:pt idx="13">
                  <c:v>1</c:v>
                </c:pt>
                <c:pt idx="14">
                  <c:v>1</c:v>
                </c:pt>
              </c:numCache>
            </c:numRef>
          </c:val>
          <c:extLst>
            <c:ext xmlns:c16="http://schemas.microsoft.com/office/drawing/2014/chart" uri="{C3380CC4-5D6E-409C-BE32-E72D297353CC}">
              <c16:uniqueId val="{00000000-9F8C-DA42-BE60-A9149CD99282}"/>
            </c:ext>
          </c:extLst>
        </c:ser>
        <c:ser>
          <c:idx val="1"/>
          <c:order val="1"/>
          <c:tx>
            <c:strRef>
              <c:f>'Siffror+diagram'!$C$26</c:f>
              <c:strCache>
                <c:ptCount val="1"/>
                <c:pt idx="0">
                  <c:v>Föräldrarlaget</c:v>
                </c:pt>
              </c:strCache>
            </c:strRef>
          </c:tx>
          <c:spPr>
            <a:solidFill>
              <a:schemeClr val="bg2">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'Siffror+diagram'!$A$27:$A$41</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'Siffror+diagram'!$C$27:$C$41</c:f>
              <c:numCache>
                <c:formatCode>General</c:formatCode>
                <c:ptCount val="15"/>
                <c:pt idx="0">
                  <c:v>0</c:v>
                </c:pt>
                <c:pt idx="1">
                  <c:v>2</c:v>
                </c:pt>
                <c:pt idx="2">
                  <c:v>2</c:v>
                </c:pt>
                <c:pt idx="3">
                  <c:v>2</c:v>
                </c:pt>
                <c:pt idx="4">
                  <c:v>2</c:v>
                </c:pt>
                <c:pt idx="5">
                  <c:v>2</c:v>
                </c:pt>
                <c:pt idx="6">
                  <c:v>1</c:v>
                </c:pt>
                <c:pt idx="7">
                  <c:v>1</c:v>
                </c:pt>
                <c:pt idx="8">
                  <c:v>1</c:v>
                </c:pt>
                <c:pt idx="9">
                  <c:v>1</c:v>
                </c:pt>
                <c:pt idx="10">
                  <c:v>1</c:v>
                </c:pt>
                <c:pt idx="11">
                  <c:v>1</c:v>
                </c:pt>
                <c:pt idx="12">
                  <c:v>1</c:v>
                </c:pt>
                <c:pt idx="13">
                  <c:v>1</c:v>
                </c:pt>
                <c:pt idx="14">
                  <c:v>1</c:v>
                </c:pt>
              </c:numCache>
            </c:numRef>
          </c:val>
          <c:extLst>
            <c:ext xmlns:c16="http://schemas.microsoft.com/office/drawing/2014/chart" uri="{C3380CC4-5D6E-409C-BE32-E72D297353CC}">
              <c16:uniqueId val="{00000001-9F8C-DA42-BE60-A9149CD99282}"/>
            </c:ext>
          </c:extLst>
        </c:ser>
        <c:ser>
          <c:idx val="2"/>
          <c:order val="2"/>
          <c:tx>
            <c:strRef>
              <c:f>'Siffror+diagram'!$D$26</c:f>
              <c:strCache>
                <c:ptCount val="1"/>
                <c:pt idx="0">
                  <c:v>Tjejlag ≤ U12</c:v>
                </c:pt>
              </c:strCache>
            </c:strRef>
          </c:tx>
          <c:spPr>
            <a:solidFill>
              <a:srgbClr val="FC28A6"/>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'Siffror+diagram'!$A$27:$A$41</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'Siffror+diagram'!$D$27:$D$41</c:f>
              <c:numCache>
                <c:formatCode>General</c:formatCode>
                <c:ptCount val="15"/>
                <c:pt idx="0">
                  <c:v>2</c:v>
                </c:pt>
                <c:pt idx="1">
                  <c:v>3</c:v>
                </c:pt>
                <c:pt idx="2">
                  <c:v>4</c:v>
                </c:pt>
                <c:pt idx="3">
                  <c:v>4</c:v>
                </c:pt>
                <c:pt idx="4">
                  <c:v>4</c:v>
                </c:pt>
                <c:pt idx="5">
                  <c:v>5</c:v>
                </c:pt>
                <c:pt idx="6">
                  <c:v>5</c:v>
                </c:pt>
                <c:pt idx="7">
                  <c:v>5</c:v>
                </c:pt>
                <c:pt idx="8">
                  <c:v>5</c:v>
                </c:pt>
                <c:pt idx="9">
                  <c:v>5</c:v>
                </c:pt>
                <c:pt idx="10">
                  <c:v>5</c:v>
                </c:pt>
                <c:pt idx="11">
                  <c:v>5</c:v>
                </c:pt>
                <c:pt idx="12">
                  <c:v>9</c:v>
                </c:pt>
                <c:pt idx="13">
                  <c:v>8</c:v>
                </c:pt>
                <c:pt idx="14">
                  <c:v>8</c:v>
                </c:pt>
              </c:numCache>
            </c:numRef>
          </c:val>
          <c:extLst>
            <c:ext xmlns:c16="http://schemas.microsoft.com/office/drawing/2014/chart" uri="{C3380CC4-5D6E-409C-BE32-E72D297353CC}">
              <c16:uniqueId val="{00000002-9F8C-DA42-BE60-A9149CD99282}"/>
            </c:ext>
          </c:extLst>
        </c:ser>
        <c:ser>
          <c:idx val="3"/>
          <c:order val="3"/>
          <c:tx>
            <c:strRef>
              <c:f>'Siffror+diagram'!$E$26</c:f>
              <c:strCache>
                <c:ptCount val="1"/>
                <c:pt idx="0">
                  <c:v>Tjejlag ≥ U13</c:v>
                </c:pt>
              </c:strCache>
            </c:strRef>
          </c:tx>
          <c:spPr>
            <a:solidFill>
              <a:schemeClr val="accent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'Siffror+diagram'!$A$27:$A$41</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'Siffror+diagram'!$E$27:$E$41</c:f>
              <c:numCache>
                <c:formatCode>General</c:formatCode>
                <c:ptCount val="15"/>
                <c:pt idx="0">
                  <c:v>0</c:v>
                </c:pt>
                <c:pt idx="1">
                  <c:v>0</c:v>
                </c:pt>
                <c:pt idx="2">
                  <c:v>0</c:v>
                </c:pt>
                <c:pt idx="3">
                  <c:v>2</c:v>
                </c:pt>
                <c:pt idx="4">
                  <c:v>2</c:v>
                </c:pt>
                <c:pt idx="5">
                  <c:v>3</c:v>
                </c:pt>
                <c:pt idx="6">
                  <c:v>3</c:v>
                </c:pt>
                <c:pt idx="7">
                  <c:v>3</c:v>
                </c:pt>
                <c:pt idx="8">
                  <c:v>2</c:v>
                </c:pt>
                <c:pt idx="9">
                  <c:v>3</c:v>
                </c:pt>
                <c:pt idx="10">
                  <c:v>4</c:v>
                </c:pt>
                <c:pt idx="11">
                  <c:v>5</c:v>
                </c:pt>
                <c:pt idx="12">
                  <c:v>8</c:v>
                </c:pt>
                <c:pt idx="13">
                  <c:v>9</c:v>
                </c:pt>
                <c:pt idx="14">
                  <c:v>7</c:v>
                </c:pt>
              </c:numCache>
            </c:numRef>
          </c:val>
          <c:extLst>
            <c:ext xmlns:c16="http://schemas.microsoft.com/office/drawing/2014/chart" uri="{C3380CC4-5D6E-409C-BE32-E72D297353CC}">
              <c16:uniqueId val="{00000003-9F8C-DA42-BE60-A9149CD99282}"/>
            </c:ext>
          </c:extLst>
        </c:ser>
        <c:ser>
          <c:idx val="4"/>
          <c:order val="4"/>
          <c:tx>
            <c:strRef>
              <c:f>'Siffror+diagram'!$F$26</c:f>
              <c:strCache>
                <c:ptCount val="1"/>
                <c:pt idx="0">
                  <c:v>Killag ≤ U12</c:v>
                </c:pt>
              </c:strCache>
            </c:strRef>
          </c:tx>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'Siffror+diagram'!$A$27:$A$41</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'Siffror+diagram'!$F$27:$F$41</c:f>
              <c:numCache>
                <c:formatCode>General</c:formatCode>
                <c:ptCount val="15"/>
                <c:pt idx="0">
                  <c:v>1</c:v>
                </c:pt>
                <c:pt idx="1">
                  <c:v>2</c:v>
                </c:pt>
                <c:pt idx="2">
                  <c:v>2</c:v>
                </c:pt>
                <c:pt idx="3">
                  <c:v>3</c:v>
                </c:pt>
                <c:pt idx="4">
                  <c:v>4</c:v>
                </c:pt>
                <c:pt idx="5">
                  <c:v>5</c:v>
                </c:pt>
                <c:pt idx="6">
                  <c:v>5</c:v>
                </c:pt>
                <c:pt idx="7">
                  <c:v>4</c:v>
                </c:pt>
                <c:pt idx="8">
                  <c:v>5</c:v>
                </c:pt>
                <c:pt idx="9">
                  <c:v>5</c:v>
                </c:pt>
                <c:pt idx="10">
                  <c:v>5</c:v>
                </c:pt>
                <c:pt idx="11">
                  <c:v>5</c:v>
                </c:pt>
                <c:pt idx="12">
                  <c:v>9</c:v>
                </c:pt>
                <c:pt idx="13">
                  <c:v>7</c:v>
                </c:pt>
                <c:pt idx="14">
                  <c:v>8</c:v>
                </c:pt>
              </c:numCache>
            </c:numRef>
          </c:val>
          <c:extLst>
            <c:ext xmlns:c16="http://schemas.microsoft.com/office/drawing/2014/chart" uri="{C3380CC4-5D6E-409C-BE32-E72D297353CC}">
              <c16:uniqueId val="{00000004-9F8C-DA42-BE60-A9149CD99282}"/>
            </c:ext>
          </c:extLst>
        </c:ser>
        <c:ser>
          <c:idx val="5"/>
          <c:order val="5"/>
          <c:tx>
            <c:strRef>
              <c:f>'Siffror+diagram'!$G$26</c:f>
              <c:strCache>
                <c:ptCount val="1"/>
                <c:pt idx="0">
                  <c:v>Killag ≥ U13</c:v>
                </c:pt>
              </c:strCache>
            </c:strRef>
          </c:tx>
          <c:spPr>
            <a:solidFill>
              <a:schemeClr val="accent1">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'Siffror+diagram'!$A$27:$A$41</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'Siffror+diagram'!$G$27:$G$41</c:f>
              <c:numCache>
                <c:formatCode>General</c:formatCode>
                <c:ptCount val="15"/>
                <c:pt idx="0">
                  <c:v>0</c:v>
                </c:pt>
                <c:pt idx="1">
                  <c:v>0</c:v>
                </c:pt>
                <c:pt idx="2">
                  <c:v>0</c:v>
                </c:pt>
                <c:pt idx="3">
                  <c:v>0</c:v>
                </c:pt>
                <c:pt idx="4">
                  <c:v>0</c:v>
                </c:pt>
                <c:pt idx="5">
                  <c:v>0</c:v>
                </c:pt>
                <c:pt idx="6">
                  <c:v>1</c:v>
                </c:pt>
                <c:pt idx="7">
                  <c:v>2</c:v>
                </c:pt>
                <c:pt idx="8">
                  <c:v>2</c:v>
                </c:pt>
                <c:pt idx="9">
                  <c:v>2</c:v>
                </c:pt>
                <c:pt idx="10">
                  <c:v>2</c:v>
                </c:pt>
                <c:pt idx="11">
                  <c:v>4</c:v>
                </c:pt>
                <c:pt idx="12">
                  <c:v>7</c:v>
                </c:pt>
                <c:pt idx="13">
                  <c:v>9</c:v>
                </c:pt>
                <c:pt idx="14">
                  <c:v>9</c:v>
                </c:pt>
              </c:numCache>
            </c:numRef>
          </c:val>
          <c:extLst>
            <c:ext xmlns:c16="http://schemas.microsoft.com/office/drawing/2014/chart" uri="{C3380CC4-5D6E-409C-BE32-E72D297353CC}">
              <c16:uniqueId val="{00000005-9F8C-DA42-BE60-A9149CD99282}"/>
            </c:ext>
          </c:extLst>
        </c:ser>
        <c:ser>
          <c:idx val="6"/>
          <c:order val="6"/>
          <c:tx>
            <c:strRef>
              <c:f>'Siffror+diagram'!$H$26</c:f>
              <c:strCache>
                <c:ptCount val="1"/>
                <c:pt idx="0">
                  <c:v>Seniorlag</c:v>
                </c:pt>
              </c:strCache>
            </c:strRef>
          </c:tx>
          <c:spPr>
            <a:solidFill>
              <a:schemeClr val="accent4">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'Siffror+diagram'!$A$27:$A$41</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'Siffror+diagram'!$H$27:$H$41</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2</c:v>
                </c:pt>
                <c:pt idx="12">
                  <c:v>2</c:v>
                </c:pt>
                <c:pt idx="13">
                  <c:v>2</c:v>
                </c:pt>
                <c:pt idx="14">
                  <c:v>2</c:v>
                </c:pt>
              </c:numCache>
            </c:numRef>
          </c:val>
          <c:extLst>
            <c:ext xmlns:c16="http://schemas.microsoft.com/office/drawing/2014/chart" uri="{C3380CC4-5D6E-409C-BE32-E72D297353CC}">
              <c16:uniqueId val="{00000006-9F8C-DA42-BE60-A9149CD99282}"/>
            </c:ext>
          </c:extLst>
        </c:ser>
        <c:dLbls>
          <c:showLegendKey val="0"/>
          <c:showVal val="0"/>
          <c:showCatName val="0"/>
          <c:showSerName val="0"/>
          <c:showPercent val="0"/>
          <c:showBubbleSize val="0"/>
        </c:dLbls>
        <c:gapWidth val="150"/>
        <c:overlap val="100"/>
        <c:axId val="106837120"/>
        <c:axId val="106838656"/>
      </c:barChart>
      <c:catAx>
        <c:axId val="106837120"/>
        <c:scaling>
          <c:orientation val="minMax"/>
        </c:scaling>
        <c:delete val="0"/>
        <c:axPos val="b"/>
        <c:numFmt formatCode="General" sourceLinked="0"/>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sv-SE"/>
          </a:p>
        </c:txPr>
        <c:crossAx val="106838656"/>
        <c:crosses val="autoZero"/>
        <c:auto val="1"/>
        <c:lblAlgn val="ctr"/>
        <c:lblOffset val="100"/>
        <c:noMultiLvlLbl val="0"/>
      </c:catAx>
      <c:valAx>
        <c:axId val="106838656"/>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sv-SE"/>
          </a:p>
        </c:txPr>
        <c:crossAx val="106837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sv-SE"/>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0"/>
    <c:plotArea>
      <c:layout/>
      <c:barChart>
        <c:barDir val="col"/>
        <c:grouping val="stacked"/>
        <c:varyColors val="0"/>
        <c:ser>
          <c:idx val="0"/>
          <c:order val="0"/>
          <c:tx>
            <c:strRef>
              <c:f>'Siffror+diagram'!$B$46</c:f>
              <c:strCache>
                <c:ptCount val="1"/>
                <c:pt idx="0">
                  <c:v>Ledare</c:v>
                </c:pt>
              </c:strCache>
            </c:strRef>
          </c:tx>
          <c:spPr>
            <a:solidFill>
              <a:schemeClr val="accent3">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'Siffror+diagram'!$A$47:$A$61</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'Siffror+diagram'!$B$47:$B$61</c:f>
              <c:numCache>
                <c:formatCode>General</c:formatCode>
                <c:ptCount val="15"/>
                <c:pt idx="0">
                  <c:v>4</c:v>
                </c:pt>
                <c:pt idx="1">
                  <c:v>13</c:v>
                </c:pt>
                <c:pt idx="2">
                  <c:v>20</c:v>
                </c:pt>
                <c:pt idx="3">
                  <c:v>20</c:v>
                </c:pt>
                <c:pt idx="4">
                  <c:v>50</c:v>
                </c:pt>
                <c:pt idx="5">
                  <c:v>50</c:v>
                </c:pt>
                <c:pt idx="6">
                  <c:v>58</c:v>
                </c:pt>
                <c:pt idx="7">
                  <c:v>55</c:v>
                </c:pt>
                <c:pt idx="8">
                  <c:v>53</c:v>
                </c:pt>
                <c:pt idx="9">
                  <c:v>51</c:v>
                </c:pt>
                <c:pt idx="10">
                  <c:v>59</c:v>
                </c:pt>
                <c:pt idx="11">
                  <c:v>72</c:v>
                </c:pt>
                <c:pt idx="12">
                  <c:v>71</c:v>
                </c:pt>
                <c:pt idx="13">
                  <c:v>91</c:v>
                </c:pt>
                <c:pt idx="14">
                  <c:v>114</c:v>
                </c:pt>
              </c:numCache>
            </c:numRef>
          </c:val>
          <c:extLst>
            <c:ext xmlns:c16="http://schemas.microsoft.com/office/drawing/2014/chart" uri="{C3380CC4-5D6E-409C-BE32-E72D297353CC}">
              <c16:uniqueId val="{00000000-0DEF-C14E-886F-02F7A43F526D}"/>
            </c:ext>
          </c:extLst>
        </c:ser>
        <c:ser>
          <c:idx val="1"/>
          <c:order val="1"/>
          <c:tx>
            <c:strRef>
              <c:f>'Siffror+diagram'!$C$46</c:f>
              <c:strCache>
                <c:ptCount val="1"/>
                <c:pt idx="0">
                  <c:v>Ungdomscoacher</c:v>
                </c:pt>
              </c:strCache>
            </c:strRef>
          </c:tx>
          <c:spPr>
            <a:solidFill>
              <a:schemeClr val="bg2">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'Siffror+diagram'!$A$47:$A$61</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'Siffror+diagram'!$C$47:$C$61</c:f>
              <c:numCache>
                <c:formatCode>General</c:formatCode>
                <c:ptCount val="15"/>
                <c:pt idx="0">
                  <c:v>0</c:v>
                </c:pt>
                <c:pt idx="1">
                  <c:v>0</c:v>
                </c:pt>
                <c:pt idx="2">
                  <c:v>0</c:v>
                </c:pt>
                <c:pt idx="3">
                  <c:v>0</c:v>
                </c:pt>
                <c:pt idx="4">
                  <c:v>0</c:v>
                </c:pt>
                <c:pt idx="5">
                  <c:v>0</c:v>
                </c:pt>
                <c:pt idx="6">
                  <c:v>11</c:v>
                </c:pt>
                <c:pt idx="7">
                  <c:v>12</c:v>
                </c:pt>
                <c:pt idx="8">
                  <c:v>9</c:v>
                </c:pt>
                <c:pt idx="9">
                  <c:v>12</c:v>
                </c:pt>
                <c:pt idx="10">
                  <c:v>19</c:v>
                </c:pt>
                <c:pt idx="11">
                  <c:v>18</c:v>
                </c:pt>
                <c:pt idx="12">
                  <c:v>29</c:v>
                </c:pt>
                <c:pt idx="13">
                  <c:v>30</c:v>
                </c:pt>
                <c:pt idx="14">
                  <c:v>35</c:v>
                </c:pt>
              </c:numCache>
            </c:numRef>
          </c:val>
          <c:extLst>
            <c:ext xmlns:c16="http://schemas.microsoft.com/office/drawing/2014/chart" uri="{C3380CC4-5D6E-409C-BE32-E72D297353CC}">
              <c16:uniqueId val="{00000001-0DEF-C14E-886F-02F7A43F526D}"/>
            </c:ext>
          </c:extLst>
        </c:ser>
        <c:dLbls>
          <c:showLegendKey val="0"/>
          <c:showVal val="0"/>
          <c:showCatName val="0"/>
          <c:showSerName val="0"/>
          <c:showPercent val="0"/>
          <c:showBubbleSize val="0"/>
        </c:dLbls>
        <c:gapWidth val="150"/>
        <c:overlap val="100"/>
        <c:axId val="104903808"/>
        <c:axId val="104905344"/>
      </c:barChart>
      <c:catAx>
        <c:axId val="104903808"/>
        <c:scaling>
          <c:orientation val="minMax"/>
        </c:scaling>
        <c:delete val="0"/>
        <c:axPos val="b"/>
        <c:numFmt formatCode="General" sourceLinked="0"/>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sv-SE"/>
          </a:p>
        </c:txPr>
        <c:crossAx val="104905344"/>
        <c:crosses val="autoZero"/>
        <c:auto val="1"/>
        <c:lblAlgn val="ctr"/>
        <c:lblOffset val="100"/>
        <c:noMultiLvlLbl val="0"/>
      </c:catAx>
      <c:valAx>
        <c:axId val="104905344"/>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sv-SE"/>
          </a:p>
        </c:txPr>
        <c:crossAx val="104903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sv-SE"/>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 id="15">
  <a:schemeClr val="accent2"/>
</cs:colorStyle>
</file>

<file path=ppt/charts/style1.xml><?xml version="1.0" encoding="utf-8"?>
<cs:chartStyle xmlns:cs="http://schemas.microsoft.com/office/drawing/2012/chartStyle" xmlns:a="http://schemas.openxmlformats.org/drawingml/2006/main" id="304">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304">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304">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diagrams/_rels/data1.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A3DA013-FAAD-43DB-8E18-C763BB738CD8}" type="doc">
      <dgm:prSet loTypeId="urn:microsoft.com/office/officeart/2018/2/layout/IconCircleList" loCatId="icon" qsTypeId="urn:microsoft.com/office/officeart/2005/8/quickstyle/simple5" qsCatId="simple" csTypeId="urn:microsoft.com/office/officeart/2005/8/colors/accent0_3" csCatId="mainScheme" phldr="1"/>
      <dgm:spPr/>
      <dgm:t>
        <a:bodyPr/>
        <a:lstStyle/>
        <a:p>
          <a:endParaRPr lang="en-US"/>
        </a:p>
      </dgm:t>
    </dgm:pt>
    <dgm:pt modelId="{8A0EA885-8AD4-4560-9E46-50C6786DA292}">
      <dgm:prSet custT="1"/>
      <dgm:spPr/>
      <dgm:t>
        <a:bodyPr/>
        <a:lstStyle/>
        <a:p>
          <a:pPr>
            <a:lnSpc>
              <a:spcPct val="100000"/>
            </a:lnSpc>
          </a:pPr>
          <a:r>
            <a:rPr lang="en-US" sz="2000" dirty="0"/>
            <a:t>Viby Basket </a:t>
          </a:r>
          <a:r>
            <a:rPr lang="en-US" sz="2000" b="1" dirty="0"/>
            <a:t>grundades 2007 </a:t>
          </a:r>
          <a:r>
            <a:rPr lang="en-US" sz="2000" dirty="0"/>
            <a:t>och är idag </a:t>
          </a:r>
          <a:r>
            <a:rPr lang="en-US" sz="2000" b="1" dirty="0"/>
            <a:t>Sveriges 18:e största basketförening </a:t>
          </a:r>
          <a:r>
            <a:rPr lang="en-US" sz="2000" dirty="0"/>
            <a:t>och en av de starkast växande</a:t>
          </a:r>
        </a:p>
      </dgm:t>
    </dgm:pt>
    <dgm:pt modelId="{BDB16981-B72C-44B0-B5A5-A27E19E1C723}" type="parTrans" cxnId="{A9FE8931-E03F-4580-BB77-D74FB0F1C9E5}">
      <dgm:prSet/>
      <dgm:spPr/>
      <dgm:t>
        <a:bodyPr/>
        <a:lstStyle/>
        <a:p>
          <a:endParaRPr lang="en-US" sz="2000"/>
        </a:p>
      </dgm:t>
    </dgm:pt>
    <dgm:pt modelId="{F9ABFF5C-7925-49B4-A664-82A2378355A3}" type="sibTrans" cxnId="{A9FE8931-E03F-4580-BB77-D74FB0F1C9E5}">
      <dgm:prSet/>
      <dgm:spPr/>
      <dgm:t>
        <a:bodyPr/>
        <a:lstStyle/>
        <a:p>
          <a:pPr>
            <a:lnSpc>
              <a:spcPct val="100000"/>
            </a:lnSpc>
          </a:pPr>
          <a:endParaRPr lang="en-US" sz="2000"/>
        </a:p>
      </dgm:t>
    </dgm:pt>
    <dgm:pt modelId="{D5A205B2-4C55-4310-8805-F6BFADDD6DEB}">
      <dgm:prSet custT="1"/>
      <dgm:spPr/>
      <dgm:t>
        <a:bodyPr/>
        <a:lstStyle/>
        <a:p>
          <a:pPr>
            <a:lnSpc>
              <a:spcPct val="100000"/>
            </a:lnSpc>
          </a:pPr>
          <a:r>
            <a:rPr lang="en-US" sz="2000" dirty="0"/>
            <a:t>36 lag</a:t>
          </a:r>
        </a:p>
        <a:p>
          <a:pPr>
            <a:lnSpc>
              <a:spcPct val="100000"/>
            </a:lnSpc>
          </a:pPr>
          <a:r>
            <a:rPr lang="en-US" sz="2000" b="1" dirty="0"/>
            <a:t>232 tjejer / 321 killar</a:t>
          </a:r>
        </a:p>
        <a:p>
          <a:pPr>
            <a:lnSpc>
              <a:spcPct val="100000"/>
            </a:lnSpc>
          </a:pPr>
          <a:r>
            <a:rPr lang="en-US" sz="2000" dirty="0"/>
            <a:t>149 </a:t>
          </a:r>
          <a:r>
            <a:rPr lang="en-US" sz="2000" dirty="0" err="1"/>
            <a:t>ledare</a:t>
          </a:r>
          <a:endParaRPr lang="en-US" sz="2000" dirty="0"/>
        </a:p>
        <a:p>
          <a:pPr>
            <a:lnSpc>
              <a:spcPct val="100000"/>
            </a:lnSpc>
          </a:pPr>
          <a:r>
            <a:rPr lang="en-US" sz="2000" dirty="0"/>
            <a:t>40 </a:t>
          </a:r>
          <a:r>
            <a:rPr lang="en-US" sz="2000" dirty="0" err="1"/>
            <a:t>stödmedlemmar</a:t>
          </a:r>
          <a:endParaRPr lang="en-US" sz="2000" dirty="0"/>
        </a:p>
        <a:p>
          <a:pPr>
            <a:lnSpc>
              <a:spcPct val="100000"/>
            </a:lnSpc>
          </a:pPr>
          <a:r>
            <a:rPr lang="en-US" sz="2000" b="1" dirty="0"/>
            <a:t>742 medlemmar</a:t>
          </a:r>
        </a:p>
      </dgm:t>
    </dgm:pt>
    <dgm:pt modelId="{82B4C9DB-8AE2-4DB2-BC09-29A6E9B13C04}" type="parTrans" cxnId="{2F2E9DCD-D7E7-48D2-9B72-F04C165D3BEA}">
      <dgm:prSet/>
      <dgm:spPr/>
      <dgm:t>
        <a:bodyPr/>
        <a:lstStyle/>
        <a:p>
          <a:endParaRPr lang="en-US" sz="2000"/>
        </a:p>
      </dgm:t>
    </dgm:pt>
    <dgm:pt modelId="{8A5474CF-6410-4516-B07B-CBE52E2AA541}" type="sibTrans" cxnId="{2F2E9DCD-D7E7-48D2-9B72-F04C165D3BEA}">
      <dgm:prSet/>
      <dgm:spPr/>
      <dgm:t>
        <a:bodyPr/>
        <a:lstStyle/>
        <a:p>
          <a:pPr>
            <a:lnSpc>
              <a:spcPct val="100000"/>
            </a:lnSpc>
          </a:pPr>
          <a:endParaRPr lang="en-US" sz="2000"/>
        </a:p>
      </dgm:t>
    </dgm:pt>
    <dgm:pt modelId="{0DBBA2FB-D03A-42B5-A682-A76AB2EE4190}">
      <dgm:prSet custT="1"/>
      <dgm:spPr/>
      <dgm:t>
        <a:bodyPr/>
        <a:lstStyle/>
        <a:p>
          <a:pPr>
            <a:lnSpc>
              <a:spcPct val="100000"/>
            </a:lnSpc>
          </a:pPr>
          <a:r>
            <a:rPr lang="en-US" sz="2000" b="1" dirty="0"/>
            <a:t>114 vuxna ledare</a:t>
          </a:r>
        </a:p>
        <a:p>
          <a:pPr>
            <a:lnSpc>
              <a:spcPct val="100000"/>
            </a:lnSpc>
          </a:pPr>
          <a:r>
            <a:rPr lang="en-US" sz="2000" b="1" dirty="0"/>
            <a:t>35 ungdomscoacher</a:t>
          </a:r>
        </a:p>
      </dgm:t>
    </dgm:pt>
    <dgm:pt modelId="{F38C0B66-4EF1-4B57-B613-C6D84BC99C03}" type="parTrans" cxnId="{D9C7989B-BD80-46C4-9544-AF76CA339C7B}">
      <dgm:prSet/>
      <dgm:spPr/>
      <dgm:t>
        <a:bodyPr/>
        <a:lstStyle/>
        <a:p>
          <a:endParaRPr lang="en-US" sz="2000"/>
        </a:p>
      </dgm:t>
    </dgm:pt>
    <dgm:pt modelId="{7063B42B-D9D0-4EB9-896A-E1D01915B8D9}" type="sibTrans" cxnId="{D9C7989B-BD80-46C4-9544-AF76CA339C7B}">
      <dgm:prSet/>
      <dgm:spPr/>
      <dgm:t>
        <a:bodyPr/>
        <a:lstStyle/>
        <a:p>
          <a:pPr>
            <a:lnSpc>
              <a:spcPct val="100000"/>
            </a:lnSpc>
          </a:pPr>
          <a:endParaRPr lang="en-US" sz="2000"/>
        </a:p>
      </dgm:t>
    </dgm:pt>
    <dgm:pt modelId="{4E05EAE9-E4E3-477C-87FF-DA2397E7BE9D}">
      <dgm:prSet custT="1"/>
      <dgm:spPr/>
      <dgm:t>
        <a:bodyPr/>
        <a:lstStyle/>
        <a:p>
          <a:pPr>
            <a:lnSpc>
              <a:spcPct val="100000"/>
            </a:lnSpc>
          </a:pPr>
          <a:r>
            <a:rPr lang="en-US" sz="2000" dirty="0"/>
            <a:t>Styrelse</a:t>
          </a:r>
        </a:p>
        <a:p>
          <a:pPr>
            <a:lnSpc>
              <a:spcPct val="100000"/>
            </a:lnSpc>
          </a:pPr>
          <a:r>
            <a:rPr lang="en-US" sz="2000" dirty="0"/>
            <a:t>Tränarråd</a:t>
          </a:r>
        </a:p>
        <a:p>
          <a:pPr>
            <a:lnSpc>
              <a:spcPct val="100000"/>
            </a:lnSpc>
          </a:pPr>
          <a:r>
            <a:rPr lang="en-US" sz="2000" dirty="0"/>
            <a:t>Föreningskanslist</a:t>
          </a:r>
        </a:p>
        <a:p>
          <a:pPr>
            <a:lnSpc>
              <a:spcPct val="100000"/>
            </a:lnSpc>
          </a:pPr>
          <a:r>
            <a:rPr lang="en-US" sz="2000" dirty="0"/>
            <a:t>Chefstränare</a:t>
          </a:r>
        </a:p>
        <a:p>
          <a:pPr>
            <a:lnSpc>
              <a:spcPct val="100000"/>
            </a:lnSpc>
          </a:pPr>
          <a:r>
            <a:rPr lang="en-US" sz="2000" dirty="0"/>
            <a:t>4 arvoderade tränare</a:t>
          </a:r>
        </a:p>
      </dgm:t>
    </dgm:pt>
    <dgm:pt modelId="{EB4C9CBD-3B96-4045-B428-0D208D607395}" type="parTrans" cxnId="{549F1B6D-E259-4154-BCAA-F8E745C3EF70}">
      <dgm:prSet/>
      <dgm:spPr/>
      <dgm:t>
        <a:bodyPr/>
        <a:lstStyle/>
        <a:p>
          <a:endParaRPr lang="en-US" sz="2000"/>
        </a:p>
      </dgm:t>
    </dgm:pt>
    <dgm:pt modelId="{2C88081F-4B11-459C-9597-181C71F3F305}" type="sibTrans" cxnId="{549F1B6D-E259-4154-BCAA-F8E745C3EF70}">
      <dgm:prSet/>
      <dgm:spPr/>
      <dgm:t>
        <a:bodyPr/>
        <a:lstStyle/>
        <a:p>
          <a:endParaRPr lang="en-US" sz="2000"/>
        </a:p>
      </dgm:t>
    </dgm:pt>
    <dgm:pt modelId="{B3365F57-5E5C-4B11-BD88-C0243FAAF5E3}" type="pres">
      <dgm:prSet presAssocID="{7A3DA013-FAAD-43DB-8E18-C763BB738CD8}" presName="root" presStyleCnt="0">
        <dgm:presLayoutVars>
          <dgm:dir/>
          <dgm:resizeHandles val="exact"/>
        </dgm:presLayoutVars>
      </dgm:prSet>
      <dgm:spPr/>
    </dgm:pt>
    <dgm:pt modelId="{BF44E68A-D954-4163-9493-1827CC56FF09}" type="pres">
      <dgm:prSet presAssocID="{7A3DA013-FAAD-43DB-8E18-C763BB738CD8}" presName="container" presStyleCnt="0">
        <dgm:presLayoutVars>
          <dgm:dir/>
          <dgm:resizeHandles val="exact"/>
        </dgm:presLayoutVars>
      </dgm:prSet>
      <dgm:spPr/>
    </dgm:pt>
    <dgm:pt modelId="{99DA1728-CA8B-4ADE-BA3D-98DADBB1D762}" type="pres">
      <dgm:prSet presAssocID="{8A0EA885-8AD4-4560-9E46-50C6786DA292}" presName="compNode" presStyleCnt="0"/>
      <dgm:spPr/>
    </dgm:pt>
    <dgm:pt modelId="{F95FF5A2-4ADE-47C2-AD90-B7479BDEDED3}" type="pres">
      <dgm:prSet presAssocID="{8A0EA885-8AD4-4560-9E46-50C6786DA292}" presName="iconBgRect" presStyleLbl="bgShp" presStyleIdx="0" presStyleCnt="4"/>
      <dgm:spPr/>
    </dgm:pt>
    <dgm:pt modelId="{D6BD81EF-87AA-4329-9DD9-BE1F98A45E00}" type="pres">
      <dgm:prSet presAssocID="{8A0EA885-8AD4-4560-9E46-50C6786DA292}"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Basket"/>
        </a:ext>
      </dgm:extLst>
    </dgm:pt>
    <dgm:pt modelId="{A0F2342A-B95A-4784-9B4D-F1CFD2CFBD35}" type="pres">
      <dgm:prSet presAssocID="{8A0EA885-8AD4-4560-9E46-50C6786DA292}" presName="spaceRect" presStyleCnt="0"/>
      <dgm:spPr/>
    </dgm:pt>
    <dgm:pt modelId="{316403E3-E523-488F-AAEF-D2E165196CA5}" type="pres">
      <dgm:prSet presAssocID="{8A0EA885-8AD4-4560-9E46-50C6786DA292}" presName="textRect" presStyleLbl="revTx" presStyleIdx="0" presStyleCnt="4" custScaleX="123481" custScaleY="171272" custLinFactNeighborX="6372">
        <dgm:presLayoutVars>
          <dgm:chMax val="1"/>
          <dgm:chPref val="1"/>
        </dgm:presLayoutVars>
      </dgm:prSet>
      <dgm:spPr/>
    </dgm:pt>
    <dgm:pt modelId="{EC6AFA09-1971-4C8B-A19E-D1EA6648A301}" type="pres">
      <dgm:prSet presAssocID="{F9ABFF5C-7925-49B4-A664-82A2378355A3}" presName="sibTrans" presStyleLbl="sibTrans2D1" presStyleIdx="0" presStyleCnt="0"/>
      <dgm:spPr/>
    </dgm:pt>
    <dgm:pt modelId="{BE1DCBEA-D028-4437-B341-F42B8C174CDE}" type="pres">
      <dgm:prSet presAssocID="{D5A205B2-4C55-4310-8805-F6BFADDD6DEB}" presName="compNode" presStyleCnt="0"/>
      <dgm:spPr/>
    </dgm:pt>
    <dgm:pt modelId="{AECBD803-9413-4F85-A70B-36A503F868B9}" type="pres">
      <dgm:prSet presAssocID="{D5A205B2-4C55-4310-8805-F6BFADDD6DEB}" presName="iconBgRect" presStyleLbl="bgShp" presStyleIdx="1" presStyleCnt="4"/>
      <dgm:spPr/>
    </dgm:pt>
    <dgm:pt modelId="{AFE3362A-6C25-4DC1-B96E-4326B904570E}" type="pres">
      <dgm:prSet presAssocID="{D5A205B2-4C55-4310-8805-F6BFADDD6DEB}"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Fotboll"/>
        </a:ext>
      </dgm:extLst>
    </dgm:pt>
    <dgm:pt modelId="{D9AC5ACC-DED1-4C52-8438-64C21D702CBD}" type="pres">
      <dgm:prSet presAssocID="{D5A205B2-4C55-4310-8805-F6BFADDD6DEB}" presName="spaceRect" presStyleCnt="0"/>
      <dgm:spPr/>
    </dgm:pt>
    <dgm:pt modelId="{5AD62760-C5C5-43C4-B501-51056207656C}" type="pres">
      <dgm:prSet presAssocID="{D5A205B2-4C55-4310-8805-F6BFADDD6DEB}" presName="textRect" presStyleLbl="revTx" presStyleIdx="1" presStyleCnt="4">
        <dgm:presLayoutVars>
          <dgm:chMax val="1"/>
          <dgm:chPref val="1"/>
        </dgm:presLayoutVars>
      </dgm:prSet>
      <dgm:spPr/>
    </dgm:pt>
    <dgm:pt modelId="{D7E1FE4D-97C2-48E5-BCF4-0142E2A997CC}" type="pres">
      <dgm:prSet presAssocID="{8A5474CF-6410-4516-B07B-CBE52E2AA541}" presName="sibTrans" presStyleLbl="sibTrans2D1" presStyleIdx="0" presStyleCnt="0"/>
      <dgm:spPr/>
    </dgm:pt>
    <dgm:pt modelId="{69B578A1-AEF4-44EE-8EAB-818C55D72A67}" type="pres">
      <dgm:prSet presAssocID="{0DBBA2FB-D03A-42B5-A682-A76AB2EE4190}" presName="compNode" presStyleCnt="0"/>
      <dgm:spPr/>
    </dgm:pt>
    <dgm:pt modelId="{63548B89-B2E4-46B9-8BC3-B74FDFDA23ED}" type="pres">
      <dgm:prSet presAssocID="{0DBBA2FB-D03A-42B5-A682-A76AB2EE4190}" presName="iconBgRect" presStyleLbl="bgShp" presStyleIdx="2" presStyleCnt="4"/>
      <dgm:spPr/>
    </dgm:pt>
    <dgm:pt modelId="{AE82053F-30EB-42DA-9017-4C7009721294}" type="pres">
      <dgm:prSet presAssocID="{0DBBA2FB-D03A-42B5-A682-A76AB2EE4190}"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Användare"/>
        </a:ext>
      </dgm:extLst>
    </dgm:pt>
    <dgm:pt modelId="{DEA09470-5695-4FA0-864C-B154E03050F3}" type="pres">
      <dgm:prSet presAssocID="{0DBBA2FB-D03A-42B5-A682-A76AB2EE4190}" presName="spaceRect" presStyleCnt="0"/>
      <dgm:spPr/>
    </dgm:pt>
    <dgm:pt modelId="{FFFA5E59-0982-45ED-846D-F14DA90C74A7}" type="pres">
      <dgm:prSet presAssocID="{0DBBA2FB-D03A-42B5-A682-A76AB2EE4190}" presName="textRect" presStyleLbl="revTx" presStyleIdx="2" presStyleCnt="4" custLinFactNeighborX="-1582" custLinFactNeighborY="1876">
        <dgm:presLayoutVars>
          <dgm:chMax val="1"/>
          <dgm:chPref val="1"/>
        </dgm:presLayoutVars>
      </dgm:prSet>
      <dgm:spPr/>
    </dgm:pt>
    <dgm:pt modelId="{FD53A952-62F1-491F-8A64-EBBB921293F2}" type="pres">
      <dgm:prSet presAssocID="{7063B42B-D9D0-4EB9-896A-E1D01915B8D9}" presName="sibTrans" presStyleLbl="sibTrans2D1" presStyleIdx="0" presStyleCnt="0"/>
      <dgm:spPr/>
    </dgm:pt>
    <dgm:pt modelId="{4E42D4BD-E7C2-4710-B48C-D67A7B31589E}" type="pres">
      <dgm:prSet presAssocID="{4E05EAE9-E4E3-477C-87FF-DA2397E7BE9D}" presName="compNode" presStyleCnt="0"/>
      <dgm:spPr/>
    </dgm:pt>
    <dgm:pt modelId="{71F65734-DE6A-4A6F-8DD3-82E9EA5AB21E}" type="pres">
      <dgm:prSet presAssocID="{4E05EAE9-E4E3-477C-87FF-DA2397E7BE9D}" presName="iconBgRect" presStyleLbl="bgShp" presStyleIdx="3" presStyleCnt="4" custLinFactNeighborX="30024"/>
      <dgm:spPr/>
    </dgm:pt>
    <dgm:pt modelId="{239195A1-7564-403C-9461-5DC6B95E5A1E}" type="pres">
      <dgm:prSet presAssocID="{4E05EAE9-E4E3-477C-87FF-DA2397E7BE9D}" presName="iconRect" presStyleLbl="node1" presStyleIdx="3" presStyleCnt="4" custLinFactNeighborX="51768"/>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Markör"/>
        </a:ext>
      </dgm:extLst>
    </dgm:pt>
    <dgm:pt modelId="{4DEBAA9A-2977-4AA9-838E-8134417C4A7B}" type="pres">
      <dgm:prSet presAssocID="{4E05EAE9-E4E3-477C-87FF-DA2397E7BE9D}" presName="spaceRect" presStyleCnt="0"/>
      <dgm:spPr/>
    </dgm:pt>
    <dgm:pt modelId="{A17F39DA-0624-4E89-9457-48BAC1E591CB}" type="pres">
      <dgm:prSet presAssocID="{4E05EAE9-E4E3-477C-87FF-DA2397E7BE9D}" presName="textRect" presStyleLbl="revTx" presStyleIdx="3" presStyleCnt="4" custScaleY="180882" custLinFactNeighborX="14428" custLinFactNeighborY="-2086">
        <dgm:presLayoutVars>
          <dgm:chMax val="1"/>
          <dgm:chPref val="1"/>
        </dgm:presLayoutVars>
      </dgm:prSet>
      <dgm:spPr/>
    </dgm:pt>
  </dgm:ptLst>
  <dgm:cxnLst>
    <dgm:cxn modelId="{DC36AB1F-C8EC-194A-AE9C-A0F71C85594C}" type="presOf" srcId="{4E05EAE9-E4E3-477C-87FF-DA2397E7BE9D}" destId="{A17F39DA-0624-4E89-9457-48BAC1E591CB}" srcOrd="0" destOrd="0" presId="urn:microsoft.com/office/officeart/2018/2/layout/IconCircleList"/>
    <dgm:cxn modelId="{F3947E27-5F5E-AB4B-A53C-2674CB4495CC}" type="presOf" srcId="{F9ABFF5C-7925-49B4-A664-82A2378355A3}" destId="{EC6AFA09-1971-4C8B-A19E-D1EA6648A301}" srcOrd="0" destOrd="0" presId="urn:microsoft.com/office/officeart/2018/2/layout/IconCircleList"/>
    <dgm:cxn modelId="{A9FE8931-E03F-4580-BB77-D74FB0F1C9E5}" srcId="{7A3DA013-FAAD-43DB-8E18-C763BB738CD8}" destId="{8A0EA885-8AD4-4560-9E46-50C6786DA292}" srcOrd="0" destOrd="0" parTransId="{BDB16981-B72C-44B0-B5A5-A27E19E1C723}" sibTransId="{F9ABFF5C-7925-49B4-A664-82A2378355A3}"/>
    <dgm:cxn modelId="{2C01E83E-1BCA-8348-92DE-2B9538C5BBDF}" type="presOf" srcId="{D5A205B2-4C55-4310-8805-F6BFADDD6DEB}" destId="{5AD62760-C5C5-43C4-B501-51056207656C}" srcOrd="0" destOrd="0" presId="urn:microsoft.com/office/officeart/2018/2/layout/IconCircleList"/>
    <dgm:cxn modelId="{549F1B6D-E259-4154-BCAA-F8E745C3EF70}" srcId="{7A3DA013-FAAD-43DB-8E18-C763BB738CD8}" destId="{4E05EAE9-E4E3-477C-87FF-DA2397E7BE9D}" srcOrd="3" destOrd="0" parTransId="{EB4C9CBD-3B96-4045-B428-0D208D607395}" sibTransId="{2C88081F-4B11-459C-9597-181C71F3F305}"/>
    <dgm:cxn modelId="{D9C7989B-BD80-46C4-9544-AF76CA339C7B}" srcId="{7A3DA013-FAAD-43DB-8E18-C763BB738CD8}" destId="{0DBBA2FB-D03A-42B5-A682-A76AB2EE4190}" srcOrd="2" destOrd="0" parTransId="{F38C0B66-4EF1-4B57-B613-C6D84BC99C03}" sibTransId="{7063B42B-D9D0-4EB9-896A-E1D01915B8D9}"/>
    <dgm:cxn modelId="{6B1F2FAF-286A-9A40-A734-192A58CE8D7B}" type="presOf" srcId="{7A3DA013-FAAD-43DB-8E18-C763BB738CD8}" destId="{B3365F57-5E5C-4B11-BD88-C0243FAAF5E3}" srcOrd="0" destOrd="0" presId="urn:microsoft.com/office/officeart/2018/2/layout/IconCircleList"/>
    <dgm:cxn modelId="{6202C1B9-81A5-D04D-A560-AFAF9F0F77FC}" type="presOf" srcId="{7063B42B-D9D0-4EB9-896A-E1D01915B8D9}" destId="{FD53A952-62F1-491F-8A64-EBBB921293F2}" srcOrd="0" destOrd="0" presId="urn:microsoft.com/office/officeart/2018/2/layout/IconCircleList"/>
    <dgm:cxn modelId="{1F05EBC7-6460-4B49-9F48-4B210CBDF0FB}" type="presOf" srcId="{0DBBA2FB-D03A-42B5-A682-A76AB2EE4190}" destId="{FFFA5E59-0982-45ED-846D-F14DA90C74A7}" srcOrd="0" destOrd="0" presId="urn:microsoft.com/office/officeart/2018/2/layout/IconCircleList"/>
    <dgm:cxn modelId="{2F2E9DCD-D7E7-48D2-9B72-F04C165D3BEA}" srcId="{7A3DA013-FAAD-43DB-8E18-C763BB738CD8}" destId="{D5A205B2-4C55-4310-8805-F6BFADDD6DEB}" srcOrd="1" destOrd="0" parTransId="{82B4C9DB-8AE2-4DB2-BC09-29A6E9B13C04}" sibTransId="{8A5474CF-6410-4516-B07B-CBE52E2AA541}"/>
    <dgm:cxn modelId="{62E080D6-93F9-7D42-B27C-090F255F0702}" type="presOf" srcId="{8A0EA885-8AD4-4560-9E46-50C6786DA292}" destId="{316403E3-E523-488F-AAEF-D2E165196CA5}" srcOrd="0" destOrd="0" presId="urn:microsoft.com/office/officeart/2018/2/layout/IconCircleList"/>
    <dgm:cxn modelId="{52640AFC-AA26-E94B-9F36-E1F8A74EC779}" type="presOf" srcId="{8A5474CF-6410-4516-B07B-CBE52E2AA541}" destId="{D7E1FE4D-97C2-48E5-BCF4-0142E2A997CC}" srcOrd="0" destOrd="0" presId="urn:microsoft.com/office/officeart/2018/2/layout/IconCircleList"/>
    <dgm:cxn modelId="{2C3BA125-14CA-AB4C-8D6B-BFD9A906110D}" type="presParOf" srcId="{B3365F57-5E5C-4B11-BD88-C0243FAAF5E3}" destId="{BF44E68A-D954-4163-9493-1827CC56FF09}" srcOrd="0" destOrd="0" presId="urn:microsoft.com/office/officeart/2018/2/layout/IconCircleList"/>
    <dgm:cxn modelId="{C435000D-0A5F-8D4A-A336-1809E00F03BE}" type="presParOf" srcId="{BF44E68A-D954-4163-9493-1827CC56FF09}" destId="{99DA1728-CA8B-4ADE-BA3D-98DADBB1D762}" srcOrd="0" destOrd="0" presId="urn:microsoft.com/office/officeart/2018/2/layout/IconCircleList"/>
    <dgm:cxn modelId="{1DC18FA8-71AD-6E44-8FE2-F4333B877362}" type="presParOf" srcId="{99DA1728-CA8B-4ADE-BA3D-98DADBB1D762}" destId="{F95FF5A2-4ADE-47C2-AD90-B7479BDEDED3}" srcOrd="0" destOrd="0" presId="urn:microsoft.com/office/officeart/2018/2/layout/IconCircleList"/>
    <dgm:cxn modelId="{A1CF7EFA-DE19-0C40-B425-359FAC3E6657}" type="presParOf" srcId="{99DA1728-CA8B-4ADE-BA3D-98DADBB1D762}" destId="{D6BD81EF-87AA-4329-9DD9-BE1F98A45E00}" srcOrd="1" destOrd="0" presId="urn:microsoft.com/office/officeart/2018/2/layout/IconCircleList"/>
    <dgm:cxn modelId="{AFF5E9D6-27D9-164F-A112-4B2749C640EF}" type="presParOf" srcId="{99DA1728-CA8B-4ADE-BA3D-98DADBB1D762}" destId="{A0F2342A-B95A-4784-9B4D-F1CFD2CFBD35}" srcOrd="2" destOrd="0" presId="urn:microsoft.com/office/officeart/2018/2/layout/IconCircleList"/>
    <dgm:cxn modelId="{940E6DA7-38F5-2E46-9F1D-8C2354909BBC}" type="presParOf" srcId="{99DA1728-CA8B-4ADE-BA3D-98DADBB1D762}" destId="{316403E3-E523-488F-AAEF-D2E165196CA5}" srcOrd="3" destOrd="0" presId="urn:microsoft.com/office/officeart/2018/2/layout/IconCircleList"/>
    <dgm:cxn modelId="{AE0BF1FF-0CB5-EE41-9AD9-8CA16A38AF1A}" type="presParOf" srcId="{BF44E68A-D954-4163-9493-1827CC56FF09}" destId="{EC6AFA09-1971-4C8B-A19E-D1EA6648A301}" srcOrd="1" destOrd="0" presId="urn:microsoft.com/office/officeart/2018/2/layout/IconCircleList"/>
    <dgm:cxn modelId="{D6D005C6-0C75-9948-BE90-07C04E4513F4}" type="presParOf" srcId="{BF44E68A-D954-4163-9493-1827CC56FF09}" destId="{BE1DCBEA-D028-4437-B341-F42B8C174CDE}" srcOrd="2" destOrd="0" presId="urn:microsoft.com/office/officeart/2018/2/layout/IconCircleList"/>
    <dgm:cxn modelId="{C5B44BD1-5FFC-0843-870F-6973993E174E}" type="presParOf" srcId="{BE1DCBEA-D028-4437-B341-F42B8C174CDE}" destId="{AECBD803-9413-4F85-A70B-36A503F868B9}" srcOrd="0" destOrd="0" presId="urn:microsoft.com/office/officeart/2018/2/layout/IconCircleList"/>
    <dgm:cxn modelId="{ACC663D9-2D69-F54B-8E5B-3176DC99A913}" type="presParOf" srcId="{BE1DCBEA-D028-4437-B341-F42B8C174CDE}" destId="{AFE3362A-6C25-4DC1-B96E-4326B904570E}" srcOrd="1" destOrd="0" presId="urn:microsoft.com/office/officeart/2018/2/layout/IconCircleList"/>
    <dgm:cxn modelId="{D5EFD9F2-368E-4942-B9F2-05E11C666E90}" type="presParOf" srcId="{BE1DCBEA-D028-4437-B341-F42B8C174CDE}" destId="{D9AC5ACC-DED1-4C52-8438-64C21D702CBD}" srcOrd="2" destOrd="0" presId="urn:microsoft.com/office/officeart/2018/2/layout/IconCircleList"/>
    <dgm:cxn modelId="{A0EEF4F1-0E7E-D04F-9EAF-73EEF3277712}" type="presParOf" srcId="{BE1DCBEA-D028-4437-B341-F42B8C174CDE}" destId="{5AD62760-C5C5-43C4-B501-51056207656C}" srcOrd="3" destOrd="0" presId="urn:microsoft.com/office/officeart/2018/2/layout/IconCircleList"/>
    <dgm:cxn modelId="{63DC5D29-E7B4-864C-B80A-1BA023E6B180}" type="presParOf" srcId="{BF44E68A-D954-4163-9493-1827CC56FF09}" destId="{D7E1FE4D-97C2-48E5-BCF4-0142E2A997CC}" srcOrd="3" destOrd="0" presId="urn:microsoft.com/office/officeart/2018/2/layout/IconCircleList"/>
    <dgm:cxn modelId="{E5EC22A3-6CD1-6C48-9EE1-4448C5F5418B}" type="presParOf" srcId="{BF44E68A-D954-4163-9493-1827CC56FF09}" destId="{69B578A1-AEF4-44EE-8EAB-818C55D72A67}" srcOrd="4" destOrd="0" presId="urn:microsoft.com/office/officeart/2018/2/layout/IconCircleList"/>
    <dgm:cxn modelId="{F655476D-4FDA-5645-A564-E59F6E6CF222}" type="presParOf" srcId="{69B578A1-AEF4-44EE-8EAB-818C55D72A67}" destId="{63548B89-B2E4-46B9-8BC3-B74FDFDA23ED}" srcOrd="0" destOrd="0" presId="urn:microsoft.com/office/officeart/2018/2/layout/IconCircleList"/>
    <dgm:cxn modelId="{B7CA603D-7345-DF4C-B7A1-8D146760F0FF}" type="presParOf" srcId="{69B578A1-AEF4-44EE-8EAB-818C55D72A67}" destId="{AE82053F-30EB-42DA-9017-4C7009721294}" srcOrd="1" destOrd="0" presId="urn:microsoft.com/office/officeart/2018/2/layout/IconCircleList"/>
    <dgm:cxn modelId="{F0EA597A-30A6-E447-9872-548C3C87660E}" type="presParOf" srcId="{69B578A1-AEF4-44EE-8EAB-818C55D72A67}" destId="{DEA09470-5695-4FA0-864C-B154E03050F3}" srcOrd="2" destOrd="0" presId="urn:microsoft.com/office/officeart/2018/2/layout/IconCircleList"/>
    <dgm:cxn modelId="{B959DC12-56A9-4342-848E-8AA3AC366967}" type="presParOf" srcId="{69B578A1-AEF4-44EE-8EAB-818C55D72A67}" destId="{FFFA5E59-0982-45ED-846D-F14DA90C74A7}" srcOrd="3" destOrd="0" presId="urn:microsoft.com/office/officeart/2018/2/layout/IconCircleList"/>
    <dgm:cxn modelId="{5A2BDC1A-B038-1546-9051-F923D22CBC6A}" type="presParOf" srcId="{BF44E68A-D954-4163-9493-1827CC56FF09}" destId="{FD53A952-62F1-491F-8A64-EBBB921293F2}" srcOrd="5" destOrd="0" presId="urn:microsoft.com/office/officeart/2018/2/layout/IconCircleList"/>
    <dgm:cxn modelId="{E2E950CD-D7FE-1D48-887E-79139EFF8DAF}" type="presParOf" srcId="{BF44E68A-D954-4163-9493-1827CC56FF09}" destId="{4E42D4BD-E7C2-4710-B48C-D67A7B31589E}" srcOrd="6" destOrd="0" presId="urn:microsoft.com/office/officeart/2018/2/layout/IconCircleList"/>
    <dgm:cxn modelId="{4F21A3A9-AEA4-6148-BF4D-839F4BFA9409}" type="presParOf" srcId="{4E42D4BD-E7C2-4710-B48C-D67A7B31589E}" destId="{71F65734-DE6A-4A6F-8DD3-82E9EA5AB21E}" srcOrd="0" destOrd="0" presId="urn:microsoft.com/office/officeart/2018/2/layout/IconCircleList"/>
    <dgm:cxn modelId="{95AF57F0-272E-BE47-8E9C-857A94F3189E}" type="presParOf" srcId="{4E42D4BD-E7C2-4710-B48C-D67A7B31589E}" destId="{239195A1-7564-403C-9461-5DC6B95E5A1E}" srcOrd="1" destOrd="0" presId="urn:microsoft.com/office/officeart/2018/2/layout/IconCircleList"/>
    <dgm:cxn modelId="{7DB885C0-BA6F-2949-9D36-31A691015293}" type="presParOf" srcId="{4E42D4BD-E7C2-4710-B48C-D67A7B31589E}" destId="{4DEBAA9A-2977-4AA9-838E-8134417C4A7B}" srcOrd="2" destOrd="0" presId="urn:microsoft.com/office/officeart/2018/2/layout/IconCircleList"/>
    <dgm:cxn modelId="{E368FF13-7824-E346-8B04-987C268D72AD}" type="presParOf" srcId="{4E42D4BD-E7C2-4710-B48C-D67A7B31589E}" destId="{A17F39DA-0624-4E89-9457-48BAC1E591CB}"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32D3746-2D24-4AA1-91A4-C715FE652846}" type="doc">
      <dgm:prSet loTypeId="urn:microsoft.com/office/officeart/2005/8/layout/cycle7" loCatId="cycle" qsTypeId="urn:microsoft.com/office/officeart/2005/8/quickstyle/simple5" qsCatId="simple" csTypeId="urn:microsoft.com/office/officeart/2005/8/colors/accent1_2" csCatId="accent1" phldr="1"/>
      <dgm:spPr/>
      <dgm:t>
        <a:bodyPr/>
        <a:lstStyle/>
        <a:p>
          <a:endParaRPr lang="sv-SE"/>
        </a:p>
      </dgm:t>
    </dgm:pt>
    <dgm:pt modelId="{1E2D0399-2A6C-4284-AB30-0A43A9904E4C}">
      <dgm:prSet phldrT="[Text]"/>
      <dgm:spPr/>
      <dgm:t>
        <a:bodyPr/>
        <a:lstStyle/>
        <a:p>
          <a:r>
            <a:rPr lang="sv-SE" dirty="0"/>
            <a:t>Styrelse</a:t>
          </a:r>
        </a:p>
      </dgm:t>
    </dgm:pt>
    <dgm:pt modelId="{0897D1AE-366C-4975-BD6E-DAFD20C4C695}" type="parTrans" cxnId="{68C3D489-3F57-4547-AF41-D4D4F1229D30}">
      <dgm:prSet/>
      <dgm:spPr/>
      <dgm:t>
        <a:bodyPr/>
        <a:lstStyle/>
        <a:p>
          <a:endParaRPr lang="sv-SE"/>
        </a:p>
      </dgm:t>
    </dgm:pt>
    <dgm:pt modelId="{DAB5AA20-28A8-4198-B744-91E936A93937}" type="sibTrans" cxnId="{68C3D489-3F57-4547-AF41-D4D4F1229D30}">
      <dgm:prSet/>
      <dgm:spPr/>
      <dgm:t>
        <a:bodyPr/>
        <a:lstStyle/>
        <a:p>
          <a:endParaRPr lang="sv-SE"/>
        </a:p>
      </dgm:t>
    </dgm:pt>
    <dgm:pt modelId="{BE98665B-0137-4F08-9764-AF740B80E08B}">
      <dgm:prSet phldrT="[Text]"/>
      <dgm:spPr/>
      <dgm:t>
        <a:bodyPr/>
        <a:lstStyle/>
        <a:p>
          <a:r>
            <a:rPr lang="sv-SE" dirty="0"/>
            <a:t>Medlemmar</a:t>
          </a:r>
        </a:p>
      </dgm:t>
    </dgm:pt>
    <dgm:pt modelId="{044A0ABF-8728-4090-B2AD-66843C8C7158}" type="parTrans" cxnId="{097C4E2E-A640-45E2-9F5A-7097A1E81D11}">
      <dgm:prSet/>
      <dgm:spPr/>
      <dgm:t>
        <a:bodyPr/>
        <a:lstStyle/>
        <a:p>
          <a:endParaRPr lang="sv-SE"/>
        </a:p>
      </dgm:t>
    </dgm:pt>
    <dgm:pt modelId="{18D9F646-FE83-4FB2-811E-0B3090213241}" type="sibTrans" cxnId="{097C4E2E-A640-45E2-9F5A-7097A1E81D11}">
      <dgm:prSet/>
      <dgm:spPr/>
      <dgm:t>
        <a:bodyPr/>
        <a:lstStyle/>
        <a:p>
          <a:endParaRPr lang="sv-SE"/>
        </a:p>
      </dgm:t>
    </dgm:pt>
    <dgm:pt modelId="{1DE40CF2-D069-4343-9164-F155D77911C7}">
      <dgm:prSet phldrT="[Text]"/>
      <dgm:spPr/>
      <dgm:t>
        <a:bodyPr/>
        <a:lstStyle/>
        <a:p>
          <a:r>
            <a:rPr lang="sv-SE" dirty="0"/>
            <a:t>Tränarråd</a:t>
          </a:r>
        </a:p>
      </dgm:t>
    </dgm:pt>
    <dgm:pt modelId="{4B5859FC-2737-45BF-93FA-71221CA511A1}" type="parTrans" cxnId="{83A9362C-8C26-4EE9-B811-3CB0898F52AE}">
      <dgm:prSet/>
      <dgm:spPr/>
      <dgm:t>
        <a:bodyPr/>
        <a:lstStyle/>
        <a:p>
          <a:endParaRPr lang="sv-SE"/>
        </a:p>
      </dgm:t>
    </dgm:pt>
    <dgm:pt modelId="{A17789FB-B9F5-4164-AC89-41773048B25C}" type="sibTrans" cxnId="{83A9362C-8C26-4EE9-B811-3CB0898F52AE}">
      <dgm:prSet/>
      <dgm:spPr/>
      <dgm:t>
        <a:bodyPr/>
        <a:lstStyle/>
        <a:p>
          <a:endParaRPr lang="sv-SE"/>
        </a:p>
      </dgm:t>
    </dgm:pt>
    <dgm:pt modelId="{A4CE3E9A-0200-4AA0-B396-37C79E825115}" type="pres">
      <dgm:prSet presAssocID="{E32D3746-2D24-4AA1-91A4-C715FE652846}" presName="Name0" presStyleCnt="0">
        <dgm:presLayoutVars>
          <dgm:dir/>
          <dgm:resizeHandles val="exact"/>
        </dgm:presLayoutVars>
      </dgm:prSet>
      <dgm:spPr/>
    </dgm:pt>
    <dgm:pt modelId="{FB4E0EEF-699A-47B5-A65C-33402F545879}" type="pres">
      <dgm:prSet presAssocID="{1E2D0399-2A6C-4284-AB30-0A43A9904E4C}" presName="node" presStyleLbl="node1" presStyleIdx="0" presStyleCnt="3" custRadScaleRad="104017">
        <dgm:presLayoutVars>
          <dgm:bulletEnabled val="1"/>
        </dgm:presLayoutVars>
      </dgm:prSet>
      <dgm:spPr/>
    </dgm:pt>
    <dgm:pt modelId="{BDA8BADA-3361-4279-A6D1-A585A297B36E}" type="pres">
      <dgm:prSet presAssocID="{DAB5AA20-28A8-4198-B744-91E936A93937}" presName="sibTrans" presStyleLbl="sibTrans2D1" presStyleIdx="0" presStyleCnt="3"/>
      <dgm:spPr/>
    </dgm:pt>
    <dgm:pt modelId="{34FDD82A-9586-44D3-9C74-E0ECA8960F9B}" type="pres">
      <dgm:prSet presAssocID="{DAB5AA20-28A8-4198-B744-91E936A93937}" presName="connectorText" presStyleLbl="sibTrans2D1" presStyleIdx="0" presStyleCnt="3"/>
      <dgm:spPr/>
    </dgm:pt>
    <dgm:pt modelId="{628F8D1A-6A4B-4C34-96FE-B2B8F31360DA}" type="pres">
      <dgm:prSet presAssocID="{BE98665B-0137-4F08-9764-AF740B80E08B}" presName="node" presStyleLbl="node1" presStyleIdx="1" presStyleCnt="3">
        <dgm:presLayoutVars>
          <dgm:bulletEnabled val="1"/>
        </dgm:presLayoutVars>
      </dgm:prSet>
      <dgm:spPr/>
    </dgm:pt>
    <dgm:pt modelId="{EE62F089-16F1-4641-A386-BC0B7829C8B7}" type="pres">
      <dgm:prSet presAssocID="{18D9F646-FE83-4FB2-811E-0B3090213241}" presName="sibTrans" presStyleLbl="sibTrans2D1" presStyleIdx="1" presStyleCnt="3"/>
      <dgm:spPr/>
    </dgm:pt>
    <dgm:pt modelId="{4E47B5ED-A166-464B-9E76-63F83AD0E3FF}" type="pres">
      <dgm:prSet presAssocID="{18D9F646-FE83-4FB2-811E-0B3090213241}" presName="connectorText" presStyleLbl="sibTrans2D1" presStyleIdx="1" presStyleCnt="3"/>
      <dgm:spPr/>
    </dgm:pt>
    <dgm:pt modelId="{1D3353B6-6FE3-4637-842E-AF8810241D13}" type="pres">
      <dgm:prSet presAssocID="{1DE40CF2-D069-4343-9164-F155D77911C7}" presName="node" presStyleLbl="node1" presStyleIdx="2" presStyleCnt="3">
        <dgm:presLayoutVars>
          <dgm:bulletEnabled val="1"/>
        </dgm:presLayoutVars>
      </dgm:prSet>
      <dgm:spPr/>
    </dgm:pt>
    <dgm:pt modelId="{18083FF2-1863-4187-BFDD-A46843160FE4}" type="pres">
      <dgm:prSet presAssocID="{A17789FB-B9F5-4164-AC89-41773048B25C}" presName="sibTrans" presStyleLbl="sibTrans2D1" presStyleIdx="2" presStyleCnt="3"/>
      <dgm:spPr/>
    </dgm:pt>
    <dgm:pt modelId="{95723F32-9FBF-4E4B-982E-B6164B9ADF6F}" type="pres">
      <dgm:prSet presAssocID="{A17789FB-B9F5-4164-AC89-41773048B25C}" presName="connectorText" presStyleLbl="sibTrans2D1" presStyleIdx="2" presStyleCnt="3"/>
      <dgm:spPr/>
    </dgm:pt>
  </dgm:ptLst>
  <dgm:cxnLst>
    <dgm:cxn modelId="{35284428-232F-408A-8DB4-F1CA5688D445}" type="presOf" srcId="{DAB5AA20-28A8-4198-B744-91E936A93937}" destId="{BDA8BADA-3361-4279-A6D1-A585A297B36E}" srcOrd="0" destOrd="0" presId="urn:microsoft.com/office/officeart/2005/8/layout/cycle7"/>
    <dgm:cxn modelId="{83A9362C-8C26-4EE9-B811-3CB0898F52AE}" srcId="{E32D3746-2D24-4AA1-91A4-C715FE652846}" destId="{1DE40CF2-D069-4343-9164-F155D77911C7}" srcOrd="2" destOrd="0" parTransId="{4B5859FC-2737-45BF-93FA-71221CA511A1}" sibTransId="{A17789FB-B9F5-4164-AC89-41773048B25C}"/>
    <dgm:cxn modelId="{097C4E2E-A640-45E2-9F5A-7097A1E81D11}" srcId="{E32D3746-2D24-4AA1-91A4-C715FE652846}" destId="{BE98665B-0137-4F08-9764-AF740B80E08B}" srcOrd="1" destOrd="0" parTransId="{044A0ABF-8728-4090-B2AD-66843C8C7158}" sibTransId="{18D9F646-FE83-4FB2-811E-0B3090213241}"/>
    <dgm:cxn modelId="{1CF6585D-06D1-475F-B7C7-05EF89CDAF9A}" type="presOf" srcId="{DAB5AA20-28A8-4198-B744-91E936A93937}" destId="{34FDD82A-9586-44D3-9C74-E0ECA8960F9B}" srcOrd="1" destOrd="0" presId="urn:microsoft.com/office/officeart/2005/8/layout/cycle7"/>
    <dgm:cxn modelId="{C5A44C65-E1E2-4630-A22E-847AFE01F1ED}" type="presOf" srcId="{18D9F646-FE83-4FB2-811E-0B3090213241}" destId="{EE62F089-16F1-4641-A386-BC0B7829C8B7}" srcOrd="0" destOrd="0" presId="urn:microsoft.com/office/officeart/2005/8/layout/cycle7"/>
    <dgm:cxn modelId="{FDEBFE66-9E48-439E-9569-B7FEC0602FCA}" type="presOf" srcId="{A17789FB-B9F5-4164-AC89-41773048B25C}" destId="{95723F32-9FBF-4E4B-982E-B6164B9ADF6F}" srcOrd="1" destOrd="0" presId="urn:microsoft.com/office/officeart/2005/8/layout/cycle7"/>
    <dgm:cxn modelId="{0F68886D-B316-44F9-8E7E-7DFA646A3D90}" type="presOf" srcId="{BE98665B-0137-4F08-9764-AF740B80E08B}" destId="{628F8D1A-6A4B-4C34-96FE-B2B8F31360DA}" srcOrd="0" destOrd="0" presId="urn:microsoft.com/office/officeart/2005/8/layout/cycle7"/>
    <dgm:cxn modelId="{07473D80-8A72-4F88-A6F9-44A1DE1FF84D}" type="presOf" srcId="{E32D3746-2D24-4AA1-91A4-C715FE652846}" destId="{A4CE3E9A-0200-4AA0-B396-37C79E825115}" srcOrd="0" destOrd="0" presId="urn:microsoft.com/office/officeart/2005/8/layout/cycle7"/>
    <dgm:cxn modelId="{68C3D489-3F57-4547-AF41-D4D4F1229D30}" srcId="{E32D3746-2D24-4AA1-91A4-C715FE652846}" destId="{1E2D0399-2A6C-4284-AB30-0A43A9904E4C}" srcOrd="0" destOrd="0" parTransId="{0897D1AE-366C-4975-BD6E-DAFD20C4C695}" sibTransId="{DAB5AA20-28A8-4198-B744-91E936A93937}"/>
    <dgm:cxn modelId="{6B94139B-6DEB-40F8-AD8C-EDE67EAD1A5F}" type="presOf" srcId="{1E2D0399-2A6C-4284-AB30-0A43A9904E4C}" destId="{FB4E0EEF-699A-47B5-A65C-33402F545879}" srcOrd="0" destOrd="0" presId="urn:microsoft.com/office/officeart/2005/8/layout/cycle7"/>
    <dgm:cxn modelId="{826BADAE-4A9F-4F2C-9675-5C94EA98CFE4}" type="presOf" srcId="{18D9F646-FE83-4FB2-811E-0B3090213241}" destId="{4E47B5ED-A166-464B-9E76-63F83AD0E3FF}" srcOrd="1" destOrd="0" presId="urn:microsoft.com/office/officeart/2005/8/layout/cycle7"/>
    <dgm:cxn modelId="{D50FA9D1-884B-425B-A491-B144D69F27B1}" type="presOf" srcId="{1DE40CF2-D069-4343-9164-F155D77911C7}" destId="{1D3353B6-6FE3-4637-842E-AF8810241D13}" srcOrd="0" destOrd="0" presId="urn:microsoft.com/office/officeart/2005/8/layout/cycle7"/>
    <dgm:cxn modelId="{0D79D6D7-3E67-47FB-B6BB-16869E3289A9}" type="presOf" srcId="{A17789FB-B9F5-4164-AC89-41773048B25C}" destId="{18083FF2-1863-4187-BFDD-A46843160FE4}" srcOrd="0" destOrd="0" presId="urn:microsoft.com/office/officeart/2005/8/layout/cycle7"/>
    <dgm:cxn modelId="{90F34D9D-872C-450C-A573-AEE69B580D12}" type="presParOf" srcId="{A4CE3E9A-0200-4AA0-B396-37C79E825115}" destId="{FB4E0EEF-699A-47B5-A65C-33402F545879}" srcOrd="0" destOrd="0" presId="urn:microsoft.com/office/officeart/2005/8/layout/cycle7"/>
    <dgm:cxn modelId="{809372DA-91B2-4C3A-A571-493082C6C22D}" type="presParOf" srcId="{A4CE3E9A-0200-4AA0-B396-37C79E825115}" destId="{BDA8BADA-3361-4279-A6D1-A585A297B36E}" srcOrd="1" destOrd="0" presId="urn:microsoft.com/office/officeart/2005/8/layout/cycle7"/>
    <dgm:cxn modelId="{27391D5D-1807-42A1-BFF5-FB4355F14C66}" type="presParOf" srcId="{BDA8BADA-3361-4279-A6D1-A585A297B36E}" destId="{34FDD82A-9586-44D3-9C74-E0ECA8960F9B}" srcOrd="0" destOrd="0" presId="urn:microsoft.com/office/officeart/2005/8/layout/cycle7"/>
    <dgm:cxn modelId="{43871A76-6E81-4E80-987A-88726E9B9045}" type="presParOf" srcId="{A4CE3E9A-0200-4AA0-B396-37C79E825115}" destId="{628F8D1A-6A4B-4C34-96FE-B2B8F31360DA}" srcOrd="2" destOrd="0" presId="urn:microsoft.com/office/officeart/2005/8/layout/cycle7"/>
    <dgm:cxn modelId="{04D9ED4E-C803-473D-88E1-4E648B39CBD9}" type="presParOf" srcId="{A4CE3E9A-0200-4AA0-B396-37C79E825115}" destId="{EE62F089-16F1-4641-A386-BC0B7829C8B7}" srcOrd="3" destOrd="0" presId="urn:microsoft.com/office/officeart/2005/8/layout/cycle7"/>
    <dgm:cxn modelId="{48E4E791-A85F-44F9-9AF7-6BAE760B7912}" type="presParOf" srcId="{EE62F089-16F1-4641-A386-BC0B7829C8B7}" destId="{4E47B5ED-A166-464B-9E76-63F83AD0E3FF}" srcOrd="0" destOrd="0" presId="urn:microsoft.com/office/officeart/2005/8/layout/cycle7"/>
    <dgm:cxn modelId="{21B55D62-F830-4984-9F35-A9B33EF9BA28}" type="presParOf" srcId="{A4CE3E9A-0200-4AA0-B396-37C79E825115}" destId="{1D3353B6-6FE3-4637-842E-AF8810241D13}" srcOrd="4" destOrd="0" presId="urn:microsoft.com/office/officeart/2005/8/layout/cycle7"/>
    <dgm:cxn modelId="{7DB84B60-0399-4312-A1A3-C7A132052263}" type="presParOf" srcId="{A4CE3E9A-0200-4AA0-B396-37C79E825115}" destId="{18083FF2-1863-4187-BFDD-A46843160FE4}" srcOrd="5" destOrd="0" presId="urn:microsoft.com/office/officeart/2005/8/layout/cycle7"/>
    <dgm:cxn modelId="{5C152E87-4997-46EF-BC41-E96C2E208300}" type="presParOf" srcId="{18083FF2-1863-4187-BFDD-A46843160FE4}" destId="{95723F32-9FBF-4E4B-982E-B6164B9ADF6F}" srcOrd="0" destOrd="0" presId="urn:microsoft.com/office/officeart/2005/8/layout/cycle7"/>
  </dgm:cxnLst>
  <dgm:bg>
    <a:noFill/>
  </dgm:bg>
  <dgm:whole>
    <a:ln cmpd="sng">
      <a:solidFill>
        <a:schemeClr val="bg1"/>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32D3746-2D24-4AA1-91A4-C715FE652846}" type="doc">
      <dgm:prSet loTypeId="urn:microsoft.com/office/officeart/2005/8/layout/cycle7" loCatId="cycle" qsTypeId="urn:microsoft.com/office/officeart/2005/8/quickstyle/simple5" qsCatId="simple" csTypeId="urn:microsoft.com/office/officeart/2005/8/colors/accent1_2" csCatId="accent1" phldr="1"/>
      <dgm:spPr/>
      <dgm:t>
        <a:bodyPr/>
        <a:lstStyle/>
        <a:p>
          <a:endParaRPr lang="sv-SE"/>
        </a:p>
      </dgm:t>
    </dgm:pt>
    <dgm:pt modelId="{1E2D0399-2A6C-4284-AB30-0A43A9904E4C}">
      <dgm:prSet phldrT="[Text]" custT="1"/>
      <dgm:spPr/>
      <dgm:t>
        <a:bodyPr/>
        <a:lstStyle/>
        <a:p>
          <a:r>
            <a:rPr lang="sv-SE" sz="2400" dirty="0"/>
            <a:t>Styrelse</a:t>
          </a:r>
          <a:endParaRPr lang="sv-SE" sz="1300" dirty="0"/>
        </a:p>
        <a:p>
          <a:r>
            <a:rPr lang="sv-SE" sz="1000" dirty="0"/>
            <a:t>Föreningens utveckling, organisation, ledarskap* och ekonomi</a:t>
          </a:r>
          <a:r>
            <a:rPr lang="sv-SE" sz="1300" dirty="0"/>
            <a:t> </a:t>
          </a:r>
        </a:p>
      </dgm:t>
    </dgm:pt>
    <dgm:pt modelId="{0897D1AE-366C-4975-BD6E-DAFD20C4C695}" type="parTrans" cxnId="{68C3D489-3F57-4547-AF41-D4D4F1229D30}">
      <dgm:prSet/>
      <dgm:spPr/>
      <dgm:t>
        <a:bodyPr/>
        <a:lstStyle/>
        <a:p>
          <a:endParaRPr lang="sv-SE"/>
        </a:p>
      </dgm:t>
    </dgm:pt>
    <dgm:pt modelId="{DAB5AA20-28A8-4198-B744-91E936A93937}" type="sibTrans" cxnId="{68C3D489-3F57-4547-AF41-D4D4F1229D30}">
      <dgm:prSet/>
      <dgm:spPr/>
      <dgm:t>
        <a:bodyPr/>
        <a:lstStyle/>
        <a:p>
          <a:endParaRPr lang="sv-SE"/>
        </a:p>
      </dgm:t>
    </dgm:pt>
    <dgm:pt modelId="{BE98665B-0137-4F08-9764-AF740B80E08B}">
      <dgm:prSet phldrT="[Text]" custT="1"/>
      <dgm:spPr/>
      <dgm:t>
        <a:bodyPr/>
        <a:lstStyle/>
        <a:p>
          <a:r>
            <a:rPr lang="sv-SE" sz="2400" dirty="0"/>
            <a:t>Medlemmar</a:t>
          </a:r>
          <a:endParaRPr lang="sv-SE" sz="1400" dirty="0"/>
        </a:p>
        <a:p>
          <a:r>
            <a:rPr lang="sv-SE" sz="1000" dirty="0"/>
            <a:t>Inflytande, engagemang och beslut av styrelse vid årsmötet</a:t>
          </a:r>
        </a:p>
      </dgm:t>
    </dgm:pt>
    <dgm:pt modelId="{044A0ABF-8728-4090-B2AD-66843C8C7158}" type="parTrans" cxnId="{097C4E2E-A640-45E2-9F5A-7097A1E81D11}">
      <dgm:prSet/>
      <dgm:spPr/>
      <dgm:t>
        <a:bodyPr/>
        <a:lstStyle/>
        <a:p>
          <a:endParaRPr lang="sv-SE"/>
        </a:p>
      </dgm:t>
    </dgm:pt>
    <dgm:pt modelId="{18D9F646-FE83-4FB2-811E-0B3090213241}" type="sibTrans" cxnId="{097C4E2E-A640-45E2-9F5A-7097A1E81D11}">
      <dgm:prSet/>
      <dgm:spPr/>
      <dgm:t>
        <a:bodyPr/>
        <a:lstStyle/>
        <a:p>
          <a:endParaRPr lang="sv-SE"/>
        </a:p>
      </dgm:t>
    </dgm:pt>
    <dgm:pt modelId="{1DE40CF2-D069-4343-9164-F155D77911C7}">
      <dgm:prSet phldrT="[Text]" custT="1"/>
      <dgm:spPr/>
      <dgm:t>
        <a:bodyPr/>
        <a:lstStyle/>
        <a:p>
          <a:r>
            <a:rPr lang="sv-SE" sz="2400" dirty="0"/>
            <a:t>Tränarråd</a:t>
          </a:r>
          <a:endParaRPr lang="sv-SE" sz="1500" dirty="0"/>
        </a:p>
        <a:p>
          <a:r>
            <a:rPr lang="sv-SE" sz="1000" dirty="0"/>
            <a:t>Sportsliga utvecklingen och stöd för våra lag, spelare &amp; ledare**</a:t>
          </a:r>
        </a:p>
      </dgm:t>
    </dgm:pt>
    <dgm:pt modelId="{4B5859FC-2737-45BF-93FA-71221CA511A1}" type="parTrans" cxnId="{83A9362C-8C26-4EE9-B811-3CB0898F52AE}">
      <dgm:prSet/>
      <dgm:spPr/>
      <dgm:t>
        <a:bodyPr/>
        <a:lstStyle/>
        <a:p>
          <a:endParaRPr lang="sv-SE"/>
        </a:p>
      </dgm:t>
    </dgm:pt>
    <dgm:pt modelId="{A17789FB-B9F5-4164-AC89-41773048B25C}" type="sibTrans" cxnId="{83A9362C-8C26-4EE9-B811-3CB0898F52AE}">
      <dgm:prSet/>
      <dgm:spPr/>
      <dgm:t>
        <a:bodyPr/>
        <a:lstStyle/>
        <a:p>
          <a:endParaRPr lang="sv-SE"/>
        </a:p>
      </dgm:t>
    </dgm:pt>
    <dgm:pt modelId="{A4CE3E9A-0200-4AA0-B396-37C79E825115}" type="pres">
      <dgm:prSet presAssocID="{E32D3746-2D24-4AA1-91A4-C715FE652846}" presName="Name0" presStyleCnt="0">
        <dgm:presLayoutVars>
          <dgm:dir/>
          <dgm:resizeHandles val="exact"/>
        </dgm:presLayoutVars>
      </dgm:prSet>
      <dgm:spPr/>
    </dgm:pt>
    <dgm:pt modelId="{FB4E0EEF-699A-47B5-A65C-33402F545879}" type="pres">
      <dgm:prSet presAssocID="{1E2D0399-2A6C-4284-AB30-0A43A9904E4C}" presName="node" presStyleLbl="node1" presStyleIdx="0" presStyleCnt="3" custRadScaleRad="95280" custRadScaleInc="8355">
        <dgm:presLayoutVars>
          <dgm:bulletEnabled val="1"/>
        </dgm:presLayoutVars>
      </dgm:prSet>
      <dgm:spPr/>
    </dgm:pt>
    <dgm:pt modelId="{BDA8BADA-3361-4279-A6D1-A585A297B36E}" type="pres">
      <dgm:prSet presAssocID="{DAB5AA20-28A8-4198-B744-91E936A93937}" presName="sibTrans" presStyleLbl="sibTrans2D1" presStyleIdx="0" presStyleCnt="3" custLinFactNeighborX="64184" custLinFactNeighborY="17753"/>
      <dgm:spPr/>
    </dgm:pt>
    <dgm:pt modelId="{34FDD82A-9586-44D3-9C74-E0ECA8960F9B}" type="pres">
      <dgm:prSet presAssocID="{DAB5AA20-28A8-4198-B744-91E936A93937}" presName="connectorText" presStyleLbl="sibTrans2D1" presStyleIdx="0" presStyleCnt="3"/>
      <dgm:spPr/>
    </dgm:pt>
    <dgm:pt modelId="{628F8D1A-6A4B-4C34-96FE-B2B8F31360DA}" type="pres">
      <dgm:prSet presAssocID="{BE98665B-0137-4F08-9764-AF740B80E08B}" presName="node" presStyleLbl="node1" presStyleIdx="1" presStyleCnt="3" custRadScaleRad="104823" custRadScaleInc="-3670">
        <dgm:presLayoutVars>
          <dgm:bulletEnabled val="1"/>
        </dgm:presLayoutVars>
      </dgm:prSet>
      <dgm:spPr/>
    </dgm:pt>
    <dgm:pt modelId="{EE62F089-16F1-4641-A386-BC0B7829C8B7}" type="pres">
      <dgm:prSet presAssocID="{18D9F646-FE83-4FB2-811E-0B3090213241}" presName="sibTrans" presStyleLbl="sibTrans2D1" presStyleIdx="1" presStyleCnt="3"/>
      <dgm:spPr/>
    </dgm:pt>
    <dgm:pt modelId="{4E47B5ED-A166-464B-9E76-63F83AD0E3FF}" type="pres">
      <dgm:prSet presAssocID="{18D9F646-FE83-4FB2-811E-0B3090213241}" presName="connectorText" presStyleLbl="sibTrans2D1" presStyleIdx="1" presStyleCnt="3"/>
      <dgm:spPr/>
    </dgm:pt>
    <dgm:pt modelId="{1D3353B6-6FE3-4637-842E-AF8810241D13}" type="pres">
      <dgm:prSet presAssocID="{1DE40CF2-D069-4343-9164-F155D77911C7}" presName="node" presStyleLbl="node1" presStyleIdx="2" presStyleCnt="3" custRadScaleRad="99350" custRadScaleInc="1094">
        <dgm:presLayoutVars>
          <dgm:bulletEnabled val="1"/>
        </dgm:presLayoutVars>
      </dgm:prSet>
      <dgm:spPr/>
    </dgm:pt>
    <dgm:pt modelId="{18083FF2-1863-4187-BFDD-A46843160FE4}" type="pres">
      <dgm:prSet presAssocID="{A17789FB-B9F5-4164-AC89-41773048B25C}" presName="sibTrans" presStyleLbl="sibTrans2D1" presStyleIdx="2" presStyleCnt="3" custLinFactNeighborX="-62455" custLinFactNeighborY="3184"/>
      <dgm:spPr/>
    </dgm:pt>
    <dgm:pt modelId="{95723F32-9FBF-4E4B-982E-B6164B9ADF6F}" type="pres">
      <dgm:prSet presAssocID="{A17789FB-B9F5-4164-AC89-41773048B25C}" presName="connectorText" presStyleLbl="sibTrans2D1" presStyleIdx="2" presStyleCnt="3"/>
      <dgm:spPr/>
    </dgm:pt>
  </dgm:ptLst>
  <dgm:cxnLst>
    <dgm:cxn modelId="{35284428-232F-408A-8DB4-F1CA5688D445}" type="presOf" srcId="{DAB5AA20-28A8-4198-B744-91E936A93937}" destId="{BDA8BADA-3361-4279-A6D1-A585A297B36E}" srcOrd="0" destOrd="0" presId="urn:microsoft.com/office/officeart/2005/8/layout/cycle7"/>
    <dgm:cxn modelId="{83A9362C-8C26-4EE9-B811-3CB0898F52AE}" srcId="{E32D3746-2D24-4AA1-91A4-C715FE652846}" destId="{1DE40CF2-D069-4343-9164-F155D77911C7}" srcOrd="2" destOrd="0" parTransId="{4B5859FC-2737-45BF-93FA-71221CA511A1}" sibTransId="{A17789FB-B9F5-4164-AC89-41773048B25C}"/>
    <dgm:cxn modelId="{097C4E2E-A640-45E2-9F5A-7097A1E81D11}" srcId="{E32D3746-2D24-4AA1-91A4-C715FE652846}" destId="{BE98665B-0137-4F08-9764-AF740B80E08B}" srcOrd="1" destOrd="0" parTransId="{044A0ABF-8728-4090-B2AD-66843C8C7158}" sibTransId="{18D9F646-FE83-4FB2-811E-0B3090213241}"/>
    <dgm:cxn modelId="{1CF6585D-06D1-475F-B7C7-05EF89CDAF9A}" type="presOf" srcId="{DAB5AA20-28A8-4198-B744-91E936A93937}" destId="{34FDD82A-9586-44D3-9C74-E0ECA8960F9B}" srcOrd="1" destOrd="0" presId="urn:microsoft.com/office/officeart/2005/8/layout/cycle7"/>
    <dgm:cxn modelId="{C5A44C65-E1E2-4630-A22E-847AFE01F1ED}" type="presOf" srcId="{18D9F646-FE83-4FB2-811E-0B3090213241}" destId="{EE62F089-16F1-4641-A386-BC0B7829C8B7}" srcOrd="0" destOrd="0" presId="urn:microsoft.com/office/officeart/2005/8/layout/cycle7"/>
    <dgm:cxn modelId="{FDEBFE66-9E48-439E-9569-B7FEC0602FCA}" type="presOf" srcId="{A17789FB-B9F5-4164-AC89-41773048B25C}" destId="{95723F32-9FBF-4E4B-982E-B6164B9ADF6F}" srcOrd="1" destOrd="0" presId="urn:microsoft.com/office/officeart/2005/8/layout/cycle7"/>
    <dgm:cxn modelId="{0F68886D-B316-44F9-8E7E-7DFA646A3D90}" type="presOf" srcId="{BE98665B-0137-4F08-9764-AF740B80E08B}" destId="{628F8D1A-6A4B-4C34-96FE-B2B8F31360DA}" srcOrd="0" destOrd="0" presId="urn:microsoft.com/office/officeart/2005/8/layout/cycle7"/>
    <dgm:cxn modelId="{07473D80-8A72-4F88-A6F9-44A1DE1FF84D}" type="presOf" srcId="{E32D3746-2D24-4AA1-91A4-C715FE652846}" destId="{A4CE3E9A-0200-4AA0-B396-37C79E825115}" srcOrd="0" destOrd="0" presId="urn:microsoft.com/office/officeart/2005/8/layout/cycle7"/>
    <dgm:cxn modelId="{68C3D489-3F57-4547-AF41-D4D4F1229D30}" srcId="{E32D3746-2D24-4AA1-91A4-C715FE652846}" destId="{1E2D0399-2A6C-4284-AB30-0A43A9904E4C}" srcOrd="0" destOrd="0" parTransId="{0897D1AE-366C-4975-BD6E-DAFD20C4C695}" sibTransId="{DAB5AA20-28A8-4198-B744-91E936A93937}"/>
    <dgm:cxn modelId="{6B94139B-6DEB-40F8-AD8C-EDE67EAD1A5F}" type="presOf" srcId="{1E2D0399-2A6C-4284-AB30-0A43A9904E4C}" destId="{FB4E0EEF-699A-47B5-A65C-33402F545879}" srcOrd="0" destOrd="0" presId="urn:microsoft.com/office/officeart/2005/8/layout/cycle7"/>
    <dgm:cxn modelId="{826BADAE-4A9F-4F2C-9675-5C94EA98CFE4}" type="presOf" srcId="{18D9F646-FE83-4FB2-811E-0B3090213241}" destId="{4E47B5ED-A166-464B-9E76-63F83AD0E3FF}" srcOrd="1" destOrd="0" presId="urn:microsoft.com/office/officeart/2005/8/layout/cycle7"/>
    <dgm:cxn modelId="{D50FA9D1-884B-425B-A491-B144D69F27B1}" type="presOf" srcId="{1DE40CF2-D069-4343-9164-F155D77911C7}" destId="{1D3353B6-6FE3-4637-842E-AF8810241D13}" srcOrd="0" destOrd="0" presId="urn:microsoft.com/office/officeart/2005/8/layout/cycle7"/>
    <dgm:cxn modelId="{0D79D6D7-3E67-47FB-B6BB-16869E3289A9}" type="presOf" srcId="{A17789FB-B9F5-4164-AC89-41773048B25C}" destId="{18083FF2-1863-4187-BFDD-A46843160FE4}" srcOrd="0" destOrd="0" presId="urn:microsoft.com/office/officeart/2005/8/layout/cycle7"/>
    <dgm:cxn modelId="{90F34D9D-872C-450C-A573-AEE69B580D12}" type="presParOf" srcId="{A4CE3E9A-0200-4AA0-B396-37C79E825115}" destId="{FB4E0EEF-699A-47B5-A65C-33402F545879}" srcOrd="0" destOrd="0" presId="urn:microsoft.com/office/officeart/2005/8/layout/cycle7"/>
    <dgm:cxn modelId="{809372DA-91B2-4C3A-A571-493082C6C22D}" type="presParOf" srcId="{A4CE3E9A-0200-4AA0-B396-37C79E825115}" destId="{BDA8BADA-3361-4279-A6D1-A585A297B36E}" srcOrd="1" destOrd="0" presId="urn:microsoft.com/office/officeart/2005/8/layout/cycle7"/>
    <dgm:cxn modelId="{27391D5D-1807-42A1-BFF5-FB4355F14C66}" type="presParOf" srcId="{BDA8BADA-3361-4279-A6D1-A585A297B36E}" destId="{34FDD82A-9586-44D3-9C74-E0ECA8960F9B}" srcOrd="0" destOrd="0" presId="urn:microsoft.com/office/officeart/2005/8/layout/cycle7"/>
    <dgm:cxn modelId="{43871A76-6E81-4E80-987A-88726E9B9045}" type="presParOf" srcId="{A4CE3E9A-0200-4AA0-B396-37C79E825115}" destId="{628F8D1A-6A4B-4C34-96FE-B2B8F31360DA}" srcOrd="2" destOrd="0" presId="urn:microsoft.com/office/officeart/2005/8/layout/cycle7"/>
    <dgm:cxn modelId="{04D9ED4E-C803-473D-88E1-4E648B39CBD9}" type="presParOf" srcId="{A4CE3E9A-0200-4AA0-B396-37C79E825115}" destId="{EE62F089-16F1-4641-A386-BC0B7829C8B7}" srcOrd="3" destOrd="0" presId="urn:microsoft.com/office/officeart/2005/8/layout/cycle7"/>
    <dgm:cxn modelId="{48E4E791-A85F-44F9-9AF7-6BAE760B7912}" type="presParOf" srcId="{EE62F089-16F1-4641-A386-BC0B7829C8B7}" destId="{4E47B5ED-A166-464B-9E76-63F83AD0E3FF}" srcOrd="0" destOrd="0" presId="urn:microsoft.com/office/officeart/2005/8/layout/cycle7"/>
    <dgm:cxn modelId="{21B55D62-F830-4984-9F35-A9B33EF9BA28}" type="presParOf" srcId="{A4CE3E9A-0200-4AA0-B396-37C79E825115}" destId="{1D3353B6-6FE3-4637-842E-AF8810241D13}" srcOrd="4" destOrd="0" presId="urn:microsoft.com/office/officeart/2005/8/layout/cycle7"/>
    <dgm:cxn modelId="{7DB84B60-0399-4312-A1A3-C7A132052263}" type="presParOf" srcId="{A4CE3E9A-0200-4AA0-B396-37C79E825115}" destId="{18083FF2-1863-4187-BFDD-A46843160FE4}" srcOrd="5" destOrd="0" presId="urn:microsoft.com/office/officeart/2005/8/layout/cycle7"/>
    <dgm:cxn modelId="{5C152E87-4997-46EF-BC41-E96C2E208300}" type="presParOf" srcId="{18083FF2-1863-4187-BFDD-A46843160FE4}" destId="{95723F32-9FBF-4E4B-982E-B6164B9ADF6F}" srcOrd="0" destOrd="0" presId="urn:microsoft.com/office/officeart/2005/8/layout/cycle7"/>
  </dgm:cxnLst>
  <dgm:bg>
    <a:noFill/>
  </dgm:bg>
  <dgm:whole>
    <a:ln cmpd="sng">
      <a:solidFill>
        <a:schemeClr val="bg1"/>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5FF5A2-4ADE-47C2-AD90-B7479BDEDED3}">
      <dsp:nvSpPr>
        <dsp:cNvPr id="0" name=""/>
        <dsp:cNvSpPr/>
      </dsp:nvSpPr>
      <dsp:spPr>
        <a:xfrm>
          <a:off x="83473" y="432192"/>
          <a:ext cx="1029672" cy="1029672"/>
        </a:xfrm>
        <a:prstGeom prst="ellipse">
          <a:avLst/>
        </a:prstGeom>
        <a:solidFill>
          <a:schemeClr val="dk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D6BD81EF-87AA-4329-9DD9-BE1F98A45E00}">
      <dsp:nvSpPr>
        <dsp:cNvPr id="0" name=""/>
        <dsp:cNvSpPr/>
      </dsp:nvSpPr>
      <dsp:spPr>
        <a:xfrm>
          <a:off x="299704" y="648424"/>
          <a:ext cx="597209" cy="59720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316403E3-E523-488F-AAEF-D2E165196CA5}">
      <dsp:nvSpPr>
        <dsp:cNvPr id="0" name=""/>
        <dsp:cNvSpPr/>
      </dsp:nvSpPr>
      <dsp:spPr>
        <a:xfrm>
          <a:off x="1203491" y="65259"/>
          <a:ext cx="2996987" cy="1763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dirty="0"/>
            <a:t>Viby Basket </a:t>
          </a:r>
          <a:r>
            <a:rPr lang="en-US" sz="2000" b="1" kern="1200" dirty="0"/>
            <a:t>grundades 2007 </a:t>
          </a:r>
          <a:r>
            <a:rPr lang="en-US" sz="2000" kern="1200" dirty="0"/>
            <a:t>och är idag </a:t>
          </a:r>
          <a:r>
            <a:rPr lang="en-US" sz="2000" b="1" kern="1200" dirty="0"/>
            <a:t>Sveriges 18:e största basketförening </a:t>
          </a:r>
          <a:r>
            <a:rPr lang="en-US" sz="2000" kern="1200" dirty="0"/>
            <a:t>och en av de starkast växande</a:t>
          </a:r>
        </a:p>
      </dsp:txBody>
      <dsp:txXfrm>
        <a:off x="1203491" y="65259"/>
        <a:ext cx="2996987" cy="1763539"/>
      </dsp:txXfrm>
    </dsp:sp>
    <dsp:sp modelId="{AECBD803-9413-4F85-A70B-36A503F868B9}">
      <dsp:nvSpPr>
        <dsp:cNvPr id="0" name=""/>
        <dsp:cNvSpPr/>
      </dsp:nvSpPr>
      <dsp:spPr>
        <a:xfrm>
          <a:off x="4468726" y="432192"/>
          <a:ext cx="1029672" cy="1029672"/>
        </a:xfrm>
        <a:prstGeom prst="ellipse">
          <a:avLst/>
        </a:prstGeom>
        <a:solidFill>
          <a:schemeClr val="dk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AFE3362A-6C25-4DC1-B96E-4326B904570E}">
      <dsp:nvSpPr>
        <dsp:cNvPr id="0" name=""/>
        <dsp:cNvSpPr/>
      </dsp:nvSpPr>
      <dsp:spPr>
        <a:xfrm>
          <a:off x="4684957" y="648424"/>
          <a:ext cx="597209" cy="59720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5AD62760-C5C5-43C4-B501-51056207656C}">
      <dsp:nvSpPr>
        <dsp:cNvPr id="0" name=""/>
        <dsp:cNvSpPr/>
      </dsp:nvSpPr>
      <dsp:spPr>
        <a:xfrm>
          <a:off x="5719042" y="432192"/>
          <a:ext cx="2427084" cy="10296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dirty="0"/>
            <a:t>36 lag</a:t>
          </a:r>
        </a:p>
        <a:p>
          <a:pPr marL="0" lvl="0" indent="0" algn="l" defTabSz="889000">
            <a:lnSpc>
              <a:spcPct val="100000"/>
            </a:lnSpc>
            <a:spcBef>
              <a:spcPct val="0"/>
            </a:spcBef>
            <a:spcAft>
              <a:spcPct val="35000"/>
            </a:spcAft>
            <a:buNone/>
          </a:pPr>
          <a:r>
            <a:rPr lang="en-US" sz="2000" b="1" kern="1200" dirty="0"/>
            <a:t>232 tjejer / 321 killar</a:t>
          </a:r>
        </a:p>
        <a:p>
          <a:pPr marL="0" lvl="0" indent="0" algn="l" defTabSz="889000">
            <a:lnSpc>
              <a:spcPct val="100000"/>
            </a:lnSpc>
            <a:spcBef>
              <a:spcPct val="0"/>
            </a:spcBef>
            <a:spcAft>
              <a:spcPct val="35000"/>
            </a:spcAft>
            <a:buNone/>
          </a:pPr>
          <a:r>
            <a:rPr lang="en-US" sz="2000" kern="1200" dirty="0"/>
            <a:t>149 </a:t>
          </a:r>
          <a:r>
            <a:rPr lang="en-US" sz="2000" kern="1200" dirty="0" err="1"/>
            <a:t>ledare</a:t>
          </a:r>
          <a:endParaRPr lang="en-US" sz="2000" kern="1200" dirty="0"/>
        </a:p>
        <a:p>
          <a:pPr marL="0" lvl="0" indent="0" algn="l" defTabSz="889000">
            <a:lnSpc>
              <a:spcPct val="100000"/>
            </a:lnSpc>
            <a:spcBef>
              <a:spcPct val="0"/>
            </a:spcBef>
            <a:spcAft>
              <a:spcPct val="35000"/>
            </a:spcAft>
            <a:buNone/>
          </a:pPr>
          <a:r>
            <a:rPr lang="en-US" sz="2000" kern="1200" dirty="0"/>
            <a:t>40 </a:t>
          </a:r>
          <a:r>
            <a:rPr lang="en-US" sz="2000" kern="1200" dirty="0" err="1"/>
            <a:t>stödmedlemmar</a:t>
          </a:r>
          <a:endParaRPr lang="en-US" sz="2000" kern="1200" dirty="0"/>
        </a:p>
        <a:p>
          <a:pPr marL="0" lvl="0" indent="0" algn="l" defTabSz="889000">
            <a:lnSpc>
              <a:spcPct val="100000"/>
            </a:lnSpc>
            <a:spcBef>
              <a:spcPct val="0"/>
            </a:spcBef>
            <a:spcAft>
              <a:spcPct val="35000"/>
            </a:spcAft>
            <a:buNone/>
          </a:pPr>
          <a:r>
            <a:rPr lang="en-US" sz="2000" b="1" kern="1200" dirty="0"/>
            <a:t>742 medlemmar</a:t>
          </a:r>
        </a:p>
      </dsp:txBody>
      <dsp:txXfrm>
        <a:off x="5719042" y="432192"/>
        <a:ext cx="2427084" cy="1029672"/>
      </dsp:txXfrm>
    </dsp:sp>
    <dsp:sp modelId="{63548B89-B2E4-46B9-8BC3-B74FDFDA23ED}">
      <dsp:nvSpPr>
        <dsp:cNvPr id="0" name=""/>
        <dsp:cNvSpPr/>
      </dsp:nvSpPr>
      <dsp:spPr>
        <a:xfrm>
          <a:off x="83473" y="3014622"/>
          <a:ext cx="1029672" cy="1029672"/>
        </a:xfrm>
        <a:prstGeom prst="ellipse">
          <a:avLst/>
        </a:prstGeom>
        <a:solidFill>
          <a:schemeClr val="dk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AE82053F-30EB-42DA-9017-4C7009721294}">
      <dsp:nvSpPr>
        <dsp:cNvPr id="0" name=""/>
        <dsp:cNvSpPr/>
      </dsp:nvSpPr>
      <dsp:spPr>
        <a:xfrm>
          <a:off x="299704" y="3230853"/>
          <a:ext cx="597209" cy="59720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FFFA5E59-0982-45ED-846D-F14DA90C74A7}">
      <dsp:nvSpPr>
        <dsp:cNvPr id="0" name=""/>
        <dsp:cNvSpPr/>
      </dsp:nvSpPr>
      <dsp:spPr>
        <a:xfrm>
          <a:off x="1295393" y="3033938"/>
          <a:ext cx="2427084" cy="10296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b="1" kern="1200" dirty="0"/>
            <a:t>114 vuxna ledare</a:t>
          </a:r>
        </a:p>
        <a:p>
          <a:pPr marL="0" lvl="0" indent="0" algn="l" defTabSz="889000">
            <a:lnSpc>
              <a:spcPct val="100000"/>
            </a:lnSpc>
            <a:spcBef>
              <a:spcPct val="0"/>
            </a:spcBef>
            <a:spcAft>
              <a:spcPct val="35000"/>
            </a:spcAft>
            <a:buNone/>
          </a:pPr>
          <a:r>
            <a:rPr lang="en-US" sz="2000" b="1" kern="1200" dirty="0"/>
            <a:t>35 ungdomscoacher</a:t>
          </a:r>
        </a:p>
      </dsp:txBody>
      <dsp:txXfrm>
        <a:off x="1295393" y="3033938"/>
        <a:ext cx="2427084" cy="1029672"/>
      </dsp:txXfrm>
    </dsp:sp>
    <dsp:sp modelId="{71F65734-DE6A-4A6F-8DD3-82E9EA5AB21E}">
      <dsp:nvSpPr>
        <dsp:cNvPr id="0" name=""/>
        <dsp:cNvSpPr/>
      </dsp:nvSpPr>
      <dsp:spPr>
        <a:xfrm>
          <a:off x="4492923" y="3014622"/>
          <a:ext cx="1029672" cy="1029672"/>
        </a:xfrm>
        <a:prstGeom prst="ellipse">
          <a:avLst/>
        </a:prstGeom>
        <a:solidFill>
          <a:schemeClr val="dk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239195A1-7564-403C-9461-5DC6B95E5A1E}">
      <dsp:nvSpPr>
        <dsp:cNvPr id="0" name=""/>
        <dsp:cNvSpPr/>
      </dsp:nvSpPr>
      <dsp:spPr>
        <a:xfrm>
          <a:off x="4709169" y="3230853"/>
          <a:ext cx="597209" cy="59720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A17F39DA-0624-4E89-9457-48BAC1E591CB}">
      <dsp:nvSpPr>
        <dsp:cNvPr id="0" name=""/>
        <dsp:cNvSpPr/>
      </dsp:nvSpPr>
      <dsp:spPr>
        <a:xfrm>
          <a:off x="5784270" y="2576733"/>
          <a:ext cx="2427084" cy="18624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dirty="0"/>
            <a:t>Styrelse</a:t>
          </a:r>
        </a:p>
        <a:p>
          <a:pPr marL="0" lvl="0" indent="0" algn="l" defTabSz="889000">
            <a:lnSpc>
              <a:spcPct val="100000"/>
            </a:lnSpc>
            <a:spcBef>
              <a:spcPct val="0"/>
            </a:spcBef>
            <a:spcAft>
              <a:spcPct val="35000"/>
            </a:spcAft>
            <a:buNone/>
          </a:pPr>
          <a:r>
            <a:rPr lang="en-US" sz="2000" kern="1200" dirty="0"/>
            <a:t>Tränarråd</a:t>
          </a:r>
        </a:p>
        <a:p>
          <a:pPr marL="0" lvl="0" indent="0" algn="l" defTabSz="889000">
            <a:lnSpc>
              <a:spcPct val="100000"/>
            </a:lnSpc>
            <a:spcBef>
              <a:spcPct val="0"/>
            </a:spcBef>
            <a:spcAft>
              <a:spcPct val="35000"/>
            </a:spcAft>
            <a:buNone/>
          </a:pPr>
          <a:r>
            <a:rPr lang="en-US" sz="2000" kern="1200" dirty="0"/>
            <a:t>Föreningskanslist</a:t>
          </a:r>
        </a:p>
        <a:p>
          <a:pPr marL="0" lvl="0" indent="0" algn="l" defTabSz="889000">
            <a:lnSpc>
              <a:spcPct val="100000"/>
            </a:lnSpc>
            <a:spcBef>
              <a:spcPct val="0"/>
            </a:spcBef>
            <a:spcAft>
              <a:spcPct val="35000"/>
            </a:spcAft>
            <a:buNone/>
          </a:pPr>
          <a:r>
            <a:rPr lang="en-US" sz="2000" kern="1200" dirty="0"/>
            <a:t>Chefstränare</a:t>
          </a:r>
        </a:p>
        <a:p>
          <a:pPr marL="0" lvl="0" indent="0" algn="l" defTabSz="889000">
            <a:lnSpc>
              <a:spcPct val="100000"/>
            </a:lnSpc>
            <a:spcBef>
              <a:spcPct val="0"/>
            </a:spcBef>
            <a:spcAft>
              <a:spcPct val="35000"/>
            </a:spcAft>
            <a:buNone/>
          </a:pPr>
          <a:r>
            <a:rPr lang="en-US" sz="2000" kern="1200" dirty="0"/>
            <a:t>4 arvoderade tränare</a:t>
          </a:r>
        </a:p>
      </dsp:txBody>
      <dsp:txXfrm>
        <a:off x="5784270" y="2576733"/>
        <a:ext cx="2427084" cy="18624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4E0EEF-699A-47B5-A65C-33402F545879}">
      <dsp:nvSpPr>
        <dsp:cNvPr id="0" name=""/>
        <dsp:cNvSpPr/>
      </dsp:nvSpPr>
      <dsp:spPr>
        <a:xfrm>
          <a:off x="2943448" y="0"/>
          <a:ext cx="2342703" cy="1171351"/>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sv-SE" sz="3100" kern="1200" dirty="0"/>
            <a:t>Styrelse</a:t>
          </a:r>
        </a:p>
      </dsp:txBody>
      <dsp:txXfrm>
        <a:off x="2977756" y="34308"/>
        <a:ext cx="2274087" cy="1102735"/>
      </dsp:txXfrm>
    </dsp:sp>
    <dsp:sp modelId="{BDA8BADA-3361-4279-A6D1-A585A297B36E}">
      <dsp:nvSpPr>
        <dsp:cNvPr id="0" name=""/>
        <dsp:cNvSpPr/>
      </dsp:nvSpPr>
      <dsp:spPr>
        <a:xfrm rot="3600679">
          <a:off x="4471375" y="2057230"/>
          <a:ext cx="1221869" cy="409973"/>
        </a:xfrm>
        <a:prstGeom prst="lef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sv-SE" sz="1700" kern="1200"/>
        </a:p>
      </dsp:txBody>
      <dsp:txXfrm>
        <a:off x="4594367" y="2139225"/>
        <a:ext cx="975885" cy="245983"/>
      </dsp:txXfrm>
    </dsp:sp>
    <dsp:sp modelId="{628F8D1A-6A4B-4C34-96FE-B2B8F31360DA}">
      <dsp:nvSpPr>
        <dsp:cNvPr id="0" name=""/>
        <dsp:cNvSpPr/>
      </dsp:nvSpPr>
      <dsp:spPr>
        <a:xfrm>
          <a:off x="4878468" y="3353082"/>
          <a:ext cx="2342703" cy="1171351"/>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sv-SE" sz="3100" kern="1200" dirty="0"/>
            <a:t>Medlemmar</a:t>
          </a:r>
        </a:p>
      </dsp:txBody>
      <dsp:txXfrm>
        <a:off x="4912776" y="3387390"/>
        <a:ext cx="2274087" cy="1102735"/>
      </dsp:txXfrm>
    </dsp:sp>
    <dsp:sp modelId="{EE62F089-16F1-4641-A386-BC0B7829C8B7}">
      <dsp:nvSpPr>
        <dsp:cNvPr id="0" name=""/>
        <dsp:cNvSpPr/>
      </dsp:nvSpPr>
      <dsp:spPr>
        <a:xfrm rot="10800000">
          <a:off x="3503865" y="3733771"/>
          <a:ext cx="1221869" cy="409973"/>
        </a:xfrm>
        <a:prstGeom prst="lef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sv-SE" sz="1700" kern="1200"/>
        </a:p>
      </dsp:txBody>
      <dsp:txXfrm rot="10800000">
        <a:off x="3626857" y="3815766"/>
        <a:ext cx="975885" cy="245983"/>
      </dsp:txXfrm>
    </dsp:sp>
    <dsp:sp modelId="{1D3353B6-6FE3-4637-842E-AF8810241D13}">
      <dsp:nvSpPr>
        <dsp:cNvPr id="0" name=""/>
        <dsp:cNvSpPr/>
      </dsp:nvSpPr>
      <dsp:spPr>
        <a:xfrm>
          <a:off x="1008428" y="3353082"/>
          <a:ext cx="2342703" cy="1171351"/>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sv-SE" sz="3100" kern="1200" dirty="0"/>
            <a:t>Tränarråd</a:t>
          </a:r>
        </a:p>
      </dsp:txBody>
      <dsp:txXfrm>
        <a:off x="1042736" y="3387390"/>
        <a:ext cx="2274087" cy="1102735"/>
      </dsp:txXfrm>
    </dsp:sp>
    <dsp:sp modelId="{18083FF2-1863-4187-BFDD-A46843160FE4}">
      <dsp:nvSpPr>
        <dsp:cNvPr id="0" name=""/>
        <dsp:cNvSpPr/>
      </dsp:nvSpPr>
      <dsp:spPr>
        <a:xfrm rot="17999321">
          <a:off x="2536355" y="2057230"/>
          <a:ext cx="1221869" cy="409973"/>
        </a:xfrm>
        <a:prstGeom prst="lef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sv-SE" sz="1700" kern="1200"/>
        </a:p>
      </dsp:txBody>
      <dsp:txXfrm>
        <a:off x="2659347" y="2139225"/>
        <a:ext cx="975885" cy="24598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4E0EEF-699A-47B5-A65C-33402F545879}">
      <dsp:nvSpPr>
        <dsp:cNvPr id="0" name=""/>
        <dsp:cNvSpPr/>
      </dsp:nvSpPr>
      <dsp:spPr>
        <a:xfrm>
          <a:off x="3079551" y="99548"/>
          <a:ext cx="2027648" cy="101382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sv-SE" sz="2400" kern="1200" dirty="0"/>
            <a:t>Styrelse</a:t>
          </a:r>
          <a:endParaRPr lang="sv-SE" sz="1300" kern="1200" dirty="0"/>
        </a:p>
        <a:p>
          <a:pPr marL="0" lvl="0" indent="0" algn="ctr" defTabSz="1066800">
            <a:lnSpc>
              <a:spcPct val="90000"/>
            </a:lnSpc>
            <a:spcBef>
              <a:spcPct val="0"/>
            </a:spcBef>
            <a:spcAft>
              <a:spcPct val="35000"/>
            </a:spcAft>
            <a:buNone/>
          </a:pPr>
          <a:r>
            <a:rPr lang="sv-SE" sz="1000" kern="1200" dirty="0"/>
            <a:t>Föreningens utveckling, organisation, ledarskap* och ekonomi</a:t>
          </a:r>
          <a:r>
            <a:rPr lang="sv-SE" sz="1300" kern="1200" dirty="0"/>
            <a:t> </a:t>
          </a:r>
        </a:p>
      </dsp:txBody>
      <dsp:txXfrm>
        <a:off x="3109245" y="129242"/>
        <a:ext cx="1968260" cy="954436"/>
      </dsp:txXfrm>
    </dsp:sp>
    <dsp:sp modelId="{BDA8BADA-3361-4279-A6D1-A585A297B36E}">
      <dsp:nvSpPr>
        <dsp:cNvPr id="0" name=""/>
        <dsp:cNvSpPr/>
      </dsp:nvSpPr>
      <dsp:spPr>
        <a:xfrm rot="3575409">
          <a:off x="5072594" y="1882126"/>
          <a:ext cx="1151549" cy="354838"/>
        </a:xfrm>
        <a:prstGeom prst="lef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sv-SE" sz="1500" kern="1200"/>
        </a:p>
      </dsp:txBody>
      <dsp:txXfrm>
        <a:off x="5179045" y="1953094"/>
        <a:ext cx="938647" cy="212902"/>
      </dsp:txXfrm>
    </dsp:sp>
    <dsp:sp modelId="{628F8D1A-6A4B-4C34-96FE-B2B8F31360DA}">
      <dsp:nvSpPr>
        <dsp:cNvPr id="0" name=""/>
        <dsp:cNvSpPr/>
      </dsp:nvSpPr>
      <dsp:spPr>
        <a:xfrm>
          <a:off x="4711317" y="2879730"/>
          <a:ext cx="2027648" cy="101382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sv-SE" sz="2400" kern="1200" dirty="0"/>
            <a:t>Medlemmar</a:t>
          </a:r>
          <a:endParaRPr lang="sv-SE" sz="1400" kern="1200" dirty="0"/>
        </a:p>
        <a:p>
          <a:pPr marL="0" lvl="0" indent="0" algn="ctr" defTabSz="1066800">
            <a:lnSpc>
              <a:spcPct val="90000"/>
            </a:lnSpc>
            <a:spcBef>
              <a:spcPct val="0"/>
            </a:spcBef>
            <a:spcAft>
              <a:spcPct val="35000"/>
            </a:spcAft>
            <a:buNone/>
          </a:pPr>
          <a:r>
            <a:rPr lang="sv-SE" sz="1000" kern="1200" dirty="0"/>
            <a:t>Inflytande, engagemang och beslut av styrelse vid årsmötet</a:t>
          </a:r>
        </a:p>
      </dsp:txBody>
      <dsp:txXfrm>
        <a:off x="4741011" y="2909424"/>
        <a:ext cx="1968260" cy="954436"/>
      </dsp:txXfrm>
    </dsp:sp>
    <dsp:sp modelId="{EE62F089-16F1-4641-A386-BC0B7829C8B7}">
      <dsp:nvSpPr>
        <dsp:cNvPr id="0" name=""/>
        <dsp:cNvSpPr/>
      </dsp:nvSpPr>
      <dsp:spPr>
        <a:xfrm rot="10803810">
          <a:off x="3415825" y="3207302"/>
          <a:ext cx="1151549" cy="354838"/>
        </a:xfrm>
        <a:prstGeom prst="lef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sv-SE" sz="1500" kern="1200"/>
        </a:p>
      </dsp:txBody>
      <dsp:txXfrm rot="10800000">
        <a:off x="3522276" y="3278270"/>
        <a:ext cx="938647" cy="212902"/>
      </dsp:txXfrm>
    </dsp:sp>
    <dsp:sp modelId="{1D3353B6-6FE3-4637-842E-AF8810241D13}">
      <dsp:nvSpPr>
        <dsp:cNvPr id="0" name=""/>
        <dsp:cNvSpPr/>
      </dsp:nvSpPr>
      <dsp:spPr>
        <a:xfrm>
          <a:off x="1244233" y="2875888"/>
          <a:ext cx="2027648" cy="101382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sv-SE" sz="2400" kern="1200" dirty="0"/>
            <a:t>Tränarråd</a:t>
          </a:r>
          <a:endParaRPr lang="sv-SE" sz="1500" kern="1200" dirty="0"/>
        </a:p>
        <a:p>
          <a:pPr marL="0" lvl="0" indent="0" algn="ctr" defTabSz="1066800">
            <a:lnSpc>
              <a:spcPct val="90000"/>
            </a:lnSpc>
            <a:spcBef>
              <a:spcPct val="0"/>
            </a:spcBef>
            <a:spcAft>
              <a:spcPct val="35000"/>
            </a:spcAft>
            <a:buNone/>
          </a:pPr>
          <a:r>
            <a:rPr lang="sv-SE" sz="1000" kern="1200" dirty="0"/>
            <a:t>Sportsliga utvecklingen och stöd för våra lag, spelare &amp; ledare**</a:t>
          </a:r>
        </a:p>
      </dsp:txBody>
      <dsp:txXfrm>
        <a:off x="1273927" y="2905582"/>
        <a:ext cx="1968260" cy="954436"/>
      </dsp:txXfrm>
    </dsp:sp>
    <dsp:sp modelId="{18083FF2-1863-4187-BFDD-A46843160FE4}">
      <dsp:nvSpPr>
        <dsp:cNvPr id="0" name=""/>
        <dsp:cNvSpPr/>
      </dsp:nvSpPr>
      <dsp:spPr>
        <a:xfrm rot="18208018">
          <a:off x="1880741" y="1828509"/>
          <a:ext cx="1151549" cy="354838"/>
        </a:xfrm>
        <a:prstGeom prst="lef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sv-SE" sz="1500" kern="1200"/>
        </a:p>
      </dsp:txBody>
      <dsp:txXfrm>
        <a:off x="1987192" y="1899477"/>
        <a:ext cx="938647" cy="212902"/>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66B2D1-1050-704F-B9AB-26F6E97619F4}" type="datetimeFigureOut">
              <a:rPr lang="sv-SE" smtClean="0"/>
              <a:t>2021-09-20</a:t>
            </a:fld>
            <a:endParaRPr/>
          </a:p>
        </p:txBody>
      </p:sp>
      <p:sp>
        <p:nvSpPr>
          <p:cNvPr id="4" name="Platshållare för bildobjekt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6F0826-B710-CB47-B085-C513A74A0559}" type="slidenum">
              <a:rPr lang="sv-SE" smtClean="0"/>
              <a:t>‹#›</a:t>
            </a:fld>
            <a:endParaRPr/>
          </a:p>
        </p:txBody>
      </p:sp>
    </p:spTree>
    <p:extLst>
      <p:ext uri="{BB962C8B-B14F-4D97-AF65-F5344CB8AC3E}">
        <p14:creationId xmlns:p14="http://schemas.microsoft.com/office/powerpoint/2010/main" val="35141130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dirty="0"/>
          </a:p>
        </p:txBody>
      </p:sp>
      <p:sp>
        <p:nvSpPr>
          <p:cNvPr id="4" name="Platshållare för bildnummer 3"/>
          <p:cNvSpPr>
            <a:spLocks noGrp="1"/>
          </p:cNvSpPr>
          <p:nvPr>
            <p:ph type="sldNum" sz="quarter" idx="5"/>
          </p:nvPr>
        </p:nvSpPr>
        <p:spPr/>
        <p:txBody>
          <a:bodyPr/>
          <a:lstStyle/>
          <a:p>
            <a:fld id="{F26F0826-B710-CB47-B085-C513A74A0559}" type="slidenum">
              <a:rPr lang="sv-SE" smtClean="0"/>
              <a:t>1</a:t>
            </a:fld>
            <a:endParaRPr lang="sv-SE"/>
          </a:p>
        </p:txBody>
      </p:sp>
    </p:spTree>
    <p:extLst>
      <p:ext uri="{BB962C8B-B14F-4D97-AF65-F5344CB8AC3E}">
        <p14:creationId xmlns:p14="http://schemas.microsoft.com/office/powerpoint/2010/main" val="10031085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dirty="0"/>
          </a:p>
        </p:txBody>
      </p:sp>
      <p:sp>
        <p:nvSpPr>
          <p:cNvPr id="4" name="Platshållare för bildnummer 3"/>
          <p:cNvSpPr>
            <a:spLocks noGrp="1"/>
          </p:cNvSpPr>
          <p:nvPr>
            <p:ph type="sldNum" sz="quarter" idx="5"/>
          </p:nvPr>
        </p:nvSpPr>
        <p:spPr/>
        <p:txBody>
          <a:bodyPr/>
          <a:lstStyle/>
          <a:p>
            <a:fld id="{81EB4646-7210-1744-8963-0447F9483778}" type="slidenum">
              <a:rPr lang="sv-SE" smtClean="0"/>
              <a:t>10</a:t>
            </a:fld>
            <a:endParaRPr lang="sv-SE"/>
          </a:p>
        </p:txBody>
      </p:sp>
    </p:spTree>
    <p:extLst>
      <p:ext uri="{BB962C8B-B14F-4D97-AF65-F5344CB8AC3E}">
        <p14:creationId xmlns:p14="http://schemas.microsoft.com/office/powerpoint/2010/main" val="9826389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dirty="0"/>
          </a:p>
        </p:txBody>
      </p:sp>
      <p:sp>
        <p:nvSpPr>
          <p:cNvPr id="4" name="Platshållare för bildnummer 3"/>
          <p:cNvSpPr>
            <a:spLocks noGrp="1"/>
          </p:cNvSpPr>
          <p:nvPr>
            <p:ph type="sldNum" sz="quarter" idx="5"/>
          </p:nvPr>
        </p:nvSpPr>
        <p:spPr/>
        <p:txBody>
          <a:bodyPr/>
          <a:lstStyle/>
          <a:p>
            <a:fld id="{81EB4646-7210-1744-8963-0447F9483778}" type="slidenum">
              <a:rPr lang="sv-SE" smtClean="0"/>
              <a:t>11</a:t>
            </a:fld>
            <a:endParaRPr lang="sv-SE"/>
          </a:p>
        </p:txBody>
      </p:sp>
    </p:spTree>
    <p:extLst>
      <p:ext uri="{BB962C8B-B14F-4D97-AF65-F5344CB8AC3E}">
        <p14:creationId xmlns:p14="http://schemas.microsoft.com/office/powerpoint/2010/main" val="15463066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dirty="0"/>
          </a:p>
        </p:txBody>
      </p:sp>
      <p:sp>
        <p:nvSpPr>
          <p:cNvPr id="4" name="Platshållare för bildnummer 3"/>
          <p:cNvSpPr>
            <a:spLocks noGrp="1"/>
          </p:cNvSpPr>
          <p:nvPr>
            <p:ph type="sldNum" sz="quarter" idx="5"/>
          </p:nvPr>
        </p:nvSpPr>
        <p:spPr/>
        <p:txBody>
          <a:bodyPr/>
          <a:lstStyle/>
          <a:p>
            <a:fld id="{81EB4646-7210-1744-8963-0447F9483778}" type="slidenum">
              <a:rPr lang="sv-SE" smtClean="0"/>
              <a:t>12</a:t>
            </a:fld>
            <a:endParaRPr lang="sv-SE"/>
          </a:p>
        </p:txBody>
      </p:sp>
    </p:spTree>
    <p:extLst>
      <p:ext uri="{BB962C8B-B14F-4D97-AF65-F5344CB8AC3E}">
        <p14:creationId xmlns:p14="http://schemas.microsoft.com/office/powerpoint/2010/main" val="33127803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9/20/21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4.tiff"/><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4.tiff"/><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8" Type="http://schemas.openxmlformats.org/officeDocument/2006/relationships/hyperlink" Target="mailto:kansli@vibybasket.se" TargetMode="External"/><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4.tiff"/><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mailto:styrelse@vibybasket.se" TargetMode="External"/><Relationship Id="rId5" Type="http://schemas.openxmlformats.org/officeDocument/2006/relationships/hyperlink" Target="mailto:evalotta.sandberg@gmail.com" TargetMode="External"/><Relationship Id="rId4" Type="http://schemas.openxmlformats.org/officeDocument/2006/relationships/image" Target="../media/image14.tiff"/></Relationships>
</file>

<file path=ppt/slides/_rels/slide11.xml.rels><?xml version="1.0" encoding="UTF-8" standalone="yes"?>
<Relationships xmlns="http://schemas.openxmlformats.org/package/2006/relationships"><Relationship Id="rId3" Type="http://schemas.openxmlformats.org/officeDocument/2006/relationships/hyperlink" Target="mailto:styrelse@vibybasket.se"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tiff"/></Relationships>
</file>

<file path=ppt/slides/_rels/slide12.xml.rels><?xml version="1.0" encoding="UTF-8" standalone="yes"?>
<Relationships xmlns="http://schemas.openxmlformats.org/package/2006/relationships"><Relationship Id="rId3" Type="http://schemas.openxmlformats.org/officeDocument/2006/relationships/hyperlink" Target="mailto:styrelse@vibybasket.se"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tiff"/></Relationships>
</file>

<file path=ppt/slides/_rels/slide13.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hyperlink" Target="mailto:tranarradet@vibybasket.se"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vibybasket.se/dokument/?ID=23025" TargetMode="External"/><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vibybasket.se/dokument/?ID=23025" TargetMode="External"/><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ww.vibybasket.se/dokument/?ID=23025" TargetMode="External"/><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4.tiff"/><Relationship Id="rId5" Type="http://schemas.openxmlformats.org/officeDocument/2006/relationships/image" Target="../media/image18.png"/><Relationship Id="rId4" Type="http://schemas.openxmlformats.org/officeDocument/2006/relationships/image" Target="../media/image17.jpeg"/></Relationships>
</file>

<file path=ppt/slides/_rels/slide2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Freeform: Shape 70">
            <a:extLst>
              <a:ext uri="{FF2B5EF4-FFF2-40B4-BE49-F238E27FC236}">
                <a16:creationId xmlns:a16="http://schemas.microsoft.com/office/drawing/2014/main" id="{303CC970-4826-4CED-8063-0FB6766354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214888" y="4564049"/>
            <a:ext cx="2929112" cy="2293951"/>
          </a:xfrm>
          <a:custGeom>
            <a:avLst/>
            <a:gdLst>
              <a:gd name="connsiteX0" fmla="*/ 0 w 3905483"/>
              <a:gd name="connsiteY0" fmla="*/ 2293951 h 2293951"/>
              <a:gd name="connsiteX1" fmla="*/ 3905483 w 3905483"/>
              <a:gd name="connsiteY1" fmla="*/ 2293951 h 2293951"/>
              <a:gd name="connsiteX2" fmla="*/ 3905483 w 3905483"/>
              <a:gd name="connsiteY2" fmla="*/ 0 h 2293951"/>
              <a:gd name="connsiteX3" fmla="*/ 2479521 w 3905483"/>
              <a:gd name="connsiteY3" fmla="*/ 0 h 2293951"/>
              <a:gd name="connsiteX4" fmla="*/ 1739055 w 3905483"/>
              <a:gd name="connsiteY4" fmla="*/ 0 h 2293951"/>
              <a:gd name="connsiteX5" fmla="*/ 1737976 w 3905483"/>
              <a:gd name="connsiteY5" fmla="*/ 2332 h 2293951"/>
              <a:gd name="connsiteX6" fmla="*/ 1061319 w 3905483"/>
              <a:gd name="connsiteY6" fmla="*/ 2332 h 229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05483" h="2293951">
                <a:moveTo>
                  <a:pt x="0" y="2293951"/>
                </a:moveTo>
                <a:lnTo>
                  <a:pt x="3905483" y="2293951"/>
                </a:lnTo>
                <a:lnTo>
                  <a:pt x="3905483" y="0"/>
                </a:lnTo>
                <a:lnTo>
                  <a:pt x="2479521" y="0"/>
                </a:lnTo>
                <a:lnTo>
                  <a:pt x="1739055" y="0"/>
                </a:lnTo>
                <a:lnTo>
                  <a:pt x="1737976" y="2332"/>
                </a:lnTo>
                <a:lnTo>
                  <a:pt x="1061319" y="2332"/>
                </a:lnTo>
                <a:close/>
              </a:path>
            </a:pathLst>
          </a:custGeom>
          <a:solidFill>
            <a:srgbClr val="B4B4B4">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3" name="Freeform: Shape 72">
            <a:extLst>
              <a:ext uri="{FF2B5EF4-FFF2-40B4-BE49-F238E27FC236}">
                <a16:creationId xmlns:a16="http://schemas.microsoft.com/office/drawing/2014/main" id="{14490D63-3365-45CC-AC50-705C1B7681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564049"/>
            <a:ext cx="6833104" cy="2293951"/>
          </a:xfrm>
          <a:custGeom>
            <a:avLst/>
            <a:gdLst>
              <a:gd name="connsiteX0" fmla="*/ 0 w 9110805"/>
              <a:gd name="connsiteY0" fmla="*/ 2293951 h 2293951"/>
              <a:gd name="connsiteX1" fmla="*/ 107316 w 9110805"/>
              <a:gd name="connsiteY1" fmla="*/ 2293951 h 2293951"/>
              <a:gd name="connsiteX2" fmla="*/ 7277190 w 9110805"/>
              <a:gd name="connsiteY2" fmla="*/ 2293951 h 2293951"/>
              <a:gd name="connsiteX3" fmla="*/ 8048407 w 9110805"/>
              <a:gd name="connsiteY3" fmla="*/ 2293951 h 2293951"/>
              <a:gd name="connsiteX4" fmla="*/ 9110805 w 9110805"/>
              <a:gd name="connsiteY4" fmla="*/ 0 h 2293951"/>
              <a:gd name="connsiteX5" fmla="*/ 8339588 w 9110805"/>
              <a:gd name="connsiteY5" fmla="*/ 0 h 2293951"/>
              <a:gd name="connsiteX6" fmla="*/ 107316 w 9110805"/>
              <a:gd name="connsiteY6" fmla="*/ 0 h 2293951"/>
              <a:gd name="connsiteX7" fmla="*/ 0 w 9110805"/>
              <a:gd name="connsiteY7" fmla="*/ 0 h 229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10805" h="2293951">
                <a:moveTo>
                  <a:pt x="0" y="2293951"/>
                </a:moveTo>
                <a:lnTo>
                  <a:pt x="107316" y="2293951"/>
                </a:lnTo>
                <a:lnTo>
                  <a:pt x="7277190" y="2293951"/>
                </a:lnTo>
                <a:lnTo>
                  <a:pt x="8048407" y="2293951"/>
                </a:lnTo>
                <a:lnTo>
                  <a:pt x="9110805" y="0"/>
                </a:lnTo>
                <a:lnTo>
                  <a:pt x="8339588" y="0"/>
                </a:lnTo>
                <a:lnTo>
                  <a:pt x="107316" y="0"/>
                </a:lnTo>
                <a:lnTo>
                  <a:pt x="0" y="0"/>
                </a:lnTo>
                <a:close/>
              </a:path>
            </a:pathLst>
          </a:cu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Rectangle 4"/>
          <p:cNvSpPr/>
          <p:nvPr/>
        </p:nvSpPr>
        <p:spPr>
          <a:xfrm>
            <a:off x="189259" y="4564049"/>
            <a:ext cx="5883591" cy="1989151"/>
          </a:xfrm>
          <a:prstGeom prst="rect">
            <a:avLst/>
          </a:prstGeom>
        </p:spPr>
        <p:txBody>
          <a:bodyPr vert="horz" lIns="91440" tIns="45720" rIns="91440" bIns="45720" rtlCol="0" anchor="b">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400" b="1" i="0" u="none" strike="noStrike" kern="1200" cap="none" spc="0" normalizeH="0" baseline="0" noProof="0" dirty="0">
                <a:ln w="11430"/>
                <a:solidFill>
                  <a:srgbClr val="FFFFFF"/>
                </a:solidFill>
                <a:effectLst>
                  <a:outerShdw blurRad="50800" dist="39000" dir="5460000" algn="tl">
                    <a:srgbClr val="000000">
                      <a:alpha val="38000"/>
                    </a:srgbClr>
                  </a:outerShdw>
                </a:effectLst>
                <a:uLnTx/>
                <a:uFillTx/>
                <a:latin typeface="Calibri"/>
                <a:ea typeface="+mn-ea"/>
                <a:cs typeface="+mn-cs"/>
              </a:rPr>
              <a:t>Presentation av </a:t>
            </a: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400" b="1" i="0" u="none" strike="noStrike" kern="1200" cap="none" spc="0" normalizeH="0" baseline="0" noProof="0" dirty="0">
                <a:ln w="11430"/>
                <a:solidFill>
                  <a:srgbClr val="FFFFFF"/>
                </a:solidFill>
                <a:effectLst>
                  <a:outerShdw blurRad="50800" dist="39000" dir="5460000" algn="tl">
                    <a:srgbClr val="000000">
                      <a:alpha val="38000"/>
                    </a:srgbClr>
                  </a:outerShdw>
                </a:effectLst>
                <a:uLnTx/>
                <a:uFillTx/>
                <a:latin typeface="Calibri"/>
                <a:ea typeface="+mn-ea"/>
                <a:cs typeface="+mn-cs"/>
              </a:rPr>
              <a:t>Viby Basket</a:t>
            </a:r>
          </a:p>
        </p:txBody>
      </p:sp>
      <p:pic>
        <p:nvPicPr>
          <p:cNvPr id="6" name="Picture 2" descr="C:\Users\Sissi\Dropbox\Viby Basket\Hemsidan\Bilder\Tiger hemsida.PNG">
            <a:extLst>
              <a:ext uri="{FF2B5EF4-FFF2-40B4-BE49-F238E27FC236}">
                <a16:creationId xmlns:a16="http://schemas.microsoft.com/office/drawing/2014/main" id="{C87A2C66-6DBE-874E-B7E9-9D9456D916E2}"/>
              </a:ext>
            </a:extLst>
          </p:cNvPr>
          <p:cNvPicPr>
            <a:picLocks noChangeAspect="1" noChangeArrowheads="1"/>
          </p:cNvPicPr>
          <p:nvPr/>
        </p:nvPicPr>
        <p:blipFill rotWithShape="1">
          <a:blip r:embed="rId3" cstate="print"/>
          <a:srcRect l="723" r="731"/>
          <a:stretch/>
        </p:blipFill>
        <p:spPr bwMode="auto">
          <a:xfrm>
            <a:off x="0" y="-59436"/>
            <a:ext cx="9144000" cy="1659636"/>
          </a:xfrm>
          <a:prstGeom prst="rect">
            <a:avLst/>
          </a:prstGeom>
          <a:noFill/>
        </p:spPr>
      </p:pic>
      <p:pic>
        <p:nvPicPr>
          <p:cNvPr id="7" name="Bildobjekt 6" descr="En bild som visar person, plan, framsida, racket&#10;&#10;Automatiskt genererad beskrivning">
            <a:extLst>
              <a:ext uri="{FF2B5EF4-FFF2-40B4-BE49-F238E27FC236}">
                <a16:creationId xmlns:a16="http://schemas.microsoft.com/office/drawing/2014/main" id="{0AA7909D-0ED2-1B42-B1EE-981B995BBBAB}"/>
              </a:ext>
            </a:extLst>
          </p:cNvPr>
          <p:cNvPicPr>
            <a:picLocks noChangeAspect="1"/>
          </p:cNvPicPr>
          <p:nvPr/>
        </p:nvPicPr>
        <p:blipFill rotWithShape="1">
          <a:blip r:embed="rId4">
            <a:extLst>
              <a:ext uri="{28A0092B-C50C-407E-A947-70E740481C1C}">
                <a14:useLocalDpi xmlns:a14="http://schemas.microsoft.com/office/drawing/2010/main" val="0"/>
              </a:ext>
            </a:extLst>
          </a:blip>
          <a:srcRect l="2424" r="593"/>
          <a:stretch/>
        </p:blipFill>
        <p:spPr>
          <a:xfrm>
            <a:off x="0" y="1574172"/>
            <a:ext cx="9144000" cy="2990596"/>
          </a:xfrm>
          <a:prstGeom prst="rect">
            <a:avLst/>
          </a:prstGeom>
        </p:spPr>
      </p:pic>
      <p:pic>
        <p:nvPicPr>
          <p:cNvPr id="9" name="Bildobjekt 8">
            <a:extLst>
              <a:ext uri="{FF2B5EF4-FFF2-40B4-BE49-F238E27FC236}">
                <a16:creationId xmlns:a16="http://schemas.microsoft.com/office/drawing/2014/main" id="{16526C08-D1AB-A946-BEED-C8A6A392E8B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75141" y="4750832"/>
            <a:ext cx="1979600" cy="1979600"/>
          </a:xfrm>
          <a:prstGeom prst="rect">
            <a:avLst/>
          </a:prstGeom>
        </p:spPr>
      </p:pic>
    </p:spTree>
    <p:extLst>
      <p:ext uri="{BB962C8B-B14F-4D97-AF65-F5344CB8AC3E}">
        <p14:creationId xmlns:p14="http://schemas.microsoft.com/office/powerpoint/2010/main" val="10714778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0DE6A193-4755-479A-BC6F-A7EBCA73B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Freeform: Shape 75">
            <a:extLst>
              <a:ext uri="{FF2B5EF4-FFF2-40B4-BE49-F238E27FC236}">
                <a16:creationId xmlns:a16="http://schemas.microsoft.com/office/drawing/2014/main" id="{5A55B759-31A7-423C-9BC2-A8BC09FE9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4874" y="-478"/>
            <a:ext cx="5065739" cy="6858478"/>
          </a:xfrm>
          <a:custGeom>
            <a:avLst/>
            <a:gdLst>
              <a:gd name="connsiteX0" fmla="*/ 0 w 6754318"/>
              <a:gd name="connsiteY0" fmla="*/ 6858478 h 6858478"/>
              <a:gd name="connsiteX1" fmla="*/ 6754318 w 6754318"/>
              <a:gd name="connsiteY1" fmla="*/ 6858478 h 6858478"/>
              <a:gd name="connsiteX2" fmla="*/ 3577943 w 6754318"/>
              <a:gd name="connsiteY2" fmla="*/ 0 h 6858478"/>
              <a:gd name="connsiteX3" fmla="*/ 3572366 w 6754318"/>
              <a:gd name="connsiteY3" fmla="*/ 0 h 6858478"/>
              <a:gd name="connsiteX4" fmla="*/ 2506138 w 6754318"/>
              <a:gd name="connsiteY4" fmla="*/ 0 h 6858478"/>
              <a:gd name="connsiteX5" fmla="*/ 0 w 6754318"/>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4318" h="6858478">
                <a:moveTo>
                  <a:pt x="0" y="6858478"/>
                </a:moveTo>
                <a:lnTo>
                  <a:pt x="6754318" y="6858478"/>
                </a:lnTo>
                <a:lnTo>
                  <a:pt x="3577943" y="0"/>
                </a:lnTo>
                <a:lnTo>
                  <a:pt x="3572366" y="0"/>
                </a:lnTo>
                <a:lnTo>
                  <a:pt x="2506138" y="0"/>
                </a:lnTo>
                <a:lnTo>
                  <a:pt x="0"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8" name="Freeform: Shape 77">
            <a:extLst>
              <a:ext uri="{FF2B5EF4-FFF2-40B4-BE49-F238E27FC236}">
                <a16:creationId xmlns:a16="http://schemas.microsoft.com/office/drawing/2014/main" id="{617D17FB-975C-487E-8519-38E547609E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78"/>
            <a:ext cx="4790210" cy="6858478"/>
          </a:xfrm>
          <a:custGeom>
            <a:avLst/>
            <a:gdLst>
              <a:gd name="connsiteX0" fmla="*/ 433167 w 6386947"/>
              <a:gd name="connsiteY0" fmla="*/ 0 h 6858478"/>
              <a:gd name="connsiteX1" fmla="*/ 2138767 w 6386947"/>
              <a:gd name="connsiteY1" fmla="*/ 0 h 6858478"/>
              <a:gd name="connsiteX2" fmla="*/ 3204995 w 6386947"/>
              <a:gd name="connsiteY2" fmla="*/ 0 h 6858478"/>
              <a:gd name="connsiteX3" fmla="*/ 3210572 w 6386947"/>
              <a:gd name="connsiteY3" fmla="*/ 0 h 6858478"/>
              <a:gd name="connsiteX4" fmla="*/ 6386947 w 6386947"/>
              <a:gd name="connsiteY4" fmla="*/ 6858478 h 6858478"/>
              <a:gd name="connsiteX5" fmla="*/ 1832610 w 6386947"/>
              <a:gd name="connsiteY5" fmla="*/ 6858478 h 6858478"/>
              <a:gd name="connsiteX6" fmla="*/ 433167 w 6386947"/>
              <a:gd name="connsiteY6" fmla="*/ 6858478 h 6858478"/>
              <a:gd name="connsiteX7" fmla="*/ 0 w 6386947"/>
              <a:gd name="connsiteY7" fmla="*/ 6858478 h 6858478"/>
              <a:gd name="connsiteX8" fmla="*/ 0 w 6386947"/>
              <a:gd name="connsiteY8" fmla="*/ 478 h 6858478"/>
              <a:gd name="connsiteX9" fmla="*/ 433167 w 6386947"/>
              <a:gd name="connsiteY9" fmla="*/ 478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86947" h="6858478">
                <a:moveTo>
                  <a:pt x="433167" y="0"/>
                </a:moveTo>
                <a:lnTo>
                  <a:pt x="2138767" y="0"/>
                </a:lnTo>
                <a:lnTo>
                  <a:pt x="3204995" y="0"/>
                </a:lnTo>
                <a:lnTo>
                  <a:pt x="3210572" y="0"/>
                </a:lnTo>
                <a:lnTo>
                  <a:pt x="6386947" y="6858478"/>
                </a:lnTo>
                <a:lnTo>
                  <a:pt x="1832610" y="6858478"/>
                </a:lnTo>
                <a:lnTo>
                  <a:pt x="433167" y="6858478"/>
                </a:lnTo>
                <a:lnTo>
                  <a:pt x="0" y="6858478"/>
                </a:lnTo>
                <a:lnTo>
                  <a:pt x="0" y="478"/>
                </a:lnTo>
                <a:lnTo>
                  <a:pt x="433167" y="478"/>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p:cNvSpPr>
            <a:spLocks noGrp="1"/>
          </p:cNvSpPr>
          <p:nvPr>
            <p:ph type="title"/>
          </p:nvPr>
        </p:nvSpPr>
        <p:spPr>
          <a:xfrm>
            <a:off x="139809" y="1573522"/>
            <a:ext cx="3043380" cy="2249424"/>
          </a:xfrm>
        </p:spPr>
        <p:txBody>
          <a:bodyPr vert="horz" lIns="91440" tIns="45720" rIns="91440" bIns="45720" rtlCol="0" anchor="t">
            <a:normAutofit/>
          </a:bodyPr>
          <a:lstStyle/>
          <a:p>
            <a:pPr algn="l">
              <a:lnSpc>
                <a:spcPct val="90000"/>
              </a:lnSpc>
            </a:pPr>
            <a:r>
              <a:rPr lang="en-US" sz="4700" dirty="0"/>
              <a:t>Klubben</a:t>
            </a:r>
            <a:br>
              <a:rPr lang="en-US" sz="4700" dirty="0"/>
            </a:br>
            <a:r>
              <a:rPr lang="en-US" sz="4700" dirty="0"/>
              <a:t>skryter...</a:t>
            </a:r>
          </a:p>
        </p:txBody>
      </p:sp>
      <p:pic>
        <p:nvPicPr>
          <p:cNvPr id="8" name="Bildobjekt 7">
            <a:extLst>
              <a:ext uri="{FF2B5EF4-FFF2-40B4-BE49-F238E27FC236}">
                <a16:creationId xmlns:a16="http://schemas.microsoft.com/office/drawing/2014/main" id="{AB5DA6ED-EC22-1442-910D-8C1B0FA30D10}"/>
              </a:ext>
            </a:extLst>
          </p:cNvPr>
          <p:cNvPicPr>
            <a:picLocks noChangeAspect="1"/>
          </p:cNvPicPr>
          <p:nvPr/>
        </p:nvPicPr>
        <p:blipFill>
          <a:blip r:embed="rId2"/>
          <a:stretch>
            <a:fillRect/>
          </a:stretch>
        </p:blipFill>
        <p:spPr>
          <a:xfrm>
            <a:off x="4343400" y="429254"/>
            <a:ext cx="4276585" cy="1646485"/>
          </a:xfrm>
          <a:prstGeom prst="rect">
            <a:avLst/>
          </a:prstGeom>
        </p:spPr>
      </p:pic>
      <p:pic>
        <p:nvPicPr>
          <p:cNvPr id="26629" name="Picture 5"/>
          <p:cNvPicPr>
            <a:picLocks noChangeAspect="1" noChangeArrowheads="1"/>
          </p:cNvPicPr>
          <p:nvPr/>
        </p:nvPicPr>
        <p:blipFill>
          <a:blip r:embed="rId3" cstate="print"/>
          <a:stretch>
            <a:fillRect/>
          </a:stretch>
        </p:blipFill>
        <p:spPr bwMode="auto">
          <a:xfrm>
            <a:off x="5669243" y="3126232"/>
            <a:ext cx="3072676" cy="3086393"/>
          </a:xfrm>
          <a:prstGeom prst="rect">
            <a:avLst/>
          </a:prstGeom>
          <a:noFill/>
        </p:spPr>
      </p:pic>
      <p:sp>
        <p:nvSpPr>
          <p:cNvPr id="4" name="Rectangle 3"/>
          <p:cNvSpPr/>
          <p:nvPr/>
        </p:nvSpPr>
        <p:spPr>
          <a:xfrm>
            <a:off x="570904" y="4782262"/>
            <a:ext cx="3620096" cy="707886"/>
          </a:xfrm>
          <a:prstGeom prst="rect">
            <a:avLst/>
          </a:prstGeom>
        </p:spPr>
        <p:txBody>
          <a:bodyPr wrap="square">
            <a:spAutoFit/>
          </a:bodyPr>
          <a:lstStyle/>
          <a:p>
            <a:pPr>
              <a:spcAft>
                <a:spcPts val="600"/>
              </a:spcAft>
            </a:pPr>
            <a:r>
              <a:rPr lang="sv-SE" sz="4000" dirty="0"/>
              <a:t>...med lite siffror</a:t>
            </a:r>
          </a:p>
        </p:txBody>
      </p:sp>
      <p:sp>
        <p:nvSpPr>
          <p:cNvPr id="26626" name="AutoShape 2"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v-SE" dirty="0"/>
          </a:p>
        </p:txBody>
      </p:sp>
      <p:sp>
        <p:nvSpPr>
          <p:cNvPr id="26628" name="AutoShape 4"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v-SE" dirty="0"/>
          </a:p>
        </p:txBody>
      </p:sp>
    </p:spTree>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AutoShape 2"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v-SE" dirty="0"/>
          </a:p>
        </p:txBody>
      </p:sp>
      <p:sp>
        <p:nvSpPr>
          <p:cNvPr id="26628" name="AutoShape 4"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v-SE" dirty="0"/>
          </a:p>
        </p:txBody>
      </p:sp>
      <p:sp>
        <p:nvSpPr>
          <p:cNvPr id="5" name="Rubrik 1">
            <a:extLst>
              <a:ext uri="{FF2B5EF4-FFF2-40B4-BE49-F238E27FC236}">
                <a16:creationId xmlns:a16="http://schemas.microsoft.com/office/drawing/2014/main" id="{34F60856-59EE-804E-8D69-D9C579D6DD71}"/>
              </a:ext>
            </a:extLst>
          </p:cNvPr>
          <p:cNvSpPr>
            <a:spLocks noGrp="1"/>
          </p:cNvSpPr>
          <p:nvPr>
            <p:ph type="title"/>
          </p:nvPr>
        </p:nvSpPr>
        <p:spPr>
          <a:xfrm>
            <a:off x="0" y="0"/>
            <a:ext cx="7239000" cy="1143000"/>
          </a:xfrm>
        </p:spPr>
        <p:txBody>
          <a:bodyPr>
            <a:normAutofit/>
          </a:bodyPr>
          <a:lstStyle/>
          <a:p>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Viby Basket i korthet</a:t>
            </a:r>
          </a:p>
        </p:txBody>
      </p:sp>
      <p:graphicFrame>
        <p:nvGraphicFramePr>
          <p:cNvPr id="26630" name="Platshållare för innehåll 2">
            <a:extLst>
              <a:ext uri="{FF2B5EF4-FFF2-40B4-BE49-F238E27FC236}">
                <a16:creationId xmlns:a16="http://schemas.microsoft.com/office/drawing/2014/main" id="{5B5C0787-F5EE-49C9-AAAD-953A9958062A}"/>
              </a:ext>
            </a:extLst>
          </p:cNvPr>
          <p:cNvGraphicFramePr>
            <a:graphicFrameLocks noGrp="1"/>
          </p:cNvGraphicFramePr>
          <p:nvPr>
            <p:ph idx="1"/>
            <p:extLst>
              <p:ext uri="{D42A27DB-BD31-4B8C-83A1-F6EECF244321}">
                <p14:modId xmlns:p14="http://schemas.microsoft.com/office/powerpoint/2010/main" val="3275813663"/>
              </p:ext>
            </p:extLst>
          </p:nvPr>
        </p:nvGraphicFramePr>
        <p:xfrm>
          <a:off x="457200" y="1628539"/>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Bildobjekt 7">
            <a:extLst>
              <a:ext uri="{FF2B5EF4-FFF2-40B4-BE49-F238E27FC236}">
                <a16:creationId xmlns:a16="http://schemas.microsoft.com/office/drawing/2014/main" id="{0F00F9A2-6FD1-3D45-8DE8-4C7143BB1DA0}"/>
              </a:ext>
            </a:extLst>
          </p:cNvPr>
          <p:cNvPicPr>
            <a:picLocks noChangeAspect="1"/>
          </p:cNvPicPr>
          <p:nvPr/>
        </p:nvPicPr>
        <p:blipFill>
          <a:blip r:embed="rId7"/>
          <a:stretch>
            <a:fillRect/>
          </a:stretch>
        </p:blipFill>
        <p:spPr>
          <a:xfrm>
            <a:off x="7315200" y="0"/>
            <a:ext cx="1752753" cy="674810"/>
          </a:xfrm>
          <a:prstGeom prst="rect">
            <a:avLst/>
          </a:prstGeom>
        </p:spPr>
      </p:pic>
    </p:spTree>
    <p:extLst>
      <p:ext uri="{BB962C8B-B14F-4D97-AF65-F5344CB8AC3E}">
        <p14:creationId xmlns:p14="http://schemas.microsoft.com/office/powerpoint/2010/main" val="37877569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Bildobjekt 10">
            <a:extLst>
              <a:ext uri="{FF2B5EF4-FFF2-40B4-BE49-F238E27FC236}">
                <a16:creationId xmlns:a16="http://schemas.microsoft.com/office/drawing/2014/main" id="{9EE069E3-067C-534B-AE42-F11D868D5CB8}"/>
              </a:ext>
            </a:extLst>
          </p:cNvPr>
          <p:cNvPicPr>
            <a:picLocks noChangeAspect="1"/>
          </p:cNvPicPr>
          <p:nvPr/>
        </p:nvPicPr>
        <p:blipFill>
          <a:blip r:embed="rId2"/>
          <a:stretch>
            <a:fillRect/>
          </a:stretch>
        </p:blipFill>
        <p:spPr>
          <a:xfrm>
            <a:off x="7315200" y="0"/>
            <a:ext cx="1752753" cy="674810"/>
          </a:xfrm>
          <a:prstGeom prst="rect">
            <a:avLst/>
          </a:prstGeom>
        </p:spPr>
      </p:pic>
      <p:sp>
        <p:nvSpPr>
          <p:cNvPr id="13" name="Rubrik 1">
            <a:extLst>
              <a:ext uri="{FF2B5EF4-FFF2-40B4-BE49-F238E27FC236}">
                <a16:creationId xmlns:a16="http://schemas.microsoft.com/office/drawing/2014/main" id="{5694F853-7A0E-C245-A2B6-2356C5A55970}"/>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Spelare &amp; Medlemmar</a:t>
            </a:r>
          </a:p>
        </p:txBody>
      </p:sp>
      <p:graphicFrame>
        <p:nvGraphicFramePr>
          <p:cNvPr id="6" name="Chart 12">
            <a:extLst>
              <a:ext uri="{FF2B5EF4-FFF2-40B4-BE49-F238E27FC236}">
                <a16:creationId xmlns:a16="http://schemas.microsoft.com/office/drawing/2014/main" id="{00000000-0008-0000-0100-00000D000000}"/>
              </a:ext>
            </a:extLst>
          </p:cNvPr>
          <p:cNvGraphicFramePr>
            <a:graphicFrameLocks/>
          </p:cNvGraphicFramePr>
          <p:nvPr>
            <p:extLst>
              <p:ext uri="{D42A27DB-BD31-4B8C-83A1-F6EECF244321}">
                <p14:modId xmlns:p14="http://schemas.microsoft.com/office/powerpoint/2010/main" val="1844590761"/>
              </p:ext>
            </p:extLst>
          </p:nvPr>
        </p:nvGraphicFramePr>
        <p:xfrm>
          <a:off x="0" y="1282700"/>
          <a:ext cx="9143999" cy="557530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ruta 1">
            <a:extLst>
              <a:ext uri="{FF2B5EF4-FFF2-40B4-BE49-F238E27FC236}">
                <a16:creationId xmlns:a16="http://schemas.microsoft.com/office/drawing/2014/main" id="{09AE9D1D-01A8-CB49-BF06-1727DEBD46A7}"/>
              </a:ext>
            </a:extLst>
          </p:cNvPr>
          <p:cNvSpPr txBox="1"/>
          <p:nvPr/>
        </p:nvSpPr>
        <p:spPr>
          <a:xfrm>
            <a:off x="1943099" y="1566224"/>
            <a:ext cx="5257800" cy="369332"/>
          </a:xfrm>
          <a:prstGeom prst="rect">
            <a:avLst/>
          </a:prstGeom>
          <a:noFill/>
        </p:spPr>
        <p:txBody>
          <a:bodyPr wrap="square" rtlCol="0">
            <a:spAutoFit/>
          </a:bodyPr>
          <a:lstStyle/>
          <a:p>
            <a:r>
              <a:rPr lang="sv-SE" dirty="0">
                <a:solidFill>
                  <a:schemeClr val="bg1"/>
                </a:solidFill>
              </a:rPr>
              <a:t>ÖVER 550 SPELARE OCH NÄSTAN 750 MEDLEMMAR</a:t>
            </a:r>
            <a:endParaRPr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objekt 9">
            <a:extLst>
              <a:ext uri="{FF2B5EF4-FFF2-40B4-BE49-F238E27FC236}">
                <a16:creationId xmlns:a16="http://schemas.microsoft.com/office/drawing/2014/main" id="{77604E4F-96FF-5943-A6A7-FABBC46C924F}"/>
              </a:ext>
            </a:extLst>
          </p:cNvPr>
          <p:cNvPicPr>
            <a:picLocks noChangeAspect="1"/>
          </p:cNvPicPr>
          <p:nvPr/>
        </p:nvPicPr>
        <p:blipFill>
          <a:blip r:embed="rId2"/>
          <a:stretch>
            <a:fillRect/>
          </a:stretch>
        </p:blipFill>
        <p:spPr>
          <a:xfrm>
            <a:off x="7315200" y="0"/>
            <a:ext cx="1752753" cy="674810"/>
          </a:xfrm>
          <a:prstGeom prst="rect">
            <a:avLst/>
          </a:prstGeom>
        </p:spPr>
      </p:pic>
      <p:sp>
        <p:nvSpPr>
          <p:cNvPr id="11" name="Rubrik 1">
            <a:extLst>
              <a:ext uri="{FF2B5EF4-FFF2-40B4-BE49-F238E27FC236}">
                <a16:creationId xmlns:a16="http://schemas.microsoft.com/office/drawing/2014/main" id="{ED5750F8-5330-2544-B9F5-90CE67B09676}"/>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36 enastående lag</a:t>
            </a:r>
          </a:p>
        </p:txBody>
      </p:sp>
      <p:graphicFrame>
        <p:nvGraphicFramePr>
          <p:cNvPr id="5" name="Chart 7">
            <a:extLst>
              <a:ext uri="{FF2B5EF4-FFF2-40B4-BE49-F238E27FC236}">
                <a16:creationId xmlns:a16="http://schemas.microsoft.com/office/drawing/2014/main" id="{00000000-0008-0000-0100-000008000000}"/>
              </a:ext>
            </a:extLst>
          </p:cNvPr>
          <p:cNvGraphicFramePr>
            <a:graphicFrameLocks/>
          </p:cNvGraphicFramePr>
          <p:nvPr>
            <p:extLst>
              <p:ext uri="{D42A27DB-BD31-4B8C-83A1-F6EECF244321}">
                <p14:modId xmlns:p14="http://schemas.microsoft.com/office/powerpoint/2010/main" val="2381786110"/>
              </p:ext>
            </p:extLst>
          </p:nvPr>
        </p:nvGraphicFramePr>
        <p:xfrm>
          <a:off x="0" y="1295400"/>
          <a:ext cx="9144000" cy="5562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43803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9A520BEF-9BB4-0B4B-A192-100BC8578E50}"/>
              </a:ext>
            </a:extLst>
          </p:cNvPr>
          <p:cNvPicPr>
            <a:picLocks noChangeAspect="1"/>
          </p:cNvPicPr>
          <p:nvPr/>
        </p:nvPicPr>
        <p:blipFill>
          <a:blip r:embed="rId2"/>
          <a:stretch>
            <a:fillRect/>
          </a:stretch>
        </p:blipFill>
        <p:spPr>
          <a:xfrm>
            <a:off x="7315200" y="0"/>
            <a:ext cx="1752753" cy="674810"/>
          </a:xfrm>
          <a:prstGeom prst="rect">
            <a:avLst/>
          </a:prstGeom>
        </p:spPr>
      </p:pic>
      <p:sp>
        <p:nvSpPr>
          <p:cNvPr id="9" name="Rubrik 1">
            <a:extLst>
              <a:ext uri="{FF2B5EF4-FFF2-40B4-BE49-F238E27FC236}">
                <a16:creationId xmlns:a16="http://schemas.microsoft.com/office/drawing/2014/main" id="{79B3FCAA-6252-0847-B0EA-81FC5C7ADBE0}"/>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149 engagerade Ledare</a:t>
            </a:r>
          </a:p>
        </p:txBody>
      </p:sp>
      <p:graphicFrame>
        <p:nvGraphicFramePr>
          <p:cNvPr id="6" name="Chart 11">
            <a:extLst>
              <a:ext uri="{FF2B5EF4-FFF2-40B4-BE49-F238E27FC236}">
                <a16:creationId xmlns:a16="http://schemas.microsoft.com/office/drawing/2014/main" id="{00000000-0008-0000-0100-00000C000000}"/>
              </a:ext>
            </a:extLst>
          </p:cNvPr>
          <p:cNvGraphicFramePr>
            <a:graphicFrameLocks/>
          </p:cNvGraphicFramePr>
          <p:nvPr>
            <p:extLst>
              <p:ext uri="{D42A27DB-BD31-4B8C-83A1-F6EECF244321}">
                <p14:modId xmlns:p14="http://schemas.microsoft.com/office/powerpoint/2010/main" val="3363853361"/>
              </p:ext>
            </p:extLst>
          </p:nvPr>
        </p:nvGraphicFramePr>
        <p:xfrm>
          <a:off x="0" y="1295400"/>
          <a:ext cx="9144000" cy="5562601"/>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0DE6A193-4755-479A-BC6F-A7EBCA73B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6" name="Freeform: Shape 75">
            <a:extLst>
              <a:ext uri="{FF2B5EF4-FFF2-40B4-BE49-F238E27FC236}">
                <a16:creationId xmlns:a16="http://schemas.microsoft.com/office/drawing/2014/main" id="{5A55B759-31A7-423C-9BC2-A8BC09FE9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4874" y="-478"/>
            <a:ext cx="5065739" cy="6858478"/>
          </a:xfrm>
          <a:custGeom>
            <a:avLst/>
            <a:gdLst>
              <a:gd name="connsiteX0" fmla="*/ 0 w 6754318"/>
              <a:gd name="connsiteY0" fmla="*/ 6858478 h 6858478"/>
              <a:gd name="connsiteX1" fmla="*/ 6754318 w 6754318"/>
              <a:gd name="connsiteY1" fmla="*/ 6858478 h 6858478"/>
              <a:gd name="connsiteX2" fmla="*/ 3577943 w 6754318"/>
              <a:gd name="connsiteY2" fmla="*/ 0 h 6858478"/>
              <a:gd name="connsiteX3" fmla="*/ 3572366 w 6754318"/>
              <a:gd name="connsiteY3" fmla="*/ 0 h 6858478"/>
              <a:gd name="connsiteX4" fmla="*/ 2506138 w 6754318"/>
              <a:gd name="connsiteY4" fmla="*/ 0 h 6858478"/>
              <a:gd name="connsiteX5" fmla="*/ 0 w 6754318"/>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4318" h="6858478">
                <a:moveTo>
                  <a:pt x="0" y="6858478"/>
                </a:moveTo>
                <a:lnTo>
                  <a:pt x="6754318" y="6858478"/>
                </a:lnTo>
                <a:lnTo>
                  <a:pt x="3577943" y="0"/>
                </a:lnTo>
                <a:lnTo>
                  <a:pt x="3572366" y="0"/>
                </a:lnTo>
                <a:lnTo>
                  <a:pt x="2506138" y="0"/>
                </a:lnTo>
                <a:lnTo>
                  <a:pt x="0"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8" name="Freeform: Shape 77">
            <a:extLst>
              <a:ext uri="{FF2B5EF4-FFF2-40B4-BE49-F238E27FC236}">
                <a16:creationId xmlns:a16="http://schemas.microsoft.com/office/drawing/2014/main" id="{617D17FB-975C-487E-8519-38E547609E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78"/>
            <a:ext cx="4790210" cy="6858478"/>
          </a:xfrm>
          <a:custGeom>
            <a:avLst/>
            <a:gdLst>
              <a:gd name="connsiteX0" fmla="*/ 433167 w 6386947"/>
              <a:gd name="connsiteY0" fmla="*/ 0 h 6858478"/>
              <a:gd name="connsiteX1" fmla="*/ 2138767 w 6386947"/>
              <a:gd name="connsiteY1" fmla="*/ 0 h 6858478"/>
              <a:gd name="connsiteX2" fmla="*/ 3204995 w 6386947"/>
              <a:gd name="connsiteY2" fmla="*/ 0 h 6858478"/>
              <a:gd name="connsiteX3" fmla="*/ 3210572 w 6386947"/>
              <a:gd name="connsiteY3" fmla="*/ 0 h 6858478"/>
              <a:gd name="connsiteX4" fmla="*/ 6386947 w 6386947"/>
              <a:gd name="connsiteY4" fmla="*/ 6858478 h 6858478"/>
              <a:gd name="connsiteX5" fmla="*/ 1832610 w 6386947"/>
              <a:gd name="connsiteY5" fmla="*/ 6858478 h 6858478"/>
              <a:gd name="connsiteX6" fmla="*/ 433167 w 6386947"/>
              <a:gd name="connsiteY6" fmla="*/ 6858478 h 6858478"/>
              <a:gd name="connsiteX7" fmla="*/ 0 w 6386947"/>
              <a:gd name="connsiteY7" fmla="*/ 6858478 h 6858478"/>
              <a:gd name="connsiteX8" fmla="*/ 0 w 6386947"/>
              <a:gd name="connsiteY8" fmla="*/ 478 h 6858478"/>
              <a:gd name="connsiteX9" fmla="*/ 433167 w 6386947"/>
              <a:gd name="connsiteY9" fmla="*/ 478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86947" h="6858478">
                <a:moveTo>
                  <a:pt x="433167" y="0"/>
                </a:moveTo>
                <a:lnTo>
                  <a:pt x="2138767" y="0"/>
                </a:lnTo>
                <a:lnTo>
                  <a:pt x="3204995" y="0"/>
                </a:lnTo>
                <a:lnTo>
                  <a:pt x="3210572" y="0"/>
                </a:lnTo>
                <a:lnTo>
                  <a:pt x="6386947" y="6858478"/>
                </a:lnTo>
                <a:lnTo>
                  <a:pt x="1832610" y="6858478"/>
                </a:lnTo>
                <a:lnTo>
                  <a:pt x="433167" y="6858478"/>
                </a:lnTo>
                <a:lnTo>
                  <a:pt x="0" y="6858478"/>
                </a:lnTo>
                <a:lnTo>
                  <a:pt x="0" y="478"/>
                </a:lnTo>
                <a:lnTo>
                  <a:pt x="433167" y="478"/>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9808" y="1573522"/>
            <a:ext cx="3289191" cy="2249424"/>
          </a:xfrm>
        </p:spPr>
        <p:txBody>
          <a:bodyPr vert="horz" lIns="91440" tIns="45720" rIns="91440" bIns="45720" rtlCol="0" anchor="t">
            <a:normAutofit/>
          </a:bodyPr>
          <a:lstStyle/>
          <a:p>
            <a:pPr algn="l">
              <a:lnSpc>
                <a:spcPct val="90000"/>
              </a:lnSpc>
            </a:pPr>
            <a:r>
              <a:rPr lang="en-US" sz="4700" dirty="0"/>
              <a:t>Vår</a:t>
            </a:r>
            <a:br>
              <a:rPr lang="en-US" sz="4700" dirty="0"/>
            </a:br>
            <a:r>
              <a:rPr lang="en-US" sz="4700" dirty="0"/>
              <a:t>organisation</a:t>
            </a:r>
          </a:p>
        </p:txBody>
      </p:sp>
      <p:pic>
        <p:nvPicPr>
          <p:cNvPr id="8" name="Bildobjekt 7">
            <a:extLst>
              <a:ext uri="{FF2B5EF4-FFF2-40B4-BE49-F238E27FC236}">
                <a16:creationId xmlns:a16="http://schemas.microsoft.com/office/drawing/2014/main" id="{AB5DA6ED-EC22-1442-910D-8C1B0FA30D10}"/>
              </a:ext>
            </a:extLst>
          </p:cNvPr>
          <p:cNvPicPr>
            <a:picLocks noChangeAspect="1"/>
          </p:cNvPicPr>
          <p:nvPr/>
        </p:nvPicPr>
        <p:blipFill>
          <a:blip r:embed="rId2"/>
          <a:stretch>
            <a:fillRect/>
          </a:stretch>
        </p:blipFill>
        <p:spPr>
          <a:xfrm>
            <a:off x="4343400" y="429254"/>
            <a:ext cx="4276585" cy="1646485"/>
          </a:xfrm>
          <a:prstGeom prst="rect">
            <a:avLst/>
          </a:prstGeom>
        </p:spPr>
      </p:pic>
      <p:sp>
        <p:nvSpPr>
          <p:cNvPr id="4" name="Rectangle 3"/>
          <p:cNvSpPr/>
          <p:nvPr/>
        </p:nvSpPr>
        <p:spPr>
          <a:xfrm>
            <a:off x="570904" y="4782262"/>
            <a:ext cx="3620096"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sv-SE" sz="4000" b="0" i="0" u="none" strike="noStrike" kern="1200" cap="none" spc="0" normalizeH="0" baseline="0" noProof="0" dirty="0">
                <a:ln>
                  <a:noFill/>
                </a:ln>
                <a:solidFill>
                  <a:prstClr val="white"/>
                </a:solidFill>
                <a:effectLst/>
                <a:uLnTx/>
                <a:uFillTx/>
                <a:latin typeface="Calibri"/>
                <a:ea typeface="+mn-ea"/>
                <a:cs typeface="+mn-cs"/>
              </a:rPr>
              <a:t>Ansvar &amp; Roller</a:t>
            </a:r>
          </a:p>
        </p:txBody>
      </p:sp>
      <p:sp>
        <p:nvSpPr>
          <p:cNvPr id="26626" name="AutoShape 2"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6628" name="AutoShape 4"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305776566"/>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AutoShape 2"/>
          <p:cNvSpPr>
            <a:spLocks noGrp="1" noChangeArrowheads="1"/>
          </p:cNvSpPr>
          <p:nvPr>
            <p:ph type="title"/>
          </p:nvPr>
        </p:nvSpPr>
        <p:spPr>
          <a:xfrm>
            <a:off x="457200" y="1727199"/>
            <a:ext cx="8229600" cy="928694"/>
          </a:xfrm>
        </p:spPr>
        <p:txBody>
          <a:bodyPr>
            <a:normAutofit fontScale="90000"/>
          </a:bodyPr>
          <a:lstStyle/>
          <a:p>
            <a:pPr eaLnBrk="1" hangingPunct="1"/>
            <a:br>
              <a:rPr lang="sv-SE" dirty="0">
                <a:effectLst>
                  <a:outerShdw blurRad="38100" dist="38100" dir="2700000" algn="tl">
                    <a:srgbClr val="C0C0C0"/>
                  </a:outerShdw>
                </a:effectLst>
              </a:rPr>
            </a:br>
            <a:r>
              <a:rPr lang="sv-SE" sz="2000" dirty="0">
                <a:effectLst>
                  <a:outerShdw blurRad="38100" dist="38100" dir="2700000" algn="tl">
                    <a:srgbClr val="C0C0C0"/>
                  </a:outerShdw>
                </a:effectLst>
              </a:rPr>
              <a:t>2019-2020</a:t>
            </a:r>
            <a:endParaRPr lang="en-US" dirty="0">
              <a:effectLst>
                <a:outerShdw blurRad="38100" dist="38100" dir="2700000" algn="tl">
                  <a:srgbClr val="C0C0C0"/>
                </a:outerShdw>
              </a:effectLst>
            </a:endParaRPr>
          </a:p>
        </p:txBody>
      </p:sp>
      <p:sp>
        <p:nvSpPr>
          <p:cNvPr id="6" name="AutoShape 2"/>
          <p:cNvSpPr txBox="1">
            <a:spLocks noChangeArrowheads="1"/>
          </p:cNvSpPr>
          <p:nvPr/>
        </p:nvSpPr>
        <p:spPr>
          <a:xfrm>
            <a:off x="440052" y="1471089"/>
            <a:ext cx="7924800" cy="1143000"/>
          </a:xfrm>
          <a:prstGeom prst="rect">
            <a:avLst/>
          </a:prstGeom>
        </p:spPr>
        <p:txBody>
          <a:bodyPr vert="horz" wrap="square" lIns="91440" tIns="45720" rIns="91440" bIns="45720" numCol="1" anchor="b" anchorCtr="0" compatLnSpc="1">
            <a:prstTxWarp prst="textNoShape">
              <a:avLst/>
            </a:prstTxWarp>
            <a:noAutofit/>
          </a:bodyPr>
          <a:lstStyle>
            <a:lvl1pPr algn="ctr" rtl="0" eaLnBrk="0" fontAlgn="base" hangingPunct="0">
              <a:lnSpc>
                <a:spcPts val="5800"/>
              </a:lnSpc>
              <a:spcBef>
                <a:spcPct val="0"/>
              </a:spcBef>
              <a:spcAft>
                <a:spcPct val="0"/>
              </a:spcAft>
              <a:defRPr sz="4800" kern="1200">
                <a:solidFill>
                  <a:schemeClr val="tx2"/>
                </a:solidFill>
                <a:effectLst>
                  <a:outerShdw blurRad="63500" dist="38100" dir="5400000" algn="t" rotWithShape="0">
                    <a:prstClr val="black">
                      <a:alpha val="25000"/>
                    </a:prstClr>
                  </a:outerShdw>
                </a:effectLst>
                <a:latin typeface="Verdana" pitchFamily="34" charset="0"/>
                <a:ea typeface="+mj-ea"/>
                <a:cs typeface="+mj-cs"/>
              </a:defRPr>
            </a:lvl1pPr>
            <a:lvl2pPr algn="ctr" rtl="0" eaLnBrk="0" fontAlgn="base" hangingPunct="0">
              <a:lnSpc>
                <a:spcPts val="5800"/>
              </a:lnSpc>
              <a:spcBef>
                <a:spcPct val="0"/>
              </a:spcBef>
              <a:spcAft>
                <a:spcPct val="0"/>
              </a:spcAft>
              <a:defRPr sz="4800">
                <a:solidFill>
                  <a:schemeClr val="tx2"/>
                </a:solidFill>
                <a:latin typeface="Verdana" pitchFamily="34" charset="0"/>
              </a:defRPr>
            </a:lvl2pPr>
            <a:lvl3pPr algn="ctr" rtl="0" eaLnBrk="0" fontAlgn="base" hangingPunct="0">
              <a:lnSpc>
                <a:spcPts val="5800"/>
              </a:lnSpc>
              <a:spcBef>
                <a:spcPct val="0"/>
              </a:spcBef>
              <a:spcAft>
                <a:spcPct val="0"/>
              </a:spcAft>
              <a:defRPr sz="4800">
                <a:solidFill>
                  <a:schemeClr val="tx2"/>
                </a:solidFill>
                <a:latin typeface="Verdana" pitchFamily="34" charset="0"/>
              </a:defRPr>
            </a:lvl3pPr>
            <a:lvl4pPr algn="ctr" rtl="0" eaLnBrk="0" fontAlgn="base" hangingPunct="0">
              <a:lnSpc>
                <a:spcPts val="5800"/>
              </a:lnSpc>
              <a:spcBef>
                <a:spcPct val="0"/>
              </a:spcBef>
              <a:spcAft>
                <a:spcPct val="0"/>
              </a:spcAft>
              <a:defRPr sz="4800">
                <a:solidFill>
                  <a:schemeClr val="tx2"/>
                </a:solidFill>
                <a:latin typeface="Verdana" pitchFamily="34" charset="0"/>
              </a:defRPr>
            </a:lvl4pPr>
            <a:lvl5pPr algn="ctr" rtl="0" eaLnBrk="0" fontAlgn="base" hangingPunct="0">
              <a:lnSpc>
                <a:spcPts val="5800"/>
              </a:lnSpc>
              <a:spcBef>
                <a:spcPct val="0"/>
              </a:spcBef>
              <a:spcAft>
                <a:spcPct val="0"/>
              </a:spcAft>
              <a:defRPr sz="4800">
                <a:solidFill>
                  <a:schemeClr val="tx2"/>
                </a:solidFill>
                <a:latin typeface="Verdana" pitchFamily="34" charset="0"/>
              </a:defRPr>
            </a:lvl5pPr>
            <a:lvl6pPr marL="457200" algn="ctr" rtl="0" fontAlgn="base">
              <a:lnSpc>
                <a:spcPts val="5800"/>
              </a:lnSpc>
              <a:spcBef>
                <a:spcPct val="0"/>
              </a:spcBef>
              <a:spcAft>
                <a:spcPct val="0"/>
              </a:spcAft>
              <a:defRPr sz="4000">
                <a:solidFill>
                  <a:schemeClr val="tx2"/>
                </a:solidFill>
                <a:latin typeface="Verdana" pitchFamily="34" charset="0"/>
              </a:defRPr>
            </a:lvl6pPr>
            <a:lvl7pPr marL="914400" algn="ctr" rtl="0" fontAlgn="base">
              <a:lnSpc>
                <a:spcPts val="5800"/>
              </a:lnSpc>
              <a:spcBef>
                <a:spcPct val="0"/>
              </a:spcBef>
              <a:spcAft>
                <a:spcPct val="0"/>
              </a:spcAft>
              <a:defRPr sz="4000">
                <a:solidFill>
                  <a:schemeClr val="tx2"/>
                </a:solidFill>
                <a:latin typeface="Verdana" pitchFamily="34" charset="0"/>
              </a:defRPr>
            </a:lvl7pPr>
            <a:lvl8pPr marL="1371600" algn="ctr" rtl="0" fontAlgn="base">
              <a:lnSpc>
                <a:spcPts val="5800"/>
              </a:lnSpc>
              <a:spcBef>
                <a:spcPct val="0"/>
              </a:spcBef>
              <a:spcAft>
                <a:spcPct val="0"/>
              </a:spcAft>
              <a:defRPr sz="4000">
                <a:solidFill>
                  <a:schemeClr val="tx2"/>
                </a:solidFill>
                <a:latin typeface="Verdana" pitchFamily="34" charset="0"/>
              </a:defRPr>
            </a:lvl8pPr>
            <a:lvl9pPr marL="1828800" algn="ctr" rtl="0" fontAlgn="base">
              <a:lnSpc>
                <a:spcPts val="5800"/>
              </a:lnSpc>
              <a:spcBef>
                <a:spcPct val="0"/>
              </a:spcBef>
              <a:spcAft>
                <a:spcPct val="0"/>
              </a:spcAft>
              <a:defRPr sz="4000">
                <a:solidFill>
                  <a:schemeClr val="tx2"/>
                </a:solidFill>
                <a:latin typeface="Verdana" pitchFamily="34" charset="0"/>
              </a:defRPr>
            </a:lvl9pPr>
          </a:lstStyle>
          <a:p>
            <a:endParaRPr lang="en-US" dirty="0"/>
          </a:p>
        </p:txBody>
      </p:sp>
      <p:pic>
        <p:nvPicPr>
          <p:cNvPr id="29" name="Bildobjekt 28">
            <a:extLst>
              <a:ext uri="{FF2B5EF4-FFF2-40B4-BE49-F238E27FC236}">
                <a16:creationId xmlns:a16="http://schemas.microsoft.com/office/drawing/2014/main" id="{483C0792-A70E-A648-AC56-AC1F495618F0}"/>
              </a:ext>
            </a:extLst>
          </p:cNvPr>
          <p:cNvPicPr>
            <a:picLocks noChangeAspect="1"/>
          </p:cNvPicPr>
          <p:nvPr/>
        </p:nvPicPr>
        <p:blipFill>
          <a:blip r:embed="rId2"/>
          <a:stretch>
            <a:fillRect/>
          </a:stretch>
        </p:blipFill>
        <p:spPr>
          <a:xfrm>
            <a:off x="7315200" y="0"/>
            <a:ext cx="1752753" cy="674810"/>
          </a:xfrm>
          <a:prstGeom prst="rect">
            <a:avLst/>
          </a:prstGeom>
        </p:spPr>
      </p:pic>
      <p:sp>
        <p:nvSpPr>
          <p:cNvPr id="31" name="Rubrik 1">
            <a:extLst>
              <a:ext uri="{FF2B5EF4-FFF2-40B4-BE49-F238E27FC236}">
                <a16:creationId xmlns:a16="http://schemas.microsoft.com/office/drawing/2014/main" id="{FD78E7FC-7FFA-024E-B9FC-20F9A3395EFD}"/>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Ansvarsfördelning</a:t>
            </a:r>
          </a:p>
        </p:txBody>
      </p:sp>
      <p:graphicFrame>
        <p:nvGraphicFramePr>
          <p:cNvPr id="32" name="Content Placeholder 3">
            <a:extLst>
              <a:ext uri="{FF2B5EF4-FFF2-40B4-BE49-F238E27FC236}">
                <a16:creationId xmlns:a16="http://schemas.microsoft.com/office/drawing/2014/main" id="{31969067-1A4A-BC45-B384-F35273680E5C}"/>
              </a:ext>
            </a:extLst>
          </p:cNvPr>
          <p:cNvGraphicFramePr>
            <a:graphicFrameLocks/>
          </p:cNvGraphicFramePr>
          <p:nvPr>
            <p:extLst>
              <p:ext uri="{D42A27DB-BD31-4B8C-83A1-F6EECF244321}">
                <p14:modId xmlns:p14="http://schemas.microsoft.com/office/powerpoint/2010/main" val="545859118"/>
              </p:ext>
            </p:extLst>
          </p:nvPr>
        </p:nvGraphicFramePr>
        <p:xfrm>
          <a:off x="500034" y="1798637"/>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ruta 4">
            <a:extLst>
              <a:ext uri="{FF2B5EF4-FFF2-40B4-BE49-F238E27FC236}">
                <a16:creationId xmlns:a16="http://schemas.microsoft.com/office/drawing/2014/main" id="{C5A98639-DE94-7641-9BE1-F1E2B370B800}"/>
              </a:ext>
            </a:extLst>
          </p:cNvPr>
          <p:cNvSpPr txBox="1"/>
          <p:nvPr/>
        </p:nvSpPr>
        <p:spPr>
          <a:xfrm>
            <a:off x="4191000" y="6051515"/>
            <a:ext cx="1524000" cy="369332"/>
          </a:xfrm>
          <a:prstGeom prst="rect">
            <a:avLst/>
          </a:prstGeom>
          <a:noFill/>
        </p:spPr>
        <p:txBody>
          <a:bodyPr wrap="square" rtlCol="0">
            <a:spAutoFit/>
          </a:bodyPr>
          <a:lstStyle/>
          <a:p>
            <a:r>
              <a:rPr lang="sv-SE" dirty="0"/>
              <a:t>Ledare</a:t>
            </a:r>
            <a:endParaRPr dirty="0"/>
          </a:p>
        </p:txBody>
      </p:sp>
      <p:sp>
        <p:nvSpPr>
          <p:cNvPr id="8" name="textruta 7">
            <a:extLst>
              <a:ext uri="{FF2B5EF4-FFF2-40B4-BE49-F238E27FC236}">
                <a16:creationId xmlns:a16="http://schemas.microsoft.com/office/drawing/2014/main" id="{7666BA06-DC30-D749-B660-7A7C4C394F98}"/>
              </a:ext>
            </a:extLst>
          </p:cNvPr>
          <p:cNvSpPr txBox="1"/>
          <p:nvPr/>
        </p:nvSpPr>
        <p:spPr>
          <a:xfrm>
            <a:off x="3852834" y="4843270"/>
            <a:ext cx="1524000" cy="615553"/>
          </a:xfrm>
          <a:prstGeom prst="rect">
            <a:avLst/>
          </a:prstGeom>
          <a:noFill/>
        </p:spPr>
        <p:txBody>
          <a:bodyPr wrap="square" rtlCol="0">
            <a:spAutoFit/>
          </a:bodyPr>
          <a:lstStyle/>
          <a:p>
            <a:pPr algn="ctr"/>
            <a:r>
              <a:rPr lang="sv-SE" dirty="0"/>
              <a:t>Chefstränare: </a:t>
            </a:r>
            <a:r>
              <a:rPr lang="sv-SE" sz="1600" b="1" dirty="0"/>
              <a:t>Mats Levin</a:t>
            </a:r>
            <a:endParaRPr b="1" dirty="0"/>
          </a:p>
        </p:txBody>
      </p:sp>
      <p:sp>
        <p:nvSpPr>
          <p:cNvPr id="9" name="textruta 8">
            <a:extLst>
              <a:ext uri="{FF2B5EF4-FFF2-40B4-BE49-F238E27FC236}">
                <a16:creationId xmlns:a16="http://schemas.microsoft.com/office/drawing/2014/main" id="{2F283C07-AEDE-7245-80E0-9856EDE2DFF1}"/>
              </a:ext>
            </a:extLst>
          </p:cNvPr>
          <p:cNvSpPr txBox="1"/>
          <p:nvPr/>
        </p:nvSpPr>
        <p:spPr>
          <a:xfrm>
            <a:off x="3657600" y="2935069"/>
            <a:ext cx="1981200" cy="615553"/>
          </a:xfrm>
          <a:prstGeom prst="rect">
            <a:avLst/>
          </a:prstGeom>
          <a:noFill/>
        </p:spPr>
        <p:txBody>
          <a:bodyPr wrap="square" rtlCol="0">
            <a:spAutoFit/>
          </a:bodyPr>
          <a:lstStyle/>
          <a:p>
            <a:pPr algn="ctr"/>
            <a:r>
              <a:rPr lang="sv-SE" dirty="0"/>
              <a:t>Föreningskanslist: </a:t>
            </a:r>
            <a:r>
              <a:rPr lang="sv-SE" sz="1600" b="1" dirty="0"/>
              <a:t>Janice Enström</a:t>
            </a:r>
            <a:endParaRPr b="1" dirty="0"/>
          </a:p>
        </p:txBody>
      </p:sp>
    </p:spTree>
    <p:extLst>
      <p:ext uri="{BB962C8B-B14F-4D97-AF65-F5344CB8AC3E}">
        <p14:creationId xmlns:p14="http://schemas.microsoft.com/office/powerpoint/2010/main" val="25538091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AutoShape 2"/>
          <p:cNvSpPr>
            <a:spLocks noGrp="1" noChangeArrowheads="1"/>
          </p:cNvSpPr>
          <p:nvPr>
            <p:ph type="title"/>
          </p:nvPr>
        </p:nvSpPr>
        <p:spPr>
          <a:xfrm>
            <a:off x="457200" y="1193799"/>
            <a:ext cx="8229600" cy="928694"/>
          </a:xfrm>
        </p:spPr>
        <p:txBody>
          <a:bodyPr>
            <a:normAutofit fontScale="90000"/>
          </a:bodyPr>
          <a:lstStyle/>
          <a:p>
            <a:pPr eaLnBrk="1" hangingPunct="1"/>
            <a:br>
              <a:rPr lang="sv-SE" dirty="0">
                <a:effectLst>
                  <a:outerShdw blurRad="38100" dist="38100" dir="2700000" algn="tl">
                    <a:srgbClr val="C0C0C0"/>
                  </a:outerShdw>
                </a:effectLst>
              </a:rPr>
            </a:br>
            <a:r>
              <a:rPr lang="sv-SE" sz="2000" dirty="0">
                <a:effectLst>
                  <a:outerShdw blurRad="38100" dist="38100" dir="2700000" algn="tl">
                    <a:srgbClr val="C0C0C0"/>
                  </a:outerShdw>
                </a:effectLst>
              </a:rPr>
              <a:t>2019-2020</a:t>
            </a:r>
            <a:endParaRPr lang="en-US" dirty="0">
              <a:effectLst>
                <a:outerShdw blurRad="38100" dist="38100" dir="2700000" algn="tl">
                  <a:srgbClr val="C0C0C0"/>
                </a:outerShdw>
              </a:effectLst>
            </a:endParaRPr>
          </a:p>
        </p:txBody>
      </p:sp>
      <p:sp>
        <p:nvSpPr>
          <p:cNvPr id="6" name="AutoShape 2"/>
          <p:cNvSpPr txBox="1">
            <a:spLocks noChangeArrowheads="1"/>
          </p:cNvSpPr>
          <p:nvPr/>
        </p:nvSpPr>
        <p:spPr>
          <a:xfrm>
            <a:off x="440052" y="937689"/>
            <a:ext cx="7924800" cy="1143000"/>
          </a:xfrm>
          <a:prstGeom prst="rect">
            <a:avLst/>
          </a:prstGeom>
        </p:spPr>
        <p:txBody>
          <a:bodyPr vert="horz" wrap="square" lIns="91440" tIns="45720" rIns="91440" bIns="45720" numCol="1" anchor="b" anchorCtr="0" compatLnSpc="1">
            <a:prstTxWarp prst="textNoShape">
              <a:avLst/>
            </a:prstTxWarp>
            <a:noAutofit/>
          </a:bodyPr>
          <a:lstStyle>
            <a:lvl1pPr algn="ctr" rtl="0" eaLnBrk="0" fontAlgn="base" hangingPunct="0">
              <a:lnSpc>
                <a:spcPts val="5800"/>
              </a:lnSpc>
              <a:spcBef>
                <a:spcPct val="0"/>
              </a:spcBef>
              <a:spcAft>
                <a:spcPct val="0"/>
              </a:spcAft>
              <a:defRPr sz="4800" kern="1200">
                <a:solidFill>
                  <a:schemeClr val="tx2"/>
                </a:solidFill>
                <a:effectLst>
                  <a:outerShdw blurRad="63500" dist="38100" dir="5400000" algn="t" rotWithShape="0">
                    <a:prstClr val="black">
                      <a:alpha val="25000"/>
                    </a:prstClr>
                  </a:outerShdw>
                </a:effectLst>
                <a:latin typeface="Verdana" pitchFamily="34" charset="0"/>
                <a:ea typeface="+mj-ea"/>
                <a:cs typeface="+mj-cs"/>
              </a:defRPr>
            </a:lvl1pPr>
            <a:lvl2pPr algn="ctr" rtl="0" eaLnBrk="0" fontAlgn="base" hangingPunct="0">
              <a:lnSpc>
                <a:spcPts val="5800"/>
              </a:lnSpc>
              <a:spcBef>
                <a:spcPct val="0"/>
              </a:spcBef>
              <a:spcAft>
                <a:spcPct val="0"/>
              </a:spcAft>
              <a:defRPr sz="4800">
                <a:solidFill>
                  <a:schemeClr val="tx2"/>
                </a:solidFill>
                <a:latin typeface="Verdana" pitchFamily="34" charset="0"/>
              </a:defRPr>
            </a:lvl2pPr>
            <a:lvl3pPr algn="ctr" rtl="0" eaLnBrk="0" fontAlgn="base" hangingPunct="0">
              <a:lnSpc>
                <a:spcPts val="5800"/>
              </a:lnSpc>
              <a:spcBef>
                <a:spcPct val="0"/>
              </a:spcBef>
              <a:spcAft>
                <a:spcPct val="0"/>
              </a:spcAft>
              <a:defRPr sz="4800">
                <a:solidFill>
                  <a:schemeClr val="tx2"/>
                </a:solidFill>
                <a:latin typeface="Verdana" pitchFamily="34" charset="0"/>
              </a:defRPr>
            </a:lvl3pPr>
            <a:lvl4pPr algn="ctr" rtl="0" eaLnBrk="0" fontAlgn="base" hangingPunct="0">
              <a:lnSpc>
                <a:spcPts val="5800"/>
              </a:lnSpc>
              <a:spcBef>
                <a:spcPct val="0"/>
              </a:spcBef>
              <a:spcAft>
                <a:spcPct val="0"/>
              </a:spcAft>
              <a:defRPr sz="4800">
                <a:solidFill>
                  <a:schemeClr val="tx2"/>
                </a:solidFill>
                <a:latin typeface="Verdana" pitchFamily="34" charset="0"/>
              </a:defRPr>
            </a:lvl4pPr>
            <a:lvl5pPr algn="ctr" rtl="0" eaLnBrk="0" fontAlgn="base" hangingPunct="0">
              <a:lnSpc>
                <a:spcPts val="5800"/>
              </a:lnSpc>
              <a:spcBef>
                <a:spcPct val="0"/>
              </a:spcBef>
              <a:spcAft>
                <a:spcPct val="0"/>
              </a:spcAft>
              <a:defRPr sz="4800">
                <a:solidFill>
                  <a:schemeClr val="tx2"/>
                </a:solidFill>
                <a:latin typeface="Verdana" pitchFamily="34" charset="0"/>
              </a:defRPr>
            </a:lvl5pPr>
            <a:lvl6pPr marL="457200" algn="ctr" rtl="0" fontAlgn="base">
              <a:lnSpc>
                <a:spcPts val="5800"/>
              </a:lnSpc>
              <a:spcBef>
                <a:spcPct val="0"/>
              </a:spcBef>
              <a:spcAft>
                <a:spcPct val="0"/>
              </a:spcAft>
              <a:defRPr sz="4000">
                <a:solidFill>
                  <a:schemeClr val="tx2"/>
                </a:solidFill>
                <a:latin typeface="Verdana" pitchFamily="34" charset="0"/>
              </a:defRPr>
            </a:lvl6pPr>
            <a:lvl7pPr marL="914400" algn="ctr" rtl="0" fontAlgn="base">
              <a:lnSpc>
                <a:spcPts val="5800"/>
              </a:lnSpc>
              <a:spcBef>
                <a:spcPct val="0"/>
              </a:spcBef>
              <a:spcAft>
                <a:spcPct val="0"/>
              </a:spcAft>
              <a:defRPr sz="4000">
                <a:solidFill>
                  <a:schemeClr val="tx2"/>
                </a:solidFill>
                <a:latin typeface="Verdana" pitchFamily="34" charset="0"/>
              </a:defRPr>
            </a:lvl7pPr>
            <a:lvl8pPr marL="1371600" algn="ctr" rtl="0" fontAlgn="base">
              <a:lnSpc>
                <a:spcPts val="5800"/>
              </a:lnSpc>
              <a:spcBef>
                <a:spcPct val="0"/>
              </a:spcBef>
              <a:spcAft>
                <a:spcPct val="0"/>
              </a:spcAft>
              <a:defRPr sz="4000">
                <a:solidFill>
                  <a:schemeClr val="tx2"/>
                </a:solidFill>
                <a:latin typeface="Verdana" pitchFamily="34" charset="0"/>
              </a:defRPr>
            </a:lvl8pPr>
            <a:lvl9pPr marL="1828800" algn="ctr" rtl="0" fontAlgn="base">
              <a:lnSpc>
                <a:spcPts val="5800"/>
              </a:lnSpc>
              <a:spcBef>
                <a:spcPct val="0"/>
              </a:spcBef>
              <a:spcAft>
                <a:spcPct val="0"/>
              </a:spcAft>
              <a:defRPr sz="4000">
                <a:solidFill>
                  <a:schemeClr val="tx2"/>
                </a:solidFill>
                <a:latin typeface="Verdana" pitchFamily="34" charset="0"/>
              </a:defRPr>
            </a:lvl9pPr>
          </a:lstStyle>
          <a:p>
            <a:pPr marL="0" marR="0" lvl="0" indent="0" algn="ctr" defTabSz="914400" rtl="0" eaLnBrk="0" fontAlgn="base" latinLnBrk="0" hangingPunct="0">
              <a:lnSpc>
                <a:spcPts val="5800"/>
              </a:lnSpc>
              <a:spcBef>
                <a:spcPct val="0"/>
              </a:spcBef>
              <a:spcAft>
                <a:spcPct val="0"/>
              </a:spcAft>
              <a:buClrTx/>
              <a:buSzTx/>
              <a:buFontTx/>
              <a:buNone/>
              <a:tabLst/>
              <a:defRPr/>
            </a:pPr>
            <a:endParaRPr kumimoji="0" lang="en-US" sz="4800" b="0" i="0" u="none" strike="noStrike" kern="1200" cap="none" spc="0" normalizeH="0" baseline="0" noProof="0" dirty="0">
              <a:ln>
                <a:noFill/>
              </a:ln>
              <a:solidFill>
                <a:srgbClr val="1F497D"/>
              </a:solidFill>
              <a:effectLst>
                <a:outerShdw blurRad="63500" dist="38100" dir="5400000" algn="t" rotWithShape="0">
                  <a:prstClr val="black">
                    <a:alpha val="25000"/>
                  </a:prstClr>
                </a:outerShdw>
              </a:effectLst>
              <a:uLnTx/>
              <a:uFillTx/>
              <a:latin typeface="Verdana" pitchFamily="34" charset="0"/>
              <a:ea typeface="+mj-ea"/>
              <a:cs typeface="+mj-cs"/>
            </a:endParaRPr>
          </a:p>
        </p:txBody>
      </p:sp>
      <p:pic>
        <p:nvPicPr>
          <p:cNvPr id="29" name="Bildobjekt 28">
            <a:extLst>
              <a:ext uri="{FF2B5EF4-FFF2-40B4-BE49-F238E27FC236}">
                <a16:creationId xmlns:a16="http://schemas.microsoft.com/office/drawing/2014/main" id="{483C0792-A70E-A648-AC56-AC1F495618F0}"/>
              </a:ext>
            </a:extLst>
          </p:cNvPr>
          <p:cNvPicPr>
            <a:picLocks noChangeAspect="1"/>
          </p:cNvPicPr>
          <p:nvPr/>
        </p:nvPicPr>
        <p:blipFill>
          <a:blip r:embed="rId2"/>
          <a:stretch>
            <a:fillRect/>
          </a:stretch>
        </p:blipFill>
        <p:spPr>
          <a:xfrm>
            <a:off x="7315200" y="87190"/>
            <a:ext cx="1752753" cy="674810"/>
          </a:xfrm>
          <a:prstGeom prst="rect">
            <a:avLst/>
          </a:prstGeom>
        </p:spPr>
      </p:pic>
      <p:sp>
        <p:nvSpPr>
          <p:cNvPr id="31" name="Rubrik 1">
            <a:extLst>
              <a:ext uri="{FF2B5EF4-FFF2-40B4-BE49-F238E27FC236}">
                <a16:creationId xmlns:a16="http://schemas.microsoft.com/office/drawing/2014/main" id="{FD78E7FC-7FFA-024E-B9FC-20F9A3395EFD}"/>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Ansvarsfördelning</a:t>
            </a:r>
          </a:p>
        </p:txBody>
      </p:sp>
      <p:graphicFrame>
        <p:nvGraphicFramePr>
          <p:cNvPr id="32" name="Content Placeholder 3">
            <a:extLst>
              <a:ext uri="{FF2B5EF4-FFF2-40B4-BE49-F238E27FC236}">
                <a16:creationId xmlns:a16="http://schemas.microsoft.com/office/drawing/2014/main" id="{31969067-1A4A-BC45-B384-F35273680E5C}"/>
              </a:ext>
            </a:extLst>
          </p:cNvPr>
          <p:cNvGraphicFramePr>
            <a:graphicFrameLocks/>
          </p:cNvGraphicFramePr>
          <p:nvPr>
            <p:extLst>
              <p:ext uri="{D42A27DB-BD31-4B8C-83A1-F6EECF244321}">
                <p14:modId xmlns:p14="http://schemas.microsoft.com/office/powerpoint/2010/main" val="245707126"/>
              </p:ext>
            </p:extLst>
          </p:nvPr>
        </p:nvGraphicFramePr>
        <p:xfrm>
          <a:off x="500034" y="1265237"/>
          <a:ext cx="7864818" cy="39163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ruta 7">
            <a:extLst>
              <a:ext uri="{FF2B5EF4-FFF2-40B4-BE49-F238E27FC236}">
                <a16:creationId xmlns:a16="http://schemas.microsoft.com/office/drawing/2014/main" id="{7666BA06-DC30-D749-B660-7A7C4C394F98}"/>
              </a:ext>
            </a:extLst>
          </p:cNvPr>
          <p:cNvSpPr txBox="1"/>
          <p:nvPr/>
        </p:nvSpPr>
        <p:spPr>
          <a:xfrm>
            <a:off x="3587821" y="3441970"/>
            <a:ext cx="1968357" cy="93871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black"/>
                </a:solidFill>
                <a:effectLst/>
                <a:uLnTx/>
                <a:uFillTx/>
                <a:latin typeface="Calibri"/>
                <a:ea typeface="+mn-ea"/>
                <a:cs typeface="+mn-cs"/>
              </a:rPr>
              <a:t>Chefstränare</a:t>
            </a:r>
            <a:r>
              <a:rPr kumimoji="0" lang="sv-SE" sz="20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prstClr val="black"/>
                </a:solidFill>
                <a:effectLst/>
                <a:uLnTx/>
                <a:uFillTx/>
                <a:latin typeface="Calibri"/>
                <a:ea typeface="+mn-ea"/>
                <a:cs typeface="+mn-cs"/>
              </a:rPr>
              <a:t>Mats Levin</a:t>
            </a:r>
          </a:p>
          <a:p>
            <a:pPr marL="0" marR="0" lvl="0" indent="0" algn="ctr" defTabSz="914400" rtl="0" eaLnBrk="1" fontAlgn="auto" latinLnBrk="0" hangingPunct="1">
              <a:lnSpc>
                <a:spcPct val="100000"/>
              </a:lnSpc>
              <a:spcBef>
                <a:spcPts val="0"/>
              </a:spcBef>
              <a:spcAft>
                <a:spcPts val="0"/>
              </a:spcAft>
              <a:buClrTx/>
              <a:buSzTx/>
              <a:buFontTx/>
              <a:buNone/>
              <a:tabLst/>
              <a:defRPr/>
            </a:pPr>
            <a:r>
              <a:rPr lang="sv-SE" sz="1050" dirty="0">
                <a:solidFill>
                  <a:prstClr val="black"/>
                </a:solidFill>
                <a:latin typeface="Calibri"/>
              </a:rPr>
              <a:t>Sportslig plattform, riktlinjer och utvecklingsplan</a:t>
            </a:r>
            <a:endParaRPr kumimoji="0"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textruta 8">
            <a:extLst>
              <a:ext uri="{FF2B5EF4-FFF2-40B4-BE49-F238E27FC236}">
                <a16:creationId xmlns:a16="http://schemas.microsoft.com/office/drawing/2014/main" id="{05C2D2AD-B333-BD4B-9FA2-569784A4E419}"/>
              </a:ext>
            </a:extLst>
          </p:cNvPr>
          <p:cNvSpPr txBox="1"/>
          <p:nvPr/>
        </p:nvSpPr>
        <p:spPr>
          <a:xfrm>
            <a:off x="3971367" y="4936060"/>
            <a:ext cx="4867833" cy="160043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alibri"/>
                <a:ea typeface="+mn-ea"/>
                <a:cs typeface="+mn-cs"/>
              </a:rPr>
              <a:t>Ledare: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600" dirty="0">
                <a:solidFill>
                  <a:prstClr val="black"/>
                </a:solidFill>
                <a:latin typeface="Calibri"/>
              </a:rPr>
              <a:t>Head Coach </a:t>
            </a:r>
            <a:r>
              <a:rPr lang="sv-SE" sz="1200" dirty="0">
                <a:solidFill>
                  <a:prstClr val="black"/>
                </a:solidFill>
                <a:latin typeface="Calibri"/>
              </a:rPr>
              <a:t>(sportsligt ansvarig för laget)**</a:t>
            </a:r>
          </a:p>
          <a:p>
            <a:pPr marL="285750" indent="-285750">
              <a:buFont typeface="Arial" panose="020B0604020202020204" pitchFamily="34" charset="0"/>
              <a:buChar char="•"/>
              <a:defRPr/>
            </a:pPr>
            <a:r>
              <a:rPr kumimoji="0" lang="sv-SE" sz="1600" b="0" i="0" u="none" strike="noStrike" kern="1200" cap="none" spc="0" normalizeH="0" baseline="0" noProof="0" dirty="0">
                <a:ln>
                  <a:noFill/>
                </a:ln>
                <a:solidFill>
                  <a:prstClr val="black"/>
                </a:solidFill>
                <a:effectLst/>
                <a:uLnTx/>
                <a:uFillTx/>
                <a:latin typeface="Calibri"/>
                <a:ea typeface="+mn-ea"/>
                <a:cs typeface="+mn-cs"/>
              </a:rPr>
              <a:t>Team Manager </a:t>
            </a:r>
            <a:r>
              <a:rPr lang="sv-SE" sz="1200" dirty="0">
                <a:solidFill>
                  <a:prstClr val="black"/>
                </a:solidFill>
              </a:rPr>
              <a:t>(administrativt ansvarig för laget)*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600" dirty="0">
                <a:solidFill>
                  <a:prstClr val="black"/>
                </a:solidFill>
                <a:latin typeface="Calibri"/>
              </a:rPr>
              <a:t>Hjälptränare </a:t>
            </a:r>
            <a:r>
              <a:rPr lang="sv-SE" sz="1200" dirty="0">
                <a:solidFill>
                  <a:prstClr val="black"/>
                </a:solidFill>
                <a:latin typeface="Calibri"/>
              </a:rPr>
              <a:t>(sportsligt stöd)**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prstClr val="black"/>
                </a:solidFill>
                <a:effectLst/>
                <a:uLnTx/>
                <a:uFillTx/>
                <a:latin typeface="Calibri"/>
                <a:ea typeface="+mn-ea"/>
                <a:cs typeface="+mn-cs"/>
              </a:rPr>
              <a:t>Ungdomscoach </a:t>
            </a:r>
            <a:r>
              <a:rPr kumimoji="0" lang="sv-SE" sz="1200" b="0" i="0" u="none" strike="noStrike" kern="1200" cap="none" spc="0" normalizeH="0" baseline="0" noProof="0" dirty="0">
                <a:ln>
                  <a:noFill/>
                </a:ln>
                <a:solidFill>
                  <a:prstClr val="black"/>
                </a:solidFill>
                <a:effectLst/>
                <a:uLnTx/>
                <a:uFillTx/>
                <a:latin typeface="Calibri"/>
                <a:ea typeface="+mn-ea"/>
                <a:cs typeface="+mn-cs"/>
              </a:rPr>
              <a:t>(adepter som utbildas)**</a:t>
            </a:r>
            <a:endParaRPr kumimoji="0" lang="sv-SE" sz="16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600" dirty="0">
                <a:solidFill>
                  <a:prstClr val="black"/>
                </a:solidFill>
                <a:latin typeface="Calibri"/>
              </a:rPr>
              <a:t>Lagförälder </a:t>
            </a:r>
            <a:r>
              <a:rPr lang="sv-SE" sz="1200" dirty="0">
                <a:solidFill>
                  <a:prstClr val="black"/>
                </a:solidFill>
                <a:latin typeface="Calibri"/>
              </a:rPr>
              <a:t>(administrativt &amp; praktiskt stöd)*</a:t>
            </a: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textruta 9">
            <a:extLst>
              <a:ext uri="{FF2B5EF4-FFF2-40B4-BE49-F238E27FC236}">
                <a16:creationId xmlns:a16="http://schemas.microsoft.com/office/drawing/2014/main" id="{E4D417E0-B1FE-5242-93B0-F18AD6735CAB}"/>
              </a:ext>
            </a:extLst>
          </p:cNvPr>
          <p:cNvSpPr txBox="1"/>
          <p:nvPr/>
        </p:nvSpPr>
        <p:spPr>
          <a:xfrm>
            <a:off x="3429000" y="2290135"/>
            <a:ext cx="2285999" cy="907941"/>
          </a:xfrm>
          <a:prstGeom prst="rect">
            <a:avLst/>
          </a:prstGeom>
          <a:noFill/>
        </p:spPr>
        <p:txBody>
          <a:bodyPr wrap="square" rtlCol="0">
            <a:spAutoFit/>
          </a:bodyPr>
          <a:lstStyle/>
          <a:p>
            <a:pPr algn="ctr"/>
            <a:r>
              <a:rPr lang="sv-SE" sz="2000" b="1" dirty="0"/>
              <a:t>Föreningskanslist</a:t>
            </a:r>
            <a:endParaRPr lang="sv-SE" b="1" dirty="0"/>
          </a:p>
          <a:p>
            <a:pPr algn="ctr"/>
            <a:r>
              <a:rPr lang="sv-SE" sz="1200" b="1" dirty="0"/>
              <a:t>Janice Enström</a:t>
            </a:r>
          </a:p>
          <a:p>
            <a:pPr algn="ctr"/>
            <a:r>
              <a:rPr lang="sv-SE" sz="1050" dirty="0"/>
              <a:t>Administrativt och praktiskt stöd till ledare, Styrelse &amp; Tränarråd</a:t>
            </a:r>
            <a:endParaRPr sz="1050" dirty="0"/>
          </a:p>
        </p:txBody>
      </p:sp>
      <p:sp>
        <p:nvSpPr>
          <p:cNvPr id="2" name="Rektangel 1">
            <a:extLst>
              <a:ext uri="{FF2B5EF4-FFF2-40B4-BE49-F238E27FC236}">
                <a16:creationId xmlns:a16="http://schemas.microsoft.com/office/drawing/2014/main" id="{C040EA98-568F-E94C-8392-C46C688D34E6}"/>
              </a:ext>
            </a:extLst>
          </p:cNvPr>
          <p:cNvSpPr/>
          <p:nvPr/>
        </p:nvSpPr>
        <p:spPr>
          <a:xfrm>
            <a:off x="6332656" y="2290135"/>
            <a:ext cx="2182008" cy="369332"/>
          </a:xfrm>
          <a:prstGeom prst="rect">
            <a:avLst/>
          </a:prstGeom>
        </p:spPr>
        <p:txBody>
          <a:bodyPr wrap="none">
            <a:spAutoFit/>
          </a:bodyPr>
          <a:lstStyle/>
          <a:p>
            <a:pPr marL="342900" lvl="0" indent="-342900" algn="ctr" eaLnBrk="0" hangingPunct="0">
              <a:spcBef>
                <a:spcPct val="20000"/>
              </a:spcBef>
              <a:buClr>
                <a:srgbClr val="0000FF"/>
              </a:buClr>
              <a:buSzPct val="120000"/>
              <a:defRPr/>
            </a:pPr>
            <a:r>
              <a:rPr lang="sv-SE" altLang="en-US" i="1" u="sng" kern="0" dirty="0">
                <a:solidFill>
                  <a:srgbClr val="0070C0"/>
                </a:solidFill>
                <a:hlinkClick r:id="rId8"/>
              </a:rPr>
              <a:t>kansli@vibybasket.se</a:t>
            </a:r>
            <a:endParaRPr lang="sv-SE" altLang="en-US" i="1" u="sng" kern="0" dirty="0">
              <a:solidFill>
                <a:srgbClr val="0070C0"/>
              </a:solidFill>
            </a:endParaRPr>
          </a:p>
        </p:txBody>
      </p:sp>
    </p:spTree>
    <p:extLst>
      <p:ext uri="{BB962C8B-B14F-4D97-AF65-F5344CB8AC3E}">
        <p14:creationId xmlns:p14="http://schemas.microsoft.com/office/powerpoint/2010/main" val="17266715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ubrik 1">
            <a:extLst>
              <a:ext uri="{FF2B5EF4-FFF2-40B4-BE49-F238E27FC236}">
                <a16:creationId xmlns:a16="http://schemas.microsoft.com/office/drawing/2014/main" id="{921631EE-59B9-9C40-BD2D-DFF4683EFC7D}"/>
              </a:ext>
            </a:extLst>
          </p:cNvPr>
          <p:cNvSpPr txBox="1">
            <a:spLocks/>
          </p:cNvSpPr>
          <p:nvPr/>
        </p:nvSpPr>
        <p:spPr>
          <a:xfrm>
            <a:off x="0" y="0"/>
            <a:ext cx="7239000" cy="1143000"/>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Årsmöte 20 oktober </a:t>
            </a:r>
            <a:r>
              <a:rPr kumimoji="0" lang="sv-SE" sz="4800" b="1" i="0" u="none" strike="noStrike" kern="1200" cap="none" spc="0" normalizeH="0" baseline="0" noProof="0" dirty="0" err="1">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kl</a:t>
            </a: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 18.30</a:t>
            </a:r>
          </a:p>
        </p:txBody>
      </p:sp>
      <p:pic>
        <p:nvPicPr>
          <p:cNvPr id="56" name="Bildobjekt 55">
            <a:extLst>
              <a:ext uri="{FF2B5EF4-FFF2-40B4-BE49-F238E27FC236}">
                <a16:creationId xmlns:a16="http://schemas.microsoft.com/office/drawing/2014/main" id="{68093841-0004-6149-B846-865518B976F2}"/>
              </a:ext>
            </a:extLst>
          </p:cNvPr>
          <p:cNvPicPr>
            <a:picLocks noChangeAspect="1"/>
          </p:cNvPicPr>
          <p:nvPr/>
        </p:nvPicPr>
        <p:blipFill>
          <a:blip r:embed="rId3"/>
          <a:stretch>
            <a:fillRect/>
          </a:stretch>
        </p:blipFill>
        <p:spPr>
          <a:xfrm>
            <a:off x="7315200" y="87190"/>
            <a:ext cx="1752753" cy="674810"/>
          </a:xfrm>
          <a:prstGeom prst="rect">
            <a:avLst/>
          </a:prstGeom>
        </p:spPr>
      </p:pic>
      <p:pic>
        <p:nvPicPr>
          <p:cNvPr id="7" name="Bildobjekt 6">
            <a:extLst>
              <a:ext uri="{FF2B5EF4-FFF2-40B4-BE49-F238E27FC236}">
                <a16:creationId xmlns:a16="http://schemas.microsoft.com/office/drawing/2014/main" id="{FC8F5E18-10A5-454C-96B4-259871335183}"/>
              </a:ext>
            </a:extLst>
          </p:cNvPr>
          <p:cNvPicPr>
            <a:picLocks noChangeAspect="1"/>
          </p:cNvPicPr>
          <p:nvPr/>
        </p:nvPicPr>
        <p:blipFill>
          <a:blip r:embed="rId4"/>
          <a:stretch>
            <a:fillRect/>
          </a:stretch>
        </p:blipFill>
        <p:spPr>
          <a:xfrm>
            <a:off x="457200" y="990600"/>
            <a:ext cx="4114800" cy="5832764"/>
          </a:xfrm>
          <a:prstGeom prst="rect">
            <a:avLst/>
          </a:prstGeom>
        </p:spPr>
      </p:pic>
      <p:sp>
        <p:nvSpPr>
          <p:cNvPr id="33" name="Rektangel 32">
            <a:extLst>
              <a:ext uri="{FF2B5EF4-FFF2-40B4-BE49-F238E27FC236}">
                <a16:creationId xmlns:a16="http://schemas.microsoft.com/office/drawing/2014/main" id="{0C17D842-9B35-FC49-B733-2A681B1E69D4}"/>
              </a:ext>
            </a:extLst>
          </p:cNvPr>
          <p:cNvSpPr/>
          <p:nvPr/>
        </p:nvSpPr>
        <p:spPr>
          <a:xfrm>
            <a:off x="5037117" y="1223158"/>
            <a:ext cx="3276599" cy="2363724"/>
          </a:xfrm>
          <a:prstGeom prst="rect">
            <a:avLst/>
          </a:prstGeom>
        </p:spPr>
        <p:txBody>
          <a:bodyPr wrap="square">
            <a:spAutoFit/>
          </a:bodyPr>
          <a:lstStyle/>
          <a:p>
            <a:pPr marL="342900" indent="-342900" algn="ctr" eaLnBrk="0" hangingPunct="0">
              <a:spcBef>
                <a:spcPct val="20000"/>
              </a:spcBef>
              <a:buClr>
                <a:srgbClr val="0000FF"/>
              </a:buClr>
              <a:buSzPct val="120000"/>
              <a:defRPr/>
            </a:pPr>
            <a:r>
              <a:rPr lang="sv-SE" altLang="en-US" b="1" i="1" kern="0" dirty="0">
                <a:solidFill>
                  <a:srgbClr val="0070C0"/>
                </a:solidFill>
              </a:rPr>
              <a:t>Vi söker dig som vill engagera dig för att utveckla Viby Baskets verksamhet och organisation samt aktivt bidra för en ökad gemenskap och kvalité i vår fina förening.</a:t>
            </a:r>
            <a:endParaRPr lang="sv-SE" altLang="en-US" i="1" u="sng" kern="0" dirty="0">
              <a:solidFill>
                <a:srgbClr val="0070C0"/>
              </a:solidFill>
            </a:endParaRPr>
          </a:p>
          <a:p>
            <a:pPr marL="342900" lvl="0" indent="-342900" algn="ctr" eaLnBrk="0" hangingPunct="0">
              <a:spcBef>
                <a:spcPct val="20000"/>
              </a:spcBef>
              <a:buClr>
                <a:srgbClr val="0000FF"/>
              </a:buClr>
              <a:buSzPct val="120000"/>
              <a:defRPr/>
            </a:pPr>
            <a:endParaRPr kumimoji="0" lang="sv-SE" altLang="en-US" sz="1800" b="0" i="1" u="sng" strike="noStrike" kern="0" cap="none" spc="0" normalizeH="0" baseline="0" noProof="0" dirty="0">
              <a:ln>
                <a:noFill/>
              </a:ln>
              <a:solidFill>
                <a:srgbClr val="0070C0"/>
              </a:solidFill>
              <a:effectLst/>
              <a:uLnTx/>
              <a:uFillTx/>
              <a:latin typeface="Calibri"/>
              <a:ea typeface="+mn-ea"/>
              <a:cs typeface="+mn-cs"/>
            </a:endParaRPr>
          </a:p>
        </p:txBody>
      </p:sp>
      <p:sp>
        <p:nvSpPr>
          <p:cNvPr id="8" name="Rektangel 7">
            <a:extLst>
              <a:ext uri="{FF2B5EF4-FFF2-40B4-BE49-F238E27FC236}">
                <a16:creationId xmlns:a16="http://schemas.microsoft.com/office/drawing/2014/main" id="{A85B1653-3176-2C4A-99EF-C965025EC9AA}"/>
              </a:ext>
            </a:extLst>
          </p:cNvPr>
          <p:cNvSpPr/>
          <p:nvPr/>
        </p:nvSpPr>
        <p:spPr>
          <a:xfrm>
            <a:off x="5181600" y="4407086"/>
            <a:ext cx="3276599" cy="2363724"/>
          </a:xfrm>
          <a:prstGeom prst="rect">
            <a:avLst/>
          </a:prstGeom>
        </p:spPr>
        <p:txBody>
          <a:bodyPr wrap="square">
            <a:spAutoFit/>
          </a:bodyPr>
          <a:lstStyle/>
          <a:p>
            <a:pPr marL="342900" indent="-342900" algn="ctr" eaLnBrk="0" hangingPunct="0">
              <a:spcBef>
                <a:spcPct val="20000"/>
              </a:spcBef>
              <a:buClr>
                <a:srgbClr val="0000FF"/>
              </a:buClr>
              <a:buSzPct val="120000"/>
              <a:defRPr/>
            </a:pPr>
            <a:r>
              <a:rPr lang="sv-SE" altLang="en-US" b="1" i="1" kern="0" dirty="0">
                <a:solidFill>
                  <a:srgbClr val="0070C0"/>
                </a:solidFill>
              </a:rPr>
              <a:t>Valberedningens Ordförande:</a:t>
            </a:r>
          </a:p>
          <a:p>
            <a:pPr marL="342900" lvl="0" indent="-342900" algn="ctr" eaLnBrk="0" hangingPunct="0">
              <a:spcBef>
                <a:spcPct val="20000"/>
              </a:spcBef>
              <a:buClr>
                <a:srgbClr val="0000FF"/>
              </a:buClr>
              <a:buSzPct val="120000"/>
              <a:defRPr/>
            </a:pPr>
            <a:r>
              <a:rPr lang="sv-SE" altLang="en-US" i="1" u="sng" kern="0" dirty="0">
                <a:solidFill>
                  <a:srgbClr val="0070C0"/>
                </a:solidFill>
                <a:hlinkClick r:id="rId5"/>
              </a:rPr>
              <a:t>evalotta.sandberg@gmail.com</a:t>
            </a:r>
            <a:endParaRPr lang="sv-SE" altLang="en-US" i="1" u="sng" kern="0" dirty="0">
              <a:solidFill>
                <a:srgbClr val="0070C0"/>
              </a:solidFill>
            </a:endParaRPr>
          </a:p>
          <a:p>
            <a:pPr marL="342900" lvl="0" indent="-342900" algn="ctr" eaLnBrk="0" hangingPunct="0">
              <a:spcBef>
                <a:spcPct val="20000"/>
              </a:spcBef>
              <a:buClr>
                <a:srgbClr val="0000FF"/>
              </a:buClr>
              <a:buSzPct val="120000"/>
              <a:defRPr/>
            </a:pPr>
            <a:endParaRPr lang="sv-SE" altLang="en-US" b="1" i="1" kern="0" dirty="0">
              <a:solidFill>
                <a:srgbClr val="0070C0"/>
              </a:solidFill>
            </a:endParaRPr>
          </a:p>
          <a:p>
            <a:pPr marL="342900" lvl="0" indent="-342900" algn="ctr" eaLnBrk="0" hangingPunct="0">
              <a:spcBef>
                <a:spcPct val="20000"/>
              </a:spcBef>
              <a:buClr>
                <a:srgbClr val="0000FF"/>
              </a:buClr>
              <a:buSzPct val="120000"/>
              <a:defRPr/>
            </a:pPr>
            <a:r>
              <a:rPr lang="sv-SE" altLang="en-US" b="1" i="1" kern="0" dirty="0">
                <a:solidFill>
                  <a:srgbClr val="0070C0"/>
                </a:solidFill>
              </a:rPr>
              <a:t>Kontakt med Styrelsen:</a:t>
            </a:r>
          </a:p>
          <a:p>
            <a:pPr marL="342900" lvl="0" indent="-342900" algn="ctr" eaLnBrk="0" hangingPunct="0">
              <a:spcBef>
                <a:spcPct val="20000"/>
              </a:spcBef>
              <a:buClr>
                <a:srgbClr val="0000FF"/>
              </a:buClr>
              <a:buSzPct val="120000"/>
              <a:defRPr/>
            </a:pPr>
            <a:r>
              <a:rPr lang="sv-SE" altLang="en-US" i="1" u="sng" kern="0" dirty="0">
                <a:solidFill>
                  <a:srgbClr val="0070C0"/>
                </a:solidFill>
                <a:hlinkClick r:id="rId6"/>
              </a:rPr>
              <a:t>styrelse@vibybasket.se</a:t>
            </a:r>
            <a:endParaRPr lang="sv-SE" altLang="en-US" i="1" u="sng" kern="0" dirty="0">
              <a:solidFill>
                <a:srgbClr val="0070C0"/>
              </a:solidFill>
            </a:endParaRPr>
          </a:p>
          <a:p>
            <a:pPr marL="342900" lvl="0" indent="-342900" algn="ctr" eaLnBrk="0" hangingPunct="0">
              <a:spcBef>
                <a:spcPct val="20000"/>
              </a:spcBef>
              <a:buClr>
                <a:srgbClr val="0000FF"/>
              </a:buClr>
              <a:buSzPct val="120000"/>
              <a:defRPr/>
            </a:pPr>
            <a:endParaRPr lang="sv-SE" altLang="en-US" i="1" u="sng" kern="0" dirty="0">
              <a:solidFill>
                <a:srgbClr val="0070C0"/>
              </a:solidFill>
            </a:endParaRPr>
          </a:p>
          <a:p>
            <a:pPr marL="342900" lvl="0" indent="-342900" algn="ctr" eaLnBrk="0" hangingPunct="0">
              <a:spcBef>
                <a:spcPct val="20000"/>
              </a:spcBef>
              <a:buClr>
                <a:srgbClr val="0000FF"/>
              </a:buClr>
              <a:buSzPct val="120000"/>
              <a:defRPr/>
            </a:pPr>
            <a:endParaRPr kumimoji="0" lang="sv-SE" altLang="en-US" sz="1800" b="0" i="1" u="sng" strike="noStrike" kern="0" cap="none" spc="0" normalizeH="0" baseline="0" noProof="0" dirty="0">
              <a:ln>
                <a:noFill/>
              </a:ln>
              <a:solidFill>
                <a:srgbClr val="0070C0"/>
              </a:solidFill>
              <a:effectLst/>
              <a:uLnTx/>
              <a:uFillTx/>
              <a:latin typeface="Calibri"/>
              <a:ea typeface="+mn-ea"/>
              <a:cs typeface="+mn-cs"/>
            </a:endParaRPr>
          </a:p>
        </p:txBody>
      </p:sp>
    </p:spTree>
    <p:extLst>
      <p:ext uri="{BB962C8B-B14F-4D97-AF65-F5344CB8AC3E}">
        <p14:creationId xmlns:p14="http://schemas.microsoft.com/office/powerpoint/2010/main" val="3559608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Grp="1" noChangeArrowheads="1"/>
          </p:cNvSpPr>
          <p:nvPr>
            <p:ph idx="1"/>
          </p:nvPr>
        </p:nvSpPr>
        <p:spPr>
          <a:xfrm>
            <a:off x="0" y="2028490"/>
            <a:ext cx="9144000" cy="4829509"/>
          </a:xfrm>
        </p:spPr>
        <p:txBody>
          <a:bodyPr/>
          <a:lstStyle/>
          <a:p>
            <a:pPr marL="0" indent="0" eaLnBrk="1" hangingPunct="1">
              <a:lnSpc>
                <a:spcPct val="90000"/>
              </a:lnSpc>
              <a:buNone/>
            </a:pPr>
            <a:r>
              <a:rPr lang="en-US" b="1" i="1" dirty="0"/>
              <a:t> </a:t>
            </a:r>
          </a:p>
          <a:p>
            <a:pPr marL="0" indent="0" eaLnBrk="1" hangingPunct="1">
              <a:lnSpc>
                <a:spcPct val="90000"/>
              </a:lnSpc>
              <a:buNone/>
            </a:pPr>
            <a:endParaRPr lang="en-US" sz="800" dirty="0">
              <a:solidFill>
                <a:prstClr val="black"/>
              </a:solidFill>
              <a:latin typeface="Calibri"/>
            </a:endParaRPr>
          </a:p>
        </p:txBody>
      </p:sp>
      <p:sp>
        <p:nvSpPr>
          <p:cNvPr id="28" name="Text Box 32"/>
          <p:cNvSpPr txBox="1">
            <a:spLocks noChangeArrowheads="1"/>
          </p:cNvSpPr>
          <p:nvPr/>
        </p:nvSpPr>
        <p:spPr bwMode="auto">
          <a:xfrm>
            <a:off x="105216" y="2028491"/>
            <a:ext cx="1079500" cy="523220"/>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effectLst/>
                <a:uLnTx/>
                <a:uFillTx/>
                <a:latin typeface="Calibri"/>
                <a:ea typeface="+mn-ea"/>
                <a:cs typeface="+mn-cs"/>
              </a:rPr>
              <a:t>Fredrik</a:t>
            </a:r>
            <a:r>
              <a:rPr kumimoji="0" lang="sv-SE" sz="1400" b="1" i="0" u="none" strike="noStrike" kern="1200" cap="none" spc="0" normalizeH="0" baseline="0" noProof="0" dirty="0">
                <a:ln>
                  <a:noFill/>
                </a:ln>
                <a:solidFill>
                  <a:srgbClr val="F79646">
                    <a:lumMod val="75000"/>
                  </a:srgbClr>
                </a:solidFill>
                <a:effectLst/>
                <a:uLnTx/>
                <a:uFillTx/>
                <a:latin typeface="Calibri"/>
                <a:ea typeface="+mn-ea"/>
                <a:cs typeface="+mn-cs"/>
              </a:rPr>
              <a:t> </a:t>
            </a:r>
            <a:r>
              <a:rPr kumimoji="0" lang="sv-SE" sz="1400" b="1" i="0" u="none" strike="noStrike" kern="1200" cap="none" spc="0" normalizeH="0" baseline="0" noProof="0" dirty="0">
                <a:ln>
                  <a:noFill/>
                </a:ln>
                <a:effectLst/>
                <a:uLnTx/>
                <a:uFillTx/>
                <a:latin typeface="Calibri"/>
                <a:ea typeface="+mn-ea"/>
                <a:cs typeface="+mn-cs"/>
              </a:rPr>
              <a:t>Hahne</a:t>
            </a:r>
            <a:endParaRPr kumimoji="0" lang="en-US" sz="1400" b="1" i="0" u="none" strike="noStrike" kern="1200" cap="none" spc="0" normalizeH="0" baseline="0" noProof="0" dirty="0">
              <a:ln>
                <a:noFill/>
              </a:ln>
              <a:effectLst/>
              <a:uLnTx/>
              <a:uFillTx/>
              <a:latin typeface="Calibri"/>
              <a:ea typeface="+mn-ea"/>
              <a:cs typeface="+mn-cs"/>
            </a:endParaRPr>
          </a:p>
        </p:txBody>
      </p:sp>
      <p:sp>
        <p:nvSpPr>
          <p:cNvPr id="30" name="Text Box 34"/>
          <p:cNvSpPr txBox="1">
            <a:spLocks noChangeArrowheads="1"/>
          </p:cNvSpPr>
          <p:nvPr/>
        </p:nvSpPr>
        <p:spPr bwMode="auto">
          <a:xfrm>
            <a:off x="2353971" y="2028491"/>
            <a:ext cx="1079500" cy="523220"/>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400" b="1" dirty="0">
                <a:latin typeface="Calibri"/>
              </a:rPr>
              <a:t>Jörgen</a:t>
            </a:r>
            <a:r>
              <a:rPr kumimoji="0" lang="sv-SE" sz="1400" b="1" i="0" u="none" strike="noStrike" kern="1200" cap="none" spc="0" normalizeH="0" baseline="0" noProof="0" dirty="0">
                <a:ln>
                  <a:noFill/>
                </a:ln>
                <a:effectLst/>
                <a:uLnTx/>
                <a:uFillTx/>
                <a:latin typeface="Calibri"/>
                <a:ea typeface="+mn-ea"/>
                <a:cs typeface="+mn-cs"/>
              </a:rPr>
              <a:t> Sundström</a:t>
            </a:r>
            <a:endParaRPr kumimoji="0" lang="en-US" sz="1400" b="1" i="0" u="none" strike="noStrike" kern="1200" cap="none" spc="0" normalizeH="0" baseline="0" noProof="0" dirty="0">
              <a:ln>
                <a:noFill/>
              </a:ln>
              <a:effectLst/>
              <a:uLnTx/>
              <a:uFillTx/>
              <a:latin typeface="Calibri"/>
              <a:ea typeface="+mn-ea"/>
              <a:cs typeface="+mn-cs"/>
            </a:endParaRPr>
          </a:p>
        </p:txBody>
      </p:sp>
      <p:grpSp>
        <p:nvGrpSpPr>
          <p:cNvPr id="2" name="Grupp 1">
            <a:extLst>
              <a:ext uri="{FF2B5EF4-FFF2-40B4-BE49-F238E27FC236}">
                <a16:creationId xmlns:a16="http://schemas.microsoft.com/office/drawing/2014/main" id="{63F59307-2168-724E-9909-B8570F4C942C}"/>
              </a:ext>
            </a:extLst>
          </p:cNvPr>
          <p:cNvGrpSpPr/>
          <p:nvPr/>
        </p:nvGrpSpPr>
        <p:grpSpPr>
          <a:xfrm>
            <a:off x="104827" y="2478440"/>
            <a:ext cx="8932814" cy="3393568"/>
            <a:chOff x="73152" y="2478440"/>
            <a:chExt cx="8932814" cy="3393568"/>
          </a:xfrm>
        </p:grpSpPr>
        <p:grpSp>
          <p:nvGrpSpPr>
            <p:cNvPr id="16" name="Group 4"/>
            <p:cNvGrpSpPr>
              <a:grpSpLocks/>
            </p:cNvGrpSpPr>
            <p:nvPr/>
          </p:nvGrpSpPr>
          <p:grpSpPr bwMode="auto">
            <a:xfrm>
              <a:off x="73152" y="2478440"/>
              <a:ext cx="8932814" cy="511175"/>
              <a:chOff x="251" y="1970"/>
              <a:chExt cx="5830" cy="322"/>
            </a:xfrm>
          </p:grpSpPr>
          <p:sp>
            <p:nvSpPr>
              <p:cNvPr id="17" name="AutoShape 5"/>
              <p:cNvSpPr>
                <a:spLocks noChangeArrowheads="1"/>
              </p:cNvSpPr>
              <p:nvPr/>
            </p:nvSpPr>
            <p:spPr bwMode="auto">
              <a:xfrm>
                <a:off x="251" y="1972"/>
                <a:ext cx="705" cy="317"/>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Ordförande</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18" name="AutoShape 6"/>
              <p:cNvSpPr>
                <a:spLocks noChangeArrowheads="1"/>
              </p:cNvSpPr>
              <p:nvPr/>
            </p:nvSpPr>
            <p:spPr bwMode="auto">
              <a:xfrm>
                <a:off x="1721" y="1972"/>
                <a:ext cx="705" cy="317"/>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Sekreterare</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19" name="AutoShape 7"/>
              <p:cNvSpPr>
                <a:spLocks noChangeArrowheads="1"/>
              </p:cNvSpPr>
              <p:nvPr/>
            </p:nvSpPr>
            <p:spPr bwMode="auto">
              <a:xfrm>
                <a:off x="986" y="1972"/>
                <a:ext cx="705" cy="317"/>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Kassör</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AutoShape 8"/>
              <p:cNvSpPr>
                <a:spLocks noChangeArrowheads="1"/>
              </p:cNvSpPr>
              <p:nvPr/>
            </p:nvSpPr>
            <p:spPr bwMode="auto">
              <a:xfrm>
                <a:off x="2456" y="1972"/>
                <a:ext cx="705" cy="317"/>
              </a:xfrm>
              <a:prstGeom prst="roundRect">
                <a:avLst>
                  <a:gd name="adj" fmla="val 16667"/>
                </a:avLst>
              </a:prstGeom>
              <a:noFill/>
              <a:ln w="12700">
                <a:solidFill>
                  <a:schemeClr val="tx1"/>
                </a:solidFill>
                <a:round/>
                <a:headEnd/>
                <a:tailEnd/>
              </a:ln>
            </p:spPr>
            <p:txBody>
              <a:bodyPr wrap="none" anchor="ctr"/>
              <a:lstStyle/>
              <a:p>
                <a:pPr lvl="0" algn="ctr">
                  <a:defRPr/>
                </a:pPr>
                <a:r>
                  <a:rPr lang="sv-SE" sz="1600" b="1" dirty="0">
                    <a:solidFill>
                      <a:prstClr val="black"/>
                    </a:solidFill>
                  </a:rPr>
                  <a:t>Kommun-</a:t>
                </a:r>
              </a:p>
              <a:p>
                <a:pPr lvl="0" algn="ctr">
                  <a:defRPr/>
                </a:pPr>
                <a:r>
                  <a:rPr lang="sv-SE" sz="1600" b="1" dirty="0">
                    <a:solidFill>
                      <a:prstClr val="black"/>
                    </a:solidFill>
                  </a:rPr>
                  <a:t>ikation</a:t>
                </a:r>
              </a:p>
            </p:txBody>
          </p:sp>
          <p:sp>
            <p:nvSpPr>
              <p:cNvPr id="21" name="AutoShape 9"/>
              <p:cNvSpPr>
                <a:spLocks noChangeArrowheads="1"/>
              </p:cNvSpPr>
              <p:nvPr/>
            </p:nvSpPr>
            <p:spPr bwMode="auto">
              <a:xfrm>
                <a:off x="3188" y="1970"/>
                <a:ext cx="705" cy="322"/>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Marknads-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föring</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22" name="AutoShape 10"/>
              <p:cNvSpPr>
                <a:spLocks noChangeArrowheads="1"/>
              </p:cNvSpPr>
              <p:nvPr/>
            </p:nvSpPr>
            <p:spPr bwMode="auto">
              <a:xfrm>
                <a:off x="5376" y="1973"/>
                <a:ext cx="705" cy="317"/>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Sponsring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&amp; Bidrag</a:t>
                </a:r>
                <a:r>
                  <a:rPr kumimoji="0" lang="sv-SE" b="1" i="0" u="none" strike="noStrike" kern="1200" cap="none" spc="0" normalizeH="0" baseline="0" noProof="0" dirty="0">
                    <a:ln>
                      <a:noFill/>
                    </a:ln>
                    <a:solidFill>
                      <a:prstClr val="black"/>
                    </a:solidFill>
                    <a:effectLst/>
                    <a:uLnTx/>
                    <a:uFillTx/>
                    <a:latin typeface="Calibri"/>
                    <a:ea typeface="+mn-ea"/>
                    <a:cs typeface="+mn-cs"/>
                  </a:rPr>
                  <a:t> </a:t>
                </a:r>
                <a:endParaRPr kumimoji="0" lang="en-US" b="1"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36" name="AutoShape 10">
              <a:extLst>
                <a:ext uri="{FF2B5EF4-FFF2-40B4-BE49-F238E27FC236}">
                  <a16:creationId xmlns:a16="http://schemas.microsoft.com/office/drawing/2014/main" id="{67B23183-744C-D540-A9BF-1A0DA17E44E4}"/>
                </a:ext>
              </a:extLst>
            </p:cNvPr>
            <p:cNvSpPr>
              <a:spLocks noChangeArrowheads="1"/>
            </p:cNvSpPr>
            <p:nvPr/>
          </p:nvSpPr>
          <p:spPr bwMode="auto">
            <a:xfrm>
              <a:off x="6811494" y="2482718"/>
              <a:ext cx="1080000" cy="503238"/>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Tränarråd</a:t>
              </a:r>
              <a:r>
                <a:rPr kumimoji="0" lang="sv-SE" b="1" i="0" u="none" strike="noStrike" kern="1200" cap="none" spc="0" normalizeH="0" baseline="0" noProof="0" dirty="0">
                  <a:ln>
                    <a:noFill/>
                  </a:ln>
                  <a:solidFill>
                    <a:prstClr val="black"/>
                  </a:solidFill>
                  <a:effectLst/>
                  <a:uLnTx/>
                  <a:uFillTx/>
                  <a:latin typeface="Calibri"/>
                  <a:ea typeface="+mn-ea"/>
                  <a:cs typeface="+mn-cs"/>
                </a:rPr>
                <a:t> </a:t>
              </a:r>
              <a:endParaRPr kumimoji="0" lang="en-US" b="1" i="0" u="none" strike="noStrike" kern="1200" cap="none" spc="0" normalizeH="0" baseline="0" noProof="0" dirty="0">
                <a:ln>
                  <a:noFill/>
                </a:ln>
                <a:solidFill>
                  <a:prstClr val="black"/>
                </a:solidFill>
                <a:effectLst/>
                <a:uLnTx/>
                <a:uFillTx/>
                <a:latin typeface="Calibri"/>
                <a:ea typeface="+mn-ea"/>
                <a:cs typeface="+mn-cs"/>
              </a:endParaRPr>
            </a:p>
          </p:txBody>
        </p:sp>
        <p:sp>
          <p:nvSpPr>
            <p:cNvPr id="37" name="AutoShape 9">
              <a:extLst>
                <a:ext uri="{FF2B5EF4-FFF2-40B4-BE49-F238E27FC236}">
                  <a16:creationId xmlns:a16="http://schemas.microsoft.com/office/drawing/2014/main" id="{B25C5486-4ABD-F947-919A-CB080606EB7D}"/>
                </a:ext>
              </a:extLst>
            </p:cNvPr>
            <p:cNvSpPr>
              <a:spLocks noChangeArrowheads="1"/>
            </p:cNvSpPr>
            <p:nvPr/>
          </p:nvSpPr>
          <p:spPr bwMode="auto">
            <a:xfrm>
              <a:off x="4616525" y="5368770"/>
              <a:ext cx="1080000" cy="503238"/>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Aktivitet</a:t>
              </a:r>
            </a:p>
          </p:txBody>
        </p:sp>
      </p:grpSp>
      <p:sp>
        <p:nvSpPr>
          <p:cNvPr id="41" name="AutoShape 10">
            <a:extLst>
              <a:ext uri="{FF2B5EF4-FFF2-40B4-BE49-F238E27FC236}">
                <a16:creationId xmlns:a16="http://schemas.microsoft.com/office/drawing/2014/main" id="{A1B6CAEF-2D18-F14C-B82F-CDEDFE86D8A7}"/>
              </a:ext>
            </a:extLst>
          </p:cNvPr>
          <p:cNvSpPr>
            <a:spLocks noChangeArrowheads="1"/>
          </p:cNvSpPr>
          <p:nvPr/>
        </p:nvSpPr>
        <p:spPr bwMode="auto">
          <a:xfrm>
            <a:off x="5721037" y="2477742"/>
            <a:ext cx="1080212" cy="508214"/>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Material</a:t>
            </a: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sp>
        <p:nvSpPr>
          <p:cNvPr id="44" name="Text Box 32">
            <a:extLst>
              <a:ext uri="{FF2B5EF4-FFF2-40B4-BE49-F238E27FC236}">
                <a16:creationId xmlns:a16="http://schemas.microsoft.com/office/drawing/2014/main" id="{98155A27-83AB-5B49-8160-70CF2CAC68EE}"/>
              </a:ext>
            </a:extLst>
          </p:cNvPr>
          <p:cNvSpPr txBox="1">
            <a:spLocks noChangeArrowheads="1"/>
          </p:cNvSpPr>
          <p:nvPr/>
        </p:nvSpPr>
        <p:spPr bwMode="auto">
          <a:xfrm>
            <a:off x="1232550" y="2028491"/>
            <a:ext cx="1079500" cy="523220"/>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Calibri"/>
                <a:ea typeface="+mn-ea"/>
                <a:cs typeface="+mn-cs"/>
              </a:rPr>
              <a:t>Anders Jäderling</a:t>
            </a: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46" name="Text Box 34">
            <a:extLst>
              <a:ext uri="{FF2B5EF4-FFF2-40B4-BE49-F238E27FC236}">
                <a16:creationId xmlns:a16="http://schemas.microsoft.com/office/drawing/2014/main" id="{B6B56674-8040-DD49-806A-5C6543030332}"/>
              </a:ext>
            </a:extLst>
          </p:cNvPr>
          <p:cNvSpPr txBox="1">
            <a:spLocks noChangeArrowheads="1"/>
          </p:cNvSpPr>
          <p:nvPr/>
        </p:nvSpPr>
        <p:spPr bwMode="auto">
          <a:xfrm>
            <a:off x="4603337" y="2028491"/>
            <a:ext cx="1079500" cy="523220"/>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Calibri"/>
                <a:ea typeface="+mn-ea"/>
                <a:cs typeface="+mn-cs"/>
              </a:rPr>
              <a:t>Konstantina Sakkas</a:t>
            </a: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47" name="Text Box 34">
            <a:extLst>
              <a:ext uri="{FF2B5EF4-FFF2-40B4-BE49-F238E27FC236}">
                <a16:creationId xmlns:a16="http://schemas.microsoft.com/office/drawing/2014/main" id="{D9043096-372E-6947-BB89-3F2340C165BC}"/>
              </a:ext>
            </a:extLst>
          </p:cNvPr>
          <p:cNvSpPr txBox="1">
            <a:spLocks noChangeArrowheads="1"/>
          </p:cNvSpPr>
          <p:nvPr/>
        </p:nvSpPr>
        <p:spPr bwMode="auto">
          <a:xfrm>
            <a:off x="3448327" y="2028491"/>
            <a:ext cx="1079500" cy="523220"/>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effectLst/>
                <a:uLnTx/>
                <a:uFillTx/>
                <a:latin typeface="Calibri"/>
                <a:ea typeface="+mn-ea"/>
                <a:cs typeface="+mn-cs"/>
              </a:rPr>
              <a:t>Elin Forsbring</a:t>
            </a:r>
            <a:endParaRPr kumimoji="0" lang="en-US" sz="1400" b="1" i="0" u="none" strike="noStrike" kern="1200" cap="none" spc="0" normalizeH="0" baseline="0" noProof="0" dirty="0">
              <a:ln>
                <a:noFill/>
              </a:ln>
              <a:effectLst/>
              <a:uLnTx/>
              <a:uFillTx/>
              <a:latin typeface="Calibri"/>
              <a:ea typeface="+mn-ea"/>
              <a:cs typeface="+mn-cs"/>
            </a:endParaRPr>
          </a:p>
        </p:txBody>
      </p:sp>
      <p:sp>
        <p:nvSpPr>
          <p:cNvPr id="48" name="Text Box 34">
            <a:extLst>
              <a:ext uri="{FF2B5EF4-FFF2-40B4-BE49-F238E27FC236}">
                <a16:creationId xmlns:a16="http://schemas.microsoft.com/office/drawing/2014/main" id="{588FAC54-B04C-8146-85C8-B9C81533BD9A}"/>
              </a:ext>
            </a:extLst>
          </p:cNvPr>
          <p:cNvSpPr txBox="1">
            <a:spLocks noChangeArrowheads="1"/>
          </p:cNvSpPr>
          <p:nvPr/>
        </p:nvSpPr>
        <p:spPr bwMode="auto">
          <a:xfrm>
            <a:off x="7988300" y="2028491"/>
            <a:ext cx="1079500" cy="523220"/>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Calibri"/>
                <a:ea typeface="+mn-ea"/>
                <a:cs typeface="+mn-cs"/>
              </a:rPr>
              <a:t>Staffan Franzén</a:t>
            </a: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49" name="Text Box 34">
            <a:extLst>
              <a:ext uri="{FF2B5EF4-FFF2-40B4-BE49-F238E27FC236}">
                <a16:creationId xmlns:a16="http://schemas.microsoft.com/office/drawing/2014/main" id="{212D3E18-6957-DD46-A980-4DDFC827E6D1}"/>
              </a:ext>
            </a:extLst>
          </p:cNvPr>
          <p:cNvSpPr txBox="1">
            <a:spLocks noChangeArrowheads="1"/>
          </p:cNvSpPr>
          <p:nvPr/>
        </p:nvSpPr>
        <p:spPr bwMode="auto">
          <a:xfrm>
            <a:off x="3200400" y="4906754"/>
            <a:ext cx="1158066" cy="523220"/>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Calibri"/>
                <a:ea typeface="+mn-ea"/>
                <a:cs typeface="+mn-cs"/>
              </a:rPr>
              <a:t>Timna Nachmann</a:t>
            </a: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50" name="Text Box 34">
            <a:extLst>
              <a:ext uri="{FF2B5EF4-FFF2-40B4-BE49-F238E27FC236}">
                <a16:creationId xmlns:a16="http://schemas.microsoft.com/office/drawing/2014/main" id="{B0F2AA37-6D50-E44B-99E5-7E10DEC2A573}"/>
              </a:ext>
            </a:extLst>
          </p:cNvPr>
          <p:cNvSpPr txBox="1">
            <a:spLocks noChangeArrowheads="1"/>
          </p:cNvSpPr>
          <p:nvPr/>
        </p:nvSpPr>
        <p:spPr bwMode="auto">
          <a:xfrm>
            <a:off x="5694569" y="2028491"/>
            <a:ext cx="1158066" cy="523220"/>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Calibri"/>
                <a:ea typeface="+mn-ea"/>
                <a:cs typeface="+mn-cs"/>
              </a:rPr>
              <a:t>Arne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Calibri"/>
                <a:ea typeface="+mn-ea"/>
                <a:cs typeface="+mn-cs"/>
              </a:rPr>
              <a:t>Stroff</a:t>
            </a: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54" name="Rubrik 1">
            <a:extLst>
              <a:ext uri="{FF2B5EF4-FFF2-40B4-BE49-F238E27FC236}">
                <a16:creationId xmlns:a16="http://schemas.microsoft.com/office/drawing/2014/main" id="{921631EE-59B9-9C40-BD2D-DFF4683EFC7D}"/>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Roller i Styrelsen</a:t>
            </a:r>
          </a:p>
        </p:txBody>
      </p:sp>
      <p:sp>
        <p:nvSpPr>
          <p:cNvPr id="3" name="Rektangel 2">
            <a:extLst>
              <a:ext uri="{FF2B5EF4-FFF2-40B4-BE49-F238E27FC236}">
                <a16:creationId xmlns:a16="http://schemas.microsoft.com/office/drawing/2014/main" id="{FD23597C-5C7C-954B-8FB6-A522AA335CEE}"/>
              </a:ext>
            </a:extLst>
          </p:cNvPr>
          <p:cNvSpPr/>
          <p:nvPr/>
        </p:nvSpPr>
        <p:spPr>
          <a:xfrm>
            <a:off x="6553200" y="6102237"/>
            <a:ext cx="2510489" cy="701731"/>
          </a:xfrm>
          <a:prstGeom prst="rect">
            <a:avLst/>
          </a:prstGeom>
        </p:spPr>
        <p:txBody>
          <a:bodyPr wrap="square">
            <a:spAutoFit/>
          </a:bodyPr>
          <a:lstStyle/>
          <a:p>
            <a:pPr marL="342900" marR="0" lvl="0" indent="-342900" algn="ctr" defTabSz="914400" rtl="0" eaLnBrk="0" fontAlgn="auto" latinLnBrk="0" hangingPunct="0">
              <a:lnSpc>
                <a:spcPct val="100000"/>
              </a:lnSpc>
              <a:spcBef>
                <a:spcPct val="20000"/>
              </a:spcBef>
              <a:spcAft>
                <a:spcPts val="0"/>
              </a:spcAft>
              <a:buClr>
                <a:srgbClr val="0000FF"/>
              </a:buClr>
              <a:buSzPct val="120000"/>
              <a:buFont typeface="Wingdings 2" pitchFamily="18" charset="2"/>
              <a:buNone/>
              <a:tabLst/>
              <a:defRPr/>
            </a:pPr>
            <a:r>
              <a:rPr kumimoji="0" lang="sv-SE" altLang="en-US" sz="1800" b="1" i="1" u="none" strike="noStrike" kern="0" cap="none" spc="0" normalizeH="0" baseline="0" noProof="0" dirty="0">
                <a:ln>
                  <a:noFill/>
                </a:ln>
                <a:solidFill>
                  <a:srgbClr val="0070C0"/>
                </a:solidFill>
                <a:effectLst/>
                <a:uLnTx/>
                <a:uFillTx/>
                <a:latin typeface="Calibri"/>
                <a:ea typeface="+mn-ea"/>
                <a:cs typeface="+mn-cs"/>
              </a:rPr>
              <a:t>Kontakt med Styrelsen:</a:t>
            </a:r>
          </a:p>
          <a:p>
            <a:pPr marL="342900" marR="0" lvl="0" indent="-342900" algn="ctr" defTabSz="914400" rtl="0" eaLnBrk="0" fontAlgn="auto" latinLnBrk="0" hangingPunct="0">
              <a:lnSpc>
                <a:spcPct val="100000"/>
              </a:lnSpc>
              <a:spcBef>
                <a:spcPct val="20000"/>
              </a:spcBef>
              <a:spcAft>
                <a:spcPts val="0"/>
              </a:spcAft>
              <a:buClr>
                <a:srgbClr val="0000FF"/>
              </a:buClr>
              <a:buSzPct val="120000"/>
              <a:buFont typeface="Wingdings 2" pitchFamily="18" charset="2"/>
              <a:buNone/>
              <a:tabLst/>
              <a:defRPr/>
            </a:pPr>
            <a:r>
              <a:rPr kumimoji="0" lang="sv-SE" altLang="en-US" sz="1800" b="0" i="1" u="sng" strike="noStrike" kern="0" cap="none" spc="0" normalizeH="0" baseline="0" noProof="0" dirty="0">
                <a:ln>
                  <a:noFill/>
                </a:ln>
                <a:solidFill>
                  <a:srgbClr val="0070C0"/>
                </a:solidFill>
                <a:effectLst/>
                <a:uLnTx/>
                <a:uFillTx/>
                <a:latin typeface="Calibri"/>
                <a:ea typeface="+mn-ea"/>
                <a:cs typeface="+mn-cs"/>
                <a:hlinkClick r:id="rId3"/>
              </a:rPr>
              <a:t>styrelse@vibybasket.se</a:t>
            </a:r>
            <a:endParaRPr kumimoji="0" lang="sv-SE" altLang="en-US" sz="1800" b="0" i="1" u="sng" strike="noStrike" kern="0" cap="none" spc="0" normalizeH="0" baseline="0" noProof="0" dirty="0">
              <a:ln>
                <a:noFill/>
              </a:ln>
              <a:solidFill>
                <a:srgbClr val="0070C0"/>
              </a:solidFill>
              <a:effectLst/>
              <a:uLnTx/>
              <a:uFillTx/>
              <a:latin typeface="Calibri"/>
              <a:ea typeface="+mn-ea"/>
              <a:cs typeface="+mn-cs"/>
            </a:endParaRPr>
          </a:p>
        </p:txBody>
      </p:sp>
      <p:sp>
        <p:nvSpPr>
          <p:cNvPr id="4" name="textruta 3">
            <a:extLst>
              <a:ext uri="{FF2B5EF4-FFF2-40B4-BE49-F238E27FC236}">
                <a16:creationId xmlns:a16="http://schemas.microsoft.com/office/drawing/2014/main" id="{7A127C61-30F5-FA47-ADA7-701D26A45FF5}"/>
              </a:ext>
            </a:extLst>
          </p:cNvPr>
          <p:cNvSpPr txBox="1"/>
          <p:nvPr/>
        </p:nvSpPr>
        <p:spPr>
          <a:xfrm>
            <a:off x="231827" y="6206490"/>
            <a:ext cx="19050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chemeClr val="bg1">
                    <a:lumMod val="50000"/>
                  </a:schemeClr>
                </a:solidFill>
                <a:effectLst/>
                <a:uLnTx/>
                <a:uFillTx/>
                <a:latin typeface="Calibri"/>
                <a:ea typeface="+mn-ea"/>
                <a:cs typeface="+mn-cs"/>
              </a:rPr>
              <a:t>Delat ansvar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rgbClr val="9BBB59">
                    <a:lumMod val="75000"/>
                  </a:srgbClr>
                </a:solidFill>
                <a:effectLst/>
                <a:uLnTx/>
                <a:uFillTx/>
                <a:latin typeface="Calibri"/>
                <a:ea typeface="+mn-ea"/>
                <a:cs typeface="+mn-cs"/>
              </a:rPr>
              <a:t>Utlagda tjänster</a:t>
            </a:r>
            <a:endParaRPr kumimoji="0" sz="1800" b="0" i="0" u="none" strike="noStrike" kern="1200" cap="none" spc="0" normalizeH="0" baseline="0" noProof="0" dirty="0">
              <a:ln>
                <a:noFill/>
              </a:ln>
              <a:solidFill>
                <a:srgbClr val="9BBB59">
                  <a:lumMod val="75000"/>
                </a:srgbClr>
              </a:solidFill>
              <a:effectLst/>
              <a:uLnTx/>
              <a:uFillTx/>
              <a:latin typeface="Calibri"/>
              <a:ea typeface="+mn-ea"/>
              <a:cs typeface="+mn-cs"/>
            </a:endParaRPr>
          </a:p>
        </p:txBody>
      </p:sp>
      <p:sp>
        <p:nvSpPr>
          <p:cNvPr id="55" name="AutoShape 2">
            <a:extLst>
              <a:ext uri="{FF2B5EF4-FFF2-40B4-BE49-F238E27FC236}">
                <a16:creationId xmlns:a16="http://schemas.microsoft.com/office/drawing/2014/main" id="{002C8D4B-775C-CD48-A0F4-F6D9C4195D1E}"/>
              </a:ext>
            </a:extLst>
          </p:cNvPr>
          <p:cNvSpPr>
            <a:spLocks noGrp="1" noChangeArrowheads="1"/>
          </p:cNvSpPr>
          <p:nvPr>
            <p:ph type="title"/>
          </p:nvPr>
        </p:nvSpPr>
        <p:spPr>
          <a:xfrm>
            <a:off x="3681751" y="1107533"/>
            <a:ext cx="2104538" cy="928694"/>
          </a:xfrm>
        </p:spPr>
        <p:txBody>
          <a:bodyPr>
            <a:normAutofit/>
          </a:bodyPr>
          <a:lstStyle/>
          <a:p>
            <a:pPr eaLnBrk="1" hangingPunct="1"/>
            <a:r>
              <a:rPr lang="sv-SE" sz="2800" dirty="0">
                <a:effectLst>
                  <a:outerShdw blurRad="38100" dist="38100" dir="2700000" algn="tl">
                    <a:srgbClr val="C0C0C0"/>
                  </a:outerShdw>
                </a:effectLst>
              </a:rPr>
              <a:t>2020-2021</a:t>
            </a:r>
            <a:endParaRPr lang="en-US" sz="5400" dirty="0">
              <a:effectLst>
                <a:outerShdw blurRad="38100" dist="38100" dir="2700000" algn="tl">
                  <a:srgbClr val="C0C0C0"/>
                </a:outerShdw>
              </a:effectLst>
            </a:endParaRPr>
          </a:p>
        </p:txBody>
      </p:sp>
      <p:pic>
        <p:nvPicPr>
          <p:cNvPr id="56" name="Bildobjekt 55">
            <a:extLst>
              <a:ext uri="{FF2B5EF4-FFF2-40B4-BE49-F238E27FC236}">
                <a16:creationId xmlns:a16="http://schemas.microsoft.com/office/drawing/2014/main" id="{68093841-0004-6149-B846-865518B976F2}"/>
              </a:ext>
            </a:extLst>
          </p:cNvPr>
          <p:cNvPicPr>
            <a:picLocks noChangeAspect="1"/>
          </p:cNvPicPr>
          <p:nvPr/>
        </p:nvPicPr>
        <p:blipFill>
          <a:blip r:embed="rId4"/>
          <a:stretch>
            <a:fillRect/>
          </a:stretch>
        </p:blipFill>
        <p:spPr>
          <a:xfrm>
            <a:off x="7315200" y="87190"/>
            <a:ext cx="1752753" cy="674810"/>
          </a:xfrm>
          <a:prstGeom prst="rect">
            <a:avLst/>
          </a:prstGeom>
        </p:spPr>
      </p:pic>
      <p:sp>
        <p:nvSpPr>
          <p:cNvPr id="58" name="Text Box 34">
            <a:extLst>
              <a:ext uri="{FF2B5EF4-FFF2-40B4-BE49-F238E27FC236}">
                <a16:creationId xmlns:a16="http://schemas.microsoft.com/office/drawing/2014/main" id="{B7A4DD66-465A-7842-993E-CC0BC42C2B7A}"/>
              </a:ext>
            </a:extLst>
          </p:cNvPr>
          <p:cNvSpPr txBox="1">
            <a:spLocks noChangeArrowheads="1"/>
          </p:cNvSpPr>
          <p:nvPr/>
        </p:nvSpPr>
        <p:spPr bwMode="auto">
          <a:xfrm>
            <a:off x="6813196" y="2016638"/>
            <a:ext cx="1079500" cy="523220"/>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Calibri"/>
                <a:ea typeface="+mn-ea"/>
                <a:cs typeface="+mn-cs"/>
              </a:rPr>
              <a:t>Martin Bergius</a:t>
            </a: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59" name="AutoShape 9">
            <a:extLst>
              <a:ext uri="{FF2B5EF4-FFF2-40B4-BE49-F238E27FC236}">
                <a16:creationId xmlns:a16="http://schemas.microsoft.com/office/drawing/2014/main" id="{0896CE31-2F05-344D-BC61-DC9EC85C4A66}"/>
              </a:ext>
            </a:extLst>
          </p:cNvPr>
          <p:cNvSpPr>
            <a:spLocks noChangeArrowheads="1"/>
          </p:cNvSpPr>
          <p:nvPr/>
        </p:nvSpPr>
        <p:spPr bwMode="auto">
          <a:xfrm>
            <a:off x="3241871" y="5369944"/>
            <a:ext cx="1080000" cy="503238"/>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500" b="1" i="0" u="none" strike="noStrike" kern="1200" cap="none" spc="0" normalizeH="0" baseline="0" noProof="0" dirty="0">
                <a:ln>
                  <a:noFill/>
                </a:ln>
                <a:solidFill>
                  <a:prstClr val="black"/>
                </a:solidFill>
                <a:effectLst/>
                <a:uLnTx/>
                <a:uFillTx/>
                <a:latin typeface="Calibri"/>
                <a:ea typeface="+mn-ea"/>
                <a:cs typeface="+mn-cs"/>
              </a:rPr>
              <a:t>Ungdoms-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500" b="1" i="0" u="none" strike="noStrike" kern="1200" cap="none" spc="0" normalizeH="0" baseline="0" noProof="0" dirty="0">
                <a:ln>
                  <a:noFill/>
                </a:ln>
                <a:solidFill>
                  <a:prstClr val="black"/>
                </a:solidFill>
                <a:effectLst/>
                <a:uLnTx/>
                <a:uFillTx/>
                <a:latin typeface="Calibri"/>
                <a:ea typeface="+mn-ea"/>
                <a:cs typeface="+mn-cs"/>
              </a:rPr>
              <a:t>representant</a:t>
            </a:r>
          </a:p>
        </p:txBody>
      </p:sp>
      <p:sp>
        <p:nvSpPr>
          <p:cNvPr id="62" name="Text Box 34">
            <a:extLst>
              <a:ext uri="{FF2B5EF4-FFF2-40B4-BE49-F238E27FC236}">
                <a16:creationId xmlns:a16="http://schemas.microsoft.com/office/drawing/2014/main" id="{B075402D-488D-574E-859D-AC192995180C}"/>
              </a:ext>
            </a:extLst>
          </p:cNvPr>
          <p:cNvSpPr txBox="1">
            <a:spLocks noChangeArrowheads="1"/>
          </p:cNvSpPr>
          <p:nvPr/>
        </p:nvSpPr>
        <p:spPr bwMode="auto">
          <a:xfrm>
            <a:off x="4572000" y="4906754"/>
            <a:ext cx="1158066" cy="523220"/>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srgbClr val="FF0000"/>
                </a:solidFill>
                <a:effectLst/>
                <a:uLnTx/>
                <a:uFillTx/>
                <a:latin typeface="Calibri"/>
                <a:ea typeface="+mn-ea"/>
                <a:cs typeface="+mn-cs"/>
              </a:rPr>
              <a:t>VAKANT</a:t>
            </a:r>
            <a:endParaRPr kumimoji="0" lang="en-US" sz="1400" b="1" i="0" u="none" strike="noStrike" kern="1200" cap="none" spc="0" normalizeH="0" baseline="0" noProof="0" dirty="0">
              <a:ln>
                <a:noFill/>
              </a:ln>
              <a:solidFill>
                <a:srgbClr val="FF0000"/>
              </a:solidFill>
              <a:effectLst/>
              <a:uLnTx/>
              <a:uFillTx/>
              <a:latin typeface="Calibri"/>
              <a:ea typeface="+mn-ea"/>
              <a:cs typeface="+mn-cs"/>
            </a:endParaRPr>
          </a:p>
        </p:txBody>
      </p:sp>
    </p:spTree>
    <p:extLst>
      <p:ext uri="{BB962C8B-B14F-4D97-AF65-F5344CB8AC3E}">
        <p14:creationId xmlns:p14="http://schemas.microsoft.com/office/powerpoint/2010/main" val="39513602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Grp="1" noChangeArrowheads="1"/>
          </p:cNvSpPr>
          <p:nvPr>
            <p:ph idx="1"/>
          </p:nvPr>
        </p:nvSpPr>
        <p:spPr>
          <a:xfrm>
            <a:off x="0" y="2028490"/>
            <a:ext cx="9144000" cy="4829509"/>
          </a:xfrm>
        </p:spPr>
        <p:txBody>
          <a:bodyPr/>
          <a:lstStyle/>
          <a:p>
            <a:pPr marL="0" indent="0" eaLnBrk="1" hangingPunct="1">
              <a:lnSpc>
                <a:spcPct val="90000"/>
              </a:lnSpc>
              <a:buNone/>
            </a:pPr>
            <a:r>
              <a:rPr lang="en-US" b="1" i="1" dirty="0"/>
              <a:t> </a:t>
            </a:r>
          </a:p>
          <a:p>
            <a:pPr marL="0" indent="0" eaLnBrk="1" hangingPunct="1">
              <a:lnSpc>
                <a:spcPct val="90000"/>
              </a:lnSpc>
              <a:buNone/>
            </a:pPr>
            <a:endParaRPr lang="en-US" sz="800" dirty="0">
              <a:solidFill>
                <a:prstClr val="black"/>
              </a:solidFill>
              <a:latin typeface="Calibri"/>
            </a:endParaRPr>
          </a:p>
        </p:txBody>
      </p:sp>
      <p:sp>
        <p:nvSpPr>
          <p:cNvPr id="23" name="Text Box 11"/>
          <p:cNvSpPr txBox="1">
            <a:spLocks noChangeArrowheads="1"/>
          </p:cNvSpPr>
          <p:nvPr/>
        </p:nvSpPr>
        <p:spPr bwMode="auto">
          <a:xfrm>
            <a:off x="104827" y="3032909"/>
            <a:ext cx="1079500" cy="2062103"/>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Ledning</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Samordning</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Förankring</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Externa kontakter; </a:t>
            </a:r>
            <a:r>
              <a:rPr lang="sv-SE" sz="800" dirty="0">
                <a:solidFill>
                  <a:prstClr val="black"/>
                </a:solidFill>
                <a:latin typeface="Calibri"/>
              </a:rPr>
              <a:t>Kommun</a:t>
            </a:r>
            <a:r>
              <a:rPr kumimoji="0" lang="sv-SE" sz="800" b="0" i="0" u="none" strike="noStrike" kern="1200" cap="none" spc="0" normalizeH="0" baseline="0" noProof="0" dirty="0">
                <a:ln>
                  <a:noFill/>
                </a:ln>
                <a:solidFill>
                  <a:prstClr val="black"/>
                </a:solidFill>
                <a:effectLst/>
                <a:uLnTx/>
                <a:uFillTx/>
                <a:latin typeface="Calibri"/>
                <a:ea typeface="+mn-ea"/>
                <a:cs typeface="+mn-cs"/>
              </a:rPr>
              <a:t>, Förbund, Klubbar</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Årsplan</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Personalansvar</a:t>
            </a:r>
            <a:br>
              <a:rPr kumimoji="0" lang="sv-SE" sz="800" b="0" i="0" u="none" strike="noStrike" kern="1200" cap="none" spc="0" normalizeH="0" baseline="0" noProof="0" dirty="0">
                <a:ln>
                  <a:noFill/>
                </a:ln>
                <a:solidFill>
                  <a:prstClr val="black"/>
                </a:solidFill>
                <a:effectLst/>
                <a:uLnTx/>
                <a:uFillTx/>
                <a:latin typeface="Calibri"/>
                <a:ea typeface="+mn-ea"/>
                <a:cs typeface="+mn-cs"/>
              </a:rPr>
            </a:br>
            <a:r>
              <a:rPr kumimoji="0" lang="sv-SE" sz="800" b="0" i="0" u="none" strike="noStrike" kern="1200" cap="none" spc="0" normalizeH="0" baseline="0" noProof="0" dirty="0">
                <a:ln>
                  <a:noFill/>
                </a:ln>
                <a:solidFill>
                  <a:prstClr val="black"/>
                </a:solidFill>
                <a:effectLst/>
                <a:uLnTx/>
                <a:uFillTx/>
                <a:latin typeface="Calibri"/>
                <a:ea typeface="+mn-ea"/>
                <a:cs typeface="+mn-cs"/>
              </a:rPr>
              <a:t>anställda</a:t>
            </a:r>
          </a:p>
          <a:p>
            <a:pPr marL="0" marR="0" lvl="0" indent="0" algn="l" defTabSz="914400" rtl="0" eaLnBrk="1" fontAlgn="auto" latinLnBrk="0" hangingPunct="1">
              <a:lnSpc>
                <a:spcPct val="100000"/>
              </a:lnSpc>
              <a:spcBef>
                <a:spcPct val="50000"/>
              </a:spcBef>
              <a:spcAft>
                <a:spcPts val="0"/>
              </a:spcAft>
              <a:buClrTx/>
              <a:buSzTx/>
              <a:buFontTx/>
              <a:buNone/>
              <a:tabLst/>
              <a:defRPr/>
            </a:pPr>
            <a:r>
              <a:rPr lang="sv-SE" sz="800" dirty="0">
                <a:solidFill>
                  <a:schemeClr val="bg1">
                    <a:lumMod val="50000"/>
                  </a:schemeClr>
                </a:solidFill>
                <a:latin typeface="Calibri"/>
              </a:rPr>
              <a:t>Krisledning</a:t>
            </a:r>
            <a:endParaRPr kumimoji="0" lang="sv-SE" sz="800" i="0" u="none" strike="noStrike" kern="1200" cap="none" spc="0" normalizeH="0" baseline="0" noProof="0" dirty="0">
              <a:ln>
                <a:noFill/>
              </a:ln>
              <a:solidFill>
                <a:schemeClr val="bg1">
                  <a:lumMod val="50000"/>
                </a:schemeClr>
              </a:solidFill>
              <a:effectLst/>
              <a:uLnTx/>
              <a:uFillTx/>
              <a:latin typeface="Calibri"/>
              <a:ea typeface="+mn-ea"/>
              <a:cs typeface="+mn-cs"/>
            </a:endParaRPr>
          </a:p>
          <a:p>
            <a:pPr lvl="0">
              <a:spcBef>
                <a:spcPct val="50000"/>
              </a:spcBef>
              <a:defRPr/>
            </a:pPr>
            <a:r>
              <a:rPr lang="sv-SE" sz="800" dirty="0">
                <a:solidFill>
                  <a:schemeClr val="bg1">
                    <a:lumMod val="50000"/>
                  </a:schemeClr>
                </a:solidFill>
              </a:rPr>
              <a:t>Ledarinformation</a:t>
            </a:r>
            <a:endParaRPr kumimoji="0" lang="sv-SE" sz="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schemeClr val="bg1">
                    <a:lumMod val="50000"/>
                  </a:schemeClr>
                </a:solidFill>
                <a:effectLst/>
                <a:uLnTx/>
                <a:uFillTx/>
                <a:latin typeface="Calibri"/>
                <a:ea typeface="+mn-ea"/>
                <a:cs typeface="+mn-cs"/>
              </a:rPr>
              <a:t>Årsmöte</a:t>
            </a:r>
          </a:p>
        </p:txBody>
      </p:sp>
      <p:sp>
        <p:nvSpPr>
          <p:cNvPr id="24" name="Text Box 12"/>
          <p:cNvSpPr txBox="1">
            <a:spLocks noChangeArrowheads="1"/>
          </p:cNvSpPr>
          <p:nvPr/>
        </p:nvSpPr>
        <p:spPr bwMode="auto">
          <a:xfrm>
            <a:off x="1226069" y="3032909"/>
            <a:ext cx="1080212" cy="2062103"/>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Ekonomisk styrning </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Kvartalsuppföljning</a:t>
            </a:r>
          </a:p>
          <a:p>
            <a:pPr marL="0" marR="0" lvl="0" indent="0" algn="l" defTabSz="914400" rtl="0" eaLnBrk="1" fontAlgn="auto" latinLnBrk="0" hangingPunct="1">
              <a:lnSpc>
                <a:spcPct val="100000"/>
              </a:lnSpc>
              <a:spcBef>
                <a:spcPct val="50000"/>
              </a:spcBef>
              <a:spcAft>
                <a:spcPts val="0"/>
              </a:spcAft>
              <a:buClrTx/>
              <a:buSzTx/>
              <a:buFontTx/>
              <a:buNone/>
              <a:tabLst/>
              <a:defRPr/>
            </a:pPr>
            <a:r>
              <a:rPr lang="sv-SE" sz="800" dirty="0">
                <a:solidFill>
                  <a:prstClr val="black"/>
                </a:solidFill>
                <a:latin typeface="Calibri"/>
              </a:rPr>
              <a:t>Medlemsfakturering</a:t>
            </a:r>
            <a:endParaRPr kumimoji="0" lang="sv-SE" sz="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srgbClr val="9BBB59">
                    <a:lumMod val="75000"/>
                  </a:srgbClr>
                </a:solidFill>
                <a:effectLst/>
                <a:uLnTx/>
                <a:uFillTx/>
                <a:latin typeface="Calibri"/>
                <a:ea typeface="+mn-ea"/>
                <a:cs typeface="+mn-cs"/>
              </a:rPr>
              <a:t>Ekonomiska</a:t>
            </a:r>
            <a:br>
              <a:rPr kumimoji="0" lang="sv-SE" sz="800" b="0" i="0" u="none" strike="noStrike" kern="1200" cap="none" spc="0" normalizeH="0" baseline="0" noProof="0" dirty="0">
                <a:ln>
                  <a:noFill/>
                </a:ln>
                <a:solidFill>
                  <a:srgbClr val="9BBB59">
                    <a:lumMod val="75000"/>
                  </a:srgbClr>
                </a:solidFill>
                <a:effectLst/>
                <a:uLnTx/>
                <a:uFillTx/>
                <a:latin typeface="Calibri"/>
                <a:ea typeface="+mn-ea"/>
                <a:cs typeface="+mn-cs"/>
              </a:rPr>
            </a:br>
            <a:r>
              <a:rPr kumimoji="0" lang="sv-SE" sz="800" b="0" i="0" u="none" strike="noStrike" kern="1200" cap="none" spc="0" normalizeH="0" baseline="0" noProof="0" dirty="0">
                <a:ln>
                  <a:noFill/>
                </a:ln>
                <a:solidFill>
                  <a:srgbClr val="9BBB59">
                    <a:lumMod val="75000"/>
                  </a:srgbClr>
                </a:solidFill>
                <a:effectLst/>
                <a:uLnTx/>
                <a:uFillTx/>
                <a:latin typeface="Calibri"/>
                <a:ea typeface="+mn-ea"/>
                <a:cs typeface="+mn-cs"/>
              </a:rPr>
              <a:t>underlag mha redovisningsbyrå som sköter bokföring och löpande redovisning samt bokslut</a:t>
            </a:r>
          </a:p>
          <a:p>
            <a:pPr lvl="0">
              <a:spcBef>
                <a:spcPct val="50000"/>
              </a:spcBef>
              <a:defRPr/>
            </a:pPr>
            <a:r>
              <a:rPr lang="sv-SE" sz="800" b="1" dirty="0">
                <a:solidFill>
                  <a:schemeClr val="bg1">
                    <a:lumMod val="50000"/>
                  </a:schemeClr>
                </a:solidFill>
              </a:rPr>
              <a:t>Sollentuna Basket</a:t>
            </a:r>
          </a:p>
          <a:p>
            <a:pPr lvl="0">
              <a:spcBef>
                <a:spcPct val="50000"/>
              </a:spcBef>
              <a:defRPr/>
            </a:pPr>
            <a:r>
              <a:rPr lang="sv-SE" sz="800" dirty="0">
                <a:solidFill>
                  <a:schemeClr val="bg1">
                    <a:lumMod val="50000"/>
                  </a:schemeClr>
                </a:solidFill>
              </a:rPr>
              <a:t>Ledarinformation</a:t>
            </a:r>
            <a:endParaRPr kumimoji="0" lang="sv-SE" sz="800" b="0" i="0" u="none" strike="noStrike" kern="1200" cap="none" spc="0" normalizeH="0" baseline="0" noProof="0" dirty="0">
              <a:ln>
                <a:noFill/>
              </a:ln>
              <a:solidFill>
                <a:srgbClr val="9BBB59">
                  <a:lumMod val="75000"/>
                </a:srgbClr>
              </a:solidFill>
              <a:effectLst/>
              <a:uLnTx/>
              <a:uFillTx/>
              <a:latin typeface="Calibri"/>
              <a:ea typeface="+mn-ea"/>
              <a:cs typeface="+mn-cs"/>
            </a:endParaRP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schemeClr val="bg1">
                    <a:lumMod val="50000"/>
                  </a:schemeClr>
                </a:solidFill>
                <a:effectLst/>
                <a:uLnTx/>
                <a:uFillTx/>
                <a:latin typeface="Calibri"/>
                <a:ea typeface="+mn-ea"/>
                <a:cs typeface="+mn-cs"/>
              </a:rPr>
              <a:t>Årsmöte</a:t>
            </a:r>
          </a:p>
        </p:txBody>
      </p:sp>
      <p:sp>
        <p:nvSpPr>
          <p:cNvPr id="25" name="Text Box 13"/>
          <p:cNvSpPr txBox="1">
            <a:spLocks noChangeArrowheads="1"/>
          </p:cNvSpPr>
          <p:nvPr/>
        </p:nvSpPr>
        <p:spPr bwMode="auto">
          <a:xfrm>
            <a:off x="2353261" y="3032909"/>
            <a:ext cx="1095066" cy="2431435"/>
          </a:xfrm>
          <a:prstGeom prst="rect">
            <a:avLst/>
          </a:prstGeom>
          <a:noFill/>
          <a:ln w="9525">
            <a:noFill/>
            <a:miter lim="800000"/>
            <a:headEnd/>
            <a:tailEnd/>
          </a:ln>
        </p:spPr>
        <p:txBody>
          <a:bodyPr wrap="square">
            <a:spAutoFit/>
          </a:bodyPr>
          <a:lstStyle/>
          <a:p>
            <a:pPr lvl="0">
              <a:spcBef>
                <a:spcPct val="50000"/>
              </a:spcBef>
              <a:defRPr/>
            </a:pPr>
            <a:r>
              <a:rPr lang="sv-SE" sz="800" dirty="0">
                <a:solidFill>
                  <a:prstClr val="black"/>
                </a:solidFill>
              </a:rPr>
              <a:t>Kallelser, Dagordning &amp; Protokoll för Styrelse </a:t>
            </a:r>
            <a:endParaRPr kumimoji="0" lang="sv-SE" sz="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srgbClr val="9BBB59">
                    <a:lumMod val="75000"/>
                  </a:srgbClr>
                </a:solidFill>
                <a:effectLst/>
                <a:uLnTx/>
                <a:uFillTx/>
                <a:latin typeface="Calibri"/>
                <a:ea typeface="+mn-ea"/>
                <a:cs typeface="+mn-cs"/>
              </a:rPr>
              <a:t>Administration bl a;</a:t>
            </a:r>
          </a:p>
          <a:p>
            <a:pPr marL="0" marR="0" lvl="0" indent="0" algn="l" defTabSz="914400" rtl="0" eaLnBrk="1" fontAlgn="auto" latinLnBrk="0" hangingPunct="1">
              <a:lnSpc>
                <a:spcPct val="100000"/>
              </a:lnSpc>
              <a:spcBef>
                <a:spcPct val="50000"/>
              </a:spcBef>
              <a:spcAft>
                <a:spcPts val="0"/>
              </a:spcAft>
              <a:buClrTx/>
              <a:buSzTx/>
              <a:buFontTx/>
              <a:buNone/>
              <a:tabLst/>
              <a:defRPr/>
            </a:pPr>
            <a:r>
              <a:rPr lang="sv-SE" sz="800" dirty="0">
                <a:solidFill>
                  <a:srgbClr val="9BBB59">
                    <a:lumMod val="75000"/>
                  </a:srgbClr>
                </a:solidFill>
              </a:rPr>
              <a:t>Medlemsregister, Licenser,  </a:t>
            </a:r>
            <a:r>
              <a:rPr lang="sv-SE" sz="800" dirty="0">
                <a:solidFill>
                  <a:srgbClr val="9BBB59">
                    <a:lumMod val="75000"/>
                  </a:srgbClr>
                </a:solidFill>
                <a:latin typeface="Calibri"/>
              </a:rPr>
              <a:t>IdrottOnline, </a:t>
            </a:r>
            <a:r>
              <a:rPr lang="sv-SE" sz="800" dirty="0">
                <a:solidFill>
                  <a:srgbClr val="9BBB59">
                    <a:lumMod val="75000"/>
                  </a:srgbClr>
                </a:solidFill>
              </a:rPr>
              <a:t>Dispenser</a:t>
            </a:r>
            <a:endParaRPr kumimoji="0" lang="sv-SE" sz="800" b="0" i="0" u="none" strike="noStrike" kern="1200" cap="none" spc="0" normalizeH="0" baseline="0" noProof="0" dirty="0">
              <a:ln>
                <a:noFill/>
              </a:ln>
              <a:solidFill>
                <a:srgbClr val="9BBB59">
                  <a:lumMod val="75000"/>
                </a:srgbClr>
              </a:solidFill>
              <a:effectLst/>
              <a:uLnTx/>
              <a:uFillTx/>
              <a:latin typeface="Calibri"/>
              <a:ea typeface="+mn-ea"/>
              <a:cs typeface="+mn-cs"/>
            </a:endParaRPr>
          </a:p>
          <a:p>
            <a:pPr>
              <a:spcBef>
                <a:spcPct val="50000"/>
              </a:spcBef>
              <a:defRPr/>
            </a:pPr>
            <a:r>
              <a:rPr lang="sv-SE" sz="800" dirty="0">
                <a:solidFill>
                  <a:srgbClr val="9BBB59">
                    <a:lumMod val="75000"/>
                  </a:srgbClr>
                </a:solidFill>
                <a:latin typeface="Calibri"/>
              </a:rPr>
              <a:t>LOK- &amp; RF-bidrag</a:t>
            </a:r>
          </a:p>
          <a:p>
            <a:pPr>
              <a:spcBef>
                <a:spcPct val="50000"/>
              </a:spcBef>
              <a:defRPr/>
            </a:pPr>
            <a:r>
              <a:rPr lang="sv-SE" sz="800" dirty="0">
                <a:solidFill>
                  <a:prstClr val="black"/>
                </a:solidFill>
              </a:rPr>
              <a:t>Kontakt med Team Managers</a:t>
            </a:r>
          </a:p>
          <a:p>
            <a:pPr>
              <a:spcBef>
                <a:spcPct val="50000"/>
              </a:spcBef>
              <a:defRPr/>
            </a:pPr>
            <a:r>
              <a:rPr lang="sv-SE" sz="800" b="1" dirty="0">
                <a:solidFill>
                  <a:schemeClr val="bg1">
                    <a:lumMod val="50000"/>
                  </a:schemeClr>
                </a:solidFill>
              </a:rPr>
              <a:t>Belastningregister</a:t>
            </a:r>
          </a:p>
          <a:p>
            <a:pPr>
              <a:spcBef>
                <a:spcPct val="50000"/>
              </a:spcBef>
              <a:defRPr/>
            </a:pPr>
            <a:r>
              <a:rPr lang="sv-SE" sz="800" dirty="0">
                <a:solidFill>
                  <a:schemeClr val="bg1">
                    <a:lumMod val="50000"/>
                  </a:schemeClr>
                </a:solidFill>
              </a:rPr>
              <a:t>Ledarinformation</a:t>
            </a:r>
          </a:p>
          <a:p>
            <a:pPr>
              <a:spcBef>
                <a:spcPct val="50000"/>
              </a:spcBef>
              <a:defRPr/>
            </a:pPr>
            <a:r>
              <a:rPr lang="sv-SE" sz="800" dirty="0">
                <a:solidFill>
                  <a:schemeClr val="bg1">
                    <a:lumMod val="50000"/>
                  </a:schemeClr>
                </a:solidFill>
                <a:latin typeface="Calibri"/>
              </a:rPr>
              <a:t>Krisledning</a:t>
            </a:r>
            <a:endParaRPr lang="sv-SE" sz="800" dirty="0">
              <a:solidFill>
                <a:srgbClr val="9BBB59">
                  <a:lumMod val="75000"/>
                </a:srgbClr>
              </a:solidFill>
              <a:latin typeface="Calibri"/>
            </a:endParaRP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1" i="0" u="none" strike="noStrike" kern="1200" cap="none" spc="0" normalizeH="0" baseline="0" noProof="0" dirty="0">
                <a:ln>
                  <a:noFill/>
                </a:ln>
                <a:solidFill>
                  <a:schemeClr val="bg1">
                    <a:lumMod val="50000"/>
                  </a:schemeClr>
                </a:solidFill>
                <a:effectLst/>
                <a:uLnTx/>
                <a:uFillTx/>
                <a:latin typeface="Calibri"/>
                <a:ea typeface="+mn-ea"/>
                <a:cs typeface="+mn-cs"/>
              </a:rPr>
              <a:t>Årsmöte</a:t>
            </a:r>
            <a:endParaRPr kumimoji="0" lang="en-US" sz="800" b="1" i="0" u="none" strike="noStrike" kern="1200" cap="none" spc="0" normalizeH="0" baseline="0" noProof="0" dirty="0">
              <a:ln>
                <a:noFill/>
              </a:ln>
              <a:solidFill>
                <a:schemeClr val="bg1">
                  <a:lumMod val="50000"/>
                </a:schemeClr>
              </a:solidFill>
              <a:effectLst/>
              <a:uLnTx/>
              <a:uFillTx/>
              <a:latin typeface="Calibri"/>
              <a:ea typeface="+mn-ea"/>
              <a:cs typeface="+mn-cs"/>
            </a:endParaRPr>
          </a:p>
        </p:txBody>
      </p:sp>
      <p:sp>
        <p:nvSpPr>
          <p:cNvPr id="27" name="Text Box 15"/>
          <p:cNvSpPr txBox="1">
            <a:spLocks noChangeArrowheads="1"/>
          </p:cNvSpPr>
          <p:nvPr/>
        </p:nvSpPr>
        <p:spPr bwMode="auto">
          <a:xfrm>
            <a:off x="3505200" y="3032909"/>
            <a:ext cx="1126406" cy="1692771"/>
          </a:xfrm>
          <a:prstGeom prst="rect">
            <a:avLst/>
          </a:prstGeom>
          <a:noFill/>
          <a:ln w="9525">
            <a:noFill/>
            <a:miter lim="800000"/>
            <a:headEnd/>
            <a:tailEnd/>
          </a:ln>
        </p:spPr>
        <p:txBody>
          <a:bodyPr wrap="square" lIns="91440" tIns="45720" rIns="91440" bIns="45720" anchor="t">
            <a:spAutoFit/>
          </a:bodyPr>
          <a:lstStyle/>
          <a:p>
            <a:pPr>
              <a:spcBef>
                <a:spcPct val="50000"/>
              </a:spcBef>
              <a:defRPr/>
            </a:pPr>
            <a:r>
              <a:rPr lang="sv-SE" sz="800" b="1" dirty="0">
                <a:solidFill>
                  <a:schemeClr val="bg1">
                    <a:lumMod val="50000"/>
                  </a:schemeClr>
                </a:solidFill>
                <a:latin typeface="Calibri"/>
              </a:rPr>
              <a:t>Hemsida, </a:t>
            </a:r>
            <a:r>
              <a:rPr lang="sv-SE" sz="800" b="1" dirty="0">
                <a:solidFill>
                  <a:schemeClr val="bg1">
                    <a:lumMod val="50000"/>
                  </a:schemeClr>
                </a:solidFill>
              </a:rPr>
              <a:t>Mejlutskick</a:t>
            </a:r>
            <a:r>
              <a:rPr lang="sv-SE" sz="800" dirty="0">
                <a:solidFill>
                  <a:schemeClr val="bg1">
                    <a:lumMod val="50000"/>
                  </a:schemeClr>
                </a:solidFill>
              </a:rPr>
              <a:t>, </a:t>
            </a:r>
            <a:r>
              <a:rPr lang="sv-SE" sz="800" dirty="0">
                <a:solidFill>
                  <a:schemeClr val="bg1">
                    <a:lumMod val="50000"/>
                  </a:schemeClr>
                </a:solidFill>
                <a:latin typeface="Calibri"/>
              </a:rPr>
              <a:t>Instagram, Facebook </a:t>
            </a:r>
          </a:p>
          <a:p>
            <a:pPr>
              <a:spcBef>
                <a:spcPct val="50000"/>
              </a:spcBef>
              <a:defRPr/>
            </a:pPr>
            <a:r>
              <a:rPr lang="sv-SE" sz="800" dirty="0">
                <a:solidFill>
                  <a:prstClr val="black"/>
                </a:solidFill>
                <a:latin typeface="Calibri"/>
              </a:rPr>
              <a:t>Utveckling av vår organisation,strategi ledarskap, processer</a:t>
            </a:r>
          </a:p>
          <a:p>
            <a:pPr>
              <a:spcBef>
                <a:spcPct val="50000"/>
              </a:spcBef>
              <a:defRPr/>
            </a:pPr>
            <a:r>
              <a:rPr lang="sv-SE" sz="800" dirty="0">
                <a:solidFill>
                  <a:prstClr val="black"/>
                </a:solidFill>
                <a:latin typeface="Calibri"/>
              </a:rPr>
              <a:t>Merchandise</a:t>
            </a:r>
          </a:p>
          <a:p>
            <a:pPr>
              <a:spcBef>
                <a:spcPct val="50000"/>
              </a:spcBef>
              <a:defRPr/>
            </a:pPr>
            <a:r>
              <a:rPr lang="sv-SE" sz="800" dirty="0">
                <a:solidFill>
                  <a:prstClr val="black"/>
                </a:solidFill>
                <a:latin typeface="Calibri"/>
              </a:rPr>
              <a:t>Försäljning</a:t>
            </a:r>
          </a:p>
          <a:p>
            <a:pPr lvl="0">
              <a:spcBef>
                <a:spcPct val="50000"/>
              </a:spcBef>
              <a:defRPr/>
            </a:pPr>
            <a:r>
              <a:rPr lang="sv-SE" sz="800" dirty="0">
                <a:solidFill>
                  <a:schemeClr val="bg1">
                    <a:lumMod val="50000"/>
                  </a:schemeClr>
                </a:solidFill>
              </a:rPr>
              <a:t>Trycksaker &amp; Reklam</a:t>
            </a:r>
          </a:p>
          <a:p>
            <a:pPr lvl="0">
              <a:spcBef>
                <a:spcPct val="50000"/>
              </a:spcBef>
              <a:defRPr/>
            </a:pPr>
            <a:r>
              <a:rPr lang="sv-SE" sz="800" dirty="0">
                <a:solidFill>
                  <a:schemeClr val="bg1">
                    <a:lumMod val="50000"/>
                  </a:schemeClr>
                </a:solidFill>
              </a:rPr>
              <a:t>Krisledning</a:t>
            </a:r>
          </a:p>
          <a:p>
            <a:pPr>
              <a:spcBef>
                <a:spcPct val="50000"/>
              </a:spcBef>
              <a:defRPr/>
            </a:pPr>
            <a:r>
              <a:rPr lang="sv-SE" sz="800" b="1" dirty="0">
                <a:solidFill>
                  <a:schemeClr val="bg1">
                    <a:lumMod val="50000"/>
                  </a:schemeClr>
                </a:solidFill>
                <a:latin typeface="Calibri"/>
              </a:rPr>
              <a:t>Ledarinformation</a:t>
            </a:r>
            <a:endParaRPr lang="en-US" sz="800" b="1" dirty="0">
              <a:solidFill>
                <a:schemeClr val="bg1">
                  <a:lumMod val="50000"/>
                </a:schemeClr>
              </a:solidFill>
              <a:latin typeface="Calibri"/>
            </a:endParaRPr>
          </a:p>
        </p:txBody>
      </p:sp>
      <p:sp>
        <p:nvSpPr>
          <p:cNvPr id="28" name="Text Box 32"/>
          <p:cNvSpPr txBox="1">
            <a:spLocks noChangeArrowheads="1"/>
          </p:cNvSpPr>
          <p:nvPr/>
        </p:nvSpPr>
        <p:spPr bwMode="auto">
          <a:xfrm>
            <a:off x="105216" y="2028491"/>
            <a:ext cx="1079500" cy="523220"/>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effectLst/>
                <a:uLnTx/>
                <a:uFillTx/>
                <a:latin typeface="Calibri"/>
                <a:ea typeface="+mn-ea"/>
                <a:cs typeface="+mn-cs"/>
              </a:rPr>
              <a:t>Fredrik</a:t>
            </a:r>
            <a:r>
              <a:rPr kumimoji="0" lang="sv-SE" sz="1400" b="1" i="0" u="none" strike="noStrike" kern="1200" cap="none" spc="0" normalizeH="0" baseline="0" noProof="0" dirty="0">
                <a:ln>
                  <a:noFill/>
                </a:ln>
                <a:solidFill>
                  <a:srgbClr val="F79646">
                    <a:lumMod val="75000"/>
                  </a:srgbClr>
                </a:solidFill>
                <a:effectLst/>
                <a:uLnTx/>
                <a:uFillTx/>
                <a:latin typeface="Calibri"/>
                <a:ea typeface="+mn-ea"/>
                <a:cs typeface="+mn-cs"/>
              </a:rPr>
              <a:t> </a:t>
            </a:r>
            <a:r>
              <a:rPr kumimoji="0" lang="sv-SE" sz="1400" b="1" i="0" u="none" strike="noStrike" kern="1200" cap="none" spc="0" normalizeH="0" baseline="0" noProof="0" dirty="0">
                <a:ln>
                  <a:noFill/>
                </a:ln>
                <a:effectLst/>
                <a:uLnTx/>
                <a:uFillTx/>
                <a:latin typeface="Calibri"/>
                <a:ea typeface="+mn-ea"/>
                <a:cs typeface="+mn-cs"/>
              </a:rPr>
              <a:t>Hahne</a:t>
            </a:r>
            <a:endParaRPr kumimoji="0" lang="en-US" sz="1400" b="1" i="0" u="none" strike="noStrike" kern="1200" cap="none" spc="0" normalizeH="0" baseline="0" noProof="0" dirty="0">
              <a:ln>
                <a:noFill/>
              </a:ln>
              <a:effectLst/>
              <a:uLnTx/>
              <a:uFillTx/>
              <a:latin typeface="Calibri"/>
              <a:ea typeface="+mn-ea"/>
              <a:cs typeface="+mn-cs"/>
            </a:endParaRPr>
          </a:p>
        </p:txBody>
      </p:sp>
      <p:sp>
        <p:nvSpPr>
          <p:cNvPr id="30" name="Text Box 34"/>
          <p:cNvSpPr txBox="1">
            <a:spLocks noChangeArrowheads="1"/>
          </p:cNvSpPr>
          <p:nvPr/>
        </p:nvSpPr>
        <p:spPr bwMode="auto">
          <a:xfrm>
            <a:off x="2353971" y="2028491"/>
            <a:ext cx="1079500" cy="523220"/>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400" b="1" dirty="0">
                <a:latin typeface="Calibri"/>
              </a:rPr>
              <a:t>Jörgen</a:t>
            </a:r>
            <a:r>
              <a:rPr kumimoji="0" lang="sv-SE" sz="1400" b="1" i="0" u="none" strike="noStrike" kern="1200" cap="none" spc="0" normalizeH="0" baseline="0" noProof="0" dirty="0">
                <a:ln>
                  <a:noFill/>
                </a:ln>
                <a:effectLst/>
                <a:uLnTx/>
                <a:uFillTx/>
                <a:latin typeface="Calibri"/>
                <a:ea typeface="+mn-ea"/>
                <a:cs typeface="+mn-cs"/>
              </a:rPr>
              <a:t> Sundström</a:t>
            </a:r>
            <a:endParaRPr kumimoji="0" lang="en-US" sz="1400" b="1" i="0" u="none" strike="noStrike" kern="1200" cap="none" spc="0" normalizeH="0" baseline="0" noProof="0" dirty="0">
              <a:ln>
                <a:noFill/>
              </a:ln>
              <a:effectLst/>
              <a:uLnTx/>
              <a:uFillTx/>
              <a:latin typeface="Calibri"/>
              <a:ea typeface="+mn-ea"/>
              <a:cs typeface="+mn-cs"/>
            </a:endParaRPr>
          </a:p>
        </p:txBody>
      </p:sp>
      <p:grpSp>
        <p:nvGrpSpPr>
          <p:cNvPr id="2" name="Grupp 1">
            <a:extLst>
              <a:ext uri="{FF2B5EF4-FFF2-40B4-BE49-F238E27FC236}">
                <a16:creationId xmlns:a16="http://schemas.microsoft.com/office/drawing/2014/main" id="{63F59307-2168-724E-9909-B8570F4C942C}"/>
              </a:ext>
            </a:extLst>
          </p:cNvPr>
          <p:cNvGrpSpPr/>
          <p:nvPr/>
        </p:nvGrpSpPr>
        <p:grpSpPr>
          <a:xfrm>
            <a:off x="104827" y="2478440"/>
            <a:ext cx="8932814" cy="3393568"/>
            <a:chOff x="73152" y="2478440"/>
            <a:chExt cx="8932814" cy="3393568"/>
          </a:xfrm>
        </p:grpSpPr>
        <p:grpSp>
          <p:nvGrpSpPr>
            <p:cNvPr id="16" name="Group 4"/>
            <p:cNvGrpSpPr>
              <a:grpSpLocks/>
            </p:cNvGrpSpPr>
            <p:nvPr/>
          </p:nvGrpSpPr>
          <p:grpSpPr bwMode="auto">
            <a:xfrm>
              <a:off x="73152" y="2478440"/>
              <a:ext cx="8932814" cy="511175"/>
              <a:chOff x="251" y="1970"/>
              <a:chExt cx="5830" cy="322"/>
            </a:xfrm>
          </p:grpSpPr>
          <p:sp>
            <p:nvSpPr>
              <p:cNvPr id="17" name="AutoShape 5"/>
              <p:cNvSpPr>
                <a:spLocks noChangeArrowheads="1"/>
              </p:cNvSpPr>
              <p:nvPr/>
            </p:nvSpPr>
            <p:spPr bwMode="auto">
              <a:xfrm>
                <a:off x="251" y="1972"/>
                <a:ext cx="705" cy="317"/>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Ordförande</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18" name="AutoShape 6"/>
              <p:cNvSpPr>
                <a:spLocks noChangeArrowheads="1"/>
              </p:cNvSpPr>
              <p:nvPr/>
            </p:nvSpPr>
            <p:spPr bwMode="auto">
              <a:xfrm>
                <a:off x="1721" y="1972"/>
                <a:ext cx="705" cy="317"/>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Sekreterare</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19" name="AutoShape 7"/>
              <p:cNvSpPr>
                <a:spLocks noChangeArrowheads="1"/>
              </p:cNvSpPr>
              <p:nvPr/>
            </p:nvSpPr>
            <p:spPr bwMode="auto">
              <a:xfrm>
                <a:off x="986" y="1972"/>
                <a:ext cx="705" cy="317"/>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Kassör</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AutoShape 8"/>
              <p:cNvSpPr>
                <a:spLocks noChangeArrowheads="1"/>
              </p:cNvSpPr>
              <p:nvPr/>
            </p:nvSpPr>
            <p:spPr bwMode="auto">
              <a:xfrm>
                <a:off x="2456" y="1972"/>
                <a:ext cx="705" cy="317"/>
              </a:xfrm>
              <a:prstGeom prst="roundRect">
                <a:avLst>
                  <a:gd name="adj" fmla="val 16667"/>
                </a:avLst>
              </a:prstGeom>
              <a:noFill/>
              <a:ln w="12700">
                <a:solidFill>
                  <a:schemeClr val="tx1"/>
                </a:solidFill>
                <a:round/>
                <a:headEnd/>
                <a:tailEnd/>
              </a:ln>
            </p:spPr>
            <p:txBody>
              <a:bodyPr wrap="none" anchor="ctr"/>
              <a:lstStyle/>
              <a:p>
                <a:pPr lvl="0" algn="ctr">
                  <a:defRPr/>
                </a:pPr>
                <a:r>
                  <a:rPr lang="sv-SE" sz="1600" b="1" dirty="0">
                    <a:solidFill>
                      <a:prstClr val="black"/>
                    </a:solidFill>
                  </a:rPr>
                  <a:t>Kommun-</a:t>
                </a:r>
              </a:p>
              <a:p>
                <a:pPr lvl="0" algn="ctr">
                  <a:defRPr/>
                </a:pPr>
                <a:r>
                  <a:rPr lang="sv-SE" sz="1600" b="1" dirty="0">
                    <a:solidFill>
                      <a:prstClr val="black"/>
                    </a:solidFill>
                  </a:rPr>
                  <a:t>ikation</a:t>
                </a:r>
              </a:p>
            </p:txBody>
          </p:sp>
          <p:sp>
            <p:nvSpPr>
              <p:cNvPr id="21" name="AutoShape 9"/>
              <p:cNvSpPr>
                <a:spLocks noChangeArrowheads="1"/>
              </p:cNvSpPr>
              <p:nvPr/>
            </p:nvSpPr>
            <p:spPr bwMode="auto">
              <a:xfrm>
                <a:off x="3188" y="1970"/>
                <a:ext cx="705" cy="322"/>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Marknads-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föring</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22" name="AutoShape 10"/>
              <p:cNvSpPr>
                <a:spLocks noChangeArrowheads="1"/>
              </p:cNvSpPr>
              <p:nvPr/>
            </p:nvSpPr>
            <p:spPr bwMode="auto">
              <a:xfrm>
                <a:off x="5376" y="1973"/>
                <a:ext cx="705" cy="317"/>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Sponsring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&amp; Bidrag</a:t>
                </a:r>
                <a:r>
                  <a:rPr kumimoji="0" lang="sv-SE" b="1" i="0" u="none" strike="noStrike" kern="1200" cap="none" spc="0" normalizeH="0" baseline="0" noProof="0" dirty="0">
                    <a:ln>
                      <a:noFill/>
                    </a:ln>
                    <a:solidFill>
                      <a:prstClr val="black"/>
                    </a:solidFill>
                    <a:effectLst/>
                    <a:uLnTx/>
                    <a:uFillTx/>
                    <a:latin typeface="Calibri"/>
                    <a:ea typeface="+mn-ea"/>
                    <a:cs typeface="+mn-cs"/>
                  </a:rPr>
                  <a:t> </a:t>
                </a:r>
                <a:endParaRPr kumimoji="0" lang="en-US" b="1"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36" name="AutoShape 10">
              <a:extLst>
                <a:ext uri="{FF2B5EF4-FFF2-40B4-BE49-F238E27FC236}">
                  <a16:creationId xmlns:a16="http://schemas.microsoft.com/office/drawing/2014/main" id="{67B23183-744C-D540-A9BF-1A0DA17E44E4}"/>
                </a:ext>
              </a:extLst>
            </p:cNvPr>
            <p:cNvSpPr>
              <a:spLocks noChangeArrowheads="1"/>
            </p:cNvSpPr>
            <p:nvPr/>
          </p:nvSpPr>
          <p:spPr bwMode="auto">
            <a:xfrm>
              <a:off x="6811494" y="2482718"/>
              <a:ext cx="1080000" cy="503238"/>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Tränarråd</a:t>
              </a:r>
              <a:r>
                <a:rPr kumimoji="0" lang="sv-SE" b="1" i="0" u="none" strike="noStrike" kern="1200" cap="none" spc="0" normalizeH="0" baseline="0" noProof="0" dirty="0">
                  <a:ln>
                    <a:noFill/>
                  </a:ln>
                  <a:solidFill>
                    <a:prstClr val="black"/>
                  </a:solidFill>
                  <a:effectLst/>
                  <a:uLnTx/>
                  <a:uFillTx/>
                  <a:latin typeface="Calibri"/>
                  <a:ea typeface="+mn-ea"/>
                  <a:cs typeface="+mn-cs"/>
                </a:rPr>
                <a:t> </a:t>
              </a:r>
              <a:endParaRPr kumimoji="0" lang="en-US" b="1" i="0" u="none" strike="noStrike" kern="1200" cap="none" spc="0" normalizeH="0" baseline="0" noProof="0" dirty="0">
                <a:ln>
                  <a:noFill/>
                </a:ln>
                <a:solidFill>
                  <a:prstClr val="black"/>
                </a:solidFill>
                <a:effectLst/>
                <a:uLnTx/>
                <a:uFillTx/>
                <a:latin typeface="Calibri"/>
                <a:ea typeface="+mn-ea"/>
                <a:cs typeface="+mn-cs"/>
              </a:endParaRPr>
            </a:p>
          </p:txBody>
        </p:sp>
        <p:sp>
          <p:nvSpPr>
            <p:cNvPr id="37" name="AutoShape 9">
              <a:extLst>
                <a:ext uri="{FF2B5EF4-FFF2-40B4-BE49-F238E27FC236}">
                  <a16:creationId xmlns:a16="http://schemas.microsoft.com/office/drawing/2014/main" id="{B25C5486-4ABD-F947-919A-CB080606EB7D}"/>
                </a:ext>
              </a:extLst>
            </p:cNvPr>
            <p:cNvSpPr>
              <a:spLocks noChangeArrowheads="1"/>
            </p:cNvSpPr>
            <p:nvPr/>
          </p:nvSpPr>
          <p:spPr bwMode="auto">
            <a:xfrm>
              <a:off x="4616525" y="5368770"/>
              <a:ext cx="1080000" cy="503238"/>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Aktivitet</a:t>
              </a:r>
            </a:p>
          </p:txBody>
        </p:sp>
      </p:grpSp>
      <p:sp>
        <p:nvSpPr>
          <p:cNvPr id="38" name="Text Box 15">
            <a:extLst>
              <a:ext uri="{FF2B5EF4-FFF2-40B4-BE49-F238E27FC236}">
                <a16:creationId xmlns:a16="http://schemas.microsoft.com/office/drawing/2014/main" id="{CB3C0BAC-E9FB-E843-8344-2EC99FF36BBA}"/>
              </a:ext>
            </a:extLst>
          </p:cNvPr>
          <p:cNvSpPr txBox="1">
            <a:spLocks noChangeArrowheads="1"/>
          </p:cNvSpPr>
          <p:nvPr/>
        </p:nvSpPr>
        <p:spPr bwMode="auto">
          <a:xfrm>
            <a:off x="4600352" y="3032909"/>
            <a:ext cx="1120685" cy="1815882"/>
          </a:xfrm>
          <a:prstGeom prst="rect">
            <a:avLst/>
          </a:prstGeom>
          <a:noFill/>
          <a:ln w="9525">
            <a:noFill/>
            <a:miter lim="800000"/>
            <a:headEnd/>
            <a:tailEnd/>
          </a:ln>
        </p:spPr>
        <p:txBody>
          <a:bodyPr wrap="square">
            <a:spAutoFit/>
          </a:bodyPr>
          <a:lstStyle/>
          <a:p>
            <a:pPr lvl="0">
              <a:spcBef>
                <a:spcPct val="50000"/>
              </a:spcBef>
              <a:defRPr/>
            </a:pPr>
            <a:r>
              <a:rPr lang="sv-SE" sz="800" dirty="0">
                <a:solidFill>
                  <a:prstClr val="black"/>
                </a:solidFill>
              </a:rPr>
              <a:t>Formgivning </a:t>
            </a:r>
          </a:p>
          <a:p>
            <a:pPr lvl="0">
              <a:spcBef>
                <a:spcPct val="50000"/>
              </a:spcBef>
              <a:defRPr/>
            </a:pPr>
            <a:r>
              <a:rPr lang="sv-SE" sz="800" dirty="0">
                <a:solidFill>
                  <a:prstClr val="black"/>
                </a:solidFill>
              </a:rPr>
              <a:t>Logotyper</a:t>
            </a:r>
            <a:endParaRPr kumimoji="0" lang="sv-SE" sz="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Bilder</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Foton</a:t>
            </a:r>
          </a:p>
          <a:p>
            <a:pPr>
              <a:spcBef>
                <a:spcPct val="50000"/>
              </a:spcBef>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Klubbprofil</a:t>
            </a:r>
          </a:p>
          <a:p>
            <a:pPr>
              <a:spcBef>
                <a:spcPct val="50000"/>
              </a:spcBef>
              <a:defRPr/>
            </a:pPr>
            <a:r>
              <a:rPr lang="sv-SE" sz="800" dirty="0">
                <a:solidFill>
                  <a:schemeClr val="bg1">
                    <a:lumMod val="50000"/>
                  </a:schemeClr>
                </a:solidFill>
              </a:rPr>
              <a:t>Hemsida, Mejlutskick, </a:t>
            </a:r>
            <a:r>
              <a:rPr lang="sv-SE" sz="800" b="1" dirty="0">
                <a:solidFill>
                  <a:schemeClr val="bg1">
                    <a:lumMod val="50000"/>
                  </a:schemeClr>
                </a:solidFill>
              </a:rPr>
              <a:t>Instagram, Facebook </a:t>
            </a:r>
          </a:p>
          <a:p>
            <a:pPr marL="0" marR="0" lvl="0" indent="0" algn="l" defTabSz="914400" rtl="0" eaLnBrk="1" fontAlgn="auto" latinLnBrk="0" hangingPunct="1">
              <a:lnSpc>
                <a:spcPct val="100000"/>
              </a:lnSpc>
              <a:spcBef>
                <a:spcPct val="50000"/>
              </a:spcBef>
              <a:spcAft>
                <a:spcPts val="0"/>
              </a:spcAft>
              <a:buClrTx/>
              <a:buSzTx/>
              <a:buFontTx/>
              <a:buNone/>
              <a:tabLst/>
              <a:defRPr/>
            </a:pPr>
            <a:r>
              <a:rPr lang="sv-SE" sz="800" b="1" dirty="0">
                <a:solidFill>
                  <a:schemeClr val="bg1">
                    <a:lumMod val="50000"/>
                  </a:schemeClr>
                </a:solidFill>
                <a:latin typeface="Calibri"/>
              </a:rPr>
              <a:t>Trycksaker &amp; Reklam</a:t>
            </a:r>
          </a:p>
          <a:p>
            <a:pPr lvl="0">
              <a:spcBef>
                <a:spcPct val="50000"/>
              </a:spcBef>
              <a:defRPr/>
            </a:pPr>
            <a:r>
              <a:rPr lang="sv-SE" sz="800" dirty="0">
                <a:solidFill>
                  <a:schemeClr val="bg1">
                    <a:lumMod val="50000"/>
                  </a:schemeClr>
                </a:solidFill>
              </a:rPr>
              <a:t>Belastningregister</a:t>
            </a:r>
            <a:endParaRPr kumimoji="0" lang="sv-SE" sz="800" i="0" u="none" strike="noStrike" kern="1200" cap="none" spc="0" normalizeH="0" baseline="0" noProof="0" dirty="0">
              <a:ln>
                <a:noFill/>
              </a:ln>
              <a:solidFill>
                <a:schemeClr val="bg1">
                  <a:lumMod val="50000"/>
                </a:schemeClr>
              </a:solidFill>
              <a:effectLst/>
              <a:uLnTx/>
              <a:uFillTx/>
              <a:latin typeface="Calibri"/>
              <a:ea typeface="+mn-ea"/>
              <a:cs typeface="+mn-cs"/>
            </a:endParaRPr>
          </a:p>
          <a:p>
            <a:pPr lvl="0">
              <a:spcBef>
                <a:spcPct val="50000"/>
              </a:spcBef>
              <a:defRPr/>
            </a:pPr>
            <a:r>
              <a:rPr lang="sv-SE" sz="800" dirty="0">
                <a:solidFill>
                  <a:schemeClr val="bg1">
                    <a:lumMod val="50000"/>
                  </a:schemeClr>
                </a:solidFill>
              </a:rPr>
              <a:t>Ledarinformation</a:t>
            </a:r>
            <a:endParaRPr kumimoji="0" lang="sv-SE" sz="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9" name="Text Box 15">
            <a:extLst>
              <a:ext uri="{FF2B5EF4-FFF2-40B4-BE49-F238E27FC236}">
                <a16:creationId xmlns:a16="http://schemas.microsoft.com/office/drawing/2014/main" id="{2DA46FDF-BC8E-A74F-B932-C789311985C1}"/>
              </a:ext>
            </a:extLst>
          </p:cNvPr>
          <p:cNvSpPr txBox="1">
            <a:spLocks noChangeArrowheads="1"/>
          </p:cNvSpPr>
          <p:nvPr/>
        </p:nvSpPr>
        <p:spPr bwMode="auto">
          <a:xfrm>
            <a:off x="7976308" y="3032909"/>
            <a:ext cx="1062865" cy="1508105"/>
          </a:xfrm>
          <a:prstGeom prst="rect">
            <a:avLst/>
          </a:prstGeom>
          <a:noFill/>
          <a:ln w="9525">
            <a:noFill/>
            <a:miter lim="800000"/>
            <a:headEnd/>
            <a:tailEnd/>
          </a:ln>
        </p:spPr>
        <p:txBody>
          <a:bodyPr wrap="square" lIns="91440" tIns="45720" rIns="91440" bIns="45720" anchor="t">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Sponsring</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Bidrag</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Stipendier</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Calibri"/>
              </a:rPr>
              <a:t>Stöd ekonomi</a:t>
            </a:r>
          </a:p>
          <a:p>
            <a:pPr marL="0" marR="0" lvl="0" indent="0" algn="l" defTabSz="914400" rtl="0" eaLnBrk="1" fontAlgn="auto" latinLnBrk="0" hangingPunct="1">
              <a:lnSpc>
                <a:spcPct val="100000"/>
              </a:lnSpc>
              <a:spcBef>
                <a:spcPct val="50000"/>
              </a:spcBef>
              <a:spcAft>
                <a:spcPts val="0"/>
              </a:spcAft>
              <a:buClrTx/>
              <a:buSzTx/>
              <a:buFontTx/>
              <a:buNone/>
              <a:tabLst/>
              <a:defRPr/>
            </a:pPr>
            <a:r>
              <a:rPr lang="sv-SE" sz="800" dirty="0">
                <a:solidFill>
                  <a:prstClr val="black"/>
                </a:solidFill>
                <a:latin typeface="Calibri"/>
                <a:cs typeface="Calibri"/>
              </a:rPr>
              <a:t>Kommunstöd</a:t>
            </a:r>
            <a:endParaRPr kumimoji="0" lang="sv-SE" sz="800" b="0" i="0" u="none" strike="noStrike" kern="1200" cap="none" spc="0" normalizeH="0" baseline="0" noProof="0" dirty="0">
              <a:ln>
                <a:noFill/>
              </a:ln>
              <a:solidFill>
                <a:prstClr val="black"/>
              </a:solidFill>
              <a:effectLst/>
              <a:uLnTx/>
              <a:uFillTx/>
              <a:latin typeface="Calibri"/>
              <a:ea typeface="+mn-ea"/>
              <a:cs typeface="Calibri"/>
            </a:endParaRPr>
          </a:p>
          <a:p>
            <a:pPr lvl="0">
              <a:spcBef>
                <a:spcPct val="50000"/>
              </a:spcBef>
              <a:defRPr/>
            </a:pPr>
            <a:r>
              <a:rPr lang="sv-SE" sz="800" dirty="0">
                <a:solidFill>
                  <a:srgbClr val="FF0000"/>
                </a:solidFill>
              </a:rPr>
              <a:t>Idrottslyftet</a:t>
            </a:r>
            <a:r>
              <a:rPr lang="sv-SE" sz="800" dirty="0">
                <a:solidFill>
                  <a:prstClr val="black"/>
                </a:solidFill>
              </a:rPr>
              <a:t> </a:t>
            </a:r>
          </a:p>
          <a:p>
            <a:pPr lvl="0">
              <a:spcBef>
                <a:spcPct val="50000"/>
              </a:spcBef>
              <a:defRPr/>
            </a:pPr>
            <a:r>
              <a:rPr kumimoji="0" lang="sv-SE" sz="800" b="0" i="0" u="none" strike="noStrike" kern="1200" cap="none" spc="0" normalizeH="0" baseline="0" noProof="0" dirty="0">
                <a:ln>
                  <a:noFill/>
                </a:ln>
                <a:solidFill>
                  <a:srgbClr val="FF0000"/>
                </a:solidFill>
                <a:effectLst/>
                <a:uLnTx/>
                <a:uFillTx/>
                <a:latin typeface="Calibri"/>
                <a:ea typeface="+mn-ea"/>
                <a:cs typeface="+mn-cs"/>
              </a:rPr>
              <a:t>SISU-bidrag</a:t>
            </a:r>
          </a:p>
          <a:p>
            <a:pPr lvl="0">
              <a:spcBef>
                <a:spcPct val="50000"/>
              </a:spcBef>
              <a:defRPr/>
            </a:pPr>
            <a:r>
              <a:rPr lang="sv-SE" sz="800" dirty="0">
                <a:solidFill>
                  <a:schemeClr val="bg1">
                    <a:lumMod val="50000"/>
                  </a:schemeClr>
                </a:solidFill>
              </a:rPr>
              <a:t>Ledarinformation</a:t>
            </a:r>
            <a:endParaRPr kumimoji="0" lang="sv-SE" sz="800" b="0" i="0" u="none" strike="noStrike" kern="1200" cap="none" spc="0" normalizeH="0" baseline="0" noProof="0" dirty="0">
              <a:ln>
                <a:noFill/>
              </a:ln>
              <a:solidFill>
                <a:srgbClr val="FF0000"/>
              </a:solidFill>
              <a:effectLst/>
              <a:uLnTx/>
              <a:uFillTx/>
              <a:latin typeface="Calibri"/>
              <a:ea typeface="+mn-ea"/>
              <a:cs typeface="+mn-cs"/>
            </a:endParaRPr>
          </a:p>
        </p:txBody>
      </p:sp>
      <p:sp>
        <p:nvSpPr>
          <p:cNvPr id="41" name="AutoShape 10">
            <a:extLst>
              <a:ext uri="{FF2B5EF4-FFF2-40B4-BE49-F238E27FC236}">
                <a16:creationId xmlns:a16="http://schemas.microsoft.com/office/drawing/2014/main" id="{A1B6CAEF-2D18-F14C-B82F-CDEDFE86D8A7}"/>
              </a:ext>
            </a:extLst>
          </p:cNvPr>
          <p:cNvSpPr>
            <a:spLocks noChangeArrowheads="1"/>
          </p:cNvSpPr>
          <p:nvPr/>
        </p:nvSpPr>
        <p:spPr bwMode="auto">
          <a:xfrm>
            <a:off x="5721037" y="2477742"/>
            <a:ext cx="1080212" cy="508214"/>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Material</a:t>
            </a: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sp>
        <p:nvSpPr>
          <p:cNvPr id="42" name="Text Box 11">
            <a:extLst>
              <a:ext uri="{FF2B5EF4-FFF2-40B4-BE49-F238E27FC236}">
                <a16:creationId xmlns:a16="http://schemas.microsoft.com/office/drawing/2014/main" id="{46BB09E5-D58B-F042-9B6A-323DAA455E0F}"/>
              </a:ext>
            </a:extLst>
          </p:cNvPr>
          <p:cNvSpPr txBox="1">
            <a:spLocks noChangeArrowheads="1"/>
          </p:cNvSpPr>
          <p:nvPr/>
        </p:nvSpPr>
        <p:spPr bwMode="auto">
          <a:xfrm>
            <a:off x="5721037" y="3032909"/>
            <a:ext cx="1075125" cy="2369880"/>
          </a:xfrm>
          <a:prstGeom prst="rect">
            <a:avLst/>
          </a:prstGeom>
          <a:noFill/>
          <a:ln w="9525">
            <a:noFill/>
            <a:miter lim="800000"/>
            <a:headEnd/>
            <a:tailEnd/>
          </a:ln>
        </p:spPr>
        <p:txBody>
          <a:bodyPr wrap="square" lIns="91440" tIns="45720" rIns="91440" bIns="45720" anchor="t">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Inköp</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Profilkläder</a:t>
            </a:r>
          </a:p>
          <a:p>
            <a:pPr marL="0" marR="0" lvl="0" indent="0" algn="l" defTabSz="914400" rtl="0" eaLnBrk="1" fontAlgn="auto" latinLnBrk="0" hangingPunct="1">
              <a:lnSpc>
                <a:spcPct val="100000"/>
              </a:lnSpc>
              <a:spcBef>
                <a:spcPct val="50000"/>
              </a:spcBef>
              <a:spcAft>
                <a:spcPts val="0"/>
              </a:spcAft>
              <a:buClrTx/>
              <a:buSzTx/>
              <a:buFontTx/>
              <a:buNone/>
              <a:tabLst/>
              <a:defRPr/>
            </a:pPr>
            <a:r>
              <a:rPr lang="sv-SE" sz="800" dirty="0">
                <a:solidFill>
                  <a:prstClr val="black"/>
                </a:solidFill>
                <a:latin typeface="Calibri"/>
              </a:rPr>
              <a:t>Träningsmaterial</a:t>
            </a:r>
            <a:endParaRPr kumimoji="0" lang="sv-SE" sz="800" b="0" i="0" u="none" strike="noStrike" kern="1200" cap="none" spc="0" normalizeH="0" baseline="0" noProof="0" dirty="0">
              <a:ln>
                <a:noFill/>
              </a:ln>
              <a:solidFill>
                <a:prstClr val="black"/>
              </a:solidFill>
              <a:effectLst/>
              <a:uLnTx/>
              <a:uFillTx/>
              <a:latin typeface="Calibri"/>
              <a:ea typeface="+mn-ea"/>
              <a:cs typeface="+mn-cs"/>
            </a:endParaRPr>
          </a:p>
          <a:p>
            <a:pPr lvl="0">
              <a:spcBef>
                <a:spcPct val="50000"/>
              </a:spcBef>
              <a:defRPr/>
            </a:pPr>
            <a:r>
              <a:rPr lang="sv-SE" sz="800" dirty="0">
                <a:solidFill>
                  <a:prstClr val="black"/>
                </a:solidFill>
              </a:rPr>
              <a:t>Sjukvårdsmaterial</a:t>
            </a:r>
          </a:p>
          <a:p>
            <a:pPr>
              <a:spcBef>
                <a:spcPct val="50000"/>
              </a:spcBef>
              <a:defRPr/>
            </a:pPr>
            <a:r>
              <a:rPr lang="sv-SE" sz="800" dirty="0">
                <a:solidFill>
                  <a:prstClr val="black"/>
                </a:solidFill>
              </a:rPr>
              <a:t>Nycklar, Blippar &amp; Förråd</a:t>
            </a:r>
          </a:p>
          <a:p>
            <a:pPr>
              <a:spcBef>
                <a:spcPct val="50000"/>
              </a:spcBef>
              <a:defRPr/>
            </a:pPr>
            <a:r>
              <a:rPr lang="sv-SE" sz="800" dirty="0">
                <a:solidFill>
                  <a:prstClr val="black"/>
                </a:solidFill>
              </a:rPr>
              <a:t>Klubbshop</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Kontaktperson</a:t>
            </a:r>
            <a:br>
              <a:rPr kumimoji="0" lang="sv-SE" sz="800" b="0" i="0" u="none" strike="noStrike" kern="1200" cap="none" spc="0" normalizeH="0" baseline="0" noProof="0" dirty="0">
                <a:ln>
                  <a:noFill/>
                </a:ln>
                <a:solidFill>
                  <a:prstClr val="black"/>
                </a:solidFill>
                <a:effectLst/>
                <a:uLnTx/>
                <a:uFillTx/>
                <a:latin typeface="Calibri"/>
                <a:ea typeface="+mn-ea"/>
                <a:cs typeface="Calibri"/>
              </a:rPr>
            </a:br>
            <a:r>
              <a:rPr kumimoji="0" lang="sv-SE" sz="800" b="0" i="0" u="none" strike="noStrike" kern="1200" cap="none" spc="0" normalizeH="0" baseline="0" noProof="0" dirty="0">
                <a:ln>
                  <a:noFill/>
                </a:ln>
                <a:solidFill>
                  <a:prstClr val="black"/>
                </a:solidFill>
                <a:effectLst/>
                <a:uLnTx/>
                <a:uFillTx/>
                <a:latin typeface="Calibri"/>
                <a:ea typeface="+mn-ea"/>
                <a:cs typeface="+mn-cs"/>
              </a:rPr>
              <a:t>vid inköp till </a:t>
            </a:r>
            <a:br>
              <a:rPr kumimoji="0" lang="sv-SE" sz="800" b="0" i="0" u="none" strike="noStrike" kern="1200" cap="none" spc="0" normalizeH="0" baseline="0" noProof="0" dirty="0">
                <a:ln>
                  <a:noFill/>
                </a:ln>
                <a:solidFill>
                  <a:prstClr val="black"/>
                </a:solidFill>
                <a:effectLst/>
                <a:uLnTx/>
                <a:uFillTx/>
                <a:latin typeface="Calibri"/>
                <a:ea typeface="+mn-ea"/>
                <a:cs typeface="+mn-cs"/>
              </a:rPr>
            </a:br>
            <a:r>
              <a:rPr kumimoji="0" lang="sv-SE" sz="800" b="0" i="0" u="none" strike="noStrike" kern="1200" cap="none" spc="0" normalizeH="0" baseline="0" noProof="0" dirty="0">
                <a:ln>
                  <a:noFill/>
                </a:ln>
                <a:solidFill>
                  <a:prstClr val="black"/>
                </a:solidFill>
                <a:effectLst/>
                <a:uLnTx/>
                <a:uFillTx/>
                <a:latin typeface="Calibri"/>
                <a:ea typeface="+mn-ea"/>
                <a:cs typeface="+mn-cs"/>
              </a:rPr>
              <a:t>klubbaktiviteter</a:t>
            </a:r>
            <a:endParaRPr kumimoji="0" lang="sv-SE" sz="800" b="0" i="0" u="none" strike="noStrike" kern="1200" cap="none" spc="0" normalizeH="0" baseline="0" noProof="0" dirty="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Samordning </a:t>
            </a:r>
            <a:br>
              <a:rPr kumimoji="0" lang="sv-SE" sz="800" b="0" i="0" u="none" strike="noStrike" kern="1200" cap="none" spc="0" normalizeH="0" baseline="0" noProof="0" dirty="0">
                <a:ln>
                  <a:noFill/>
                </a:ln>
                <a:solidFill>
                  <a:prstClr val="black"/>
                </a:solidFill>
                <a:effectLst/>
                <a:uLnTx/>
                <a:uFillTx/>
                <a:latin typeface="Calibri"/>
                <a:ea typeface="+mn-ea"/>
                <a:cs typeface="+mn-cs"/>
              </a:rPr>
            </a:br>
            <a:r>
              <a:rPr kumimoji="0" lang="sv-SE" sz="800" b="0" i="0" u="none" strike="noStrike" kern="1200" cap="none" spc="0" normalizeH="0" baseline="0" noProof="0" dirty="0">
                <a:ln>
                  <a:noFill/>
                </a:ln>
                <a:solidFill>
                  <a:prstClr val="black"/>
                </a:solidFill>
                <a:effectLst/>
                <a:uLnTx/>
                <a:uFillTx/>
                <a:latin typeface="Calibri"/>
                <a:ea typeface="+mn-ea"/>
                <a:cs typeface="+mn-cs"/>
              </a:rPr>
              <a:t>klubbaktiviteter</a:t>
            </a:r>
            <a:endParaRPr kumimoji="0" lang="sv-SE" sz="800" b="0" i="0" u="none" strike="noStrike" kern="1200" cap="none" spc="0" normalizeH="0" baseline="0" noProof="0" dirty="0">
              <a:ln>
                <a:noFill/>
              </a:ln>
              <a:solidFill>
                <a:prstClr val="black"/>
              </a:solidFill>
              <a:effectLst/>
              <a:uLnTx/>
              <a:uFillTx/>
              <a:latin typeface="Calibri"/>
              <a:ea typeface="+mn-ea"/>
              <a:cs typeface="Calibri"/>
            </a:endParaRPr>
          </a:p>
          <a:p>
            <a:pPr lvl="0">
              <a:spcBef>
                <a:spcPct val="50000"/>
              </a:spcBef>
              <a:defRPr/>
            </a:pPr>
            <a:r>
              <a:rPr lang="sv-SE" sz="800" dirty="0">
                <a:solidFill>
                  <a:schemeClr val="bg1">
                    <a:lumMod val="50000"/>
                  </a:schemeClr>
                </a:solidFill>
              </a:rPr>
              <a:t>Sollentuna Basket</a:t>
            </a:r>
          </a:p>
          <a:p>
            <a:pPr lvl="0">
              <a:spcBef>
                <a:spcPct val="50000"/>
              </a:spcBef>
              <a:defRPr/>
            </a:pPr>
            <a:r>
              <a:rPr lang="sv-SE" sz="800" dirty="0">
                <a:solidFill>
                  <a:schemeClr val="bg1">
                    <a:lumMod val="50000"/>
                  </a:schemeClr>
                </a:solidFill>
              </a:rPr>
              <a:t>Ledarinformation</a:t>
            </a:r>
            <a:endParaRPr kumimoji="0" lang="sv-SE" sz="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3" name="Text Box 11">
            <a:extLst>
              <a:ext uri="{FF2B5EF4-FFF2-40B4-BE49-F238E27FC236}">
                <a16:creationId xmlns:a16="http://schemas.microsoft.com/office/drawing/2014/main" id="{76F200CB-FF7F-B241-8029-83FB0BFAF817}"/>
              </a:ext>
            </a:extLst>
          </p:cNvPr>
          <p:cNvSpPr txBox="1">
            <a:spLocks noChangeArrowheads="1"/>
          </p:cNvSpPr>
          <p:nvPr/>
        </p:nvSpPr>
        <p:spPr bwMode="auto">
          <a:xfrm>
            <a:off x="3241871" y="5860988"/>
            <a:ext cx="1075125" cy="830997"/>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Företräder spelarnas och ungdomarnas intressen i styrelsen</a:t>
            </a:r>
          </a:p>
          <a:p>
            <a:pPr lvl="0">
              <a:spcBef>
                <a:spcPct val="50000"/>
              </a:spcBef>
              <a:defRPr/>
            </a:pPr>
            <a:r>
              <a:rPr lang="sv-SE" sz="800" dirty="0">
                <a:solidFill>
                  <a:schemeClr val="bg1">
                    <a:lumMod val="50000"/>
                  </a:schemeClr>
                </a:solidFill>
              </a:rPr>
              <a:t>Instagram, Facebook </a:t>
            </a:r>
          </a:p>
          <a:p>
            <a:pPr lvl="0">
              <a:spcBef>
                <a:spcPct val="50000"/>
              </a:spcBef>
              <a:defRPr/>
            </a:pPr>
            <a:r>
              <a:rPr lang="sv-SE" sz="800" dirty="0">
                <a:solidFill>
                  <a:schemeClr val="bg1">
                    <a:lumMod val="50000"/>
                  </a:schemeClr>
                </a:solidFill>
              </a:rPr>
              <a:t>Ledarinformation</a:t>
            </a:r>
            <a:endParaRPr kumimoji="0" lang="sv-SE" sz="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4" name="Text Box 32">
            <a:extLst>
              <a:ext uri="{FF2B5EF4-FFF2-40B4-BE49-F238E27FC236}">
                <a16:creationId xmlns:a16="http://schemas.microsoft.com/office/drawing/2014/main" id="{98155A27-83AB-5B49-8160-70CF2CAC68EE}"/>
              </a:ext>
            </a:extLst>
          </p:cNvPr>
          <p:cNvSpPr txBox="1">
            <a:spLocks noChangeArrowheads="1"/>
          </p:cNvSpPr>
          <p:nvPr/>
        </p:nvSpPr>
        <p:spPr bwMode="auto">
          <a:xfrm>
            <a:off x="1232550" y="2028491"/>
            <a:ext cx="1079500" cy="523220"/>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Calibri"/>
                <a:ea typeface="+mn-ea"/>
                <a:cs typeface="+mn-cs"/>
              </a:rPr>
              <a:t>Anders Jäderling</a:t>
            </a: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46" name="Text Box 34">
            <a:extLst>
              <a:ext uri="{FF2B5EF4-FFF2-40B4-BE49-F238E27FC236}">
                <a16:creationId xmlns:a16="http://schemas.microsoft.com/office/drawing/2014/main" id="{B6B56674-8040-DD49-806A-5C6543030332}"/>
              </a:ext>
            </a:extLst>
          </p:cNvPr>
          <p:cNvSpPr txBox="1">
            <a:spLocks noChangeArrowheads="1"/>
          </p:cNvSpPr>
          <p:nvPr/>
        </p:nvSpPr>
        <p:spPr bwMode="auto">
          <a:xfrm>
            <a:off x="4603337" y="2028491"/>
            <a:ext cx="1079500" cy="523220"/>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Calibri"/>
                <a:ea typeface="+mn-ea"/>
                <a:cs typeface="+mn-cs"/>
              </a:rPr>
              <a:t>Konstantina Sakkas</a:t>
            </a: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47" name="Text Box 34">
            <a:extLst>
              <a:ext uri="{FF2B5EF4-FFF2-40B4-BE49-F238E27FC236}">
                <a16:creationId xmlns:a16="http://schemas.microsoft.com/office/drawing/2014/main" id="{D9043096-372E-6947-BB89-3F2340C165BC}"/>
              </a:ext>
            </a:extLst>
          </p:cNvPr>
          <p:cNvSpPr txBox="1">
            <a:spLocks noChangeArrowheads="1"/>
          </p:cNvSpPr>
          <p:nvPr/>
        </p:nvSpPr>
        <p:spPr bwMode="auto">
          <a:xfrm>
            <a:off x="3448327" y="2028491"/>
            <a:ext cx="1079500" cy="523220"/>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effectLst/>
                <a:uLnTx/>
                <a:uFillTx/>
                <a:latin typeface="Calibri"/>
                <a:ea typeface="+mn-ea"/>
                <a:cs typeface="+mn-cs"/>
              </a:rPr>
              <a:t>Elin Forsbring</a:t>
            </a:r>
            <a:endParaRPr kumimoji="0" lang="en-US" sz="1400" b="1" i="0" u="none" strike="noStrike" kern="1200" cap="none" spc="0" normalizeH="0" baseline="0" noProof="0" dirty="0">
              <a:ln>
                <a:noFill/>
              </a:ln>
              <a:effectLst/>
              <a:uLnTx/>
              <a:uFillTx/>
              <a:latin typeface="Calibri"/>
              <a:ea typeface="+mn-ea"/>
              <a:cs typeface="+mn-cs"/>
            </a:endParaRPr>
          </a:p>
        </p:txBody>
      </p:sp>
      <p:sp>
        <p:nvSpPr>
          <p:cNvPr id="48" name="Text Box 34">
            <a:extLst>
              <a:ext uri="{FF2B5EF4-FFF2-40B4-BE49-F238E27FC236}">
                <a16:creationId xmlns:a16="http://schemas.microsoft.com/office/drawing/2014/main" id="{588FAC54-B04C-8146-85C8-B9C81533BD9A}"/>
              </a:ext>
            </a:extLst>
          </p:cNvPr>
          <p:cNvSpPr txBox="1">
            <a:spLocks noChangeArrowheads="1"/>
          </p:cNvSpPr>
          <p:nvPr/>
        </p:nvSpPr>
        <p:spPr bwMode="auto">
          <a:xfrm>
            <a:off x="7988300" y="2028491"/>
            <a:ext cx="1079500" cy="523220"/>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Calibri"/>
                <a:ea typeface="+mn-ea"/>
                <a:cs typeface="+mn-cs"/>
              </a:rPr>
              <a:t>Staffan Franzén</a:t>
            </a: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49" name="Text Box 34">
            <a:extLst>
              <a:ext uri="{FF2B5EF4-FFF2-40B4-BE49-F238E27FC236}">
                <a16:creationId xmlns:a16="http://schemas.microsoft.com/office/drawing/2014/main" id="{212D3E18-6957-DD46-A980-4DDFC827E6D1}"/>
              </a:ext>
            </a:extLst>
          </p:cNvPr>
          <p:cNvSpPr txBox="1">
            <a:spLocks noChangeArrowheads="1"/>
          </p:cNvSpPr>
          <p:nvPr/>
        </p:nvSpPr>
        <p:spPr bwMode="auto">
          <a:xfrm>
            <a:off x="3200400" y="4906754"/>
            <a:ext cx="1158066" cy="523220"/>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Calibri"/>
                <a:ea typeface="+mn-ea"/>
                <a:cs typeface="+mn-cs"/>
              </a:rPr>
              <a:t>Timna Nachmann</a:t>
            </a: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50" name="Text Box 34">
            <a:extLst>
              <a:ext uri="{FF2B5EF4-FFF2-40B4-BE49-F238E27FC236}">
                <a16:creationId xmlns:a16="http://schemas.microsoft.com/office/drawing/2014/main" id="{B0F2AA37-6D50-E44B-99E5-7E10DEC2A573}"/>
              </a:ext>
            </a:extLst>
          </p:cNvPr>
          <p:cNvSpPr txBox="1">
            <a:spLocks noChangeArrowheads="1"/>
          </p:cNvSpPr>
          <p:nvPr/>
        </p:nvSpPr>
        <p:spPr bwMode="auto">
          <a:xfrm>
            <a:off x="5694569" y="2028491"/>
            <a:ext cx="1158066" cy="523220"/>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Calibri"/>
                <a:ea typeface="+mn-ea"/>
                <a:cs typeface="+mn-cs"/>
              </a:rPr>
              <a:t>Arne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Calibri"/>
                <a:ea typeface="+mn-ea"/>
                <a:cs typeface="+mn-cs"/>
              </a:rPr>
              <a:t>Stroff</a:t>
            </a: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54" name="Rubrik 1">
            <a:extLst>
              <a:ext uri="{FF2B5EF4-FFF2-40B4-BE49-F238E27FC236}">
                <a16:creationId xmlns:a16="http://schemas.microsoft.com/office/drawing/2014/main" id="{921631EE-59B9-9C40-BD2D-DFF4683EFC7D}"/>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Ansvar i Styrelsen</a:t>
            </a:r>
          </a:p>
        </p:txBody>
      </p:sp>
      <p:sp>
        <p:nvSpPr>
          <p:cNvPr id="3" name="Rektangel 2">
            <a:extLst>
              <a:ext uri="{FF2B5EF4-FFF2-40B4-BE49-F238E27FC236}">
                <a16:creationId xmlns:a16="http://schemas.microsoft.com/office/drawing/2014/main" id="{FD23597C-5C7C-954B-8FB6-A522AA335CEE}"/>
              </a:ext>
            </a:extLst>
          </p:cNvPr>
          <p:cNvSpPr/>
          <p:nvPr/>
        </p:nvSpPr>
        <p:spPr>
          <a:xfrm>
            <a:off x="6553200" y="6102237"/>
            <a:ext cx="2510489" cy="701731"/>
          </a:xfrm>
          <a:prstGeom prst="rect">
            <a:avLst/>
          </a:prstGeom>
        </p:spPr>
        <p:txBody>
          <a:bodyPr wrap="square">
            <a:spAutoFit/>
          </a:bodyPr>
          <a:lstStyle/>
          <a:p>
            <a:pPr marL="342900" marR="0" lvl="0" indent="-342900" algn="ctr" defTabSz="914400" rtl="0" eaLnBrk="0" fontAlgn="auto" latinLnBrk="0" hangingPunct="0">
              <a:lnSpc>
                <a:spcPct val="100000"/>
              </a:lnSpc>
              <a:spcBef>
                <a:spcPct val="20000"/>
              </a:spcBef>
              <a:spcAft>
                <a:spcPts val="0"/>
              </a:spcAft>
              <a:buClr>
                <a:srgbClr val="0000FF"/>
              </a:buClr>
              <a:buSzPct val="120000"/>
              <a:buFont typeface="Wingdings 2" pitchFamily="18" charset="2"/>
              <a:buNone/>
              <a:tabLst/>
              <a:defRPr/>
            </a:pPr>
            <a:r>
              <a:rPr kumimoji="0" lang="sv-SE" altLang="en-US" sz="1800" b="1" i="1" u="none" strike="noStrike" kern="0" cap="none" spc="0" normalizeH="0" baseline="0" noProof="0" dirty="0">
                <a:ln>
                  <a:noFill/>
                </a:ln>
                <a:solidFill>
                  <a:srgbClr val="0070C0"/>
                </a:solidFill>
                <a:effectLst/>
                <a:uLnTx/>
                <a:uFillTx/>
                <a:latin typeface="Calibri"/>
                <a:ea typeface="+mn-ea"/>
                <a:cs typeface="+mn-cs"/>
              </a:rPr>
              <a:t>Kontakt med Styrelsen:</a:t>
            </a:r>
          </a:p>
          <a:p>
            <a:pPr marL="342900" marR="0" lvl="0" indent="-342900" algn="ctr" defTabSz="914400" rtl="0" eaLnBrk="0" fontAlgn="auto" latinLnBrk="0" hangingPunct="0">
              <a:lnSpc>
                <a:spcPct val="100000"/>
              </a:lnSpc>
              <a:spcBef>
                <a:spcPct val="20000"/>
              </a:spcBef>
              <a:spcAft>
                <a:spcPts val="0"/>
              </a:spcAft>
              <a:buClr>
                <a:srgbClr val="0000FF"/>
              </a:buClr>
              <a:buSzPct val="120000"/>
              <a:buFont typeface="Wingdings 2" pitchFamily="18" charset="2"/>
              <a:buNone/>
              <a:tabLst/>
              <a:defRPr/>
            </a:pPr>
            <a:r>
              <a:rPr kumimoji="0" lang="sv-SE" altLang="en-US" sz="1800" b="0" i="1" u="sng" strike="noStrike" kern="0" cap="none" spc="0" normalizeH="0" baseline="0" noProof="0" dirty="0">
                <a:ln>
                  <a:noFill/>
                </a:ln>
                <a:solidFill>
                  <a:srgbClr val="0070C0"/>
                </a:solidFill>
                <a:effectLst/>
                <a:uLnTx/>
                <a:uFillTx/>
                <a:latin typeface="Calibri"/>
                <a:ea typeface="+mn-ea"/>
                <a:cs typeface="+mn-cs"/>
                <a:hlinkClick r:id="rId3"/>
              </a:rPr>
              <a:t>styrelse@vibybasket.se</a:t>
            </a:r>
            <a:endParaRPr kumimoji="0" lang="sv-SE" altLang="en-US" sz="1800" b="0" i="1" u="sng" strike="noStrike" kern="0" cap="none" spc="0" normalizeH="0" baseline="0" noProof="0" dirty="0">
              <a:ln>
                <a:noFill/>
              </a:ln>
              <a:solidFill>
                <a:srgbClr val="0070C0"/>
              </a:solidFill>
              <a:effectLst/>
              <a:uLnTx/>
              <a:uFillTx/>
              <a:latin typeface="Calibri"/>
              <a:ea typeface="+mn-ea"/>
              <a:cs typeface="+mn-cs"/>
            </a:endParaRPr>
          </a:p>
        </p:txBody>
      </p:sp>
      <p:sp>
        <p:nvSpPr>
          <p:cNvPr id="4" name="textruta 3">
            <a:extLst>
              <a:ext uri="{FF2B5EF4-FFF2-40B4-BE49-F238E27FC236}">
                <a16:creationId xmlns:a16="http://schemas.microsoft.com/office/drawing/2014/main" id="{7A127C61-30F5-FA47-ADA7-701D26A45FF5}"/>
              </a:ext>
            </a:extLst>
          </p:cNvPr>
          <p:cNvSpPr txBox="1"/>
          <p:nvPr/>
        </p:nvSpPr>
        <p:spPr>
          <a:xfrm>
            <a:off x="231827" y="6206490"/>
            <a:ext cx="19050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chemeClr val="bg1">
                    <a:lumMod val="50000"/>
                  </a:schemeClr>
                </a:solidFill>
                <a:effectLst/>
                <a:uLnTx/>
                <a:uFillTx/>
                <a:latin typeface="Calibri"/>
                <a:ea typeface="+mn-ea"/>
                <a:cs typeface="+mn-cs"/>
              </a:rPr>
              <a:t>Delat ansvar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rgbClr val="9BBB59">
                    <a:lumMod val="75000"/>
                  </a:srgbClr>
                </a:solidFill>
                <a:effectLst/>
                <a:uLnTx/>
                <a:uFillTx/>
                <a:latin typeface="Calibri"/>
                <a:ea typeface="+mn-ea"/>
                <a:cs typeface="+mn-cs"/>
              </a:rPr>
              <a:t>Utlagda tjänster</a:t>
            </a:r>
            <a:endParaRPr kumimoji="0" sz="1800" b="0" i="0" u="none" strike="noStrike" kern="1200" cap="none" spc="0" normalizeH="0" baseline="0" noProof="0" dirty="0">
              <a:ln>
                <a:noFill/>
              </a:ln>
              <a:solidFill>
                <a:srgbClr val="9BBB59">
                  <a:lumMod val="75000"/>
                </a:srgbClr>
              </a:solidFill>
              <a:effectLst/>
              <a:uLnTx/>
              <a:uFillTx/>
              <a:latin typeface="Calibri"/>
              <a:ea typeface="+mn-ea"/>
              <a:cs typeface="+mn-cs"/>
            </a:endParaRPr>
          </a:p>
        </p:txBody>
      </p:sp>
      <p:sp>
        <p:nvSpPr>
          <p:cNvPr id="55" name="AutoShape 2">
            <a:extLst>
              <a:ext uri="{FF2B5EF4-FFF2-40B4-BE49-F238E27FC236}">
                <a16:creationId xmlns:a16="http://schemas.microsoft.com/office/drawing/2014/main" id="{002C8D4B-775C-CD48-A0F4-F6D9C4195D1E}"/>
              </a:ext>
            </a:extLst>
          </p:cNvPr>
          <p:cNvSpPr>
            <a:spLocks noGrp="1" noChangeArrowheads="1"/>
          </p:cNvSpPr>
          <p:nvPr>
            <p:ph type="title"/>
          </p:nvPr>
        </p:nvSpPr>
        <p:spPr>
          <a:xfrm>
            <a:off x="3681751" y="1107533"/>
            <a:ext cx="2104538" cy="928694"/>
          </a:xfrm>
        </p:spPr>
        <p:txBody>
          <a:bodyPr>
            <a:normAutofit/>
          </a:bodyPr>
          <a:lstStyle/>
          <a:p>
            <a:pPr eaLnBrk="1" hangingPunct="1"/>
            <a:r>
              <a:rPr lang="sv-SE" sz="2800" dirty="0">
                <a:effectLst>
                  <a:outerShdw blurRad="38100" dist="38100" dir="2700000" algn="tl">
                    <a:srgbClr val="C0C0C0"/>
                  </a:outerShdw>
                </a:effectLst>
              </a:rPr>
              <a:t>2020-2021</a:t>
            </a:r>
            <a:endParaRPr lang="en-US" sz="5400" dirty="0">
              <a:effectLst>
                <a:outerShdw blurRad="38100" dist="38100" dir="2700000" algn="tl">
                  <a:srgbClr val="C0C0C0"/>
                </a:outerShdw>
              </a:effectLst>
            </a:endParaRPr>
          </a:p>
        </p:txBody>
      </p:sp>
      <p:pic>
        <p:nvPicPr>
          <p:cNvPr id="56" name="Bildobjekt 55">
            <a:extLst>
              <a:ext uri="{FF2B5EF4-FFF2-40B4-BE49-F238E27FC236}">
                <a16:creationId xmlns:a16="http://schemas.microsoft.com/office/drawing/2014/main" id="{68093841-0004-6149-B846-865518B976F2}"/>
              </a:ext>
            </a:extLst>
          </p:cNvPr>
          <p:cNvPicPr>
            <a:picLocks noChangeAspect="1"/>
          </p:cNvPicPr>
          <p:nvPr/>
        </p:nvPicPr>
        <p:blipFill>
          <a:blip r:embed="rId4"/>
          <a:stretch>
            <a:fillRect/>
          </a:stretch>
        </p:blipFill>
        <p:spPr>
          <a:xfrm>
            <a:off x="7315200" y="87190"/>
            <a:ext cx="1752753" cy="674810"/>
          </a:xfrm>
          <a:prstGeom prst="rect">
            <a:avLst/>
          </a:prstGeom>
        </p:spPr>
      </p:pic>
      <p:sp>
        <p:nvSpPr>
          <p:cNvPr id="57" name="Text Box 14">
            <a:extLst>
              <a:ext uri="{FF2B5EF4-FFF2-40B4-BE49-F238E27FC236}">
                <a16:creationId xmlns:a16="http://schemas.microsoft.com/office/drawing/2014/main" id="{7B0CFF07-C9C0-7F4B-BAAE-41A780A000A0}"/>
              </a:ext>
            </a:extLst>
          </p:cNvPr>
          <p:cNvSpPr txBox="1">
            <a:spLocks noChangeArrowheads="1"/>
          </p:cNvSpPr>
          <p:nvPr/>
        </p:nvSpPr>
        <p:spPr bwMode="auto">
          <a:xfrm>
            <a:off x="6843582" y="3032909"/>
            <a:ext cx="1074349" cy="707886"/>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Representant Tränarrådet</a:t>
            </a:r>
          </a:p>
          <a:p>
            <a:pPr lvl="0">
              <a:spcBef>
                <a:spcPct val="50000"/>
              </a:spcBef>
              <a:defRPr/>
            </a:pPr>
            <a:r>
              <a:rPr lang="sv-SE" sz="800" b="1" dirty="0">
                <a:solidFill>
                  <a:schemeClr val="bg1">
                    <a:lumMod val="50000"/>
                  </a:schemeClr>
                </a:solidFill>
              </a:rPr>
              <a:t>Krisledning</a:t>
            </a:r>
          </a:p>
          <a:p>
            <a:pPr lvl="0">
              <a:spcBef>
                <a:spcPct val="50000"/>
              </a:spcBef>
              <a:defRPr/>
            </a:pPr>
            <a:r>
              <a:rPr lang="sv-SE" sz="800" dirty="0">
                <a:solidFill>
                  <a:schemeClr val="bg1">
                    <a:lumMod val="50000"/>
                  </a:schemeClr>
                </a:solidFill>
              </a:rPr>
              <a:t>Ledarinformation</a:t>
            </a:r>
            <a:endParaRPr kumimoji="0" lang="sv-SE" sz="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8" name="Text Box 34">
            <a:extLst>
              <a:ext uri="{FF2B5EF4-FFF2-40B4-BE49-F238E27FC236}">
                <a16:creationId xmlns:a16="http://schemas.microsoft.com/office/drawing/2014/main" id="{B7A4DD66-465A-7842-993E-CC0BC42C2B7A}"/>
              </a:ext>
            </a:extLst>
          </p:cNvPr>
          <p:cNvSpPr txBox="1">
            <a:spLocks noChangeArrowheads="1"/>
          </p:cNvSpPr>
          <p:nvPr/>
        </p:nvSpPr>
        <p:spPr bwMode="auto">
          <a:xfrm>
            <a:off x="6813196" y="2016638"/>
            <a:ext cx="1079500" cy="523220"/>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Calibri"/>
                <a:ea typeface="+mn-ea"/>
                <a:cs typeface="+mn-cs"/>
              </a:rPr>
              <a:t>Martin Bergius</a:t>
            </a: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59" name="AutoShape 9">
            <a:extLst>
              <a:ext uri="{FF2B5EF4-FFF2-40B4-BE49-F238E27FC236}">
                <a16:creationId xmlns:a16="http://schemas.microsoft.com/office/drawing/2014/main" id="{0896CE31-2F05-344D-BC61-DC9EC85C4A66}"/>
              </a:ext>
            </a:extLst>
          </p:cNvPr>
          <p:cNvSpPr>
            <a:spLocks noChangeArrowheads="1"/>
          </p:cNvSpPr>
          <p:nvPr/>
        </p:nvSpPr>
        <p:spPr bwMode="auto">
          <a:xfrm>
            <a:off x="3241871" y="5369944"/>
            <a:ext cx="1080000" cy="503238"/>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500" b="1" i="0" u="none" strike="noStrike" kern="1200" cap="none" spc="0" normalizeH="0" baseline="0" noProof="0" dirty="0">
                <a:ln>
                  <a:noFill/>
                </a:ln>
                <a:solidFill>
                  <a:prstClr val="black"/>
                </a:solidFill>
                <a:effectLst/>
                <a:uLnTx/>
                <a:uFillTx/>
                <a:latin typeface="Calibri"/>
                <a:ea typeface="+mn-ea"/>
                <a:cs typeface="+mn-cs"/>
              </a:rPr>
              <a:t>Ungdoms-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500" b="1" i="0" u="none" strike="noStrike" kern="1200" cap="none" spc="0" normalizeH="0" baseline="0" noProof="0" dirty="0">
                <a:ln>
                  <a:noFill/>
                </a:ln>
                <a:solidFill>
                  <a:prstClr val="black"/>
                </a:solidFill>
                <a:effectLst/>
                <a:uLnTx/>
                <a:uFillTx/>
                <a:latin typeface="Calibri"/>
                <a:ea typeface="+mn-ea"/>
                <a:cs typeface="+mn-cs"/>
              </a:rPr>
              <a:t>representant</a:t>
            </a:r>
          </a:p>
        </p:txBody>
      </p:sp>
      <p:sp>
        <p:nvSpPr>
          <p:cNvPr id="61" name="Text Box 16">
            <a:extLst>
              <a:ext uri="{FF2B5EF4-FFF2-40B4-BE49-F238E27FC236}">
                <a16:creationId xmlns:a16="http://schemas.microsoft.com/office/drawing/2014/main" id="{8B75BA43-44EC-0D4A-BE21-4DAED40DCF4F}"/>
              </a:ext>
            </a:extLst>
          </p:cNvPr>
          <p:cNvSpPr txBox="1">
            <a:spLocks noChangeArrowheads="1"/>
          </p:cNvSpPr>
          <p:nvPr/>
        </p:nvSpPr>
        <p:spPr bwMode="auto">
          <a:xfrm>
            <a:off x="4687388" y="5860988"/>
            <a:ext cx="1085555" cy="954107"/>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Viby Streetbasket</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Julavslutning</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Valborg i Viby</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Säsongsavslutning</a:t>
            </a:r>
          </a:p>
          <a:p>
            <a:pPr lvl="0">
              <a:spcBef>
                <a:spcPct val="50000"/>
              </a:spcBef>
              <a:defRPr/>
            </a:pPr>
            <a:r>
              <a:rPr lang="sv-SE" sz="800" dirty="0">
                <a:solidFill>
                  <a:schemeClr val="bg1">
                    <a:lumMod val="50000"/>
                  </a:schemeClr>
                </a:solidFill>
              </a:rPr>
              <a:t>Ledarinformation</a:t>
            </a:r>
            <a:endParaRPr kumimoji="0" lang="sv-SE" sz="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2" name="Text Box 34">
            <a:extLst>
              <a:ext uri="{FF2B5EF4-FFF2-40B4-BE49-F238E27FC236}">
                <a16:creationId xmlns:a16="http://schemas.microsoft.com/office/drawing/2014/main" id="{B075402D-488D-574E-859D-AC192995180C}"/>
              </a:ext>
            </a:extLst>
          </p:cNvPr>
          <p:cNvSpPr txBox="1">
            <a:spLocks noChangeArrowheads="1"/>
          </p:cNvSpPr>
          <p:nvPr/>
        </p:nvSpPr>
        <p:spPr bwMode="auto">
          <a:xfrm>
            <a:off x="4572000" y="4906754"/>
            <a:ext cx="1158066" cy="523220"/>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srgbClr val="FF0000"/>
                </a:solidFill>
                <a:effectLst/>
                <a:uLnTx/>
                <a:uFillTx/>
                <a:latin typeface="Calibri"/>
                <a:ea typeface="+mn-ea"/>
                <a:cs typeface="+mn-cs"/>
              </a:rPr>
              <a:t>VAKANT</a:t>
            </a:r>
            <a:endParaRPr kumimoji="0" lang="en-US" sz="1400" b="1" i="0" u="none" strike="noStrike" kern="1200" cap="none" spc="0" normalizeH="0" baseline="0" noProof="0" dirty="0">
              <a:ln>
                <a:noFill/>
              </a:ln>
              <a:solidFill>
                <a:srgbClr val="FF0000"/>
              </a:solidFill>
              <a:effectLst/>
              <a:uLnTx/>
              <a:uFillTx/>
              <a:latin typeface="Calibri"/>
              <a:ea typeface="+mn-ea"/>
              <a:cs typeface="+mn-cs"/>
            </a:endParaRPr>
          </a:p>
        </p:txBody>
      </p:sp>
    </p:spTree>
    <p:extLst>
      <p:ext uri="{BB962C8B-B14F-4D97-AF65-F5344CB8AC3E}">
        <p14:creationId xmlns:p14="http://schemas.microsoft.com/office/powerpoint/2010/main" val="21551919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2"/>
          <p:cNvSpPr txBox="1">
            <a:spLocks noChangeArrowheads="1"/>
          </p:cNvSpPr>
          <p:nvPr/>
        </p:nvSpPr>
        <p:spPr>
          <a:xfrm>
            <a:off x="440052" y="672560"/>
            <a:ext cx="7924800" cy="1143000"/>
          </a:xfrm>
          <a:prstGeom prst="rect">
            <a:avLst/>
          </a:prstGeom>
        </p:spPr>
        <p:txBody>
          <a:bodyPr vert="horz" wrap="square" lIns="91440" tIns="45720" rIns="91440" bIns="45720" numCol="1" anchor="b" anchorCtr="0" compatLnSpc="1">
            <a:prstTxWarp prst="textNoShape">
              <a:avLst/>
            </a:prstTxWarp>
            <a:noAutofit/>
          </a:bodyPr>
          <a:lstStyle>
            <a:lvl1pPr algn="ctr" rtl="0" eaLnBrk="0" fontAlgn="base" hangingPunct="0">
              <a:lnSpc>
                <a:spcPts val="5800"/>
              </a:lnSpc>
              <a:spcBef>
                <a:spcPct val="0"/>
              </a:spcBef>
              <a:spcAft>
                <a:spcPct val="0"/>
              </a:spcAft>
              <a:defRPr sz="4800" kern="1200">
                <a:solidFill>
                  <a:schemeClr val="tx2"/>
                </a:solidFill>
                <a:effectLst>
                  <a:outerShdw blurRad="63500" dist="38100" dir="5400000" algn="t" rotWithShape="0">
                    <a:prstClr val="black">
                      <a:alpha val="25000"/>
                    </a:prstClr>
                  </a:outerShdw>
                </a:effectLst>
                <a:latin typeface="Verdana" pitchFamily="34" charset="0"/>
                <a:ea typeface="+mj-ea"/>
                <a:cs typeface="+mj-cs"/>
              </a:defRPr>
            </a:lvl1pPr>
            <a:lvl2pPr algn="ctr" rtl="0" eaLnBrk="0" fontAlgn="base" hangingPunct="0">
              <a:lnSpc>
                <a:spcPts val="5800"/>
              </a:lnSpc>
              <a:spcBef>
                <a:spcPct val="0"/>
              </a:spcBef>
              <a:spcAft>
                <a:spcPct val="0"/>
              </a:spcAft>
              <a:defRPr sz="4800">
                <a:solidFill>
                  <a:schemeClr val="tx2"/>
                </a:solidFill>
                <a:latin typeface="Verdana" pitchFamily="34" charset="0"/>
              </a:defRPr>
            </a:lvl2pPr>
            <a:lvl3pPr algn="ctr" rtl="0" eaLnBrk="0" fontAlgn="base" hangingPunct="0">
              <a:lnSpc>
                <a:spcPts val="5800"/>
              </a:lnSpc>
              <a:spcBef>
                <a:spcPct val="0"/>
              </a:spcBef>
              <a:spcAft>
                <a:spcPct val="0"/>
              </a:spcAft>
              <a:defRPr sz="4800">
                <a:solidFill>
                  <a:schemeClr val="tx2"/>
                </a:solidFill>
                <a:latin typeface="Verdana" pitchFamily="34" charset="0"/>
              </a:defRPr>
            </a:lvl3pPr>
            <a:lvl4pPr algn="ctr" rtl="0" eaLnBrk="0" fontAlgn="base" hangingPunct="0">
              <a:lnSpc>
                <a:spcPts val="5800"/>
              </a:lnSpc>
              <a:spcBef>
                <a:spcPct val="0"/>
              </a:spcBef>
              <a:spcAft>
                <a:spcPct val="0"/>
              </a:spcAft>
              <a:defRPr sz="4800">
                <a:solidFill>
                  <a:schemeClr val="tx2"/>
                </a:solidFill>
                <a:latin typeface="Verdana" pitchFamily="34" charset="0"/>
              </a:defRPr>
            </a:lvl4pPr>
            <a:lvl5pPr algn="ctr" rtl="0" eaLnBrk="0" fontAlgn="base" hangingPunct="0">
              <a:lnSpc>
                <a:spcPts val="5800"/>
              </a:lnSpc>
              <a:spcBef>
                <a:spcPct val="0"/>
              </a:spcBef>
              <a:spcAft>
                <a:spcPct val="0"/>
              </a:spcAft>
              <a:defRPr sz="4800">
                <a:solidFill>
                  <a:schemeClr val="tx2"/>
                </a:solidFill>
                <a:latin typeface="Verdana" pitchFamily="34" charset="0"/>
              </a:defRPr>
            </a:lvl5pPr>
            <a:lvl6pPr marL="457200" algn="ctr" rtl="0" fontAlgn="base">
              <a:lnSpc>
                <a:spcPts val="5800"/>
              </a:lnSpc>
              <a:spcBef>
                <a:spcPct val="0"/>
              </a:spcBef>
              <a:spcAft>
                <a:spcPct val="0"/>
              </a:spcAft>
              <a:defRPr sz="4000">
                <a:solidFill>
                  <a:schemeClr val="tx2"/>
                </a:solidFill>
                <a:latin typeface="Verdana" pitchFamily="34" charset="0"/>
              </a:defRPr>
            </a:lvl6pPr>
            <a:lvl7pPr marL="914400" algn="ctr" rtl="0" fontAlgn="base">
              <a:lnSpc>
                <a:spcPts val="5800"/>
              </a:lnSpc>
              <a:spcBef>
                <a:spcPct val="0"/>
              </a:spcBef>
              <a:spcAft>
                <a:spcPct val="0"/>
              </a:spcAft>
              <a:defRPr sz="4000">
                <a:solidFill>
                  <a:schemeClr val="tx2"/>
                </a:solidFill>
                <a:latin typeface="Verdana" pitchFamily="34" charset="0"/>
              </a:defRPr>
            </a:lvl7pPr>
            <a:lvl8pPr marL="1371600" algn="ctr" rtl="0" fontAlgn="base">
              <a:lnSpc>
                <a:spcPts val="5800"/>
              </a:lnSpc>
              <a:spcBef>
                <a:spcPct val="0"/>
              </a:spcBef>
              <a:spcAft>
                <a:spcPct val="0"/>
              </a:spcAft>
              <a:defRPr sz="4000">
                <a:solidFill>
                  <a:schemeClr val="tx2"/>
                </a:solidFill>
                <a:latin typeface="Verdana" pitchFamily="34" charset="0"/>
              </a:defRPr>
            </a:lvl8pPr>
            <a:lvl9pPr marL="1828800" algn="ctr" rtl="0" fontAlgn="base">
              <a:lnSpc>
                <a:spcPts val="5800"/>
              </a:lnSpc>
              <a:spcBef>
                <a:spcPct val="0"/>
              </a:spcBef>
              <a:spcAft>
                <a:spcPct val="0"/>
              </a:spcAft>
              <a:defRPr sz="4000">
                <a:solidFill>
                  <a:schemeClr val="tx2"/>
                </a:solidFill>
                <a:latin typeface="Verdana" pitchFamily="34" charset="0"/>
              </a:defRPr>
            </a:lvl9pPr>
          </a:lstStyle>
          <a:p>
            <a:pPr marL="0" marR="0" lvl="0" indent="0" algn="ctr" defTabSz="914400" rtl="0" eaLnBrk="0" fontAlgn="base" latinLnBrk="0" hangingPunct="0">
              <a:lnSpc>
                <a:spcPts val="5800"/>
              </a:lnSpc>
              <a:spcBef>
                <a:spcPct val="0"/>
              </a:spcBef>
              <a:spcAft>
                <a:spcPct val="0"/>
              </a:spcAft>
              <a:buClrTx/>
              <a:buSzTx/>
              <a:buFontTx/>
              <a:buNone/>
              <a:tabLst/>
              <a:defRPr/>
            </a:pPr>
            <a:endParaRPr kumimoji="0" lang="en-US" sz="4800" b="0" i="0" u="none" strike="noStrike" kern="1200" cap="none" spc="0" normalizeH="0" baseline="0" noProof="0" dirty="0">
              <a:ln>
                <a:noFill/>
              </a:ln>
              <a:solidFill>
                <a:srgbClr val="1F497D"/>
              </a:solidFill>
              <a:effectLst>
                <a:outerShdw blurRad="63500" dist="38100" dir="5400000" algn="t" rotWithShape="0">
                  <a:prstClr val="black">
                    <a:alpha val="25000"/>
                  </a:prstClr>
                </a:outerShdw>
              </a:effectLst>
              <a:uLnTx/>
              <a:uFillTx/>
              <a:latin typeface="Verdana" pitchFamily="34" charset="0"/>
              <a:ea typeface="+mj-ea"/>
              <a:cs typeface="+mj-cs"/>
            </a:endParaRPr>
          </a:p>
        </p:txBody>
      </p:sp>
      <p:sp>
        <p:nvSpPr>
          <p:cNvPr id="36" name="Text Box 11"/>
          <p:cNvSpPr txBox="1">
            <a:spLocks noChangeArrowheads="1"/>
          </p:cNvSpPr>
          <p:nvPr/>
        </p:nvSpPr>
        <p:spPr bwMode="auto">
          <a:xfrm>
            <a:off x="213628" y="3270245"/>
            <a:ext cx="1501522" cy="2492990"/>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Calibri"/>
                <a:ea typeface="+mn-ea"/>
                <a:cs typeface="+mn-cs"/>
              </a:rPr>
              <a:t>Representant Styrelsen</a:t>
            </a:r>
          </a:p>
          <a:p>
            <a:pPr marL="0" marR="0" lvl="0" indent="0" algn="l" defTabSz="914400" rtl="0" eaLnBrk="1" fontAlgn="auto" latinLnBrk="0" hangingPunct="1">
              <a:lnSpc>
                <a:spcPct val="100000"/>
              </a:lnSpc>
              <a:spcBef>
                <a:spcPct val="50000"/>
              </a:spcBef>
              <a:spcAft>
                <a:spcPts val="0"/>
              </a:spcAft>
              <a:buClrTx/>
              <a:buSzTx/>
              <a:buFontTx/>
              <a:buNone/>
              <a:tabLst/>
              <a:defRPr/>
            </a:pPr>
            <a:r>
              <a:rPr lang="sv-SE" sz="1200" dirty="0">
                <a:solidFill>
                  <a:schemeClr val="accent2">
                    <a:lumMod val="75000"/>
                  </a:schemeClr>
                </a:solidFill>
                <a:latin typeface="Calibri"/>
              </a:rPr>
              <a:t>Sjukvårdsutrustning</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0" i="0" u="none" strike="noStrike" kern="1200" cap="none" spc="0" normalizeH="0" baseline="0" noProof="0" dirty="0">
                <a:ln>
                  <a:noFill/>
                </a:ln>
                <a:solidFill>
                  <a:schemeClr val="accent2">
                    <a:lumMod val="75000"/>
                  </a:schemeClr>
                </a:solidFill>
                <a:effectLst/>
                <a:uLnTx/>
                <a:uFillTx/>
                <a:latin typeface="Calibri"/>
                <a:ea typeface="+mn-ea"/>
                <a:cs typeface="+mn-cs"/>
              </a:rPr>
              <a:t>Sjukvårdsutbildning, Första Hjälpen</a:t>
            </a:r>
          </a:p>
          <a:p>
            <a:pPr marL="0" marR="0" lvl="0" indent="0" algn="l" defTabSz="914400" rtl="0" eaLnBrk="1" fontAlgn="auto" latinLnBrk="0" hangingPunct="1">
              <a:lnSpc>
                <a:spcPct val="100000"/>
              </a:lnSpc>
              <a:spcBef>
                <a:spcPct val="50000"/>
              </a:spcBef>
              <a:spcAft>
                <a:spcPts val="0"/>
              </a:spcAft>
              <a:buClrTx/>
              <a:buSzTx/>
              <a:buFontTx/>
              <a:buNone/>
              <a:tabLst/>
              <a:defRPr/>
            </a:pPr>
            <a:r>
              <a:rPr lang="sv-SE" sz="1200" dirty="0">
                <a:solidFill>
                  <a:schemeClr val="accent2">
                    <a:lumMod val="75000"/>
                  </a:schemeClr>
                </a:solidFill>
                <a:latin typeface="Calibri"/>
              </a:rPr>
              <a:t>Stöd i akuta sjukvårdsfrågor</a:t>
            </a:r>
          </a:p>
          <a:p>
            <a:pPr marL="0" marR="0" lvl="0" indent="0" algn="l" defTabSz="914400" rtl="0" eaLnBrk="1" fontAlgn="auto" latinLnBrk="0" hangingPunct="1">
              <a:lnSpc>
                <a:spcPct val="100000"/>
              </a:lnSpc>
              <a:spcBef>
                <a:spcPct val="50000"/>
              </a:spcBef>
              <a:spcAft>
                <a:spcPts val="0"/>
              </a:spcAft>
              <a:buClrTx/>
              <a:buSzTx/>
              <a:buFontTx/>
              <a:buNone/>
              <a:tabLst/>
              <a:defRPr/>
            </a:pPr>
            <a:r>
              <a:rPr lang="sv-SE" sz="1200" dirty="0">
                <a:solidFill>
                  <a:schemeClr val="accent2">
                    <a:lumMod val="75000"/>
                  </a:schemeClr>
                </a:solidFill>
                <a:latin typeface="Calibri"/>
              </a:rPr>
              <a:t>Stöd kring Corona</a:t>
            </a:r>
          </a:p>
          <a:p>
            <a:pPr marL="0" marR="0" lvl="0" indent="0" algn="l" defTabSz="914400" rtl="0" eaLnBrk="1" fontAlgn="auto" latinLnBrk="0" hangingPunct="1">
              <a:lnSpc>
                <a:spcPct val="100000"/>
              </a:lnSpc>
              <a:spcBef>
                <a:spcPct val="50000"/>
              </a:spcBef>
              <a:spcAft>
                <a:spcPts val="0"/>
              </a:spcAft>
              <a:buClrTx/>
              <a:buSzTx/>
              <a:buFontTx/>
              <a:buNone/>
              <a:tabLst/>
              <a:defRPr/>
            </a:pPr>
            <a:r>
              <a:rPr lang="sv-SE" sz="1200" dirty="0">
                <a:solidFill>
                  <a:schemeClr val="bg1">
                    <a:lumMod val="50000"/>
                  </a:schemeClr>
                </a:solidFill>
                <a:latin typeface="Calibri"/>
              </a:rPr>
              <a:t>Krisledning</a:t>
            </a:r>
          </a:p>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lang="sv-SE" sz="1200" b="0" i="0" u="none" strike="noStrike" kern="1200" cap="none" spc="0" normalizeH="0" baseline="0" noProof="0" dirty="0">
              <a:ln>
                <a:noFill/>
              </a:ln>
              <a:solidFill>
                <a:schemeClr val="accent2">
                  <a:lumMod val="75000"/>
                </a:schemeClr>
              </a:solidFill>
              <a:effectLst/>
              <a:uLnTx/>
              <a:uFillTx/>
              <a:latin typeface="Calibri"/>
              <a:ea typeface="+mn-ea"/>
              <a:cs typeface="+mn-cs"/>
            </a:endParaRPr>
          </a:p>
        </p:txBody>
      </p:sp>
      <p:sp>
        <p:nvSpPr>
          <p:cNvPr id="37" name="Text Box 12"/>
          <p:cNvSpPr txBox="1">
            <a:spLocks noChangeArrowheads="1"/>
          </p:cNvSpPr>
          <p:nvPr/>
        </p:nvSpPr>
        <p:spPr bwMode="auto">
          <a:xfrm>
            <a:off x="1715150" y="3270245"/>
            <a:ext cx="1318911" cy="2215991"/>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Calibri"/>
                <a:ea typeface="+mn-ea"/>
                <a:cs typeface="+mn-cs"/>
              </a:rPr>
              <a:t>Sekretariatsutb</a:t>
            </a:r>
            <a:br>
              <a:rPr kumimoji="0" lang="sv-SE" sz="1200" b="0" i="0" u="none" strike="noStrike" kern="1200" cap="none" spc="0" normalizeH="0" baseline="0" noProof="0" dirty="0">
                <a:ln>
                  <a:noFill/>
                </a:ln>
                <a:solidFill>
                  <a:prstClr val="black"/>
                </a:solidFill>
                <a:effectLst/>
                <a:uLnTx/>
                <a:uFillTx/>
                <a:latin typeface="Calibri"/>
                <a:ea typeface="+mn-ea"/>
                <a:cs typeface="+mn-cs"/>
              </a:rPr>
            </a:br>
            <a:r>
              <a:rPr kumimoji="0" lang="sv-SE" sz="1200" b="0" i="0" u="none" strike="noStrike" kern="1200" cap="none" spc="0" normalizeH="0" baseline="0" noProof="0" dirty="0">
                <a:ln>
                  <a:noFill/>
                </a:ln>
                <a:solidFill>
                  <a:prstClr val="black"/>
                </a:solidFill>
                <a:effectLst/>
                <a:uLnTx/>
                <a:uFillTx/>
                <a:latin typeface="Calibri"/>
                <a:ea typeface="+mn-ea"/>
                <a:cs typeface="+mn-cs"/>
              </a:rPr>
              <a:t>(påminna årets</a:t>
            </a:r>
            <a:br>
              <a:rPr kumimoji="0" lang="sv-SE" sz="1200" b="0" i="0" u="none" strike="noStrike" kern="1200" cap="none" spc="0" normalizeH="0" baseline="0" noProof="0" dirty="0">
                <a:ln>
                  <a:noFill/>
                </a:ln>
                <a:solidFill>
                  <a:prstClr val="black"/>
                </a:solidFill>
                <a:effectLst/>
                <a:uLnTx/>
                <a:uFillTx/>
                <a:latin typeface="Calibri"/>
                <a:ea typeface="+mn-ea"/>
                <a:cs typeface="+mn-cs"/>
              </a:rPr>
            </a:br>
            <a:r>
              <a:rPr kumimoji="0" lang="sv-SE" sz="1200" b="0" i="0" u="none" strike="noStrike" kern="1200" cap="none" spc="0" normalizeH="0" baseline="0" noProof="0" dirty="0">
                <a:ln>
                  <a:noFill/>
                </a:ln>
                <a:solidFill>
                  <a:prstClr val="black"/>
                </a:solidFill>
                <a:effectLst/>
                <a:uLnTx/>
                <a:uFillTx/>
                <a:latin typeface="Calibri"/>
                <a:ea typeface="+mn-ea"/>
                <a:cs typeface="+mn-cs"/>
              </a:rPr>
              <a:t>ansvariga lag)</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Lovträningar</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Skillsträningar</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200" b="0" i="0" u="none" strike="noStrike" kern="1200" cap="none" spc="0" normalizeH="0" baseline="0" noProof="0" dirty="0">
                <a:ln>
                  <a:noFill/>
                </a:ln>
                <a:solidFill>
                  <a:schemeClr val="bg1">
                    <a:lumMod val="50000"/>
                  </a:schemeClr>
                </a:solidFill>
                <a:effectLst/>
                <a:uLnTx/>
                <a:uFillTx/>
                <a:latin typeface="Calibri"/>
                <a:ea typeface="+mn-ea"/>
                <a:cs typeface="+mn-cs"/>
              </a:rPr>
              <a:t>Träningstider</a:t>
            </a:r>
          </a:p>
          <a:p>
            <a:pPr marL="0" marR="0" lvl="0" indent="0" algn="l" defTabSz="914400" rtl="0" eaLnBrk="1" fontAlgn="auto" latinLnBrk="0" hangingPunct="1">
              <a:lnSpc>
                <a:spcPct val="100000"/>
              </a:lnSpc>
              <a:spcBef>
                <a:spcPct val="50000"/>
              </a:spcBef>
              <a:spcAft>
                <a:spcPts val="0"/>
              </a:spcAft>
              <a:buClrTx/>
              <a:buSzTx/>
              <a:buFontTx/>
              <a:buNone/>
              <a:tabLst/>
              <a:defRPr/>
            </a:pPr>
            <a:r>
              <a:rPr lang="en-US" sz="1200" dirty="0">
                <a:solidFill>
                  <a:schemeClr val="bg1">
                    <a:lumMod val="50000"/>
                  </a:schemeClr>
                </a:solidFill>
                <a:latin typeface="Calibri"/>
              </a:rPr>
              <a:t>Cuper</a:t>
            </a:r>
            <a:endParaRPr kumimoji="0" lang="en-US" sz="1200" b="0" i="0" u="none" strike="noStrike" kern="1200" cap="none" spc="0" normalizeH="0" baseline="0" noProof="0" dirty="0">
              <a:ln>
                <a:noFill/>
              </a:ln>
              <a:solidFill>
                <a:schemeClr val="bg1">
                  <a:lumMod val="50000"/>
                </a:schemeClr>
              </a:solidFill>
              <a:effectLst/>
              <a:uLnTx/>
              <a:uFillTx/>
              <a:latin typeface="Calibri"/>
              <a:ea typeface="+mn-ea"/>
              <a:cs typeface="+mn-cs"/>
            </a:endParaRP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Dokument</a:t>
            </a:r>
            <a:br>
              <a:rPr kumimoji="0" lang="en-US" sz="1200" b="0" i="0" u="none" strike="noStrike" kern="1200" cap="none" spc="0" normalizeH="0" baseline="0" noProof="0" dirty="0">
                <a:ln>
                  <a:noFill/>
                </a:ln>
                <a:solidFill>
                  <a:prstClr val="black"/>
                </a:solidFill>
                <a:effectLst/>
                <a:uLnTx/>
                <a:uFillTx/>
                <a:latin typeface="Calibri"/>
                <a:ea typeface="+mn-ea"/>
                <a:cs typeface="+mn-cs"/>
              </a:rPr>
            </a:b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38" name="Text Box 13"/>
          <p:cNvSpPr txBox="1">
            <a:spLocks noChangeArrowheads="1"/>
          </p:cNvSpPr>
          <p:nvPr/>
        </p:nvSpPr>
        <p:spPr bwMode="auto">
          <a:xfrm>
            <a:off x="3214687" y="3270245"/>
            <a:ext cx="1285875" cy="553998"/>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Calibri"/>
                <a:ea typeface="+mn-ea"/>
                <a:cs typeface="+mn-cs"/>
              </a:rPr>
              <a:t>Coachutbildning</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Calibri"/>
                <a:ea typeface="+mn-ea"/>
                <a:cs typeface="+mn-cs"/>
              </a:rPr>
              <a:t>Anmälan serier</a:t>
            </a:r>
          </a:p>
        </p:txBody>
      </p:sp>
      <p:grpSp>
        <p:nvGrpSpPr>
          <p:cNvPr id="42" name="Group 4"/>
          <p:cNvGrpSpPr>
            <a:grpSpLocks/>
          </p:cNvGrpSpPr>
          <p:nvPr/>
        </p:nvGrpSpPr>
        <p:grpSpPr bwMode="auto">
          <a:xfrm>
            <a:off x="213628" y="2714620"/>
            <a:ext cx="7287761" cy="503237"/>
            <a:chOff x="522" y="1979"/>
            <a:chExt cx="4475" cy="317"/>
          </a:xfrm>
        </p:grpSpPr>
        <p:sp>
          <p:nvSpPr>
            <p:cNvPr id="43" name="AutoShape 5"/>
            <p:cNvSpPr>
              <a:spLocks noChangeArrowheads="1"/>
            </p:cNvSpPr>
            <p:nvPr/>
          </p:nvSpPr>
          <p:spPr bwMode="auto">
            <a:xfrm>
              <a:off x="522" y="1979"/>
              <a:ext cx="810" cy="317"/>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Martin Bergius</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44" name="AutoShape 7"/>
            <p:cNvSpPr>
              <a:spLocks noChangeArrowheads="1"/>
            </p:cNvSpPr>
            <p:nvPr/>
          </p:nvSpPr>
          <p:spPr bwMode="auto">
            <a:xfrm>
              <a:off x="1444" y="1979"/>
              <a:ext cx="810" cy="317"/>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Per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Agélii</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45" name="AutoShape 8"/>
            <p:cNvSpPr>
              <a:spLocks noChangeArrowheads="1"/>
            </p:cNvSpPr>
            <p:nvPr/>
          </p:nvSpPr>
          <p:spPr bwMode="auto">
            <a:xfrm>
              <a:off x="3266" y="1979"/>
              <a:ext cx="810" cy="317"/>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Fredrik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Hahne</a:t>
              </a:r>
              <a:endParaRPr kumimoji="0" lang="en-US" sz="1600" b="1" i="0" u="none" strike="noStrike" kern="1200" cap="none" spc="0" normalizeH="0" baseline="0" noProof="0" dirty="0">
                <a:ln>
                  <a:noFill/>
                </a:ln>
                <a:solidFill>
                  <a:srgbClr val="FF0000"/>
                </a:solidFill>
                <a:effectLst/>
                <a:uLnTx/>
                <a:uFillTx/>
                <a:latin typeface="Calibri"/>
                <a:ea typeface="+mn-ea"/>
                <a:cs typeface="+mn-cs"/>
              </a:endParaRPr>
            </a:p>
          </p:txBody>
        </p:sp>
        <p:sp>
          <p:nvSpPr>
            <p:cNvPr id="46" name="AutoShape 9"/>
            <p:cNvSpPr>
              <a:spLocks noChangeArrowheads="1"/>
            </p:cNvSpPr>
            <p:nvPr/>
          </p:nvSpPr>
          <p:spPr bwMode="auto">
            <a:xfrm>
              <a:off x="4187" y="1979"/>
              <a:ext cx="810" cy="317"/>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Magnus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Jonsson </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48" name="AutoShape 5"/>
          <p:cNvSpPr>
            <a:spLocks noChangeArrowheads="1"/>
          </p:cNvSpPr>
          <p:nvPr/>
        </p:nvSpPr>
        <p:spPr bwMode="auto">
          <a:xfrm>
            <a:off x="3214687" y="2714620"/>
            <a:ext cx="1285875" cy="503237"/>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Charlie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Dejus</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50" name="Text Box 13"/>
          <p:cNvSpPr txBox="1">
            <a:spLocks noChangeArrowheads="1"/>
          </p:cNvSpPr>
          <p:nvPr/>
        </p:nvSpPr>
        <p:spPr bwMode="auto">
          <a:xfrm>
            <a:off x="533400" y="5714438"/>
            <a:ext cx="2943196" cy="738664"/>
          </a:xfrm>
          <a:prstGeom prst="rect">
            <a:avLst/>
          </a:prstGeom>
          <a:solidFill>
            <a:schemeClr val="accent1">
              <a:lumMod val="40000"/>
              <a:lumOff val="60000"/>
            </a:schemeClr>
          </a:solidFill>
          <a:ln w="9525">
            <a:solidFill>
              <a:schemeClr val="accent1"/>
            </a:solidFill>
            <a:miter lim="800000"/>
            <a:headEnd/>
            <a:tailEnd/>
          </a:ln>
        </p:spPr>
        <p:txBody>
          <a:bodyPr wrap="square">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Calibri"/>
                <a:ea typeface="+mn-ea"/>
                <a:cs typeface="+mn-cs"/>
              </a:rPr>
              <a:t>Frågor gällande åtaganden för klubben samt ekonomi lämnas för beslut till styrelsen</a:t>
            </a: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Text Box 13">
            <a:extLst>
              <a:ext uri="{FF2B5EF4-FFF2-40B4-BE49-F238E27FC236}">
                <a16:creationId xmlns:a16="http://schemas.microsoft.com/office/drawing/2014/main" id="{6F7F9133-1FC4-4A2A-A021-D47415CE0893}"/>
              </a:ext>
            </a:extLst>
          </p:cNvPr>
          <p:cNvSpPr txBox="1">
            <a:spLocks noChangeArrowheads="1"/>
          </p:cNvSpPr>
          <p:nvPr/>
        </p:nvSpPr>
        <p:spPr bwMode="auto">
          <a:xfrm>
            <a:off x="6180725" y="3270245"/>
            <a:ext cx="1318911" cy="276999"/>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Calibri"/>
                <a:ea typeface="+mn-ea"/>
                <a:cs typeface="+mn-cs"/>
              </a:rPr>
              <a:t>Spelarrekrytering</a:t>
            </a:r>
          </a:p>
        </p:txBody>
      </p:sp>
      <p:sp>
        <p:nvSpPr>
          <p:cNvPr id="18" name="AutoShape 9">
            <a:extLst>
              <a:ext uri="{FF2B5EF4-FFF2-40B4-BE49-F238E27FC236}">
                <a16:creationId xmlns:a16="http://schemas.microsoft.com/office/drawing/2014/main" id="{E8586CEB-6EB9-694F-8054-EC91C061651C}"/>
              </a:ext>
            </a:extLst>
          </p:cNvPr>
          <p:cNvSpPr>
            <a:spLocks noChangeArrowheads="1"/>
          </p:cNvSpPr>
          <p:nvPr/>
        </p:nvSpPr>
        <p:spPr bwMode="auto">
          <a:xfrm>
            <a:off x="7663132" y="2714628"/>
            <a:ext cx="1319125" cy="503237"/>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Janice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Enström </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Text Box 11">
            <a:extLst>
              <a:ext uri="{FF2B5EF4-FFF2-40B4-BE49-F238E27FC236}">
                <a16:creationId xmlns:a16="http://schemas.microsoft.com/office/drawing/2014/main" id="{962E9FE9-AEDD-A84B-87B8-BFD0B68CAD4A}"/>
              </a:ext>
            </a:extLst>
          </p:cNvPr>
          <p:cNvSpPr txBox="1">
            <a:spLocks noChangeArrowheads="1"/>
          </p:cNvSpPr>
          <p:nvPr/>
        </p:nvSpPr>
        <p:spPr bwMode="auto">
          <a:xfrm>
            <a:off x="4681188" y="3270245"/>
            <a:ext cx="1318911" cy="1569660"/>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Calibri"/>
                <a:ea typeface="+mn-ea"/>
                <a:cs typeface="+mn-cs"/>
              </a:rPr>
              <a:t>Ledar- &amp; tränarrekrytering</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Calibri"/>
                <a:ea typeface="+mn-ea"/>
                <a:cs typeface="+mn-cs"/>
              </a:rPr>
              <a:t>Ungdomscoacher</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Calibri"/>
                <a:ea typeface="+mn-ea"/>
                <a:cs typeface="+mn-cs"/>
              </a:rPr>
              <a:t>Kalendarium</a:t>
            </a:r>
          </a:p>
          <a:p>
            <a:pPr lvl="0">
              <a:spcBef>
                <a:spcPct val="50000"/>
              </a:spcBef>
              <a:defRPr/>
            </a:pPr>
            <a:r>
              <a:rPr lang="en-US" sz="1200" dirty="0">
                <a:solidFill>
                  <a:schemeClr val="bg1">
                    <a:lumMod val="50000"/>
                  </a:schemeClr>
                </a:solidFill>
              </a:rPr>
              <a:t>Träningstider</a:t>
            </a:r>
          </a:p>
          <a:p>
            <a:pPr lvl="0">
              <a:spcBef>
                <a:spcPct val="50000"/>
              </a:spcBef>
              <a:defRPr/>
            </a:pPr>
            <a:r>
              <a:rPr lang="sv-SE" sz="1200" dirty="0">
                <a:solidFill>
                  <a:schemeClr val="bg1">
                    <a:lumMod val="50000"/>
                  </a:schemeClr>
                </a:solidFill>
              </a:rPr>
              <a:t>Krisledning</a:t>
            </a:r>
            <a:endParaRPr kumimoji="0" lang="sv-SE" sz="1200" b="0" i="0" u="none" strike="noStrike" kern="1200" cap="none" spc="0" normalizeH="0" baseline="0" noProof="0" dirty="0">
              <a:ln>
                <a:noFill/>
              </a:ln>
              <a:solidFill>
                <a:schemeClr val="bg1">
                  <a:lumMod val="50000"/>
                </a:schemeClr>
              </a:solidFill>
              <a:effectLst/>
              <a:uLnTx/>
              <a:uFillTx/>
              <a:latin typeface="Calibri"/>
              <a:ea typeface="+mn-ea"/>
              <a:cs typeface="+mn-cs"/>
            </a:endParaRPr>
          </a:p>
        </p:txBody>
      </p:sp>
      <p:sp>
        <p:nvSpPr>
          <p:cNvPr id="22" name="Rubrik 1">
            <a:extLst>
              <a:ext uri="{FF2B5EF4-FFF2-40B4-BE49-F238E27FC236}">
                <a16:creationId xmlns:a16="http://schemas.microsoft.com/office/drawing/2014/main" id="{D491C442-105D-8B4E-82F1-FB208FD9340C}"/>
              </a:ext>
            </a:extLst>
          </p:cNvPr>
          <p:cNvSpPr txBox="1">
            <a:spLocks/>
          </p:cNvSpPr>
          <p:nvPr/>
        </p:nvSpPr>
        <p:spPr>
          <a:xfrm>
            <a:off x="0" y="0"/>
            <a:ext cx="7239000" cy="1143000"/>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Roller &amp; Ansvar i Tränarrådet</a:t>
            </a:r>
          </a:p>
        </p:txBody>
      </p:sp>
      <p:sp>
        <p:nvSpPr>
          <p:cNvPr id="24" name="Rektangel 23">
            <a:extLst>
              <a:ext uri="{FF2B5EF4-FFF2-40B4-BE49-F238E27FC236}">
                <a16:creationId xmlns:a16="http://schemas.microsoft.com/office/drawing/2014/main" id="{D4EBEF6B-6894-7C4F-A729-D943E1671DDD}"/>
              </a:ext>
            </a:extLst>
          </p:cNvPr>
          <p:cNvSpPr/>
          <p:nvPr/>
        </p:nvSpPr>
        <p:spPr>
          <a:xfrm>
            <a:off x="6156176" y="6102237"/>
            <a:ext cx="2907513" cy="701731"/>
          </a:xfrm>
          <a:prstGeom prst="rect">
            <a:avLst/>
          </a:prstGeom>
        </p:spPr>
        <p:txBody>
          <a:bodyPr wrap="square">
            <a:spAutoFit/>
          </a:bodyPr>
          <a:lstStyle/>
          <a:p>
            <a:pPr marL="342900" marR="0" lvl="0" indent="-342900" algn="ctr" defTabSz="914400" rtl="0" eaLnBrk="0" fontAlgn="auto" latinLnBrk="0" hangingPunct="0">
              <a:lnSpc>
                <a:spcPct val="100000"/>
              </a:lnSpc>
              <a:spcBef>
                <a:spcPct val="20000"/>
              </a:spcBef>
              <a:spcAft>
                <a:spcPts val="0"/>
              </a:spcAft>
              <a:buClr>
                <a:srgbClr val="0000FF"/>
              </a:buClr>
              <a:buSzPct val="120000"/>
              <a:buFont typeface="Wingdings 2" pitchFamily="18" charset="2"/>
              <a:buNone/>
              <a:tabLst/>
              <a:defRPr/>
            </a:pPr>
            <a:r>
              <a:rPr kumimoji="0" lang="sv-SE" altLang="en-US" sz="1800" b="1" i="1" u="none" strike="noStrike" kern="0" cap="none" spc="0" normalizeH="0" baseline="0" noProof="0" dirty="0">
                <a:ln>
                  <a:noFill/>
                </a:ln>
                <a:solidFill>
                  <a:srgbClr val="0070C0"/>
                </a:solidFill>
                <a:effectLst/>
                <a:uLnTx/>
                <a:uFillTx/>
                <a:latin typeface="Calibri"/>
                <a:ea typeface="+mn-ea"/>
                <a:cs typeface="+mn-cs"/>
              </a:rPr>
              <a:t>Kontakt med Tränarrådet:</a:t>
            </a:r>
          </a:p>
          <a:p>
            <a:pPr marL="342900" marR="0" lvl="0" indent="-342900" algn="ctr" defTabSz="914400" rtl="0" eaLnBrk="0" fontAlgn="auto" latinLnBrk="0" hangingPunct="0">
              <a:lnSpc>
                <a:spcPct val="100000"/>
              </a:lnSpc>
              <a:spcBef>
                <a:spcPct val="20000"/>
              </a:spcBef>
              <a:spcAft>
                <a:spcPts val="0"/>
              </a:spcAft>
              <a:buClr>
                <a:srgbClr val="0000FF"/>
              </a:buClr>
              <a:buSzPct val="120000"/>
              <a:buFont typeface="Wingdings 2" pitchFamily="18" charset="2"/>
              <a:buNone/>
              <a:tabLst/>
              <a:defRPr/>
            </a:pPr>
            <a:r>
              <a:rPr kumimoji="0" lang="sv-SE" altLang="en-US" sz="1800" b="0" i="1" u="sng" strike="noStrike" kern="0" cap="none" spc="0" normalizeH="0" baseline="0" noProof="0" dirty="0">
                <a:ln>
                  <a:noFill/>
                </a:ln>
                <a:solidFill>
                  <a:srgbClr val="0070C0"/>
                </a:solidFill>
                <a:effectLst/>
                <a:uLnTx/>
                <a:uFillTx/>
                <a:latin typeface="Calibri"/>
                <a:ea typeface="+mn-ea"/>
                <a:cs typeface="+mn-cs"/>
                <a:hlinkClick r:id="rId2"/>
              </a:rPr>
              <a:t>tranarradet@vibybasket.se</a:t>
            </a:r>
            <a:endParaRPr kumimoji="0" lang="sv-SE" altLang="en-US" sz="1800" b="0" i="1" u="sng" strike="noStrike" kern="0" cap="none" spc="0" normalizeH="0" baseline="0" noProof="0" dirty="0">
              <a:ln>
                <a:noFill/>
              </a:ln>
              <a:solidFill>
                <a:srgbClr val="0070C0"/>
              </a:solidFill>
              <a:effectLst/>
              <a:uLnTx/>
              <a:uFillTx/>
              <a:latin typeface="Calibri"/>
              <a:ea typeface="+mn-ea"/>
              <a:cs typeface="+mn-cs"/>
            </a:endParaRPr>
          </a:p>
        </p:txBody>
      </p:sp>
      <p:sp>
        <p:nvSpPr>
          <p:cNvPr id="25" name="AutoShape 9">
            <a:extLst>
              <a:ext uri="{FF2B5EF4-FFF2-40B4-BE49-F238E27FC236}">
                <a16:creationId xmlns:a16="http://schemas.microsoft.com/office/drawing/2014/main" id="{C9188CEA-C9BE-0D42-A754-A926ECBFC269}"/>
              </a:ext>
            </a:extLst>
          </p:cNvPr>
          <p:cNvSpPr>
            <a:spLocks noChangeArrowheads="1"/>
          </p:cNvSpPr>
          <p:nvPr/>
        </p:nvSpPr>
        <p:spPr bwMode="auto">
          <a:xfrm>
            <a:off x="3962400" y="4956693"/>
            <a:ext cx="1319125" cy="503237"/>
          </a:xfrm>
          <a:prstGeom prst="roundRect">
            <a:avLst>
              <a:gd name="adj" fmla="val 16667"/>
            </a:avLst>
          </a:prstGeom>
          <a:noFill/>
          <a:ln w="12700">
            <a:solidFill>
              <a:schemeClr val="tx1"/>
            </a:solid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Chefstränare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 Mats Levin</a:t>
            </a:r>
          </a:p>
        </p:txBody>
      </p:sp>
      <p:pic>
        <p:nvPicPr>
          <p:cNvPr id="23" name="Bildobjekt 22">
            <a:extLst>
              <a:ext uri="{FF2B5EF4-FFF2-40B4-BE49-F238E27FC236}">
                <a16:creationId xmlns:a16="http://schemas.microsoft.com/office/drawing/2014/main" id="{F77E59A0-CA9E-9E4F-A813-E7E80C0120E7}"/>
              </a:ext>
            </a:extLst>
          </p:cNvPr>
          <p:cNvPicPr>
            <a:picLocks noChangeAspect="1"/>
          </p:cNvPicPr>
          <p:nvPr/>
        </p:nvPicPr>
        <p:blipFill>
          <a:blip r:embed="rId3"/>
          <a:stretch>
            <a:fillRect/>
          </a:stretch>
        </p:blipFill>
        <p:spPr>
          <a:xfrm>
            <a:off x="7315200" y="87190"/>
            <a:ext cx="1752753" cy="674810"/>
          </a:xfrm>
          <a:prstGeom prst="rect">
            <a:avLst/>
          </a:prstGeom>
        </p:spPr>
      </p:pic>
      <p:sp>
        <p:nvSpPr>
          <p:cNvPr id="26" name="AutoShape 2">
            <a:extLst>
              <a:ext uri="{FF2B5EF4-FFF2-40B4-BE49-F238E27FC236}">
                <a16:creationId xmlns:a16="http://schemas.microsoft.com/office/drawing/2014/main" id="{EBEAF4FE-ABD1-D64C-BE59-CC36B32A626B}"/>
              </a:ext>
            </a:extLst>
          </p:cNvPr>
          <p:cNvSpPr>
            <a:spLocks noGrp="1" noChangeArrowheads="1"/>
          </p:cNvSpPr>
          <p:nvPr>
            <p:ph type="title"/>
          </p:nvPr>
        </p:nvSpPr>
        <p:spPr>
          <a:xfrm>
            <a:off x="3681751" y="1107533"/>
            <a:ext cx="2104538" cy="928694"/>
          </a:xfrm>
        </p:spPr>
        <p:txBody>
          <a:bodyPr>
            <a:normAutofit/>
          </a:bodyPr>
          <a:lstStyle/>
          <a:p>
            <a:pPr eaLnBrk="1" hangingPunct="1"/>
            <a:r>
              <a:rPr lang="sv-SE" sz="2800" dirty="0">
                <a:effectLst>
                  <a:outerShdw blurRad="38100" dist="38100" dir="2700000" algn="tl">
                    <a:srgbClr val="C0C0C0"/>
                  </a:outerShdw>
                </a:effectLst>
              </a:rPr>
              <a:t>2020-2021</a:t>
            </a:r>
            <a:endParaRPr lang="en-US" sz="5400" dirty="0">
              <a:effectLst>
                <a:outerShdw blurRad="38100" dist="38100" dir="2700000" algn="tl">
                  <a:srgbClr val="C0C0C0"/>
                </a:outerShdw>
              </a:effectLst>
            </a:endParaRPr>
          </a:p>
        </p:txBody>
      </p:sp>
      <p:sp>
        <p:nvSpPr>
          <p:cNvPr id="27" name="Text Box 13">
            <a:extLst>
              <a:ext uri="{FF2B5EF4-FFF2-40B4-BE49-F238E27FC236}">
                <a16:creationId xmlns:a16="http://schemas.microsoft.com/office/drawing/2014/main" id="{35718E12-649B-A24A-B3C5-C21DEBEF0777}"/>
              </a:ext>
            </a:extLst>
          </p:cNvPr>
          <p:cNvSpPr txBox="1">
            <a:spLocks noChangeArrowheads="1"/>
          </p:cNvSpPr>
          <p:nvPr/>
        </p:nvSpPr>
        <p:spPr bwMode="auto">
          <a:xfrm>
            <a:off x="7663131" y="3270245"/>
            <a:ext cx="1318911" cy="738664"/>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0" i="0" u="none" strike="noStrike" kern="1200" cap="none" spc="0" normalizeH="0" baseline="0" noProof="0" dirty="0">
                <a:ln>
                  <a:noFill/>
                </a:ln>
                <a:solidFill>
                  <a:srgbClr val="FF0000"/>
                </a:solidFill>
                <a:effectLst/>
                <a:uLnTx/>
                <a:uFillTx/>
                <a:latin typeface="Calibri"/>
                <a:ea typeface="+mn-ea"/>
                <a:cs typeface="+mn-cs"/>
              </a:rPr>
              <a:t>Mentor för ungdomscoacher</a:t>
            </a:r>
          </a:p>
          <a:p>
            <a:pPr marL="0" marR="0" lvl="0" indent="0" algn="l" defTabSz="914400" rtl="0" eaLnBrk="1" fontAlgn="auto" latinLnBrk="0" hangingPunct="1">
              <a:lnSpc>
                <a:spcPct val="100000"/>
              </a:lnSpc>
              <a:spcBef>
                <a:spcPct val="50000"/>
              </a:spcBef>
              <a:spcAft>
                <a:spcPts val="0"/>
              </a:spcAft>
              <a:buClrTx/>
              <a:buSzTx/>
              <a:buFontTx/>
              <a:buNone/>
              <a:tabLst/>
              <a:defRPr/>
            </a:pPr>
            <a:r>
              <a:rPr lang="sv-SE" sz="1200" dirty="0">
                <a:solidFill>
                  <a:srgbClr val="FF0000"/>
                </a:solidFill>
                <a:latin typeface="Calibri"/>
              </a:rPr>
              <a:t>Domarutbildning</a:t>
            </a:r>
            <a:endParaRPr kumimoji="0" lang="sv-SE" sz="1200" b="0" i="0" u="none" strike="noStrike" kern="1200" cap="none" spc="0" normalizeH="0" baseline="0" noProof="0" dirty="0">
              <a:ln>
                <a:noFill/>
              </a:ln>
              <a:solidFill>
                <a:srgbClr val="FF0000"/>
              </a:solidFill>
              <a:effectLst/>
              <a:uLnTx/>
              <a:uFillTx/>
              <a:latin typeface="Calibri"/>
              <a:ea typeface="+mn-ea"/>
              <a:cs typeface="+mn-cs"/>
            </a:endParaRPr>
          </a:p>
        </p:txBody>
      </p:sp>
      <p:sp>
        <p:nvSpPr>
          <p:cNvPr id="28" name="Text Box 13">
            <a:extLst>
              <a:ext uri="{FF2B5EF4-FFF2-40B4-BE49-F238E27FC236}">
                <a16:creationId xmlns:a16="http://schemas.microsoft.com/office/drawing/2014/main" id="{2E1CA297-F1DD-E741-BD96-EE808D549D4A}"/>
              </a:ext>
            </a:extLst>
          </p:cNvPr>
          <p:cNvSpPr txBox="1">
            <a:spLocks noChangeArrowheads="1"/>
          </p:cNvSpPr>
          <p:nvPr/>
        </p:nvSpPr>
        <p:spPr bwMode="auto">
          <a:xfrm>
            <a:off x="3962400" y="5429071"/>
            <a:ext cx="1421563" cy="1200329"/>
          </a:xfrm>
          <a:prstGeom prst="rect">
            <a:avLst/>
          </a:prstGeom>
          <a:noFill/>
          <a:ln w="9525">
            <a:noFill/>
            <a:miter lim="800000"/>
            <a:headEnd/>
            <a:tailEnd/>
          </a:ln>
        </p:spPr>
        <p:txBody>
          <a:bodyPr wrap="square">
            <a:spAutoFit/>
          </a:bodyPr>
          <a:lstStyle/>
          <a:p>
            <a:pPr lvl="0">
              <a:spcBef>
                <a:spcPct val="50000"/>
              </a:spcBef>
              <a:defRPr/>
            </a:pPr>
            <a:r>
              <a:rPr lang="sv-SE" sz="1200" dirty="0">
                <a:solidFill>
                  <a:prstClr val="black"/>
                </a:solidFill>
              </a:rPr>
              <a:t>Sportslig plattform, riktlinjer och utvecklingsplan samt dialog och uppföljning med arvoderade coacher</a:t>
            </a:r>
            <a:endParaRPr kumimoji="0" lang="sv-S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162596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2"/>
          <p:cNvSpPr txBox="1">
            <a:spLocks noChangeArrowheads="1"/>
          </p:cNvSpPr>
          <p:nvPr/>
        </p:nvSpPr>
        <p:spPr>
          <a:xfrm>
            <a:off x="440052" y="672560"/>
            <a:ext cx="7924800" cy="1143000"/>
          </a:xfrm>
          <a:prstGeom prst="rect">
            <a:avLst/>
          </a:prstGeom>
        </p:spPr>
        <p:txBody>
          <a:bodyPr vert="horz" wrap="square" lIns="91440" tIns="45720" rIns="91440" bIns="45720" numCol="1" anchor="b" anchorCtr="0" compatLnSpc="1">
            <a:prstTxWarp prst="textNoShape">
              <a:avLst/>
            </a:prstTxWarp>
            <a:noAutofit/>
          </a:bodyPr>
          <a:lstStyle>
            <a:lvl1pPr algn="ctr" rtl="0" eaLnBrk="0" fontAlgn="base" hangingPunct="0">
              <a:lnSpc>
                <a:spcPts val="5800"/>
              </a:lnSpc>
              <a:spcBef>
                <a:spcPct val="0"/>
              </a:spcBef>
              <a:spcAft>
                <a:spcPct val="0"/>
              </a:spcAft>
              <a:defRPr sz="4800" kern="1200">
                <a:solidFill>
                  <a:schemeClr val="tx2"/>
                </a:solidFill>
                <a:effectLst>
                  <a:outerShdw blurRad="63500" dist="38100" dir="5400000" algn="t" rotWithShape="0">
                    <a:prstClr val="black">
                      <a:alpha val="25000"/>
                    </a:prstClr>
                  </a:outerShdw>
                </a:effectLst>
                <a:latin typeface="Verdana" pitchFamily="34" charset="0"/>
                <a:ea typeface="+mj-ea"/>
                <a:cs typeface="+mj-cs"/>
              </a:defRPr>
            </a:lvl1pPr>
            <a:lvl2pPr algn="ctr" rtl="0" eaLnBrk="0" fontAlgn="base" hangingPunct="0">
              <a:lnSpc>
                <a:spcPts val="5800"/>
              </a:lnSpc>
              <a:spcBef>
                <a:spcPct val="0"/>
              </a:spcBef>
              <a:spcAft>
                <a:spcPct val="0"/>
              </a:spcAft>
              <a:defRPr sz="4800">
                <a:solidFill>
                  <a:schemeClr val="tx2"/>
                </a:solidFill>
                <a:latin typeface="Verdana" pitchFamily="34" charset="0"/>
              </a:defRPr>
            </a:lvl2pPr>
            <a:lvl3pPr algn="ctr" rtl="0" eaLnBrk="0" fontAlgn="base" hangingPunct="0">
              <a:lnSpc>
                <a:spcPts val="5800"/>
              </a:lnSpc>
              <a:spcBef>
                <a:spcPct val="0"/>
              </a:spcBef>
              <a:spcAft>
                <a:spcPct val="0"/>
              </a:spcAft>
              <a:defRPr sz="4800">
                <a:solidFill>
                  <a:schemeClr val="tx2"/>
                </a:solidFill>
                <a:latin typeface="Verdana" pitchFamily="34" charset="0"/>
              </a:defRPr>
            </a:lvl3pPr>
            <a:lvl4pPr algn="ctr" rtl="0" eaLnBrk="0" fontAlgn="base" hangingPunct="0">
              <a:lnSpc>
                <a:spcPts val="5800"/>
              </a:lnSpc>
              <a:spcBef>
                <a:spcPct val="0"/>
              </a:spcBef>
              <a:spcAft>
                <a:spcPct val="0"/>
              </a:spcAft>
              <a:defRPr sz="4800">
                <a:solidFill>
                  <a:schemeClr val="tx2"/>
                </a:solidFill>
                <a:latin typeface="Verdana" pitchFamily="34" charset="0"/>
              </a:defRPr>
            </a:lvl4pPr>
            <a:lvl5pPr algn="ctr" rtl="0" eaLnBrk="0" fontAlgn="base" hangingPunct="0">
              <a:lnSpc>
                <a:spcPts val="5800"/>
              </a:lnSpc>
              <a:spcBef>
                <a:spcPct val="0"/>
              </a:spcBef>
              <a:spcAft>
                <a:spcPct val="0"/>
              </a:spcAft>
              <a:defRPr sz="4800">
                <a:solidFill>
                  <a:schemeClr val="tx2"/>
                </a:solidFill>
                <a:latin typeface="Verdana" pitchFamily="34" charset="0"/>
              </a:defRPr>
            </a:lvl5pPr>
            <a:lvl6pPr marL="457200" algn="ctr" rtl="0" fontAlgn="base">
              <a:lnSpc>
                <a:spcPts val="5800"/>
              </a:lnSpc>
              <a:spcBef>
                <a:spcPct val="0"/>
              </a:spcBef>
              <a:spcAft>
                <a:spcPct val="0"/>
              </a:spcAft>
              <a:defRPr sz="4000">
                <a:solidFill>
                  <a:schemeClr val="tx2"/>
                </a:solidFill>
                <a:latin typeface="Verdana" pitchFamily="34" charset="0"/>
              </a:defRPr>
            </a:lvl6pPr>
            <a:lvl7pPr marL="914400" algn="ctr" rtl="0" fontAlgn="base">
              <a:lnSpc>
                <a:spcPts val="5800"/>
              </a:lnSpc>
              <a:spcBef>
                <a:spcPct val="0"/>
              </a:spcBef>
              <a:spcAft>
                <a:spcPct val="0"/>
              </a:spcAft>
              <a:defRPr sz="4000">
                <a:solidFill>
                  <a:schemeClr val="tx2"/>
                </a:solidFill>
                <a:latin typeface="Verdana" pitchFamily="34" charset="0"/>
              </a:defRPr>
            </a:lvl7pPr>
            <a:lvl8pPr marL="1371600" algn="ctr" rtl="0" fontAlgn="base">
              <a:lnSpc>
                <a:spcPts val="5800"/>
              </a:lnSpc>
              <a:spcBef>
                <a:spcPct val="0"/>
              </a:spcBef>
              <a:spcAft>
                <a:spcPct val="0"/>
              </a:spcAft>
              <a:defRPr sz="4000">
                <a:solidFill>
                  <a:schemeClr val="tx2"/>
                </a:solidFill>
                <a:latin typeface="Verdana" pitchFamily="34" charset="0"/>
              </a:defRPr>
            </a:lvl8pPr>
            <a:lvl9pPr marL="1828800" algn="ctr" rtl="0" fontAlgn="base">
              <a:lnSpc>
                <a:spcPts val="5800"/>
              </a:lnSpc>
              <a:spcBef>
                <a:spcPct val="0"/>
              </a:spcBef>
              <a:spcAft>
                <a:spcPct val="0"/>
              </a:spcAft>
              <a:defRPr sz="4000">
                <a:solidFill>
                  <a:schemeClr val="tx2"/>
                </a:solidFill>
                <a:latin typeface="Verdana" pitchFamily="34" charset="0"/>
              </a:defRPr>
            </a:lvl9pPr>
          </a:lstStyle>
          <a:p>
            <a:pPr marL="0" marR="0" lvl="0" indent="0" algn="ctr" defTabSz="914400" rtl="0" eaLnBrk="0" fontAlgn="base" latinLnBrk="0" hangingPunct="0">
              <a:lnSpc>
                <a:spcPts val="5800"/>
              </a:lnSpc>
              <a:spcBef>
                <a:spcPct val="0"/>
              </a:spcBef>
              <a:spcAft>
                <a:spcPct val="0"/>
              </a:spcAft>
              <a:buClrTx/>
              <a:buSzTx/>
              <a:buFontTx/>
              <a:buNone/>
              <a:tabLst/>
              <a:defRPr/>
            </a:pPr>
            <a:endParaRPr kumimoji="0" lang="en-US" sz="4800" b="0" i="0" u="none" strike="noStrike" kern="1200" cap="none" spc="0" normalizeH="0" baseline="0" noProof="0" dirty="0">
              <a:ln>
                <a:noFill/>
              </a:ln>
              <a:solidFill>
                <a:srgbClr val="1F497D"/>
              </a:solidFill>
              <a:effectLst>
                <a:outerShdw blurRad="63500" dist="38100" dir="5400000" algn="t" rotWithShape="0">
                  <a:prstClr val="black">
                    <a:alpha val="25000"/>
                  </a:prstClr>
                </a:outerShdw>
              </a:effectLst>
              <a:uLnTx/>
              <a:uFillTx/>
              <a:latin typeface="Verdana" pitchFamily="34" charset="0"/>
              <a:ea typeface="+mj-ea"/>
              <a:cs typeface="+mj-cs"/>
            </a:endParaRPr>
          </a:p>
        </p:txBody>
      </p:sp>
      <p:sp>
        <p:nvSpPr>
          <p:cNvPr id="36" name="AutoShape 7"/>
          <p:cNvSpPr>
            <a:spLocks noChangeArrowheads="1"/>
          </p:cNvSpPr>
          <p:nvPr/>
        </p:nvSpPr>
        <p:spPr bwMode="auto">
          <a:xfrm>
            <a:off x="3912470" y="2925763"/>
            <a:ext cx="1319060" cy="503237"/>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Stefan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Sidholm</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38" name="Text Box 14"/>
          <p:cNvSpPr txBox="1">
            <a:spLocks noChangeArrowheads="1"/>
          </p:cNvSpPr>
          <p:nvPr/>
        </p:nvSpPr>
        <p:spPr bwMode="auto">
          <a:xfrm>
            <a:off x="3912470" y="3497833"/>
            <a:ext cx="1319060" cy="830997"/>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Calibri"/>
                <a:ea typeface="+mn-ea"/>
                <a:cs typeface="+mn-cs"/>
              </a:rPr>
              <a:t>Spelardräkter</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Calibri"/>
                <a:ea typeface="+mn-ea"/>
                <a:cs typeface="+mn-cs"/>
              </a:rPr>
              <a:t>Server klubbmejl</a:t>
            </a:r>
          </a:p>
          <a:p>
            <a:pPr marL="0" marR="0" lvl="0" indent="0" algn="l" defTabSz="914400" rtl="0" eaLnBrk="1" fontAlgn="auto" latinLnBrk="0" hangingPunct="1">
              <a:lnSpc>
                <a:spcPct val="100000"/>
              </a:lnSpc>
              <a:spcBef>
                <a:spcPct val="50000"/>
              </a:spcBef>
              <a:spcAft>
                <a:spcPts val="0"/>
              </a:spcAft>
              <a:buClrTx/>
              <a:buSzTx/>
              <a:buFontTx/>
              <a:buNone/>
              <a:tabLst/>
              <a:defRPr/>
            </a:pPr>
            <a:r>
              <a:rPr lang="sv-SE" sz="1200" dirty="0">
                <a:solidFill>
                  <a:prstClr val="black"/>
                </a:solidFill>
                <a:latin typeface="Calibri"/>
              </a:rPr>
              <a:t>Domän</a:t>
            </a:r>
            <a:endParaRPr kumimoji="0" lang="sv-SE"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Rubrik 1">
            <a:extLst>
              <a:ext uri="{FF2B5EF4-FFF2-40B4-BE49-F238E27FC236}">
                <a16:creationId xmlns:a16="http://schemas.microsoft.com/office/drawing/2014/main" id="{A4C2DE42-6415-6A4B-91DA-65E90662AD7B}"/>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Övriga nyckelpersoner</a:t>
            </a:r>
          </a:p>
        </p:txBody>
      </p:sp>
      <p:pic>
        <p:nvPicPr>
          <p:cNvPr id="10" name="Bildobjekt 9">
            <a:extLst>
              <a:ext uri="{FF2B5EF4-FFF2-40B4-BE49-F238E27FC236}">
                <a16:creationId xmlns:a16="http://schemas.microsoft.com/office/drawing/2014/main" id="{C0018535-CAE0-A440-9735-C707DBE661F2}"/>
              </a:ext>
            </a:extLst>
          </p:cNvPr>
          <p:cNvPicPr>
            <a:picLocks noChangeAspect="1"/>
          </p:cNvPicPr>
          <p:nvPr/>
        </p:nvPicPr>
        <p:blipFill>
          <a:blip r:embed="rId2"/>
          <a:stretch>
            <a:fillRect/>
          </a:stretch>
        </p:blipFill>
        <p:spPr>
          <a:xfrm>
            <a:off x="7315200" y="87190"/>
            <a:ext cx="1752753" cy="674810"/>
          </a:xfrm>
          <a:prstGeom prst="rect">
            <a:avLst/>
          </a:prstGeom>
        </p:spPr>
      </p:pic>
      <p:sp>
        <p:nvSpPr>
          <p:cNvPr id="11" name="AutoShape 2">
            <a:extLst>
              <a:ext uri="{FF2B5EF4-FFF2-40B4-BE49-F238E27FC236}">
                <a16:creationId xmlns:a16="http://schemas.microsoft.com/office/drawing/2014/main" id="{39228FFC-DC26-514B-8B28-50D1789FF445}"/>
              </a:ext>
            </a:extLst>
          </p:cNvPr>
          <p:cNvSpPr>
            <a:spLocks noGrp="1" noChangeArrowheads="1"/>
          </p:cNvSpPr>
          <p:nvPr>
            <p:ph type="title"/>
          </p:nvPr>
        </p:nvSpPr>
        <p:spPr>
          <a:xfrm>
            <a:off x="3681751" y="1107533"/>
            <a:ext cx="2104538" cy="928694"/>
          </a:xfrm>
        </p:spPr>
        <p:txBody>
          <a:bodyPr>
            <a:normAutofit/>
          </a:bodyPr>
          <a:lstStyle/>
          <a:p>
            <a:pPr eaLnBrk="1" hangingPunct="1"/>
            <a:r>
              <a:rPr lang="sv-SE" sz="2800" dirty="0">
                <a:effectLst>
                  <a:outerShdw blurRad="38100" dist="38100" dir="2700000" algn="tl">
                    <a:srgbClr val="C0C0C0"/>
                  </a:outerShdw>
                </a:effectLst>
              </a:rPr>
              <a:t>2020-2021</a:t>
            </a:r>
            <a:endParaRPr lang="en-US" sz="5400" dirty="0">
              <a:effectLst>
                <a:outerShdw blurRad="38100" dist="38100" dir="2700000" algn="tl">
                  <a:srgbClr val="C0C0C0"/>
                </a:outerShdw>
              </a:effectLst>
            </a:endParaRPr>
          </a:p>
        </p:txBody>
      </p:sp>
    </p:spTree>
    <p:extLst>
      <p:ext uri="{BB962C8B-B14F-4D97-AF65-F5344CB8AC3E}">
        <p14:creationId xmlns:p14="http://schemas.microsoft.com/office/powerpoint/2010/main" val="21897513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0DE6A193-4755-479A-BC6F-A7EBCA73B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6" name="Freeform: Shape 75">
            <a:extLst>
              <a:ext uri="{FF2B5EF4-FFF2-40B4-BE49-F238E27FC236}">
                <a16:creationId xmlns:a16="http://schemas.microsoft.com/office/drawing/2014/main" id="{5A55B759-31A7-423C-9BC2-A8BC09FE9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4874" y="-478"/>
            <a:ext cx="5065739" cy="6858478"/>
          </a:xfrm>
          <a:custGeom>
            <a:avLst/>
            <a:gdLst>
              <a:gd name="connsiteX0" fmla="*/ 0 w 6754318"/>
              <a:gd name="connsiteY0" fmla="*/ 6858478 h 6858478"/>
              <a:gd name="connsiteX1" fmla="*/ 6754318 w 6754318"/>
              <a:gd name="connsiteY1" fmla="*/ 6858478 h 6858478"/>
              <a:gd name="connsiteX2" fmla="*/ 3577943 w 6754318"/>
              <a:gd name="connsiteY2" fmla="*/ 0 h 6858478"/>
              <a:gd name="connsiteX3" fmla="*/ 3572366 w 6754318"/>
              <a:gd name="connsiteY3" fmla="*/ 0 h 6858478"/>
              <a:gd name="connsiteX4" fmla="*/ 2506138 w 6754318"/>
              <a:gd name="connsiteY4" fmla="*/ 0 h 6858478"/>
              <a:gd name="connsiteX5" fmla="*/ 0 w 6754318"/>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4318" h="6858478">
                <a:moveTo>
                  <a:pt x="0" y="6858478"/>
                </a:moveTo>
                <a:lnTo>
                  <a:pt x="6754318" y="6858478"/>
                </a:lnTo>
                <a:lnTo>
                  <a:pt x="3577943" y="0"/>
                </a:lnTo>
                <a:lnTo>
                  <a:pt x="3572366" y="0"/>
                </a:lnTo>
                <a:lnTo>
                  <a:pt x="2506138" y="0"/>
                </a:lnTo>
                <a:lnTo>
                  <a:pt x="0"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8" name="Freeform: Shape 77">
            <a:extLst>
              <a:ext uri="{FF2B5EF4-FFF2-40B4-BE49-F238E27FC236}">
                <a16:creationId xmlns:a16="http://schemas.microsoft.com/office/drawing/2014/main" id="{617D17FB-975C-487E-8519-38E547609E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78"/>
            <a:ext cx="4790210" cy="6858478"/>
          </a:xfrm>
          <a:custGeom>
            <a:avLst/>
            <a:gdLst>
              <a:gd name="connsiteX0" fmla="*/ 433167 w 6386947"/>
              <a:gd name="connsiteY0" fmla="*/ 0 h 6858478"/>
              <a:gd name="connsiteX1" fmla="*/ 2138767 w 6386947"/>
              <a:gd name="connsiteY1" fmla="*/ 0 h 6858478"/>
              <a:gd name="connsiteX2" fmla="*/ 3204995 w 6386947"/>
              <a:gd name="connsiteY2" fmla="*/ 0 h 6858478"/>
              <a:gd name="connsiteX3" fmla="*/ 3210572 w 6386947"/>
              <a:gd name="connsiteY3" fmla="*/ 0 h 6858478"/>
              <a:gd name="connsiteX4" fmla="*/ 6386947 w 6386947"/>
              <a:gd name="connsiteY4" fmla="*/ 6858478 h 6858478"/>
              <a:gd name="connsiteX5" fmla="*/ 1832610 w 6386947"/>
              <a:gd name="connsiteY5" fmla="*/ 6858478 h 6858478"/>
              <a:gd name="connsiteX6" fmla="*/ 433167 w 6386947"/>
              <a:gd name="connsiteY6" fmla="*/ 6858478 h 6858478"/>
              <a:gd name="connsiteX7" fmla="*/ 0 w 6386947"/>
              <a:gd name="connsiteY7" fmla="*/ 6858478 h 6858478"/>
              <a:gd name="connsiteX8" fmla="*/ 0 w 6386947"/>
              <a:gd name="connsiteY8" fmla="*/ 478 h 6858478"/>
              <a:gd name="connsiteX9" fmla="*/ 433167 w 6386947"/>
              <a:gd name="connsiteY9" fmla="*/ 478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86947" h="6858478">
                <a:moveTo>
                  <a:pt x="433167" y="0"/>
                </a:moveTo>
                <a:lnTo>
                  <a:pt x="2138767" y="0"/>
                </a:lnTo>
                <a:lnTo>
                  <a:pt x="3204995" y="0"/>
                </a:lnTo>
                <a:lnTo>
                  <a:pt x="3210572" y="0"/>
                </a:lnTo>
                <a:lnTo>
                  <a:pt x="6386947" y="6858478"/>
                </a:lnTo>
                <a:lnTo>
                  <a:pt x="1832610" y="6858478"/>
                </a:lnTo>
                <a:lnTo>
                  <a:pt x="433167" y="6858478"/>
                </a:lnTo>
                <a:lnTo>
                  <a:pt x="0" y="6858478"/>
                </a:lnTo>
                <a:lnTo>
                  <a:pt x="0" y="478"/>
                </a:lnTo>
                <a:lnTo>
                  <a:pt x="433167" y="478"/>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9808" y="1573522"/>
            <a:ext cx="3289191" cy="2249424"/>
          </a:xfrm>
        </p:spPr>
        <p:txBody>
          <a:bodyPr vert="horz" lIns="91440" tIns="45720" rIns="91440" bIns="45720" rtlCol="0" anchor="t">
            <a:normAutofit/>
          </a:bodyPr>
          <a:lstStyle/>
          <a:p>
            <a:pPr algn="l">
              <a:lnSpc>
                <a:spcPct val="90000"/>
              </a:lnSpc>
            </a:pPr>
            <a:r>
              <a:rPr lang="en-US" sz="4700" dirty="0"/>
              <a:t>Organisation</a:t>
            </a:r>
            <a:br>
              <a:rPr lang="en-US" sz="4700" dirty="0"/>
            </a:br>
            <a:r>
              <a:rPr lang="en-US" sz="4700" dirty="0"/>
              <a:t>kring lagen</a:t>
            </a:r>
          </a:p>
        </p:txBody>
      </p:sp>
      <p:pic>
        <p:nvPicPr>
          <p:cNvPr id="8" name="Bildobjekt 7">
            <a:extLst>
              <a:ext uri="{FF2B5EF4-FFF2-40B4-BE49-F238E27FC236}">
                <a16:creationId xmlns:a16="http://schemas.microsoft.com/office/drawing/2014/main" id="{AB5DA6ED-EC22-1442-910D-8C1B0FA30D10}"/>
              </a:ext>
            </a:extLst>
          </p:cNvPr>
          <p:cNvPicPr>
            <a:picLocks noChangeAspect="1"/>
          </p:cNvPicPr>
          <p:nvPr/>
        </p:nvPicPr>
        <p:blipFill>
          <a:blip r:embed="rId2"/>
          <a:stretch>
            <a:fillRect/>
          </a:stretch>
        </p:blipFill>
        <p:spPr>
          <a:xfrm>
            <a:off x="4343400" y="429254"/>
            <a:ext cx="4276585" cy="1646485"/>
          </a:xfrm>
          <a:prstGeom prst="rect">
            <a:avLst/>
          </a:prstGeom>
        </p:spPr>
      </p:pic>
      <p:sp>
        <p:nvSpPr>
          <p:cNvPr id="4" name="Rectangle 3"/>
          <p:cNvSpPr/>
          <p:nvPr/>
        </p:nvSpPr>
        <p:spPr>
          <a:xfrm>
            <a:off x="570904" y="4782262"/>
            <a:ext cx="3620096" cy="707886"/>
          </a:xfrm>
          <a:prstGeom prst="rect">
            <a:avLst/>
          </a:prstGeom>
        </p:spPr>
        <p:txBody>
          <a:bodyPr wrap="square">
            <a:spAutoFit/>
          </a:bodyPr>
          <a:lstStyle/>
          <a:p>
            <a:pPr lvl="0">
              <a:spcAft>
                <a:spcPts val="600"/>
              </a:spcAft>
              <a:defRPr/>
            </a:pPr>
            <a:r>
              <a:rPr lang="sv-SE" sz="4000" dirty="0">
                <a:solidFill>
                  <a:prstClr val="white"/>
                </a:solidFill>
              </a:rPr>
              <a:t>Ansvar &amp; Roller </a:t>
            </a:r>
            <a:endParaRPr kumimoji="0" lang="sv-SE" sz="4000" b="0" i="0" u="none" strike="noStrike" kern="1200" cap="none" spc="0" normalizeH="0" baseline="0" noProof="0" dirty="0">
              <a:ln>
                <a:noFill/>
              </a:ln>
              <a:solidFill>
                <a:prstClr val="white"/>
              </a:solidFill>
              <a:effectLst/>
              <a:uLnTx/>
              <a:uFillTx/>
              <a:latin typeface="Calibri"/>
              <a:ea typeface="+mn-ea"/>
              <a:cs typeface="+mn-cs"/>
            </a:endParaRPr>
          </a:p>
        </p:txBody>
      </p:sp>
      <p:sp>
        <p:nvSpPr>
          <p:cNvPr id="26626" name="AutoShape 2"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6628" name="AutoShape 4"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615082614"/>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2"/>
          <p:cNvSpPr txBox="1">
            <a:spLocks noChangeArrowheads="1"/>
          </p:cNvSpPr>
          <p:nvPr/>
        </p:nvSpPr>
        <p:spPr>
          <a:xfrm>
            <a:off x="440052" y="672560"/>
            <a:ext cx="7924800" cy="1143000"/>
          </a:xfrm>
          <a:prstGeom prst="rect">
            <a:avLst/>
          </a:prstGeom>
        </p:spPr>
        <p:txBody>
          <a:bodyPr vert="horz" wrap="square" lIns="91440" tIns="45720" rIns="91440" bIns="45720" numCol="1" anchor="b" anchorCtr="0" compatLnSpc="1">
            <a:prstTxWarp prst="textNoShape">
              <a:avLst/>
            </a:prstTxWarp>
            <a:noAutofit/>
          </a:bodyPr>
          <a:lstStyle>
            <a:lvl1pPr algn="ctr" rtl="0" eaLnBrk="0" fontAlgn="base" hangingPunct="0">
              <a:lnSpc>
                <a:spcPts val="5800"/>
              </a:lnSpc>
              <a:spcBef>
                <a:spcPct val="0"/>
              </a:spcBef>
              <a:spcAft>
                <a:spcPct val="0"/>
              </a:spcAft>
              <a:defRPr sz="4800" kern="1200">
                <a:solidFill>
                  <a:schemeClr val="tx2"/>
                </a:solidFill>
                <a:effectLst>
                  <a:outerShdw blurRad="63500" dist="38100" dir="5400000" algn="t" rotWithShape="0">
                    <a:prstClr val="black">
                      <a:alpha val="25000"/>
                    </a:prstClr>
                  </a:outerShdw>
                </a:effectLst>
                <a:latin typeface="Verdana" pitchFamily="34" charset="0"/>
                <a:ea typeface="+mj-ea"/>
                <a:cs typeface="+mj-cs"/>
              </a:defRPr>
            </a:lvl1pPr>
            <a:lvl2pPr algn="ctr" rtl="0" eaLnBrk="0" fontAlgn="base" hangingPunct="0">
              <a:lnSpc>
                <a:spcPts val="5800"/>
              </a:lnSpc>
              <a:spcBef>
                <a:spcPct val="0"/>
              </a:spcBef>
              <a:spcAft>
                <a:spcPct val="0"/>
              </a:spcAft>
              <a:defRPr sz="4800">
                <a:solidFill>
                  <a:schemeClr val="tx2"/>
                </a:solidFill>
                <a:latin typeface="Verdana" pitchFamily="34" charset="0"/>
              </a:defRPr>
            </a:lvl2pPr>
            <a:lvl3pPr algn="ctr" rtl="0" eaLnBrk="0" fontAlgn="base" hangingPunct="0">
              <a:lnSpc>
                <a:spcPts val="5800"/>
              </a:lnSpc>
              <a:spcBef>
                <a:spcPct val="0"/>
              </a:spcBef>
              <a:spcAft>
                <a:spcPct val="0"/>
              </a:spcAft>
              <a:defRPr sz="4800">
                <a:solidFill>
                  <a:schemeClr val="tx2"/>
                </a:solidFill>
                <a:latin typeface="Verdana" pitchFamily="34" charset="0"/>
              </a:defRPr>
            </a:lvl3pPr>
            <a:lvl4pPr algn="ctr" rtl="0" eaLnBrk="0" fontAlgn="base" hangingPunct="0">
              <a:lnSpc>
                <a:spcPts val="5800"/>
              </a:lnSpc>
              <a:spcBef>
                <a:spcPct val="0"/>
              </a:spcBef>
              <a:spcAft>
                <a:spcPct val="0"/>
              </a:spcAft>
              <a:defRPr sz="4800">
                <a:solidFill>
                  <a:schemeClr val="tx2"/>
                </a:solidFill>
                <a:latin typeface="Verdana" pitchFamily="34" charset="0"/>
              </a:defRPr>
            </a:lvl4pPr>
            <a:lvl5pPr algn="ctr" rtl="0" eaLnBrk="0" fontAlgn="base" hangingPunct="0">
              <a:lnSpc>
                <a:spcPts val="5800"/>
              </a:lnSpc>
              <a:spcBef>
                <a:spcPct val="0"/>
              </a:spcBef>
              <a:spcAft>
                <a:spcPct val="0"/>
              </a:spcAft>
              <a:defRPr sz="4800">
                <a:solidFill>
                  <a:schemeClr val="tx2"/>
                </a:solidFill>
                <a:latin typeface="Verdana" pitchFamily="34" charset="0"/>
              </a:defRPr>
            </a:lvl5pPr>
            <a:lvl6pPr marL="457200" algn="ctr" rtl="0" fontAlgn="base">
              <a:lnSpc>
                <a:spcPts val="5800"/>
              </a:lnSpc>
              <a:spcBef>
                <a:spcPct val="0"/>
              </a:spcBef>
              <a:spcAft>
                <a:spcPct val="0"/>
              </a:spcAft>
              <a:defRPr sz="4000">
                <a:solidFill>
                  <a:schemeClr val="tx2"/>
                </a:solidFill>
                <a:latin typeface="Verdana" pitchFamily="34" charset="0"/>
              </a:defRPr>
            </a:lvl6pPr>
            <a:lvl7pPr marL="914400" algn="ctr" rtl="0" fontAlgn="base">
              <a:lnSpc>
                <a:spcPts val="5800"/>
              </a:lnSpc>
              <a:spcBef>
                <a:spcPct val="0"/>
              </a:spcBef>
              <a:spcAft>
                <a:spcPct val="0"/>
              </a:spcAft>
              <a:defRPr sz="4000">
                <a:solidFill>
                  <a:schemeClr val="tx2"/>
                </a:solidFill>
                <a:latin typeface="Verdana" pitchFamily="34" charset="0"/>
              </a:defRPr>
            </a:lvl7pPr>
            <a:lvl8pPr marL="1371600" algn="ctr" rtl="0" fontAlgn="base">
              <a:lnSpc>
                <a:spcPts val="5800"/>
              </a:lnSpc>
              <a:spcBef>
                <a:spcPct val="0"/>
              </a:spcBef>
              <a:spcAft>
                <a:spcPct val="0"/>
              </a:spcAft>
              <a:defRPr sz="4000">
                <a:solidFill>
                  <a:schemeClr val="tx2"/>
                </a:solidFill>
                <a:latin typeface="Verdana" pitchFamily="34" charset="0"/>
              </a:defRPr>
            </a:lvl8pPr>
            <a:lvl9pPr marL="1828800" algn="ctr" rtl="0" fontAlgn="base">
              <a:lnSpc>
                <a:spcPts val="5800"/>
              </a:lnSpc>
              <a:spcBef>
                <a:spcPct val="0"/>
              </a:spcBef>
              <a:spcAft>
                <a:spcPct val="0"/>
              </a:spcAft>
              <a:defRPr sz="4000">
                <a:solidFill>
                  <a:schemeClr val="tx2"/>
                </a:solidFill>
                <a:latin typeface="Verdana" pitchFamily="34" charset="0"/>
              </a:defRPr>
            </a:lvl9pPr>
          </a:lstStyle>
          <a:p>
            <a:pPr marL="0" marR="0" lvl="0" indent="0" algn="ctr" defTabSz="914400" rtl="0" eaLnBrk="0" fontAlgn="base" latinLnBrk="0" hangingPunct="0">
              <a:lnSpc>
                <a:spcPts val="5800"/>
              </a:lnSpc>
              <a:spcBef>
                <a:spcPct val="0"/>
              </a:spcBef>
              <a:spcAft>
                <a:spcPct val="0"/>
              </a:spcAft>
              <a:buClrTx/>
              <a:buSzTx/>
              <a:buFontTx/>
              <a:buNone/>
              <a:tabLst/>
              <a:defRPr/>
            </a:pPr>
            <a:endParaRPr kumimoji="0" lang="en-US" sz="4800" b="0" i="0" u="none" strike="noStrike" kern="1200" cap="none" spc="0" normalizeH="0" baseline="0" noProof="0" dirty="0">
              <a:ln>
                <a:noFill/>
              </a:ln>
              <a:solidFill>
                <a:srgbClr val="1F497D"/>
              </a:solidFill>
              <a:effectLst>
                <a:outerShdw blurRad="63500" dist="38100" dir="5400000" algn="t" rotWithShape="0">
                  <a:prstClr val="black">
                    <a:alpha val="25000"/>
                  </a:prstClr>
                </a:outerShdw>
              </a:effectLst>
              <a:uLnTx/>
              <a:uFillTx/>
              <a:latin typeface="Verdana" pitchFamily="34" charset="0"/>
              <a:ea typeface="+mj-ea"/>
              <a:cs typeface="+mj-cs"/>
            </a:endParaRPr>
          </a:p>
        </p:txBody>
      </p:sp>
      <p:sp>
        <p:nvSpPr>
          <p:cNvPr id="9" name="Rubrik 1">
            <a:extLst>
              <a:ext uri="{FF2B5EF4-FFF2-40B4-BE49-F238E27FC236}">
                <a16:creationId xmlns:a16="http://schemas.microsoft.com/office/drawing/2014/main" id="{A4C2DE42-6415-6A4B-91DA-65E90662AD7B}"/>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a:defRPr/>
            </a:pPr>
            <a:r>
              <a:rPr lang="sv-SE" sz="4800" b="1" dirty="0" err="1">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rPr>
              <a:t>Head</a:t>
            </a: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rPr>
              <a:t> Coach / Huvudtränare</a:t>
            </a:r>
            <a:endPar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endParaRPr>
          </a:p>
        </p:txBody>
      </p:sp>
      <p:pic>
        <p:nvPicPr>
          <p:cNvPr id="10" name="Bildobjekt 9">
            <a:extLst>
              <a:ext uri="{FF2B5EF4-FFF2-40B4-BE49-F238E27FC236}">
                <a16:creationId xmlns:a16="http://schemas.microsoft.com/office/drawing/2014/main" id="{C0018535-CAE0-A440-9735-C707DBE661F2}"/>
              </a:ext>
            </a:extLst>
          </p:cNvPr>
          <p:cNvPicPr>
            <a:picLocks noChangeAspect="1"/>
          </p:cNvPicPr>
          <p:nvPr/>
        </p:nvPicPr>
        <p:blipFill>
          <a:blip r:embed="rId2"/>
          <a:stretch>
            <a:fillRect/>
          </a:stretch>
        </p:blipFill>
        <p:spPr>
          <a:xfrm>
            <a:off x="7315200" y="87190"/>
            <a:ext cx="1752753" cy="674810"/>
          </a:xfrm>
          <a:prstGeom prst="rect">
            <a:avLst/>
          </a:prstGeom>
        </p:spPr>
      </p:pic>
      <p:sp>
        <p:nvSpPr>
          <p:cNvPr id="5" name="Content Placeholder 2">
            <a:extLst>
              <a:ext uri="{FF2B5EF4-FFF2-40B4-BE49-F238E27FC236}">
                <a16:creationId xmlns:a16="http://schemas.microsoft.com/office/drawing/2014/main" id="{E5FA4294-3BBB-7D41-B73B-74AC737FF4F1}"/>
              </a:ext>
            </a:extLst>
          </p:cNvPr>
          <p:cNvSpPr>
            <a:spLocks noGrp="1"/>
          </p:cNvSpPr>
          <p:nvPr>
            <p:ph sz="quarter" idx="1"/>
          </p:nvPr>
        </p:nvSpPr>
        <p:spPr>
          <a:xfrm>
            <a:off x="385762" y="1752600"/>
            <a:ext cx="8372475" cy="4572000"/>
          </a:xfrm>
        </p:spPr>
        <p:txBody>
          <a:bodyPr>
            <a:normAutofit fontScale="55000" lnSpcReduction="20000"/>
          </a:bodyPr>
          <a:lstStyle/>
          <a:p>
            <a:pPr marL="0" indent="0">
              <a:buNone/>
            </a:pPr>
            <a:r>
              <a:rPr lang="sv-SE" b="1" dirty="0" err="1"/>
              <a:t>Head</a:t>
            </a:r>
            <a:r>
              <a:rPr lang="sv-SE" b="1" dirty="0"/>
              <a:t> Coach har det övergripande ansvaret för lagets idrottsliga utveckling </a:t>
            </a:r>
            <a:r>
              <a:rPr lang="sv-SE" dirty="0"/>
              <a:t>och bör ha genomgått utbildning enligt förbundets rekommendationer för respektive åldersgrupp.</a:t>
            </a:r>
          </a:p>
          <a:p>
            <a:pPr marL="0" indent="0">
              <a:buNone/>
            </a:pPr>
            <a:endParaRPr lang="sv-SE" dirty="0"/>
          </a:p>
          <a:p>
            <a:pPr marL="0" indent="0">
              <a:buNone/>
            </a:pPr>
            <a:r>
              <a:rPr lang="sv-SE" b="1" u="sng" dirty="0"/>
              <a:t>Ansvarar för att:</a:t>
            </a:r>
            <a:endParaRPr lang="sv-SE" u="sng" dirty="0"/>
          </a:p>
          <a:p>
            <a:pPr lvl="0"/>
            <a:r>
              <a:rPr lang="sv-SE" dirty="0"/>
              <a:t>Planera och genomföra lagets träningar i samråd med Assistant Coach/Hjälptränare</a:t>
            </a:r>
          </a:p>
          <a:p>
            <a:pPr lvl="0"/>
            <a:r>
              <a:rPr lang="sv-SE" dirty="0"/>
              <a:t>Vara huvudansvarig för coachning av laget vid matcher</a:t>
            </a:r>
          </a:p>
          <a:p>
            <a:pPr lvl="0"/>
            <a:r>
              <a:rPr lang="sv-SE" dirty="0"/>
              <a:t>Upprätta lagets säsongsmål samt träningsplan i samråd med Assistant Coach/Hjälptränare</a:t>
            </a:r>
          </a:p>
          <a:p>
            <a:pPr lvl="0"/>
            <a:r>
              <a:rPr lang="sv-SE" dirty="0"/>
              <a:t>Delta i coach </a:t>
            </a:r>
            <a:r>
              <a:rPr lang="sv-SE" dirty="0" err="1"/>
              <a:t>clinics</a:t>
            </a:r>
            <a:r>
              <a:rPr lang="sv-SE" dirty="0"/>
              <a:t> och tränarträffar</a:t>
            </a:r>
          </a:p>
          <a:p>
            <a:pPr lvl="0"/>
            <a:r>
              <a:rPr lang="sv-SE" dirty="0"/>
              <a:t>Delta vid föräldramöten</a:t>
            </a:r>
          </a:p>
          <a:p>
            <a:pPr lvl="0"/>
            <a:r>
              <a:rPr lang="sv-SE" dirty="0"/>
              <a:t>Vara kontaktperson för laget mot Tränarrådet</a:t>
            </a:r>
          </a:p>
          <a:p>
            <a:pPr lvl="0"/>
            <a:r>
              <a:rPr lang="sv-SE" dirty="0"/>
              <a:t>Vara en av två huvudkontaktpersoner för laget</a:t>
            </a:r>
          </a:p>
          <a:p>
            <a:pPr lvl="0"/>
            <a:r>
              <a:rPr lang="sv-SE" dirty="0"/>
              <a:t>Det finns en utvecklingsplan för laget (från U13)</a:t>
            </a:r>
          </a:p>
          <a:p>
            <a:pPr lvl="0"/>
            <a:r>
              <a:rPr lang="sv-SE" dirty="0"/>
              <a:t>Utvecklingssamtal hålls med spelare minst en gång per år (från U13)</a:t>
            </a:r>
          </a:p>
        </p:txBody>
      </p:sp>
    </p:spTree>
    <p:extLst>
      <p:ext uri="{BB962C8B-B14F-4D97-AF65-F5344CB8AC3E}">
        <p14:creationId xmlns:p14="http://schemas.microsoft.com/office/powerpoint/2010/main" val="12044598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2"/>
          <p:cNvSpPr txBox="1">
            <a:spLocks noChangeArrowheads="1"/>
          </p:cNvSpPr>
          <p:nvPr/>
        </p:nvSpPr>
        <p:spPr>
          <a:xfrm>
            <a:off x="440052" y="672560"/>
            <a:ext cx="7924800" cy="1143000"/>
          </a:xfrm>
          <a:prstGeom prst="rect">
            <a:avLst/>
          </a:prstGeom>
        </p:spPr>
        <p:txBody>
          <a:bodyPr vert="horz" wrap="square" lIns="91440" tIns="45720" rIns="91440" bIns="45720" numCol="1" anchor="b" anchorCtr="0" compatLnSpc="1">
            <a:prstTxWarp prst="textNoShape">
              <a:avLst/>
            </a:prstTxWarp>
            <a:noAutofit/>
          </a:bodyPr>
          <a:lstStyle>
            <a:lvl1pPr algn="ctr" rtl="0" eaLnBrk="0" fontAlgn="base" hangingPunct="0">
              <a:lnSpc>
                <a:spcPts val="5800"/>
              </a:lnSpc>
              <a:spcBef>
                <a:spcPct val="0"/>
              </a:spcBef>
              <a:spcAft>
                <a:spcPct val="0"/>
              </a:spcAft>
              <a:defRPr sz="4800" kern="1200">
                <a:solidFill>
                  <a:schemeClr val="tx2"/>
                </a:solidFill>
                <a:effectLst>
                  <a:outerShdw blurRad="63500" dist="38100" dir="5400000" algn="t" rotWithShape="0">
                    <a:prstClr val="black">
                      <a:alpha val="25000"/>
                    </a:prstClr>
                  </a:outerShdw>
                </a:effectLst>
                <a:latin typeface="Verdana" pitchFamily="34" charset="0"/>
                <a:ea typeface="+mj-ea"/>
                <a:cs typeface="+mj-cs"/>
              </a:defRPr>
            </a:lvl1pPr>
            <a:lvl2pPr algn="ctr" rtl="0" eaLnBrk="0" fontAlgn="base" hangingPunct="0">
              <a:lnSpc>
                <a:spcPts val="5800"/>
              </a:lnSpc>
              <a:spcBef>
                <a:spcPct val="0"/>
              </a:spcBef>
              <a:spcAft>
                <a:spcPct val="0"/>
              </a:spcAft>
              <a:defRPr sz="4800">
                <a:solidFill>
                  <a:schemeClr val="tx2"/>
                </a:solidFill>
                <a:latin typeface="Verdana" pitchFamily="34" charset="0"/>
              </a:defRPr>
            </a:lvl2pPr>
            <a:lvl3pPr algn="ctr" rtl="0" eaLnBrk="0" fontAlgn="base" hangingPunct="0">
              <a:lnSpc>
                <a:spcPts val="5800"/>
              </a:lnSpc>
              <a:spcBef>
                <a:spcPct val="0"/>
              </a:spcBef>
              <a:spcAft>
                <a:spcPct val="0"/>
              </a:spcAft>
              <a:defRPr sz="4800">
                <a:solidFill>
                  <a:schemeClr val="tx2"/>
                </a:solidFill>
                <a:latin typeface="Verdana" pitchFamily="34" charset="0"/>
              </a:defRPr>
            </a:lvl3pPr>
            <a:lvl4pPr algn="ctr" rtl="0" eaLnBrk="0" fontAlgn="base" hangingPunct="0">
              <a:lnSpc>
                <a:spcPts val="5800"/>
              </a:lnSpc>
              <a:spcBef>
                <a:spcPct val="0"/>
              </a:spcBef>
              <a:spcAft>
                <a:spcPct val="0"/>
              </a:spcAft>
              <a:defRPr sz="4800">
                <a:solidFill>
                  <a:schemeClr val="tx2"/>
                </a:solidFill>
                <a:latin typeface="Verdana" pitchFamily="34" charset="0"/>
              </a:defRPr>
            </a:lvl4pPr>
            <a:lvl5pPr algn="ctr" rtl="0" eaLnBrk="0" fontAlgn="base" hangingPunct="0">
              <a:lnSpc>
                <a:spcPts val="5800"/>
              </a:lnSpc>
              <a:spcBef>
                <a:spcPct val="0"/>
              </a:spcBef>
              <a:spcAft>
                <a:spcPct val="0"/>
              </a:spcAft>
              <a:defRPr sz="4800">
                <a:solidFill>
                  <a:schemeClr val="tx2"/>
                </a:solidFill>
                <a:latin typeface="Verdana" pitchFamily="34" charset="0"/>
              </a:defRPr>
            </a:lvl5pPr>
            <a:lvl6pPr marL="457200" algn="ctr" rtl="0" fontAlgn="base">
              <a:lnSpc>
                <a:spcPts val="5800"/>
              </a:lnSpc>
              <a:spcBef>
                <a:spcPct val="0"/>
              </a:spcBef>
              <a:spcAft>
                <a:spcPct val="0"/>
              </a:spcAft>
              <a:defRPr sz="4000">
                <a:solidFill>
                  <a:schemeClr val="tx2"/>
                </a:solidFill>
                <a:latin typeface="Verdana" pitchFamily="34" charset="0"/>
              </a:defRPr>
            </a:lvl6pPr>
            <a:lvl7pPr marL="914400" algn="ctr" rtl="0" fontAlgn="base">
              <a:lnSpc>
                <a:spcPts val="5800"/>
              </a:lnSpc>
              <a:spcBef>
                <a:spcPct val="0"/>
              </a:spcBef>
              <a:spcAft>
                <a:spcPct val="0"/>
              </a:spcAft>
              <a:defRPr sz="4000">
                <a:solidFill>
                  <a:schemeClr val="tx2"/>
                </a:solidFill>
                <a:latin typeface="Verdana" pitchFamily="34" charset="0"/>
              </a:defRPr>
            </a:lvl7pPr>
            <a:lvl8pPr marL="1371600" algn="ctr" rtl="0" fontAlgn="base">
              <a:lnSpc>
                <a:spcPts val="5800"/>
              </a:lnSpc>
              <a:spcBef>
                <a:spcPct val="0"/>
              </a:spcBef>
              <a:spcAft>
                <a:spcPct val="0"/>
              </a:spcAft>
              <a:defRPr sz="4000">
                <a:solidFill>
                  <a:schemeClr val="tx2"/>
                </a:solidFill>
                <a:latin typeface="Verdana" pitchFamily="34" charset="0"/>
              </a:defRPr>
            </a:lvl8pPr>
            <a:lvl9pPr marL="1828800" algn="ctr" rtl="0" fontAlgn="base">
              <a:lnSpc>
                <a:spcPts val="5800"/>
              </a:lnSpc>
              <a:spcBef>
                <a:spcPct val="0"/>
              </a:spcBef>
              <a:spcAft>
                <a:spcPct val="0"/>
              </a:spcAft>
              <a:defRPr sz="4000">
                <a:solidFill>
                  <a:schemeClr val="tx2"/>
                </a:solidFill>
                <a:latin typeface="Verdana" pitchFamily="34" charset="0"/>
              </a:defRPr>
            </a:lvl9pPr>
          </a:lstStyle>
          <a:p>
            <a:pPr marL="0" marR="0" lvl="0" indent="0" algn="ctr" defTabSz="914400" rtl="0" eaLnBrk="0" fontAlgn="base" latinLnBrk="0" hangingPunct="0">
              <a:lnSpc>
                <a:spcPts val="5800"/>
              </a:lnSpc>
              <a:spcBef>
                <a:spcPct val="0"/>
              </a:spcBef>
              <a:spcAft>
                <a:spcPct val="0"/>
              </a:spcAft>
              <a:buClrTx/>
              <a:buSzTx/>
              <a:buFontTx/>
              <a:buNone/>
              <a:tabLst/>
              <a:defRPr/>
            </a:pPr>
            <a:endParaRPr kumimoji="0" lang="en-US" sz="4800" b="0" i="0" u="none" strike="noStrike" kern="1200" cap="none" spc="0" normalizeH="0" baseline="0" noProof="0" dirty="0">
              <a:ln>
                <a:noFill/>
              </a:ln>
              <a:solidFill>
                <a:srgbClr val="1F497D"/>
              </a:solidFill>
              <a:effectLst>
                <a:outerShdw blurRad="63500" dist="38100" dir="5400000" algn="t" rotWithShape="0">
                  <a:prstClr val="black">
                    <a:alpha val="25000"/>
                  </a:prstClr>
                </a:outerShdw>
              </a:effectLst>
              <a:uLnTx/>
              <a:uFillTx/>
              <a:latin typeface="Verdana" pitchFamily="34" charset="0"/>
              <a:ea typeface="+mj-ea"/>
              <a:cs typeface="+mj-cs"/>
            </a:endParaRPr>
          </a:p>
        </p:txBody>
      </p:sp>
      <p:sp>
        <p:nvSpPr>
          <p:cNvPr id="9" name="Rubrik 1">
            <a:extLst>
              <a:ext uri="{FF2B5EF4-FFF2-40B4-BE49-F238E27FC236}">
                <a16:creationId xmlns:a16="http://schemas.microsoft.com/office/drawing/2014/main" id="{A4C2DE42-6415-6A4B-91DA-65E90662AD7B}"/>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rPr>
              <a:t>Team Manager / Lagledare</a:t>
            </a:r>
            <a:endPar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endParaRPr>
          </a:p>
        </p:txBody>
      </p:sp>
      <p:pic>
        <p:nvPicPr>
          <p:cNvPr id="10" name="Bildobjekt 9">
            <a:extLst>
              <a:ext uri="{FF2B5EF4-FFF2-40B4-BE49-F238E27FC236}">
                <a16:creationId xmlns:a16="http://schemas.microsoft.com/office/drawing/2014/main" id="{C0018535-CAE0-A440-9735-C707DBE661F2}"/>
              </a:ext>
            </a:extLst>
          </p:cNvPr>
          <p:cNvPicPr>
            <a:picLocks noChangeAspect="1"/>
          </p:cNvPicPr>
          <p:nvPr/>
        </p:nvPicPr>
        <p:blipFill>
          <a:blip r:embed="rId2"/>
          <a:stretch>
            <a:fillRect/>
          </a:stretch>
        </p:blipFill>
        <p:spPr>
          <a:xfrm>
            <a:off x="7315200" y="87190"/>
            <a:ext cx="1752753" cy="674810"/>
          </a:xfrm>
          <a:prstGeom prst="rect">
            <a:avLst/>
          </a:prstGeom>
        </p:spPr>
      </p:pic>
      <p:sp>
        <p:nvSpPr>
          <p:cNvPr id="5" name="Content Placeholder 2">
            <a:extLst>
              <a:ext uri="{FF2B5EF4-FFF2-40B4-BE49-F238E27FC236}">
                <a16:creationId xmlns:a16="http://schemas.microsoft.com/office/drawing/2014/main" id="{E5FA4294-3BBB-7D41-B73B-74AC737FF4F1}"/>
              </a:ext>
            </a:extLst>
          </p:cNvPr>
          <p:cNvSpPr>
            <a:spLocks noGrp="1"/>
          </p:cNvSpPr>
          <p:nvPr>
            <p:ph sz="quarter" idx="1"/>
          </p:nvPr>
        </p:nvSpPr>
        <p:spPr>
          <a:xfrm>
            <a:off x="385762" y="1752600"/>
            <a:ext cx="8372475" cy="4572000"/>
          </a:xfrm>
        </p:spPr>
        <p:txBody>
          <a:bodyPr>
            <a:normAutofit fontScale="55000" lnSpcReduction="20000"/>
          </a:bodyPr>
          <a:lstStyle/>
          <a:p>
            <a:pPr marL="0" indent="0">
              <a:buNone/>
            </a:pPr>
            <a:r>
              <a:rPr lang="sv-SE" b="1" dirty="0"/>
              <a:t>Team Manager är den som har ansvaret för det administrativa arbetet kring laget.</a:t>
            </a:r>
          </a:p>
          <a:p>
            <a:pPr marL="0" indent="0">
              <a:buNone/>
            </a:pPr>
            <a:endParaRPr lang="sv-SE" dirty="0"/>
          </a:p>
          <a:p>
            <a:pPr marL="0" indent="0">
              <a:buNone/>
            </a:pPr>
            <a:r>
              <a:rPr lang="sv-SE" b="1" u="sng" dirty="0"/>
              <a:t>Ansvarar för att:</a:t>
            </a:r>
            <a:endParaRPr lang="sv-SE" u="sng" dirty="0"/>
          </a:p>
          <a:p>
            <a:pPr lvl="0"/>
            <a:r>
              <a:rPr lang="sv-SE" dirty="0"/>
              <a:t>Vara övergripande ansvarig för lagets administration</a:t>
            </a:r>
          </a:p>
          <a:p>
            <a:pPr lvl="0"/>
            <a:r>
              <a:rPr lang="sv-SE" dirty="0"/>
              <a:t>Vara en länk mellan tränarna och föräldrarna i laget</a:t>
            </a:r>
          </a:p>
          <a:p>
            <a:pPr lvl="0"/>
            <a:r>
              <a:rPr lang="sv-SE" dirty="0"/>
              <a:t>Vara kontaktperson för laget mot Styrelse och andra lag</a:t>
            </a:r>
          </a:p>
          <a:p>
            <a:pPr lvl="0"/>
            <a:r>
              <a:rPr lang="sv-SE" dirty="0"/>
              <a:t>I samråd med </a:t>
            </a:r>
            <a:r>
              <a:rPr lang="sv-SE" dirty="0" err="1"/>
              <a:t>Head</a:t>
            </a:r>
            <a:r>
              <a:rPr lang="sv-SE" dirty="0"/>
              <a:t> Coach kalla spelare till match </a:t>
            </a:r>
          </a:p>
          <a:p>
            <a:pPr lvl="0"/>
            <a:r>
              <a:rPr lang="sv-SE" dirty="0"/>
              <a:t>Deltagarnärvaro fylls i vid lagets samtliga aktiviteter</a:t>
            </a:r>
          </a:p>
          <a:p>
            <a:pPr lvl="0"/>
            <a:r>
              <a:rPr lang="sv-SE" dirty="0"/>
              <a:t>Delta i cupplaneringen tillsammans med </a:t>
            </a:r>
            <a:r>
              <a:rPr lang="sv-SE" dirty="0" err="1"/>
              <a:t>Head</a:t>
            </a:r>
            <a:r>
              <a:rPr lang="sv-SE" dirty="0"/>
              <a:t> coach och Assistant Coach/Hjälptränare</a:t>
            </a:r>
          </a:p>
          <a:p>
            <a:pPr lvl="0"/>
            <a:r>
              <a:rPr lang="sv-SE" dirty="0"/>
              <a:t>Det finns föräldrar som deltar vid matcher med fokus på skadehantering, praktiska problem och peppning</a:t>
            </a:r>
          </a:p>
          <a:p>
            <a:pPr lvl="0"/>
            <a:r>
              <a:rPr lang="sv-SE" dirty="0"/>
              <a:t>Vara en av två huvudkontaktpersoner för laget</a:t>
            </a:r>
          </a:p>
          <a:p>
            <a:pPr lvl="0"/>
            <a:r>
              <a:rPr lang="sv-SE" dirty="0"/>
              <a:t>Kalla till och planera föräldramöten tillsammans med </a:t>
            </a:r>
            <a:r>
              <a:rPr lang="sv-SE" dirty="0" err="1"/>
              <a:t>Head</a:t>
            </a:r>
            <a:r>
              <a:rPr lang="sv-SE" dirty="0"/>
              <a:t> Coach och Assistant Coach/Hjälptränare </a:t>
            </a:r>
          </a:p>
        </p:txBody>
      </p:sp>
    </p:spTree>
    <p:extLst>
      <p:ext uri="{BB962C8B-B14F-4D97-AF65-F5344CB8AC3E}">
        <p14:creationId xmlns:p14="http://schemas.microsoft.com/office/powerpoint/2010/main" val="1653090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ubrik 1">
            <a:extLst>
              <a:ext uri="{FF2B5EF4-FFF2-40B4-BE49-F238E27FC236}">
                <a16:creationId xmlns:a16="http://schemas.microsoft.com/office/drawing/2014/main" id="{A4C2DE42-6415-6A4B-91DA-65E90662AD7B}"/>
              </a:ext>
            </a:extLst>
          </p:cNvPr>
          <p:cNvSpPr txBox="1">
            <a:spLocks/>
          </p:cNvSpPr>
          <p:nvPr/>
        </p:nvSpPr>
        <p:spPr>
          <a:xfrm>
            <a:off x="0" y="0"/>
            <a:ext cx="7239000" cy="1143000"/>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rPr>
              <a:t>Hjälptränare / Assistant Coach</a:t>
            </a:r>
            <a:endPar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endParaRPr>
          </a:p>
        </p:txBody>
      </p:sp>
      <p:pic>
        <p:nvPicPr>
          <p:cNvPr id="10" name="Bildobjekt 9">
            <a:extLst>
              <a:ext uri="{FF2B5EF4-FFF2-40B4-BE49-F238E27FC236}">
                <a16:creationId xmlns:a16="http://schemas.microsoft.com/office/drawing/2014/main" id="{C0018535-CAE0-A440-9735-C707DBE661F2}"/>
              </a:ext>
            </a:extLst>
          </p:cNvPr>
          <p:cNvPicPr>
            <a:picLocks noChangeAspect="1"/>
          </p:cNvPicPr>
          <p:nvPr/>
        </p:nvPicPr>
        <p:blipFill>
          <a:blip r:embed="rId2"/>
          <a:stretch>
            <a:fillRect/>
          </a:stretch>
        </p:blipFill>
        <p:spPr>
          <a:xfrm>
            <a:off x="7315200" y="87190"/>
            <a:ext cx="1752753" cy="674810"/>
          </a:xfrm>
          <a:prstGeom prst="rect">
            <a:avLst/>
          </a:prstGeom>
        </p:spPr>
      </p:pic>
      <p:sp>
        <p:nvSpPr>
          <p:cNvPr id="5" name="Content Placeholder 2">
            <a:extLst>
              <a:ext uri="{FF2B5EF4-FFF2-40B4-BE49-F238E27FC236}">
                <a16:creationId xmlns:a16="http://schemas.microsoft.com/office/drawing/2014/main" id="{E5FA4294-3BBB-7D41-B73B-74AC737FF4F1}"/>
              </a:ext>
            </a:extLst>
          </p:cNvPr>
          <p:cNvSpPr>
            <a:spLocks noGrp="1"/>
          </p:cNvSpPr>
          <p:nvPr>
            <p:ph sz="quarter" idx="1"/>
          </p:nvPr>
        </p:nvSpPr>
        <p:spPr>
          <a:xfrm>
            <a:off x="385762" y="1752600"/>
            <a:ext cx="8372475" cy="4572000"/>
          </a:xfrm>
        </p:spPr>
        <p:txBody>
          <a:bodyPr>
            <a:normAutofit/>
          </a:bodyPr>
          <a:lstStyle/>
          <a:p>
            <a:pPr marL="0" indent="0">
              <a:buNone/>
            </a:pPr>
            <a:r>
              <a:rPr lang="sv-SE" sz="1800" b="1" dirty="0"/>
              <a:t>För att laget ska fungera väl måste det finnas assisterande tränare / hjälptränare. Det gör att träningarna fungerar smidigare och bidrar till att alla spelare blir sedda och coachade utifrån ett individuellt perspektiv. </a:t>
            </a:r>
            <a:r>
              <a:rPr lang="sv-SE" sz="1800" dirty="0"/>
              <a:t>I ett lag med drygt 15 spelare bör det finnas helst två hjälptränare. Hjälptränaren behöver inte ha någon erfarenhet av basket sen tidigare. Ett stort intresse för idrott, att leda barn och lära sig nya saker räcker långt. Inom klubben anordnas både utbildningar och föräldrabasket för de som vill lära sig mer om sporten.</a:t>
            </a:r>
          </a:p>
          <a:p>
            <a:pPr marL="0" indent="0">
              <a:buNone/>
            </a:pPr>
            <a:endParaRPr lang="sv-SE" sz="1800" dirty="0"/>
          </a:p>
          <a:p>
            <a:pPr marL="0" indent="0">
              <a:buNone/>
            </a:pPr>
            <a:r>
              <a:rPr lang="sv-SE" sz="1800" b="1" u="sng" dirty="0"/>
              <a:t>Ansvarar för att:</a:t>
            </a:r>
            <a:endParaRPr lang="sv-SE" sz="1800" u="sng" dirty="0"/>
          </a:p>
          <a:p>
            <a:pPr lvl="0"/>
            <a:r>
              <a:rPr lang="sv-SE" sz="1800" dirty="0"/>
              <a:t>Hjälpa till vid lagets träning och match med inspel &amp; stöd från </a:t>
            </a:r>
            <a:r>
              <a:rPr lang="sv-SE" sz="1800" dirty="0" err="1"/>
              <a:t>Head</a:t>
            </a:r>
            <a:r>
              <a:rPr lang="sv-SE" sz="1800" dirty="0"/>
              <a:t> Coach</a:t>
            </a:r>
          </a:p>
          <a:p>
            <a:pPr lvl="0"/>
            <a:r>
              <a:rPr lang="sv-SE" sz="1800" dirty="0"/>
              <a:t>Delta i coach </a:t>
            </a:r>
            <a:r>
              <a:rPr lang="sv-SE" sz="1800" dirty="0" err="1"/>
              <a:t>clinics</a:t>
            </a:r>
            <a:r>
              <a:rPr lang="sv-SE" sz="1800" dirty="0"/>
              <a:t> </a:t>
            </a:r>
          </a:p>
          <a:p>
            <a:pPr lvl="0"/>
            <a:r>
              <a:rPr lang="sv-SE" sz="1800" dirty="0" err="1"/>
              <a:t>Ev</a:t>
            </a:r>
            <a:r>
              <a:rPr lang="sv-SE" sz="1800" dirty="0"/>
              <a:t> hålla i fysträningar eller annan träning som laget behöver</a:t>
            </a:r>
          </a:p>
          <a:p>
            <a:pPr lvl="0"/>
            <a:r>
              <a:rPr lang="sv-SE" sz="1800" dirty="0"/>
              <a:t>Peppa, stötta och ge återkoppling till spelare vid matcher och träning</a:t>
            </a:r>
          </a:p>
          <a:p>
            <a:pPr marL="0" lvl="0" indent="0">
              <a:buNone/>
            </a:pPr>
            <a:endParaRPr lang="sv-SE" sz="1800" dirty="0"/>
          </a:p>
        </p:txBody>
      </p:sp>
    </p:spTree>
    <p:extLst>
      <p:ext uri="{BB962C8B-B14F-4D97-AF65-F5344CB8AC3E}">
        <p14:creationId xmlns:p14="http://schemas.microsoft.com/office/powerpoint/2010/main" val="22239547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2"/>
          <p:cNvSpPr txBox="1">
            <a:spLocks noChangeArrowheads="1"/>
          </p:cNvSpPr>
          <p:nvPr/>
        </p:nvSpPr>
        <p:spPr>
          <a:xfrm>
            <a:off x="440052" y="672560"/>
            <a:ext cx="7924800" cy="1143000"/>
          </a:xfrm>
          <a:prstGeom prst="rect">
            <a:avLst/>
          </a:prstGeom>
        </p:spPr>
        <p:txBody>
          <a:bodyPr vert="horz" wrap="square" lIns="91440" tIns="45720" rIns="91440" bIns="45720" numCol="1" anchor="b" anchorCtr="0" compatLnSpc="1">
            <a:prstTxWarp prst="textNoShape">
              <a:avLst/>
            </a:prstTxWarp>
            <a:noAutofit/>
          </a:bodyPr>
          <a:lstStyle>
            <a:lvl1pPr algn="ctr" rtl="0" eaLnBrk="0" fontAlgn="base" hangingPunct="0">
              <a:lnSpc>
                <a:spcPts val="5800"/>
              </a:lnSpc>
              <a:spcBef>
                <a:spcPct val="0"/>
              </a:spcBef>
              <a:spcAft>
                <a:spcPct val="0"/>
              </a:spcAft>
              <a:defRPr sz="4800" kern="1200">
                <a:solidFill>
                  <a:schemeClr val="tx2"/>
                </a:solidFill>
                <a:effectLst>
                  <a:outerShdw blurRad="63500" dist="38100" dir="5400000" algn="t" rotWithShape="0">
                    <a:prstClr val="black">
                      <a:alpha val="25000"/>
                    </a:prstClr>
                  </a:outerShdw>
                </a:effectLst>
                <a:latin typeface="Verdana" pitchFamily="34" charset="0"/>
                <a:ea typeface="+mj-ea"/>
                <a:cs typeface="+mj-cs"/>
              </a:defRPr>
            </a:lvl1pPr>
            <a:lvl2pPr algn="ctr" rtl="0" eaLnBrk="0" fontAlgn="base" hangingPunct="0">
              <a:lnSpc>
                <a:spcPts val="5800"/>
              </a:lnSpc>
              <a:spcBef>
                <a:spcPct val="0"/>
              </a:spcBef>
              <a:spcAft>
                <a:spcPct val="0"/>
              </a:spcAft>
              <a:defRPr sz="4800">
                <a:solidFill>
                  <a:schemeClr val="tx2"/>
                </a:solidFill>
                <a:latin typeface="Verdana" pitchFamily="34" charset="0"/>
              </a:defRPr>
            </a:lvl2pPr>
            <a:lvl3pPr algn="ctr" rtl="0" eaLnBrk="0" fontAlgn="base" hangingPunct="0">
              <a:lnSpc>
                <a:spcPts val="5800"/>
              </a:lnSpc>
              <a:spcBef>
                <a:spcPct val="0"/>
              </a:spcBef>
              <a:spcAft>
                <a:spcPct val="0"/>
              </a:spcAft>
              <a:defRPr sz="4800">
                <a:solidFill>
                  <a:schemeClr val="tx2"/>
                </a:solidFill>
                <a:latin typeface="Verdana" pitchFamily="34" charset="0"/>
              </a:defRPr>
            </a:lvl3pPr>
            <a:lvl4pPr algn="ctr" rtl="0" eaLnBrk="0" fontAlgn="base" hangingPunct="0">
              <a:lnSpc>
                <a:spcPts val="5800"/>
              </a:lnSpc>
              <a:spcBef>
                <a:spcPct val="0"/>
              </a:spcBef>
              <a:spcAft>
                <a:spcPct val="0"/>
              </a:spcAft>
              <a:defRPr sz="4800">
                <a:solidFill>
                  <a:schemeClr val="tx2"/>
                </a:solidFill>
                <a:latin typeface="Verdana" pitchFamily="34" charset="0"/>
              </a:defRPr>
            </a:lvl4pPr>
            <a:lvl5pPr algn="ctr" rtl="0" eaLnBrk="0" fontAlgn="base" hangingPunct="0">
              <a:lnSpc>
                <a:spcPts val="5800"/>
              </a:lnSpc>
              <a:spcBef>
                <a:spcPct val="0"/>
              </a:spcBef>
              <a:spcAft>
                <a:spcPct val="0"/>
              </a:spcAft>
              <a:defRPr sz="4800">
                <a:solidFill>
                  <a:schemeClr val="tx2"/>
                </a:solidFill>
                <a:latin typeface="Verdana" pitchFamily="34" charset="0"/>
              </a:defRPr>
            </a:lvl5pPr>
            <a:lvl6pPr marL="457200" algn="ctr" rtl="0" fontAlgn="base">
              <a:lnSpc>
                <a:spcPts val="5800"/>
              </a:lnSpc>
              <a:spcBef>
                <a:spcPct val="0"/>
              </a:spcBef>
              <a:spcAft>
                <a:spcPct val="0"/>
              </a:spcAft>
              <a:defRPr sz="4000">
                <a:solidFill>
                  <a:schemeClr val="tx2"/>
                </a:solidFill>
                <a:latin typeface="Verdana" pitchFamily="34" charset="0"/>
              </a:defRPr>
            </a:lvl6pPr>
            <a:lvl7pPr marL="914400" algn="ctr" rtl="0" fontAlgn="base">
              <a:lnSpc>
                <a:spcPts val="5800"/>
              </a:lnSpc>
              <a:spcBef>
                <a:spcPct val="0"/>
              </a:spcBef>
              <a:spcAft>
                <a:spcPct val="0"/>
              </a:spcAft>
              <a:defRPr sz="4000">
                <a:solidFill>
                  <a:schemeClr val="tx2"/>
                </a:solidFill>
                <a:latin typeface="Verdana" pitchFamily="34" charset="0"/>
              </a:defRPr>
            </a:lvl7pPr>
            <a:lvl8pPr marL="1371600" algn="ctr" rtl="0" fontAlgn="base">
              <a:lnSpc>
                <a:spcPts val="5800"/>
              </a:lnSpc>
              <a:spcBef>
                <a:spcPct val="0"/>
              </a:spcBef>
              <a:spcAft>
                <a:spcPct val="0"/>
              </a:spcAft>
              <a:defRPr sz="4000">
                <a:solidFill>
                  <a:schemeClr val="tx2"/>
                </a:solidFill>
                <a:latin typeface="Verdana" pitchFamily="34" charset="0"/>
              </a:defRPr>
            </a:lvl8pPr>
            <a:lvl9pPr marL="1828800" algn="ctr" rtl="0" fontAlgn="base">
              <a:lnSpc>
                <a:spcPts val="5800"/>
              </a:lnSpc>
              <a:spcBef>
                <a:spcPct val="0"/>
              </a:spcBef>
              <a:spcAft>
                <a:spcPct val="0"/>
              </a:spcAft>
              <a:defRPr sz="4000">
                <a:solidFill>
                  <a:schemeClr val="tx2"/>
                </a:solidFill>
                <a:latin typeface="Verdana" pitchFamily="34" charset="0"/>
              </a:defRPr>
            </a:lvl9pPr>
          </a:lstStyle>
          <a:p>
            <a:pPr marL="0" marR="0" lvl="0" indent="0" algn="ctr" defTabSz="914400" rtl="0" eaLnBrk="0" fontAlgn="base" latinLnBrk="0" hangingPunct="0">
              <a:lnSpc>
                <a:spcPts val="5800"/>
              </a:lnSpc>
              <a:spcBef>
                <a:spcPct val="0"/>
              </a:spcBef>
              <a:spcAft>
                <a:spcPct val="0"/>
              </a:spcAft>
              <a:buClrTx/>
              <a:buSzTx/>
              <a:buFontTx/>
              <a:buNone/>
              <a:tabLst/>
              <a:defRPr/>
            </a:pPr>
            <a:endParaRPr kumimoji="0" lang="en-US" sz="4800" b="0" i="0" u="none" strike="noStrike" kern="1200" cap="none" spc="0" normalizeH="0" baseline="0" noProof="0" dirty="0">
              <a:ln>
                <a:noFill/>
              </a:ln>
              <a:solidFill>
                <a:srgbClr val="1F497D"/>
              </a:solidFill>
              <a:effectLst>
                <a:outerShdw blurRad="63500" dist="38100" dir="5400000" algn="t" rotWithShape="0">
                  <a:prstClr val="black">
                    <a:alpha val="25000"/>
                  </a:prstClr>
                </a:outerShdw>
              </a:effectLst>
              <a:uLnTx/>
              <a:uFillTx/>
              <a:latin typeface="Verdana" pitchFamily="34" charset="0"/>
              <a:ea typeface="+mj-ea"/>
              <a:cs typeface="+mj-cs"/>
            </a:endParaRPr>
          </a:p>
        </p:txBody>
      </p:sp>
      <p:sp>
        <p:nvSpPr>
          <p:cNvPr id="9" name="Rubrik 1">
            <a:extLst>
              <a:ext uri="{FF2B5EF4-FFF2-40B4-BE49-F238E27FC236}">
                <a16:creationId xmlns:a16="http://schemas.microsoft.com/office/drawing/2014/main" id="{A4C2DE42-6415-6A4B-91DA-65E90662AD7B}"/>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rPr>
              <a:t>Ungdomscoach</a:t>
            </a:r>
            <a:endPar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endParaRPr>
          </a:p>
        </p:txBody>
      </p:sp>
      <p:pic>
        <p:nvPicPr>
          <p:cNvPr id="10" name="Bildobjekt 9">
            <a:extLst>
              <a:ext uri="{FF2B5EF4-FFF2-40B4-BE49-F238E27FC236}">
                <a16:creationId xmlns:a16="http://schemas.microsoft.com/office/drawing/2014/main" id="{C0018535-CAE0-A440-9735-C707DBE661F2}"/>
              </a:ext>
            </a:extLst>
          </p:cNvPr>
          <p:cNvPicPr>
            <a:picLocks noChangeAspect="1"/>
          </p:cNvPicPr>
          <p:nvPr/>
        </p:nvPicPr>
        <p:blipFill>
          <a:blip r:embed="rId2"/>
          <a:stretch>
            <a:fillRect/>
          </a:stretch>
        </p:blipFill>
        <p:spPr>
          <a:xfrm>
            <a:off x="7315200" y="87190"/>
            <a:ext cx="1752753" cy="674810"/>
          </a:xfrm>
          <a:prstGeom prst="rect">
            <a:avLst/>
          </a:prstGeom>
        </p:spPr>
      </p:pic>
      <p:sp>
        <p:nvSpPr>
          <p:cNvPr id="5" name="Content Placeholder 2">
            <a:extLst>
              <a:ext uri="{FF2B5EF4-FFF2-40B4-BE49-F238E27FC236}">
                <a16:creationId xmlns:a16="http://schemas.microsoft.com/office/drawing/2014/main" id="{E5FA4294-3BBB-7D41-B73B-74AC737FF4F1}"/>
              </a:ext>
            </a:extLst>
          </p:cNvPr>
          <p:cNvSpPr>
            <a:spLocks noGrp="1"/>
          </p:cNvSpPr>
          <p:nvPr>
            <p:ph sz="quarter" idx="1"/>
          </p:nvPr>
        </p:nvSpPr>
        <p:spPr>
          <a:xfrm>
            <a:off x="385762" y="1752600"/>
            <a:ext cx="8372475" cy="4572000"/>
          </a:xfrm>
        </p:spPr>
        <p:txBody>
          <a:bodyPr>
            <a:normAutofit/>
          </a:bodyPr>
          <a:lstStyle/>
          <a:p>
            <a:pPr marL="0" indent="0">
              <a:buNone/>
            </a:pPr>
            <a:r>
              <a:rPr lang="sv-SE" sz="1800" b="1" dirty="0"/>
              <a:t>Ungdomscoachen är ofta en av klubbens aktiva alt tidigare aktivt spelande ungdomar som vill utveckla sina coach- och ledaregenskaper. </a:t>
            </a:r>
            <a:r>
              <a:rPr lang="sv-SE" sz="1800" dirty="0"/>
              <a:t>En ungdomscoach ska alltid ha en vuxen ledare med sig på träning eller match. Uppdraget handlar mycket om att stötta/leda yngre lag genom sitt basketkunnande. Utbildning för ungdomscoacher sker från cirka 15 års ålder och hålls samman av Tränarrådet. </a:t>
            </a:r>
            <a:r>
              <a:rPr lang="sv-SE" sz="1800" dirty="0" err="1"/>
              <a:t>Head</a:t>
            </a:r>
            <a:r>
              <a:rPr lang="sv-SE" sz="1800" dirty="0"/>
              <a:t> Coach och Team Manager ska tillsammans stötta och ”coacha” ungdomscoachen och återkoppla löpande till ungdomscoachen och Tränarrådet vid behov av extra insatser.</a:t>
            </a:r>
          </a:p>
          <a:p>
            <a:pPr marL="0" indent="0">
              <a:buNone/>
            </a:pPr>
            <a:endParaRPr lang="sv-SE" sz="1800" b="1" u="sng" dirty="0"/>
          </a:p>
          <a:p>
            <a:pPr marL="0" indent="0">
              <a:buNone/>
            </a:pPr>
            <a:r>
              <a:rPr lang="sv-SE" sz="1800" b="1" u="sng" dirty="0"/>
              <a:t>Ansvarar för att:</a:t>
            </a:r>
            <a:endParaRPr lang="sv-SE" sz="1800" u="sng" dirty="0"/>
          </a:p>
          <a:p>
            <a:pPr lvl="0"/>
            <a:r>
              <a:rPr lang="sv-SE" sz="1800" dirty="0"/>
              <a:t>Hjälpa till vid lagets träning och match med inspel &amp; stöd från </a:t>
            </a:r>
            <a:r>
              <a:rPr lang="sv-SE" sz="1800" dirty="0" err="1"/>
              <a:t>Head</a:t>
            </a:r>
            <a:r>
              <a:rPr lang="sv-SE" sz="1800" dirty="0"/>
              <a:t> Coach</a:t>
            </a:r>
          </a:p>
          <a:p>
            <a:pPr lvl="0"/>
            <a:r>
              <a:rPr lang="sv-SE" sz="1800" dirty="0"/>
              <a:t>Delta i coach </a:t>
            </a:r>
            <a:r>
              <a:rPr lang="sv-SE" sz="1800" dirty="0" err="1"/>
              <a:t>clinics</a:t>
            </a:r>
            <a:r>
              <a:rPr lang="sv-SE" sz="1800" dirty="0"/>
              <a:t> </a:t>
            </a:r>
          </a:p>
          <a:p>
            <a:pPr lvl="0"/>
            <a:r>
              <a:rPr lang="sv-SE" sz="1800" dirty="0" err="1"/>
              <a:t>Ev</a:t>
            </a:r>
            <a:r>
              <a:rPr lang="sv-SE" sz="1800" dirty="0"/>
              <a:t> hålla i fysträningar eller annan träning som laget behöver</a:t>
            </a:r>
          </a:p>
          <a:p>
            <a:pPr lvl="0"/>
            <a:r>
              <a:rPr lang="sv-SE" sz="1800" dirty="0"/>
              <a:t>Peppa, stötta och ge återkoppling till spelare vid matcher och träning</a:t>
            </a:r>
          </a:p>
          <a:p>
            <a:pPr marL="0" lvl="0" indent="0">
              <a:buNone/>
            </a:pPr>
            <a:endParaRPr lang="sv-SE" sz="1800" dirty="0"/>
          </a:p>
        </p:txBody>
      </p:sp>
    </p:spTree>
    <p:extLst>
      <p:ext uri="{BB962C8B-B14F-4D97-AF65-F5344CB8AC3E}">
        <p14:creationId xmlns:p14="http://schemas.microsoft.com/office/powerpoint/2010/main" val="10052833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2"/>
          <p:cNvSpPr txBox="1">
            <a:spLocks noChangeArrowheads="1"/>
          </p:cNvSpPr>
          <p:nvPr/>
        </p:nvSpPr>
        <p:spPr>
          <a:xfrm>
            <a:off x="440052" y="672560"/>
            <a:ext cx="7924800" cy="1143000"/>
          </a:xfrm>
          <a:prstGeom prst="rect">
            <a:avLst/>
          </a:prstGeom>
        </p:spPr>
        <p:txBody>
          <a:bodyPr vert="horz" wrap="square" lIns="91440" tIns="45720" rIns="91440" bIns="45720" numCol="1" anchor="b" anchorCtr="0" compatLnSpc="1">
            <a:prstTxWarp prst="textNoShape">
              <a:avLst/>
            </a:prstTxWarp>
            <a:noAutofit/>
          </a:bodyPr>
          <a:lstStyle>
            <a:lvl1pPr algn="ctr" rtl="0" eaLnBrk="0" fontAlgn="base" hangingPunct="0">
              <a:lnSpc>
                <a:spcPts val="5800"/>
              </a:lnSpc>
              <a:spcBef>
                <a:spcPct val="0"/>
              </a:spcBef>
              <a:spcAft>
                <a:spcPct val="0"/>
              </a:spcAft>
              <a:defRPr sz="4800" kern="1200">
                <a:solidFill>
                  <a:schemeClr val="tx2"/>
                </a:solidFill>
                <a:effectLst>
                  <a:outerShdw blurRad="63500" dist="38100" dir="5400000" algn="t" rotWithShape="0">
                    <a:prstClr val="black">
                      <a:alpha val="25000"/>
                    </a:prstClr>
                  </a:outerShdw>
                </a:effectLst>
                <a:latin typeface="Verdana" pitchFamily="34" charset="0"/>
                <a:ea typeface="+mj-ea"/>
                <a:cs typeface="+mj-cs"/>
              </a:defRPr>
            </a:lvl1pPr>
            <a:lvl2pPr algn="ctr" rtl="0" eaLnBrk="0" fontAlgn="base" hangingPunct="0">
              <a:lnSpc>
                <a:spcPts val="5800"/>
              </a:lnSpc>
              <a:spcBef>
                <a:spcPct val="0"/>
              </a:spcBef>
              <a:spcAft>
                <a:spcPct val="0"/>
              </a:spcAft>
              <a:defRPr sz="4800">
                <a:solidFill>
                  <a:schemeClr val="tx2"/>
                </a:solidFill>
                <a:latin typeface="Verdana" pitchFamily="34" charset="0"/>
              </a:defRPr>
            </a:lvl2pPr>
            <a:lvl3pPr algn="ctr" rtl="0" eaLnBrk="0" fontAlgn="base" hangingPunct="0">
              <a:lnSpc>
                <a:spcPts val="5800"/>
              </a:lnSpc>
              <a:spcBef>
                <a:spcPct val="0"/>
              </a:spcBef>
              <a:spcAft>
                <a:spcPct val="0"/>
              </a:spcAft>
              <a:defRPr sz="4800">
                <a:solidFill>
                  <a:schemeClr val="tx2"/>
                </a:solidFill>
                <a:latin typeface="Verdana" pitchFamily="34" charset="0"/>
              </a:defRPr>
            </a:lvl3pPr>
            <a:lvl4pPr algn="ctr" rtl="0" eaLnBrk="0" fontAlgn="base" hangingPunct="0">
              <a:lnSpc>
                <a:spcPts val="5800"/>
              </a:lnSpc>
              <a:spcBef>
                <a:spcPct val="0"/>
              </a:spcBef>
              <a:spcAft>
                <a:spcPct val="0"/>
              </a:spcAft>
              <a:defRPr sz="4800">
                <a:solidFill>
                  <a:schemeClr val="tx2"/>
                </a:solidFill>
                <a:latin typeface="Verdana" pitchFamily="34" charset="0"/>
              </a:defRPr>
            </a:lvl4pPr>
            <a:lvl5pPr algn="ctr" rtl="0" eaLnBrk="0" fontAlgn="base" hangingPunct="0">
              <a:lnSpc>
                <a:spcPts val="5800"/>
              </a:lnSpc>
              <a:spcBef>
                <a:spcPct val="0"/>
              </a:spcBef>
              <a:spcAft>
                <a:spcPct val="0"/>
              </a:spcAft>
              <a:defRPr sz="4800">
                <a:solidFill>
                  <a:schemeClr val="tx2"/>
                </a:solidFill>
                <a:latin typeface="Verdana" pitchFamily="34" charset="0"/>
              </a:defRPr>
            </a:lvl5pPr>
            <a:lvl6pPr marL="457200" algn="ctr" rtl="0" fontAlgn="base">
              <a:lnSpc>
                <a:spcPts val="5800"/>
              </a:lnSpc>
              <a:spcBef>
                <a:spcPct val="0"/>
              </a:spcBef>
              <a:spcAft>
                <a:spcPct val="0"/>
              </a:spcAft>
              <a:defRPr sz="4000">
                <a:solidFill>
                  <a:schemeClr val="tx2"/>
                </a:solidFill>
                <a:latin typeface="Verdana" pitchFamily="34" charset="0"/>
              </a:defRPr>
            </a:lvl6pPr>
            <a:lvl7pPr marL="914400" algn="ctr" rtl="0" fontAlgn="base">
              <a:lnSpc>
                <a:spcPts val="5800"/>
              </a:lnSpc>
              <a:spcBef>
                <a:spcPct val="0"/>
              </a:spcBef>
              <a:spcAft>
                <a:spcPct val="0"/>
              </a:spcAft>
              <a:defRPr sz="4000">
                <a:solidFill>
                  <a:schemeClr val="tx2"/>
                </a:solidFill>
                <a:latin typeface="Verdana" pitchFamily="34" charset="0"/>
              </a:defRPr>
            </a:lvl7pPr>
            <a:lvl8pPr marL="1371600" algn="ctr" rtl="0" fontAlgn="base">
              <a:lnSpc>
                <a:spcPts val="5800"/>
              </a:lnSpc>
              <a:spcBef>
                <a:spcPct val="0"/>
              </a:spcBef>
              <a:spcAft>
                <a:spcPct val="0"/>
              </a:spcAft>
              <a:defRPr sz="4000">
                <a:solidFill>
                  <a:schemeClr val="tx2"/>
                </a:solidFill>
                <a:latin typeface="Verdana" pitchFamily="34" charset="0"/>
              </a:defRPr>
            </a:lvl8pPr>
            <a:lvl9pPr marL="1828800" algn="ctr" rtl="0" fontAlgn="base">
              <a:lnSpc>
                <a:spcPts val="5800"/>
              </a:lnSpc>
              <a:spcBef>
                <a:spcPct val="0"/>
              </a:spcBef>
              <a:spcAft>
                <a:spcPct val="0"/>
              </a:spcAft>
              <a:defRPr sz="4000">
                <a:solidFill>
                  <a:schemeClr val="tx2"/>
                </a:solidFill>
                <a:latin typeface="Verdana" pitchFamily="34" charset="0"/>
              </a:defRPr>
            </a:lvl9pPr>
          </a:lstStyle>
          <a:p>
            <a:pPr marL="0" marR="0" lvl="0" indent="0" algn="ctr" defTabSz="914400" rtl="0" eaLnBrk="0" fontAlgn="base" latinLnBrk="0" hangingPunct="0">
              <a:lnSpc>
                <a:spcPts val="5800"/>
              </a:lnSpc>
              <a:spcBef>
                <a:spcPct val="0"/>
              </a:spcBef>
              <a:spcAft>
                <a:spcPct val="0"/>
              </a:spcAft>
              <a:buClrTx/>
              <a:buSzTx/>
              <a:buFontTx/>
              <a:buNone/>
              <a:tabLst/>
              <a:defRPr/>
            </a:pPr>
            <a:endParaRPr kumimoji="0" lang="en-US" sz="4800" b="0" i="0" u="none" strike="noStrike" kern="1200" cap="none" spc="0" normalizeH="0" baseline="0" noProof="0" dirty="0">
              <a:ln>
                <a:noFill/>
              </a:ln>
              <a:solidFill>
                <a:srgbClr val="1F497D"/>
              </a:solidFill>
              <a:effectLst>
                <a:outerShdw blurRad="63500" dist="38100" dir="5400000" algn="t" rotWithShape="0">
                  <a:prstClr val="black">
                    <a:alpha val="25000"/>
                  </a:prstClr>
                </a:outerShdw>
              </a:effectLst>
              <a:uLnTx/>
              <a:uFillTx/>
              <a:latin typeface="Verdana" pitchFamily="34" charset="0"/>
              <a:ea typeface="+mj-ea"/>
              <a:cs typeface="+mj-cs"/>
            </a:endParaRPr>
          </a:p>
        </p:txBody>
      </p:sp>
      <p:sp>
        <p:nvSpPr>
          <p:cNvPr id="9" name="Rubrik 1">
            <a:extLst>
              <a:ext uri="{FF2B5EF4-FFF2-40B4-BE49-F238E27FC236}">
                <a16:creationId xmlns:a16="http://schemas.microsoft.com/office/drawing/2014/main" id="{A4C2DE42-6415-6A4B-91DA-65E90662AD7B}"/>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rPr>
              <a:t>Lagförälder</a:t>
            </a:r>
            <a:endPar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endParaRPr>
          </a:p>
        </p:txBody>
      </p:sp>
      <p:pic>
        <p:nvPicPr>
          <p:cNvPr id="10" name="Bildobjekt 9">
            <a:extLst>
              <a:ext uri="{FF2B5EF4-FFF2-40B4-BE49-F238E27FC236}">
                <a16:creationId xmlns:a16="http://schemas.microsoft.com/office/drawing/2014/main" id="{C0018535-CAE0-A440-9735-C707DBE661F2}"/>
              </a:ext>
            </a:extLst>
          </p:cNvPr>
          <p:cNvPicPr>
            <a:picLocks noChangeAspect="1"/>
          </p:cNvPicPr>
          <p:nvPr/>
        </p:nvPicPr>
        <p:blipFill>
          <a:blip r:embed="rId2"/>
          <a:stretch>
            <a:fillRect/>
          </a:stretch>
        </p:blipFill>
        <p:spPr>
          <a:xfrm>
            <a:off x="7315200" y="87190"/>
            <a:ext cx="1752753" cy="674810"/>
          </a:xfrm>
          <a:prstGeom prst="rect">
            <a:avLst/>
          </a:prstGeom>
        </p:spPr>
      </p:pic>
      <p:sp>
        <p:nvSpPr>
          <p:cNvPr id="5" name="Content Placeholder 2">
            <a:extLst>
              <a:ext uri="{FF2B5EF4-FFF2-40B4-BE49-F238E27FC236}">
                <a16:creationId xmlns:a16="http://schemas.microsoft.com/office/drawing/2014/main" id="{E5FA4294-3BBB-7D41-B73B-74AC737FF4F1}"/>
              </a:ext>
            </a:extLst>
          </p:cNvPr>
          <p:cNvSpPr>
            <a:spLocks noGrp="1"/>
          </p:cNvSpPr>
          <p:nvPr>
            <p:ph sz="quarter" idx="1"/>
          </p:nvPr>
        </p:nvSpPr>
        <p:spPr>
          <a:xfrm>
            <a:off x="385762" y="1752600"/>
            <a:ext cx="8372475" cy="4572000"/>
          </a:xfrm>
        </p:spPr>
        <p:txBody>
          <a:bodyPr>
            <a:noAutofit/>
          </a:bodyPr>
          <a:lstStyle/>
          <a:p>
            <a:pPr marL="0" indent="0">
              <a:buNone/>
            </a:pPr>
            <a:r>
              <a:rPr lang="sv-SE" sz="1800" b="1" dirty="0"/>
              <a:t>Lagföräldrarna är en viktig resurs för att ordna lagaktiviteter som stärker lagets ”teamkänsla”. </a:t>
            </a:r>
            <a:r>
              <a:rPr lang="sv-SE" sz="1800" dirty="0"/>
              <a:t>Alla föräldrar bör vara involverade på något sätt runt laget. Välj med fördel en huvudansvarig lagförälder som kan samordna alla lagföräldrars arbete.</a:t>
            </a:r>
          </a:p>
          <a:p>
            <a:pPr marL="0" indent="0">
              <a:buNone/>
            </a:pPr>
            <a:r>
              <a:rPr lang="sv-SE" sz="1800" b="1" u="sng" dirty="0"/>
              <a:t>Ansvarar för att:</a:t>
            </a:r>
            <a:endParaRPr lang="sv-SE" sz="1800" u="sng" dirty="0"/>
          </a:p>
          <a:p>
            <a:pPr lvl="0"/>
            <a:r>
              <a:rPr lang="sv-SE" sz="1800" dirty="0"/>
              <a:t>Initiera, planera och delta vid lagaktiviteter utöver det sportsliga, såsom lagavslutning, pizzakvällar, teambuilding, kostföreläsning m m </a:t>
            </a:r>
          </a:p>
          <a:p>
            <a:pPr lvl="0"/>
            <a:r>
              <a:rPr lang="sv-SE" sz="1800" dirty="0"/>
              <a:t>Identifiera och engagera andra föräldrar som har intresse av att på olika sätt hjälpa till runt laget och i föreningen</a:t>
            </a:r>
          </a:p>
          <a:p>
            <a:pPr marL="0" indent="0">
              <a:buNone/>
            </a:pPr>
            <a:r>
              <a:rPr lang="sv-SE" sz="1200" b="1" u="sng" dirty="0"/>
              <a:t>Som inspiration följer här lite exempel på vad lagföräldrar kan göra i laget:</a:t>
            </a:r>
            <a:endParaRPr lang="sv-SE" sz="1200" dirty="0"/>
          </a:p>
          <a:p>
            <a:pPr lvl="0"/>
            <a:r>
              <a:rPr lang="sv-SE" sz="1200" dirty="0"/>
              <a:t>Planera och arrangera </a:t>
            </a:r>
            <a:r>
              <a:rPr lang="sv-SE" sz="1200" dirty="0" err="1"/>
              <a:t>lagmys</a:t>
            </a:r>
            <a:r>
              <a:rPr lang="sv-SE" sz="1200" dirty="0"/>
              <a:t> och andra gemensamma aktiviteter </a:t>
            </a:r>
          </a:p>
          <a:p>
            <a:pPr lvl="0"/>
            <a:r>
              <a:rPr lang="sv-SE" sz="1200" dirty="0"/>
              <a:t>Planera och arrangera lagavslutningar och föreningsgemensamma insatser för laget</a:t>
            </a:r>
          </a:p>
          <a:p>
            <a:pPr lvl="0"/>
            <a:r>
              <a:rPr lang="sv-SE" sz="1200" dirty="0"/>
              <a:t>Planera och arrangera aktiviteter för insamling till lagkassa </a:t>
            </a:r>
          </a:p>
          <a:p>
            <a:pPr lvl="0"/>
            <a:r>
              <a:rPr lang="sv-SE" sz="1200" dirty="0"/>
              <a:t>Planering inför cuper och läger</a:t>
            </a:r>
          </a:p>
          <a:p>
            <a:pPr lvl="0"/>
            <a:r>
              <a:rPr lang="sv-SE" sz="1200" dirty="0" err="1"/>
              <a:t>Ev</a:t>
            </a:r>
            <a:r>
              <a:rPr lang="sv-SE" sz="1200" dirty="0"/>
              <a:t> hålla i fysträningar eller annan träning som laget behöver</a:t>
            </a:r>
          </a:p>
          <a:p>
            <a:pPr lvl="0"/>
            <a:r>
              <a:rPr lang="sv-SE" sz="1200" dirty="0"/>
              <a:t>Samordna skjutsning till matcher </a:t>
            </a:r>
          </a:p>
          <a:p>
            <a:pPr lvl="0"/>
            <a:r>
              <a:rPr lang="sv-SE" sz="1200" dirty="0"/>
              <a:t>Stötta </a:t>
            </a:r>
            <a:r>
              <a:rPr lang="sv-SE" sz="1200" dirty="0" err="1"/>
              <a:t>Head</a:t>
            </a:r>
            <a:r>
              <a:rPr lang="sv-SE" sz="1200" dirty="0"/>
              <a:t> Coach och Team Manager i deras arbete</a:t>
            </a:r>
          </a:p>
          <a:p>
            <a:pPr lvl="0"/>
            <a:r>
              <a:rPr lang="sv-SE" sz="1200" dirty="0"/>
              <a:t>Fotografera eller filma på matcher</a:t>
            </a:r>
          </a:p>
          <a:p>
            <a:pPr lvl="0"/>
            <a:r>
              <a:rPr lang="sv-SE" sz="1200" dirty="0"/>
              <a:t>Uppdatera lagets hemsida med matchreferat och andra nyheter</a:t>
            </a:r>
          </a:p>
          <a:p>
            <a:pPr lvl="0"/>
            <a:r>
              <a:rPr lang="sv-SE" sz="1200" dirty="0"/>
              <a:t>Plåstra om, trösta och hjälpa spelare vid skada</a:t>
            </a:r>
          </a:p>
          <a:p>
            <a:pPr lvl="0"/>
            <a:r>
              <a:rPr lang="sv-SE" sz="1200" dirty="0"/>
              <a:t>Få igång hejarklackar vid matcher</a:t>
            </a:r>
          </a:p>
        </p:txBody>
      </p:sp>
    </p:spTree>
    <p:extLst>
      <p:ext uri="{BB962C8B-B14F-4D97-AF65-F5344CB8AC3E}">
        <p14:creationId xmlns:p14="http://schemas.microsoft.com/office/powerpoint/2010/main" val="26671627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0DE6A193-4755-479A-BC6F-A7EBCA73B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6" name="Freeform: Shape 75">
            <a:extLst>
              <a:ext uri="{FF2B5EF4-FFF2-40B4-BE49-F238E27FC236}">
                <a16:creationId xmlns:a16="http://schemas.microsoft.com/office/drawing/2014/main" id="{5A55B759-31A7-423C-9BC2-A8BC09FE9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4874" y="-478"/>
            <a:ext cx="5065739" cy="6858478"/>
          </a:xfrm>
          <a:custGeom>
            <a:avLst/>
            <a:gdLst>
              <a:gd name="connsiteX0" fmla="*/ 0 w 6754318"/>
              <a:gd name="connsiteY0" fmla="*/ 6858478 h 6858478"/>
              <a:gd name="connsiteX1" fmla="*/ 6754318 w 6754318"/>
              <a:gd name="connsiteY1" fmla="*/ 6858478 h 6858478"/>
              <a:gd name="connsiteX2" fmla="*/ 3577943 w 6754318"/>
              <a:gd name="connsiteY2" fmla="*/ 0 h 6858478"/>
              <a:gd name="connsiteX3" fmla="*/ 3572366 w 6754318"/>
              <a:gd name="connsiteY3" fmla="*/ 0 h 6858478"/>
              <a:gd name="connsiteX4" fmla="*/ 2506138 w 6754318"/>
              <a:gd name="connsiteY4" fmla="*/ 0 h 6858478"/>
              <a:gd name="connsiteX5" fmla="*/ 0 w 6754318"/>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4318" h="6858478">
                <a:moveTo>
                  <a:pt x="0" y="6858478"/>
                </a:moveTo>
                <a:lnTo>
                  <a:pt x="6754318" y="6858478"/>
                </a:lnTo>
                <a:lnTo>
                  <a:pt x="3577943" y="0"/>
                </a:lnTo>
                <a:lnTo>
                  <a:pt x="3572366" y="0"/>
                </a:lnTo>
                <a:lnTo>
                  <a:pt x="2506138" y="0"/>
                </a:lnTo>
                <a:lnTo>
                  <a:pt x="0"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8" name="Freeform: Shape 77">
            <a:extLst>
              <a:ext uri="{FF2B5EF4-FFF2-40B4-BE49-F238E27FC236}">
                <a16:creationId xmlns:a16="http://schemas.microsoft.com/office/drawing/2014/main" id="{617D17FB-975C-487E-8519-38E547609E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78"/>
            <a:ext cx="4790210" cy="6858478"/>
          </a:xfrm>
          <a:custGeom>
            <a:avLst/>
            <a:gdLst>
              <a:gd name="connsiteX0" fmla="*/ 433167 w 6386947"/>
              <a:gd name="connsiteY0" fmla="*/ 0 h 6858478"/>
              <a:gd name="connsiteX1" fmla="*/ 2138767 w 6386947"/>
              <a:gd name="connsiteY1" fmla="*/ 0 h 6858478"/>
              <a:gd name="connsiteX2" fmla="*/ 3204995 w 6386947"/>
              <a:gd name="connsiteY2" fmla="*/ 0 h 6858478"/>
              <a:gd name="connsiteX3" fmla="*/ 3210572 w 6386947"/>
              <a:gd name="connsiteY3" fmla="*/ 0 h 6858478"/>
              <a:gd name="connsiteX4" fmla="*/ 6386947 w 6386947"/>
              <a:gd name="connsiteY4" fmla="*/ 6858478 h 6858478"/>
              <a:gd name="connsiteX5" fmla="*/ 1832610 w 6386947"/>
              <a:gd name="connsiteY5" fmla="*/ 6858478 h 6858478"/>
              <a:gd name="connsiteX6" fmla="*/ 433167 w 6386947"/>
              <a:gd name="connsiteY6" fmla="*/ 6858478 h 6858478"/>
              <a:gd name="connsiteX7" fmla="*/ 0 w 6386947"/>
              <a:gd name="connsiteY7" fmla="*/ 6858478 h 6858478"/>
              <a:gd name="connsiteX8" fmla="*/ 0 w 6386947"/>
              <a:gd name="connsiteY8" fmla="*/ 478 h 6858478"/>
              <a:gd name="connsiteX9" fmla="*/ 433167 w 6386947"/>
              <a:gd name="connsiteY9" fmla="*/ 478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86947" h="6858478">
                <a:moveTo>
                  <a:pt x="433167" y="0"/>
                </a:moveTo>
                <a:lnTo>
                  <a:pt x="2138767" y="0"/>
                </a:lnTo>
                <a:lnTo>
                  <a:pt x="3204995" y="0"/>
                </a:lnTo>
                <a:lnTo>
                  <a:pt x="3210572" y="0"/>
                </a:lnTo>
                <a:lnTo>
                  <a:pt x="6386947" y="6858478"/>
                </a:lnTo>
                <a:lnTo>
                  <a:pt x="1832610" y="6858478"/>
                </a:lnTo>
                <a:lnTo>
                  <a:pt x="433167" y="6858478"/>
                </a:lnTo>
                <a:lnTo>
                  <a:pt x="0" y="6858478"/>
                </a:lnTo>
                <a:lnTo>
                  <a:pt x="0" y="478"/>
                </a:lnTo>
                <a:lnTo>
                  <a:pt x="433167" y="478"/>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9808" y="1573522"/>
            <a:ext cx="3289191" cy="2249424"/>
          </a:xfrm>
        </p:spPr>
        <p:txBody>
          <a:bodyPr vert="horz" lIns="91440" tIns="45720" rIns="91440" bIns="45720" rtlCol="0" anchor="t">
            <a:normAutofit/>
          </a:bodyPr>
          <a:lstStyle/>
          <a:p>
            <a:pPr algn="l">
              <a:lnSpc>
                <a:spcPct val="90000"/>
              </a:lnSpc>
            </a:pPr>
            <a:r>
              <a:rPr lang="en-US" sz="4700" dirty="0"/>
              <a:t>Vår</a:t>
            </a:r>
            <a:br>
              <a:rPr lang="en-US" sz="4700" dirty="0"/>
            </a:br>
            <a:r>
              <a:rPr lang="en-US" sz="4700" dirty="0"/>
              <a:t>värdegrund</a:t>
            </a:r>
          </a:p>
        </p:txBody>
      </p:sp>
      <p:pic>
        <p:nvPicPr>
          <p:cNvPr id="8" name="Bildobjekt 7">
            <a:extLst>
              <a:ext uri="{FF2B5EF4-FFF2-40B4-BE49-F238E27FC236}">
                <a16:creationId xmlns:a16="http://schemas.microsoft.com/office/drawing/2014/main" id="{AB5DA6ED-EC22-1442-910D-8C1B0FA30D10}"/>
              </a:ext>
            </a:extLst>
          </p:cNvPr>
          <p:cNvPicPr>
            <a:picLocks noChangeAspect="1"/>
          </p:cNvPicPr>
          <p:nvPr/>
        </p:nvPicPr>
        <p:blipFill>
          <a:blip r:embed="rId2"/>
          <a:stretch>
            <a:fillRect/>
          </a:stretch>
        </p:blipFill>
        <p:spPr>
          <a:xfrm>
            <a:off x="4343400" y="429254"/>
            <a:ext cx="4276585" cy="1646485"/>
          </a:xfrm>
          <a:prstGeom prst="rect">
            <a:avLst/>
          </a:prstGeom>
        </p:spPr>
      </p:pic>
      <p:sp>
        <p:nvSpPr>
          <p:cNvPr id="4" name="Rectangle 3"/>
          <p:cNvSpPr/>
          <p:nvPr/>
        </p:nvSpPr>
        <p:spPr>
          <a:xfrm>
            <a:off x="570904" y="4782262"/>
            <a:ext cx="3620096" cy="132343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sv-SE" sz="4000" dirty="0">
                <a:solidFill>
                  <a:prstClr val="white"/>
                </a:solidFill>
                <a:latin typeface="Calibri"/>
              </a:rPr>
              <a:t>Föreningspolicy &amp; Ledarfilosofi</a:t>
            </a:r>
            <a:endParaRPr kumimoji="0" lang="sv-SE" sz="4000" b="0" i="0" u="none" strike="noStrike" kern="1200" cap="none" spc="0" normalizeH="0" baseline="0" noProof="0" dirty="0">
              <a:ln>
                <a:noFill/>
              </a:ln>
              <a:solidFill>
                <a:prstClr val="white"/>
              </a:solidFill>
              <a:effectLst/>
              <a:uLnTx/>
              <a:uFillTx/>
              <a:latin typeface="Calibri"/>
              <a:ea typeface="+mn-ea"/>
              <a:cs typeface="+mn-cs"/>
            </a:endParaRPr>
          </a:p>
        </p:txBody>
      </p:sp>
      <p:sp>
        <p:nvSpPr>
          <p:cNvPr id="26626" name="AutoShape 2"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6628" name="AutoShape 4"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592538913"/>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385762" y="1752600"/>
            <a:ext cx="8372475" cy="4572000"/>
          </a:xfrm>
        </p:spPr>
        <p:txBody>
          <a:bodyPr>
            <a:normAutofit fontScale="92500"/>
          </a:bodyPr>
          <a:lstStyle/>
          <a:p>
            <a:r>
              <a:rPr lang="sv-SE" altLang="sv-SE" sz="2800" b="1" dirty="0"/>
              <a:t>Föreningspolicy</a:t>
            </a:r>
            <a:r>
              <a:rPr lang="sv-SE" altLang="sv-SE" sz="2800" dirty="0"/>
              <a:t> beskriver hur vi vill vara som förening</a:t>
            </a:r>
          </a:p>
          <a:p>
            <a:r>
              <a:rPr lang="sv-SE" altLang="sv-SE" sz="2800" b="1" dirty="0"/>
              <a:t>Ledarfilosofin</a:t>
            </a:r>
            <a:r>
              <a:rPr lang="sv-SE" altLang="sv-SE" sz="2800" dirty="0"/>
              <a:t> beskriver hur vi vill att våra ledare ska agera för barnens bästa och utveckla spelare och lag enligt goda värderingar och tydliga principer</a:t>
            </a:r>
          </a:p>
          <a:p>
            <a:r>
              <a:rPr lang="sv-SE" altLang="sv-SE" sz="2800" dirty="0"/>
              <a:t>Båda finns på vår hemsida</a:t>
            </a:r>
          </a:p>
          <a:p>
            <a:r>
              <a:rPr lang="sv-SE" altLang="sv-SE" sz="2800" dirty="0"/>
              <a:t>Läs igenom både Föreningspolicy &amp; Ledarfilosofi</a:t>
            </a:r>
          </a:p>
          <a:p>
            <a:r>
              <a:rPr lang="sv-SE" altLang="sv-SE" sz="2800" dirty="0"/>
              <a:t>Viktigt att alla känner till den</a:t>
            </a:r>
          </a:p>
          <a:p>
            <a:r>
              <a:rPr lang="sv-SE" altLang="sv-SE" sz="2800" dirty="0"/>
              <a:t>Samtliga ledare (ledare över 15 år) ska lämna in utdrag från </a:t>
            </a:r>
            <a:r>
              <a:rPr lang="sv-SE" altLang="sv-SE" sz="2800" b="1" dirty="0"/>
              <a:t>belastningsregister</a:t>
            </a:r>
          </a:p>
          <a:p>
            <a:r>
              <a:rPr lang="sv-SE" altLang="sv-SE" sz="2800" b="1" dirty="0"/>
              <a:t>Tränarguide </a:t>
            </a:r>
            <a:r>
              <a:rPr lang="sv-SE" altLang="sv-SE" sz="2800" dirty="0"/>
              <a:t>som ett stöd i hur vi utvecklar spelare och lag</a:t>
            </a:r>
          </a:p>
        </p:txBody>
      </p:sp>
      <p:sp>
        <p:nvSpPr>
          <p:cNvPr id="5" name="Rubrik 1">
            <a:extLst>
              <a:ext uri="{FF2B5EF4-FFF2-40B4-BE49-F238E27FC236}">
                <a16:creationId xmlns:a16="http://schemas.microsoft.com/office/drawing/2014/main" id="{E0D30AE2-81CA-5E4B-A1A1-F5EDCFCE0B2A}"/>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Värdegrund</a:t>
            </a:r>
          </a:p>
        </p:txBody>
      </p:sp>
      <p:pic>
        <p:nvPicPr>
          <p:cNvPr id="6" name="Bildobjekt 5">
            <a:extLst>
              <a:ext uri="{FF2B5EF4-FFF2-40B4-BE49-F238E27FC236}">
                <a16:creationId xmlns:a16="http://schemas.microsoft.com/office/drawing/2014/main" id="{3B9F523C-BEE5-384E-8F68-447265FB9CB3}"/>
              </a:ext>
            </a:extLst>
          </p:cNvPr>
          <p:cNvPicPr>
            <a:picLocks noChangeAspect="1"/>
          </p:cNvPicPr>
          <p:nvPr/>
        </p:nvPicPr>
        <p:blipFill>
          <a:blip r:embed="rId2"/>
          <a:stretch>
            <a:fillRect/>
          </a:stretch>
        </p:blipFill>
        <p:spPr>
          <a:xfrm>
            <a:off x="7315200" y="0"/>
            <a:ext cx="1752753" cy="674810"/>
          </a:xfrm>
          <a:prstGeom prst="rect">
            <a:avLst/>
          </a:prstGeom>
        </p:spPr>
      </p:pic>
      <p:sp>
        <p:nvSpPr>
          <p:cNvPr id="7" name="textruta 6">
            <a:extLst>
              <a:ext uri="{FF2B5EF4-FFF2-40B4-BE49-F238E27FC236}">
                <a16:creationId xmlns:a16="http://schemas.microsoft.com/office/drawing/2014/main" id="{F8059055-0E10-CF42-B0D6-A33B6FBE3A3F}"/>
              </a:ext>
            </a:extLst>
          </p:cNvPr>
          <p:cNvSpPr txBox="1"/>
          <p:nvPr/>
        </p:nvSpPr>
        <p:spPr>
          <a:xfrm>
            <a:off x="7200976" y="6172200"/>
            <a:ext cx="1981200" cy="523220"/>
          </a:xfrm>
          <a:prstGeom prst="rect">
            <a:avLst/>
          </a:prstGeom>
          <a:noFill/>
        </p:spPr>
        <p:txBody>
          <a:bodyPr wrap="square" rtlCol="0">
            <a:spAutoFit/>
          </a:bodyPr>
          <a:lstStyle/>
          <a:p>
            <a:r>
              <a:rPr lang="sv-SE" sz="1400" u="sng" dirty="0">
                <a:solidFill>
                  <a:srgbClr val="0070C0"/>
                </a:solidFill>
                <a:hlinkClick r:id="rId3"/>
              </a:rPr>
              <a:t>Detta dokument finns även på vår hemsida</a:t>
            </a:r>
            <a:endParaRPr sz="1400" u="sng" dirty="0">
              <a:solidFill>
                <a:srgbClr val="0070C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385762" y="1752600"/>
            <a:ext cx="8372475" cy="4572000"/>
          </a:xfrm>
        </p:spPr>
        <p:txBody>
          <a:bodyPr>
            <a:normAutofit/>
          </a:bodyPr>
          <a:lstStyle/>
          <a:p>
            <a:pPr marL="0" indent="0" algn="ctr">
              <a:buNone/>
            </a:pPr>
            <a:r>
              <a:rPr lang="sv-SE" sz="3600" i="1" dirty="0"/>
              <a:t>Vår vision är att vara </a:t>
            </a:r>
            <a:r>
              <a:rPr lang="sv-SE" sz="3600" b="1" i="1" dirty="0"/>
              <a:t>en av Sveriges mest framgångsrika basketklubbar </a:t>
            </a:r>
            <a:r>
              <a:rPr lang="sv-SE" sz="3600" i="1" dirty="0"/>
              <a:t>när det gäller att utbilda unga spelare </a:t>
            </a:r>
          </a:p>
          <a:p>
            <a:pPr marL="0" indent="0" algn="ctr">
              <a:buNone/>
            </a:pPr>
            <a:r>
              <a:rPr lang="sv-SE" sz="3600" i="1" dirty="0"/>
              <a:t>– </a:t>
            </a:r>
          </a:p>
          <a:p>
            <a:pPr marL="0" indent="0" algn="ctr">
              <a:buNone/>
            </a:pPr>
            <a:r>
              <a:rPr lang="sv-SE" sz="3600" i="1" dirty="0"/>
              <a:t>både avseende breddverksamhet och för de som verkligen vill satsa på basket. </a:t>
            </a:r>
            <a:endParaRPr lang="sv-SE" altLang="sv-SE" sz="2800" i="1" dirty="0"/>
          </a:p>
        </p:txBody>
      </p:sp>
      <p:sp>
        <p:nvSpPr>
          <p:cNvPr id="5" name="Rubrik 1">
            <a:extLst>
              <a:ext uri="{FF2B5EF4-FFF2-40B4-BE49-F238E27FC236}">
                <a16:creationId xmlns:a16="http://schemas.microsoft.com/office/drawing/2014/main" id="{C14612CF-45DA-FF48-A03B-FD2795DEE5CC}"/>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Vår Vision</a:t>
            </a:r>
          </a:p>
        </p:txBody>
      </p:sp>
      <p:pic>
        <p:nvPicPr>
          <p:cNvPr id="6" name="Bildobjekt 5">
            <a:extLst>
              <a:ext uri="{FF2B5EF4-FFF2-40B4-BE49-F238E27FC236}">
                <a16:creationId xmlns:a16="http://schemas.microsoft.com/office/drawing/2014/main" id="{87A057FC-1666-CD41-A0A2-D6B03A5E924E}"/>
              </a:ext>
            </a:extLst>
          </p:cNvPr>
          <p:cNvPicPr>
            <a:picLocks noChangeAspect="1"/>
          </p:cNvPicPr>
          <p:nvPr/>
        </p:nvPicPr>
        <p:blipFill>
          <a:blip r:embed="rId2"/>
          <a:stretch>
            <a:fillRect/>
          </a:stretch>
        </p:blipFill>
        <p:spPr>
          <a:xfrm>
            <a:off x="7315200" y="0"/>
            <a:ext cx="1752753" cy="674810"/>
          </a:xfrm>
          <a:prstGeom prst="rect">
            <a:avLst/>
          </a:prstGeom>
        </p:spPr>
      </p:pic>
    </p:spTree>
    <p:extLst>
      <p:ext uri="{BB962C8B-B14F-4D97-AF65-F5344CB8AC3E}">
        <p14:creationId xmlns:p14="http://schemas.microsoft.com/office/powerpoint/2010/main" val="29679631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990600" y="1371600"/>
            <a:ext cx="6781800" cy="5334000"/>
          </a:xfrm>
        </p:spPr>
        <p:txBody>
          <a:bodyPr>
            <a:normAutofit fontScale="92500"/>
          </a:bodyPr>
          <a:lstStyle/>
          <a:p>
            <a:pPr lvl="0"/>
            <a:r>
              <a:rPr lang="sv-SE" sz="2400" dirty="0"/>
              <a:t>Att klubben är </a:t>
            </a:r>
            <a:r>
              <a:rPr lang="sv-SE" sz="2400" b="1" dirty="0"/>
              <a:t>öppen för alla</a:t>
            </a:r>
          </a:p>
          <a:p>
            <a:pPr lvl="0"/>
            <a:r>
              <a:rPr lang="sv-SE" sz="2400" dirty="0"/>
              <a:t>Att </a:t>
            </a:r>
            <a:r>
              <a:rPr lang="sv-SE" sz="2400" b="1" dirty="0"/>
              <a:t>skapa en lagkänsla </a:t>
            </a:r>
            <a:r>
              <a:rPr lang="sv-SE" sz="2400" dirty="0"/>
              <a:t>där alla spelare och engagerade föräldrar alltid jobbar för att hjälpa sina medspelare, laget och klubben</a:t>
            </a:r>
          </a:p>
          <a:p>
            <a:pPr lvl="0"/>
            <a:r>
              <a:rPr lang="sv-SE" sz="2400" dirty="0"/>
              <a:t>Att hålla </a:t>
            </a:r>
            <a:r>
              <a:rPr lang="sv-SE" sz="2400" b="1" dirty="0"/>
              <a:t>rimliga medlemsavgifter</a:t>
            </a:r>
          </a:p>
          <a:p>
            <a:pPr lvl="0"/>
            <a:r>
              <a:rPr lang="sv-SE" sz="2400" dirty="0"/>
              <a:t>Att </a:t>
            </a:r>
            <a:r>
              <a:rPr lang="sv-SE" sz="2400" b="1" dirty="0"/>
              <a:t>erbjuda en breddverksamhet </a:t>
            </a:r>
            <a:r>
              <a:rPr lang="sv-SE" sz="2400" dirty="0"/>
              <a:t>som passar så många som möjligt</a:t>
            </a:r>
          </a:p>
          <a:p>
            <a:pPr lvl="0"/>
            <a:r>
              <a:rPr lang="sv-SE" sz="2400" dirty="0"/>
              <a:t>Att även </a:t>
            </a:r>
            <a:r>
              <a:rPr lang="sv-SE" sz="2400" b="1" dirty="0"/>
              <a:t>erbjuda spelare som vill satsa på basketen </a:t>
            </a:r>
            <a:r>
              <a:rPr lang="sv-SE" sz="2400" dirty="0"/>
              <a:t>de bästa förutsättningarna för detta genom en bra och gedigen utbildning</a:t>
            </a:r>
          </a:p>
          <a:p>
            <a:pPr lvl="0"/>
            <a:r>
              <a:rPr lang="sv-SE" sz="2400" dirty="0"/>
              <a:t>Att ingen av två ovanstående punkter ska ske på bekostnad av den andre</a:t>
            </a:r>
          </a:p>
          <a:p>
            <a:r>
              <a:rPr lang="sv-SE" sz="2400" dirty="0"/>
              <a:t>Att därigenom få </a:t>
            </a:r>
            <a:r>
              <a:rPr lang="sv-SE" sz="2400" b="1" dirty="0"/>
              <a:t>så många spelare som möjligt att spela basket så länge som möjligt </a:t>
            </a:r>
            <a:r>
              <a:rPr lang="sv-SE" sz="2400" dirty="0"/>
              <a:t>hos Viby Basket</a:t>
            </a:r>
            <a:endParaRPr lang="sv-SE" altLang="sv-SE" sz="2400" dirty="0"/>
          </a:p>
        </p:txBody>
      </p:sp>
      <p:sp>
        <p:nvSpPr>
          <p:cNvPr id="5" name="Rubrik 1">
            <a:extLst>
              <a:ext uri="{FF2B5EF4-FFF2-40B4-BE49-F238E27FC236}">
                <a16:creationId xmlns:a16="http://schemas.microsoft.com/office/drawing/2014/main" id="{5F1AB6C9-38CF-D344-BA2D-820146FBC528}"/>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Föreningspolicy</a:t>
            </a:r>
          </a:p>
        </p:txBody>
      </p:sp>
      <p:pic>
        <p:nvPicPr>
          <p:cNvPr id="6" name="Bildobjekt 5">
            <a:extLst>
              <a:ext uri="{FF2B5EF4-FFF2-40B4-BE49-F238E27FC236}">
                <a16:creationId xmlns:a16="http://schemas.microsoft.com/office/drawing/2014/main" id="{AC9BE370-1DEA-3949-A7DC-31A41B6F8916}"/>
              </a:ext>
            </a:extLst>
          </p:cNvPr>
          <p:cNvPicPr>
            <a:picLocks noChangeAspect="1"/>
          </p:cNvPicPr>
          <p:nvPr/>
        </p:nvPicPr>
        <p:blipFill>
          <a:blip r:embed="rId2"/>
          <a:stretch>
            <a:fillRect/>
          </a:stretch>
        </p:blipFill>
        <p:spPr>
          <a:xfrm>
            <a:off x="7315200" y="0"/>
            <a:ext cx="1752753" cy="674810"/>
          </a:xfrm>
          <a:prstGeom prst="rect">
            <a:avLst/>
          </a:prstGeom>
        </p:spPr>
      </p:pic>
    </p:spTree>
    <p:extLst>
      <p:ext uri="{BB962C8B-B14F-4D97-AF65-F5344CB8AC3E}">
        <p14:creationId xmlns:p14="http://schemas.microsoft.com/office/powerpoint/2010/main" val="9568591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990600" y="1828800"/>
            <a:ext cx="6781800" cy="4572000"/>
          </a:xfrm>
        </p:spPr>
        <p:txBody>
          <a:bodyPr>
            <a:normAutofit fontScale="70000" lnSpcReduction="20000"/>
          </a:bodyPr>
          <a:lstStyle/>
          <a:p>
            <a:pPr marL="0" lvl="0" indent="0">
              <a:buNone/>
            </a:pPr>
            <a:r>
              <a:rPr lang="sv-SE" dirty="0"/>
              <a:t>Fyra hörnstenar där prestation står över resultat:</a:t>
            </a:r>
          </a:p>
          <a:p>
            <a:pPr marL="0" lvl="0" indent="0">
              <a:buNone/>
            </a:pPr>
            <a:endParaRPr lang="sv-SE" dirty="0"/>
          </a:p>
          <a:p>
            <a:pPr lvl="0"/>
            <a:r>
              <a:rPr lang="sv-SE" dirty="0"/>
              <a:t>Ansträngning</a:t>
            </a:r>
          </a:p>
          <a:p>
            <a:pPr lvl="1"/>
            <a:r>
              <a:rPr lang="sv-SE" dirty="0"/>
              <a:t>Belöna ansträngning och de tillfällen där spelare satsar allt även om de förlorar </a:t>
            </a:r>
          </a:p>
          <a:p>
            <a:pPr lvl="0"/>
            <a:r>
              <a:rPr lang="sv-SE" dirty="0"/>
              <a:t>Lärandet</a:t>
            </a:r>
          </a:p>
          <a:p>
            <a:pPr lvl="1"/>
            <a:r>
              <a:rPr lang="sv-SE" dirty="0"/>
              <a:t>Fokusera på att spelarna och laget utvecklas genom att sätta upp prestationsmål</a:t>
            </a:r>
          </a:p>
          <a:p>
            <a:pPr lvl="0"/>
            <a:r>
              <a:rPr lang="sv-SE" dirty="0"/>
              <a:t>Misstag</a:t>
            </a:r>
          </a:p>
          <a:p>
            <a:pPr lvl="1"/>
            <a:r>
              <a:rPr lang="sv-SE" dirty="0"/>
              <a:t>Beröm spelare som vågar utmana och ta svåra men rätt beslut trots att det kanske inte går hela vägen. Då får vi trygga spelare som lär sig mer.</a:t>
            </a:r>
          </a:p>
          <a:p>
            <a:r>
              <a:rPr lang="sv-SE" dirty="0"/>
              <a:t>Må-bra kontot</a:t>
            </a:r>
          </a:p>
          <a:p>
            <a:pPr lvl="1"/>
            <a:r>
              <a:rPr lang="sv-SE" dirty="0"/>
              <a:t>Notera och beröm när spelarna gör rätt saker. Ge spelarna ansvar att peppa varandra också</a:t>
            </a:r>
            <a:endParaRPr lang="sv-SE" altLang="sv-SE" dirty="0"/>
          </a:p>
        </p:txBody>
      </p:sp>
      <p:sp>
        <p:nvSpPr>
          <p:cNvPr id="5" name="Rubrik 1">
            <a:extLst>
              <a:ext uri="{FF2B5EF4-FFF2-40B4-BE49-F238E27FC236}">
                <a16:creationId xmlns:a16="http://schemas.microsoft.com/office/drawing/2014/main" id="{5A7640C6-FE2D-E344-8418-CBA535DDDB47}"/>
              </a:ext>
            </a:extLst>
          </p:cNvPr>
          <p:cNvSpPr txBox="1">
            <a:spLocks/>
          </p:cNvSpPr>
          <p:nvPr/>
        </p:nvSpPr>
        <p:spPr>
          <a:xfrm>
            <a:off x="0" y="0"/>
            <a:ext cx="7239000" cy="1143000"/>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Vår ledarfilosofi – </a:t>
            </a:r>
          </a:p>
          <a:p>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Positiv coaching </a:t>
            </a:r>
          </a:p>
        </p:txBody>
      </p:sp>
      <p:pic>
        <p:nvPicPr>
          <p:cNvPr id="6" name="Bildobjekt 5">
            <a:extLst>
              <a:ext uri="{FF2B5EF4-FFF2-40B4-BE49-F238E27FC236}">
                <a16:creationId xmlns:a16="http://schemas.microsoft.com/office/drawing/2014/main" id="{8A2A5FEF-5189-4542-8ADA-072312CC61D8}"/>
              </a:ext>
            </a:extLst>
          </p:cNvPr>
          <p:cNvPicPr>
            <a:picLocks noChangeAspect="1"/>
          </p:cNvPicPr>
          <p:nvPr/>
        </p:nvPicPr>
        <p:blipFill>
          <a:blip r:embed="rId2"/>
          <a:stretch>
            <a:fillRect/>
          </a:stretch>
        </p:blipFill>
        <p:spPr>
          <a:xfrm>
            <a:off x="7315200" y="0"/>
            <a:ext cx="1752753" cy="674810"/>
          </a:xfrm>
          <a:prstGeom prst="rect">
            <a:avLst/>
          </a:prstGeom>
        </p:spPr>
      </p:pic>
      <p:sp>
        <p:nvSpPr>
          <p:cNvPr id="8" name="textruta 7">
            <a:extLst>
              <a:ext uri="{FF2B5EF4-FFF2-40B4-BE49-F238E27FC236}">
                <a16:creationId xmlns:a16="http://schemas.microsoft.com/office/drawing/2014/main" id="{85978A7D-D18B-2546-8368-0D23FF838956}"/>
              </a:ext>
            </a:extLst>
          </p:cNvPr>
          <p:cNvSpPr txBox="1"/>
          <p:nvPr/>
        </p:nvSpPr>
        <p:spPr>
          <a:xfrm>
            <a:off x="7200976" y="6172200"/>
            <a:ext cx="1981200" cy="523220"/>
          </a:xfrm>
          <a:prstGeom prst="rect">
            <a:avLst/>
          </a:prstGeom>
          <a:noFill/>
        </p:spPr>
        <p:txBody>
          <a:bodyPr wrap="square" rtlCol="0">
            <a:spAutoFit/>
          </a:bodyPr>
          <a:lstStyle/>
          <a:p>
            <a:r>
              <a:rPr lang="sv-SE" sz="1400" u="sng" dirty="0">
                <a:solidFill>
                  <a:srgbClr val="0070C0"/>
                </a:solidFill>
                <a:hlinkClick r:id="rId3"/>
              </a:rPr>
              <a:t>Detta dokument finns även på vår hemsida</a:t>
            </a:r>
            <a:endParaRPr sz="1400" u="sng" dirty="0">
              <a:solidFill>
                <a:srgbClr val="0070C0"/>
              </a:solidFill>
            </a:endParaRPr>
          </a:p>
        </p:txBody>
      </p:sp>
    </p:spTree>
    <p:extLst>
      <p:ext uri="{BB962C8B-B14F-4D97-AF65-F5344CB8AC3E}">
        <p14:creationId xmlns:p14="http://schemas.microsoft.com/office/powerpoint/2010/main" val="9568591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990600" y="1828800"/>
            <a:ext cx="6781800" cy="4572000"/>
          </a:xfrm>
        </p:spPr>
        <p:txBody>
          <a:bodyPr>
            <a:normAutofit lnSpcReduction="10000"/>
          </a:bodyPr>
          <a:lstStyle/>
          <a:p>
            <a:pPr lvl="0"/>
            <a:r>
              <a:rPr lang="sv-SE" dirty="0"/>
              <a:t>Är alltid positiva och engagerade</a:t>
            </a:r>
          </a:p>
          <a:p>
            <a:pPr lvl="0"/>
            <a:r>
              <a:rPr lang="sv-SE" dirty="0"/>
              <a:t>Konstruktiv feedback</a:t>
            </a:r>
          </a:p>
          <a:p>
            <a:pPr lvl="0"/>
            <a:r>
              <a:rPr lang="sv-SE" dirty="0"/>
              <a:t>Ställer tydliga krav</a:t>
            </a:r>
          </a:p>
          <a:p>
            <a:pPr lvl="0"/>
            <a:r>
              <a:rPr lang="sv-SE" dirty="0"/>
              <a:t>Lever som vi lär</a:t>
            </a:r>
          </a:p>
          <a:p>
            <a:pPr lvl="0"/>
            <a:r>
              <a:rPr lang="sv-SE" dirty="0"/>
              <a:t>Är lyhörda för spelarnas fysiska status</a:t>
            </a:r>
          </a:p>
          <a:p>
            <a:pPr lvl="0"/>
            <a:r>
              <a:rPr lang="sv-SE" dirty="0"/>
              <a:t>Är noga med spelarnas teknik</a:t>
            </a:r>
          </a:p>
          <a:p>
            <a:pPr lvl="0"/>
            <a:r>
              <a:rPr lang="sv-SE" dirty="0"/>
              <a:t>Coachar aktivt och positiv gentemot spelarna på matcher</a:t>
            </a:r>
            <a:endParaRPr lang="sv-SE" altLang="sv-SE" dirty="0"/>
          </a:p>
        </p:txBody>
      </p:sp>
      <p:sp>
        <p:nvSpPr>
          <p:cNvPr id="5" name="Rubrik 1">
            <a:extLst>
              <a:ext uri="{FF2B5EF4-FFF2-40B4-BE49-F238E27FC236}">
                <a16:creationId xmlns:a16="http://schemas.microsoft.com/office/drawing/2014/main" id="{EFBDE6B9-D6A0-D54C-8951-24E046627782}"/>
              </a:ext>
            </a:extLst>
          </p:cNvPr>
          <p:cNvSpPr txBox="1">
            <a:spLocks/>
          </p:cNvSpPr>
          <p:nvPr/>
        </p:nvSpPr>
        <p:spPr>
          <a:xfrm>
            <a:off x="0" y="0"/>
            <a:ext cx="7239000" cy="1143000"/>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Vår </a:t>
            </a:r>
            <a:r>
              <a:rPr lang="sv-SE" sz="4800" b="1">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ledarfilosofi – </a:t>
            </a:r>
          </a:p>
          <a:p>
            <a:r>
              <a:rPr lang="sv-SE" sz="4800" b="1">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Ledare </a:t>
            </a:r>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i Viby Basket</a:t>
            </a:r>
          </a:p>
        </p:txBody>
      </p:sp>
      <p:pic>
        <p:nvPicPr>
          <p:cNvPr id="6" name="Bildobjekt 5">
            <a:extLst>
              <a:ext uri="{FF2B5EF4-FFF2-40B4-BE49-F238E27FC236}">
                <a16:creationId xmlns:a16="http://schemas.microsoft.com/office/drawing/2014/main" id="{9C382C80-85C7-F144-B4D4-061AF244EE73}"/>
              </a:ext>
            </a:extLst>
          </p:cNvPr>
          <p:cNvPicPr>
            <a:picLocks noChangeAspect="1"/>
          </p:cNvPicPr>
          <p:nvPr/>
        </p:nvPicPr>
        <p:blipFill>
          <a:blip r:embed="rId2"/>
          <a:stretch>
            <a:fillRect/>
          </a:stretch>
        </p:blipFill>
        <p:spPr>
          <a:xfrm>
            <a:off x="7315200" y="0"/>
            <a:ext cx="1752753" cy="674810"/>
          </a:xfrm>
          <a:prstGeom prst="rect">
            <a:avLst/>
          </a:prstGeom>
        </p:spPr>
      </p:pic>
      <p:sp>
        <p:nvSpPr>
          <p:cNvPr id="8" name="textruta 7">
            <a:extLst>
              <a:ext uri="{FF2B5EF4-FFF2-40B4-BE49-F238E27FC236}">
                <a16:creationId xmlns:a16="http://schemas.microsoft.com/office/drawing/2014/main" id="{92979D6B-AE60-9A4E-A9C6-421E3956175B}"/>
              </a:ext>
            </a:extLst>
          </p:cNvPr>
          <p:cNvSpPr txBox="1"/>
          <p:nvPr/>
        </p:nvSpPr>
        <p:spPr>
          <a:xfrm>
            <a:off x="7200976" y="6172200"/>
            <a:ext cx="1981200" cy="523220"/>
          </a:xfrm>
          <a:prstGeom prst="rect">
            <a:avLst/>
          </a:prstGeom>
          <a:noFill/>
        </p:spPr>
        <p:txBody>
          <a:bodyPr wrap="square" rtlCol="0">
            <a:spAutoFit/>
          </a:bodyPr>
          <a:lstStyle/>
          <a:p>
            <a:r>
              <a:rPr lang="sv-SE" sz="1400" u="sng" dirty="0">
                <a:solidFill>
                  <a:srgbClr val="0070C0"/>
                </a:solidFill>
                <a:hlinkClick r:id="rId3"/>
              </a:rPr>
              <a:t>Detta dokument finns även på vår hemsida</a:t>
            </a:r>
            <a:endParaRPr sz="1400" u="sng" dirty="0">
              <a:solidFill>
                <a:srgbClr val="0070C0"/>
              </a:solidFill>
            </a:endParaRPr>
          </a:p>
        </p:txBody>
      </p:sp>
    </p:spTree>
    <p:extLst>
      <p:ext uri="{BB962C8B-B14F-4D97-AF65-F5344CB8AC3E}">
        <p14:creationId xmlns:p14="http://schemas.microsoft.com/office/powerpoint/2010/main" val="9568591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685800" y="1417638"/>
            <a:ext cx="8229600" cy="5440362"/>
          </a:xfrm>
        </p:spPr>
        <p:txBody>
          <a:bodyPr>
            <a:normAutofit lnSpcReduction="10000"/>
          </a:bodyPr>
          <a:lstStyle/>
          <a:p>
            <a:r>
              <a:rPr lang="sv-SE" altLang="sv-SE" sz="2800" dirty="0"/>
              <a:t>07:or från denna säsong 2021-2022</a:t>
            </a:r>
          </a:p>
          <a:p>
            <a:r>
              <a:rPr lang="sv-SE" altLang="sv-SE" sz="2800" dirty="0"/>
              <a:t>Ska få stöd, feedback och uppmuntran från Head Coach &amp; Team Manager</a:t>
            </a:r>
          </a:p>
          <a:p>
            <a:r>
              <a:rPr lang="sv-SE" altLang="sv-SE" sz="2800" dirty="0"/>
              <a:t>En vuxen ledare ska alltid vara närvarande</a:t>
            </a:r>
          </a:p>
          <a:p>
            <a:r>
              <a:rPr lang="sv-SE" altLang="sv-SE" sz="2800" dirty="0"/>
              <a:t>Team Manager och Head Coach sköter administrationen</a:t>
            </a:r>
          </a:p>
          <a:p>
            <a:r>
              <a:rPr lang="sv-SE" altLang="sv-SE" sz="2800" dirty="0"/>
              <a:t>Upprätta kontakt mellan ledare för att meddela närvaro</a:t>
            </a:r>
          </a:p>
          <a:p>
            <a:r>
              <a:rPr lang="sv-SE" altLang="sv-SE" sz="2800" dirty="0"/>
              <a:t>Se till att närvaro för ungdomscoacher rapporteras i Sportadmin för underlag till ersättning</a:t>
            </a:r>
          </a:p>
          <a:p>
            <a:r>
              <a:rPr lang="sv-SE" altLang="sv-SE" sz="2800" dirty="0"/>
              <a:t>Efter ett år med genomgången utbildning = högre ersättning </a:t>
            </a:r>
            <a:r>
              <a:rPr lang="sv-SE" altLang="sv-SE" sz="2000" dirty="0"/>
              <a:t>(från 40 kr till 60 kr per tillfälle)</a:t>
            </a:r>
          </a:p>
          <a:p>
            <a:endParaRPr lang="sv-SE" altLang="sv-SE" sz="2800" dirty="0"/>
          </a:p>
        </p:txBody>
      </p:sp>
      <p:sp>
        <p:nvSpPr>
          <p:cNvPr id="5" name="Rubrik 1">
            <a:extLst>
              <a:ext uri="{FF2B5EF4-FFF2-40B4-BE49-F238E27FC236}">
                <a16:creationId xmlns:a16="http://schemas.microsoft.com/office/drawing/2014/main" id="{164417AF-8622-1148-BA99-CCDD5A0EA13A}"/>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Ungdomscoacher</a:t>
            </a:r>
          </a:p>
        </p:txBody>
      </p:sp>
      <p:pic>
        <p:nvPicPr>
          <p:cNvPr id="6" name="Bildobjekt 5">
            <a:extLst>
              <a:ext uri="{FF2B5EF4-FFF2-40B4-BE49-F238E27FC236}">
                <a16:creationId xmlns:a16="http://schemas.microsoft.com/office/drawing/2014/main" id="{7339FEE8-4483-3148-A9C3-244C4D994B53}"/>
              </a:ext>
            </a:extLst>
          </p:cNvPr>
          <p:cNvPicPr>
            <a:picLocks noChangeAspect="1"/>
          </p:cNvPicPr>
          <p:nvPr/>
        </p:nvPicPr>
        <p:blipFill>
          <a:blip r:embed="rId2"/>
          <a:stretch>
            <a:fillRect/>
          </a:stretch>
        </p:blipFill>
        <p:spPr>
          <a:xfrm>
            <a:off x="7315200" y="0"/>
            <a:ext cx="1752753" cy="674810"/>
          </a:xfrm>
          <a:prstGeom prst="rect">
            <a:avLst/>
          </a:prstGeom>
        </p:spPr>
      </p:pic>
    </p:spTree>
    <p:extLst>
      <p:ext uri="{BB962C8B-B14F-4D97-AF65-F5344CB8AC3E}">
        <p14:creationId xmlns:p14="http://schemas.microsoft.com/office/powerpoint/2010/main" val="17251940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152400" y="1338556"/>
            <a:ext cx="3352800" cy="569729"/>
          </a:xfrm>
          <a:prstGeom prst="rect">
            <a:avLst/>
          </a:prstGeom>
          <a:noFill/>
          <a:ln w="9525">
            <a:noFill/>
            <a:miter lim="800000"/>
            <a:headEnd/>
            <a:tailEnd/>
          </a:ln>
        </p:spPr>
        <p:txBody>
          <a:bodyPr lIns="91440" tIns="45720" rIns="91440" bIns="45720" anchor="t"/>
          <a:lstStyle/>
          <a:p>
            <a:pPr marL="0" marR="0" lvl="0" indent="0" algn="l" defTabSz="914400" rtl="0" eaLnBrk="1" fontAlgn="auto" latinLnBrk="0" hangingPunct="1">
              <a:lnSpc>
                <a:spcPct val="100000"/>
              </a:lnSpc>
              <a:spcBef>
                <a:spcPts val="575"/>
              </a:spcBef>
              <a:spcAft>
                <a:spcPts val="0"/>
              </a:spcAft>
              <a:buClr>
                <a:srgbClr val="4F81BD"/>
              </a:buClr>
              <a:buSzPct val="85000"/>
              <a:buFontTx/>
              <a:buNone/>
              <a:tabLst/>
              <a:defRPr/>
            </a:pPr>
            <a:r>
              <a:rPr kumimoji="0" lang="sv-SE" sz="2800" b="0" i="1"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libri"/>
                <a:ea typeface="+mn-ea"/>
                <a:cs typeface="+mn-cs"/>
              </a:rPr>
              <a:t>Streetbasket</a:t>
            </a:r>
            <a:br>
              <a:rPr kumimoji="0" lang="sv-SE" sz="2800" b="0" i="1"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libri"/>
                <a:ea typeface="+mn-ea"/>
                <a:cs typeface="+mn-cs"/>
              </a:rPr>
            </a:br>
            <a:r>
              <a:rPr kumimoji="0" lang="sv-SE" sz="2800" b="0" i="1"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libri"/>
                <a:ea typeface="+mn-ea"/>
                <a:cs typeface="+mn-cs"/>
              </a:rPr>
              <a:t>4/9 2021</a:t>
            </a:r>
          </a:p>
          <a:p>
            <a:pPr marL="0" marR="0" lvl="0" indent="0" algn="l" defTabSz="914400" rtl="0" eaLnBrk="1" fontAlgn="auto" latinLnBrk="0" hangingPunct="1">
              <a:lnSpc>
                <a:spcPct val="100000"/>
              </a:lnSpc>
              <a:spcBef>
                <a:spcPts val="575"/>
              </a:spcBef>
              <a:spcAft>
                <a:spcPts val="0"/>
              </a:spcAft>
              <a:buClr>
                <a:srgbClr val="4F81BD"/>
              </a:buClr>
              <a:buSzPct val="85000"/>
              <a:buFontTx/>
              <a:buNone/>
              <a:tabLst/>
              <a:defRPr/>
            </a:pPr>
            <a:r>
              <a:rPr kumimoji="0" lang="sv-SE" sz="1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(P08 arrangerar)</a:t>
            </a:r>
            <a:endParaRPr kumimoji="0" lang="sv-SE" sz="1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
                <a:srgbClr val="4F81BD"/>
              </a:buClr>
              <a:buSzPct val="85000"/>
              <a:buFontTx/>
              <a:buNone/>
              <a:tabLst/>
              <a:defRPr/>
            </a:pPr>
            <a:r>
              <a:rPr kumimoji="0" lang="sv-SE" sz="24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Calibri"/>
              </a:rPr>
              <a:t>Prova-på i </a:t>
            </a:r>
          </a:p>
          <a:p>
            <a:pPr marL="0" marR="0" lvl="0" indent="0" algn="l" defTabSz="914400" rtl="0" eaLnBrk="1" fontAlgn="auto" latinLnBrk="0" hangingPunct="1">
              <a:lnSpc>
                <a:spcPct val="100000"/>
              </a:lnSpc>
              <a:spcBef>
                <a:spcPts val="0"/>
              </a:spcBef>
              <a:spcAft>
                <a:spcPts val="0"/>
              </a:spcAft>
              <a:buClr>
                <a:srgbClr val="4F81BD"/>
              </a:buClr>
              <a:buSzPct val="85000"/>
              <a:buFontTx/>
              <a:buNone/>
              <a:tabLst/>
              <a:defRPr/>
            </a:pPr>
            <a:r>
              <a:rPr kumimoji="0" lang="sv-SE" sz="24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Calibri"/>
              </a:rPr>
              <a:t>aug/sept</a:t>
            </a:r>
          </a:p>
        </p:txBody>
      </p:sp>
      <p:sp>
        <p:nvSpPr>
          <p:cNvPr id="5" name="Rectangle 4"/>
          <p:cNvSpPr/>
          <p:nvPr/>
        </p:nvSpPr>
        <p:spPr>
          <a:xfrm>
            <a:off x="4881938" y="1337871"/>
            <a:ext cx="2149948" cy="1323439"/>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ct val="20000"/>
              </a:spcBef>
              <a:spcAft>
                <a:spcPts val="0"/>
              </a:spcAft>
              <a:buClr>
                <a:srgbClr val="0000FF"/>
              </a:buClr>
              <a:buSzPct val="120000"/>
              <a:buFont typeface="Wingdings 2" pitchFamily="18" charset="2"/>
              <a:buNone/>
              <a:tabLst/>
              <a:defRPr/>
            </a:pPr>
            <a:r>
              <a:rPr kumimoji="0" lang="sv-SE" sz="2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Julavslutning</a:t>
            </a:r>
            <a:r>
              <a:rPr kumimoji="0" lang="sv-SE" sz="2800" b="0" i="1" u="none" strike="noStrike" kern="0" cap="none" spc="0" normalizeH="0" baseline="0" noProof="0" dirty="0">
                <a:ln>
                  <a:noFill/>
                </a:ln>
                <a:solidFill>
                  <a:prstClr val="black"/>
                </a:solidFill>
                <a:effectLst>
                  <a:outerShdw blurRad="38100" dist="38100" dir="2700000" algn="tl">
                    <a:srgbClr val="000000"/>
                  </a:outerShdw>
                </a:effectLst>
                <a:uLnTx/>
                <a:uFillTx/>
                <a:latin typeface="Calibri"/>
                <a:ea typeface="+mn-ea"/>
                <a:cs typeface="+mn-cs"/>
              </a:rPr>
              <a:t> </a:t>
            </a:r>
            <a:br>
              <a:rPr kumimoji="0" lang="sv-SE" sz="2800" b="0" i="1" u="none" strike="noStrike" kern="0" cap="none" spc="0" normalizeH="0" baseline="0" noProof="0" dirty="0">
                <a:ln>
                  <a:noFill/>
                </a:ln>
                <a:solidFill>
                  <a:prstClr val="black"/>
                </a:solidFill>
                <a:effectLst>
                  <a:outerShdw blurRad="38100" dist="38100" dir="2700000" algn="tl">
                    <a:srgbClr val="000000"/>
                  </a:outerShdw>
                </a:effectLst>
                <a:uLnTx/>
                <a:uFillTx/>
                <a:latin typeface="Calibri"/>
                <a:ea typeface="+mn-ea"/>
                <a:cs typeface="+mn-cs"/>
              </a:rPr>
            </a:br>
            <a:r>
              <a:rPr kumimoji="0" lang="sv-SE" sz="2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17/12 2021</a:t>
            </a:r>
          </a:p>
          <a:p>
            <a:pPr marL="342900" marR="0" lvl="0" indent="-342900" algn="l" defTabSz="914400" rtl="0" eaLnBrk="1" fontAlgn="auto" latinLnBrk="0" hangingPunct="1">
              <a:lnSpc>
                <a:spcPct val="100000"/>
              </a:lnSpc>
              <a:spcBef>
                <a:spcPct val="20000"/>
              </a:spcBef>
              <a:spcAft>
                <a:spcPts val="0"/>
              </a:spcAft>
              <a:buClr>
                <a:srgbClr val="0000FF"/>
              </a:buClr>
              <a:buSzPct val="120000"/>
              <a:buFont typeface="Wingdings 2" pitchFamily="18" charset="2"/>
              <a:buNone/>
              <a:tabLst/>
              <a:defRPr/>
            </a:pPr>
            <a:r>
              <a:rPr kumimoji="0" lang="sv-SE" sz="1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(F08 arrangerar)</a:t>
            </a:r>
            <a:endParaRPr kumimoji="0" lang="sv-SE" sz="1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Calibri"/>
            </a:endParaRPr>
          </a:p>
        </p:txBody>
      </p:sp>
      <p:sp>
        <p:nvSpPr>
          <p:cNvPr id="6" name="Rectangle 5"/>
          <p:cNvSpPr/>
          <p:nvPr/>
        </p:nvSpPr>
        <p:spPr>
          <a:xfrm>
            <a:off x="268616" y="3951797"/>
            <a:ext cx="2922792" cy="2403735"/>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ct val="20000"/>
              </a:spcBef>
              <a:spcAft>
                <a:spcPts val="0"/>
              </a:spcAft>
              <a:buClr>
                <a:srgbClr val="0000FF"/>
              </a:buClr>
              <a:buSzPct val="120000"/>
              <a:buFontTx/>
              <a:buNone/>
              <a:tabLst/>
              <a:defRPr/>
            </a:pPr>
            <a:r>
              <a:rPr kumimoji="0" lang="sv-SE" sz="2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Majbrasa</a:t>
            </a:r>
            <a:r>
              <a:rPr kumimoji="0" lang="sv-SE" sz="3200" b="0" i="1" u="none" strike="noStrike" kern="0" cap="none" spc="0" normalizeH="0" baseline="0" noProof="0" dirty="0">
                <a:ln>
                  <a:noFill/>
                </a:ln>
                <a:solidFill>
                  <a:prstClr val="black"/>
                </a:solidFill>
                <a:effectLst>
                  <a:outerShdw blurRad="38100" dist="38100" dir="2700000" algn="tl">
                    <a:srgbClr val="000000"/>
                  </a:outerShdw>
                </a:effectLst>
                <a:uLnTx/>
                <a:uFillTx/>
                <a:latin typeface="Calibri"/>
                <a:ea typeface="+mn-ea"/>
                <a:cs typeface="+mn-cs"/>
              </a:rPr>
              <a:t> </a:t>
            </a:r>
            <a:br>
              <a:rPr kumimoji="0" lang="sv-SE" sz="3200" b="0" i="1" u="none" strike="noStrike" kern="0" cap="none" spc="0" normalizeH="0" baseline="0" noProof="0" dirty="0">
                <a:ln>
                  <a:noFill/>
                </a:ln>
                <a:solidFill>
                  <a:prstClr val="black"/>
                </a:solidFill>
                <a:effectLst>
                  <a:outerShdw blurRad="38100" dist="38100" dir="2700000" algn="tl">
                    <a:srgbClr val="000000"/>
                  </a:outerShdw>
                </a:effectLst>
                <a:uLnTx/>
                <a:uFillTx/>
                <a:latin typeface="Calibri"/>
                <a:ea typeface="+mn-ea"/>
                <a:cs typeface="+mn-cs"/>
              </a:rPr>
            </a:br>
            <a:r>
              <a:rPr kumimoji="0" lang="sv-SE" sz="2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30/4 2022</a:t>
            </a:r>
          </a:p>
          <a:p>
            <a:pPr marL="0" marR="0" lvl="0" indent="0" algn="l" defTabSz="914400" rtl="0" eaLnBrk="1" fontAlgn="auto" latinLnBrk="0" hangingPunct="1">
              <a:lnSpc>
                <a:spcPct val="100000"/>
              </a:lnSpc>
              <a:spcBef>
                <a:spcPts val="575"/>
              </a:spcBef>
              <a:spcAft>
                <a:spcPts val="0"/>
              </a:spcAft>
              <a:buClr>
                <a:srgbClr val="4F81BD"/>
              </a:buClr>
              <a:buSzPct val="85000"/>
              <a:buFontTx/>
              <a:buNone/>
              <a:tabLst/>
              <a:defRPr/>
            </a:pPr>
            <a:r>
              <a:rPr kumimoji="0" lang="sv-SE" sz="1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(F06/P06 arrangerar)</a:t>
            </a:r>
            <a:endParaRPr kumimoji="0" lang="sv-SE" sz="1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Calibri"/>
            </a:endParaRPr>
          </a:p>
          <a:p>
            <a:pPr marL="342900" marR="0" lvl="0" indent="-342900" algn="l" defTabSz="914400" rtl="0" eaLnBrk="1" fontAlgn="auto" latinLnBrk="0" hangingPunct="1">
              <a:lnSpc>
                <a:spcPct val="100000"/>
              </a:lnSpc>
              <a:spcBef>
                <a:spcPct val="20000"/>
              </a:spcBef>
              <a:spcAft>
                <a:spcPts val="0"/>
              </a:spcAft>
              <a:buClr>
                <a:srgbClr val="0000FF"/>
              </a:buClr>
              <a:buSzPct val="120000"/>
              <a:buFontTx/>
              <a:buNone/>
              <a:tabLst/>
              <a:defRPr/>
            </a:pPr>
            <a:r>
              <a:rPr kumimoji="0" lang="sv-SE" sz="2800" b="0" i="1" u="none" strike="noStrike" kern="0" cap="none" spc="0" normalizeH="0" baseline="0" noProof="0" dirty="0">
                <a:ln>
                  <a:noFill/>
                </a:ln>
                <a:solidFill>
                  <a:srgbClr val="00B050"/>
                </a:solidFill>
                <a:effectLst>
                  <a:outerShdw blurRad="38100" dist="38100" dir="2700000" algn="tl">
                    <a:srgbClr val="000000"/>
                  </a:outerShdw>
                </a:effectLst>
                <a:uLnTx/>
                <a:uFillTx/>
                <a:latin typeface="Calibri"/>
                <a:ea typeface="+mn-ea"/>
                <a:cs typeface="+mn-cs"/>
              </a:rPr>
              <a:t>(fackeltåg)</a:t>
            </a:r>
            <a:endParaRPr kumimoji="0" lang="sv-SE" sz="2800" b="0" i="1" u="none" strike="noStrike" kern="0" cap="none" spc="0" normalizeH="0" baseline="0" noProof="0" dirty="0">
              <a:ln>
                <a:noFill/>
              </a:ln>
              <a:solidFill>
                <a:srgbClr val="00B050"/>
              </a:solidFill>
              <a:effectLst>
                <a:outerShdw blurRad="38100" dist="38100" dir="2700000" algn="tl">
                  <a:srgbClr val="000000"/>
                </a:outerShdw>
              </a:effectLst>
              <a:uLnTx/>
              <a:uFillTx/>
              <a:latin typeface="Calibri"/>
              <a:ea typeface="+mn-ea"/>
              <a:cs typeface="Calibri"/>
            </a:endParaRPr>
          </a:p>
          <a:p>
            <a:pPr marL="342900" marR="0" lvl="0" indent="-342900" algn="l" defTabSz="914400" rtl="0" eaLnBrk="1" fontAlgn="auto" latinLnBrk="0" hangingPunct="1">
              <a:lnSpc>
                <a:spcPct val="100000"/>
              </a:lnSpc>
              <a:spcBef>
                <a:spcPct val="20000"/>
              </a:spcBef>
              <a:spcAft>
                <a:spcPts val="0"/>
              </a:spcAft>
              <a:buClr>
                <a:srgbClr val="0000FF"/>
              </a:buClr>
              <a:buSzPct val="120000"/>
              <a:buFontTx/>
              <a:buNone/>
              <a:tabLst/>
              <a:defRPr/>
            </a:pPr>
            <a:endParaRPr kumimoji="0" lang="sv-SE" sz="2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endParaRPr>
          </a:p>
        </p:txBody>
      </p:sp>
      <p:sp>
        <p:nvSpPr>
          <p:cNvPr id="8" name="Rectangle 7"/>
          <p:cNvSpPr/>
          <p:nvPr/>
        </p:nvSpPr>
        <p:spPr>
          <a:xfrm>
            <a:off x="4004790" y="3428352"/>
            <a:ext cx="5486400" cy="1815882"/>
          </a:xfrm>
          <a:prstGeom prst="rect">
            <a:avLst/>
          </a:prstGeom>
        </p:spPr>
        <p:txBody>
          <a:bodyPr wrap="square" lIns="91440" tIns="45720" rIns="91440" bIns="45720" anchor="t">
            <a:spAutoFit/>
          </a:bodyPr>
          <a:lstStyle/>
          <a:p>
            <a:pPr marL="273050" marR="0" lvl="0" indent="-273050" algn="ctr" defTabSz="914400" rtl="0" eaLnBrk="1" fontAlgn="auto" latinLnBrk="0" hangingPunct="1">
              <a:lnSpc>
                <a:spcPct val="100000"/>
              </a:lnSpc>
              <a:spcBef>
                <a:spcPts val="575"/>
              </a:spcBef>
              <a:spcAft>
                <a:spcPts val="0"/>
              </a:spcAft>
              <a:buClr>
                <a:srgbClr val="4F81BD"/>
              </a:buClr>
              <a:buSzPct val="85000"/>
              <a:buFontTx/>
              <a:buNone/>
              <a:tabLst/>
              <a:defRPr/>
            </a:pPr>
            <a:r>
              <a:rPr kumimoji="0" lang="sv-SE" sz="2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Säsongsavslutning </a:t>
            </a:r>
            <a:br>
              <a:rPr kumimoji="0" lang="sv-SE" sz="2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br>
            <a:r>
              <a:rPr kumimoji="0" lang="sv-SE" sz="2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maj/juni 2022 </a:t>
            </a:r>
          </a:p>
          <a:p>
            <a:pPr marL="273050" marR="0" lvl="0" indent="-273050" algn="ctr" defTabSz="914400" rtl="0" eaLnBrk="1" fontAlgn="auto" latinLnBrk="0" hangingPunct="1">
              <a:lnSpc>
                <a:spcPct val="100000"/>
              </a:lnSpc>
              <a:spcBef>
                <a:spcPts val="575"/>
              </a:spcBef>
              <a:spcAft>
                <a:spcPts val="0"/>
              </a:spcAft>
              <a:buClr>
                <a:srgbClr val="4F81BD"/>
              </a:buClr>
              <a:buSzPct val="85000"/>
              <a:buFontTx/>
              <a:buNone/>
              <a:tabLst/>
              <a:defRPr/>
            </a:pPr>
            <a:r>
              <a:rPr kumimoji="0" lang="sv-SE" sz="1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(F07/P07 arrangerar)</a:t>
            </a:r>
            <a:endParaRPr kumimoji="0" lang="sv-SE" sz="1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Calibri"/>
            </a:endParaRPr>
          </a:p>
          <a:p>
            <a:pPr marL="273050" marR="0" lvl="0" indent="-273050" algn="ctr" defTabSz="914400" rtl="0" eaLnBrk="1" fontAlgn="auto" latinLnBrk="0" hangingPunct="1">
              <a:lnSpc>
                <a:spcPct val="100000"/>
              </a:lnSpc>
              <a:spcBef>
                <a:spcPts val="575"/>
              </a:spcBef>
              <a:spcAft>
                <a:spcPts val="0"/>
              </a:spcAft>
              <a:buClr>
                <a:srgbClr val="4F81BD"/>
              </a:buClr>
              <a:buSzPct val="85000"/>
              <a:buFontTx/>
              <a:buNone/>
              <a:tabLst/>
              <a:defRPr/>
            </a:pPr>
            <a:endParaRPr kumimoji="0" lang="sv-SE" sz="2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endParaRPr>
          </a:p>
        </p:txBody>
      </p:sp>
      <p:pic>
        <p:nvPicPr>
          <p:cNvPr id="5122" name="Picture 2" descr="C:\Users\Sissi\Dropbox\Viby Basket\Hemsidan\Bilder\streetbasket.jpg"/>
          <p:cNvPicPr>
            <a:picLocks noChangeAspect="1" noChangeArrowheads="1"/>
          </p:cNvPicPr>
          <p:nvPr/>
        </p:nvPicPr>
        <p:blipFill>
          <a:blip r:embed="rId2" cstate="print"/>
          <a:srcRect/>
          <a:stretch>
            <a:fillRect/>
          </a:stretch>
        </p:blipFill>
        <p:spPr bwMode="auto">
          <a:xfrm>
            <a:off x="2554616" y="1395405"/>
            <a:ext cx="1724908" cy="1724908"/>
          </a:xfrm>
          <a:prstGeom prst="rect">
            <a:avLst/>
          </a:prstGeom>
          <a:noFill/>
        </p:spPr>
      </p:pic>
      <p:pic>
        <p:nvPicPr>
          <p:cNvPr id="5124" name="Picture 4" descr="C:\Users\Sissi\Dropbox\Viby Basket\Hemsidan\Bilder\Dansande tomte.gif"/>
          <p:cNvPicPr>
            <a:picLocks noChangeAspect="1" noChangeArrowheads="1" noCrop="1"/>
          </p:cNvPicPr>
          <p:nvPr/>
        </p:nvPicPr>
        <p:blipFill>
          <a:blip r:embed="rId3" cstate="print"/>
          <a:srcRect/>
          <a:stretch>
            <a:fillRect/>
          </a:stretch>
        </p:blipFill>
        <p:spPr bwMode="auto">
          <a:xfrm>
            <a:off x="7290511" y="1295831"/>
            <a:ext cx="885825" cy="1609725"/>
          </a:xfrm>
          <a:prstGeom prst="rect">
            <a:avLst/>
          </a:prstGeom>
          <a:noFill/>
        </p:spPr>
      </p:pic>
      <p:pic>
        <p:nvPicPr>
          <p:cNvPr id="5125" name="Picture 5" descr="C:\Users\Sissi\Dropbox\Viby Basket\Hemsidan\Bilder\Majbrasa 2015.jpg"/>
          <p:cNvPicPr>
            <a:picLocks noChangeAspect="1" noChangeArrowheads="1"/>
          </p:cNvPicPr>
          <p:nvPr/>
        </p:nvPicPr>
        <p:blipFill>
          <a:blip r:embed="rId4" cstate="print"/>
          <a:srcRect/>
          <a:stretch>
            <a:fillRect/>
          </a:stretch>
        </p:blipFill>
        <p:spPr bwMode="auto">
          <a:xfrm>
            <a:off x="2377351" y="4129674"/>
            <a:ext cx="2048411" cy="1423988"/>
          </a:xfrm>
          <a:prstGeom prst="rect">
            <a:avLst/>
          </a:prstGeom>
          <a:noFill/>
        </p:spPr>
      </p:pic>
      <p:pic>
        <p:nvPicPr>
          <p:cNvPr id="3" name="Picture 2">
            <a:extLst>
              <a:ext uri="{FF2B5EF4-FFF2-40B4-BE49-F238E27FC236}">
                <a16:creationId xmlns:a16="http://schemas.microsoft.com/office/drawing/2014/main" id="{4FCFA2B2-16D8-424E-87BE-3693077C3A08}"/>
              </a:ext>
            </a:extLst>
          </p:cNvPr>
          <p:cNvPicPr>
            <a:picLocks noChangeAspect="1"/>
          </p:cNvPicPr>
          <p:nvPr/>
        </p:nvPicPr>
        <p:blipFill>
          <a:blip r:embed="rId5"/>
          <a:stretch>
            <a:fillRect/>
          </a:stretch>
        </p:blipFill>
        <p:spPr>
          <a:xfrm>
            <a:off x="5523135" y="4690918"/>
            <a:ext cx="2449709" cy="1965660"/>
          </a:xfrm>
          <a:prstGeom prst="rect">
            <a:avLst/>
          </a:prstGeom>
        </p:spPr>
      </p:pic>
      <p:cxnSp>
        <p:nvCxnSpPr>
          <p:cNvPr id="10" name="Straight Connector 9">
            <a:extLst>
              <a:ext uri="{FF2B5EF4-FFF2-40B4-BE49-F238E27FC236}">
                <a16:creationId xmlns:a16="http://schemas.microsoft.com/office/drawing/2014/main" id="{457D2D31-35F5-440A-BD2E-7C52B6DD6967}"/>
              </a:ext>
            </a:extLst>
          </p:cNvPr>
          <p:cNvCxnSpPr>
            <a:cxnSpLocks/>
          </p:cNvCxnSpPr>
          <p:nvPr/>
        </p:nvCxnSpPr>
        <p:spPr>
          <a:xfrm>
            <a:off x="4572000" y="1143000"/>
            <a:ext cx="0" cy="563880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DAAF3A2-7D37-4119-8F63-C6454D5C208D}"/>
              </a:ext>
            </a:extLst>
          </p:cNvPr>
          <p:cNvCxnSpPr>
            <a:cxnSpLocks/>
          </p:cNvCxnSpPr>
          <p:nvPr/>
        </p:nvCxnSpPr>
        <p:spPr>
          <a:xfrm>
            <a:off x="152400" y="3429000"/>
            <a:ext cx="8763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4" name="Rubrik 1">
            <a:extLst>
              <a:ext uri="{FF2B5EF4-FFF2-40B4-BE49-F238E27FC236}">
                <a16:creationId xmlns:a16="http://schemas.microsoft.com/office/drawing/2014/main" id="{8D65BD59-CC09-D249-98F8-B5C1A28BD5BB}"/>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Årscykel</a:t>
            </a:r>
          </a:p>
        </p:txBody>
      </p:sp>
      <p:pic>
        <p:nvPicPr>
          <p:cNvPr id="15" name="Bildobjekt 14">
            <a:extLst>
              <a:ext uri="{FF2B5EF4-FFF2-40B4-BE49-F238E27FC236}">
                <a16:creationId xmlns:a16="http://schemas.microsoft.com/office/drawing/2014/main" id="{5C2170ED-DBD2-C446-9677-8A6D3558B0BC}"/>
              </a:ext>
            </a:extLst>
          </p:cNvPr>
          <p:cNvPicPr>
            <a:picLocks noChangeAspect="1"/>
          </p:cNvPicPr>
          <p:nvPr/>
        </p:nvPicPr>
        <p:blipFill>
          <a:blip r:embed="rId6"/>
          <a:stretch>
            <a:fillRect/>
          </a:stretch>
        </p:blipFill>
        <p:spPr>
          <a:xfrm>
            <a:off x="7315200" y="0"/>
            <a:ext cx="1752753" cy="674810"/>
          </a:xfrm>
          <a:prstGeom prst="rect">
            <a:avLst/>
          </a:prstGeom>
        </p:spPr>
      </p:pic>
    </p:spTree>
    <p:extLst>
      <p:ext uri="{BB962C8B-B14F-4D97-AF65-F5344CB8AC3E}">
        <p14:creationId xmlns:p14="http://schemas.microsoft.com/office/powerpoint/2010/main" val="39782019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Freeform: Shape 70">
            <a:extLst>
              <a:ext uri="{FF2B5EF4-FFF2-40B4-BE49-F238E27FC236}">
                <a16:creationId xmlns:a16="http://schemas.microsoft.com/office/drawing/2014/main" id="{303CC970-4826-4CED-8063-0FB6766354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214888" y="4564049"/>
            <a:ext cx="2929112" cy="2293951"/>
          </a:xfrm>
          <a:custGeom>
            <a:avLst/>
            <a:gdLst>
              <a:gd name="connsiteX0" fmla="*/ 0 w 3905483"/>
              <a:gd name="connsiteY0" fmla="*/ 2293951 h 2293951"/>
              <a:gd name="connsiteX1" fmla="*/ 3905483 w 3905483"/>
              <a:gd name="connsiteY1" fmla="*/ 2293951 h 2293951"/>
              <a:gd name="connsiteX2" fmla="*/ 3905483 w 3905483"/>
              <a:gd name="connsiteY2" fmla="*/ 0 h 2293951"/>
              <a:gd name="connsiteX3" fmla="*/ 2479521 w 3905483"/>
              <a:gd name="connsiteY3" fmla="*/ 0 h 2293951"/>
              <a:gd name="connsiteX4" fmla="*/ 1739055 w 3905483"/>
              <a:gd name="connsiteY4" fmla="*/ 0 h 2293951"/>
              <a:gd name="connsiteX5" fmla="*/ 1737976 w 3905483"/>
              <a:gd name="connsiteY5" fmla="*/ 2332 h 2293951"/>
              <a:gd name="connsiteX6" fmla="*/ 1061319 w 3905483"/>
              <a:gd name="connsiteY6" fmla="*/ 2332 h 229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05483" h="2293951">
                <a:moveTo>
                  <a:pt x="0" y="2293951"/>
                </a:moveTo>
                <a:lnTo>
                  <a:pt x="3905483" y="2293951"/>
                </a:lnTo>
                <a:lnTo>
                  <a:pt x="3905483" y="0"/>
                </a:lnTo>
                <a:lnTo>
                  <a:pt x="2479521" y="0"/>
                </a:lnTo>
                <a:lnTo>
                  <a:pt x="1739055" y="0"/>
                </a:lnTo>
                <a:lnTo>
                  <a:pt x="1737976" y="2332"/>
                </a:lnTo>
                <a:lnTo>
                  <a:pt x="1061319" y="2332"/>
                </a:lnTo>
                <a:close/>
              </a:path>
            </a:pathLst>
          </a:custGeom>
          <a:solidFill>
            <a:srgbClr val="B4B4B4">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3" name="Freeform: Shape 72">
            <a:extLst>
              <a:ext uri="{FF2B5EF4-FFF2-40B4-BE49-F238E27FC236}">
                <a16:creationId xmlns:a16="http://schemas.microsoft.com/office/drawing/2014/main" id="{14490D63-3365-45CC-AC50-705C1B7681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564049"/>
            <a:ext cx="6833104" cy="2293951"/>
          </a:xfrm>
          <a:custGeom>
            <a:avLst/>
            <a:gdLst>
              <a:gd name="connsiteX0" fmla="*/ 0 w 9110805"/>
              <a:gd name="connsiteY0" fmla="*/ 2293951 h 2293951"/>
              <a:gd name="connsiteX1" fmla="*/ 107316 w 9110805"/>
              <a:gd name="connsiteY1" fmla="*/ 2293951 h 2293951"/>
              <a:gd name="connsiteX2" fmla="*/ 7277190 w 9110805"/>
              <a:gd name="connsiteY2" fmla="*/ 2293951 h 2293951"/>
              <a:gd name="connsiteX3" fmla="*/ 8048407 w 9110805"/>
              <a:gd name="connsiteY3" fmla="*/ 2293951 h 2293951"/>
              <a:gd name="connsiteX4" fmla="*/ 9110805 w 9110805"/>
              <a:gd name="connsiteY4" fmla="*/ 0 h 2293951"/>
              <a:gd name="connsiteX5" fmla="*/ 8339588 w 9110805"/>
              <a:gd name="connsiteY5" fmla="*/ 0 h 2293951"/>
              <a:gd name="connsiteX6" fmla="*/ 107316 w 9110805"/>
              <a:gd name="connsiteY6" fmla="*/ 0 h 2293951"/>
              <a:gd name="connsiteX7" fmla="*/ 0 w 9110805"/>
              <a:gd name="connsiteY7" fmla="*/ 0 h 229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10805" h="2293951">
                <a:moveTo>
                  <a:pt x="0" y="2293951"/>
                </a:moveTo>
                <a:lnTo>
                  <a:pt x="107316" y="2293951"/>
                </a:lnTo>
                <a:lnTo>
                  <a:pt x="7277190" y="2293951"/>
                </a:lnTo>
                <a:lnTo>
                  <a:pt x="8048407" y="2293951"/>
                </a:lnTo>
                <a:lnTo>
                  <a:pt x="9110805" y="0"/>
                </a:lnTo>
                <a:lnTo>
                  <a:pt x="8339588" y="0"/>
                </a:lnTo>
                <a:lnTo>
                  <a:pt x="107316" y="0"/>
                </a:lnTo>
                <a:lnTo>
                  <a:pt x="0" y="0"/>
                </a:lnTo>
                <a:close/>
              </a:path>
            </a:pathLst>
          </a:cu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Rectangle 4"/>
          <p:cNvSpPr/>
          <p:nvPr/>
        </p:nvSpPr>
        <p:spPr>
          <a:xfrm>
            <a:off x="189259" y="4564049"/>
            <a:ext cx="5883591" cy="2293951"/>
          </a:xfrm>
          <a:prstGeom prst="rect">
            <a:avLst/>
          </a:prstGeom>
        </p:spPr>
        <p:txBody>
          <a:bodyPr vert="horz" lIns="91440" tIns="45720" rIns="91440" bIns="45720" rtlCol="0" anchor="b">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400" b="1" i="0" u="none" strike="noStrike" kern="1200" cap="none" spc="0" normalizeH="0" baseline="0" noProof="0" dirty="0">
                <a:ln w="11430"/>
                <a:solidFill>
                  <a:srgbClr val="FFFFFF"/>
                </a:solidFill>
                <a:effectLst>
                  <a:outerShdw blurRad="50800" dist="39000" dir="5460000" algn="tl">
                    <a:srgbClr val="000000">
                      <a:alpha val="38000"/>
                    </a:srgbClr>
                  </a:outerShdw>
                </a:effectLst>
                <a:uLnTx/>
                <a:uFillTx/>
                <a:latin typeface="Calibri"/>
                <a:ea typeface="+mn-ea"/>
                <a:cs typeface="+mn-cs"/>
              </a:rPr>
              <a:t>TACK!</a:t>
            </a: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4400" b="1" i="0" u="none" strike="noStrike" kern="1200" cap="none" spc="0" normalizeH="0" baseline="0" noProof="0" dirty="0">
              <a:ln w="11430"/>
              <a:solidFill>
                <a:srgbClr val="FFFFFF"/>
              </a:solidFill>
              <a:effectLst>
                <a:outerShdw blurRad="50800" dist="39000" dir="5460000" algn="tl">
                  <a:srgbClr val="000000">
                    <a:alpha val="38000"/>
                  </a:srgbClr>
                </a:outerShdw>
              </a:effectLst>
              <a:uLnTx/>
              <a:uFillTx/>
              <a:latin typeface="Calibri"/>
              <a:ea typeface="+mn-ea"/>
              <a:cs typeface="+mn-cs"/>
            </a:endParaRPr>
          </a:p>
        </p:txBody>
      </p:sp>
      <p:pic>
        <p:nvPicPr>
          <p:cNvPr id="6" name="Picture 2" descr="C:\Users\Sissi\Dropbox\Viby Basket\Hemsidan\Bilder\Tiger hemsida.PNG">
            <a:extLst>
              <a:ext uri="{FF2B5EF4-FFF2-40B4-BE49-F238E27FC236}">
                <a16:creationId xmlns:a16="http://schemas.microsoft.com/office/drawing/2014/main" id="{C87A2C66-6DBE-874E-B7E9-9D9456D916E2}"/>
              </a:ext>
            </a:extLst>
          </p:cNvPr>
          <p:cNvPicPr>
            <a:picLocks noChangeAspect="1" noChangeArrowheads="1"/>
          </p:cNvPicPr>
          <p:nvPr/>
        </p:nvPicPr>
        <p:blipFill rotWithShape="1">
          <a:blip r:embed="rId2" cstate="print"/>
          <a:srcRect l="723" r="731"/>
          <a:stretch/>
        </p:blipFill>
        <p:spPr bwMode="auto">
          <a:xfrm>
            <a:off x="0" y="-59436"/>
            <a:ext cx="9144000" cy="1659636"/>
          </a:xfrm>
          <a:prstGeom prst="rect">
            <a:avLst/>
          </a:prstGeom>
          <a:noFill/>
        </p:spPr>
      </p:pic>
      <p:pic>
        <p:nvPicPr>
          <p:cNvPr id="7" name="Bildobjekt 6" descr="En bild som visar person, plan, framsida, racket&#10;&#10;Automatiskt genererad beskrivning">
            <a:extLst>
              <a:ext uri="{FF2B5EF4-FFF2-40B4-BE49-F238E27FC236}">
                <a16:creationId xmlns:a16="http://schemas.microsoft.com/office/drawing/2014/main" id="{0AA7909D-0ED2-1B42-B1EE-981B995BBBAB}"/>
              </a:ext>
            </a:extLst>
          </p:cNvPr>
          <p:cNvPicPr>
            <a:picLocks noChangeAspect="1"/>
          </p:cNvPicPr>
          <p:nvPr/>
        </p:nvPicPr>
        <p:blipFill rotWithShape="1">
          <a:blip r:embed="rId3">
            <a:extLst>
              <a:ext uri="{28A0092B-C50C-407E-A947-70E740481C1C}">
                <a14:useLocalDpi xmlns:a14="http://schemas.microsoft.com/office/drawing/2010/main" val="0"/>
              </a:ext>
            </a:extLst>
          </a:blip>
          <a:srcRect l="2424" r="593"/>
          <a:stretch/>
        </p:blipFill>
        <p:spPr>
          <a:xfrm>
            <a:off x="0" y="1574172"/>
            <a:ext cx="9144000" cy="2990596"/>
          </a:xfrm>
          <a:prstGeom prst="rect">
            <a:avLst/>
          </a:prstGeom>
        </p:spPr>
      </p:pic>
      <p:pic>
        <p:nvPicPr>
          <p:cNvPr id="9" name="Bildobjekt 8">
            <a:extLst>
              <a:ext uri="{FF2B5EF4-FFF2-40B4-BE49-F238E27FC236}">
                <a16:creationId xmlns:a16="http://schemas.microsoft.com/office/drawing/2014/main" id="{16526C08-D1AB-A946-BEED-C8A6A392E8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75141" y="4750832"/>
            <a:ext cx="1979600" cy="1979600"/>
          </a:xfrm>
          <a:prstGeom prst="rect">
            <a:avLst/>
          </a:prstGeom>
        </p:spPr>
      </p:pic>
    </p:spTree>
    <p:extLst>
      <p:ext uri="{BB962C8B-B14F-4D97-AF65-F5344CB8AC3E}">
        <p14:creationId xmlns:p14="http://schemas.microsoft.com/office/powerpoint/2010/main" val="35129423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{0E66CCA5-0616-CA48-B71E-D010F8BDFFFC}tf16401378</Template>
  <TotalTime>709</TotalTime>
  <Words>1793</Words>
  <Application>Microsoft Macintosh PowerPoint</Application>
  <PresentationFormat>Bildspel på skärmen (4:3)</PresentationFormat>
  <Paragraphs>376</Paragraphs>
  <Slides>29</Slides>
  <Notes>4</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29</vt:i4>
      </vt:variant>
    </vt:vector>
  </HeadingPairs>
  <TitlesOfParts>
    <vt:vector size="34" baseType="lpstr">
      <vt:lpstr>Arial</vt:lpstr>
      <vt:lpstr>Calibri</vt:lpstr>
      <vt:lpstr>Verdana</vt:lpstr>
      <vt:lpstr>Wingdings 2</vt:lpstr>
      <vt:lpstr>Office Theme</vt:lpstr>
      <vt:lpstr>PowerPoint-presentation</vt:lpstr>
      <vt:lpstr>Klubben skryter...</vt:lpstr>
      <vt:lpstr>Viby Basket i korthet</vt:lpstr>
      <vt:lpstr>PowerPoint-presentation</vt:lpstr>
      <vt:lpstr>PowerPoint-presentation</vt:lpstr>
      <vt:lpstr>PowerPoint-presentation</vt:lpstr>
      <vt:lpstr>Vår organisation</vt:lpstr>
      <vt:lpstr> 2019-2020</vt:lpstr>
      <vt:lpstr> 2019-2020</vt:lpstr>
      <vt:lpstr>PowerPoint-presentation</vt:lpstr>
      <vt:lpstr>2020-2021</vt:lpstr>
      <vt:lpstr>2020-2021</vt:lpstr>
      <vt:lpstr>2020-2021</vt:lpstr>
      <vt:lpstr>2020-2021</vt:lpstr>
      <vt:lpstr>Organisation kring lagen</vt:lpstr>
      <vt:lpstr>PowerPoint-presentation</vt:lpstr>
      <vt:lpstr>PowerPoint-presentation</vt:lpstr>
      <vt:lpstr>PowerPoint-presentation</vt:lpstr>
      <vt:lpstr>PowerPoint-presentation</vt:lpstr>
      <vt:lpstr>PowerPoint-presentation</vt:lpstr>
      <vt:lpstr>Vår värdegrund</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Fredrik Hahne</dc:creator>
  <cp:keywords>class='Internal'</cp:keywords>
  <cp:lastModifiedBy>Fredrik Hahne</cp:lastModifiedBy>
  <cp:revision>196</cp:revision>
  <dcterms:created xsi:type="dcterms:W3CDTF">2020-09-26T23:21:54Z</dcterms:created>
  <dcterms:modified xsi:type="dcterms:W3CDTF">2021-09-20T10:17:59Z</dcterms:modified>
</cp:coreProperties>
</file>