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0" r:id="rId4"/>
    <p:sldId id="258" r:id="rId5"/>
    <p:sldId id="261" r:id="rId6"/>
    <p:sldId id="262" r:id="rId7"/>
    <p:sldId id="267" r:id="rId8"/>
    <p:sldId id="263" r:id="rId9"/>
    <p:sldId id="268" r:id="rId10"/>
    <p:sldId id="266" r:id="rId11"/>
    <p:sldId id="264" r:id="rId12"/>
    <p:sldId id="265" r:id="rId13"/>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856"/>
    <a:srgbClr val="00963F"/>
    <a:srgbClr val="005C27"/>
    <a:srgbClr val="003E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7" autoAdjust="0"/>
    <p:restoredTop sz="99543" autoAdjust="0"/>
  </p:normalViewPr>
  <p:slideViewPr>
    <p:cSldViewPr snapToGrid="0" showGuides="1">
      <p:cViewPr varScale="1">
        <p:scale>
          <a:sx n="125" d="100"/>
          <a:sy n="125" d="100"/>
        </p:scale>
        <p:origin x="36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p>
            <a:fld id="{78A14D85-4720-4ACF-BC99-BD9705124D30}" type="datetimeFigureOut">
              <a:rPr lang="sv-SE" smtClean="0"/>
              <a:t>2022-09-15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A628D58-6078-4DE3-944D-9E1D0A5B07F0}" type="slidenum">
              <a:rPr lang="sv-SE" smtClean="0"/>
              <a:t>‹#›</a:t>
            </a:fld>
            <a:endParaRPr lang="sv-SE"/>
          </a:p>
        </p:txBody>
      </p:sp>
    </p:spTree>
    <p:extLst>
      <p:ext uri="{BB962C8B-B14F-4D97-AF65-F5344CB8AC3E}">
        <p14:creationId xmlns:p14="http://schemas.microsoft.com/office/powerpoint/2010/main" val="1872734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78A14D85-4720-4ACF-BC99-BD9705124D30}" type="datetimeFigureOut">
              <a:rPr lang="sv-SE" smtClean="0"/>
              <a:t>2022-09-15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A628D58-6078-4DE3-944D-9E1D0A5B07F0}" type="slidenum">
              <a:rPr lang="sv-SE" smtClean="0"/>
              <a:t>‹#›</a:t>
            </a:fld>
            <a:endParaRPr lang="sv-SE"/>
          </a:p>
        </p:txBody>
      </p:sp>
    </p:spTree>
    <p:extLst>
      <p:ext uri="{BB962C8B-B14F-4D97-AF65-F5344CB8AC3E}">
        <p14:creationId xmlns:p14="http://schemas.microsoft.com/office/powerpoint/2010/main" val="4020952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p>
            <a:fld id="{78A14D85-4720-4ACF-BC99-BD9705124D30}" type="datetimeFigureOut">
              <a:rPr lang="sv-SE" smtClean="0"/>
              <a:t>2022-09-15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A628D58-6078-4DE3-944D-9E1D0A5B07F0}" type="slidenum">
              <a:rPr lang="sv-SE" smtClean="0"/>
              <a:t>‹#›</a:t>
            </a:fld>
            <a:endParaRPr lang="sv-SE"/>
          </a:p>
        </p:txBody>
      </p:sp>
    </p:spTree>
    <p:extLst>
      <p:ext uri="{BB962C8B-B14F-4D97-AF65-F5344CB8AC3E}">
        <p14:creationId xmlns:p14="http://schemas.microsoft.com/office/powerpoint/2010/main" val="3907561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78A14D85-4720-4ACF-BC99-BD9705124D30}" type="datetimeFigureOut">
              <a:rPr lang="sv-SE" smtClean="0"/>
              <a:t>2022-09-15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4A628D58-6078-4DE3-944D-9E1D0A5B07F0}" type="slidenum">
              <a:rPr lang="sv-SE" smtClean="0"/>
              <a:t>‹#›</a:t>
            </a:fld>
            <a:endParaRPr lang="sv-SE"/>
          </a:p>
        </p:txBody>
      </p:sp>
    </p:spTree>
    <p:extLst>
      <p:ext uri="{BB962C8B-B14F-4D97-AF65-F5344CB8AC3E}">
        <p14:creationId xmlns:p14="http://schemas.microsoft.com/office/powerpoint/2010/main" val="1759704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78A14D85-4720-4ACF-BC99-BD9705124D30}" type="datetimeFigureOut">
              <a:rPr lang="sv-SE" smtClean="0"/>
              <a:t>2022-09-15</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4A628D58-6078-4DE3-944D-9E1D0A5B07F0}" type="slidenum">
              <a:rPr lang="sv-SE" smtClean="0"/>
              <a:t>‹#›</a:t>
            </a:fld>
            <a:endParaRPr lang="sv-SE"/>
          </a:p>
        </p:txBody>
      </p:sp>
    </p:spTree>
    <p:extLst>
      <p:ext uri="{BB962C8B-B14F-4D97-AF65-F5344CB8AC3E}">
        <p14:creationId xmlns:p14="http://schemas.microsoft.com/office/powerpoint/2010/main" val="4180059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78A14D85-4720-4ACF-BC99-BD9705124D30}" type="datetimeFigureOut">
              <a:rPr lang="sv-SE" smtClean="0"/>
              <a:t>2022-09-15</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4A628D58-6078-4DE3-944D-9E1D0A5B07F0}" type="slidenum">
              <a:rPr lang="sv-SE" smtClean="0"/>
              <a:t>‹#›</a:t>
            </a:fld>
            <a:endParaRPr lang="sv-SE"/>
          </a:p>
        </p:txBody>
      </p:sp>
    </p:spTree>
    <p:extLst>
      <p:ext uri="{BB962C8B-B14F-4D97-AF65-F5344CB8AC3E}">
        <p14:creationId xmlns:p14="http://schemas.microsoft.com/office/powerpoint/2010/main" val="2240018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78A14D85-4720-4ACF-BC99-BD9705124D30}" type="datetimeFigureOut">
              <a:rPr lang="sv-SE" smtClean="0"/>
              <a:t>2022-09-15</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4A628D58-6078-4DE3-944D-9E1D0A5B07F0}" type="slidenum">
              <a:rPr lang="sv-SE" smtClean="0"/>
              <a:t>‹#›</a:t>
            </a:fld>
            <a:endParaRPr lang="sv-SE"/>
          </a:p>
        </p:txBody>
      </p:sp>
    </p:spTree>
    <p:extLst>
      <p:ext uri="{BB962C8B-B14F-4D97-AF65-F5344CB8AC3E}">
        <p14:creationId xmlns:p14="http://schemas.microsoft.com/office/powerpoint/2010/main" val="3531182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78A14D85-4720-4ACF-BC99-BD9705124D30}" type="datetimeFigureOut">
              <a:rPr lang="sv-SE" smtClean="0"/>
              <a:t>2022-09-15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4A628D58-6078-4DE3-944D-9E1D0A5B07F0}" type="slidenum">
              <a:rPr lang="sv-SE" smtClean="0"/>
              <a:t>‹#›</a:t>
            </a:fld>
            <a:endParaRPr lang="sv-SE"/>
          </a:p>
        </p:txBody>
      </p:sp>
    </p:spTree>
    <p:extLst>
      <p:ext uri="{BB962C8B-B14F-4D97-AF65-F5344CB8AC3E}">
        <p14:creationId xmlns:p14="http://schemas.microsoft.com/office/powerpoint/2010/main" val="1218856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78A14D85-4720-4ACF-BC99-BD9705124D30}" type="datetimeFigureOut">
              <a:rPr lang="sv-SE" smtClean="0"/>
              <a:t>2022-09-15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4A628D58-6078-4DE3-944D-9E1D0A5B07F0}" type="slidenum">
              <a:rPr lang="sv-SE" smtClean="0"/>
              <a:t>‹#›</a:t>
            </a:fld>
            <a:endParaRPr lang="sv-SE"/>
          </a:p>
        </p:txBody>
      </p:sp>
    </p:spTree>
    <p:extLst>
      <p:ext uri="{BB962C8B-B14F-4D97-AF65-F5344CB8AC3E}">
        <p14:creationId xmlns:p14="http://schemas.microsoft.com/office/powerpoint/2010/main" val="2441156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78A14D85-4720-4ACF-BC99-BD9705124D30}" type="datetimeFigureOut">
              <a:rPr lang="sv-SE" smtClean="0"/>
              <a:t>2022-09-15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A628D58-6078-4DE3-944D-9E1D0A5B07F0}" type="slidenum">
              <a:rPr lang="sv-SE" smtClean="0"/>
              <a:t>‹#›</a:t>
            </a:fld>
            <a:endParaRPr lang="sv-SE"/>
          </a:p>
        </p:txBody>
      </p:sp>
    </p:spTree>
    <p:extLst>
      <p:ext uri="{BB962C8B-B14F-4D97-AF65-F5344CB8AC3E}">
        <p14:creationId xmlns:p14="http://schemas.microsoft.com/office/powerpoint/2010/main" val="2431072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78A14D85-4720-4ACF-BC99-BD9705124D30}" type="datetimeFigureOut">
              <a:rPr lang="sv-SE" smtClean="0"/>
              <a:t>2022-09-15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A628D58-6078-4DE3-944D-9E1D0A5B07F0}" type="slidenum">
              <a:rPr lang="sv-SE" smtClean="0"/>
              <a:t>‹#›</a:t>
            </a:fld>
            <a:endParaRPr lang="sv-SE"/>
          </a:p>
        </p:txBody>
      </p:sp>
    </p:spTree>
    <p:extLst>
      <p:ext uri="{BB962C8B-B14F-4D97-AF65-F5344CB8AC3E}">
        <p14:creationId xmlns:p14="http://schemas.microsoft.com/office/powerpoint/2010/main" val="1817480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A14D85-4720-4ACF-BC99-BD9705124D30}" type="datetimeFigureOut">
              <a:rPr lang="sv-SE" smtClean="0"/>
              <a:t>2022-09-15</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628D58-6078-4DE3-944D-9E1D0A5B07F0}" type="slidenum">
              <a:rPr lang="sv-SE" smtClean="0"/>
              <a:t>‹#›</a:t>
            </a:fld>
            <a:endParaRPr lang="sv-SE"/>
          </a:p>
        </p:txBody>
      </p:sp>
    </p:spTree>
    <p:extLst>
      <p:ext uri="{BB962C8B-B14F-4D97-AF65-F5344CB8AC3E}">
        <p14:creationId xmlns:p14="http://schemas.microsoft.com/office/powerpoint/2010/main" val="37835430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print">
            <a:extLst>
              <a:ext uri="{28A0092B-C50C-407E-A947-70E740481C1C}">
                <a14:useLocalDpi xmlns:a14="http://schemas.microsoft.com/office/drawing/2010/main" val="0"/>
              </a:ext>
            </a:extLst>
          </a:blip>
          <a:srcRect b="15625"/>
          <a:stretch/>
        </p:blipFill>
        <p:spPr>
          <a:xfrm>
            <a:off x="0" y="0"/>
            <a:ext cx="12192000" cy="6858001"/>
          </a:xfrm>
          <a:prstGeom prst="rect">
            <a:avLst/>
          </a:prstGeom>
        </p:spPr>
      </p:pic>
      <p:sp>
        <p:nvSpPr>
          <p:cNvPr id="2" name="Rubrik 1"/>
          <p:cNvSpPr>
            <a:spLocks noGrp="1"/>
          </p:cNvSpPr>
          <p:nvPr>
            <p:ph type="ctrTitle"/>
          </p:nvPr>
        </p:nvSpPr>
        <p:spPr>
          <a:xfrm>
            <a:off x="1524000" y="355596"/>
            <a:ext cx="9144000" cy="4460244"/>
          </a:xfrm>
        </p:spPr>
        <p:txBody>
          <a:bodyPr>
            <a:noAutofit/>
          </a:bodyPr>
          <a:lstStyle/>
          <a:p>
            <a:r>
              <a:rPr lang="sv-SE" sz="3200" dirty="0">
                <a:latin typeface="Arial Black" panose="020B0A04020102020204" pitchFamily="34" charset="0"/>
              </a:rPr>
              <a:t>Agenda</a:t>
            </a:r>
            <a:br>
              <a:rPr lang="sv-SE" sz="3200" dirty="0">
                <a:latin typeface="Arial Black" panose="020B0A04020102020204" pitchFamily="34" charset="0"/>
              </a:rPr>
            </a:br>
            <a:br>
              <a:rPr lang="sv-SE" sz="3200" dirty="0">
                <a:latin typeface="Arial Black" panose="020B0A04020102020204" pitchFamily="34" charset="0"/>
              </a:rPr>
            </a:br>
            <a:r>
              <a:rPr lang="sv-SE" sz="2400" dirty="0">
                <a:latin typeface="Arial Black" panose="020B0A04020102020204" pitchFamily="34" charset="0"/>
              </a:rPr>
              <a:t>Plan och upplägg 22/23</a:t>
            </a:r>
            <a:br>
              <a:rPr lang="sv-SE" sz="2400" dirty="0">
                <a:latin typeface="Arial Black" panose="020B0A04020102020204" pitchFamily="34" charset="0"/>
              </a:rPr>
            </a:br>
            <a:r>
              <a:rPr lang="sv-SE" sz="2400" dirty="0">
                <a:latin typeface="Arial Black" panose="020B0A04020102020204" pitchFamily="34" charset="0"/>
              </a:rPr>
              <a:t>Försäsongen med olika aktiviteter</a:t>
            </a:r>
            <a:br>
              <a:rPr lang="sv-SE" sz="2400" dirty="0">
                <a:latin typeface="Arial Black" panose="020B0A04020102020204" pitchFamily="34" charset="0"/>
              </a:rPr>
            </a:br>
            <a:r>
              <a:rPr lang="sv-SE" sz="2400" dirty="0">
                <a:latin typeface="Arial Black" panose="020B0A04020102020204" pitchFamily="34" charset="0"/>
              </a:rPr>
              <a:t>Seriespel U12-spelregler</a:t>
            </a:r>
            <a:br>
              <a:rPr lang="sv-SE" sz="2400" dirty="0">
                <a:latin typeface="Arial Black" panose="020B0A04020102020204" pitchFamily="34" charset="0"/>
              </a:rPr>
            </a:br>
            <a:r>
              <a:rPr lang="sv-SE" sz="2400" dirty="0">
                <a:latin typeface="Arial Black" panose="020B0A04020102020204" pitchFamily="34" charset="0"/>
              </a:rPr>
              <a:t>Cupplanering</a:t>
            </a:r>
            <a:br>
              <a:rPr lang="sv-SE" sz="2400" dirty="0">
                <a:latin typeface="Arial Black" panose="020B0A04020102020204" pitchFamily="34" charset="0"/>
              </a:rPr>
            </a:br>
            <a:r>
              <a:rPr lang="sv-SE" sz="2400" dirty="0">
                <a:latin typeface="Arial Black" panose="020B0A04020102020204" pitchFamily="34" charset="0"/>
              </a:rPr>
              <a:t>Ekonomi och Budget</a:t>
            </a:r>
            <a:br>
              <a:rPr lang="sv-SE" sz="2400" dirty="0">
                <a:latin typeface="Arial Black" panose="020B0A04020102020204" pitchFamily="34" charset="0"/>
              </a:rPr>
            </a:br>
            <a:r>
              <a:rPr lang="sv-SE" sz="2400" dirty="0">
                <a:latin typeface="Arial Black" panose="020B0A04020102020204" pitchFamily="34" charset="0"/>
              </a:rPr>
              <a:t>Föräldrainsatser</a:t>
            </a:r>
            <a:br>
              <a:rPr lang="sv-SE" sz="2400" dirty="0">
                <a:latin typeface="Arial Black" panose="020B0A04020102020204" pitchFamily="34" charset="0"/>
              </a:rPr>
            </a:br>
            <a:r>
              <a:rPr lang="sv-SE" sz="2400" dirty="0">
                <a:latin typeface="Arial Black" panose="020B0A04020102020204" pitchFamily="34" charset="0"/>
              </a:rPr>
              <a:t>Övrigt</a:t>
            </a:r>
            <a:br>
              <a:rPr lang="sv-SE" sz="2400" dirty="0">
                <a:latin typeface="Arial Black" panose="020B0A04020102020204" pitchFamily="34" charset="0"/>
              </a:rPr>
            </a:br>
            <a:endParaRPr lang="sv-SE" sz="2400" dirty="0">
              <a:latin typeface="Arial Black" panose="020B0A04020102020204" pitchFamily="34" charset="0"/>
            </a:endParaRPr>
          </a:p>
        </p:txBody>
      </p:sp>
      <p:sp>
        <p:nvSpPr>
          <p:cNvPr id="7" name="Rektangel 6"/>
          <p:cNvSpPr/>
          <p:nvPr/>
        </p:nvSpPr>
        <p:spPr>
          <a:xfrm>
            <a:off x="0" y="6152900"/>
            <a:ext cx="9789932"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p:cNvSpPr/>
          <p:nvPr/>
        </p:nvSpPr>
        <p:spPr>
          <a:xfrm>
            <a:off x="0" y="6242412"/>
            <a:ext cx="9789932"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2" descr="D:\Maria\ÖIK\Grafisk manual\Logotyp-med-avstånd-genomskinlig-bakgrun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5817" y="5275682"/>
            <a:ext cx="1818409" cy="1600200"/>
          </a:xfrm>
          <a:prstGeom prst="rect">
            <a:avLst/>
          </a:prstGeom>
          <a:noFill/>
          <a:extLst>
            <a:ext uri="{909E8E84-426E-40DD-AFC4-6F175D3DCCD1}">
              <a14:hiddenFill xmlns:a14="http://schemas.microsoft.com/office/drawing/2010/main">
                <a:solidFill>
                  <a:srgbClr val="FFFFFF"/>
                </a:solidFill>
              </a14:hiddenFill>
            </a:ext>
          </a:extLst>
        </p:spPr>
      </p:pic>
      <p:sp>
        <p:nvSpPr>
          <p:cNvPr id="9" name="Rektangel 8"/>
          <p:cNvSpPr/>
          <p:nvPr/>
        </p:nvSpPr>
        <p:spPr>
          <a:xfrm>
            <a:off x="11370017" y="6152900"/>
            <a:ext cx="821983"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p:cNvSpPr/>
          <p:nvPr/>
        </p:nvSpPr>
        <p:spPr>
          <a:xfrm>
            <a:off x="11370015" y="6242412"/>
            <a:ext cx="821985"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3">
            <a:extLst>
              <a:ext uri="{FF2B5EF4-FFF2-40B4-BE49-F238E27FC236}">
                <a16:creationId xmlns:a16="http://schemas.microsoft.com/office/drawing/2014/main" id="{6D4C6EDF-E1ED-474A-A8CD-EDA11957C2B8}"/>
              </a:ext>
            </a:extLst>
          </p:cNvPr>
          <p:cNvPicPr>
            <a:picLocks noChangeAspect="1"/>
          </p:cNvPicPr>
          <p:nvPr/>
        </p:nvPicPr>
        <p:blipFill>
          <a:blip r:embed="rId4"/>
          <a:stretch>
            <a:fillRect/>
          </a:stretch>
        </p:blipFill>
        <p:spPr>
          <a:xfrm>
            <a:off x="0" y="47497"/>
            <a:ext cx="12192000" cy="6763005"/>
          </a:xfrm>
          <a:prstGeom prst="rect">
            <a:avLst/>
          </a:prstGeom>
        </p:spPr>
      </p:pic>
      <p:sp>
        <p:nvSpPr>
          <p:cNvPr id="11" name="textruta 10">
            <a:extLst>
              <a:ext uri="{FF2B5EF4-FFF2-40B4-BE49-F238E27FC236}">
                <a16:creationId xmlns:a16="http://schemas.microsoft.com/office/drawing/2014/main" id="{266CEBCC-2B61-479B-A05F-75C115210D1D}"/>
              </a:ext>
            </a:extLst>
          </p:cNvPr>
          <p:cNvSpPr txBox="1"/>
          <p:nvPr/>
        </p:nvSpPr>
        <p:spPr>
          <a:xfrm>
            <a:off x="3895288" y="2343446"/>
            <a:ext cx="8296712" cy="1938992"/>
          </a:xfrm>
          <a:prstGeom prst="rect">
            <a:avLst/>
          </a:prstGeom>
          <a:noFill/>
        </p:spPr>
        <p:txBody>
          <a:bodyPr wrap="square" rtlCol="0">
            <a:spAutoFit/>
          </a:bodyPr>
          <a:lstStyle/>
          <a:p>
            <a:r>
              <a:rPr lang="sv-SE" sz="6000" dirty="0">
                <a:solidFill>
                  <a:schemeClr val="tx2">
                    <a:lumMod val="20000"/>
                    <a:lumOff val="80000"/>
                  </a:schemeClr>
                </a:solidFill>
              </a:rPr>
              <a:t>Föräldramöte för ÖIK-12 18 september i </a:t>
            </a:r>
            <a:r>
              <a:rPr lang="sv-SE" sz="6000" dirty="0" err="1">
                <a:solidFill>
                  <a:schemeClr val="tx2">
                    <a:lumMod val="20000"/>
                    <a:lumOff val="80000"/>
                  </a:schemeClr>
                </a:solidFill>
              </a:rPr>
              <a:t>Nälden</a:t>
            </a:r>
            <a:endParaRPr lang="sv-SE" sz="6000" dirty="0">
              <a:solidFill>
                <a:schemeClr val="tx2">
                  <a:lumMod val="20000"/>
                  <a:lumOff val="80000"/>
                </a:schemeClr>
              </a:solidFill>
            </a:endParaRPr>
          </a:p>
        </p:txBody>
      </p:sp>
    </p:spTree>
    <p:extLst>
      <p:ext uri="{BB962C8B-B14F-4D97-AF65-F5344CB8AC3E}">
        <p14:creationId xmlns:p14="http://schemas.microsoft.com/office/powerpoint/2010/main" val="2786911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print">
            <a:extLst>
              <a:ext uri="{28A0092B-C50C-407E-A947-70E740481C1C}">
                <a14:useLocalDpi xmlns:a14="http://schemas.microsoft.com/office/drawing/2010/main" val="0"/>
              </a:ext>
            </a:extLst>
          </a:blip>
          <a:srcRect b="15625"/>
          <a:stretch/>
        </p:blipFill>
        <p:spPr>
          <a:xfrm>
            <a:off x="0" y="0"/>
            <a:ext cx="12192000" cy="6858001"/>
          </a:xfrm>
          <a:prstGeom prst="rect">
            <a:avLst/>
          </a:prstGeom>
        </p:spPr>
      </p:pic>
      <p:sp>
        <p:nvSpPr>
          <p:cNvPr id="2" name="Rubrik 1"/>
          <p:cNvSpPr>
            <a:spLocks noGrp="1"/>
          </p:cNvSpPr>
          <p:nvPr>
            <p:ph type="ctrTitle"/>
          </p:nvPr>
        </p:nvSpPr>
        <p:spPr>
          <a:xfrm>
            <a:off x="1524000" y="355596"/>
            <a:ext cx="9144000" cy="4460244"/>
          </a:xfrm>
        </p:spPr>
        <p:txBody>
          <a:bodyPr>
            <a:noAutofit/>
          </a:bodyPr>
          <a:lstStyle/>
          <a:p>
            <a:r>
              <a:rPr lang="sv-SE" sz="3200" dirty="0">
                <a:latin typeface="Arial Black" panose="020B0A04020102020204" pitchFamily="34" charset="0"/>
              </a:rPr>
              <a:t>Agenda</a:t>
            </a:r>
            <a:br>
              <a:rPr lang="sv-SE" sz="3200" dirty="0">
                <a:latin typeface="Arial Black" panose="020B0A04020102020204" pitchFamily="34" charset="0"/>
              </a:rPr>
            </a:br>
            <a:br>
              <a:rPr lang="sv-SE" sz="3200" dirty="0">
                <a:latin typeface="Arial Black" panose="020B0A04020102020204" pitchFamily="34" charset="0"/>
              </a:rPr>
            </a:br>
            <a:r>
              <a:rPr lang="sv-SE" sz="2400" dirty="0">
                <a:latin typeface="Arial Black" panose="020B0A04020102020204" pitchFamily="34" charset="0"/>
              </a:rPr>
              <a:t>Försäsongen med olika aktiviteter </a:t>
            </a:r>
            <a:br>
              <a:rPr lang="sv-SE" sz="2400" dirty="0">
                <a:latin typeface="Arial Black" panose="020B0A04020102020204" pitchFamily="34" charset="0"/>
              </a:rPr>
            </a:br>
            <a:r>
              <a:rPr lang="sv-SE" sz="2400" dirty="0">
                <a:latin typeface="Arial Black" panose="020B0A04020102020204" pitchFamily="34" charset="0"/>
              </a:rPr>
              <a:t>Plan och upplägg 22/23</a:t>
            </a:r>
            <a:br>
              <a:rPr lang="sv-SE" sz="2400" dirty="0">
                <a:latin typeface="Arial Black" panose="020B0A04020102020204" pitchFamily="34" charset="0"/>
              </a:rPr>
            </a:br>
            <a:r>
              <a:rPr lang="sv-SE" sz="2400" dirty="0">
                <a:latin typeface="Arial Black" panose="020B0A04020102020204" pitchFamily="34" charset="0"/>
              </a:rPr>
              <a:t>Seriespel U12-spelregler</a:t>
            </a:r>
            <a:br>
              <a:rPr lang="sv-SE" sz="2400" dirty="0">
                <a:latin typeface="Arial Black" panose="020B0A04020102020204" pitchFamily="34" charset="0"/>
              </a:rPr>
            </a:br>
            <a:r>
              <a:rPr lang="sv-SE" sz="2400" dirty="0">
                <a:latin typeface="Arial Black" panose="020B0A04020102020204" pitchFamily="34" charset="0"/>
              </a:rPr>
              <a:t>Ekonomi och Budget </a:t>
            </a:r>
            <a:br>
              <a:rPr lang="sv-SE" sz="2400" dirty="0">
                <a:latin typeface="Arial Black" panose="020B0A04020102020204" pitchFamily="34" charset="0"/>
              </a:rPr>
            </a:br>
            <a:r>
              <a:rPr lang="sv-SE" sz="2400" dirty="0">
                <a:latin typeface="Arial Black" panose="020B0A04020102020204" pitchFamily="34" charset="0"/>
              </a:rPr>
              <a:t>Cuper</a:t>
            </a:r>
            <a:br>
              <a:rPr lang="sv-SE" sz="2400" dirty="0">
                <a:latin typeface="Arial Black" panose="020B0A04020102020204" pitchFamily="34" charset="0"/>
              </a:rPr>
            </a:br>
            <a:r>
              <a:rPr lang="sv-SE" sz="2400" dirty="0">
                <a:latin typeface="Arial Black" panose="020B0A04020102020204" pitchFamily="34" charset="0"/>
              </a:rPr>
              <a:t>Värmedressar</a:t>
            </a:r>
            <a:br>
              <a:rPr lang="sv-SE" sz="2400" dirty="0">
                <a:latin typeface="Arial Black" panose="020B0A04020102020204" pitchFamily="34" charset="0"/>
              </a:rPr>
            </a:br>
            <a:r>
              <a:rPr lang="sv-SE" sz="2400" dirty="0">
                <a:latin typeface="Arial Black" panose="020B0A04020102020204" pitchFamily="34" charset="0"/>
              </a:rPr>
              <a:t>Föräldrainsatser</a:t>
            </a:r>
            <a:br>
              <a:rPr lang="sv-SE" sz="2400" dirty="0">
                <a:latin typeface="Arial Black" panose="020B0A04020102020204" pitchFamily="34" charset="0"/>
              </a:rPr>
            </a:br>
            <a:br>
              <a:rPr lang="sv-SE" sz="2400" dirty="0">
                <a:latin typeface="Arial Black" panose="020B0A04020102020204" pitchFamily="34" charset="0"/>
              </a:rPr>
            </a:br>
            <a:r>
              <a:rPr lang="sv-SE" sz="2400" dirty="0">
                <a:latin typeface="Arial Black" panose="020B0A04020102020204" pitchFamily="34" charset="0"/>
              </a:rPr>
              <a:t>Övrigt</a:t>
            </a:r>
            <a:br>
              <a:rPr lang="sv-SE" sz="2400" dirty="0">
                <a:latin typeface="Arial Black" panose="020B0A04020102020204" pitchFamily="34" charset="0"/>
              </a:rPr>
            </a:br>
            <a:endParaRPr lang="sv-SE" sz="2400" dirty="0">
              <a:latin typeface="Arial Black" panose="020B0A04020102020204" pitchFamily="34" charset="0"/>
            </a:endParaRPr>
          </a:p>
        </p:txBody>
      </p:sp>
      <p:sp>
        <p:nvSpPr>
          <p:cNvPr id="7" name="Rektangel 6"/>
          <p:cNvSpPr/>
          <p:nvPr/>
        </p:nvSpPr>
        <p:spPr>
          <a:xfrm>
            <a:off x="0" y="6152900"/>
            <a:ext cx="9789932"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p:cNvSpPr/>
          <p:nvPr/>
        </p:nvSpPr>
        <p:spPr>
          <a:xfrm>
            <a:off x="0" y="6242412"/>
            <a:ext cx="9789932"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2" descr="D:\Maria\ÖIK\Grafisk manual\Logotyp-med-avstånd-genomskinlig-bakgrun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5817" y="5275682"/>
            <a:ext cx="1818409" cy="1600200"/>
          </a:xfrm>
          <a:prstGeom prst="rect">
            <a:avLst/>
          </a:prstGeom>
          <a:noFill/>
          <a:extLst>
            <a:ext uri="{909E8E84-426E-40DD-AFC4-6F175D3DCCD1}">
              <a14:hiddenFill xmlns:a14="http://schemas.microsoft.com/office/drawing/2010/main">
                <a:solidFill>
                  <a:srgbClr val="FFFFFF"/>
                </a:solidFill>
              </a14:hiddenFill>
            </a:ext>
          </a:extLst>
        </p:spPr>
      </p:pic>
      <p:sp>
        <p:nvSpPr>
          <p:cNvPr id="9" name="Rektangel 8"/>
          <p:cNvSpPr/>
          <p:nvPr/>
        </p:nvSpPr>
        <p:spPr>
          <a:xfrm>
            <a:off x="11370017" y="6152900"/>
            <a:ext cx="821983"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p:cNvSpPr/>
          <p:nvPr/>
        </p:nvSpPr>
        <p:spPr>
          <a:xfrm>
            <a:off x="11370015" y="6242412"/>
            <a:ext cx="821985"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571114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print">
            <a:extLst>
              <a:ext uri="{28A0092B-C50C-407E-A947-70E740481C1C}">
                <a14:useLocalDpi xmlns:a14="http://schemas.microsoft.com/office/drawing/2010/main" val="0"/>
              </a:ext>
            </a:extLst>
          </a:blip>
          <a:srcRect b="15625"/>
          <a:stretch/>
        </p:blipFill>
        <p:spPr>
          <a:xfrm>
            <a:off x="0" y="-1"/>
            <a:ext cx="12192000" cy="6858001"/>
          </a:xfrm>
          <a:prstGeom prst="rect">
            <a:avLst/>
          </a:prstGeom>
        </p:spPr>
      </p:pic>
      <p:sp>
        <p:nvSpPr>
          <p:cNvPr id="2" name="Rubrik 1"/>
          <p:cNvSpPr>
            <a:spLocks noGrp="1"/>
          </p:cNvSpPr>
          <p:nvPr>
            <p:ph type="ctrTitle"/>
          </p:nvPr>
        </p:nvSpPr>
        <p:spPr>
          <a:xfrm>
            <a:off x="1524000" y="355596"/>
            <a:ext cx="9144000" cy="4830574"/>
          </a:xfrm>
        </p:spPr>
        <p:txBody>
          <a:bodyPr>
            <a:noAutofit/>
          </a:bodyPr>
          <a:lstStyle/>
          <a:p>
            <a:r>
              <a:rPr lang="sv-SE" sz="3200" dirty="0">
                <a:latin typeface="Arial Black" panose="020B0A04020102020204" pitchFamily="34" charset="0"/>
              </a:rPr>
              <a:t>Idrott ska först och främst vara kul – glädjen är den största drivkraften för unga som idrottar. Många framgångsrika elitidrottare vittnar om att det var just variationen av idrotter som skapade glädjen. Och även om de flesta av oss kanske inte vill eller kan bli elitidrottare så har vi rätt att ha roligt.</a:t>
            </a:r>
            <a:br>
              <a:rPr lang="sv-SE" sz="3200" dirty="0">
                <a:latin typeface="Arial Black" panose="020B0A04020102020204" pitchFamily="34" charset="0"/>
              </a:rPr>
            </a:br>
            <a:endParaRPr lang="sv-SE" sz="3200" dirty="0">
              <a:latin typeface="Arial Black" panose="020B0A04020102020204" pitchFamily="34" charset="0"/>
            </a:endParaRPr>
          </a:p>
        </p:txBody>
      </p:sp>
      <p:sp>
        <p:nvSpPr>
          <p:cNvPr id="7" name="Rektangel 6"/>
          <p:cNvSpPr/>
          <p:nvPr/>
        </p:nvSpPr>
        <p:spPr>
          <a:xfrm>
            <a:off x="0" y="6152900"/>
            <a:ext cx="9789932"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p:cNvSpPr/>
          <p:nvPr/>
        </p:nvSpPr>
        <p:spPr>
          <a:xfrm>
            <a:off x="0" y="6242412"/>
            <a:ext cx="9789932"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2" descr="D:\Maria\ÖIK\Grafisk manual\Logotyp-med-avstånd-genomskinlig-bakgrun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5817" y="5275682"/>
            <a:ext cx="1818409" cy="1600200"/>
          </a:xfrm>
          <a:prstGeom prst="rect">
            <a:avLst/>
          </a:prstGeom>
          <a:noFill/>
          <a:extLst>
            <a:ext uri="{909E8E84-426E-40DD-AFC4-6F175D3DCCD1}">
              <a14:hiddenFill xmlns:a14="http://schemas.microsoft.com/office/drawing/2010/main">
                <a:solidFill>
                  <a:srgbClr val="FFFFFF"/>
                </a:solidFill>
              </a14:hiddenFill>
            </a:ext>
          </a:extLst>
        </p:spPr>
      </p:pic>
      <p:sp>
        <p:nvSpPr>
          <p:cNvPr id="9" name="Rektangel 8"/>
          <p:cNvSpPr/>
          <p:nvPr/>
        </p:nvSpPr>
        <p:spPr>
          <a:xfrm>
            <a:off x="11370017" y="6152900"/>
            <a:ext cx="821983"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p:cNvSpPr/>
          <p:nvPr/>
        </p:nvSpPr>
        <p:spPr>
          <a:xfrm>
            <a:off x="11370015" y="6242412"/>
            <a:ext cx="821985"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984342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print">
            <a:extLst>
              <a:ext uri="{28A0092B-C50C-407E-A947-70E740481C1C}">
                <a14:useLocalDpi xmlns:a14="http://schemas.microsoft.com/office/drawing/2010/main" val="0"/>
              </a:ext>
            </a:extLst>
          </a:blip>
          <a:srcRect b="15625"/>
          <a:stretch/>
        </p:blipFill>
        <p:spPr>
          <a:xfrm>
            <a:off x="0" y="0"/>
            <a:ext cx="12192000" cy="6858001"/>
          </a:xfrm>
          <a:prstGeom prst="rect">
            <a:avLst/>
          </a:prstGeom>
        </p:spPr>
      </p:pic>
      <p:sp>
        <p:nvSpPr>
          <p:cNvPr id="2" name="Rubrik 1"/>
          <p:cNvSpPr>
            <a:spLocks noGrp="1"/>
          </p:cNvSpPr>
          <p:nvPr>
            <p:ph type="ctrTitle"/>
          </p:nvPr>
        </p:nvSpPr>
        <p:spPr>
          <a:xfrm>
            <a:off x="1524000" y="355596"/>
            <a:ext cx="9144000" cy="3558036"/>
          </a:xfrm>
        </p:spPr>
        <p:txBody>
          <a:bodyPr>
            <a:noAutofit/>
          </a:bodyPr>
          <a:lstStyle/>
          <a:p>
            <a:r>
              <a:rPr lang="sv-SE" sz="3200" dirty="0">
                <a:latin typeface="Arial Black" panose="020B0A04020102020204" pitchFamily="34" charset="0"/>
              </a:rPr>
              <a:t>Plan och upplägg 22/23</a:t>
            </a:r>
            <a:br>
              <a:rPr lang="sv-SE" sz="3200" dirty="0">
                <a:latin typeface="Arial Black" panose="020B0A04020102020204" pitchFamily="34" charset="0"/>
              </a:rPr>
            </a:br>
            <a:r>
              <a:rPr lang="sv-SE" sz="3200" dirty="0">
                <a:latin typeface="Arial Black" panose="020B0A04020102020204" pitchFamily="34" charset="0"/>
              </a:rPr>
              <a:t>Tränarna informerar</a:t>
            </a:r>
            <a:br>
              <a:rPr lang="sv-SE" sz="3200" dirty="0">
                <a:latin typeface="Arial Black" panose="020B0A04020102020204" pitchFamily="34" charset="0"/>
              </a:rPr>
            </a:br>
            <a:endParaRPr lang="sv-SE" sz="3200" dirty="0">
              <a:latin typeface="Arial Black" panose="020B0A04020102020204" pitchFamily="34" charset="0"/>
            </a:endParaRPr>
          </a:p>
        </p:txBody>
      </p:sp>
      <p:sp>
        <p:nvSpPr>
          <p:cNvPr id="7" name="Rektangel 6"/>
          <p:cNvSpPr/>
          <p:nvPr/>
        </p:nvSpPr>
        <p:spPr>
          <a:xfrm>
            <a:off x="0" y="6152900"/>
            <a:ext cx="9789932"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p:cNvSpPr/>
          <p:nvPr/>
        </p:nvSpPr>
        <p:spPr>
          <a:xfrm>
            <a:off x="0" y="6242412"/>
            <a:ext cx="9789932"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2" descr="D:\Maria\ÖIK\Grafisk manual\Logotyp-med-avstånd-genomskinlig-bakgrun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5817" y="5275682"/>
            <a:ext cx="1818409" cy="1600200"/>
          </a:xfrm>
          <a:prstGeom prst="rect">
            <a:avLst/>
          </a:prstGeom>
          <a:noFill/>
          <a:extLst>
            <a:ext uri="{909E8E84-426E-40DD-AFC4-6F175D3DCCD1}">
              <a14:hiddenFill xmlns:a14="http://schemas.microsoft.com/office/drawing/2010/main">
                <a:solidFill>
                  <a:srgbClr val="FFFFFF"/>
                </a:solidFill>
              </a14:hiddenFill>
            </a:ext>
          </a:extLst>
        </p:spPr>
      </p:pic>
      <p:sp>
        <p:nvSpPr>
          <p:cNvPr id="9" name="Rektangel 8"/>
          <p:cNvSpPr/>
          <p:nvPr/>
        </p:nvSpPr>
        <p:spPr>
          <a:xfrm>
            <a:off x="11370017" y="6152900"/>
            <a:ext cx="821983"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p:cNvSpPr/>
          <p:nvPr/>
        </p:nvSpPr>
        <p:spPr>
          <a:xfrm>
            <a:off x="11370015" y="6242412"/>
            <a:ext cx="821985"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229850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print">
            <a:extLst>
              <a:ext uri="{28A0092B-C50C-407E-A947-70E740481C1C}">
                <a14:useLocalDpi xmlns:a14="http://schemas.microsoft.com/office/drawing/2010/main" val="0"/>
              </a:ext>
            </a:extLst>
          </a:blip>
          <a:srcRect b="15625"/>
          <a:stretch/>
        </p:blipFill>
        <p:spPr>
          <a:xfrm>
            <a:off x="0" y="-1"/>
            <a:ext cx="12192000" cy="6858001"/>
          </a:xfrm>
          <a:prstGeom prst="rect">
            <a:avLst/>
          </a:prstGeom>
        </p:spPr>
      </p:pic>
      <p:sp>
        <p:nvSpPr>
          <p:cNvPr id="2" name="Rubrik 1"/>
          <p:cNvSpPr>
            <a:spLocks noGrp="1"/>
          </p:cNvSpPr>
          <p:nvPr>
            <p:ph type="ctrTitle"/>
          </p:nvPr>
        </p:nvSpPr>
        <p:spPr>
          <a:xfrm>
            <a:off x="1524000" y="355596"/>
            <a:ext cx="9144000" cy="4830574"/>
          </a:xfrm>
        </p:spPr>
        <p:txBody>
          <a:bodyPr>
            <a:noAutofit/>
          </a:bodyPr>
          <a:lstStyle/>
          <a:p>
            <a:r>
              <a:rPr lang="sv-SE" sz="3200" dirty="0">
                <a:latin typeface="Arial Black" panose="020B0A04020102020204" pitchFamily="34" charset="0"/>
              </a:rPr>
              <a:t>Idrott ska först och främst vara kul – glädjen är den största drivkraften för unga som idrottar. Många framgångsrika elitidrottare vittnar om att det var just variationen av idrotter som skapade glädjen. Och även om de flesta av oss kanske inte vill eller kan bli elitidrottare så har vi rätt att ha roligt.</a:t>
            </a:r>
            <a:br>
              <a:rPr lang="sv-SE" sz="3200" dirty="0">
                <a:latin typeface="Arial Black" panose="020B0A04020102020204" pitchFamily="34" charset="0"/>
              </a:rPr>
            </a:br>
            <a:endParaRPr lang="sv-SE" sz="3200" dirty="0">
              <a:latin typeface="Arial Black" panose="020B0A04020102020204" pitchFamily="34" charset="0"/>
            </a:endParaRPr>
          </a:p>
        </p:txBody>
      </p:sp>
      <p:sp>
        <p:nvSpPr>
          <p:cNvPr id="7" name="Rektangel 6"/>
          <p:cNvSpPr/>
          <p:nvPr/>
        </p:nvSpPr>
        <p:spPr>
          <a:xfrm>
            <a:off x="0" y="6152900"/>
            <a:ext cx="9789932"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p:cNvSpPr/>
          <p:nvPr/>
        </p:nvSpPr>
        <p:spPr>
          <a:xfrm>
            <a:off x="0" y="6242412"/>
            <a:ext cx="9789932"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2" descr="D:\Maria\ÖIK\Grafisk manual\Logotyp-med-avstånd-genomskinlig-bakgrun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5817" y="5275682"/>
            <a:ext cx="1818409" cy="1600200"/>
          </a:xfrm>
          <a:prstGeom prst="rect">
            <a:avLst/>
          </a:prstGeom>
          <a:noFill/>
          <a:extLst>
            <a:ext uri="{909E8E84-426E-40DD-AFC4-6F175D3DCCD1}">
              <a14:hiddenFill xmlns:a14="http://schemas.microsoft.com/office/drawing/2010/main">
                <a:solidFill>
                  <a:srgbClr val="FFFFFF"/>
                </a:solidFill>
              </a14:hiddenFill>
            </a:ext>
          </a:extLst>
        </p:spPr>
      </p:pic>
      <p:sp>
        <p:nvSpPr>
          <p:cNvPr id="9" name="Rektangel 8"/>
          <p:cNvSpPr/>
          <p:nvPr/>
        </p:nvSpPr>
        <p:spPr>
          <a:xfrm>
            <a:off x="11370017" y="6152900"/>
            <a:ext cx="821983"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p:cNvSpPr/>
          <p:nvPr/>
        </p:nvSpPr>
        <p:spPr>
          <a:xfrm>
            <a:off x="11370015" y="6242412"/>
            <a:ext cx="821985"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3">
            <a:extLst>
              <a:ext uri="{FF2B5EF4-FFF2-40B4-BE49-F238E27FC236}">
                <a16:creationId xmlns:a16="http://schemas.microsoft.com/office/drawing/2014/main" id="{D28F1F93-A5F2-4BEA-A21D-169D4A73308A}"/>
              </a:ext>
            </a:extLst>
          </p:cNvPr>
          <p:cNvPicPr>
            <a:picLocks noChangeAspect="1"/>
          </p:cNvPicPr>
          <p:nvPr/>
        </p:nvPicPr>
        <p:blipFill>
          <a:blip r:embed="rId4"/>
          <a:stretch>
            <a:fillRect/>
          </a:stretch>
        </p:blipFill>
        <p:spPr>
          <a:xfrm>
            <a:off x="0" y="0"/>
            <a:ext cx="12192000" cy="6758262"/>
          </a:xfrm>
          <a:prstGeom prst="rect">
            <a:avLst/>
          </a:prstGeom>
        </p:spPr>
      </p:pic>
    </p:spTree>
    <p:extLst>
      <p:ext uri="{BB962C8B-B14F-4D97-AF65-F5344CB8AC3E}">
        <p14:creationId xmlns:p14="http://schemas.microsoft.com/office/powerpoint/2010/main" val="1109185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print">
            <a:extLst>
              <a:ext uri="{28A0092B-C50C-407E-A947-70E740481C1C}">
                <a14:useLocalDpi xmlns:a14="http://schemas.microsoft.com/office/drawing/2010/main" val="0"/>
              </a:ext>
            </a:extLst>
          </a:blip>
          <a:srcRect b="15625"/>
          <a:stretch/>
        </p:blipFill>
        <p:spPr>
          <a:xfrm>
            <a:off x="0" y="-1"/>
            <a:ext cx="12192000" cy="6858001"/>
          </a:xfrm>
          <a:prstGeom prst="rect">
            <a:avLst/>
          </a:prstGeom>
        </p:spPr>
      </p:pic>
      <p:sp>
        <p:nvSpPr>
          <p:cNvPr id="2" name="Rubrik 1"/>
          <p:cNvSpPr>
            <a:spLocks noGrp="1"/>
          </p:cNvSpPr>
          <p:nvPr>
            <p:ph type="ctrTitle"/>
          </p:nvPr>
        </p:nvSpPr>
        <p:spPr>
          <a:xfrm>
            <a:off x="1441021" y="-466525"/>
            <a:ext cx="9144000" cy="4830574"/>
          </a:xfrm>
        </p:spPr>
        <p:txBody>
          <a:bodyPr>
            <a:noAutofit/>
          </a:bodyPr>
          <a:lstStyle/>
          <a:p>
            <a:r>
              <a:rPr lang="sv-SE" sz="4000" dirty="0">
                <a:latin typeface="Arial Black" panose="020B0A04020102020204" pitchFamily="34" charset="0"/>
              </a:rPr>
              <a:t>Seriespel U12</a:t>
            </a:r>
            <a:br>
              <a:rPr lang="sv-SE" sz="3200" dirty="0">
                <a:latin typeface="Arial Black" panose="020B0A04020102020204" pitchFamily="34" charset="0"/>
              </a:rPr>
            </a:br>
            <a:br>
              <a:rPr lang="sv-SE" sz="3200" dirty="0">
                <a:latin typeface="Arial Black" panose="020B0A04020102020204" pitchFamily="34" charset="0"/>
              </a:rPr>
            </a:br>
            <a:br>
              <a:rPr lang="sv-SE" sz="3200" dirty="0">
                <a:latin typeface="Arial Black" panose="020B0A04020102020204" pitchFamily="34" charset="0"/>
              </a:rPr>
            </a:br>
            <a:r>
              <a:rPr lang="sv-SE" sz="3200" dirty="0">
                <a:latin typeface="Arial Black" panose="020B0A04020102020204" pitchFamily="34" charset="0"/>
              </a:rPr>
              <a:t>Minisammandrag i </a:t>
            </a:r>
            <a:br>
              <a:rPr lang="sv-SE" sz="3200" dirty="0">
                <a:latin typeface="Arial Black" panose="020B0A04020102020204" pitchFamily="34" charset="0"/>
              </a:rPr>
            </a:br>
            <a:r>
              <a:rPr lang="sv-SE" sz="3200" dirty="0" err="1">
                <a:latin typeface="Arial Black" panose="020B0A04020102020204" pitchFamily="34" charset="0"/>
              </a:rPr>
              <a:t>Nälden</a:t>
            </a:r>
            <a:br>
              <a:rPr lang="sv-SE" sz="3200" dirty="0">
                <a:latin typeface="Arial Black" panose="020B0A04020102020204" pitchFamily="34" charset="0"/>
              </a:rPr>
            </a:br>
            <a:r>
              <a:rPr lang="sv-SE" sz="3200" dirty="0">
                <a:latin typeface="Arial Black" panose="020B0A04020102020204" pitchFamily="34" charset="0"/>
              </a:rPr>
              <a:t>Järpen</a:t>
            </a:r>
            <a:br>
              <a:rPr lang="sv-SE" sz="3200" dirty="0">
                <a:latin typeface="Arial Black" panose="020B0A04020102020204" pitchFamily="34" charset="0"/>
              </a:rPr>
            </a:br>
            <a:r>
              <a:rPr lang="sv-SE" sz="3200" dirty="0">
                <a:latin typeface="Arial Black" panose="020B0A04020102020204" pitchFamily="34" charset="0"/>
              </a:rPr>
              <a:t>Sveg</a:t>
            </a:r>
            <a:br>
              <a:rPr lang="sv-SE" sz="3200" dirty="0">
                <a:latin typeface="Arial Black" panose="020B0A04020102020204" pitchFamily="34" charset="0"/>
              </a:rPr>
            </a:br>
            <a:r>
              <a:rPr lang="sv-SE" sz="3200" dirty="0">
                <a:latin typeface="Arial Black" panose="020B0A04020102020204" pitchFamily="34" charset="0"/>
              </a:rPr>
              <a:t>Svenstavik</a:t>
            </a:r>
          </a:p>
        </p:txBody>
      </p:sp>
      <p:sp>
        <p:nvSpPr>
          <p:cNvPr id="7" name="Rektangel 6"/>
          <p:cNvSpPr/>
          <p:nvPr/>
        </p:nvSpPr>
        <p:spPr>
          <a:xfrm>
            <a:off x="0" y="6152900"/>
            <a:ext cx="9789932"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p:cNvSpPr/>
          <p:nvPr/>
        </p:nvSpPr>
        <p:spPr>
          <a:xfrm>
            <a:off x="0" y="6242412"/>
            <a:ext cx="9789932"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2" descr="D:\Maria\ÖIK\Grafisk manual\Logotyp-med-avstånd-genomskinlig-bakgrun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5817" y="5275682"/>
            <a:ext cx="1818409" cy="1600200"/>
          </a:xfrm>
          <a:prstGeom prst="rect">
            <a:avLst/>
          </a:prstGeom>
          <a:noFill/>
          <a:extLst>
            <a:ext uri="{909E8E84-426E-40DD-AFC4-6F175D3DCCD1}">
              <a14:hiddenFill xmlns:a14="http://schemas.microsoft.com/office/drawing/2010/main">
                <a:solidFill>
                  <a:srgbClr val="FFFFFF"/>
                </a:solidFill>
              </a14:hiddenFill>
            </a:ext>
          </a:extLst>
        </p:spPr>
      </p:pic>
      <p:sp>
        <p:nvSpPr>
          <p:cNvPr id="9" name="Rektangel 8"/>
          <p:cNvSpPr/>
          <p:nvPr/>
        </p:nvSpPr>
        <p:spPr>
          <a:xfrm>
            <a:off x="11370017" y="6152900"/>
            <a:ext cx="821983"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p:cNvSpPr/>
          <p:nvPr/>
        </p:nvSpPr>
        <p:spPr>
          <a:xfrm>
            <a:off x="11370015" y="6242412"/>
            <a:ext cx="821985"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898885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print">
            <a:extLst>
              <a:ext uri="{28A0092B-C50C-407E-A947-70E740481C1C}">
                <a14:useLocalDpi xmlns:a14="http://schemas.microsoft.com/office/drawing/2010/main" val="0"/>
              </a:ext>
            </a:extLst>
          </a:blip>
          <a:srcRect b="15625"/>
          <a:stretch/>
        </p:blipFill>
        <p:spPr>
          <a:xfrm>
            <a:off x="0" y="0"/>
            <a:ext cx="12192000" cy="6858001"/>
          </a:xfrm>
          <a:prstGeom prst="rect">
            <a:avLst/>
          </a:prstGeom>
        </p:spPr>
      </p:pic>
      <p:sp>
        <p:nvSpPr>
          <p:cNvPr id="2" name="Rubrik 1"/>
          <p:cNvSpPr>
            <a:spLocks noGrp="1"/>
          </p:cNvSpPr>
          <p:nvPr>
            <p:ph type="ctrTitle"/>
          </p:nvPr>
        </p:nvSpPr>
        <p:spPr>
          <a:xfrm>
            <a:off x="1524000" y="355596"/>
            <a:ext cx="9144000" cy="2102378"/>
          </a:xfrm>
        </p:spPr>
        <p:txBody>
          <a:bodyPr>
            <a:noAutofit/>
          </a:bodyPr>
          <a:lstStyle/>
          <a:p>
            <a:r>
              <a:rPr lang="sv-SE" sz="4000" dirty="0" err="1">
                <a:latin typeface="Arial Black" panose="020B0A04020102020204" pitchFamily="34" charset="0"/>
              </a:rPr>
              <a:t>Materialarnas</a:t>
            </a:r>
            <a:r>
              <a:rPr lang="sv-SE" sz="4000" dirty="0">
                <a:latin typeface="Arial Black" panose="020B0A04020102020204" pitchFamily="34" charset="0"/>
              </a:rPr>
              <a:t> stund….</a:t>
            </a:r>
          </a:p>
        </p:txBody>
      </p:sp>
      <p:sp>
        <p:nvSpPr>
          <p:cNvPr id="7" name="Rektangel 6"/>
          <p:cNvSpPr/>
          <p:nvPr/>
        </p:nvSpPr>
        <p:spPr>
          <a:xfrm>
            <a:off x="0" y="6152900"/>
            <a:ext cx="9789932"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p:cNvSpPr/>
          <p:nvPr/>
        </p:nvSpPr>
        <p:spPr>
          <a:xfrm>
            <a:off x="0" y="6242412"/>
            <a:ext cx="9789932"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2" descr="D:\Maria\ÖIK\Grafisk manual\Logotyp-med-avstånd-genomskinlig-bakgrun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5817" y="5275682"/>
            <a:ext cx="1818409" cy="1600200"/>
          </a:xfrm>
          <a:prstGeom prst="rect">
            <a:avLst/>
          </a:prstGeom>
          <a:noFill/>
          <a:extLst>
            <a:ext uri="{909E8E84-426E-40DD-AFC4-6F175D3DCCD1}">
              <a14:hiddenFill xmlns:a14="http://schemas.microsoft.com/office/drawing/2010/main">
                <a:solidFill>
                  <a:srgbClr val="FFFFFF"/>
                </a:solidFill>
              </a14:hiddenFill>
            </a:ext>
          </a:extLst>
        </p:spPr>
      </p:pic>
      <p:sp>
        <p:nvSpPr>
          <p:cNvPr id="9" name="Rektangel 8"/>
          <p:cNvSpPr/>
          <p:nvPr/>
        </p:nvSpPr>
        <p:spPr>
          <a:xfrm>
            <a:off x="11370017" y="6152900"/>
            <a:ext cx="821983"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p:cNvSpPr/>
          <p:nvPr/>
        </p:nvSpPr>
        <p:spPr>
          <a:xfrm>
            <a:off x="11370015" y="6242412"/>
            <a:ext cx="821985"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3" descr="En bild som visar person, person, står&#10;&#10;Automatiskt genererad beskrivning">
            <a:extLst>
              <a:ext uri="{FF2B5EF4-FFF2-40B4-BE49-F238E27FC236}">
                <a16:creationId xmlns:a16="http://schemas.microsoft.com/office/drawing/2014/main" id="{27674E4D-E285-40BF-9F47-3138331F2C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0123" y="2457973"/>
            <a:ext cx="1988559" cy="2888301"/>
          </a:xfrm>
          <a:prstGeom prst="rect">
            <a:avLst/>
          </a:prstGeom>
        </p:spPr>
      </p:pic>
      <p:pic>
        <p:nvPicPr>
          <p:cNvPr id="12" name="Bildobjekt 11" descr="En bild som visar person, person, står&#10;&#10;Automatiskt genererad beskrivning">
            <a:extLst>
              <a:ext uri="{FF2B5EF4-FFF2-40B4-BE49-F238E27FC236}">
                <a16:creationId xmlns:a16="http://schemas.microsoft.com/office/drawing/2014/main" id="{5821694C-AF76-405E-BD64-F5CA31F073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7364" y="2457973"/>
            <a:ext cx="1988559" cy="2888301"/>
          </a:xfrm>
          <a:prstGeom prst="rect">
            <a:avLst/>
          </a:prstGeom>
        </p:spPr>
      </p:pic>
      <p:pic>
        <p:nvPicPr>
          <p:cNvPr id="14" name="Bildobjekt 13">
            <a:extLst>
              <a:ext uri="{FF2B5EF4-FFF2-40B4-BE49-F238E27FC236}">
                <a16:creationId xmlns:a16="http://schemas.microsoft.com/office/drawing/2014/main" id="{E616EE5B-0874-46ED-BCD0-93B75224E9A5}"/>
              </a:ext>
            </a:extLst>
          </p:cNvPr>
          <p:cNvPicPr>
            <a:picLocks noChangeAspect="1"/>
          </p:cNvPicPr>
          <p:nvPr/>
        </p:nvPicPr>
        <p:blipFill>
          <a:blip r:embed="rId6"/>
          <a:stretch>
            <a:fillRect/>
          </a:stretch>
        </p:blipFill>
        <p:spPr>
          <a:xfrm>
            <a:off x="3958576" y="2457973"/>
            <a:ext cx="3300367" cy="2863362"/>
          </a:xfrm>
          <a:prstGeom prst="rect">
            <a:avLst/>
          </a:prstGeom>
        </p:spPr>
      </p:pic>
    </p:spTree>
    <p:extLst>
      <p:ext uri="{BB962C8B-B14F-4D97-AF65-F5344CB8AC3E}">
        <p14:creationId xmlns:p14="http://schemas.microsoft.com/office/powerpoint/2010/main" val="3879645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print">
            <a:extLst>
              <a:ext uri="{28A0092B-C50C-407E-A947-70E740481C1C}">
                <a14:useLocalDpi xmlns:a14="http://schemas.microsoft.com/office/drawing/2010/main" val="0"/>
              </a:ext>
            </a:extLst>
          </a:blip>
          <a:srcRect b="15625"/>
          <a:stretch/>
        </p:blipFill>
        <p:spPr>
          <a:xfrm>
            <a:off x="0" y="-1"/>
            <a:ext cx="12192000" cy="6858001"/>
          </a:xfrm>
          <a:prstGeom prst="rect">
            <a:avLst/>
          </a:prstGeom>
        </p:spPr>
      </p:pic>
      <p:sp>
        <p:nvSpPr>
          <p:cNvPr id="2" name="Rubrik 1"/>
          <p:cNvSpPr>
            <a:spLocks noGrp="1"/>
          </p:cNvSpPr>
          <p:nvPr>
            <p:ph type="ctrTitle"/>
          </p:nvPr>
        </p:nvSpPr>
        <p:spPr>
          <a:xfrm>
            <a:off x="1441021" y="-466526"/>
            <a:ext cx="9144000" cy="5216131"/>
          </a:xfrm>
        </p:spPr>
        <p:txBody>
          <a:bodyPr>
            <a:noAutofit/>
          </a:bodyPr>
          <a:lstStyle/>
          <a:p>
            <a:r>
              <a:rPr lang="sv-SE" sz="4000" dirty="0">
                <a:latin typeface="Arial Black" panose="020B0A04020102020204" pitchFamily="34" charset="0"/>
              </a:rPr>
              <a:t>Vår ekonomi</a:t>
            </a:r>
            <a:br>
              <a:rPr lang="sv-SE" sz="4000" dirty="0">
                <a:latin typeface="Arial Black" panose="020B0A04020102020204" pitchFamily="34" charset="0"/>
              </a:rPr>
            </a:br>
            <a:br>
              <a:rPr lang="sv-SE" sz="4000" dirty="0">
                <a:latin typeface="Arial Black" panose="020B0A04020102020204" pitchFamily="34" charset="0"/>
              </a:rPr>
            </a:br>
            <a:br>
              <a:rPr lang="sv-SE" sz="4000" dirty="0">
                <a:latin typeface="Arial Black" panose="020B0A04020102020204" pitchFamily="34" charset="0"/>
              </a:rPr>
            </a:br>
            <a:r>
              <a:rPr lang="sv-SE" sz="3200" dirty="0">
                <a:latin typeface="Arial Black" panose="020B0A04020102020204" pitchFamily="34" charset="0"/>
              </a:rPr>
              <a:t>Från föreningen 71 tkr</a:t>
            </a:r>
            <a:br>
              <a:rPr lang="sv-SE" sz="3200" dirty="0">
                <a:latin typeface="Arial Black" panose="020B0A04020102020204" pitchFamily="34" charset="0"/>
              </a:rPr>
            </a:br>
            <a:r>
              <a:rPr lang="sv-SE" sz="3200" dirty="0">
                <a:latin typeface="Arial Black" panose="020B0A04020102020204" pitchFamily="34" charset="0"/>
              </a:rPr>
              <a:t>vinst från cup 29 tkr</a:t>
            </a:r>
            <a:br>
              <a:rPr lang="sv-SE" sz="3200" dirty="0">
                <a:latin typeface="Arial Black" panose="020B0A04020102020204" pitchFamily="34" charset="0"/>
              </a:rPr>
            </a:br>
            <a:br>
              <a:rPr lang="sv-SE" sz="3200" dirty="0">
                <a:latin typeface="Arial Black" panose="020B0A04020102020204" pitchFamily="34" charset="0"/>
              </a:rPr>
            </a:br>
            <a:r>
              <a:rPr lang="sv-SE" sz="3200" dirty="0">
                <a:latin typeface="Arial Black" panose="020B0A04020102020204" pitchFamily="34" charset="0"/>
              </a:rPr>
              <a:t>Sponsorer</a:t>
            </a:r>
          </a:p>
        </p:txBody>
      </p:sp>
      <p:sp>
        <p:nvSpPr>
          <p:cNvPr id="7" name="Rektangel 6"/>
          <p:cNvSpPr/>
          <p:nvPr/>
        </p:nvSpPr>
        <p:spPr>
          <a:xfrm>
            <a:off x="0" y="6152900"/>
            <a:ext cx="9789932"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p:cNvSpPr/>
          <p:nvPr/>
        </p:nvSpPr>
        <p:spPr>
          <a:xfrm>
            <a:off x="0" y="6242412"/>
            <a:ext cx="9789932"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2" descr="D:\Maria\ÖIK\Grafisk manual\Logotyp-med-avstånd-genomskinlig-bakgrun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5817" y="5275682"/>
            <a:ext cx="1818409" cy="1600200"/>
          </a:xfrm>
          <a:prstGeom prst="rect">
            <a:avLst/>
          </a:prstGeom>
          <a:noFill/>
          <a:extLst>
            <a:ext uri="{909E8E84-426E-40DD-AFC4-6F175D3DCCD1}">
              <a14:hiddenFill xmlns:a14="http://schemas.microsoft.com/office/drawing/2010/main">
                <a:solidFill>
                  <a:srgbClr val="FFFFFF"/>
                </a:solidFill>
              </a14:hiddenFill>
            </a:ext>
          </a:extLst>
        </p:spPr>
      </p:pic>
      <p:sp>
        <p:nvSpPr>
          <p:cNvPr id="9" name="Rektangel 8"/>
          <p:cNvSpPr/>
          <p:nvPr/>
        </p:nvSpPr>
        <p:spPr>
          <a:xfrm>
            <a:off x="11370017" y="6152900"/>
            <a:ext cx="821983"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p:cNvSpPr/>
          <p:nvPr/>
        </p:nvSpPr>
        <p:spPr>
          <a:xfrm>
            <a:off x="11370015" y="6242412"/>
            <a:ext cx="821985"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541690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print">
            <a:extLst>
              <a:ext uri="{28A0092B-C50C-407E-A947-70E740481C1C}">
                <a14:useLocalDpi xmlns:a14="http://schemas.microsoft.com/office/drawing/2010/main" val="0"/>
              </a:ext>
            </a:extLst>
          </a:blip>
          <a:srcRect b="15625"/>
          <a:stretch/>
        </p:blipFill>
        <p:spPr>
          <a:xfrm>
            <a:off x="0" y="-1"/>
            <a:ext cx="12192000" cy="6858001"/>
          </a:xfrm>
          <a:prstGeom prst="rect">
            <a:avLst/>
          </a:prstGeom>
        </p:spPr>
      </p:pic>
      <p:sp>
        <p:nvSpPr>
          <p:cNvPr id="2" name="Rubrik 1"/>
          <p:cNvSpPr>
            <a:spLocks noGrp="1"/>
          </p:cNvSpPr>
          <p:nvPr>
            <p:ph type="ctrTitle"/>
          </p:nvPr>
        </p:nvSpPr>
        <p:spPr>
          <a:xfrm>
            <a:off x="1441021" y="-466525"/>
            <a:ext cx="9144000" cy="4830574"/>
          </a:xfrm>
        </p:spPr>
        <p:txBody>
          <a:bodyPr>
            <a:noAutofit/>
          </a:bodyPr>
          <a:lstStyle/>
          <a:p>
            <a:r>
              <a:rPr lang="sv-SE" sz="4000" dirty="0">
                <a:latin typeface="Arial Black" panose="020B0A04020102020204" pitchFamily="34" charset="0"/>
              </a:rPr>
              <a:t>Planerade cuper under säsongen</a:t>
            </a:r>
            <a:br>
              <a:rPr lang="sv-SE" sz="3200" dirty="0">
                <a:latin typeface="Arial Black" panose="020B0A04020102020204" pitchFamily="34" charset="0"/>
              </a:rPr>
            </a:br>
            <a:br>
              <a:rPr lang="sv-SE" sz="3200" dirty="0">
                <a:latin typeface="Arial Black" panose="020B0A04020102020204" pitchFamily="34" charset="0"/>
              </a:rPr>
            </a:br>
            <a:br>
              <a:rPr lang="sv-SE" sz="3200" dirty="0">
                <a:latin typeface="Arial Black" panose="020B0A04020102020204" pitchFamily="34" charset="0"/>
              </a:rPr>
            </a:br>
            <a:r>
              <a:rPr lang="sv-SE" sz="3200" dirty="0">
                <a:latin typeface="Arial Black" panose="020B0A04020102020204" pitchFamily="34" charset="0"/>
              </a:rPr>
              <a:t>Härnösand AIK U11 cup 8 oktober</a:t>
            </a:r>
            <a:br>
              <a:rPr lang="sv-SE" sz="3200" dirty="0">
                <a:latin typeface="Arial Black" panose="020B0A04020102020204" pitchFamily="34" charset="0"/>
              </a:rPr>
            </a:br>
            <a:r>
              <a:rPr lang="sv-SE" sz="3200" dirty="0">
                <a:latin typeface="Arial Black" panose="020B0A04020102020204" pitchFamily="34" charset="0"/>
              </a:rPr>
              <a:t>Nordic </a:t>
            </a:r>
            <a:r>
              <a:rPr lang="sv-SE" sz="3200" dirty="0" err="1">
                <a:latin typeface="Arial Black" panose="020B0A04020102020204" pitchFamily="34" charset="0"/>
              </a:rPr>
              <a:t>Youth</a:t>
            </a:r>
            <a:r>
              <a:rPr lang="sv-SE" sz="3200" dirty="0">
                <a:latin typeface="Arial Black" panose="020B0A04020102020204" pitchFamily="34" charset="0"/>
              </a:rPr>
              <a:t> Trophy 6-8 januari</a:t>
            </a:r>
            <a:br>
              <a:rPr lang="sv-SE" sz="3200" dirty="0">
                <a:latin typeface="Arial Black" panose="020B0A04020102020204" pitchFamily="34" charset="0"/>
              </a:rPr>
            </a:br>
            <a:r>
              <a:rPr lang="sv-SE" sz="3200" dirty="0">
                <a:latin typeface="Arial Black" panose="020B0A04020102020204" pitchFamily="34" charset="0"/>
              </a:rPr>
              <a:t>Ulf Dahlen cup 24-26 mars</a:t>
            </a:r>
          </a:p>
        </p:txBody>
      </p:sp>
      <p:sp>
        <p:nvSpPr>
          <p:cNvPr id="7" name="Rektangel 6"/>
          <p:cNvSpPr/>
          <p:nvPr/>
        </p:nvSpPr>
        <p:spPr>
          <a:xfrm>
            <a:off x="0" y="6152900"/>
            <a:ext cx="9789932"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p:cNvSpPr/>
          <p:nvPr/>
        </p:nvSpPr>
        <p:spPr>
          <a:xfrm>
            <a:off x="0" y="6242412"/>
            <a:ext cx="9789932"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2" descr="D:\Maria\ÖIK\Grafisk manual\Logotyp-med-avstånd-genomskinlig-bakgrun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5817" y="5275682"/>
            <a:ext cx="1818409" cy="1600200"/>
          </a:xfrm>
          <a:prstGeom prst="rect">
            <a:avLst/>
          </a:prstGeom>
          <a:noFill/>
          <a:extLst>
            <a:ext uri="{909E8E84-426E-40DD-AFC4-6F175D3DCCD1}">
              <a14:hiddenFill xmlns:a14="http://schemas.microsoft.com/office/drawing/2010/main">
                <a:solidFill>
                  <a:srgbClr val="FFFFFF"/>
                </a:solidFill>
              </a14:hiddenFill>
            </a:ext>
          </a:extLst>
        </p:spPr>
      </p:pic>
      <p:sp>
        <p:nvSpPr>
          <p:cNvPr id="9" name="Rektangel 8"/>
          <p:cNvSpPr/>
          <p:nvPr/>
        </p:nvSpPr>
        <p:spPr>
          <a:xfrm>
            <a:off x="11370017" y="6152900"/>
            <a:ext cx="821983"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p:cNvSpPr/>
          <p:nvPr/>
        </p:nvSpPr>
        <p:spPr>
          <a:xfrm>
            <a:off x="11370015" y="6242412"/>
            <a:ext cx="821985"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4158663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print">
            <a:extLst>
              <a:ext uri="{28A0092B-C50C-407E-A947-70E740481C1C}">
                <a14:useLocalDpi xmlns:a14="http://schemas.microsoft.com/office/drawing/2010/main" val="0"/>
              </a:ext>
            </a:extLst>
          </a:blip>
          <a:srcRect b="15625"/>
          <a:stretch/>
        </p:blipFill>
        <p:spPr>
          <a:xfrm>
            <a:off x="0" y="-1"/>
            <a:ext cx="12192000" cy="6858001"/>
          </a:xfrm>
          <a:prstGeom prst="rect">
            <a:avLst/>
          </a:prstGeom>
        </p:spPr>
      </p:pic>
      <p:sp>
        <p:nvSpPr>
          <p:cNvPr id="2" name="Rubrik 1"/>
          <p:cNvSpPr>
            <a:spLocks noGrp="1"/>
          </p:cNvSpPr>
          <p:nvPr>
            <p:ph type="ctrTitle"/>
          </p:nvPr>
        </p:nvSpPr>
        <p:spPr>
          <a:xfrm>
            <a:off x="1441021" y="-466525"/>
            <a:ext cx="9144000" cy="4830574"/>
          </a:xfrm>
        </p:spPr>
        <p:txBody>
          <a:bodyPr>
            <a:noAutofit/>
          </a:bodyPr>
          <a:lstStyle/>
          <a:p>
            <a:r>
              <a:rPr lang="sv-SE" sz="4000" dirty="0">
                <a:latin typeface="Arial Black" panose="020B0A04020102020204" pitchFamily="34" charset="0"/>
              </a:rPr>
              <a:t>Nya Värmedressar</a:t>
            </a:r>
            <a:br>
              <a:rPr lang="sv-SE" sz="4000" dirty="0">
                <a:latin typeface="Arial Black" panose="020B0A04020102020204" pitchFamily="34" charset="0"/>
              </a:rPr>
            </a:br>
            <a:br>
              <a:rPr lang="sv-SE" sz="4000" dirty="0">
                <a:latin typeface="Arial Black" panose="020B0A04020102020204" pitchFamily="34" charset="0"/>
              </a:rPr>
            </a:br>
            <a:br>
              <a:rPr lang="sv-SE" sz="4000" dirty="0">
                <a:latin typeface="Arial Black" panose="020B0A04020102020204" pitchFamily="34" charset="0"/>
              </a:rPr>
            </a:br>
            <a:r>
              <a:rPr lang="sv-SE" sz="3200" dirty="0">
                <a:latin typeface="Arial Black" panose="020B0A04020102020204" pitchFamily="34" charset="0"/>
              </a:rPr>
              <a:t>prova på </a:t>
            </a:r>
            <a:r>
              <a:rPr lang="sv-SE" sz="3200" dirty="0" err="1">
                <a:latin typeface="Arial Black" panose="020B0A04020102020204" pitchFamily="34" charset="0"/>
              </a:rPr>
              <a:t>InterSport</a:t>
            </a:r>
            <a:br>
              <a:rPr lang="sv-SE" sz="3200" dirty="0">
                <a:latin typeface="Arial Black" panose="020B0A04020102020204" pitchFamily="34" charset="0"/>
              </a:rPr>
            </a:br>
            <a:r>
              <a:rPr lang="sv-SE" sz="3200" dirty="0">
                <a:latin typeface="Arial Black" panose="020B0A04020102020204" pitchFamily="34" charset="0"/>
              </a:rPr>
              <a:t>lämna in beställning snarast</a:t>
            </a:r>
          </a:p>
        </p:txBody>
      </p:sp>
      <p:sp>
        <p:nvSpPr>
          <p:cNvPr id="7" name="Rektangel 6"/>
          <p:cNvSpPr/>
          <p:nvPr/>
        </p:nvSpPr>
        <p:spPr>
          <a:xfrm>
            <a:off x="0" y="6152900"/>
            <a:ext cx="9789932"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p:cNvSpPr/>
          <p:nvPr/>
        </p:nvSpPr>
        <p:spPr>
          <a:xfrm>
            <a:off x="0" y="6242412"/>
            <a:ext cx="9789932"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2" descr="D:\Maria\ÖIK\Grafisk manual\Logotyp-med-avstånd-genomskinlig-bakgrun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5817" y="5275682"/>
            <a:ext cx="1818409" cy="1600200"/>
          </a:xfrm>
          <a:prstGeom prst="rect">
            <a:avLst/>
          </a:prstGeom>
          <a:noFill/>
          <a:extLst>
            <a:ext uri="{909E8E84-426E-40DD-AFC4-6F175D3DCCD1}">
              <a14:hiddenFill xmlns:a14="http://schemas.microsoft.com/office/drawing/2010/main">
                <a:solidFill>
                  <a:srgbClr val="FFFFFF"/>
                </a:solidFill>
              </a14:hiddenFill>
            </a:ext>
          </a:extLst>
        </p:spPr>
      </p:pic>
      <p:sp>
        <p:nvSpPr>
          <p:cNvPr id="9" name="Rektangel 8"/>
          <p:cNvSpPr/>
          <p:nvPr/>
        </p:nvSpPr>
        <p:spPr>
          <a:xfrm>
            <a:off x="11370017" y="6152900"/>
            <a:ext cx="821983"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p:cNvSpPr/>
          <p:nvPr/>
        </p:nvSpPr>
        <p:spPr>
          <a:xfrm>
            <a:off x="11370015" y="6242412"/>
            <a:ext cx="821985"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779329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print">
            <a:extLst>
              <a:ext uri="{28A0092B-C50C-407E-A947-70E740481C1C}">
                <a14:useLocalDpi xmlns:a14="http://schemas.microsoft.com/office/drawing/2010/main" val="0"/>
              </a:ext>
            </a:extLst>
          </a:blip>
          <a:srcRect b="15625"/>
          <a:stretch/>
        </p:blipFill>
        <p:spPr>
          <a:xfrm>
            <a:off x="0" y="-1"/>
            <a:ext cx="12192000" cy="6858001"/>
          </a:xfrm>
          <a:prstGeom prst="rect">
            <a:avLst/>
          </a:prstGeom>
        </p:spPr>
      </p:pic>
      <p:sp>
        <p:nvSpPr>
          <p:cNvPr id="2" name="Rubrik 1"/>
          <p:cNvSpPr>
            <a:spLocks noGrp="1"/>
          </p:cNvSpPr>
          <p:nvPr>
            <p:ph type="ctrTitle"/>
          </p:nvPr>
        </p:nvSpPr>
        <p:spPr>
          <a:xfrm>
            <a:off x="1675913" y="355596"/>
            <a:ext cx="9144000" cy="4830574"/>
          </a:xfrm>
        </p:spPr>
        <p:txBody>
          <a:bodyPr>
            <a:noAutofit/>
          </a:bodyPr>
          <a:lstStyle/>
          <a:p>
            <a:r>
              <a:rPr lang="sv-SE" sz="4000" dirty="0">
                <a:latin typeface="Arial Black" panose="020B0A04020102020204" pitchFamily="34" charset="0"/>
              </a:rPr>
              <a:t>Föräldrainsatser</a:t>
            </a:r>
            <a:br>
              <a:rPr lang="sv-SE" sz="4000" dirty="0">
                <a:latin typeface="Arial Black" panose="020B0A04020102020204" pitchFamily="34" charset="0"/>
              </a:rPr>
            </a:br>
            <a:br>
              <a:rPr lang="sv-SE" sz="4000" dirty="0">
                <a:latin typeface="Arial Black" panose="020B0A04020102020204" pitchFamily="34" charset="0"/>
              </a:rPr>
            </a:br>
            <a:r>
              <a:rPr lang="sv-SE" sz="3200" dirty="0">
                <a:latin typeface="Arial Black" panose="020B0A04020102020204" pitchFamily="34" charset="0"/>
              </a:rPr>
              <a:t>Kök</a:t>
            </a:r>
            <a:br>
              <a:rPr lang="sv-SE" sz="3200" dirty="0">
                <a:latin typeface="Arial Black" panose="020B0A04020102020204" pitchFamily="34" charset="0"/>
              </a:rPr>
            </a:br>
            <a:r>
              <a:rPr lang="sv-SE" sz="3200" dirty="0">
                <a:latin typeface="Arial Black" panose="020B0A04020102020204" pitchFamily="34" charset="0"/>
              </a:rPr>
              <a:t>Parkering</a:t>
            </a:r>
            <a:br>
              <a:rPr lang="sv-SE" sz="3200" dirty="0">
                <a:latin typeface="Arial Black" panose="020B0A04020102020204" pitchFamily="34" charset="0"/>
              </a:rPr>
            </a:br>
            <a:r>
              <a:rPr lang="sv-SE" sz="3200" dirty="0">
                <a:latin typeface="Arial Black" panose="020B0A04020102020204" pitchFamily="34" charset="0"/>
              </a:rPr>
              <a:t>Korridorvakter</a:t>
            </a:r>
            <a:br>
              <a:rPr lang="sv-SE" sz="3200" dirty="0">
                <a:latin typeface="Arial Black" panose="020B0A04020102020204" pitchFamily="34" charset="0"/>
              </a:rPr>
            </a:br>
            <a:r>
              <a:rPr lang="sv-SE" sz="3200" dirty="0">
                <a:latin typeface="Arial Black" panose="020B0A04020102020204" pitchFamily="34" charset="0"/>
              </a:rPr>
              <a:t>Sekretariat </a:t>
            </a:r>
            <a:r>
              <a:rPr lang="sv-SE" sz="1100" dirty="0">
                <a:latin typeface="Arial Black" panose="020B0A04020102020204" pitchFamily="34" charset="0"/>
              </a:rPr>
              <a:t>(om hemmamatch)</a:t>
            </a:r>
            <a:br>
              <a:rPr lang="sv-SE" sz="1100" dirty="0">
                <a:latin typeface="Arial Black" panose="020B0A04020102020204" pitchFamily="34" charset="0"/>
              </a:rPr>
            </a:br>
            <a:r>
              <a:rPr lang="sv-SE" sz="3200" dirty="0">
                <a:latin typeface="Arial Black" panose="020B0A04020102020204" pitchFamily="34" charset="0"/>
              </a:rPr>
              <a:t>Cup</a:t>
            </a:r>
            <a:br>
              <a:rPr lang="sv-SE" sz="3200" dirty="0">
                <a:latin typeface="Arial Black" panose="020B0A04020102020204" pitchFamily="34" charset="0"/>
              </a:rPr>
            </a:br>
            <a:endParaRPr lang="sv-SE" sz="3200" dirty="0">
              <a:latin typeface="Arial Black" panose="020B0A04020102020204" pitchFamily="34" charset="0"/>
            </a:endParaRPr>
          </a:p>
        </p:txBody>
      </p:sp>
      <p:sp>
        <p:nvSpPr>
          <p:cNvPr id="7" name="Rektangel 6"/>
          <p:cNvSpPr/>
          <p:nvPr/>
        </p:nvSpPr>
        <p:spPr>
          <a:xfrm>
            <a:off x="0" y="6152900"/>
            <a:ext cx="9789932"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p:cNvSpPr/>
          <p:nvPr/>
        </p:nvSpPr>
        <p:spPr>
          <a:xfrm>
            <a:off x="0" y="6242412"/>
            <a:ext cx="9789932"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2" descr="D:\Maria\ÖIK\Grafisk manual\Logotyp-med-avstånd-genomskinlig-bakgrun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5817" y="5275682"/>
            <a:ext cx="1818409" cy="1600200"/>
          </a:xfrm>
          <a:prstGeom prst="rect">
            <a:avLst/>
          </a:prstGeom>
          <a:noFill/>
          <a:extLst>
            <a:ext uri="{909E8E84-426E-40DD-AFC4-6F175D3DCCD1}">
              <a14:hiddenFill xmlns:a14="http://schemas.microsoft.com/office/drawing/2010/main">
                <a:solidFill>
                  <a:srgbClr val="FFFFFF"/>
                </a:solidFill>
              </a14:hiddenFill>
            </a:ext>
          </a:extLst>
        </p:spPr>
      </p:pic>
      <p:sp>
        <p:nvSpPr>
          <p:cNvPr id="9" name="Rektangel 8"/>
          <p:cNvSpPr/>
          <p:nvPr/>
        </p:nvSpPr>
        <p:spPr>
          <a:xfrm>
            <a:off x="11370017" y="6152900"/>
            <a:ext cx="821983"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p:cNvSpPr/>
          <p:nvPr/>
        </p:nvSpPr>
        <p:spPr>
          <a:xfrm>
            <a:off x="11370015" y="6242412"/>
            <a:ext cx="821985"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624078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print">
            <a:extLst>
              <a:ext uri="{28A0092B-C50C-407E-A947-70E740481C1C}">
                <a14:useLocalDpi xmlns:a14="http://schemas.microsoft.com/office/drawing/2010/main" val="0"/>
              </a:ext>
            </a:extLst>
          </a:blip>
          <a:srcRect b="15625"/>
          <a:stretch/>
        </p:blipFill>
        <p:spPr>
          <a:xfrm>
            <a:off x="0" y="-1"/>
            <a:ext cx="12192000" cy="6858001"/>
          </a:xfrm>
          <a:prstGeom prst="rect">
            <a:avLst/>
          </a:prstGeom>
        </p:spPr>
      </p:pic>
      <p:sp>
        <p:nvSpPr>
          <p:cNvPr id="2" name="Rubrik 1"/>
          <p:cNvSpPr>
            <a:spLocks noGrp="1"/>
          </p:cNvSpPr>
          <p:nvPr>
            <p:ph type="ctrTitle"/>
          </p:nvPr>
        </p:nvSpPr>
        <p:spPr>
          <a:xfrm>
            <a:off x="1675913" y="355596"/>
            <a:ext cx="9144000" cy="3967501"/>
          </a:xfrm>
        </p:spPr>
        <p:txBody>
          <a:bodyPr>
            <a:noAutofit/>
          </a:bodyPr>
          <a:lstStyle/>
          <a:p>
            <a:r>
              <a:rPr lang="sv-SE" sz="4000" dirty="0">
                <a:latin typeface="Arial Black" panose="020B0A04020102020204" pitchFamily="34" charset="0"/>
              </a:rPr>
              <a:t>Övrigt</a:t>
            </a:r>
            <a:br>
              <a:rPr lang="sv-SE" sz="4000" dirty="0">
                <a:latin typeface="Arial Black" panose="020B0A04020102020204" pitchFamily="34" charset="0"/>
              </a:rPr>
            </a:br>
            <a:br>
              <a:rPr lang="sv-SE" sz="4000" dirty="0">
                <a:latin typeface="Arial Black" panose="020B0A04020102020204" pitchFamily="34" charset="0"/>
              </a:rPr>
            </a:br>
            <a:endParaRPr lang="sv-SE" sz="3200" dirty="0">
              <a:latin typeface="Arial Black" panose="020B0A04020102020204" pitchFamily="34" charset="0"/>
            </a:endParaRPr>
          </a:p>
        </p:txBody>
      </p:sp>
      <p:sp>
        <p:nvSpPr>
          <p:cNvPr id="7" name="Rektangel 6"/>
          <p:cNvSpPr/>
          <p:nvPr/>
        </p:nvSpPr>
        <p:spPr>
          <a:xfrm>
            <a:off x="0" y="6152900"/>
            <a:ext cx="9789932"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p:cNvSpPr/>
          <p:nvPr/>
        </p:nvSpPr>
        <p:spPr>
          <a:xfrm>
            <a:off x="0" y="6242412"/>
            <a:ext cx="9789932"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2" descr="D:\Maria\ÖIK\Grafisk manual\Logotyp-med-avstånd-genomskinlig-bakgrun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5817" y="5275682"/>
            <a:ext cx="1818409" cy="1600200"/>
          </a:xfrm>
          <a:prstGeom prst="rect">
            <a:avLst/>
          </a:prstGeom>
          <a:noFill/>
          <a:extLst>
            <a:ext uri="{909E8E84-426E-40DD-AFC4-6F175D3DCCD1}">
              <a14:hiddenFill xmlns:a14="http://schemas.microsoft.com/office/drawing/2010/main">
                <a:solidFill>
                  <a:srgbClr val="FFFFFF"/>
                </a:solidFill>
              </a14:hiddenFill>
            </a:ext>
          </a:extLst>
        </p:spPr>
      </p:pic>
      <p:sp>
        <p:nvSpPr>
          <p:cNvPr id="9" name="Rektangel 8"/>
          <p:cNvSpPr/>
          <p:nvPr/>
        </p:nvSpPr>
        <p:spPr>
          <a:xfrm>
            <a:off x="11370017" y="6152900"/>
            <a:ext cx="821983" cy="89512"/>
          </a:xfrm>
          <a:prstGeom prst="rect">
            <a:avLst/>
          </a:prstGeom>
          <a:solidFill>
            <a:srgbClr val="009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p:cNvSpPr/>
          <p:nvPr/>
        </p:nvSpPr>
        <p:spPr>
          <a:xfrm>
            <a:off x="11370015" y="6242412"/>
            <a:ext cx="821985" cy="895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44282030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0D62674-6C2F-4C5D-97D2-3DEDF2E73D92}" vid="{0264927E-1171-42C5-83A9-748921D3F852}"/>
    </a:ext>
  </a:extLst>
</a:theme>
</file>

<file path=docProps/app.xml><?xml version="1.0" encoding="utf-8"?>
<Properties xmlns="http://schemas.openxmlformats.org/officeDocument/2006/extended-properties" xmlns:vt="http://schemas.openxmlformats.org/officeDocument/2006/docPropsVTypes">
  <Template/>
  <TotalTime>151</TotalTime>
  <Words>278</Words>
  <Application>Microsoft Office PowerPoint</Application>
  <PresentationFormat>Bredbild</PresentationFormat>
  <Paragraphs>13</Paragraphs>
  <Slides>12</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12</vt:i4>
      </vt:variant>
    </vt:vector>
  </HeadingPairs>
  <TitlesOfParts>
    <vt:vector size="17" baseType="lpstr">
      <vt:lpstr>Arial</vt:lpstr>
      <vt:lpstr>Arial Black</vt:lpstr>
      <vt:lpstr>Calibri</vt:lpstr>
      <vt:lpstr>Calibri Light</vt:lpstr>
      <vt:lpstr>Office-tema</vt:lpstr>
      <vt:lpstr>Agenda  Plan och upplägg 22/23 Försäsongen med olika aktiviteter Seriespel U12-spelregler Cupplanering Ekonomi och Budget Föräldrainsatser Övrigt </vt:lpstr>
      <vt:lpstr>Agenda  Försäsongen med olika aktiviteter  Plan och upplägg 22/23 Seriespel U12-spelregler Ekonomi och Budget  Cuper Värmedressar Föräldrainsatser  Övrigt </vt:lpstr>
      <vt:lpstr>Idrott ska först och främst vara kul – glädjen är den största drivkraften för unga som idrottar. Många framgångsrika elitidrottare vittnar om att det var just variationen av idrotter som skapade glädjen. Och även om de flesta av oss kanske inte vill eller kan bli elitidrottare så har vi rätt att ha roligt. </vt:lpstr>
      <vt:lpstr>Plan och upplägg 22/23 Tränarna informerar </vt:lpstr>
      <vt:lpstr>Idrott ska först och främst vara kul – glädjen är den största drivkraften för unga som idrottar. Många framgångsrika elitidrottare vittnar om att det var just variationen av idrotter som skapade glädjen. Och även om de flesta av oss kanske inte vill eller kan bli elitidrottare så har vi rätt att ha roligt. </vt:lpstr>
      <vt:lpstr>Seriespel U12   Minisammandrag i  Nälden Järpen Sveg Svenstavik</vt:lpstr>
      <vt:lpstr>Materialarnas stund….</vt:lpstr>
      <vt:lpstr>Vår ekonomi   Från föreningen 71 tkr vinst från cup 29 tkr  Sponsorer</vt:lpstr>
      <vt:lpstr>Planerade cuper under säsongen   Härnösand AIK U11 cup 8 oktober Nordic Youth Trophy 6-8 januari Ulf Dahlen cup 24-26 mars</vt:lpstr>
      <vt:lpstr>Nya Värmedressar   prova på InterSport lämna in beställning snarast</vt:lpstr>
      <vt:lpstr>Föräldrainsatser  Kök Parkering Korridorvakter Sekretariat (om hemmamatch) Cup </vt:lpstr>
      <vt:lpstr>Övrigt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Rubrik</dc:title>
  <dc:creator>Paulsson Maria</dc:creator>
  <cp:lastModifiedBy>Ulrika Jonsson</cp:lastModifiedBy>
  <cp:revision>15</cp:revision>
  <dcterms:created xsi:type="dcterms:W3CDTF">2016-09-29T20:28:37Z</dcterms:created>
  <dcterms:modified xsi:type="dcterms:W3CDTF">2022-09-15T10:16:10Z</dcterms:modified>
</cp:coreProperties>
</file>