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4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7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6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60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07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96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4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2026-05-09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28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Rektangel: rundade hörn 330">
            <a:extLst>
              <a:ext uri="{FF2B5EF4-FFF2-40B4-BE49-F238E27FC236}">
                <a16:creationId xmlns:a16="http://schemas.microsoft.com/office/drawing/2014/main" id="{AA781AEE-19F9-722E-1D6C-AED39D4B691D}"/>
              </a:ext>
            </a:extLst>
          </p:cNvPr>
          <p:cNvSpPr/>
          <p:nvPr/>
        </p:nvSpPr>
        <p:spPr>
          <a:xfrm>
            <a:off x="186905" y="580846"/>
            <a:ext cx="2487284" cy="614775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4" name="Rektangel: rundade hörn 333">
            <a:extLst>
              <a:ext uri="{FF2B5EF4-FFF2-40B4-BE49-F238E27FC236}">
                <a16:creationId xmlns:a16="http://schemas.microsoft.com/office/drawing/2014/main" id="{45E492D9-32C0-8E67-444D-BCDAD8F4D34E}"/>
              </a:ext>
            </a:extLst>
          </p:cNvPr>
          <p:cNvSpPr/>
          <p:nvPr/>
        </p:nvSpPr>
        <p:spPr>
          <a:xfrm>
            <a:off x="2674187" y="1205345"/>
            <a:ext cx="2530416" cy="553763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5" name="Rektangel: rundade hörn 334">
            <a:extLst>
              <a:ext uri="{FF2B5EF4-FFF2-40B4-BE49-F238E27FC236}">
                <a16:creationId xmlns:a16="http://schemas.microsoft.com/office/drawing/2014/main" id="{DD8450C9-3707-B453-F935-63381EA53DF0}"/>
              </a:ext>
            </a:extLst>
          </p:cNvPr>
          <p:cNvSpPr/>
          <p:nvPr/>
        </p:nvSpPr>
        <p:spPr>
          <a:xfrm>
            <a:off x="5204602" y="1452114"/>
            <a:ext cx="2487283" cy="527648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6" name="Rektangel: rundade hörn 335">
            <a:extLst>
              <a:ext uri="{FF2B5EF4-FFF2-40B4-BE49-F238E27FC236}">
                <a16:creationId xmlns:a16="http://schemas.microsoft.com/office/drawing/2014/main" id="{45F565B7-DAAA-F303-842F-F2810A9A0C90}"/>
              </a:ext>
            </a:extLst>
          </p:cNvPr>
          <p:cNvSpPr/>
          <p:nvPr/>
        </p:nvSpPr>
        <p:spPr>
          <a:xfrm>
            <a:off x="7691884" y="1710904"/>
            <a:ext cx="2185360" cy="498894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7" name="textruta 336">
            <a:extLst>
              <a:ext uri="{FF2B5EF4-FFF2-40B4-BE49-F238E27FC236}">
                <a16:creationId xmlns:a16="http://schemas.microsoft.com/office/drawing/2014/main" id="{3ABAF9A6-0F3D-307D-BDBB-E6E530674BEC}"/>
              </a:ext>
            </a:extLst>
          </p:cNvPr>
          <p:cNvSpPr txBox="1"/>
          <p:nvPr/>
        </p:nvSpPr>
        <p:spPr>
          <a:xfrm>
            <a:off x="419034" y="835193"/>
            <a:ext cx="21278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chemeClr val="bg1"/>
                </a:solidFill>
              </a:rPr>
              <a:t>Steg 1</a:t>
            </a:r>
          </a:p>
        </p:txBody>
      </p:sp>
      <p:sp>
        <p:nvSpPr>
          <p:cNvPr id="338" name="textruta 337">
            <a:extLst>
              <a:ext uri="{FF2B5EF4-FFF2-40B4-BE49-F238E27FC236}">
                <a16:creationId xmlns:a16="http://schemas.microsoft.com/office/drawing/2014/main" id="{F2E5A9F2-5989-5295-98C9-2D47A06BF0D7}"/>
              </a:ext>
            </a:extLst>
          </p:cNvPr>
          <p:cNvSpPr txBox="1"/>
          <p:nvPr/>
        </p:nvSpPr>
        <p:spPr>
          <a:xfrm>
            <a:off x="3033620" y="1322978"/>
            <a:ext cx="21278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chemeClr val="bg1"/>
                </a:solidFill>
              </a:rPr>
              <a:t>Steg 2</a:t>
            </a:r>
          </a:p>
          <a:p>
            <a:endParaRPr lang="sv-SE"/>
          </a:p>
        </p:txBody>
      </p:sp>
      <p:sp>
        <p:nvSpPr>
          <p:cNvPr id="339" name="textruta 338">
            <a:extLst>
              <a:ext uri="{FF2B5EF4-FFF2-40B4-BE49-F238E27FC236}">
                <a16:creationId xmlns:a16="http://schemas.microsoft.com/office/drawing/2014/main" id="{C215F719-BAB8-6C60-8FDD-C540412AB6F2}"/>
              </a:ext>
            </a:extLst>
          </p:cNvPr>
          <p:cNvSpPr txBox="1"/>
          <p:nvPr/>
        </p:nvSpPr>
        <p:spPr>
          <a:xfrm>
            <a:off x="5736563" y="1452111"/>
            <a:ext cx="21278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chemeClr val="bg1"/>
                </a:solidFill>
              </a:rPr>
              <a:t>Steg 3</a:t>
            </a:r>
          </a:p>
        </p:txBody>
      </p:sp>
      <p:sp>
        <p:nvSpPr>
          <p:cNvPr id="340" name="textruta 339">
            <a:extLst>
              <a:ext uri="{FF2B5EF4-FFF2-40B4-BE49-F238E27FC236}">
                <a16:creationId xmlns:a16="http://schemas.microsoft.com/office/drawing/2014/main" id="{325BD757-3EFC-7350-7797-11F94024CDB3}"/>
              </a:ext>
            </a:extLst>
          </p:cNvPr>
          <p:cNvSpPr txBox="1"/>
          <p:nvPr/>
        </p:nvSpPr>
        <p:spPr>
          <a:xfrm>
            <a:off x="8025712" y="1825922"/>
            <a:ext cx="21278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chemeClr val="bg1"/>
                </a:solidFill>
              </a:rPr>
              <a:t>Steg 4</a:t>
            </a:r>
          </a:p>
        </p:txBody>
      </p:sp>
      <p:sp>
        <p:nvSpPr>
          <p:cNvPr id="341" name="textruta 340">
            <a:extLst>
              <a:ext uri="{FF2B5EF4-FFF2-40B4-BE49-F238E27FC236}">
                <a16:creationId xmlns:a16="http://schemas.microsoft.com/office/drawing/2014/main" id="{B1970644-CEC2-0875-DB88-583503F5485E}"/>
              </a:ext>
            </a:extLst>
          </p:cNvPr>
          <p:cNvSpPr txBox="1"/>
          <p:nvPr/>
        </p:nvSpPr>
        <p:spPr>
          <a:xfrm>
            <a:off x="3146289" y="153707"/>
            <a:ext cx="8854622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3200" b="1">
                <a:latin typeface="Aptos Display"/>
                <a:ea typeface="+mn-lt"/>
                <a:cs typeface="+mn-lt"/>
              </a:rPr>
              <a:t>Konsekvenstrappa – Ytterby Kungälvs konståkning</a:t>
            </a:r>
          </a:p>
          <a:p>
            <a:r>
              <a:rPr lang="sv-SE">
                <a:ea typeface="+mn-lt"/>
                <a:cs typeface="+mn-lt"/>
              </a:rPr>
              <a:t> Steg 1-4 gäller medlemmar 5-12 år, steg 1-5 gäller medlemmar 13 år och uppåt</a:t>
            </a:r>
            <a:endParaRPr lang="sv-SE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0D8C0D8-F31A-D3F2-1E0E-D42A40FE89FA}"/>
              </a:ext>
            </a:extLst>
          </p:cNvPr>
          <p:cNvSpPr txBox="1"/>
          <p:nvPr/>
        </p:nvSpPr>
        <p:spPr>
          <a:xfrm>
            <a:off x="309671" y="1203487"/>
            <a:ext cx="2254032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600">
                <a:solidFill>
                  <a:schemeClr val="bg1"/>
                </a:solidFill>
              </a:rPr>
              <a:t>Lindriga företeelser /kränkningar</a:t>
            </a:r>
          </a:p>
          <a:p>
            <a:endParaRPr lang="sv-SE" sz="1200">
              <a:solidFill>
                <a:schemeClr val="bg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Problematiskt språkbruk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Dåligt bemötande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Skämt utifrån diskrimineringsgrunder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Bråk på "skoj"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Jämförbara företeelser</a:t>
            </a:r>
          </a:p>
          <a:p>
            <a:pPr marL="171450" indent="-171450">
              <a:buFont typeface="Arial"/>
              <a:buChar char="•"/>
            </a:pPr>
            <a:endParaRPr lang="sv-SE" sz="1200" u="sng">
              <a:solidFill>
                <a:schemeClr val="bg1"/>
              </a:solidFill>
            </a:endParaRPr>
          </a:p>
          <a:p>
            <a:r>
              <a:rPr lang="sv-SE" sz="1400" u="sng">
                <a:solidFill>
                  <a:schemeClr val="bg1"/>
                </a:solidFill>
              </a:rPr>
              <a:t>Åtgärd: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Lugn och bestämd tillrättavisnings av tränare el lagledare</a:t>
            </a:r>
          </a:p>
          <a:p>
            <a:endParaRPr lang="sv-SE" sz="1200">
              <a:solidFill>
                <a:schemeClr val="bg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Föräldrar informeras vid behov</a:t>
            </a:r>
          </a:p>
          <a:p>
            <a:endParaRPr lang="sv-SE" sz="1200">
              <a:solidFill>
                <a:schemeClr val="bg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</a:rPr>
              <a:t>Samtala om </a:t>
            </a:r>
            <a:r>
              <a:rPr lang="sv-SE" sz="1200" err="1">
                <a:solidFill>
                  <a:schemeClr val="bg1"/>
                </a:solidFill>
              </a:rPr>
              <a:t>YKKs</a:t>
            </a:r>
            <a:r>
              <a:rPr lang="sv-SE" sz="1200">
                <a:solidFill>
                  <a:schemeClr val="bg1"/>
                </a:solidFill>
              </a:rPr>
              <a:t> värdegrund</a:t>
            </a:r>
          </a:p>
          <a:p>
            <a:endParaRPr lang="sv-SE" sz="1200">
              <a:solidFill>
                <a:schemeClr val="bg1"/>
              </a:solidFill>
            </a:endParaRPr>
          </a:p>
          <a:p>
            <a:r>
              <a:rPr lang="sv-SE" sz="1400">
                <a:solidFill>
                  <a:schemeClr val="bg1"/>
                </a:solidFill>
              </a:rPr>
              <a:t>Informera trygghetsrådet, dokumentation ska alltid ske av trygghetsrådet </a:t>
            </a:r>
            <a:endParaRPr lang="sv-SE">
              <a:solidFill>
                <a:schemeClr val="bg1"/>
              </a:solidFill>
            </a:endParaRPr>
          </a:p>
          <a:p>
            <a:endParaRPr lang="sv-SE" sz="1200">
              <a:solidFill>
                <a:schemeClr val="bg1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4FFC8033-3114-7CD8-2F20-9982E25F5809}"/>
              </a:ext>
            </a:extLst>
          </p:cNvPr>
          <p:cNvSpPr txBox="1"/>
          <p:nvPr/>
        </p:nvSpPr>
        <p:spPr>
          <a:xfrm>
            <a:off x="2814236" y="2224671"/>
            <a:ext cx="2515289" cy="42395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Fysiskt våld- tex knuffar, slag, sparkar</a:t>
            </a:r>
            <a:endParaRPr lang="sv-SE">
              <a:solidFill>
                <a:schemeClr val="bg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Psykiska kränkningar- tex blickar, miner, utfrysning) 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Verbal/skriftlig kränkning- tex- utifrån </a:t>
            </a: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Arial"/>
              </a:rPr>
              <a:t>diskrimineringsgrunder</a:t>
            </a: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 </a:t>
            </a:r>
            <a:endParaRPr lang="sv-SE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Skadegörelse </a:t>
            </a:r>
          </a:p>
          <a:p>
            <a:endParaRPr lang="sv-SE" sz="1200" b="1" u="sng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r>
              <a:rPr lang="sv-SE" sz="1400" u="sng">
                <a:solidFill>
                  <a:schemeClr val="bg1"/>
                </a:solidFill>
                <a:latin typeface="Aptos"/>
                <a:ea typeface="+mn-lt"/>
                <a:cs typeface="+mn-lt"/>
              </a:rPr>
              <a:t>Åtgärd: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Tränare eller lagledare kontaktar vårdnadshavare</a:t>
            </a:r>
          </a:p>
          <a:p>
            <a:pPr marL="171450" indent="-171450">
              <a:buFont typeface="Arial"/>
              <a:buChar char="•"/>
            </a:pPr>
            <a:endParaRPr lang="sv-SE" sz="1200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Kallar berörd part/parter till samtal samt medling vid behov</a:t>
            </a:r>
          </a:p>
          <a:p>
            <a:pPr marL="171450" indent="-171450">
              <a:buFont typeface="Arial"/>
              <a:buChar char="•"/>
            </a:pPr>
            <a:endParaRPr lang="sv-SE" sz="1200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latin typeface="Aptos"/>
                <a:ea typeface="+mn-lt"/>
                <a:cs typeface="+mn-lt"/>
              </a:rPr>
              <a:t> Underlag ska alltid fyllas i och skickas till Trygghetsgruppen </a:t>
            </a:r>
            <a:endParaRPr lang="sv-SE">
              <a:solidFill>
                <a:schemeClr val="bg1"/>
              </a:solidFill>
            </a:endParaRPr>
          </a:p>
          <a:p>
            <a:endParaRPr lang="sv-SE" sz="1200">
              <a:solidFill>
                <a:schemeClr val="bg1"/>
              </a:solidFill>
              <a:latin typeface="Aptos"/>
              <a:ea typeface="+mn-lt"/>
              <a:cs typeface="+mn-lt"/>
            </a:endParaRPr>
          </a:p>
          <a:p>
            <a:r>
              <a:rPr lang="sv-SE" sz="1400">
                <a:solidFill>
                  <a:schemeClr val="bg1"/>
                </a:solidFill>
                <a:latin typeface="Aptos"/>
                <a:ea typeface="+mn-lt"/>
                <a:cs typeface="+mn-lt"/>
              </a:rPr>
              <a:t>Informera trygghetsrådet, dokumentation ska alltid ske av trygghetsrådet </a:t>
            </a:r>
            <a:endParaRPr lang="sv-SE">
              <a:solidFill>
                <a:schemeClr val="bg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EAD948D-FA6E-E74E-0B31-FBF47E00C92F}"/>
              </a:ext>
            </a:extLst>
          </p:cNvPr>
          <p:cNvSpPr txBox="1"/>
          <p:nvPr/>
        </p:nvSpPr>
        <p:spPr>
          <a:xfrm>
            <a:off x="2823967" y="1656941"/>
            <a:ext cx="291958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v-SE" sz="1600" baseline="0">
                <a:solidFill>
                  <a:srgbClr val="FFFFFF"/>
                </a:solidFill>
                <a:latin typeface="Aptos"/>
              </a:rPr>
              <a:t>Upprepade </a:t>
            </a:r>
            <a:r>
              <a:rPr lang="sv-SE" sz="1600">
                <a:solidFill>
                  <a:srgbClr val="FFFFFF"/>
                </a:solidFill>
                <a:latin typeface="Aptos"/>
              </a:rPr>
              <a:t>lindriga</a:t>
            </a:r>
            <a:r>
              <a:rPr lang="sv-SE" sz="1600" baseline="0">
                <a:solidFill>
                  <a:srgbClr val="FFFFFF"/>
                </a:solidFill>
                <a:latin typeface="Aptos"/>
              </a:rPr>
              <a:t> samt förseelser / kränkningar</a:t>
            </a:r>
            <a:endParaRPr lang="sv-SE" sz="160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D270A43-4802-9442-2EDA-39008D6F1684}"/>
              </a:ext>
            </a:extLst>
          </p:cNvPr>
          <p:cNvSpPr txBox="1"/>
          <p:nvPr/>
        </p:nvSpPr>
        <p:spPr>
          <a:xfrm>
            <a:off x="5326448" y="2660072"/>
            <a:ext cx="2448404" cy="38108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ea typeface="+mn-lt"/>
                <a:cs typeface="+mn-lt"/>
              </a:rPr>
              <a:t>Fysiskt våld- tex knuffar, slag, sparkar </a:t>
            </a:r>
            <a:endParaRPr lang="sv-SE">
              <a:solidFill>
                <a:schemeClr val="bg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ea typeface="+mn-lt"/>
                <a:cs typeface="+mn-lt"/>
              </a:rPr>
              <a:t>Psykiska kränkningar- tex blickar, miner, utfrysning) 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ea typeface="+mn-lt"/>
                <a:cs typeface="+mn-lt"/>
              </a:rPr>
              <a:t>Verbal/skriftlig kränkning- tex- utifrån diskrimineringsgrunder </a:t>
            </a:r>
            <a:endParaRPr lang="sv-SE">
              <a:solidFill>
                <a:schemeClr val="bg1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ea typeface="+mn-lt"/>
                <a:cs typeface="+mn-lt"/>
              </a:rPr>
              <a:t>Skadegörelse </a:t>
            </a:r>
          </a:p>
          <a:p>
            <a:pPr marL="171450" indent="-171450">
              <a:buFont typeface="Arial"/>
              <a:buChar char="•"/>
            </a:pPr>
            <a:r>
              <a:rPr lang="sv-SE" sz="1200">
                <a:solidFill>
                  <a:schemeClr val="bg1"/>
                </a:solidFill>
                <a:ea typeface="+mn-lt"/>
                <a:cs typeface="+mn-lt"/>
              </a:rPr>
              <a:t>Allvarliga hot jämförbara brott mot samhällets lagar </a:t>
            </a:r>
          </a:p>
          <a:p>
            <a:endParaRPr lang="sv-SE" sz="1200">
              <a:ea typeface="+mn-lt"/>
              <a:cs typeface="+mn-lt"/>
            </a:endParaRPr>
          </a:p>
          <a:p>
            <a:r>
              <a:rPr lang="sv-SE" sz="1400" b="1" u="sng">
                <a:solidFill>
                  <a:schemeClr val="bg1"/>
                </a:solidFill>
                <a:ea typeface="+mn-lt"/>
                <a:cs typeface="+mn-lt"/>
              </a:rPr>
              <a:t>Åtgärd:</a:t>
            </a:r>
          </a:p>
          <a:p>
            <a:r>
              <a:rPr lang="sv-SE" sz="1200">
                <a:solidFill>
                  <a:schemeClr val="bg1"/>
                </a:solidFill>
                <a:ea typeface="+mn-lt"/>
                <a:cs typeface="+mn-lt"/>
              </a:rPr>
              <a:t>Vårdnadshavare kallas till möte med trygghetsråd och ledare.</a:t>
            </a:r>
          </a:p>
          <a:p>
            <a:endParaRPr lang="sv-SE" sz="120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sv-SE" sz="1400">
                <a:solidFill>
                  <a:schemeClr val="bg1"/>
                </a:solidFill>
                <a:ea typeface="+mn-lt"/>
                <a:cs typeface="+mn-lt"/>
              </a:rPr>
              <a:t>Informera trygghetsrådet, dokumentation ska alltid ske av trygghetsrådet </a:t>
            </a:r>
            <a:r>
              <a:rPr lang="sv-SE" sz="1200">
                <a:solidFill>
                  <a:schemeClr val="bg1"/>
                </a:solidFill>
                <a:ea typeface="+mn-lt"/>
                <a:cs typeface="+mn-lt"/>
              </a:rPr>
              <a:t> polisanmälan görs alltid vid misstanke om brott! </a:t>
            </a:r>
            <a:endParaRPr lang="sv-SE" sz="1200">
              <a:solidFill>
                <a:schemeClr val="bg1"/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851A1EE-E578-7041-3A8D-CF0F4F5CD519}"/>
              </a:ext>
            </a:extLst>
          </p:cNvPr>
          <p:cNvSpPr txBox="1"/>
          <p:nvPr/>
        </p:nvSpPr>
        <p:spPr>
          <a:xfrm>
            <a:off x="5340005" y="1829468"/>
            <a:ext cx="291958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600" baseline="0">
                <a:solidFill>
                  <a:srgbClr val="FFFFFF"/>
                </a:solidFill>
                <a:latin typeface="Aptos"/>
              </a:rPr>
              <a:t>Upprepade </a:t>
            </a:r>
            <a:r>
              <a:rPr lang="sv-SE" sz="1600">
                <a:solidFill>
                  <a:srgbClr val="FFFFFF"/>
                </a:solidFill>
                <a:latin typeface="Aptos"/>
              </a:rPr>
              <a:t>grövre </a:t>
            </a:r>
            <a:r>
              <a:rPr lang="sv-SE" sz="1600" baseline="0">
                <a:solidFill>
                  <a:srgbClr val="FFFFFF"/>
                </a:solidFill>
                <a:latin typeface="Aptos"/>
              </a:rPr>
              <a:t>samt förseelser / kränkningar</a:t>
            </a:r>
            <a:r>
              <a:rPr lang="sv-SE" sz="1600">
                <a:solidFill>
                  <a:srgbClr val="FFFFFF"/>
                </a:solidFill>
                <a:latin typeface="Aptos"/>
              </a:rPr>
              <a:t> </a:t>
            </a:r>
            <a:endParaRPr lang="sv-SE" sz="1600">
              <a:solidFill>
                <a:srgbClr val="000000"/>
              </a:solidFill>
              <a:latin typeface="Aptos"/>
            </a:endParaRPr>
          </a:p>
          <a:p>
            <a:r>
              <a:rPr lang="sv-SE" sz="1600">
                <a:solidFill>
                  <a:srgbClr val="FFFFFF"/>
                </a:solidFill>
                <a:latin typeface="Aptos"/>
              </a:rPr>
              <a:t>samt allvarliga brott</a:t>
            </a:r>
            <a:endParaRPr lang="sv-SE" sz="160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A26E761-7EA8-16BC-D734-26E24279AB61}"/>
              </a:ext>
            </a:extLst>
          </p:cNvPr>
          <p:cNvSpPr txBox="1"/>
          <p:nvPr/>
        </p:nvSpPr>
        <p:spPr>
          <a:xfrm>
            <a:off x="7773445" y="2241300"/>
            <a:ext cx="2013352" cy="42165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600">
                <a:solidFill>
                  <a:schemeClr val="bg1"/>
                </a:solidFill>
                <a:ea typeface="+mn-lt"/>
                <a:cs typeface="+mn-lt"/>
              </a:rPr>
              <a:t>Misshandel sexuella övergrepp allvarliga hot regelbundna trakasserier </a:t>
            </a:r>
          </a:p>
          <a:p>
            <a:endParaRPr lang="sv-SE" sz="1600">
              <a:solidFill>
                <a:schemeClr val="bg1"/>
              </a:solidFill>
              <a:ea typeface="+mn-lt"/>
              <a:cs typeface="+mn-lt"/>
            </a:endParaRPr>
          </a:p>
          <a:p>
            <a:endParaRPr lang="sv-SE" sz="1200">
              <a:solidFill>
                <a:schemeClr val="bg1"/>
              </a:solidFill>
              <a:ea typeface="+mn-lt"/>
              <a:cs typeface="+mn-lt"/>
            </a:endParaRPr>
          </a:p>
          <a:p>
            <a:endParaRPr lang="sv-SE" sz="1200">
              <a:solidFill>
                <a:schemeClr val="bg1"/>
              </a:solidFill>
              <a:ea typeface="+mn-lt"/>
              <a:cs typeface="+mn-lt"/>
            </a:endParaRPr>
          </a:p>
          <a:p>
            <a:endParaRPr lang="sv-SE" sz="1400" b="1" u="sng">
              <a:solidFill>
                <a:schemeClr val="bg1"/>
              </a:solidFill>
              <a:ea typeface="+mn-lt"/>
              <a:cs typeface="+mn-lt"/>
            </a:endParaRPr>
          </a:p>
          <a:p>
            <a:endParaRPr lang="sv-SE" sz="1400" b="1" u="sng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sv-SE" sz="1400" b="1" u="sng">
                <a:solidFill>
                  <a:schemeClr val="bg1"/>
                </a:solidFill>
                <a:ea typeface="+mn-lt"/>
                <a:cs typeface="+mn-lt"/>
              </a:rPr>
              <a:t>Åtgärd:</a:t>
            </a:r>
            <a:endParaRPr lang="sv-SE">
              <a:solidFill>
                <a:schemeClr val="bg1"/>
              </a:solidFill>
            </a:endParaRPr>
          </a:p>
          <a:p>
            <a:r>
              <a:rPr lang="sv-SE" sz="1400">
                <a:solidFill>
                  <a:schemeClr val="bg1"/>
                </a:solidFill>
                <a:ea typeface="+mn-lt"/>
                <a:cs typeface="+mn-lt"/>
              </a:rPr>
              <a:t>Aktualisering till trygghetsrådets kallelse till möte med trygghetsråd orosanmälan till socialtjänst och/eller polisanmälan </a:t>
            </a:r>
          </a:p>
          <a:p>
            <a:endParaRPr lang="sv-SE" sz="1200">
              <a:solidFill>
                <a:schemeClr val="bg1"/>
              </a:solidFill>
              <a:ea typeface="+mn-lt"/>
              <a:cs typeface="+mn-lt"/>
            </a:endParaRPr>
          </a:p>
          <a:p>
            <a:endParaRPr lang="sv-SE" sz="1200">
              <a:solidFill>
                <a:schemeClr val="bg1"/>
              </a:solidFill>
            </a:endParaRP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59AE8ED4-AC90-80FC-57E9-A9801C14757D}"/>
              </a:ext>
            </a:extLst>
          </p:cNvPr>
          <p:cNvSpPr/>
          <p:nvPr/>
        </p:nvSpPr>
        <p:spPr>
          <a:xfrm>
            <a:off x="9819734" y="1825923"/>
            <a:ext cx="2185360" cy="487392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42" name="Bildobjekt 341" descr="https://www.ykk.se/im/hemsidaLogga/1287/38089/_genLogga.png?v=28">
            <a:extLst>
              <a:ext uri="{FF2B5EF4-FFF2-40B4-BE49-F238E27FC236}">
                <a16:creationId xmlns:a16="http://schemas.microsoft.com/office/drawing/2014/main" id="{9E22B30A-EA0A-9D88-CF2D-0BC4142C8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4679" y="764906"/>
            <a:ext cx="949984" cy="94980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8CFF1B04-74F3-7508-F6EB-8E8FBC719D3E}"/>
              </a:ext>
            </a:extLst>
          </p:cNvPr>
          <p:cNvSpPr txBox="1"/>
          <p:nvPr/>
        </p:nvSpPr>
        <p:spPr>
          <a:xfrm>
            <a:off x="9880121" y="4543379"/>
            <a:ext cx="209797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400" u="sng">
                <a:solidFill>
                  <a:schemeClr val="bg1"/>
                </a:solidFill>
                <a:ea typeface="+mn-lt"/>
                <a:cs typeface="+mn-lt"/>
              </a:rPr>
              <a:t>Åtgärd:</a:t>
            </a:r>
          </a:p>
          <a:p>
            <a:endParaRPr lang="sv-SE" sz="140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sv-SE" sz="1400">
                <a:solidFill>
                  <a:schemeClr val="bg1"/>
                </a:solidFill>
                <a:ea typeface="+mn-lt"/>
                <a:cs typeface="+mn-lt"/>
              </a:rPr>
              <a:t>Uteslutning enligt </a:t>
            </a:r>
            <a:r>
              <a:rPr lang="sv-SE" sz="1400" err="1">
                <a:solidFill>
                  <a:schemeClr val="bg1"/>
                </a:solidFill>
                <a:ea typeface="+mn-lt"/>
                <a:cs typeface="+mn-lt"/>
              </a:rPr>
              <a:t>YKKs</a:t>
            </a:r>
            <a:r>
              <a:rPr lang="sv-SE" sz="1400">
                <a:solidFill>
                  <a:schemeClr val="bg1"/>
                </a:solidFill>
                <a:ea typeface="+mn-lt"/>
                <a:cs typeface="+mn-lt"/>
              </a:rPr>
              <a:t> policy och riktlinjer samt  stadgar. Orosanmälan till socialtjänst och/eller  polisanmälan</a:t>
            </a:r>
            <a:endParaRPr lang="sv-SE" sz="1400">
              <a:solidFill>
                <a:schemeClr val="bg1"/>
              </a:solidFill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1FBCC048-273B-96B6-3B00-8BEA33C943EF}"/>
              </a:ext>
            </a:extLst>
          </p:cNvPr>
          <p:cNvSpPr txBox="1"/>
          <p:nvPr/>
        </p:nvSpPr>
        <p:spPr>
          <a:xfrm>
            <a:off x="9881881" y="2325555"/>
            <a:ext cx="2056947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600">
                <a:solidFill>
                  <a:srgbClr val="FFFFFF"/>
                </a:solidFill>
                <a:latin typeface="Aptos"/>
              </a:rPr>
              <a:t>Vid fortsatt förseelser /kränkningar från föregående  samt grova brott tas beslut av styrelsen om följande åtgärder</a:t>
            </a:r>
            <a:endParaRPr lang="sv-SE" sz="1600">
              <a:solidFill>
                <a:srgbClr val="FFFFFF"/>
              </a:solidFill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40B0029A-242D-F442-A444-975131004078}"/>
              </a:ext>
            </a:extLst>
          </p:cNvPr>
          <p:cNvSpPr txBox="1"/>
          <p:nvPr/>
        </p:nvSpPr>
        <p:spPr>
          <a:xfrm>
            <a:off x="10021015" y="1955318"/>
            <a:ext cx="212784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chemeClr val="bg1"/>
                </a:solidFill>
              </a:rPr>
              <a:t>Steg 5</a:t>
            </a:r>
          </a:p>
        </p:txBody>
      </p:sp>
    </p:spTree>
    <p:extLst>
      <p:ext uri="{BB962C8B-B14F-4D97-AF65-F5344CB8AC3E}">
        <p14:creationId xmlns:p14="http://schemas.microsoft.com/office/powerpoint/2010/main" val="150582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15E88A7961A489BD2938DC2B99D29" ma:contentTypeVersion="4" ma:contentTypeDescription="Create a new document." ma:contentTypeScope="" ma:versionID="d1f836531219aac5f065d6ef8eeb937b">
  <xsd:schema xmlns:xsd="http://www.w3.org/2001/XMLSchema" xmlns:xs="http://www.w3.org/2001/XMLSchema" xmlns:p="http://schemas.microsoft.com/office/2006/metadata/properties" xmlns:ns2="98f25fc6-5738-41ed-9851-7fa036a1a398" targetNamespace="http://schemas.microsoft.com/office/2006/metadata/properties" ma:root="true" ma:fieldsID="b6ee29cb08abf75d593ecda23ee56a87" ns2:_="">
    <xsd:import namespace="98f25fc6-5738-41ed-9851-7fa036a1a3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25fc6-5738-41ed-9851-7fa036a1a3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68CAD4-F71B-4CA8-BF2D-B26208DDDC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33E2B0-4F13-4946-900D-F2E3BB2435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25fc6-5738-41ed-9851-7fa036a1a3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2B1FE6-CC0A-49B9-85B3-4F1CBE8C585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Bredbild</PresentationFormat>
  <Paragraphs>61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Katarina Källman Rexius</dc:creator>
  <cp:lastModifiedBy>Katarina Källman Rexius</cp:lastModifiedBy>
  <cp:revision>5</cp:revision>
  <dcterms:created xsi:type="dcterms:W3CDTF">2024-08-20T07:52:07Z</dcterms:created>
  <dcterms:modified xsi:type="dcterms:W3CDTF">2026-05-09T10:26:12Z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0x01010050D15E88A7961A489BD2938DC2B99D29</vt:lpwstr>
  </property>
  <property fmtid="{D5CDD505-2E9C-101B-9397-08002B2CF9AE}" pid="3" name="MediaServiceImageTags">
    <vt:lpwstr/>
  </property>
  <property fmtid="{D5CDD505-2E9C-101B-9397-08002B2CF9AE}" pid="4" name="TaxCatchAll">
    <vt:lpwstr/>
  </property>
  <property fmtid="{D5CDD505-2E9C-101B-9397-08002B2CF9AE}" pid="5" name="lcf76f155ced4ddcb4097134ff3c332f">
    <vt:lpwstr/>
  </property>
</Properties>
</file>