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873" r:id="rId5"/>
    <p:sldId id="890" r:id="rId6"/>
    <p:sldId id="541" r:id="rId7"/>
    <p:sldId id="891" r:id="rId8"/>
    <p:sldId id="892" r:id="rId9"/>
    <p:sldId id="893" r:id="rId10"/>
    <p:sldId id="894" r:id="rId11"/>
    <p:sldId id="874" r:id="rId12"/>
    <p:sldId id="875" r:id="rId13"/>
    <p:sldId id="876" r:id="rId14"/>
    <p:sldId id="877" r:id="rId15"/>
    <p:sldId id="878" r:id="rId16"/>
    <p:sldId id="879" r:id="rId17"/>
    <p:sldId id="880" r:id="rId18"/>
    <p:sldId id="881" r:id="rId19"/>
    <p:sldId id="882" r:id="rId20"/>
    <p:sldId id="883" r:id="rId21"/>
    <p:sldId id="884" r:id="rId22"/>
    <p:sldId id="885" r:id="rId23"/>
    <p:sldId id="886" r:id="rId24"/>
    <p:sldId id="887" r:id="rId25"/>
    <p:sldId id="888" r:id="rId26"/>
    <p:sldId id="632" r:id="rId2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E"/>
    <a:srgbClr val="297EC4"/>
    <a:srgbClr val="1D71CE"/>
    <a:srgbClr val="4BB4C4"/>
    <a:srgbClr val="E195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3C19B4-2D32-463E-8AF9-3780BE610589}" v="22" dt="2026-01-11T08:12:24.857"/>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6" autoAdjust="0"/>
    <p:restoredTop sz="95928"/>
  </p:normalViewPr>
  <p:slideViewPr>
    <p:cSldViewPr snapToGrid="0" snapToObjects="1">
      <p:cViewPr varScale="1">
        <p:scale>
          <a:sx n="61" d="100"/>
          <a:sy n="61" d="100"/>
        </p:scale>
        <p:origin x="88" y="308"/>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93" d="100"/>
          <a:sy n="93" d="100"/>
        </p:scale>
        <p:origin x="3784"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8C1FAB-C3D0-41D8-8FEB-1820866AE905}" type="doc">
      <dgm:prSet loTypeId="urn:microsoft.com/office/officeart/2005/8/layout/vList5" loCatId="list" qsTypeId="urn:microsoft.com/office/officeart/2005/8/quickstyle/simple2" qsCatId="simple" csTypeId="urn:microsoft.com/office/officeart/2005/8/colors/accent1_2" csCatId="accent1"/>
      <dgm:spPr/>
      <dgm:t>
        <a:bodyPr/>
        <a:lstStyle/>
        <a:p>
          <a:endParaRPr lang="en-US"/>
        </a:p>
      </dgm:t>
    </dgm:pt>
    <dgm:pt modelId="{634988AF-25EB-4C40-900B-57842CF14EEA}">
      <dgm:prSet/>
      <dgm:spPr/>
      <dgm:t>
        <a:bodyPr/>
        <a:lstStyle/>
        <a:p>
          <a:r>
            <a:rPr lang="en-US" b="1" dirty="0" err="1">
              <a:latin typeface="Helvetica Neue Condensed Black" panose="02000503000000020004"/>
            </a:rPr>
            <a:t>Varför</a:t>
          </a:r>
          <a:endParaRPr lang="en-US" dirty="0">
            <a:latin typeface="Helvetica Neue Condensed Black" panose="02000503000000020004"/>
          </a:endParaRPr>
        </a:p>
      </dgm:t>
    </dgm:pt>
    <dgm:pt modelId="{5E849C4A-6943-4918-81B3-12F7A17242E8}" type="parTrans" cxnId="{460E48E6-31D9-48E0-8976-336A15107124}">
      <dgm:prSet/>
      <dgm:spPr/>
      <dgm:t>
        <a:bodyPr/>
        <a:lstStyle/>
        <a:p>
          <a:endParaRPr lang="en-US"/>
        </a:p>
      </dgm:t>
    </dgm:pt>
    <dgm:pt modelId="{EDF81BF2-4BF2-4C3F-AC91-7852DD94306A}" type="sibTrans" cxnId="{460E48E6-31D9-48E0-8976-336A15107124}">
      <dgm:prSet/>
      <dgm:spPr/>
      <dgm:t>
        <a:bodyPr/>
        <a:lstStyle/>
        <a:p>
          <a:endParaRPr lang="en-US"/>
        </a:p>
      </dgm:t>
    </dgm:pt>
    <dgm:pt modelId="{32F3E79D-16EB-4D17-9272-4B7F47FE59BD}">
      <dgm:prSet/>
      <dgm:spPr/>
      <dgm:t>
        <a:bodyPr/>
        <a:lstStyle/>
        <a:p>
          <a:r>
            <a:rPr lang="en-US" b="1" dirty="0">
              <a:latin typeface="Helvetica Neue Condensed Black" panose="02000503000000020004"/>
            </a:rPr>
            <a:t>En </a:t>
          </a:r>
          <a:r>
            <a:rPr lang="en-US" b="1" dirty="0" err="1">
              <a:latin typeface="Helvetica Neue Condensed Black" panose="02000503000000020004"/>
            </a:rPr>
            <a:t>trygg</a:t>
          </a:r>
          <a:r>
            <a:rPr lang="en-US" b="1" dirty="0">
              <a:latin typeface="Helvetica Neue Condensed Black" panose="02000503000000020004"/>
            </a:rPr>
            <a:t> </a:t>
          </a:r>
          <a:r>
            <a:rPr lang="en-US" b="1" dirty="0" err="1">
              <a:latin typeface="Helvetica Neue Condensed Black" panose="02000503000000020004"/>
            </a:rPr>
            <a:t>idrottsmiljö</a:t>
          </a:r>
          <a:r>
            <a:rPr lang="en-US" b="1" dirty="0">
              <a:latin typeface="Helvetica Neue Condensed Black" panose="02000503000000020004"/>
            </a:rPr>
            <a:t> för </a:t>
          </a:r>
          <a:r>
            <a:rPr lang="en-US" b="1" dirty="0" err="1">
              <a:latin typeface="Helvetica Neue Condensed Black" panose="02000503000000020004"/>
            </a:rPr>
            <a:t>spelare</a:t>
          </a:r>
          <a:r>
            <a:rPr lang="en-US" b="1" dirty="0">
              <a:latin typeface="Helvetica Neue Condensed Black" panose="02000503000000020004"/>
            </a:rPr>
            <a:t>, </a:t>
          </a:r>
          <a:r>
            <a:rPr lang="en-US" b="1" dirty="0" err="1">
              <a:latin typeface="Helvetica Neue Condensed Black" panose="02000503000000020004"/>
            </a:rPr>
            <a:t>ledare</a:t>
          </a:r>
          <a:r>
            <a:rPr lang="en-US" b="1" dirty="0">
              <a:latin typeface="Helvetica Neue Condensed Black" panose="02000503000000020004"/>
            </a:rPr>
            <a:t>, </a:t>
          </a:r>
          <a:r>
            <a:rPr lang="en-US" b="1" dirty="0" err="1">
              <a:latin typeface="Helvetica Neue Condensed Black" panose="02000503000000020004"/>
            </a:rPr>
            <a:t>domare</a:t>
          </a:r>
          <a:r>
            <a:rPr lang="en-US" b="1" dirty="0">
              <a:latin typeface="Helvetica Neue Condensed Black" panose="02000503000000020004"/>
            </a:rPr>
            <a:t> </a:t>
          </a:r>
          <a:r>
            <a:rPr lang="en-US" b="1" dirty="0" err="1">
              <a:latin typeface="Helvetica Neue Condensed Black" panose="02000503000000020004"/>
            </a:rPr>
            <a:t>behöver</a:t>
          </a:r>
          <a:r>
            <a:rPr lang="en-US" b="1" dirty="0">
              <a:latin typeface="Helvetica Neue Condensed Black" panose="02000503000000020004"/>
            </a:rPr>
            <a:t> </a:t>
          </a:r>
          <a:r>
            <a:rPr lang="en-US" b="1" dirty="0" err="1">
              <a:latin typeface="Helvetica Neue Condensed Black" panose="02000503000000020004"/>
            </a:rPr>
            <a:t>en</a:t>
          </a:r>
          <a:r>
            <a:rPr lang="en-US" b="1" dirty="0">
              <a:latin typeface="Helvetica Neue Condensed Black" panose="02000503000000020004"/>
            </a:rPr>
            <a:t> stark </a:t>
          </a:r>
          <a:r>
            <a:rPr lang="en-US" b="1" dirty="0" err="1">
              <a:latin typeface="Helvetica Neue Condensed Black" panose="02000503000000020004"/>
            </a:rPr>
            <a:t>värdegrund</a:t>
          </a:r>
          <a:r>
            <a:rPr lang="en-US" b="1" dirty="0">
              <a:latin typeface="Helvetica Neue Condensed Black" panose="02000503000000020004"/>
            </a:rPr>
            <a:t>. För </a:t>
          </a:r>
          <a:r>
            <a:rPr lang="en-US" b="1" dirty="0" err="1">
              <a:latin typeface="Helvetica Neue Condensed Black" panose="02000503000000020004"/>
            </a:rPr>
            <a:t>att</a:t>
          </a:r>
          <a:r>
            <a:rPr lang="en-US" b="1" dirty="0">
              <a:latin typeface="Helvetica Neue Condensed Black" panose="02000503000000020004"/>
            </a:rPr>
            <a:t> </a:t>
          </a:r>
          <a:r>
            <a:rPr lang="en-US" b="1" dirty="0" err="1">
              <a:latin typeface="Helvetica Neue Condensed Black" panose="02000503000000020004"/>
            </a:rPr>
            <a:t>en</a:t>
          </a:r>
          <a:r>
            <a:rPr lang="en-US" b="1" dirty="0">
              <a:latin typeface="Helvetica Neue Condensed Black" panose="02000503000000020004"/>
            </a:rPr>
            <a:t> </a:t>
          </a:r>
          <a:r>
            <a:rPr lang="en-US" b="1" dirty="0" err="1">
              <a:latin typeface="Helvetica Neue Condensed Black" panose="02000503000000020004"/>
            </a:rPr>
            <a:t>värdegrund</a:t>
          </a:r>
          <a:r>
            <a:rPr lang="en-US" b="1" dirty="0">
              <a:latin typeface="Helvetica Neue Condensed Black" panose="02000503000000020004"/>
            </a:rPr>
            <a:t> ska </a:t>
          </a:r>
          <a:r>
            <a:rPr lang="en-US" b="1" dirty="0" err="1">
              <a:latin typeface="Helvetica Neue Condensed Black" panose="02000503000000020004"/>
            </a:rPr>
            <a:t>realiseras</a:t>
          </a:r>
          <a:r>
            <a:rPr lang="en-US" b="1" dirty="0">
              <a:latin typeface="Helvetica Neue Condensed Black" panose="02000503000000020004"/>
            </a:rPr>
            <a:t> </a:t>
          </a:r>
          <a:r>
            <a:rPr lang="en-US" b="1" dirty="0" err="1">
              <a:latin typeface="Helvetica Neue Condensed Black" panose="02000503000000020004"/>
            </a:rPr>
            <a:t>krävs</a:t>
          </a:r>
          <a:r>
            <a:rPr lang="en-US" b="1" dirty="0">
              <a:latin typeface="Helvetica Neue Condensed Black" panose="02000503000000020004"/>
            </a:rPr>
            <a:t> </a:t>
          </a:r>
          <a:r>
            <a:rPr lang="en-US" b="1" dirty="0" err="1">
              <a:latin typeface="Helvetica Neue Condensed Black" panose="02000503000000020004"/>
            </a:rPr>
            <a:t>att</a:t>
          </a:r>
          <a:r>
            <a:rPr lang="en-US" b="1" dirty="0">
              <a:latin typeface="Helvetica Neue Condensed Black" panose="02000503000000020004"/>
            </a:rPr>
            <a:t> </a:t>
          </a:r>
          <a:r>
            <a:rPr lang="en-US" b="1" dirty="0" err="1">
              <a:latin typeface="Helvetica Neue Condensed Black" panose="02000503000000020004"/>
            </a:rPr>
            <a:t>orden</a:t>
          </a:r>
          <a:r>
            <a:rPr lang="en-US" b="1" dirty="0">
              <a:latin typeface="Helvetica Neue Condensed Black" panose="02000503000000020004"/>
            </a:rPr>
            <a:t> </a:t>
          </a:r>
          <a:r>
            <a:rPr lang="en-US" b="1" dirty="0" err="1">
              <a:latin typeface="Helvetica Neue Condensed Black" panose="02000503000000020004"/>
            </a:rPr>
            <a:t>omvandlas</a:t>
          </a:r>
          <a:r>
            <a:rPr lang="en-US" b="1" dirty="0">
              <a:latin typeface="Helvetica Neue Condensed Black" panose="02000503000000020004"/>
            </a:rPr>
            <a:t> till </a:t>
          </a:r>
          <a:r>
            <a:rPr lang="en-US" b="1" dirty="0" err="1">
              <a:latin typeface="Helvetica Neue Condensed Black" panose="02000503000000020004"/>
            </a:rPr>
            <a:t>beteenden</a:t>
          </a:r>
          <a:r>
            <a:rPr lang="en-US" b="1" dirty="0">
              <a:latin typeface="Helvetica Neue Condensed Black" panose="02000503000000020004"/>
            </a:rPr>
            <a:t> och </a:t>
          </a:r>
          <a:r>
            <a:rPr lang="en-US" b="1" dirty="0" err="1">
              <a:latin typeface="Helvetica Neue Condensed Black" panose="02000503000000020004"/>
            </a:rPr>
            <a:t>handlinga</a:t>
          </a:r>
          <a:endParaRPr lang="en-US" dirty="0">
            <a:latin typeface="Helvetica Neue Condensed Black" panose="02000503000000020004"/>
          </a:endParaRPr>
        </a:p>
      </dgm:t>
    </dgm:pt>
    <dgm:pt modelId="{DF8711F2-653F-43DA-B115-C54D52FAAB11}" type="parTrans" cxnId="{6E91A58C-B758-483E-AD21-21CFC0DB9F66}">
      <dgm:prSet/>
      <dgm:spPr/>
      <dgm:t>
        <a:bodyPr/>
        <a:lstStyle/>
        <a:p>
          <a:endParaRPr lang="en-US"/>
        </a:p>
      </dgm:t>
    </dgm:pt>
    <dgm:pt modelId="{A1A4BD05-F57D-431D-831C-75E5480540E4}" type="sibTrans" cxnId="{6E91A58C-B758-483E-AD21-21CFC0DB9F66}">
      <dgm:prSet/>
      <dgm:spPr/>
      <dgm:t>
        <a:bodyPr/>
        <a:lstStyle/>
        <a:p>
          <a:endParaRPr lang="en-US"/>
        </a:p>
      </dgm:t>
    </dgm:pt>
    <dgm:pt modelId="{793FE256-5A5C-47E2-AB10-B10E81FF188F}">
      <dgm:prSet/>
      <dgm:spPr/>
      <dgm:t>
        <a:bodyPr/>
        <a:lstStyle/>
        <a:p>
          <a:r>
            <a:rPr lang="en-US" b="1" dirty="0" err="1">
              <a:latin typeface="Helvetica Neue Condensed Black" panose="02000503000000020004"/>
            </a:rPr>
            <a:t>Syfte</a:t>
          </a:r>
          <a:endParaRPr lang="en-US" dirty="0">
            <a:latin typeface="Helvetica Neue Condensed Black" panose="02000503000000020004"/>
          </a:endParaRPr>
        </a:p>
      </dgm:t>
    </dgm:pt>
    <dgm:pt modelId="{8BC036AC-47A0-48FB-A347-6EB77ACF18B3}" type="parTrans" cxnId="{CB905A4D-6198-406C-ABC3-29D0E244BE2E}">
      <dgm:prSet/>
      <dgm:spPr/>
      <dgm:t>
        <a:bodyPr/>
        <a:lstStyle/>
        <a:p>
          <a:endParaRPr lang="en-US"/>
        </a:p>
      </dgm:t>
    </dgm:pt>
    <dgm:pt modelId="{EDFF30FD-53DE-46CD-952D-DB6C896D81BE}" type="sibTrans" cxnId="{CB905A4D-6198-406C-ABC3-29D0E244BE2E}">
      <dgm:prSet/>
      <dgm:spPr/>
      <dgm:t>
        <a:bodyPr/>
        <a:lstStyle/>
        <a:p>
          <a:endParaRPr lang="en-US"/>
        </a:p>
      </dgm:t>
    </dgm:pt>
    <dgm:pt modelId="{BBF25FB9-38D1-4C4C-A71A-A155043115E2}">
      <dgm:prSet/>
      <dgm:spPr/>
      <dgm:t>
        <a:bodyPr/>
        <a:lstStyle/>
        <a:p>
          <a:r>
            <a:rPr lang="en-US" b="1" dirty="0">
              <a:latin typeface="Helvetica Neue Condensed Black" panose="02000503000000020004"/>
            </a:rPr>
            <a:t>Denna </a:t>
          </a:r>
          <a:r>
            <a:rPr lang="en-US" b="1" dirty="0" err="1">
              <a:latin typeface="Helvetica Neue Condensed Black" panose="02000503000000020004"/>
            </a:rPr>
            <a:t>övning</a:t>
          </a:r>
          <a:r>
            <a:rPr lang="en-US" b="1" dirty="0">
              <a:latin typeface="Helvetica Neue Condensed Black" panose="02000503000000020004"/>
            </a:rPr>
            <a:t> </a:t>
          </a:r>
          <a:r>
            <a:rPr lang="en-US" b="1" dirty="0" err="1">
              <a:latin typeface="Helvetica Neue Condensed Black" panose="02000503000000020004"/>
            </a:rPr>
            <a:t>syftar</a:t>
          </a:r>
          <a:r>
            <a:rPr lang="en-US" b="1" dirty="0">
              <a:latin typeface="Helvetica Neue Condensed Black" panose="02000503000000020004"/>
            </a:rPr>
            <a:t> till </a:t>
          </a:r>
          <a:r>
            <a:rPr lang="en-US" b="1" dirty="0" err="1">
              <a:latin typeface="Helvetica Neue Condensed Black" panose="02000503000000020004"/>
            </a:rPr>
            <a:t>att</a:t>
          </a:r>
          <a:r>
            <a:rPr lang="en-US" b="1" dirty="0">
              <a:latin typeface="Helvetica Neue Condensed Black" panose="02000503000000020004"/>
            </a:rPr>
            <a:t> </a:t>
          </a:r>
          <a:r>
            <a:rPr lang="en-US" b="1" dirty="0" err="1">
              <a:latin typeface="Helvetica Neue Condensed Black" panose="02000503000000020004"/>
            </a:rPr>
            <a:t>få</a:t>
          </a:r>
          <a:r>
            <a:rPr lang="en-US" b="1" dirty="0">
              <a:latin typeface="Helvetica Neue Condensed Black" panose="02000503000000020004"/>
            </a:rPr>
            <a:t> </a:t>
          </a:r>
          <a:r>
            <a:rPr lang="en-US" b="1" dirty="0" err="1">
              <a:latin typeface="Helvetica Neue Condensed Black" panose="02000503000000020004"/>
            </a:rPr>
            <a:t>spelarna</a:t>
          </a:r>
          <a:r>
            <a:rPr lang="en-US" b="1" dirty="0">
              <a:latin typeface="Helvetica Neue Condensed Black" panose="02000503000000020004"/>
            </a:rPr>
            <a:t> </a:t>
          </a:r>
          <a:r>
            <a:rPr lang="en-US" b="1" dirty="0" err="1">
              <a:latin typeface="Helvetica Neue Condensed Black" panose="02000503000000020004"/>
            </a:rPr>
            <a:t>att</a:t>
          </a:r>
          <a:r>
            <a:rPr lang="en-US" b="1" dirty="0">
              <a:latin typeface="Helvetica Neue Condensed Black" panose="02000503000000020004"/>
            </a:rPr>
            <a:t> </a:t>
          </a:r>
          <a:r>
            <a:rPr lang="en-US" b="1" dirty="0" err="1">
              <a:latin typeface="Helvetica Neue Condensed Black" panose="02000503000000020004"/>
            </a:rPr>
            <a:t>reflektera</a:t>
          </a:r>
          <a:r>
            <a:rPr lang="en-US" b="1" dirty="0">
              <a:latin typeface="Helvetica Neue Condensed Black" panose="02000503000000020004"/>
            </a:rPr>
            <a:t> </a:t>
          </a:r>
          <a:r>
            <a:rPr lang="en-US" b="1" dirty="0" err="1">
              <a:latin typeface="Helvetica Neue Condensed Black" panose="02000503000000020004"/>
            </a:rPr>
            <a:t>kring</a:t>
          </a:r>
          <a:r>
            <a:rPr lang="en-US" b="1" dirty="0">
              <a:latin typeface="Helvetica Neue Condensed Black" panose="02000503000000020004"/>
            </a:rPr>
            <a:t> </a:t>
          </a:r>
          <a:r>
            <a:rPr lang="en-US" b="1" dirty="0" err="1">
              <a:latin typeface="Helvetica Neue Condensed Black" panose="02000503000000020004"/>
            </a:rPr>
            <a:t>våra</a:t>
          </a:r>
          <a:r>
            <a:rPr lang="en-US" b="1" dirty="0">
              <a:latin typeface="Helvetica Neue Condensed Black" panose="02000503000000020004"/>
            </a:rPr>
            <a:t> </a:t>
          </a:r>
          <a:r>
            <a:rPr lang="en-US" b="1" dirty="0" err="1">
              <a:latin typeface="Helvetica Neue Condensed Black" panose="02000503000000020004"/>
            </a:rPr>
            <a:t>värdeord</a:t>
          </a:r>
          <a:r>
            <a:rPr lang="en-US" b="1" dirty="0">
              <a:latin typeface="Helvetica Neue Condensed Black" panose="02000503000000020004"/>
            </a:rPr>
            <a:t> och med </a:t>
          </a:r>
          <a:r>
            <a:rPr lang="en-US" b="1" dirty="0" err="1">
              <a:latin typeface="Helvetica Neue Condensed Black" panose="02000503000000020004"/>
            </a:rPr>
            <a:t>egna</a:t>
          </a:r>
          <a:r>
            <a:rPr lang="en-US" b="1" dirty="0">
              <a:latin typeface="Helvetica Neue Condensed Black" panose="02000503000000020004"/>
            </a:rPr>
            <a:t> </a:t>
          </a:r>
          <a:r>
            <a:rPr lang="en-US" b="1" dirty="0" err="1">
              <a:latin typeface="Helvetica Neue Condensed Black" panose="02000503000000020004"/>
            </a:rPr>
            <a:t>ord</a:t>
          </a:r>
          <a:r>
            <a:rPr lang="en-US" b="1" dirty="0">
              <a:latin typeface="Helvetica Neue Condensed Black" panose="02000503000000020004"/>
            </a:rPr>
            <a:t> </a:t>
          </a:r>
          <a:r>
            <a:rPr lang="en-US" b="1" dirty="0" err="1">
              <a:latin typeface="Helvetica Neue Condensed Black" panose="02000503000000020004"/>
            </a:rPr>
            <a:t>göra</a:t>
          </a:r>
          <a:r>
            <a:rPr lang="en-US" b="1" dirty="0">
              <a:latin typeface="Helvetica Neue Condensed Black" panose="02000503000000020004"/>
            </a:rPr>
            <a:t> om dem till bra </a:t>
          </a:r>
          <a:r>
            <a:rPr lang="en-US" b="1" dirty="0" err="1">
              <a:latin typeface="Helvetica Neue Condensed Black" panose="02000503000000020004"/>
            </a:rPr>
            <a:t>beteenden</a:t>
          </a:r>
          <a:r>
            <a:rPr lang="en-US" b="1" dirty="0">
              <a:latin typeface="Helvetica Neue Condensed Black" panose="02000503000000020004"/>
            </a:rPr>
            <a:t> och </a:t>
          </a:r>
          <a:r>
            <a:rPr lang="en-US" b="1" dirty="0" err="1">
              <a:latin typeface="Helvetica Neue Condensed Black" panose="02000503000000020004"/>
            </a:rPr>
            <a:t>handlingar</a:t>
          </a:r>
          <a:r>
            <a:rPr lang="en-US" b="1" dirty="0">
              <a:latin typeface="Helvetica Neue Condensed Black" panose="02000503000000020004"/>
            </a:rPr>
            <a:t>.</a:t>
          </a:r>
          <a:endParaRPr lang="en-US" dirty="0">
            <a:latin typeface="Helvetica Neue Condensed Black" panose="02000503000000020004"/>
          </a:endParaRPr>
        </a:p>
      </dgm:t>
    </dgm:pt>
    <dgm:pt modelId="{CFE2A454-6D18-476D-9E93-1519CA4C1A91}" type="parTrans" cxnId="{4C260762-C944-44D9-A13C-BA04011211DD}">
      <dgm:prSet/>
      <dgm:spPr/>
      <dgm:t>
        <a:bodyPr/>
        <a:lstStyle/>
        <a:p>
          <a:endParaRPr lang="en-US"/>
        </a:p>
      </dgm:t>
    </dgm:pt>
    <dgm:pt modelId="{FE365A3D-EBDB-4A2C-8917-D2AFD1D4416E}" type="sibTrans" cxnId="{4C260762-C944-44D9-A13C-BA04011211DD}">
      <dgm:prSet/>
      <dgm:spPr/>
      <dgm:t>
        <a:bodyPr/>
        <a:lstStyle/>
        <a:p>
          <a:endParaRPr lang="en-US"/>
        </a:p>
      </dgm:t>
    </dgm:pt>
    <dgm:pt modelId="{300A591B-7073-436B-BC56-37EECF02D72B}" type="pres">
      <dgm:prSet presAssocID="{198C1FAB-C3D0-41D8-8FEB-1820866AE905}" presName="Name0" presStyleCnt="0">
        <dgm:presLayoutVars>
          <dgm:dir/>
          <dgm:animLvl val="lvl"/>
          <dgm:resizeHandles val="exact"/>
        </dgm:presLayoutVars>
      </dgm:prSet>
      <dgm:spPr/>
    </dgm:pt>
    <dgm:pt modelId="{B0E4C6DE-7EAA-45EA-B708-A7573DCBC87D}" type="pres">
      <dgm:prSet presAssocID="{634988AF-25EB-4C40-900B-57842CF14EEA}" presName="linNode" presStyleCnt="0"/>
      <dgm:spPr/>
    </dgm:pt>
    <dgm:pt modelId="{C7549E33-13D0-4986-BF79-C023A2140C55}" type="pres">
      <dgm:prSet presAssocID="{634988AF-25EB-4C40-900B-57842CF14EEA}" presName="parentText" presStyleLbl="node1" presStyleIdx="0" presStyleCnt="2">
        <dgm:presLayoutVars>
          <dgm:chMax val="1"/>
          <dgm:bulletEnabled val="1"/>
        </dgm:presLayoutVars>
      </dgm:prSet>
      <dgm:spPr/>
    </dgm:pt>
    <dgm:pt modelId="{11BAF3AF-4DDA-40BA-93FC-0586793CB059}" type="pres">
      <dgm:prSet presAssocID="{634988AF-25EB-4C40-900B-57842CF14EEA}" presName="descendantText" presStyleLbl="alignAccFollowNode1" presStyleIdx="0" presStyleCnt="2" custLinFactNeighborX="0" custLinFactNeighborY="-748">
        <dgm:presLayoutVars>
          <dgm:bulletEnabled val="1"/>
        </dgm:presLayoutVars>
      </dgm:prSet>
      <dgm:spPr/>
    </dgm:pt>
    <dgm:pt modelId="{07BBC6FD-9B9B-4E4B-B0C1-A9AD4DE3D40A}" type="pres">
      <dgm:prSet presAssocID="{EDF81BF2-4BF2-4C3F-AC91-7852DD94306A}" presName="sp" presStyleCnt="0"/>
      <dgm:spPr/>
    </dgm:pt>
    <dgm:pt modelId="{1D49B35F-0C56-4B2D-B4CD-A8DB3840AE46}" type="pres">
      <dgm:prSet presAssocID="{793FE256-5A5C-47E2-AB10-B10E81FF188F}" presName="linNode" presStyleCnt="0"/>
      <dgm:spPr/>
    </dgm:pt>
    <dgm:pt modelId="{EB4E9A6C-37E0-4B2C-835B-9B9AFEC77D62}" type="pres">
      <dgm:prSet presAssocID="{793FE256-5A5C-47E2-AB10-B10E81FF188F}" presName="parentText" presStyleLbl="node1" presStyleIdx="1" presStyleCnt="2">
        <dgm:presLayoutVars>
          <dgm:chMax val="1"/>
          <dgm:bulletEnabled val="1"/>
        </dgm:presLayoutVars>
      </dgm:prSet>
      <dgm:spPr/>
    </dgm:pt>
    <dgm:pt modelId="{361604FD-574C-4AED-AE34-290FF070738C}" type="pres">
      <dgm:prSet presAssocID="{793FE256-5A5C-47E2-AB10-B10E81FF188F}" presName="descendantText" presStyleLbl="alignAccFollowNode1" presStyleIdx="1" presStyleCnt="2">
        <dgm:presLayoutVars>
          <dgm:bulletEnabled val="1"/>
        </dgm:presLayoutVars>
      </dgm:prSet>
      <dgm:spPr/>
    </dgm:pt>
  </dgm:ptLst>
  <dgm:cxnLst>
    <dgm:cxn modelId="{3270B70D-6422-4D81-A1FA-71C112CFF38C}" type="presOf" srcId="{634988AF-25EB-4C40-900B-57842CF14EEA}" destId="{C7549E33-13D0-4986-BF79-C023A2140C55}" srcOrd="0" destOrd="0" presId="urn:microsoft.com/office/officeart/2005/8/layout/vList5"/>
    <dgm:cxn modelId="{4C260762-C944-44D9-A13C-BA04011211DD}" srcId="{793FE256-5A5C-47E2-AB10-B10E81FF188F}" destId="{BBF25FB9-38D1-4C4C-A71A-A155043115E2}" srcOrd="0" destOrd="0" parTransId="{CFE2A454-6D18-476D-9E93-1519CA4C1A91}" sibTransId="{FE365A3D-EBDB-4A2C-8917-D2AFD1D4416E}"/>
    <dgm:cxn modelId="{C6A5F263-0C02-4916-99DA-38DDCF24EB2F}" type="presOf" srcId="{BBF25FB9-38D1-4C4C-A71A-A155043115E2}" destId="{361604FD-574C-4AED-AE34-290FF070738C}" srcOrd="0" destOrd="0" presId="urn:microsoft.com/office/officeart/2005/8/layout/vList5"/>
    <dgm:cxn modelId="{CB905A4D-6198-406C-ABC3-29D0E244BE2E}" srcId="{198C1FAB-C3D0-41D8-8FEB-1820866AE905}" destId="{793FE256-5A5C-47E2-AB10-B10E81FF188F}" srcOrd="1" destOrd="0" parTransId="{8BC036AC-47A0-48FB-A347-6EB77ACF18B3}" sibTransId="{EDFF30FD-53DE-46CD-952D-DB6C896D81BE}"/>
    <dgm:cxn modelId="{11769E8B-75FC-439A-9036-BFC69E6A199A}" type="presOf" srcId="{32F3E79D-16EB-4D17-9272-4B7F47FE59BD}" destId="{11BAF3AF-4DDA-40BA-93FC-0586793CB059}" srcOrd="0" destOrd="0" presId="urn:microsoft.com/office/officeart/2005/8/layout/vList5"/>
    <dgm:cxn modelId="{6E91A58C-B758-483E-AD21-21CFC0DB9F66}" srcId="{634988AF-25EB-4C40-900B-57842CF14EEA}" destId="{32F3E79D-16EB-4D17-9272-4B7F47FE59BD}" srcOrd="0" destOrd="0" parTransId="{DF8711F2-653F-43DA-B115-C54D52FAAB11}" sibTransId="{A1A4BD05-F57D-431D-831C-75E5480540E4}"/>
    <dgm:cxn modelId="{F659B4B8-8017-40D4-83B4-674D85A97144}" type="presOf" srcId="{793FE256-5A5C-47E2-AB10-B10E81FF188F}" destId="{EB4E9A6C-37E0-4B2C-835B-9B9AFEC77D62}" srcOrd="0" destOrd="0" presId="urn:microsoft.com/office/officeart/2005/8/layout/vList5"/>
    <dgm:cxn modelId="{B7D13EC1-8D9A-4098-8412-84B730C74A71}" type="presOf" srcId="{198C1FAB-C3D0-41D8-8FEB-1820866AE905}" destId="{300A591B-7073-436B-BC56-37EECF02D72B}" srcOrd="0" destOrd="0" presId="urn:microsoft.com/office/officeart/2005/8/layout/vList5"/>
    <dgm:cxn modelId="{460E48E6-31D9-48E0-8976-336A15107124}" srcId="{198C1FAB-C3D0-41D8-8FEB-1820866AE905}" destId="{634988AF-25EB-4C40-900B-57842CF14EEA}" srcOrd="0" destOrd="0" parTransId="{5E849C4A-6943-4918-81B3-12F7A17242E8}" sibTransId="{EDF81BF2-4BF2-4C3F-AC91-7852DD94306A}"/>
    <dgm:cxn modelId="{B50F368A-E0C2-45C5-8E79-B629D0B5DC06}" type="presParOf" srcId="{300A591B-7073-436B-BC56-37EECF02D72B}" destId="{B0E4C6DE-7EAA-45EA-B708-A7573DCBC87D}" srcOrd="0" destOrd="0" presId="urn:microsoft.com/office/officeart/2005/8/layout/vList5"/>
    <dgm:cxn modelId="{E83FAA6F-5CB5-4BE5-ADE6-9D685482CE6B}" type="presParOf" srcId="{B0E4C6DE-7EAA-45EA-B708-A7573DCBC87D}" destId="{C7549E33-13D0-4986-BF79-C023A2140C55}" srcOrd="0" destOrd="0" presId="urn:microsoft.com/office/officeart/2005/8/layout/vList5"/>
    <dgm:cxn modelId="{68D932B1-F1F7-48DD-B26B-F99C3842DA86}" type="presParOf" srcId="{B0E4C6DE-7EAA-45EA-B708-A7573DCBC87D}" destId="{11BAF3AF-4DDA-40BA-93FC-0586793CB059}" srcOrd="1" destOrd="0" presId="urn:microsoft.com/office/officeart/2005/8/layout/vList5"/>
    <dgm:cxn modelId="{2CAE0496-BF91-4605-839A-42FC08AFF39C}" type="presParOf" srcId="{300A591B-7073-436B-BC56-37EECF02D72B}" destId="{07BBC6FD-9B9B-4E4B-B0C1-A9AD4DE3D40A}" srcOrd="1" destOrd="0" presId="urn:microsoft.com/office/officeart/2005/8/layout/vList5"/>
    <dgm:cxn modelId="{4E7E97D6-AFD8-41EE-B28B-5935479F439B}" type="presParOf" srcId="{300A591B-7073-436B-BC56-37EECF02D72B}" destId="{1D49B35F-0C56-4B2D-B4CD-A8DB3840AE46}" srcOrd="2" destOrd="0" presId="urn:microsoft.com/office/officeart/2005/8/layout/vList5"/>
    <dgm:cxn modelId="{9CD0F76C-62EF-434F-BFBE-E52110BE5173}" type="presParOf" srcId="{1D49B35F-0C56-4B2D-B4CD-A8DB3840AE46}" destId="{EB4E9A6C-37E0-4B2C-835B-9B9AFEC77D62}" srcOrd="0" destOrd="0" presId="urn:microsoft.com/office/officeart/2005/8/layout/vList5"/>
    <dgm:cxn modelId="{21A2BE85-1293-497A-B32A-BAE7169E8085}" type="presParOf" srcId="{1D49B35F-0C56-4B2D-B4CD-A8DB3840AE46}" destId="{361604FD-574C-4AED-AE34-290FF070738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694A42-B3A1-4581-B376-4A5B7E6242D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19E6DD4-2C10-4872-8E5D-342F3CE75BBA}">
      <dgm:prSet/>
      <dgm:spPr/>
      <dgm:t>
        <a:bodyPr/>
        <a:lstStyle/>
        <a:p>
          <a:r>
            <a:rPr lang="en-US" dirty="0" err="1"/>
            <a:t>Diskussionsfrågor</a:t>
          </a:r>
          <a:r>
            <a:rPr lang="en-US" dirty="0"/>
            <a:t> vid </a:t>
          </a:r>
          <a:r>
            <a:rPr lang="en-US" dirty="0" err="1"/>
            <a:t>behov</a:t>
          </a:r>
          <a:r>
            <a:rPr lang="en-US" dirty="0"/>
            <a:t> </a:t>
          </a:r>
        </a:p>
      </dgm:t>
    </dgm:pt>
    <dgm:pt modelId="{E461C3CA-DBE6-45F2-AABE-EC1303C6CA8C}" type="parTrans" cxnId="{8C07C09C-3901-487A-AD26-6D97BFB61756}">
      <dgm:prSet/>
      <dgm:spPr/>
      <dgm:t>
        <a:bodyPr/>
        <a:lstStyle/>
        <a:p>
          <a:endParaRPr lang="en-US"/>
        </a:p>
      </dgm:t>
    </dgm:pt>
    <dgm:pt modelId="{E0C48F51-0AFC-4DD5-A3A6-F8C93B281516}" type="sibTrans" cxnId="{8C07C09C-3901-487A-AD26-6D97BFB61756}">
      <dgm:prSet/>
      <dgm:spPr/>
      <dgm:t>
        <a:bodyPr/>
        <a:lstStyle/>
        <a:p>
          <a:endParaRPr lang="en-US"/>
        </a:p>
      </dgm:t>
    </dgm:pt>
    <dgm:pt modelId="{BA277EB5-C711-4FC5-AD95-140DC88B6EE4}">
      <dgm:prSet/>
      <dgm:spPr/>
      <dgm:t>
        <a:bodyPr/>
        <a:lstStyle/>
        <a:p>
          <a:r>
            <a:rPr lang="en-US" dirty="0"/>
            <a:t>Hur </a:t>
          </a:r>
          <a:r>
            <a:rPr lang="en-US" dirty="0" err="1"/>
            <a:t>skulle</a:t>
          </a:r>
          <a:r>
            <a:rPr lang="en-US" dirty="0"/>
            <a:t> </a:t>
          </a:r>
          <a:r>
            <a:rPr lang="en-US" dirty="0" err="1"/>
            <a:t>ni</a:t>
          </a:r>
          <a:r>
            <a:rPr lang="en-US" dirty="0"/>
            <a:t> </a:t>
          </a:r>
          <a:r>
            <a:rPr lang="en-US" dirty="0" err="1"/>
            <a:t>beskriva</a:t>
          </a:r>
          <a:r>
            <a:rPr lang="en-US" dirty="0"/>
            <a:t> </a:t>
          </a:r>
          <a:r>
            <a:rPr lang="en-US" dirty="0" err="1"/>
            <a:t>en</a:t>
          </a:r>
          <a:r>
            <a:rPr lang="en-US" dirty="0"/>
            <a:t> </a:t>
          </a:r>
          <a:r>
            <a:rPr lang="en-US" dirty="0" err="1"/>
            <a:t>välkomnande</a:t>
          </a:r>
          <a:r>
            <a:rPr lang="en-US" dirty="0"/>
            <a:t> </a:t>
          </a:r>
          <a:r>
            <a:rPr lang="en-US" dirty="0" err="1"/>
            <a:t>atmosfär</a:t>
          </a:r>
          <a:r>
            <a:rPr lang="en-US" dirty="0"/>
            <a:t>?</a:t>
          </a:r>
        </a:p>
      </dgm:t>
    </dgm:pt>
    <dgm:pt modelId="{2E332540-5E2C-4159-816E-B97D0736486E}" type="parTrans" cxnId="{48372F10-6BB3-4540-8620-5101A40D58DA}">
      <dgm:prSet/>
      <dgm:spPr/>
      <dgm:t>
        <a:bodyPr/>
        <a:lstStyle/>
        <a:p>
          <a:endParaRPr lang="en-US"/>
        </a:p>
      </dgm:t>
    </dgm:pt>
    <dgm:pt modelId="{F9329C32-2C0E-4BDA-94DE-FB7FE476A57F}" type="sibTrans" cxnId="{48372F10-6BB3-4540-8620-5101A40D58DA}">
      <dgm:prSet/>
      <dgm:spPr/>
      <dgm:t>
        <a:bodyPr/>
        <a:lstStyle/>
        <a:p>
          <a:endParaRPr lang="en-US"/>
        </a:p>
      </dgm:t>
    </dgm:pt>
    <dgm:pt modelId="{F5B3631F-C5FA-4C16-B3D5-F6039F197EDE}">
      <dgm:prSet/>
      <dgm:spPr/>
      <dgm:t>
        <a:bodyPr/>
        <a:lstStyle/>
        <a:p>
          <a:r>
            <a:rPr lang="en-US" dirty="0"/>
            <a:t>Hur </a:t>
          </a:r>
          <a:r>
            <a:rPr lang="en-US" dirty="0" err="1"/>
            <a:t>kan</a:t>
          </a:r>
          <a:r>
            <a:rPr lang="en-US" dirty="0"/>
            <a:t> vi </a:t>
          </a:r>
          <a:r>
            <a:rPr lang="en-US" dirty="0" err="1"/>
            <a:t>säkerställa</a:t>
          </a:r>
          <a:r>
            <a:rPr lang="en-US" dirty="0"/>
            <a:t> </a:t>
          </a:r>
          <a:r>
            <a:rPr lang="en-US" dirty="0" err="1"/>
            <a:t>att</a:t>
          </a:r>
          <a:r>
            <a:rPr lang="en-US" dirty="0"/>
            <a:t> </a:t>
          </a:r>
          <a:r>
            <a:rPr lang="en-US" dirty="0" err="1"/>
            <a:t>alla</a:t>
          </a:r>
          <a:r>
            <a:rPr lang="en-US" dirty="0"/>
            <a:t> </a:t>
          </a:r>
          <a:r>
            <a:rPr lang="en-US" dirty="0" err="1"/>
            <a:t>känner</a:t>
          </a:r>
          <a:r>
            <a:rPr lang="en-US" dirty="0"/>
            <a:t> sig </a:t>
          </a:r>
          <a:r>
            <a:rPr lang="en-US" dirty="0" err="1"/>
            <a:t>välkomna</a:t>
          </a:r>
          <a:r>
            <a:rPr lang="en-US" dirty="0"/>
            <a:t>? </a:t>
          </a:r>
        </a:p>
      </dgm:t>
    </dgm:pt>
    <dgm:pt modelId="{92074298-E432-4BA2-8E70-DE44E5D71929}" type="parTrans" cxnId="{383C0827-3C63-4DB0-BC1E-BA461FE85783}">
      <dgm:prSet/>
      <dgm:spPr/>
      <dgm:t>
        <a:bodyPr/>
        <a:lstStyle/>
        <a:p>
          <a:endParaRPr lang="en-US"/>
        </a:p>
      </dgm:t>
    </dgm:pt>
    <dgm:pt modelId="{C8F6392D-2EE5-46FB-A1C5-B256802BC845}" type="sibTrans" cxnId="{383C0827-3C63-4DB0-BC1E-BA461FE85783}">
      <dgm:prSet/>
      <dgm:spPr/>
      <dgm:t>
        <a:bodyPr/>
        <a:lstStyle/>
        <a:p>
          <a:endParaRPr lang="en-US"/>
        </a:p>
      </dgm:t>
    </dgm:pt>
    <dgm:pt modelId="{F95382A0-92FC-48A6-97CB-C8F273890412}">
      <dgm:prSet/>
      <dgm:spPr/>
      <dgm:t>
        <a:bodyPr/>
        <a:lstStyle/>
        <a:p>
          <a:r>
            <a:rPr lang="en-US" dirty="0"/>
            <a:t>Kan </a:t>
          </a:r>
          <a:r>
            <a:rPr lang="en-US" dirty="0" err="1"/>
            <a:t>ni</a:t>
          </a:r>
          <a:r>
            <a:rPr lang="en-US" dirty="0"/>
            <a:t> </a:t>
          </a:r>
          <a:r>
            <a:rPr lang="en-US" dirty="0" err="1"/>
            <a:t>ge</a:t>
          </a:r>
          <a:r>
            <a:rPr lang="en-US" dirty="0"/>
            <a:t> </a:t>
          </a:r>
          <a:r>
            <a:rPr lang="en-US" dirty="0" err="1"/>
            <a:t>exempel</a:t>
          </a:r>
          <a:r>
            <a:rPr lang="en-US" dirty="0"/>
            <a:t> </a:t>
          </a:r>
          <a:r>
            <a:rPr lang="en-US" dirty="0" err="1"/>
            <a:t>på</a:t>
          </a:r>
          <a:r>
            <a:rPr lang="en-US" dirty="0"/>
            <a:t> </a:t>
          </a:r>
          <a:r>
            <a:rPr lang="en-US" dirty="0" err="1"/>
            <a:t>situationer</a:t>
          </a:r>
          <a:r>
            <a:rPr lang="en-US" dirty="0"/>
            <a:t> </a:t>
          </a:r>
          <a:r>
            <a:rPr lang="en-US" dirty="0" err="1"/>
            <a:t>där</a:t>
          </a:r>
          <a:r>
            <a:rPr lang="en-US" dirty="0"/>
            <a:t> </a:t>
          </a:r>
          <a:r>
            <a:rPr lang="en-US" dirty="0" err="1"/>
            <a:t>ni</a:t>
          </a:r>
          <a:r>
            <a:rPr lang="en-US" dirty="0"/>
            <a:t> </a:t>
          </a:r>
          <a:r>
            <a:rPr lang="en-US" dirty="0" err="1"/>
            <a:t>känt</a:t>
          </a:r>
          <a:r>
            <a:rPr lang="en-US" dirty="0"/>
            <a:t> er extra </a:t>
          </a:r>
          <a:r>
            <a:rPr lang="en-US" dirty="0" err="1"/>
            <a:t>välkomna</a:t>
          </a:r>
          <a:r>
            <a:rPr lang="en-US" dirty="0"/>
            <a:t> </a:t>
          </a:r>
          <a:r>
            <a:rPr lang="en-US" dirty="0" err="1"/>
            <a:t>i</a:t>
          </a:r>
          <a:r>
            <a:rPr lang="en-US" dirty="0"/>
            <a:t> </a:t>
          </a:r>
          <a:r>
            <a:rPr lang="en-US" dirty="0" err="1"/>
            <a:t>laget</a:t>
          </a:r>
          <a:r>
            <a:rPr lang="en-US" dirty="0"/>
            <a:t>?</a:t>
          </a:r>
        </a:p>
      </dgm:t>
    </dgm:pt>
    <dgm:pt modelId="{E6670002-D721-473B-9FC9-9B94AAEC52AD}" type="parTrans" cxnId="{E3783C42-A02B-46A2-98E9-8FB4FB11627B}">
      <dgm:prSet/>
      <dgm:spPr/>
      <dgm:t>
        <a:bodyPr/>
        <a:lstStyle/>
        <a:p>
          <a:endParaRPr lang="en-US"/>
        </a:p>
      </dgm:t>
    </dgm:pt>
    <dgm:pt modelId="{9DBE0BB5-56D5-479E-BDE5-4D09B142D9B1}" type="sibTrans" cxnId="{E3783C42-A02B-46A2-98E9-8FB4FB11627B}">
      <dgm:prSet/>
      <dgm:spPr/>
      <dgm:t>
        <a:bodyPr/>
        <a:lstStyle/>
        <a:p>
          <a:endParaRPr lang="en-US"/>
        </a:p>
      </dgm:t>
    </dgm:pt>
    <dgm:pt modelId="{698EAD15-9927-4F68-89AE-B3FDC4B8B96C}">
      <dgm:prSet/>
      <dgm:spPr/>
      <dgm:t>
        <a:bodyPr/>
        <a:lstStyle/>
        <a:p>
          <a:r>
            <a:rPr lang="en-US" dirty="0"/>
            <a:t>Vad </a:t>
          </a:r>
          <a:r>
            <a:rPr lang="en-US" dirty="0" err="1"/>
            <a:t>innebär</a:t>
          </a:r>
          <a:r>
            <a:rPr lang="en-US" dirty="0"/>
            <a:t> det? </a:t>
          </a:r>
        </a:p>
      </dgm:t>
    </dgm:pt>
    <dgm:pt modelId="{36587974-75F2-4175-A104-7FE09674B6C3}" type="parTrans" cxnId="{8E89E829-47CE-4956-B017-68C274BDD0EA}">
      <dgm:prSet/>
      <dgm:spPr/>
      <dgm:t>
        <a:bodyPr/>
        <a:lstStyle/>
        <a:p>
          <a:endParaRPr lang="sv-SE"/>
        </a:p>
      </dgm:t>
    </dgm:pt>
    <dgm:pt modelId="{BED0E073-A39D-4D2E-B8F6-8DAA8E652D7C}" type="sibTrans" cxnId="{8E89E829-47CE-4956-B017-68C274BDD0EA}">
      <dgm:prSet/>
      <dgm:spPr/>
      <dgm:t>
        <a:bodyPr/>
        <a:lstStyle/>
        <a:p>
          <a:endParaRPr lang="sv-SE"/>
        </a:p>
      </dgm:t>
    </dgm:pt>
    <dgm:pt modelId="{CD620D05-81CD-4CC2-A9D2-D837C3CD6EA3}" type="pres">
      <dgm:prSet presAssocID="{C3694A42-B3A1-4581-B376-4A5B7E6242D3}" presName="linear" presStyleCnt="0">
        <dgm:presLayoutVars>
          <dgm:animLvl val="lvl"/>
          <dgm:resizeHandles val="exact"/>
        </dgm:presLayoutVars>
      </dgm:prSet>
      <dgm:spPr/>
    </dgm:pt>
    <dgm:pt modelId="{D12F7B1E-3846-4501-905C-9E2DA74E61C6}" type="pres">
      <dgm:prSet presAssocID="{F19E6DD4-2C10-4872-8E5D-342F3CE75BBA}" presName="parentText" presStyleLbl="node1" presStyleIdx="0" presStyleCnt="1" custLinFactNeighborX="0" custLinFactNeighborY="-1896">
        <dgm:presLayoutVars>
          <dgm:chMax val="0"/>
          <dgm:bulletEnabled val="1"/>
        </dgm:presLayoutVars>
      </dgm:prSet>
      <dgm:spPr/>
    </dgm:pt>
    <dgm:pt modelId="{5151E156-F2FE-421D-BB93-4E69DA32B4ED}" type="pres">
      <dgm:prSet presAssocID="{F19E6DD4-2C10-4872-8E5D-342F3CE75BBA}" presName="childText" presStyleLbl="revTx" presStyleIdx="0" presStyleCnt="1">
        <dgm:presLayoutVars>
          <dgm:bulletEnabled val="1"/>
        </dgm:presLayoutVars>
      </dgm:prSet>
      <dgm:spPr/>
    </dgm:pt>
  </dgm:ptLst>
  <dgm:cxnLst>
    <dgm:cxn modelId="{48372F10-6BB3-4540-8620-5101A40D58DA}" srcId="{F19E6DD4-2C10-4872-8E5D-342F3CE75BBA}" destId="{BA277EB5-C711-4FC5-AD95-140DC88B6EE4}" srcOrd="1" destOrd="0" parTransId="{2E332540-5E2C-4159-816E-B97D0736486E}" sibTransId="{F9329C32-2C0E-4BDA-94DE-FB7FE476A57F}"/>
    <dgm:cxn modelId="{383C0827-3C63-4DB0-BC1E-BA461FE85783}" srcId="{F19E6DD4-2C10-4872-8E5D-342F3CE75BBA}" destId="{F5B3631F-C5FA-4C16-B3D5-F6039F197EDE}" srcOrd="2" destOrd="0" parTransId="{92074298-E432-4BA2-8E70-DE44E5D71929}" sibTransId="{C8F6392D-2EE5-46FB-A1C5-B256802BC845}"/>
    <dgm:cxn modelId="{D3DFD627-2459-400F-9DA0-D3A2F7580BE8}" type="presOf" srcId="{F5B3631F-C5FA-4C16-B3D5-F6039F197EDE}" destId="{5151E156-F2FE-421D-BB93-4E69DA32B4ED}" srcOrd="0" destOrd="2" presId="urn:microsoft.com/office/officeart/2005/8/layout/vList2"/>
    <dgm:cxn modelId="{8E89E829-47CE-4956-B017-68C274BDD0EA}" srcId="{F19E6DD4-2C10-4872-8E5D-342F3CE75BBA}" destId="{698EAD15-9927-4F68-89AE-B3FDC4B8B96C}" srcOrd="0" destOrd="0" parTransId="{36587974-75F2-4175-A104-7FE09674B6C3}" sibTransId="{BED0E073-A39D-4D2E-B8F6-8DAA8E652D7C}"/>
    <dgm:cxn modelId="{E3783C42-A02B-46A2-98E9-8FB4FB11627B}" srcId="{F19E6DD4-2C10-4872-8E5D-342F3CE75BBA}" destId="{F95382A0-92FC-48A6-97CB-C8F273890412}" srcOrd="3" destOrd="0" parTransId="{E6670002-D721-473B-9FC9-9B94AAEC52AD}" sibTransId="{9DBE0BB5-56D5-479E-BDE5-4D09B142D9B1}"/>
    <dgm:cxn modelId="{EF78207D-CB0A-4D85-B91B-29E1AED2302B}" type="presOf" srcId="{F19E6DD4-2C10-4872-8E5D-342F3CE75BBA}" destId="{D12F7B1E-3846-4501-905C-9E2DA74E61C6}" srcOrd="0" destOrd="0" presId="urn:microsoft.com/office/officeart/2005/8/layout/vList2"/>
    <dgm:cxn modelId="{610F5E80-DCF9-4E1C-90B6-7D938EAF6A9D}" type="presOf" srcId="{BA277EB5-C711-4FC5-AD95-140DC88B6EE4}" destId="{5151E156-F2FE-421D-BB93-4E69DA32B4ED}" srcOrd="0" destOrd="1" presId="urn:microsoft.com/office/officeart/2005/8/layout/vList2"/>
    <dgm:cxn modelId="{8C07C09C-3901-487A-AD26-6D97BFB61756}" srcId="{C3694A42-B3A1-4581-B376-4A5B7E6242D3}" destId="{F19E6DD4-2C10-4872-8E5D-342F3CE75BBA}" srcOrd="0" destOrd="0" parTransId="{E461C3CA-DBE6-45F2-AABE-EC1303C6CA8C}" sibTransId="{E0C48F51-0AFC-4DD5-A3A6-F8C93B281516}"/>
    <dgm:cxn modelId="{D82C87C6-9768-40D9-A691-46A0122FF261}" type="presOf" srcId="{F95382A0-92FC-48A6-97CB-C8F273890412}" destId="{5151E156-F2FE-421D-BB93-4E69DA32B4ED}" srcOrd="0" destOrd="3" presId="urn:microsoft.com/office/officeart/2005/8/layout/vList2"/>
    <dgm:cxn modelId="{2C68E6CB-0F5E-4A48-8B1B-0F1087211B9B}" type="presOf" srcId="{C3694A42-B3A1-4581-B376-4A5B7E6242D3}" destId="{CD620D05-81CD-4CC2-A9D2-D837C3CD6EA3}" srcOrd="0" destOrd="0" presId="urn:microsoft.com/office/officeart/2005/8/layout/vList2"/>
    <dgm:cxn modelId="{162584E4-13CE-47C1-9265-AFC5E2A64137}" type="presOf" srcId="{698EAD15-9927-4F68-89AE-B3FDC4B8B96C}" destId="{5151E156-F2FE-421D-BB93-4E69DA32B4ED}" srcOrd="0" destOrd="0" presId="urn:microsoft.com/office/officeart/2005/8/layout/vList2"/>
    <dgm:cxn modelId="{D7FBB767-A43B-4810-AF95-8DF97A1B4F0D}" type="presParOf" srcId="{CD620D05-81CD-4CC2-A9D2-D837C3CD6EA3}" destId="{D12F7B1E-3846-4501-905C-9E2DA74E61C6}" srcOrd="0" destOrd="0" presId="urn:microsoft.com/office/officeart/2005/8/layout/vList2"/>
    <dgm:cxn modelId="{E353F8E4-25FC-4702-857E-D58425382E85}" type="presParOf" srcId="{CD620D05-81CD-4CC2-A9D2-D837C3CD6EA3}" destId="{5151E156-F2FE-421D-BB93-4E69DA32B4E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694A42-B3A1-4581-B376-4A5B7E6242D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19E6DD4-2C10-4872-8E5D-342F3CE75BBA}">
      <dgm:prSet/>
      <dgm:spPr/>
      <dgm:t>
        <a:bodyPr/>
        <a:lstStyle/>
        <a:p>
          <a:r>
            <a:rPr lang="en-US" dirty="0" err="1"/>
            <a:t>Diskussionsfrågor</a:t>
          </a:r>
          <a:r>
            <a:rPr lang="en-US" dirty="0"/>
            <a:t> vid </a:t>
          </a:r>
          <a:r>
            <a:rPr lang="en-US" dirty="0" err="1"/>
            <a:t>behov</a:t>
          </a:r>
          <a:r>
            <a:rPr lang="en-US" dirty="0"/>
            <a:t> </a:t>
          </a:r>
        </a:p>
      </dgm:t>
    </dgm:pt>
    <dgm:pt modelId="{E461C3CA-DBE6-45F2-AABE-EC1303C6CA8C}" type="parTrans" cxnId="{8C07C09C-3901-487A-AD26-6D97BFB61756}">
      <dgm:prSet/>
      <dgm:spPr/>
      <dgm:t>
        <a:bodyPr/>
        <a:lstStyle/>
        <a:p>
          <a:endParaRPr lang="en-US"/>
        </a:p>
      </dgm:t>
    </dgm:pt>
    <dgm:pt modelId="{E0C48F51-0AFC-4DD5-A3A6-F8C93B281516}" type="sibTrans" cxnId="{8C07C09C-3901-487A-AD26-6D97BFB61756}">
      <dgm:prSet/>
      <dgm:spPr/>
      <dgm:t>
        <a:bodyPr/>
        <a:lstStyle/>
        <a:p>
          <a:endParaRPr lang="en-US"/>
        </a:p>
      </dgm:t>
    </dgm:pt>
    <dgm:pt modelId="{BA277EB5-C711-4FC5-AD95-140DC88B6EE4}">
      <dgm:prSet/>
      <dgm:spPr/>
      <dgm:t>
        <a:bodyPr/>
        <a:lstStyle/>
        <a:p>
          <a:r>
            <a:rPr lang="sv-SE" dirty="0"/>
            <a:t>Vad innebär det för dig att vara en ledare i laget?</a:t>
          </a:r>
          <a:endParaRPr lang="en-US" dirty="0"/>
        </a:p>
      </dgm:t>
    </dgm:pt>
    <dgm:pt modelId="{2E332540-5E2C-4159-816E-B97D0736486E}" type="parTrans" cxnId="{48372F10-6BB3-4540-8620-5101A40D58DA}">
      <dgm:prSet/>
      <dgm:spPr/>
      <dgm:t>
        <a:bodyPr/>
        <a:lstStyle/>
        <a:p>
          <a:endParaRPr lang="en-US"/>
        </a:p>
      </dgm:t>
    </dgm:pt>
    <dgm:pt modelId="{F9329C32-2C0E-4BDA-94DE-FB7FE476A57F}" type="sibTrans" cxnId="{48372F10-6BB3-4540-8620-5101A40D58DA}">
      <dgm:prSet/>
      <dgm:spPr/>
      <dgm:t>
        <a:bodyPr/>
        <a:lstStyle/>
        <a:p>
          <a:endParaRPr lang="en-US"/>
        </a:p>
      </dgm:t>
    </dgm:pt>
    <dgm:pt modelId="{F5B3631F-C5FA-4C16-B3D5-F6039F197EDE}">
      <dgm:prSet/>
      <dgm:spPr/>
      <dgm:t>
        <a:bodyPr/>
        <a:lstStyle/>
        <a:p>
          <a:r>
            <a:rPr lang="sv-SE" dirty="0"/>
            <a:t>Vad är de största utmaningarna med att vara ledande i ett lag?</a:t>
          </a:r>
          <a:endParaRPr lang="en-US" dirty="0"/>
        </a:p>
      </dgm:t>
    </dgm:pt>
    <dgm:pt modelId="{92074298-E432-4BA2-8E70-DE44E5D71929}" type="parTrans" cxnId="{383C0827-3C63-4DB0-BC1E-BA461FE85783}">
      <dgm:prSet/>
      <dgm:spPr/>
      <dgm:t>
        <a:bodyPr/>
        <a:lstStyle/>
        <a:p>
          <a:endParaRPr lang="en-US"/>
        </a:p>
      </dgm:t>
    </dgm:pt>
    <dgm:pt modelId="{C8F6392D-2EE5-46FB-A1C5-B256802BC845}" type="sibTrans" cxnId="{383C0827-3C63-4DB0-BC1E-BA461FE85783}">
      <dgm:prSet/>
      <dgm:spPr/>
      <dgm:t>
        <a:bodyPr/>
        <a:lstStyle/>
        <a:p>
          <a:endParaRPr lang="en-US"/>
        </a:p>
      </dgm:t>
    </dgm:pt>
    <dgm:pt modelId="{F95382A0-92FC-48A6-97CB-C8F273890412}">
      <dgm:prSet/>
      <dgm:spPr/>
      <dgm:t>
        <a:bodyPr/>
        <a:lstStyle/>
        <a:p>
          <a:r>
            <a:rPr lang="sv-SE" dirty="0"/>
            <a:t>Hur kan vi säkerställa att alla känner sig delaktiga och hörda i laget?</a:t>
          </a:r>
          <a:endParaRPr lang="en-US" dirty="0"/>
        </a:p>
      </dgm:t>
    </dgm:pt>
    <dgm:pt modelId="{E6670002-D721-473B-9FC9-9B94AAEC52AD}" type="parTrans" cxnId="{E3783C42-A02B-46A2-98E9-8FB4FB11627B}">
      <dgm:prSet/>
      <dgm:spPr/>
      <dgm:t>
        <a:bodyPr/>
        <a:lstStyle/>
        <a:p>
          <a:endParaRPr lang="en-US"/>
        </a:p>
      </dgm:t>
    </dgm:pt>
    <dgm:pt modelId="{9DBE0BB5-56D5-479E-BDE5-4D09B142D9B1}" type="sibTrans" cxnId="{E3783C42-A02B-46A2-98E9-8FB4FB11627B}">
      <dgm:prSet/>
      <dgm:spPr/>
      <dgm:t>
        <a:bodyPr/>
        <a:lstStyle/>
        <a:p>
          <a:endParaRPr lang="en-US"/>
        </a:p>
      </dgm:t>
    </dgm:pt>
    <dgm:pt modelId="{698EAD15-9927-4F68-89AE-B3FDC4B8B96C}">
      <dgm:prSet/>
      <dgm:spPr/>
      <dgm:t>
        <a:bodyPr/>
        <a:lstStyle/>
        <a:p>
          <a:r>
            <a:rPr lang="en-US" dirty="0"/>
            <a:t>Vad </a:t>
          </a:r>
          <a:r>
            <a:rPr lang="en-US" dirty="0" err="1"/>
            <a:t>innebär</a:t>
          </a:r>
          <a:r>
            <a:rPr lang="en-US" dirty="0"/>
            <a:t> det? </a:t>
          </a:r>
        </a:p>
      </dgm:t>
    </dgm:pt>
    <dgm:pt modelId="{36587974-75F2-4175-A104-7FE09674B6C3}" type="parTrans" cxnId="{8E89E829-47CE-4956-B017-68C274BDD0EA}">
      <dgm:prSet/>
      <dgm:spPr/>
      <dgm:t>
        <a:bodyPr/>
        <a:lstStyle/>
        <a:p>
          <a:endParaRPr lang="sv-SE"/>
        </a:p>
      </dgm:t>
    </dgm:pt>
    <dgm:pt modelId="{BED0E073-A39D-4D2E-B8F6-8DAA8E652D7C}" type="sibTrans" cxnId="{8E89E829-47CE-4956-B017-68C274BDD0EA}">
      <dgm:prSet/>
      <dgm:spPr/>
      <dgm:t>
        <a:bodyPr/>
        <a:lstStyle/>
        <a:p>
          <a:endParaRPr lang="sv-SE"/>
        </a:p>
      </dgm:t>
    </dgm:pt>
    <dgm:pt modelId="{CD620D05-81CD-4CC2-A9D2-D837C3CD6EA3}" type="pres">
      <dgm:prSet presAssocID="{C3694A42-B3A1-4581-B376-4A5B7E6242D3}" presName="linear" presStyleCnt="0">
        <dgm:presLayoutVars>
          <dgm:animLvl val="lvl"/>
          <dgm:resizeHandles val="exact"/>
        </dgm:presLayoutVars>
      </dgm:prSet>
      <dgm:spPr/>
    </dgm:pt>
    <dgm:pt modelId="{D12F7B1E-3846-4501-905C-9E2DA74E61C6}" type="pres">
      <dgm:prSet presAssocID="{F19E6DD4-2C10-4872-8E5D-342F3CE75BBA}" presName="parentText" presStyleLbl="node1" presStyleIdx="0" presStyleCnt="1">
        <dgm:presLayoutVars>
          <dgm:chMax val="0"/>
          <dgm:bulletEnabled val="1"/>
        </dgm:presLayoutVars>
      </dgm:prSet>
      <dgm:spPr/>
    </dgm:pt>
    <dgm:pt modelId="{5151E156-F2FE-421D-BB93-4E69DA32B4ED}" type="pres">
      <dgm:prSet presAssocID="{F19E6DD4-2C10-4872-8E5D-342F3CE75BBA}" presName="childText" presStyleLbl="revTx" presStyleIdx="0" presStyleCnt="1">
        <dgm:presLayoutVars>
          <dgm:bulletEnabled val="1"/>
        </dgm:presLayoutVars>
      </dgm:prSet>
      <dgm:spPr/>
    </dgm:pt>
  </dgm:ptLst>
  <dgm:cxnLst>
    <dgm:cxn modelId="{48372F10-6BB3-4540-8620-5101A40D58DA}" srcId="{F19E6DD4-2C10-4872-8E5D-342F3CE75BBA}" destId="{BA277EB5-C711-4FC5-AD95-140DC88B6EE4}" srcOrd="1" destOrd="0" parTransId="{2E332540-5E2C-4159-816E-B97D0736486E}" sibTransId="{F9329C32-2C0E-4BDA-94DE-FB7FE476A57F}"/>
    <dgm:cxn modelId="{383C0827-3C63-4DB0-BC1E-BA461FE85783}" srcId="{F19E6DD4-2C10-4872-8E5D-342F3CE75BBA}" destId="{F5B3631F-C5FA-4C16-B3D5-F6039F197EDE}" srcOrd="2" destOrd="0" parTransId="{92074298-E432-4BA2-8E70-DE44E5D71929}" sibTransId="{C8F6392D-2EE5-46FB-A1C5-B256802BC845}"/>
    <dgm:cxn modelId="{D3DFD627-2459-400F-9DA0-D3A2F7580BE8}" type="presOf" srcId="{F5B3631F-C5FA-4C16-B3D5-F6039F197EDE}" destId="{5151E156-F2FE-421D-BB93-4E69DA32B4ED}" srcOrd="0" destOrd="2" presId="urn:microsoft.com/office/officeart/2005/8/layout/vList2"/>
    <dgm:cxn modelId="{8E89E829-47CE-4956-B017-68C274BDD0EA}" srcId="{F19E6DD4-2C10-4872-8E5D-342F3CE75BBA}" destId="{698EAD15-9927-4F68-89AE-B3FDC4B8B96C}" srcOrd="0" destOrd="0" parTransId="{36587974-75F2-4175-A104-7FE09674B6C3}" sibTransId="{BED0E073-A39D-4D2E-B8F6-8DAA8E652D7C}"/>
    <dgm:cxn modelId="{E3783C42-A02B-46A2-98E9-8FB4FB11627B}" srcId="{F19E6DD4-2C10-4872-8E5D-342F3CE75BBA}" destId="{F95382A0-92FC-48A6-97CB-C8F273890412}" srcOrd="3" destOrd="0" parTransId="{E6670002-D721-473B-9FC9-9B94AAEC52AD}" sibTransId="{9DBE0BB5-56D5-479E-BDE5-4D09B142D9B1}"/>
    <dgm:cxn modelId="{EF78207D-CB0A-4D85-B91B-29E1AED2302B}" type="presOf" srcId="{F19E6DD4-2C10-4872-8E5D-342F3CE75BBA}" destId="{D12F7B1E-3846-4501-905C-9E2DA74E61C6}" srcOrd="0" destOrd="0" presId="urn:microsoft.com/office/officeart/2005/8/layout/vList2"/>
    <dgm:cxn modelId="{610F5E80-DCF9-4E1C-90B6-7D938EAF6A9D}" type="presOf" srcId="{BA277EB5-C711-4FC5-AD95-140DC88B6EE4}" destId="{5151E156-F2FE-421D-BB93-4E69DA32B4ED}" srcOrd="0" destOrd="1" presId="urn:microsoft.com/office/officeart/2005/8/layout/vList2"/>
    <dgm:cxn modelId="{8C07C09C-3901-487A-AD26-6D97BFB61756}" srcId="{C3694A42-B3A1-4581-B376-4A5B7E6242D3}" destId="{F19E6DD4-2C10-4872-8E5D-342F3CE75BBA}" srcOrd="0" destOrd="0" parTransId="{E461C3CA-DBE6-45F2-AABE-EC1303C6CA8C}" sibTransId="{E0C48F51-0AFC-4DD5-A3A6-F8C93B281516}"/>
    <dgm:cxn modelId="{D82C87C6-9768-40D9-A691-46A0122FF261}" type="presOf" srcId="{F95382A0-92FC-48A6-97CB-C8F273890412}" destId="{5151E156-F2FE-421D-BB93-4E69DA32B4ED}" srcOrd="0" destOrd="3" presId="urn:microsoft.com/office/officeart/2005/8/layout/vList2"/>
    <dgm:cxn modelId="{2C68E6CB-0F5E-4A48-8B1B-0F1087211B9B}" type="presOf" srcId="{C3694A42-B3A1-4581-B376-4A5B7E6242D3}" destId="{CD620D05-81CD-4CC2-A9D2-D837C3CD6EA3}" srcOrd="0" destOrd="0" presId="urn:microsoft.com/office/officeart/2005/8/layout/vList2"/>
    <dgm:cxn modelId="{162584E4-13CE-47C1-9265-AFC5E2A64137}" type="presOf" srcId="{698EAD15-9927-4F68-89AE-B3FDC4B8B96C}" destId="{5151E156-F2FE-421D-BB93-4E69DA32B4ED}" srcOrd="0" destOrd="0" presId="urn:microsoft.com/office/officeart/2005/8/layout/vList2"/>
    <dgm:cxn modelId="{D7FBB767-A43B-4810-AF95-8DF97A1B4F0D}" type="presParOf" srcId="{CD620D05-81CD-4CC2-A9D2-D837C3CD6EA3}" destId="{D12F7B1E-3846-4501-905C-9E2DA74E61C6}" srcOrd="0" destOrd="0" presId="urn:microsoft.com/office/officeart/2005/8/layout/vList2"/>
    <dgm:cxn modelId="{E353F8E4-25FC-4702-857E-D58425382E85}" type="presParOf" srcId="{CD620D05-81CD-4CC2-A9D2-D837C3CD6EA3}" destId="{5151E156-F2FE-421D-BB93-4E69DA32B4E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694A42-B3A1-4581-B376-4A5B7E6242D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19E6DD4-2C10-4872-8E5D-342F3CE75BBA}">
      <dgm:prSet/>
      <dgm:spPr/>
      <dgm:t>
        <a:bodyPr/>
        <a:lstStyle/>
        <a:p>
          <a:r>
            <a:rPr lang="en-US" dirty="0" err="1"/>
            <a:t>Diskussionsfrågor</a:t>
          </a:r>
          <a:r>
            <a:rPr lang="en-US" dirty="0"/>
            <a:t> vid </a:t>
          </a:r>
          <a:r>
            <a:rPr lang="en-US" dirty="0" err="1"/>
            <a:t>behov</a:t>
          </a:r>
          <a:r>
            <a:rPr lang="en-US" dirty="0"/>
            <a:t> </a:t>
          </a:r>
        </a:p>
      </dgm:t>
    </dgm:pt>
    <dgm:pt modelId="{E461C3CA-DBE6-45F2-AABE-EC1303C6CA8C}" type="parTrans" cxnId="{8C07C09C-3901-487A-AD26-6D97BFB61756}">
      <dgm:prSet/>
      <dgm:spPr/>
      <dgm:t>
        <a:bodyPr/>
        <a:lstStyle/>
        <a:p>
          <a:endParaRPr lang="en-US"/>
        </a:p>
      </dgm:t>
    </dgm:pt>
    <dgm:pt modelId="{E0C48F51-0AFC-4DD5-A3A6-F8C93B281516}" type="sibTrans" cxnId="{8C07C09C-3901-487A-AD26-6D97BFB61756}">
      <dgm:prSet/>
      <dgm:spPr/>
      <dgm:t>
        <a:bodyPr/>
        <a:lstStyle/>
        <a:p>
          <a:endParaRPr lang="en-US"/>
        </a:p>
      </dgm:t>
    </dgm:pt>
    <dgm:pt modelId="{BA277EB5-C711-4FC5-AD95-140DC88B6EE4}">
      <dgm:prSet/>
      <dgm:spPr/>
      <dgm:t>
        <a:bodyPr/>
        <a:lstStyle/>
        <a:p>
          <a:r>
            <a:rPr lang="sv-SE" dirty="0"/>
            <a:t>Vad händer om pressen att prestera hindrar dig från att ha roligt?</a:t>
          </a:r>
          <a:endParaRPr lang="en-US" dirty="0"/>
        </a:p>
      </dgm:t>
    </dgm:pt>
    <dgm:pt modelId="{2E332540-5E2C-4159-816E-B97D0736486E}" type="parTrans" cxnId="{48372F10-6BB3-4540-8620-5101A40D58DA}">
      <dgm:prSet/>
      <dgm:spPr/>
      <dgm:t>
        <a:bodyPr/>
        <a:lstStyle/>
        <a:p>
          <a:endParaRPr lang="en-US"/>
        </a:p>
      </dgm:t>
    </dgm:pt>
    <dgm:pt modelId="{F9329C32-2C0E-4BDA-94DE-FB7FE476A57F}" type="sibTrans" cxnId="{48372F10-6BB3-4540-8620-5101A40D58DA}">
      <dgm:prSet/>
      <dgm:spPr/>
      <dgm:t>
        <a:bodyPr/>
        <a:lstStyle/>
        <a:p>
          <a:endParaRPr lang="en-US"/>
        </a:p>
      </dgm:t>
    </dgm:pt>
    <dgm:pt modelId="{F5B3631F-C5FA-4C16-B3D5-F6039F197EDE}">
      <dgm:prSet/>
      <dgm:spPr/>
      <dgm:t>
        <a:bodyPr/>
        <a:lstStyle/>
        <a:p>
          <a:r>
            <a:rPr lang="sv-SE" dirty="0"/>
            <a:t>Hur och vad ska spelare och tränare tänka på?</a:t>
          </a:r>
          <a:endParaRPr lang="en-US" dirty="0"/>
        </a:p>
      </dgm:t>
    </dgm:pt>
    <dgm:pt modelId="{92074298-E432-4BA2-8E70-DE44E5D71929}" type="parTrans" cxnId="{383C0827-3C63-4DB0-BC1E-BA461FE85783}">
      <dgm:prSet/>
      <dgm:spPr/>
      <dgm:t>
        <a:bodyPr/>
        <a:lstStyle/>
        <a:p>
          <a:endParaRPr lang="en-US"/>
        </a:p>
      </dgm:t>
    </dgm:pt>
    <dgm:pt modelId="{C8F6392D-2EE5-46FB-A1C5-B256802BC845}" type="sibTrans" cxnId="{383C0827-3C63-4DB0-BC1E-BA461FE85783}">
      <dgm:prSet/>
      <dgm:spPr/>
      <dgm:t>
        <a:bodyPr/>
        <a:lstStyle/>
        <a:p>
          <a:endParaRPr lang="en-US"/>
        </a:p>
      </dgm:t>
    </dgm:pt>
    <dgm:pt modelId="{F95382A0-92FC-48A6-97CB-C8F273890412}">
      <dgm:prSet/>
      <dgm:spPr/>
      <dgm:t>
        <a:bodyPr/>
        <a:lstStyle/>
        <a:p>
          <a:r>
            <a:rPr lang="sv-SE" dirty="0"/>
            <a:t>Hur viktigt är det att man har roligt när man tränar och spelare?</a:t>
          </a:r>
          <a:endParaRPr lang="en-US" dirty="0"/>
        </a:p>
      </dgm:t>
    </dgm:pt>
    <dgm:pt modelId="{E6670002-D721-473B-9FC9-9B94AAEC52AD}" type="parTrans" cxnId="{E3783C42-A02B-46A2-98E9-8FB4FB11627B}">
      <dgm:prSet/>
      <dgm:spPr/>
      <dgm:t>
        <a:bodyPr/>
        <a:lstStyle/>
        <a:p>
          <a:endParaRPr lang="en-US"/>
        </a:p>
      </dgm:t>
    </dgm:pt>
    <dgm:pt modelId="{9DBE0BB5-56D5-479E-BDE5-4D09B142D9B1}" type="sibTrans" cxnId="{E3783C42-A02B-46A2-98E9-8FB4FB11627B}">
      <dgm:prSet/>
      <dgm:spPr/>
      <dgm:t>
        <a:bodyPr/>
        <a:lstStyle/>
        <a:p>
          <a:endParaRPr lang="en-US"/>
        </a:p>
      </dgm:t>
    </dgm:pt>
    <dgm:pt modelId="{698EAD15-9927-4F68-89AE-B3FDC4B8B96C}">
      <dgm:prSet/>
      <dgm:spPr/>
      <dgm:t>
        <a:bodyPr/>
        <a:lstStyle/>
        <a:p>
          <a:r>
            <a:rPr lang="en-US" dirty="0"/>
            <a:t>Vad </a:t>
          </a:r>
          <a:r>
            <a:rPr lang="en-US" dirty="0" err="1"/>
            <a:t>är</a:t>
          </a:r>
          <a:r>
            <a:rPr lang="en-US" dirty="0"/>
            <a:t> </a:t>
          </a:r>
          <a:r>
            <a:rPr lang="en-US" dirty="0" err="1"/>
            <a:t>rörelseglädje</a:t>
          </a:r>
          <a:r>
            <a:rPr lang="en-US" dirty="0"/>
            <a:t>? </a:t>
          </a:r>
        </a:p>
      </dgm:t>
    </dgm:pt>
    <dgm:pt modelId="{36587974-75F2-4175-A104-7FE09674B6C3}" type="parTrans" cxnId="{8E89E829-47CE-4956-B017-68C274BDD0EA}">
      <dgm:prSet/>
      <dgm:spPr/>
      <dgm:t>
        <a:bodyPr/>
        <a:lstStyle/>
        <a:p>
          <a:endParaRPr lang="sv-SE"/>
        </a:p>
      </dgm:t>
    </dgm:pt>
    <dgm:pt modelId="{BED0E073-A39D-4D2E-B8F6-8DAA8E652D7C}" type="sibTrans" cxnId="{8E89E829-47CE-4956-B017-68C274BDD0EA}">
      <dgm:prSet/>
      <dgm:spPr/>
      <dgm:t>
        <a:bodyPr/>
        <a:lstStyle/>
        <a:p>
          <a:endParaRPr lang="sv-SE"/>
        </a:p>
      </dgm:t>
    </dgm:pt>
    <dgm:pt modelId="{CD620D05-81CD-4CC2-A9D2-D837C3CD6EA3}" type="pres">
      <dgm:prSet presAssocID="{C3694A42-B3A1-4581-B376-4A5B7E6242D3}" presName="linear" presStyleCnt="0">
        <dgm:presLayoutVars>
          <dgm:animLvl val="lvl"/>
          <dgm:resizeHandles val="exact"/>
        </dgm:presLayoutVars>
      </dgm:prSet>
      <dgm:spPr/>
    </dgm:pt>
    <dgm:pt modelId="{D12F7B1E-3846-4501-905C-9E2DA74E61C6}" type="pres">
      <dgm:prSet presAssocID="{F19E6DD4-2C10-4872-8E5D-342F3CE75BBA}" presName="parentText" presStyleLbl="node1" presStyleIdx="0" presStyleCnt="1">
        <dgm:presLayoutVars>
          <dgm:chMax val="0"/>
          <dgm:bulletEnabled val="1"/>
        </dgm:presLayoutVars>
      </dgm:prSet>
      <dgm:spPr/>
    </dgm:pt>
    <dgm:pt modelId="{5151E156-F2FE-421D-BB93-4E69DA32B4ED}" type="pres">
      <dgm:prSet presAssocID="{F19E6DD4-2C10-4872-8E5D-342F3CE75BBA}" presName="childText" presStyleLbl="revTx" presStyleIdx="0" presStyleCnt="1">
        <dgm:presLayoutVars>
          <dgm:bulletEnabled val="1"/>
        </dgm:presLayoutVars>
      </dgm:prSet>
      <dgm:spPr/>
    </dgm:pt>
  </dgm:ptLst>
  <dgm:cxnLst>
    <dgm:cxn modelId="{48372F10-6BB3-4540-8620-5101A40D58DA}" srcId="{F19E6DD4-2C10-4872-8E5D-342F3CE75BBA}" destId="{BA277EB5-C711-4FC5-AD95-140DC88B6EE4}" srcOrd="1" destOrd="0" parTransId="{2E332540-5E2C-4159-816E-B97D0736486E}" sibTransId="{F9329C32-2C0E-4BDA-94DE-FB7FE476A57F}"/>
    <dgm:cxn modelId="{383C0827-3C63-4DB0-BC1E-BA461FE85783}" srcId="{F19E6DD4-2C10-4872-8E5D-342F3CE75BBA}" destId="{F5B3631F-C5FA-4C16-B3D5-F6039F197EDE}" srcOrd="2" destOrd="0" parTransId="{92074298-E432-4BA2-8E70-DE44E5D71929}" sibTransId="{C8F6392D-2EE5-46FB-A1C5-B256802BC845}"/>
    <dgm:cxn modelId="{D3DFD627-2459-400F-9DA0-D3A2F7580BE8}" type="presOf" srcId="{F5B3631F-C5FA-4C16-B3D5-F6039F197EDE}" destId="{5151E156-F2FE-421D-BB93-4E69DA32B4ED}" srcOrd="0" destOrd="2" presId="urn:microsoft.com/office/officeart/2005/8/layout/vList2"/>
    <dgm:cxn modelId="{8E89E829-47CE-4956-B017-68C274BDD0EA}" srcId="{F19E6DD4-2C10-4872-8E5D-342F3CE75BBA}" destId="{698EAD15-9927-4F68-89AE-B3FDC4B8B96C}" srcOrd="0" destOrd="0" parTransId="{36587974-75F2-4175-A104-7FE09674B6C3}" sibTransId="{BED0E073-A39D-4D2E-B8F6-8DAA8E652D7C}"/>
    <dgm:cxn modelId="{E3783C42-A02B-46A2-98E9-8FB4FB11627B}" srcId="{F19E6DD4-2C10-4872-8E5D-342F3CE75BBA}" destId="{F95382A0-92FC-48A6-97CB-C8F273890412}" srcOrd="3" destOrd="0" parTransId="{E6670002-D721-473B-9FC9-9B94AAEC52AD}" sibTransId="{9DBE0BB5-56D5-479E-BDE5-4D09B142D9B1}"/>
    <dgm:cxn modelId="{EF78207D-CB0A-4D85-B91B-29E1AED2302B}" type="presOf" srcId="{F19E6DD4-2C10-4872-8E5D-342F3CE75BBA}" destId="{D12F7B1E-3846-4501-905C-9E2DA74E61C6}" srcOrd="0" destOrd="0" presId="urn:microsoft.com/office/officeart/2005/8/layout/vList2"/>
    <dgm:cxn modelId="{610F5E80-DCF9-4E1C-90B6-7D938EAF6A9D}" type="presOf" srcId="{BA277EB5-C711-4FC5-AD95-140DC88B6EE4}" destId="{5151E156-F2FE-421D-BB93-4E69DA32B4ED}" srcOrd="0" destOrd="1" presId="urn:microsoft.com/office/officeart/2005/8/layout/vList2"/>
    <dgm:cxn modelId="{8C07C09C-3901-487A-AD26-6D97BFB61756}" srcId="{C3694A42-B3A1-4581-B376-4A5B7E6242D3}" destId="{F19E6DD4-2C10-4872-8E5D-342F3CE75BBA}" srcOrd="0" destOrd="0" parTransId="{E461C3CA-DBE6-45F2-AABE-EC1303C6CA8C}" sibTransId="{E0C48F51-0AFC-4DD5-A3A6-F8C93B281516}"/>
    <dgm:cxn modelId="{D82C87C6-9768-40D9-A691-46A0122FF261}" type="presOf" srcId="{F95382A0-92FC-48A6-97CB-C8F273890412}" destId="{5151E156-F2FE-421D-BB93-4E69DA32B4ED}" srcOrd="0" destOrd="3" presId="urn:microsoft.com/office/officeart/2005/8/layout/vList2"/>
    <dgm:cxn modelId="{2C68E6CB-0F5E-4A48-8B1B-0F1087211B9B}" type="presOf" srcId="{C3694A42-B3A1-4581-B376-4A5B7E6242D3}" destId="{CD620D05-81CD-4CC2-A9D2-D837C3CD6EA3}" srcOrd="0" destOrd="0" presId="urn:microsoft.com/office/officeart/2005/8/layout/vList2"/>
    <dgm:cxn modelId="{162584E4-13CE-47C1-9265-AFC5E2A64137}" type="presOf" srcId="{698EAD15-9927-4F68-89AE-B3FDC4B8B96C}" destId="{5151E156-F2FE-421D-BB93-4E69DA32B4ED}" srcOrd="0" destOrd="0" presId="urn:microsoft.com/office/officeart/2005/8/layout/vList2"/>
    <dgm:cxn modelId="{D7FBB767-A43B-4810-AF95-8DF97A1B4F0D}" type="presParOf" srcId="{CD620D05-81CD-4CC2-A9D2-D837C3CD6EA3}" destId="{D12F7B1E-3846-4501-905C-9E2DA74E61C6}" srcOrd="0" destOrd="0" presId="urn:microsoft.com/office/officeart/2005/8/layout/vList2"/>
    <dgm:cxn modelId="{E353F8E4-25FC-4702-857E-D58425382E85}" type="presParOf" srcId="{CD620D05-81CD-4CC2-A9D2-D837C3CD6EA3}" destId="{5151E156-F2FE-421D-BB93-4E69DA32B4E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694A42-B3A1-4581-B376-4A5B7E6242D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19E6DD4-2C10-4872-8E5D-342F3CE75BBA}">
      <dgm:prSet/>
      <dgm:spPr/>
      <dgm:t>
        <a:bodyPr/>
        <a:lstStyle/>
        <a:p>
          <a:r>
            <a:rPr lang="en-US" dirty="0" err="1"/>
            <a:t>Diskussionsfrågor</a:t>
          </a:r>
          <a:r>
            <a:rPr lang="en-US" dirty="0"/>
            <a:t> vid </a:t>
          </a:r>
          <a:r>
            <a:rPr lang="en-US" dirty="0" err="1"/>
            <a:t>behov</a:t>
          </a:r>
          <a:r>
            <a:rPr lang="en-US" dirty="0"/>
            <a:t> </a:t>
          </a:r>
        </a:p>
      </dgm:t>
    </dgm:pt>
    <dgm:pt modelId="{E461C3CA-DBE6-45F2-AABE-EC1303C6CA8C}" type="parTrans" cxnId="{8C07C09C-3901-487A-AD26-6D97BFB61756}">
      <dgm:prSet/>
      <dgm:spPr/>
      <dgm:t>
        <a:bodyPr/>
        <a:lstStyle/>
        <a:p>
          <a:endParaRPr lang="en-US"/>
        </a:p>
      </dgm:t>
    </dgm:pt>
    <dgm:pt modelId="{E0C48F51-0AFC-4DD5-A3A6-F8C93B281516}" type="sibTrans" cxnId="{8C07C09C-3901-487A-AD26-6D97BFB61756}">
      <dgm:prSet/>
      <dgm:spPr/>
      <dgm:t>
        <a:bodyPr/>
        <a:lstStyle/>
        <a:p>
          <a:endParaRPr lang="en-US"/>
        </a:p>
      </dgm:t>
    </dgm:pt>
    <dgm:pt modelId="{BA277EB5-C711-4FC5-AD95-140DC88B6EE4}">
      <dgm:prSet/>
      <dgm:spPr/>
      <dgm:t>
        <a:bodyPr/>
        <a:lstStyle/>
        <a:p>
          <a:r>
            <a:rPr lang="sv-SE" b="0" i="0" dirty="0"/>
            <a:t>Hur visar vi engagemang både på och utanför planen?</a:t>
          </a:r>
          <a:endParaRPr lang="en-US" dirty="0"/>
        </a:p>
      </dgm:t>
    </dgm:pt>
    <dgm:pt modelId="{2E332540-5E2C-4159-816E-B97D0736486E}" type="parTrans" cxnId="{48372F10-6BB3-4540-8620-5101A40D58DA}">
      <dgm:prSet/>
      <dgm:spPr/>
      <dgm:t>
        <a:bodyPr/>
        <a:lstStyle/>
        <a:p>
          <a:endParaRPr lang="en-US"/>
        </a:p>
      </dgm:t>
    </dgm:pt>
    <dgm:pt modelId="{F9329C32-2C0E-4BDA-94DE-FB7FE476A57F}" type="sibTrans" cxnId="{48372F10-6BB3-4540-8620-5101A40D58DA}">
      <dgm:prSet/>
      <dgm:spPr/>
      <dgm:t>
        <a:bodyPr/>
        <a:lstStyle/>
        <a:p>
          <a:endParaRPr lang="en-US"/>
        </a:p>
      </dgm:t>
    </dgm:pt>
    <dgm:pt modelId="{F5B3631F-C5FA-4C16-B3D5-F6039F197EDE}">
      <dgm:prSet/>
      <dgm:spPr/>
      <dgm:t>
        <a:bodyPr/>
        <a:lstStyle/>
        <a:p>
          <a:r>
            <a:rPr lang="sv-SE" b="0" i="0" dirty="0"/>
            <a:t>Hur hanterar du motgångar och svåra perioder när det kommer till att hålla uppe ditt engagemang</a:t>
          </a:r>
          <a:r>
            <a:rPr lang="sv-SE" dirty="0"/>
            <a:t>?</a:t>
          </a:r>
          <a:endParaRPr lang="en-US" dirty="0"/>
        </a:p>
      </dgm:t>
    </dgm:pt>
    <dgm:pt modelId="{92074298-E432-4BA2-8E70-DE44E5D71929}" type="parTrans" cxnId="{383C0827-3C63-4DB0-BC1E-BA461FE85783}">
      <dgm:prSet/>
      <dgm:spPr/>
      <dgm:t>
        <a:bodyPr/>
        <a:lstStyle/>
        <a:p>
          <a:endParaRPr lang="en-US"/>
        </a:p>
      </dgm:t>
    </dgm:pt>
    <dgm:pt modelId="{C8F6392D-2EE5-46FB-A1C5-B256802BC845}" type="sibTrans" cxnId="{383C0827-3C63-4DB0-BC1E-BA461FE85783}">
      <dgm:prSet/>
      <dgm:spPr/>
      <dgm:t>
        <a:bodyPr/>
        <a:lstStyle/>
        <a:p>
          <a:endParaRPr lang="en-US"/>
        </a:p>
      </dgm:t>
    </dgm:pt>
    <dgm:pt modelId="{F95382A0-92FC-48A6-97CB-C8F273890412}">
      <dgm:prSet/>
      <dgm:spPr/>
      <dgm:t>
        <a:bodyPr/>
        <a:lstStyle/>
        <a:p>
          <a:r>
            <a:rPr lang="sv-SE" b="0" i="0" dirty="0"/>
            <a:t>På vilket sätt kan vi inspirera andra spelare i laget att öka sitt engagemang?</a:t>
          </a:r>
          <a:endParaRPr lang="en-US" dirty="0"/>
        </a:p>
      </dgm:t>
    </dgm:pt>
    <dgm:pt modelId="{E6670002-D721-473B-9FC9-9B94AAEC52AD}" type="parTrans" cxnId="{E3783C42-A02B-46A2-98E9-8FB4FB11627B}">
      <dgm:prSet/>
      <dgm:spPr/>
      <dgm:t>
        <a:bodyPr/>
        <a:lstStyle/>
        <a:p>
          <a:endParaRPr lang="en-US"/>
        </a:p>
      </dgm:t>
    </dgm:pt>
    <dgm:pt modelId="{9DBE0BB5-56D5-479E-BDE5-4D09B142D9B1}" type="sibTrans" cxnId="{E3783C42-A02B-46A2-98E9-8FB4FB11627B}">
      <dgm:prSet/>
      <dgm:spPr/>
      <dgm:t>
        <a:bodyPr/>
        <a:lstStyle/>
        <a:p>
          <a:endParaRPr lang="en-US"/>
        </a:p>
      </dgm:t>
    </dgm:pt>
    <dgm:pt modelId="{698EAD15-9927-4F68-89AE-B3FDC4B8B96C}">
      <dgm:prSet/>
      <dgm:spPr/>
      <dgm:t>
        <a:bodyPr/>
        <a:lstStyle/>
        <a:p>
          <a:r>
            <a:rPr lang="sv-SE" b="0" i="0" dirty="0"/>
            <a:t>Vad betyder engagemang för dig som innebandyspelare?</a:t>
          </a:r>
          <a:endParaRPr lang="en-US" dirty="0"/>
        </a:p>
      </dgm:t>
    </dgm:pt>
    <dgm:pt modelId="{36587974-75F2-4175-A104-7FE09674B6C3}" type="parTrans" cxnId="{8E89E829-47CE-4956-B017-68C274BDD0EA}">
      <dgm:prSet/>
      <dgm:spPr/>
      <dgm:t>
        <a:bodyPr/>
        <a:lstStyle/>
        <a:p>
          <a:endParaRPr lang="sv-SE"/>
        </a:p>
      </dgm:t>
    </dgm:pt>
    <dgm:pt modelId="{BED0E073-A39D-4D2E-B8F6-8DAA8E652D7C}" type="sibTrans" cxnId="{8E89E829-47CE-4956-B017-68C274BDD0EA}">
      <dgm:prSet/>
      <dgm:spPr/>
      <dgm:t>
        <a:bodyPr/>
        <a:lstStyle/>
        <a:p>
          <a:endParaRPr lang="sv-SE"/>
        </a:p>
      </dgm:t>
    </dgm:pt>
    <dgm:pt modelId="{CD620D05-81CD-4CC2-A9D2-D837C3CD6EA3}" type="pres">
      <dgm:prSet presAssocID="{C3694A42-B3A1-4581-B376-4A5B7E6242D3}" presName="linear" presStyleCnt="0">
        <dgm:presLayoutVars>
          <dgm:animLvl val="lvl"/>
          <dgm:resizeHandles val="exact"/>
        </dgm:presLayoutVars>
      </dgm:prSet>
      <dgm:spPr/>
    </dgm:pt>
    <dgm:pt modelId="{D12F7B1E-3846-4501-905C-9E2DA74E61C6}" type="pres">
      <dgm:prSet presAssocID="{F19E6DD4-2C10-4872-8E5D-342F3CE75BBA}" presName="parentText" presStyleLbl="node1" presStyleIdx="0" presStyleCnt="1">
        <dgm:presLayoutVars>
          <dgm:chMax val="0"/>
          <dgm:bulletEnabled val="1"/>
        </dgm:presLayoutVars>
      </dgm:prSet>
      <dgm:spPr/>
    </dgm:pt>
    <dgm:pt modelId="{5151E156-F2FE-421D-BB93-4E69DA32B4ED}" type="pres">
      <dgm:prSet presAssocID="{F19E6DD4-2C10-4872-8E5D-342F3CE75BBA}" presName="childText" presStyleLbl="revTx" presStyleIdx="0" presStyleCnt="1">
        <dgm:presLayoutVars>
          <dgm:bulletEnabled val="1"/>
        </dgm:presLayoutVars>
      </dgm:prSet>
      <dgm:spPr/>
    </dgm:pt>
  </dgm:ptLst>
  <dgm:cxnLst>
    <dgm:cxn modelId="{48372F10-6BB3-4540-8620-5101A40D58DA}" srcId="{F19E6DD4-2C10-4872-8E5D-342F3CE75BBA}" destId="{BA277EB5-C711-4FC5-AD95-140DC88B6EE4}" srcOrd="1" destOrd="0" parTransId="{2E332540-5E2C-4159-816E-B97D0736486E}" sibTransId="{F9329C32-2C0E-4BDA-94DE-FB7FE476A57F}"/>
    <dgm:cxn modelId="{383C0827-3C63-4DB0-BC1E-BA461FE85783}" srcId="{F19E6DD4-2C10-4872-8E5D-342F3CE75BBA}" destId="{F5B3631F-C5FA-4C16-B3D5-F6039F197EDE}" srcOrd="2" destOrd="0" parTransId="{92074298-E432-4BA2-8E70-DE44E5D71929}" sibTransId="{C8F6392D-2EE5-46FB-A1C5-B256802BC845}"/>
    <dgm:cxn modelId="{D3DFD627-2459-400F-9DA0-D3A2F7580BE8}" type="presOf" srcId="{F5B3631F-C5FA-4C16-B3D5-F6039F197EDE}" destId="{5151E156-F2FE-421D-BB93-4E69DA32B4ED}" srcOrd="0" destOrd="2" presId="urn:microsoft.com/office/officeart/2005/8/layout/vList2"/>
    <dgm:cxn modelId="{8E89E829-47CE-4956-B017-68C274BDD0EA}" srcId="{F19E6DD4-2C10-4872-8E5D-342F3CE75BBA}" destId="{698EAD15-9927-4F68-89AE-B3FDC4B8B96C}" srcOrd="0" destOrd="0" parTransId="{36587974-75F2-4175-A104-7FE09674B6C3}" sibTransId="{BED0E073-A39D-4D2E-B8F6-8DAA8E652D7C}"/>
    <dgm:cxn modelId="{E3783C42-A02B-46A2-98E9-8FB4FB11627B}" srcId="{F19E6DD4-2C10-4872-8E5D-342F3CE75BBA}" destId="{F95382A0-92FC-48A6-97CB-C8F273890412}" srcOrd="3" destOrd="0" parTransId="{E6670002-D721-473B-9FC9-9B94AAEC52AD}" sibTransId="{9DBE0BB5-56D5-479E-BDE5-4D09B142D9B1}"/>
    <dgm:cxn modelId="{EF78207D-CB0A-4D85-B91B-29E1AED2302B}" type="presOf" srcId="{F19E6DD4-2C10-4872-8E5D-342F3CE75BBA}" destId="{D12F7B1E-3846-4501-905C-9E2DA74E61C6}" srcOrd="0" destOrd="0" presId="urn:microsoft.com/office/officeart/2005/8/layout/vList2"/>
    <dgm:cxn modelId="{610F5E80-DCF9-4E1C-90B6-7D938EAF6A9D}" type="presOf" srcId="{BA277EB5-C711-4FC5-AD95-140DC88B6EE4}" destId="{5151E156-F2FE-421D-BB93-4E69DA32B4ED}" srcOrd="0" destOrd="1" presId="urn:microsoft.com/office/officeart/2005/8/layout/vList2"/>
    <dgm:cxn modelId="{8C07C09C-3901-487A-AD26-6D97BFB61756}" srcId="{C3694A42-B3A1-4581-B376-4A5B7E6242D3}" destId="{F19E6DD4-2C10-4872-8E5D-342F3CE75BBA}" srcOrd="0" destOrd="0" parTransId="{E461C3CA-DBE6-45F2-AABE-EC1303C6CA8C}" sibTransId="{E0C48F51-0AFC-4DD5-A3A6-F8C93B281516}"/>
    <dgm:cxn modelId="{D82C87C6-9768-40D9-A691-46A0122FF261}" type="presOf" srcId="{F95382A0-92FC-48A6-97CB-C8F273890412}" destId="{5151E156-F2FE-421D-BB93-4E69DA32B4ED}" srcOrd="0" destOrd="3" presId="urn:microsoft.com/office/officeart/2005/8/layout/vList2"/>
    <dgm:cxn modelId="{2C68E6CB-0F5E-4A48-8B1B-0F1087211B9B}" type="presOf" srcId="{C3694A42-B3A1-4581-B376-4A5B7E6242D3}" destId="{CD620D05-81CD-4CC2-A9D2-D837C3CD6EA3}" srcOrd="0" destOrd="0" presId="urn:microsoft.com/office/officeart/2005/8/layout/vList2"/>
    <dgm:cxn modelId="{162584E4-13CE-47C1-9265-AFC5E2A64137}" type="presOf" srcId="{698EAD15-9927-4F68-89AE-B3FDC4B8B96C}" destId="{5151E156-F2FE-421D-BB93-4E69DA32B4ED}" srcOrd="0" destOrd="0" presId="urn:microsoft.com/office/officeart/2005/8/layout/vList2"/>
    <dgm:cxn modelId="{D7FBB767-A43B-4810-AF95-8DF97A1B4F0D}" type="presParOf" srcId="{CD620D05-81CD-4CC2-A9D2-D837C3CD6EA3}" destId="{D12F7B1E-3846-4501-905C-9E2DA74E61C6}" srcOrd="0" destOrd="0" presId="urn:microsoft.com/office/officeart/2005/8/layout/vList2"/>
    <dgm:cxn modelId="{E353F8E4-25FC-4702-857E-D58425382E85}" type="presParOf" srcId="{CD620D05-81CD-4CC2-A9D2-D837C3CD6EA3}" destId="{5151E156-F2FE-421D-BB93-4E69DA32B4E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BAF3AF-4DDA-40BA-93FC-0586793CB059}">
      <dsp:nvSpPr>
        <dsp:cNvPr id="0" name=""/>
        <dsp:cNvSpPr/>
      </dsp:nvSpPr>
      <dsp:spPr>
        <a:xfrm rot="5400000">
          <a:off x="6301587" y="-2316364"/>
          <a:ext cx="1698041"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b="1" kern="1200" dirty="0">
              <a:latin typeface="Helvetica Neue Condensed Black" panose="02000503000000020004"/>
            </a:rPr>
            <a:t>En </a:t>
          </a:r>
          <a:r>
            <a:rPr lang="en-US" sz="2300" b="1" kern="1200" dirty="0" err="1">
              <a:latin typeface="Helvetica Neue Condensed Black" panose="02000503000000020004"/>
            </a:rPr>
            <a:t>trygg</a:t>
          </a:r>
          <a:r>
            <a:rPr lang="en-US" sz="2300" b="1" kern="1200" dirty="0">
              <a:latin typeface="Helvetica Neue Condensed Black" panose="02000503000000020004"/>
            </a:rPr>
            <a:t> </a:t>
          </a:r>
          <a:r>
            <a:rPr lang="en-US" sz="2300" b="1" kern="1200" dirty="0" err="1">
              <a:latin typeface="Helvetica Neue Condensed Black" panose="02000503000000020004"/>
            </a:rPr>
            <a:t>idrottsmiljö</a:t>
          </a:r>
          <a:r>
            <a:rPr lang="en-US" sz="2300" b="1" kern="1200" dirty="0">
              <a:latin typeface="Helvetica Neue Condensed Black" panose="02000503000000020004"/>
            </a:rPr>
            <a:t> för </a:t>
          </a:r>
          <a:r>
            <a:rPr lang="en-US" sz="2300" b="1" kern="1200" dirty="0" err="1">
              <a:latin typeface="Helvetica Neue Condensed Black" panose="02000503000000020004"/>
            </a:rPr>
            <a:t>spelare</a:t>
          </a:r>
          <a:r>
            <a:rPr lang="en-US" sz="2300" b="1" kern="1200" dirty="0">
              <a:latin typeface="Helvetica Neue Condensed Black" panose="02000503000000020004"/>
            </a:rPr>
            <a:t>, </a:t>
          </a:r>
          <a:r>
            <a:rPr lang="en-US" sz="2300" b="1" kern="1200" dirty="0" err="1">
              <a:latin typeface="Helvetica Neue Condensed Black" panose="02000503000000020004"/>
            </a:rPr>
            <a:t>ledare</a:t>
          </a:r>
          <a:r>
            <a:rPr lang="en-US" sz="2300" b="1" kern="1200" dirty="0">
              <a:latin typeface="Helvetica Neue Condensed Black" panose="02000503000000020004"/>
            </a:rPr>
            <a:t>, </a:t>
          </a:r>
          <a:r>
            <a:rPr lang="en-US" sz="2300" b="1" kern="1200" dirty="0" err="1">
              <a:latin typeface="Helvetica Neue Condensed Black" panose="02000503000000020004"/>
            </a:rPr>
            <a:t>domare</a:t>
          </a:r>
          <a:r>
            <a:rPr lang="en-US" sz="2300" b="1" kern="1200" dirty="0">
              <a:latin typeface="Helvetica Neue Condensed Black" panose="02000503000000020004"/>
            </a:rPr>
            <a:t> </a:t>
          </a:r>
          <a:r>
            <a:rPr lang="en-US" sz="2300" b="1" kern="1200" dirty="0" err="1">
              <a:latin typeface="Helvetica Neue Condensed Black" panose="02000503000000020004"/>
            </a:rPr>
            <a:t>behöver</a:t>
          </a:r>
          <a:r>
            <a:rPr lang="en-US" sz="2300" b="1" kern="1200" dirty="0">
              <a:latin typeface="Helvetica Neue Condensed Black" panose="02000503000000020004"/>
            </a:rPr>
            <a:t> </a:t>
          </a:r>
          <a:r>
            <a:rPr lang="en-US" sz="2300" b="1" kern="1200" dirty="0" err="1">
              <a:latin typeface="Helvetica Neue Condensed Black" panose="02000503000000020004"/>
            </a:rPr>
            <a:t>en</a:t>
          </a:r>
          <a:r>
            <a:rPr lang="en-US" sz="2300" b="1" kern="1200" dirty="0">
              <a:latin typeface="Helvetica Neue Condensed Black" panose="02000503000000020004"/>
            </a:rPr>
            <a:t> stark </a:t>
          </a:r>
          <a:r>
            <a:rPr lang="en-US" sz="2300" b="1" kern="1200" dirty="0" err="1">
              <a:latin typeface="Helvetica Neue Condensed Black" panose="02000503000000020004"/>
            </a:rPr>
            <a:t>värdegrund</a:t>
          </a:r>
          <a:r>
            <a:rPr lang="en-US" sz="2300" b="1" kern="1200" dirty="0">
              <a:latin typeface="Helvetica Neue Condensed Black" panose="02000503000000020004"/>
            </a:rPr>
            <a:t>. För </a:t>
          </a:r>
          <a:r>
            <a:rPr lang="en-US" sz="2300" b="1" kern="1200" dirty="0" err="1">
              <a:latin typeface="Helvetica Neue Condensed Black" panose="02000503000000020004"/>
            </a:rPr>
            <a:t>att</a:t>
          </a:r>
          <a:r>
            <a:rPr lang="en-US" sz="2300" b="1" kern="1200" dirty="0">
              <a:latin typeface="Helvetica Neue Condensed Black" panose="02000503000000020004"/>
            </a:rPr>
            <a:t> </a:t>
          </a:r>
          <a:r>
            <a:rPr lang="en-US" sz="2300" b="1" kern="1200" dirty="0" err="1">
              <a:latin typeface="Helvetica Neue Condensed Black" panose="02000503000000020004"/>
            </a:rPr>
            <a:t>en</a:t>
          </a:r>
          <a:r>
            <a:rPr lang="en-US" sz="2300" b="1" kern="1200" dirty="0">
              <a:latin typeface="Helvetica Neue Condensed Black" panose="02000503000000020004"/>
            </a:rPr>
            <a:t> </a:t>
          </a:r>
          <a:r>
            <a:rPr lang="en-US" sz="2300" b="1" kern="1200" dirty="0" err="1">
              <a:latin typeface="Helvetica Neue Condensed Black" panose="02000503000000020004"/>
            </a:rPr>
            <a:t>värdegrund</a:t>
          </a:r>
          <a:r>
            <a:rPr lang="en-US" sz="2300" b="1" kern="1200" dirty="0">
              <a:latin typeface="Helvetica Neue Condensed Black" panose="02000503000000020004"/>
            </a:rPr>
            <a:t> ska </a:t>
          </a:r>
          <a:r>
            <a:rPr lang="en-US" sz="2300" b="1" kern="1200" dirty="0" err="1">
              <a:latin typeface="Helvetica Neue Condensed Black" panose="02000503000000020004"/>
            </a:rPr>
            <a:t>realiseras</a:t>
          </a:r>
          <a:r>
            <a:rPr lang="en-US" sz="2300" b="1" kern="1200" dirty="0">
              <a:latin typeface="Helvetica Neue Condensed Black" panose="02000503000000020004"/>
            </a:rPr>
            <a:t> </a:t>
          </a:r>
          <a:r>
            <a:rPr lang="en-US" sz="2300" b="1" kern="1200" dirty="0" err="1">
              <a:latin typeface="Helvetica Neue Condensed Black" panose="02000503000000020004"/>
            </a:rPr>
            <a:t>krävs</a:t>
          </a:r>
          <a:r>
            <a:rPr lang="en-US" sz="2300" b="1" kern="1200" dirty="0">
              <a:latin typeface="Helvetica Neue Condensed Black" panose="02000503000000020004"/>
            </a:rPr>
            <a:t> </a:t>
          </a:r>
          <a:r>
            <a:rPr lang="en-US" sz="2300" b="1" kern="1200" dirty="0" err="1">
              <a:latin typeface="Helvetica Neue Condensed Black" panose="02000503000000020004"/>
            </a:rPr>
            <a:t>att</a:t>
          </a:r>
          <a:r>
            <a:rPr lang="en-US" sz="2300" b="1" kern="1200" dirty="0">
              <a:latin typeface="Helvetica Neue Condensed Black" panose="02000503000000020004"/>
            </a:rPr>
            <a:t> </a:t>
          </a:r>
          <a:r>
            <a:rPr lang="en-US" sz="2300" b="1" kern="1200" dirty="0" err="1">
              <a:latin typeface="Helvetica Neue Condensed Black" panose="02000503000000020004"/>
            </a:rPr>
            <a:t>orden</a:t>
          </a:r>
          <a:r>
            <a:rPr lang="en-US" sz="2300" b="1" kern="1200" dirty="0">
              <a:latin typeface="Helvetica Neue Condensed Black" panose="02000503000000020004"/>
            </a:rPr>
            <a:t> </a:t>
          </a:r>
          <a:r>
            <a:rPr lang="en-US" sz="2300" b="1" kern="1200" dirty="0" err="1">
              <a:latin typeface="Helvetica Neue Condensed Black" panose="02000503000000020004"/>
            </a:rPr>
            <a:t>omvandlas</a:t>
          </a:r>
          <a:r>
            <a:rPr lang="en-US" sz="2300" b="1" kern="1200" dirty="0">
              <a:latin typeface="Helvetica Neue Condensed Black" panose="02000503000000020004"/>
            </a:rPr>
            <a:t> till </a:t>
          </a:r>
          <a:r>
            <a:rPr lang="en-US" sz="2300" b="1" kern="1200" dirty="0" err="1">
              <a:latin typeface="Helvetica Neue Condensed Black" panose="02000503000000020004"/>
            </a:rPr>
            <a:t>beteenden</a:t>
          </a:r>
          <a:r>
            <a:rPr lang="en-US" sz="2300" b="1" kern="1200" dirty="0">
              <a:latin typeface="Helvetica Neue Condensed Black" panose="02000503000000020004"/>
            </a:rPr>
            <a:t> och </a:t>
          </a:r>
          <a:r>
            <a:rPr lang="en-US" sz="2300" b="1" kern="1200" dirty="0" err="1">
              <a:latin typeface="Helvetica Neue Condensed Black" panose="02000503000000020004"/>
            </a:rPr>
            <a:t>handlinga</a:t>
          </a:r>
          <a:endParaRPr lang="en-US" sz="2300" kern="1200" dirty="0">
            <a:latin typeface="Helvetica Neue Condensed Black" panose="02000503000000020004"/>
          </a:endParaRPr>
        </a:p>
      </dsp:txBody>
      <dsp:txXfrm rot="-5400000">
        <a:off x="3785616" y="282499"/>
        <a:ext cx="6647092" cy="1532257"/>
      </dsp:txXfrm>
    </dsp:sp>
    <dsp:sp modelId="{C7549E33-13D0-4986-BF79-C023A2140C55}">
      <dsp:nvSpPr>
        <dsp:cNvPr id="0" name=""/>
        <dsp:cNvSpPr/>
      </dsp:nvSpPr>
      <dsp:spPr>
        <a:xfrm>
          <a:off x="0" y="53"/>
          <a:ext cx="3785616" cy="21225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b="1" kern="1200" dirty="0" err="1">
              <a:latin typeface="Helvetica Neue Condensed Black" panose="02000503000000020004"/>
            </a:rPr>
            <a:t>Varför</a:t>
          </a:r>
          <a:endParaRPr lang="en-US" sz="6500" kern="1200" dirty="0">
            <a:latin typeface="Helvetica Neue Condensed Black" panose="02000503000000020004"/>
          </a:endParaRPr>
        </a:p>
      </dsp:txBody>
      <dsp:txXfrm>
        <a:off x="103614" y="103667"/>
        <a:ext cx="3578388" cy="1915324"/>
      </dsp:txXfrm>
    </dsp:sp>
    <dsp:sp modelId="{361604FD-574C-4AED-AE34-290FF070738C}">
      <dsp:nvSpPr>
        <dsp:cNvPr id="0" name=""/>
        <dsp:cNvSpPr/>
      </dsp:nvSpPr>
      <dsp:spPr>
        <a:xfrm rot="5400000">
          <a:off x="6301587" y="-74983"/>
          <a:ext cx="1698041"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b="1" kern="1200" dirty="0">
              <a:latin typeface="Helvetica Neue Condensed Black" panose="02000503000000020004"/>
            </a:rPr>
            <a:t>Denna </a:t>
          </a:r>
          <a:r>
            <a:rPr lang="en-US" sz="2300" b="1" kern="1200" dirty="0" err="1">
              <a:latin typeface="Helvetica Neue Condensed Black" panose="02000503000000020004"/>
            </a:rPr>
            <a:t>övning</a:t>
          </a:r>
          <a:r>
            <a:rPr lang="en-US" sz="2300" b="1" kern="1200" dirty="0">
              <a:latin typeface="Helvetica Neue Condensed Black" panose="02000503000000020004"/>
            </a:rPr>
            <a:t> </a:t>
          </a:r>
          <a:r>
            <a:rPr lang="en-US" sz="2300" b="1" kern="1200" dirty="0" err="1">
              <a:latin typeface="Helvetica Neue Condensed Black" panose="02000503000000020004"/>
            </a:rPr>
            <a:t>syftar</a:t>
          </a:r>
          <a:r>
            <a:rPr lang="en-US" sz="2300" b="1" kern="1200" dirty="0">
              <a:latin typeface="Helvetica Neue Condensed Black" panose="02000503000000020004"/>
            </a:rPr>
            <a:t> till </a:t>
          </a:r>
          <a:r>
            <a:rPr lang="en-US" sz="2300" b="1" kern="1200" dirty="0" err="1">
              <a:latin typeface="Helvetica Neue Condensed Black" panose="02000503000000020004"/>
            </a:rPr>
            <a:t>att</a:t>
          </a:r>
          <a:r>
            <a:rPr lang="en-US" sz="2300" b="1" kern="1200" dirty="0">
              <a:latin typeface="Helvetica Neue Condensed Black" panose="02000503000000020004"/>
            </a:rPr>
            <a:t> </a:t>
          </a:r>
          <a:r>
            <a:rPr lang="en-US" sz="2300" b="1" kern="1200" dirty="0" err="1">
              <a:latin typeface="Helvetica Neue Condensed Black" panose="02000503000000020004"/>
            </a:rPr>
            <a:t>få</a:t>
          </a:r>
          <a:r>
            <a:rPr lang="en-US" sz="2300" b="1" kern="1200" dirty="0">
              <a:latin typeface="Helvetica Neue Condensed Black" panose="02000503000000020004"/>
            </a:rPr>
            <a:t> </a:t>
          </a:r>
          <a:r>
            <a:rPr lang="en-US" sz="2300" b="1" kern="1200" dirty="0" err="1">
              <a:latin typeface="Helvetica Neue Condensed Black" panose="02000503000000020004"/>
            </a:rPr>
            <a:t>spelarna</a:t>
          </a:r>
          <a:r>
            <a:rPr lang="en-US" sz="2300" b="1" kern="1200" dirty="0">
              <a:latin typeface="Helvetica Neue Condensed Black" panose="02000503000000020004"/>
            </a:rPr>
            <a:t> </a:t>
          </a:r>
          <a:r>
            <a:rPr lang="en-US" sz="2300" b="1" kern="1200" dirty="0" err="1">
              <a:latin typeface="Helvetica Neue Condensed Black" panose="02000503000000020004"/>
            </a:rPr>
            <a:t>att</a:t>
          </a:r>
          <a:r>
            <a:rPr lang="en-US" sz="2300" b="1" kern="1200" dirty="0">
              <a:latin typeface="Helvetica Neue Condensed Black" panose="02000503000000020004"/>
            </a:rPr>
            <a:t> </a:t>
          </a:r>
          <a:r>
            <a:rPr lang="en-US" sz="2300" b="1" kern="1200" dirty="0" err="1">
              <a:latin typeface="Helvetica Neue Condensed Black" panose="02000503000000020004"/>
            </a:rPr>
            <a:t>reflektera</a:t>
          </a:r>
          <a:r>
            <a:rPr lang="en-US" sz="2300" b="1" kern="1200" dirty="0">
              <a:latin typeface="Helvetica Neue Condensed Black" panose="02000503000000020004"/>
            </a:rPr>
            <a:t> </a:t>
          </a:r>
          <a:r>
            <a:rPr lang="en-US" sz="2300" b="1" kern="1200" dirty="0" err="1">
              <a:latin typeface="Helvetica Neue Condensed Black" panose="02000503000000020004"/>
            </a:rPr>
            <a:t>kring</a:t>
          </a:r>
          <a:r>
            <a:rPr lang="en-US" sz="2300" b="1" kern="1200" dirty="0">
              <a:latin typeface="Helvetica Neue Condensed Black" panose="02000503000000020004"/>
            </a:rPr>
            <a:t> </a:t>
          </a:r>
          <a:r>
            <a:rPr lang="en-US" sz="2300" b="1" kern="1200" dirty="0" err="1">
              <a:latin typeface="Helvetica Neue Condensed Black" panose="02000503000000020004"/>
            </a:rPr>
            <a:t>våra</a:t>
          </a:r>
          <a:r>
            <a:rPr lang="en-US" sz="2300" b="1" kern="1200" dirty="0">
              <a:latin typeface="Helvetica Neue Condensed Black" panose="02000503000000020004"/>
            </a:rPr>
            <a:t> </a:t>
          </a:r>
          <a:r>
            <a:rPr lang="en-US" sz="2300" b="1" kern="1200" dirty="0" err="1">
              <a:latin typeface="Helvetica Neue Condensed Black" panose="02000503000000020004"/>
            </a:rPr>
            <a:t>värdeord</a:t>
          </a:r>
          <a:r>
            <a:rPr lang="en-US" sz="2300" b="1" kern="1200" dirty="0">
              <a:latin typeface="Helvetica Neue Condensed Black" panose="02000503000000020004"/>
            </a:rPr>
            <a:t> och med </a:t>
          </a:r>
          <a:r>
            <a:rPr lang="en-US" sz="2300" b="1" kern="1200" dirty="0" err="1">
              <a:latin typeface="Helvetica Neue Condensed Black" panose="02000503000000020004"/>
            </a:rPr>
            <a:t>egna</a:t>
          </a:r>
          <a:r>
            <a:rPr lang="en-US" sz="2300" b="1" kern="1200" dirty="0">
              <a:latin typeface="Helvetica Neue Condensed Black" panose="02000503000000020004"/>
            </a:rPr>
            <a:t> </a:t>
          </a:r>
          <a:r>
            <a:rPr lang="en-US" sz="2300" b="1" kern="1200" dirty="0" err="1">
              <a:latin typeface="Helvetica Neue Condensed Black" panose="02000503000000020004"/>
            </a:rPr>
            <a:t>ord</a:t>
          </a:r>
          <a:r>
            <a:rPr lang="en-US" sz="2300" b="1" kern="1200" dirty="0">
              <a:latin typeface="Helvetica Neue Condensed Black" panose="02000503000000020004"/>
            </a:rPr>
            <a:t> </a:t>
          </a:r>
          <a:r>
            <a:rPr lang="en-US" sz="2300" b="1" kern="1200" dirty="0" err="1">
              <a:latin typeface="Helvetica Neue Condensed Black" panose="02000503000000020004"/>
            </a:rPr>
            <a:t>göra</a:t>
          </a:r>
          <a:r>
            <a:rPr lang="en-US" sz="2300" b="1" kern="1200" dirty="0">
              <a:latin typeface="Helvetica Neue Condensed Black" panose="02000503000000020004"/>
            </a:rPr>
            <a:t> om dem till bra </a:t>
          </a:r>
          <a:r>
            <a:rPr lang="en-US" sz="2300" b="1" kern="1200" dirty="0" err="1">
              <a:latin typeface="Helvetica Neue Condensed Black" panose="02000503000000020004"/>
            </a:rPr>
            <a:t>beteenden</a:t>
          </a:r>
          <a:r>
            <a:rPr lang="en-US" sz="2300" b="1" kern="1200" dirty="0">
              <a:latin typeface="Helvetica Neue Condensed Black" panose="02000503000000020004"/>
            </a:rPr>
            <a:t> och </a:t>
          </a:r>
          <a:r>
            <a:rPr lang="en-US" sz="2300" b="1" kern="1200" dirty="0" err="1">
              <a:latin typeface="Helvetica Neue Condensed Black" panose="02000503000000020004"/>
            </a:rPr>
            <a:t>handlingar</a:t>
          </a:r>
          <a:r>
            <a:rPr lang="en-US" sz="2300" b="1" kern="1200" dirty="0">
              <a:latin typeface="Helvetica Neue Condensed Black" panose="02000503000000020004"/>
            </a:rPr>
            <a:t>.</a:t>
          </a:r>
          <a:endParaRPr lang="en-US" sz="2300" kern="1200" dirty="0">
            <a:latin typeface="Helvetica Neue Condensed Black" panose="02000503000000020004"/>
          </a:endParaRPr>
        </a:p>
      </dsp:txBody>
      <dsp:txXfrm rot="-5400000">
        <a:off x="3785616" y="2523880"/>
        <a:ext cx="6647092" cy="1532257"/>
      </dsp:txXfrm>
    </dsp:sp>
    <dsp:sp modelId="{EB4E9A6C-37E0-4B2C-835B-9B9AFEC77D62}">
      <dsp:nvSpPr>
        <dsp:cNvPr id="0" name=""/>
        <dsp:cNvSpPr/>
      </dsp:nvSpPr>
      <dsp:spPr>
        <a:xfrm>
          <a:off x="0" y="2228732"/>
          <a:ext cx="3785616" cy="21225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b="1" kern="1200" dirty="0" err="1">
              <a:latin typeface="Helvetica Neue Condensed Black" panose="02000503000000020004"/>
            </a:rPr>
            <a:t>Syfte</a:t>
          </a:r>
          <a:endParaRPr lang="en-US" sz="6500" kern="1200" dirty="0">
            <a:latin typeface="Helvetica Neue Condensed Black" panose="02000503000000020004"/>
          </a:endParaRPr>
        </a:p>
      </dsp:txBody>
      <dsp:txXfrm>
        <a:off x="103614" y="2332346"/>
        <a:ext cx="3578388" cy="19153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F7B1E-3846-4501-905C-9E2DA74E61C6}">
      <dsp:nvSpPr>
        <dsp:cNvPr id="0" name=""/>
        <dsp:cNvSpPr/>
      </dsp:nvSpPr>
      <dsp:spPr>
        <a:xfrm>
          <a:off x="0" y="9"/>
          <a:ext cx="6172199"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err="1"/>
            <a:t>Diskussionsfrågor</a:t>
          </a:r>
          <a:r>
            <a:rPr lang="en-US" sz="3900" kern="1200" dirty="0"/>
            <a:t> vid </a:t>
          </a:r>
          <a:r>
            <a:rPr lang="en-US" sz="3900" kern="1200" dirty="0" err="1"/>
            <a:t>behov</a:t>
          </a:r>
          <a:r>
            <a:rPr lang="en-US" sz="3900" kern="1200" dirty="0"/>
            <a:t> </a:t>
          </a:r>
        </a:p>
      </dsp:txBody>
      <dsp:txXfrm>
        <a:off x="45663" y="45672"/>
        <a:ext cx="6080873" cy="844089"/>
      </dsp:txXfrm>
    </dsp:sp>
    <dsp:sp modelId="{5151E156-F2FE-421D-BB93-4E69DA32B4ED}">
      <dsp:nvSpPr>
        <dsp:cNvPr id="0" name=""/>
        <dsp:cNvSpPr/>
      </dsp:nvSpPr>
      <dsp:spPr>
        <a:xfrm>
          <a:off x="0" y="1007364"/>
          <a:ext cx="6172199" cy="3794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5967"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Vad </a:t>
          </a:r>
          <a:r>
            <a:rPr lang="en-US" sz="3000" kern="1200" dirty="0" err="1"/>
            <a:t>innebär</a:t>
          </a:r>
          <a:r>
            <a:rPr lang="en-US" sz="3000" kern="1200" dirty="0"/>
            <a:t> det? </a:t>
          </a:r>
        </a:p>
        <a:p>
          <a:pPr marL="285750" lvl="1" indent="-285750" algn="l" defTabSz="1333500">
            <a:lnSpc>
              <a:spcPct val="90000"/>
            </a:lnSpc>
            <a:spcBef>
              <a:spcPct val="0"/>
            </a:spcBef>
            <a:spcAft>
              <a:spcPct val="20000"/>
            </a:spcAft>
            <a:buChar char="•"/>
          </a:pPr>
          <a:r>
            <a:rPr lang="en-US" sz="3000" kern="1200" dirty="0"/>
            <a:t>Hur </a:t>
          </a:r>
          <a:r>
            <a:rPr lang="en-US" sz="3000" kern="1200" dirty="0" err="1"/>
            <a:t>skulle</a:t>
          </a:r>
          <a:r>
            <a:rPr lang="en-US" sz="3000" kern="1200" dirty="0"/>
            <a:t> </a:t>
          </a:r>
          <a:r>
            <a:rPr lang="en-US" sz="3000" kern="1200" dirty="0" err="1"/>
            <a:t>ni</a:t>
          </a:r>
          <a:r>
            <a:rPr lang="en-US" sz="3000" kern="1200" dirty="0"/>
            <a:t> </a:t>
          </a:r>
          <a:r>
            <a:rPr lang="en-US" sz="3000" kern="1200" dirty="0" err="1"/>
            <a:t>beskriva</a:t>
          </a:r>
          <a:r>
            <a:rPr lang="en-US" sz="3000" kern="1200" dirty="0"/>
            <a:t> </a:t>
          </a:r>
          <a:r>
            <a:rPr lang="en-US" sz="3000" kern="1200" dirty="0" err="1"/>
            <a:t>en</a:t>
          </a:r>
          <a:r>
            <a:rPr lang="en-US" sz="3000" kern="1200" dirty="0"/>
            <a:t> </a:t>
          </a:r>
          <a:r>
            <a:rPr lang="en-US" sz="3000" kern="1200" dirty="0" err="1"/>
            <a:t>välkomnande</a:t>
          </a:r>
          <a:r>
            <a:rPr lang="en-US" sz="3000" kern="1200" dirty="0"/>
            <a:t> </a:t>
          </a:r>
          <a:r>
            <a:rPr lang="en-US" sz="3000" kern="1200" dirty="0" err="1"/>
            <a:t>atmosfär</a:t>
          </a:r>
          <a:r>
            <a:rPr lang="en-US" sz="3000" kern="1200" dirty="0"/>
            <a:t>?</a:t>
          </a:r>
        </a:p>
        <a:p>
          <a:pPr marL="285750" lvl="1" indent="-285750" algn="l" defTabSz="1333500">
            <a:lnSpc>
              <a:spcPct val="90000"/>
            </a:lnSpc>
            <a:spcBef>
              <a:spcPct val="0"/>
            </a:spcBef>
            <a:spcAft>
              <a:spcPct val="20000"/>
            </a:spcAft>
            <a:buChar char="•"/>
          </a:pPr>
          <a:r>
            <a:rPr lang="en-US" sz="3000" kern="1200" dirty="0"/>
            <a:t>Hur </a:t>
          </a:r>
          <a:r>
            <a:rPr lang="en-US" sz="3000" kern="1200" dirty="0" err="1"/>
            <a:t>kan</a:t>
          </a:r>
          <a:r>
            <a:rPr lang="en-US" sz="3000" kern="1200" dirty="0"/>
            <a:t> vi </a:t>
          </a:r>
          <a:r>
            <a:rPr lang="en-US" sz="3000" kern="1200" dirty="0" err="1"/>
            <a:t>säkerställa</a:t>
          </a:r>
          <a:r>
            <a:rPr lang="en-US" sz="3000" kern="1200" dirty="0"/>
            <a:t> </a:t>
          </a:r>
          <a:r>
            <a:rPr lang="en-US" sz="3000" kern="1200" dirty="0" err="1"/>
            <a:t>att</a:t>
          </a:r>
          <a:r>
            <a:rPr lang="en-US" sz="3000" kern="1200" dirty="0"/>
            <a:t> </a:t>
          </a:r>
          <a:r>
            <a:rPr lang="en-US" sz="3000" kern="1200" dirty="0" err="1"/>
            <a:t>alla</a:t>
          </a:r>
          <a:r>
            <a:rPr lang="en-US" sz="3000" kern="1200" dirty="0"/>
            <a:t> </a:t>
          </a:r>
          <a:r>
            <a:rPr lang="en-US" sz="3000" kern="1200" dirty="0" err="1"/>
            <a:t>känner</a:t>
          </a:r>
          <a:r>
            <a:rPr lang="en-US" sz="3000" kern="1200" dirty="0"/>
            <a:t> sig </a:t>
          </a:r>
          <a:r>
            <a:rPr lang="en-US" sz="3000" kern="1200" dirty="0" err="1"/>
            <a:t>välkomna</a:t>
          </a:r>
          <a:r>
            <a:rPr lang="en-US" sz="3000" kern="1200" dirty="0"/>
            <a:t>? </a:t>
          </a:r>
        </a:p>
        <a:p>
          <a:pPr marL="285750" lvl="1" indent="-285750" algn="l" defTabSz="1333500">
            <a:lnSpc>
              <a:spcPct val="90000"/>
            </a:lnSpc>
            <a:spcBef>
              <a:spcPct val="0"/>
            </a:spcBef>
            <a:spcAft>
              <a:spcPct val="20000"/>
            </a:spcAft>
            <a:buChar char="•"/>
          </a:pPr>
          <a:r>
            <a:rPr lang="en-US" sz="3000" kern="1200" dirty="0"/>
            <a:t>Kan </a:t>
          </a:r>
          <a:r>
            <a:rPr lang="en-US" sz="3000" kern="1200" dirty="0" err="1"/>
            <a:t>ni</a:t>
          </a:r>
          <a:r>
            <a:rPr lang="en-US" sz="3000" kern="1200" dirty="0"/>
            <a:t> </a:t>
          </a:r>
          <a:r>
            <a:rPr lang="en-US" sz="3000" kern="1200" dirty="0" err="1"/>
            <a:t>ge</a:t>
          </a:r>
          <a:r>
            <a:rPr lang="en-US" sz="3000" kern="1200" dirty="0"/>
            <a:t> </a:t>
          </a:r>
          <a:r>
            <a:rPr lang="en-US" sz="3000" kern="1200" dirty="0" err="1"/>
            <a:t>exempel</a:t>
          </a:r>
          <a:r>
            <a:rPr lang="en-US" sz="3000" kern="1200" dirty="0"/>
            <a:t> </a:t>
          </a:r>
          <a:r>
            <a:rPr lang="en-US" sz="3000" kern="1200" dirty="0" err="1"/>
            <a:t>på</a:t>
          </a:r>
          <a:r>
            <a:rPr lang="en-US" sz="3000" kern="1200" dirty="0"/>
            <a:t> </a:t>
          </a:r>
          <a:r>
            <a:rPr lang="en-US" sz="3000" kern="1200" dirty="0" err="1"/>
            <a:t>situationer</a:t>
          </a:r>
          <a:r>
            <a:rPr lang="en-US" sz="3000" kern="1200" dirty="0"/>
            <a:t> </a:t>
          </a:r>
          <a:r>
            <a:rPr lang="en-US" sz="3000" kern="1200" dirty="0" err="1"/>
            <a:t>där</a:t>
          </a:r>
          <a:r>
            <a:rPr lang="en-US" sz="3000" kern="1200" dirty="0"/>
            <a:t> </a:t>
          </a:r>
          <a:r>
            <a:rPr lang="en-US" sz="3000" kern="1200" dirty="0" err="1"/>
            <a:t>ni</a:t>
          </a:r>
          <a:r>
            <a:rPr lang="en-US" sz="3000" kern="1200" dirty="0"/>
            <a:t> </a:t>
          </a:r>
          <a:r>
            <a:rPr lang="en-US" sz="3000" kern="1200" dirty="0" err="1"/>
            <a:t>känt</a:t>
          </a:r>
          <a:r>
            <a:rPr lang="en-US" sz="3000" kern="1200" dirty="0"/>
            <a:t> er extra </a:t>
          </a:r>
          <a:r>
            <a:rPr lang="en-US" sz="3000" kern="1200" dirty="0" err="1"/>
            <a:t>välkomna</a:t>
          </a:r>
          <a:r>
            <a:rPr lang="en-US" sz="3000" kern="1200" dirty="0"/>
            <a:t> </a:t>
          </a:r>
          <a:r>
            <a:rPr lang="en-US" sz="3000" kern="1200" dirty="0" err="1"/>
            <a:t>i</a:t>
          </a:r>
          <a:r>
            <a:rPr lang="en-US" sz="3000" kern="1200" dirty="0"/>
            <a:t> </a:t>
          </a:r>
          <a:r>
            <a:rPr lang="en-US" sz="3000" kern="1200" dirty="0" err="1"/>
            <a:t>laget</a:t>
          </a:r>
          <a:r>
            <a:rPr lang="en-US" sz="3000" kern="1200" dirty="0"/>
            <a:t>?</a:t>
          </a:r>
        </a:p>
      </dsp:txBody>
      <dsp:txXfrm>
        <a:off x="0" y="1007364"/>
        <a:ext cx="6172199" cy="3794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F7B1E-3846-4501-905C-9E2DA74E61C6}">
      <dsp:nvSpPr>
        <dsp:cNvPr id="0" name=""/>
        <dsp:cNvSpPr/>
      </dsp:nvSpPr>
      <dsp:spPr>
        <a:xfrm>
          <a:off x="0" y="71949"/>
          <a:ext cx="6172199"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err="1"/>
            <a:t>Diskussionsfrågor</a:t>
          </a:r>
          <a:r>
            <a:rPr lang="en-US" sz="3900" kern="1200" dirty="0"/>
            <a:t> vid </a:t>
          </a:r>
          <a:r>
            <a:rPr lang="en-US" sz="3900" kern="1200" dirty="0" err="1"/>
            <a:t>behov</a:t>
          </a:r>
          <a:r>
            <a:rPr lang="en-US" sz="3900" kern="1200" dirty="0"/>
            <a:t> </a:t>
          </a:r>
        </a:p>
      </dsp:txBody>
      <dsp:txXfrm>
        <a:off x="45663" y="117612"/>
        <a:ext cx="6080873" cy="844089"/>
      </dsp:txXfrm>
    </dsp:sp>
    <dsp:sp modelId="{5151E156-F2FE-421D-BB93-4E69DA32B4ED}">
      <dsp:nvSpPr>
        <dsp:cNvPr id="0" name=""/>
        <dsp:cNvSpPr/>
      </dsp:nvSpPr>
      <dsp:spPr>
        <a:xfrm>
          <a:off x="0" y="1007364"/>
          <a:ext cx="6172199" cy="3794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5967"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Vad </a:t>
          </a:r>
          <a:r>
            <a:rPr lang="en-US" sz="3000" kern="1200" dirty="0" err="1"/>
            <a:t>innebär</a:t>
          </a:r>
          <a:r>
            <a:rPr lang="en-US" sz="3000" kern="1200" dirty="0"/>
            <a:t> det? </a:t>
          </a:r>
        </a:p>
        <a:p>
          <a:pPr marL="285750" lvl="1" indent="-285750" algn="l" defTabSz="1333500">
            <a:lnSpc>
              <a:spcPct val="90000"/>
            </a:lnSpc>
            <a:spcBef>
              <a:spcPct val="0"/>
            </a:spcBef>
            <a:spcAft>
              <a:spcPct val="20000"/>
            </a:spcAft>
            <a:buChar char="•"/>
          </a:pPr>
          <a:r>
            <a:rPr lang="sv-SE" sz="3000" kern="1200" dirty="0"/>
            <a:t>Vad innebär det för dig att vara en ledare i laget?</a:t>
          </a:r>
          <a:endParaRPr lang="en-US" sz="3000" kern="1200" dirty="0"/>
        </a:p>
        <a:p>
          <a:pPr marL="285750" lvl="1" indent="-285750" algn="l" defTabSz="1333500">
            <a:lnSpc>
              <a:spcPct val="90000"/>
            </a:lnSpc>
            <a:spcBef>
              <a:spcPct val="0"/>
            </a:spcBef>
            <a:spcAft>
              <a:spcPct val="20000"/>
            </a:spcAft>
            <a:buChar char="•"/>
          </a:pPr>
          <a:r>
            <a:rPr lang="sv-SE" sz="3000" kern="1200" dirty="0"/>
            <a:t>Vad är de största utmaningarna med att vara ledande i ett lag?</a:t>
          </a:r>
          <a:endParaRPr lang="en-US" sz="3000" kern="1200" dirty="0"/>
        </a:p>
        <a:p>
          <a:pPr marL="285750" lvl="1" indent="-285750" algn="l" defTabSz="1333500">
            <a:lnSpc>
              <a:spcPct val="90000"/>
            </a:lnSpc>
            <a:spcBef>
              <a:spcPct val="0"/>
            </a:spcBef>
            <a:spcAft>
              <a:spcPct val="20000"/>
            </a:spcAft>
            <a:buChar char="•"/>
          </a:pPr>
          <a:r>
            <a:rPr lang="sv-SE" sz="3000" kern="1200" dirty="0"/>
            <a:t>Hur kan vi säkerställa att alla känner sig delaktiga och hörda i laget?</a:t>
          </a:r>
          <a:endParaRPr lang="en-US" sz="3000" kern="1200" dirty="0"/>
        </a:p>
      </dsp:txBody>
      <dsp:txXfrm>
        <a:off x="0" y="1007364"/>
        <a:ext cx="6172199" cy="3794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F7B1E-3846-4501-905C-9E2DA74E61C6}">
      <dsp:nvSpPr>
        <dsp:cNvPr id="0" name=""/>
        <dsp:cNvSpPr/>
      </dsp:nvSpPr>
      <dsp:spPr>
        <a:xfrm>
          <a:off x="0" y="71949"/>
          <a:ext cx="6172199"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err="1"/>
            <a:t>Diskussionsfrågor</a:t>
          </a:r>
          <a:r>
            <a:rPr lang="en-US" sz="3900" kern="1200" dirty="0"/>
            <a:t> vid </a:t>
          </a:r>
          <a:r>
            <a:rPr lang="en-US" sz="3900" kern="1200" dirty="0" err="1"/>
            <a:t>behov</a:t>
          </a:r>
          <a:r>
            <a:rPr lang="en-US" sz="3900" kern="1200" dirty="0"/>
            <a:t> </a:t>
          </a:r>
        </a:p>
      </dsp:txBody>
      <dsp:txXfrm>
        <a:off x="45663" y="117612"/>
        <a:ext cx="6080873" cy="844089"/>
      </dsp:txXfrm>
    </dsp:sp>
    <dsp:sp modelId="{5151E156-F2FE-421D-BB93-4E69DA32B4ED}">
      <dsp:nvSpPr>
        <dsp:cNvPr id="0" name=""/>
        <dsp:cNvSpPr/>
      </dsp:nvSpPr>
      <dsp:spPr>
        <a:xfrm>
          <a:off x="0" y="1007364"/>
          <a:ext cx="6172199" cy="3794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5967"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Vad </a:t>
          </a:r>
          <a:r>
            <a:rPr lang="en-US" sz="3000" kern="1200" dirty="0" err="1"/>
            <a:t>är</a:t>
          </a:r>
          <a:r>
            <a:rPr lang="en-US" sz="3000" kern="1200" dirty="0"/>
            <a:t> </a:t>
          </a:r>
          <a:r>
            <a:rPr lang="en-US" sz="3000" kern="1200" dirty="0" err="1"/>
            <a:t>rörelseglädje</a:t>
          </a:r>
          <a:r>
            <a:rPr lang="en-US" sz="3000" kern="1200" dirty="0"/>
            <a:t>? </a:t>
          </a:r>
        </a:p>
        <a:p>
          <a:pPr marL="285750" lvl="1" indent="-285750" algn="l" defTabSz="1333500">
            <a:lnSpc>
              <a:spcPct val="90000"/>
            </a:lnSpc>
            <a:spcBef>
              <a:spcPct val="0"/>
            </a:spcBef>
            <a:spcAft>
              <a:spcPct val="20000"/>
            </a:spcAft>
            <a:buChar char="•"/>
          </a:pPr>
          <a:r>
            <a:rPr lang="sv-SE" sz="3000" kern="1200" dirty="0"/>
            <a:t>Vad händer om pressen att prestera hindrar dig från att ha roligt?</a:t>
          </a:r>
          <a:endParaRPr lang="en-US" sz="3000" kern="1200" dirty="0"/>
        </a:p>
        <a:p>
          <a:pPr marL="285750" lvl="1" indent="-285750" algn="l" defTabSz="1333500">
            <a:lnSpc>
              <a:spcPct val="90000"/>
            </a:lnSpc>
            <a:spcBef>
              <a:spcPct val="0"/>
            </a:spcBef>
            <a:spcAft>
              <a:spcPct val="20000"/>
            </a:spcAft>
            <a:buChar char="•"/>
          </a:pPr>
          <a:r>
            <a:rPr lang="sv-SE" sz="3000" kern="1200" dirty="0"/>
            <a:t>Hur och vad ska spelare och tränare tänka på?</a:t>
          </a:r>
          <a:endParaRPr lang="en-US" sz="3000" kern="1200" dirty="0"/>
        </a:p>
        <a:p>
          <a:pPr marL="285750" lvl="1" indent="-285750" algn="l" defTabSz="1333500">
            <a:lnSpc>
              <a:spcPct val="90000"/>
            </a:lnSpc>
            <a:spcBef>
              <a:spcPct val="0"/>
            </a:spcBef>
            <a:spcAft>
              <a:spcPct val="20000"/>
            </a:spcAft>
            <a:buChar char="•"/>
          </a:pPr>
          <a:r>
            <a:rPr lang="sv-SE" sz="3000" kern="1200" dirty="0"/>
            <a:t>Hur viktigt är det att man har roligt när man tränar och spelare?</a:t>
          </a:r>
          <a:endParaRPr lang="en-US" sz="3000" kern="1200" dirty="0"/>
        </a:p>
      </dsp:txBody>
      <dsp:txXfrm>
        <a:off x="0" y="1007364"/>
        <a:ext cx="6172199" cy="37943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F7B1E-3846-4501-905C-9E2DA74E61C6}">
      <dsp:nvSpPr>
        <dsp:cNvPr id="0" name=""/>
        <dsp:cNvSpPr/>
      </dsp:nvSpPr>
      <dsp:spPr>
        <a:xfrm>
          <a:off x="0" y="163997"/>
          <a:ext cx="6172199"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err="1"/>
            <a:t>Diskussionsfrågor</a:t>
          </a:r>
          <a:r>
            <a:rPr lang="en-US" sz="3400" kern="1200" dirty="0"/>
            <a:t> vid </a:t>
          </a:r>
          <a:r>
            <a:rPr lang="en-US" sz="3400" kern="1200" dirty="0" err="1"/>
            <a:t>behov</a:t>
          </a:r>
          <a:r>
            <a:rPr lang="en-US" sz="3400" kern="1200" dirty="0"/>
            <a:t> </a:t>
          </a:r>
        </a:p>
      </dsp:txBody>
      <dsp:txXfrm>
        <a:off x="39809" y="203806"/>
        <a:ext cx="6092581" cy="735872"/>
      </dsp:txXfrm>
    </dsp:sp>
    <dsp:sp modelId="{5151E156-F2FE-421D-BB93-4E69DA32B4ED}">
      <dsp:nvSpPr>
        <dsp:cNvPr id="0" name=""/>
        <dsp:cNvSpPr/>
      </dsp:nvSpPr>
      <dsp:spPr>
        <a:xfrm>
          <a:off x="0" y="979487"/>
          <a:ext cx="6172199" cy="3730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5967"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sv-SE" sz="2700" b="0" i="0" kern="1200" dirty="0"/>
            <a:t>Vad betyder engagemang för dig som innebandyspelare?</a:t>
          </a:r>
          <a:endParaRPr lang="en-US" sz="2700" kern="1200" dirty="0"/>
        </a:p>
        <a:p>
          <a:pPr marL="228600" lvl="1" indent="-228600" algn="l" defTabSz="1200150">
            <a:lnSpc>
              <a:spcPct val="90000"/>
            </a:lnSpc>
            <a:spcBef>
              <a:spcPct val="0"/>
            </a:spcBef>
            <a:spcAft>
              <a:spcPct val="20000"/>
            </a:spcAft>
            <a:buChar char="•"/>
          </a:pPr>
          <a:r>
            <a:rPr lang="sv-SE" sz="2700" b="0" i="0" kern="1200" dirty="0"/>
            <a:t>Hur visar vi engagemang både på och utanför planen?</a:t>
          </a:r>
          <a:endParaRPr lang="en-US" sz="2700" kern="1200" dirty="0"/>
        </a:p>
        <a:p>
          <a:pPr marL="228600" lvl="1" indent="-228600" algn="l" defTabSz="1200150">
            <a:lnSpc>
              <a:spcPct val="90000"/>
            </a:lnSpc>
            <a:spcBef>
              <a:spcPct val="0"/>
            </a:spcBef>
            <a:spcAft>
              <a:spcPct val="20000"/>
            </a:spcAft>
            <a:buChar char="•"/>
          </a:pPr>
          <a:r>
            <a:rPr lang="sv-SE" sz="2700" b="0" i="0" kern="1200" dirty="0"/>
            <a:t>Hur hanterar du motgångar och svåra perioder när det kommer till att hålla uppe ditt engagemang</a:t>
          </a:r>
          <a:r>
            <a:rPr lang="sv-SE" sz="2700" kern="1200" dirty="0"/>
            <a:t>?</a:t>
          </a:r>
          <a:endParaRPr lang="en-US" sz="2700" kern="1200" dirty="0"/>
        </a:p>
        <a:p>
          <a:pPr marL="228600" lvl="1" indent="-228600" algn="l" defTabSz="1200150">
            <a:lnSpc>
              <a:spcPct val="90000"/>
            </a:lnSpc>
            <a:spcBef>
              <a:spcPct val="0"/>
            </a:spcBef>
            <a:spcAft>
              <a:spcPct val="20000"/>
            </a:spcAft>
            <a:buChar char="•"/>
          </a:pPr>
          <a:r>
            <a:rPr lang="sv-SE" sz="2700" b="0" i="0" kern="1200" dirty="0"/>
            <a:t>På vilket sätt kan vi inspirera andra spelare i laget att öka sitt engagemang?</a:t>
          </a:r>
          <a:endParaRPr lang="en-US" sz="2700" kern="1200" dirty="0"/>
        </a:p>
      </dsp:txBody>
      <dsp:txXfrm>
        <a:off x="0" y="979487"/>
        <a:ext cx="6172199" cy="373014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88D3CE-F84F-5C4E-B7B0-530A7142C609}" type="datetimeFigureOut">
              <a:rPr lang="sv-SE" smtClean="0"/>
              <a:t>2026-03-04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7B4247-4880-B146-85B8-238274C20DAF}" type="slidenum">
              <a:rPr lang="sv-SE" smtClean="0"/>
              <a:t>‹#›</a:t>
            </a:fld>
            <a:endParaRPr lang="sv-SE"/>
          </a:p>
        </p:txBody>
      </p:sp>
    </p:spTree>
    <p:extLst>
      <p:ext uri="{BB962C8B-B14F-4D97-AF65-F5344CB8AC3E}">
        <p14:creationId xmlns:p14="http://schemas.microsoft.com/office/powerpoint/2010/main" val="1091983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4F383E-A8A1-9A4C-8BAB-F0FE8A6A0C3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3561050B-BC67-E34A-B040-8ACED75B9E8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B49088F-516F-B44E-9ECF-9281FDE5C26F}"/>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5" name="Platshållare för sidfot 4">
            <a:extLst>
              <a:ext uri="{FF2B5EF4-FFF2-40B4-BE49-F238E27FC236}">
                <a16:creationId xmlns:a16="http://schemas.microsoft.com/office/drawing/2014/main" id="{F66A900D-2D53-9342-8871-C52B53160C5F}"/>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ED4BAF89-DB07-5647-9ABD-930A824B4C9B}"/>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pic>
        <p:nvPicPr>
          <p:cNvPr id="7" name="Picture 2">
            <a:extLst>
              <a:ext uri="{FF2B5EF4-FFF2-40B4-BE49-F238E27FC236}">
                <a16:creationId xmlns:a16="http://schemas.microsoft.com/office/drawing/2014/main" id="{D350FAA5-F691-1C47-8E6D-7CBDC06F82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48052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0E7E10-F109-4246-9A09-05D8BFEE84CB}"/>
              </a:ext>
            </a:extLst>
          </p:cNvPr>
          <p:cNvSpPr>
            <a:spLocks noGrp="1"/>
          </p:cNvSpPr>
          <p:nvPr>
            <p:ph type="title"/>
          </p:nvPr>
        </p:nvSpPr>
        <p:spPr>
          <a:xfrm>
            <a:off x="838200" y="365125"/>
            <a:ext cx="10515600" cy="1325563"/>
          </a:xfrm>
          <a:prstGeom prst="rect">
            <a:avLst/>
          </a:prstGeo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3E8D83F-A1FB-3545-BF1C-7294AA087E88}"/>
              </a:ext>
            </a:extLst>
          </p:cNvPr>
          <p:cNvSpPr>
            <a:spLocks noGrp="1"/>
          </p:cNvSpPr>
          <p:nvPr>
            <p:ph idx="1"/>
          </p:nvPr>
        </p:nvSpPr>
        <p:spPr>
          <a:xfrm>
            <a:off x="838200" y="1825625"/>
            <a:ext cx="10515600" cy="435133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C5DF86D-A60B-B84A-A568-3E1A11A4B981}"/>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5" name="Platshållare för sidfot 4">
            <a:extLst>
              <a:ext uri="{FF2B5EF4-FFF2-40B4-BE49-F238E27FC236}">
                <a16:creationId xmlns:a16="http://schemas.microsoft.com/office/drawing/2014/main" id="{AEAB3884-03E4-814A-BFD7-426393910CFD}"/>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770AAFF7-F479-0242-B7BD-0F54267540E8}"/>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1796264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0528EB7-856C-CA4A-99AB-9AC47CC6187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7660423-11D0-2646-BDA0-8E1D03DC348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ABF348C6-CE8D-9646-9163-925DD74D36CF}"/>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5" name="Platshållare för sidfot 4">
            <a:extLst>
              <a:ext uri="{FF2B5EF4-FFF2-40B4-BE49-F238E27FC236}">
                <a16:creationId xmlns:a16="http://schemas.microsoft.com/office/drawing/2014/main" id="{F5353A4B-9A3A-8647-B230-86C20429FE2D}"/>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D17C3549-5611-D34A-BB09-2B9F89B4C64C}"/>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398326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E82D01-7B7B-BA4E-8855-B6C3597A8FFC}"/>
              </a:ext>
            </a:extLst>
          </p:cNvPr>
          <p:cNvSpPr>
            <a:spLocks noGrp="1"/>
          </p:cNvSpPr>
          <p:nvPr>
            <p:ph type="title"/>
          </p:nvPr>
        </p:nvSpPr>
        <p:spPr>
          <a:xfrm>
            <a:off x="838200" y="365125"/>
            <a:ext cx="10515600" cy="1325563"/>
          </a:xfrm>
          <a:prstGeom prst="rect">
            <a:avLst/>
          </a:prstGeo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32E072C-23B6-5343-8AF4-6A4DAD0314A8}"/>
              </a:ext>
            </a:extLst>
          </p:cNvPr>
          <p:cNvSpPr>
            <a:spLocks noGrp="1"/>
          </p:cNvSpPr>
          <p:nvPr>
            <p:ph sz="half" idx="1"/>
          </p:nvPr>
        </p:nvSpPr>
        <p:spPr>
          <a:xfrm>
            <a:off x="838200" y="1825625"/>
            <a:ext cx="5181600" cy="435133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08013D5E-AFE8-1243-BC20-974386BC5C18}"/>
              </a:ext>
            </a:extLst>
          </p:cNvPr>
          <p:cNvSpPr>
            <a:spLocks noGrp="1"/>
          </p:cNvSpPr>
          <p:nvPr>
            <p:ph sz="half" idx="2"/>
          </p:nvPr>
        </p:nvSpPr>
        <p:spPr>
          <a:xfrm>
            <a:off x="6172200" y="1825625"/>
            <a:ext cx="5181600" cy="435133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47CB5E4-021C-D747-83F0-ADFE9BDAF065}"/>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6" name="Platshållare för sidfot 5">
            <a:extLst>
              <a:ext uri="{FF2B5EF4-FFF2-40B4-BE49-F238E27FC236}">
                <a16:creationId xmlns:a16="http://schemas.microsoft.com/office/drawing/2014/main" id="{2873A0A9-25DF-E846-816A-2E38CADDC275}"/>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C1D4C2C2-EFF4-5846-8789-9D632CB5FDA3}"/>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2074366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77CCFF-45B6-1A47-A9CA-BC4D618D700F}"/>
              </a:ext>
            </a:extLst>
          </p:cNvPr>
          <p:cNvSpPr>
            <a:spLocks noGrp="1"/>
          </p:cNvSpPr>
          <p:nvPr>
            <p:ph type="title"/>
          </p:nvPr>
        </p:nvSpPr>
        <p:spPr>
          <a:xfrm>
            <a:off x="839788" y="365125"/>
            <a:ext cx="10515600" cy="1325563"/>
          </a:xfrm>
          <a:prstGeom prst="rect">
            <a:avLst/>
          </a:prstGeo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7F6D157-650F-AA40-AD97-73D7D61EBA4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9747716F-A521-934F-B8E3-3A841AFC5C40}"/>
              </a:ext>
            </a:extLst>
          </p:cNvPr>
          <p:cNvSpPr>
            <a:spLocks noGrp="1"/>
          </p:cNvSpPr>
          <p:nvPr>
            <p:ph sz="half" idx="2"/>
          </p:nvPr>
        </p:nvSpPr>
        <p:spPr>
          <a:xfrm>
            <a:off x="839788" y="2505075"/>
            <a:ext cx="5157787" cy="36845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EE45E57-4344-D941-886E-49F1F6011B7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536003EF-7F6B-494A-B61B-A910FB2AE12E}"/>
              </a:ext>
            </a:extLst>
          </p:cNvPr>
          <p:cNvSpPr>
            <a:spLocks noGrp="1"/>
          </p:cNvSpPr>
          <p:nvPr>
            <p:ph sz="quarter" idx="4"/>
          </p:nvPr>
        </p:nvSpPr>
        <p:spPr>
          <a:xfrm>
            <a:off x="6172200" y="2505075"/>
            <a:ext cx="5183188" cy="36845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A4746215-E66E-7F4A-A12F-D96440E9D851}"/>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8" name="Platshållare för sidfot 7">
            <a:extLst>
              <a:ext uri="{FF2B5EF4-FFF2-40B4-BE49-F238E27FC236}">
                <a16:creationId xmlns:a16="http://schemas.microsoft.com/office/drawing/2014/main" id="{88A5625F-5C10-F04E-8C3A-0DB1C61A5E69}"/>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a:extLst>
              <a:ext uri="{FF2B5EF4-FFF2-40B4-BE49-F238E27FC236}">
                <a16:creationId xmlns:a16="http://schemas.microsoft.com/office/drawing/2014/main" id="{3B80ED75-D0C5-304A-BC47-DC8E928D414F}"/>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3756244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D6EFA27-5E4B-7F45-9846-C7016BE3CFEC}"/>
              </a:ext>
            </a:extLst>
          </p:cNvPr>
          <p:cNvSpPr>
            <a:spLocks noGrp="1"/>
          </p:cNvSpPr>
          <p:nvPr>
            <p:ph type="title"/>
          </p:nvPr>
        </p:nvSpPr>
        <p:spPr>
          <a:xfrm>
            <a:off x="838200" y="365125"/>
            <a:ext cx="10515600" cy="1325563"/>
          </a:xfrm>
          <a:prstGeom prst="rect">
            <a:avLst/>
          </a:prstGeom>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B012FB8-AFF6-BB40-A19C-722D3FBCDEF0}"/>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4" name="Platshållare för sidfot 3">
            <a:extLst>
              <a:ext uri="{FF2B5EF4-FFF2-40B4-BE49-F238E27FC236}">
                <a16:creationId xmlns:a16="http://schemas.microsoft.com/office/drawing/2014/main" id="{6EB4599F-D6ED-CB4B-BFF9-54EF9D2DEC8D}"/>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a:extLst>
              <a:ext uri="{FF2B5EF4-FFF2-40B4-BE49-F238E27FC236}">
                <a16:creationId xmlns:a16="http://schemas.microsoft.com/office/drawing/2014/main" id="{92F1295C-BA38-1B4E-B7F5-8DF495E6FE59}"/>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3922611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215CBA6-7263-EC4E-9D70-738355C09176}"/>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3" name="Platshållare för sidfot 2">
            <a:extLst>
              <a:ext uri="{FF2B5EF4-FFF2-40B4-BE49-F238E27FC236}">
                <a16:creationId xmlns:a16="http://schemas.microsoft.com/office/drawing/2014/main" id="{9CC2BF87-D0E5-5B49-928B-39F116F2D423}"/>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a:extLst>
              <a:ext uri="{FF2B5EF4-FFF2-40B4-BE49-F238E27FC236}">
                <a16:creationId xmlns:a16="http://schemas.microsoft.com/office/drawing/2014/main" id="{BA194764-019D-264B-9B39-82F8045B9DAC}"/>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1424165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B466BC-03DE-494E-AEB3-25574C8C401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FA9701A-C706-4D43-A520-589A78333D9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F5B0D5F-67C5-6644-A36F-49FC4218E87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15ECAC1-89E0-DC4A-B40A-94955FC48F30}"/>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6" name="Platshållare för sidfot 5">
            <a:extLst>
              <a:ext uri="{FF2B5EF4-FFF2-40B4-BE49-F238E27FC236}">
                <a16:creationId xmlns:a16="http://schemas.microsoft.com/office/drawing/2014/main" id="{3A18035D-E1F9-9D49-BA2A-74F64BF0719F}"/>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0F66328C-11D1-0345-876E-E88C41CEC414}"/>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3790325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3899A9-AFD1-F247-BDDA-9325DE577B6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6413A6F-7535-EC4F-BA2B-19681A4495D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CF127E00-07FB-B847-B20C-317D46C3E9C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D8557C9A-9530-F44D-8040-98BF74201940}"/>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6" name="Platshållare för sidfot 5">
            <a:extLst>
              <a:ext uri="{FF2B5EF4-FFF2-40B4-BE49-F238E27FC236}">
                <a16:creationId xmlns:a16="http://schemas.microsoft.com/office/drawing/2014/main" id="{9C48D6FA-8BF8-2046-BC9E-B23B3ABD6D4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03DFB371-351A-FB42-976C-B6F9A6A0A822}"/>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920724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A6BD40-4456-1044-B1E2-E0879C3CA751}"/>
              </a:ext>
            </a:extLst>
          </p:cNvPr>
          <p:cNvSpPr>
            <a:spLocks noGrp="1"/>
          </p:cNvSpPr>
          <p:nvPr>
            <p:ph type="title"/>
          </p:nvPr>
        </p:nvSpPr>
        <p:spPr>
          <a:xfrm>
            <a:off x="838200" y="365125"/>
            <a:ext cx="10515600" cy="1325563"/>
          </a:xfrm>
          <a:prstGeom prst="rect">
            <a:avLst/>
          </a:prstGeom>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70D1019-8F73-C345-AE41-2322DAAC481C}"/>
              </a:ext>
            </a:extLst>
          </p:cNvPr>
          <p:cNvSpPr>
            <a:spLocks noGrp="1"/>
          </p:cNvSpPr>
          <p:nvPr>
            <p:ph type="body" orient="vert" idx="1"/>
          </p:nvPr>
        </p:nvSpPr>
        <p:spPr>
          <a:xfrm>
            <a:off x="838200" y="1825625"/>
            <a:ext cx="10515600" cy="4351338"/>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BE7C8CC-1262-6A4A-8A17-D1DD4A496F0D}"/>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5" name="Platshållare för sidfot 4">
            <a:extLst>
              <a:ext uri="{FF2B5EF4-FFF2-40B4-BE49-F238E27FC236}">
                <a16:creationId xmlns:a16="http://schemas.microsoft.com/office/drawing/2014/main" id="{9FD95FFF-2D76-FA47-A8B0-C39347D8076F}"/>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CD35E148-53E8-2C4A-9E4D-A67E81D3AC75}"/>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2488141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CC66229-2D5B-2649-811A-96CCC3B8E583}"/>
              </a:ext>
            </a:extLst>
          </p:cNvPr>
          <p:cNvSpPr>
            <a:spLocks noGrp="1"/>
          </p:cNvSpPr>
          <p:nvPr>
            <p:ph type="title" orient="vert"/>
          </p:nvPr>
        </p:nvSpPr>
        <p:spPr>
          <a:xfrm>
            <a:off x="8724900" y="365125"/>
            <a:ext cx="2628900" cy="5811838"/>
          </a:xfrm>
          <a:prstGeom prst="rect">
            <a:avLst/>
          </a:prstGeo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222815EA-1599-CB4C-A0DF-3544CFFB2C11}"/>
              </a:ext>
            </a:extLst>
          </p:cNvPr>
          <p:cNvSpPr>
            <a:spLocks noGrp="1"/>
          </p:cNvSpPr>
          <p:nvPr>
            <p:ph type="body" orient="vert" idx="1"/>
          </p:nvPr>
        </p:nvSpPr>
        <p:spPr>
          <a:xfrm>
            <a:off x="838200" y="365125"/>
            <a:ext cx="7734300" cy="5811838"/>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19A57D2-D775-984D-AC7C-08C2E0D29CDD}"/>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5" name="Platshållare för sidfot 4">
            <a:extLst>
              <a:ext uri="{FF2B5EF4-FFF2-40B4-BE49-F238E27FC236}">
                <a16:creationId xmlns:a16="http://schemas.microsoft.com/office/drawing/2014/main" id="{AEEFE906-9D49-4245-9B40-225A7B56F5EC}"/>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5864E64B-353E-0248-8A99-906BA5D3FA7C}"/>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177428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6A2B71EE-1C0E-B24E-BE5E-28878D86D24D}"/>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95666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pn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3">
            <a:extLst>
              <a:ext uri="{FF2B5EF4-FFF2-40B4-BE49-F238E27FC236}">
                <a16:creationId xmlns:a16="http://schemas.microsoft.com/office/drawing/2014/main" id="{6BF4EB4D-72D9-8D88-9E76-5E2455E01B53}"/>
              </a:ext>
            </a:extLst>
          </p:cNvPr>
          <p:cNvSpPr>
            <a:spLocks noGrp="1"/>
          </p:cNvSpPr>
          <p:nvPr>
            <p:ph type="title"/>
          </p:nvPr>
        </p:nvSpPr>
        <p:spPr>
          <a:xfrm>
            <a:off x="840560" y="4746170"/>
            <a:ext cx="10506889" cy="1144425"/>
          </a:xfrm>
        </p:spPr>
        <p:txBody>
          <a:bodyPr/>
          <a:lstStyle/>
          <a:p>
            <a:pPr algn="ctr"/>
            <a:r>
              <a:rPr lang="sv-SE" sz="4000" b="1" dirty="0">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Tillsammans för ett positivt Nacka</a:t>
            </a:r>
            <a:br>
              <a:rPr lang="sv-SE" sz="4000" b="1" dirty="0">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br>
            <a:endParaRPr lang="sv-SE" sz="3200" b="1" dirty="0">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10" name="Platshållare för text 4">
            <a:extLst>
              <a:ext uri="{FF2B5EF4-FFF2-40B4-BE49-F238E27FC236}">
                <a16:creationId xmlns:a16="http://schemas.microsoft.com/office/drawing/2014/main" id="{38B7D9D8-123F-C899-3ECC-02410DC8CE40}"/>
              </a:ext>
            </a:extLst>
          </p:cNvPr>
          <p:cNvSpPr txBox="1">
            <a:spLocks/>
          </p:cNvSpPr>
          <p:nvPr/>
        </p:nvSpPr>
        <p:spPr>
          <a:xfrm>
            <a:off x="840561" y="5806414"/>
            <a:ext cx="8148027" cy="1500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000" b="1" u="none" strike="noStrike" kern="1200" cap="none" spc="0" normalizeH="0" baseline="0" noProof="0" dirty="0">
                <a:ln>
                  <a:noFill/>
                </a:ln>
                <a:solidFill>
                  <a:prstClr val="black"/>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25/26</a:t>
            </a:r>
          </a:p>
        </p:txBody>
      </p:sp>
      <p:sp>
        <p:nvSpPr>
          <p:cNvPr id="25" name="Rektangel 24">
            <a:extLst>
              <a:ext uri="{FF2B5EF4-FFF2-40B4-BE49-F238E27FC236}">
                <a16:creationId xmlns:a16="http://schemas.microsoft.com/office/drawing/2014/main" id="{9AD5C843-B2CC-BE92-C28C-FA956E238537}"/>
              </a:ext>
            </a:extLst>
          </p:cNvPr>
          <p:cNvSpPr/>
          <p:nvPr/>
        </p:nvSpPr>
        <p:spPr>
          <a:xfrm>
            <a:off x="10676238" y="135924"/>
            <a:ext cx="1396313" cy="13098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6" name="Grupp 5">
            <a:extLst>
              <a:ext uri="{FF2B5EF4-FFF2-40B4-BE49-F238E27FC236}">
                <a16:creationId xmlns:a16="http://schemas.microsoft.com/office/drawing/2014/main" id="{8860D853-AF1E-50C2-E3AA-2794805E22FE}"/>
              </a:ext>
            </a:extLst>
          </p:cNvPr>
          <p:cNvGrpSpPr/>
          <p:nvPr/>
        </p:nvGrpSpPr>
        <p:grpSpPr>
          <a:xfrm>
            <a:off x="8601" y="444150"/>
            <a:ext cx="12183399" cy="3787985"/>
            <a:chOff x="669229" y="2177038"/>
            <a:chExt cx="4860099" cy="1511071"/>
          </a:xfrm>
        </p:grpSpPr>
        <p:grpSp>
          <p:nvGrpSpPr>
            <p:cNvPr id="7" name="Grupp 6">
              <a:extLst>
                <a:ext uri="{FF2B5EF4-FFF2-40B4-BE49-F238E27FC236}">
                  <a16:creationId xmlns:a16="http://schemas.microsoft.com/office/drawing/2014/main" id="{B5A6C207-8D3D-FE0B-094E-4A35894C2F0F}"/>
                </a:ext>
              </a:extLst>
            </p:cNvPr>
            <p:cNvGrpSpPr/>
            <p:nvPr/>
          </p:nvGrpSpPr>
          <p:grpSpPr>
            <a:xfrm>
              <a:off x="669229" y="2177038"/>
              <a:ext cx="4860099" cy="922725"/>
              <a:chOff x="1921382" y="3108746"/>
              <a:chExt cx="4322327" cy="820625"/>
            </a:xfrm>
          </p:grpSpPr>
          <p:pic>
            <p:nvPicPr>
              <p:cNvPr id="20" name="Bildobjekt 19">
                <a:extLst>
                  <a:ext uri="{FF2B5EF4-FFF2-40B4-BE49-F238E27FC236}">
                    <a16:creationId xmlns:a16="http://schemas.microsoft.com/office/drawing/2014/main" id="{B6515D70-38B2-B546-E3A6-0AA6FB70E06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789997" y="3108746"/>
                <a:ext cx="808053" cy="820625"/>
              </a:xfrm>
              <a:prstGeom prst="rect">
                <a:avLst/>
              </a:prstGeom>
            </p:spPr>
          </p:pic>
          <p:pic>
            <p:nvPicPr>
              <p:cNvPr id="21" name="Bildobjekt 20">
                <a:extLst>
                  <a:ext uri="{FF2B5EF4-FFF2-40B4-BE49-F238E27FC236}">
                    <a16:creationId xmlns:a16="http://schemas.microsoft.com/office/drawing/2014/main" id="{88B905EB-57C7-3A9D-868C-08985F5BE3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42231" y="3108746"/>
                <a:ext cx="948472" cy="819594"/>
              </a:xfrm>
              <a:prstGeom prst="rect">
                <a:avLst/>
              </a:prstGeom>
            </p:spPr>
          </p:pic>
          <p:pic>
            <p:nvPicPr>
              <p:cNvPr id="22" name="Bildobjekt 21" descr="En bild som visar person, Sport, sport, Sportuniform&#10;&#10;Automatiskt genererad beskrivning">
                <a:extLst>
                  <a:ext uri="{FF2B5EF4-FFF2-40B4-BE49-F238E27FC236}">
                    <a16:creationId xmlns:a16="http://schemas.microsoft.com/office/drawing/2014/main" id="{B2A9EBE9-F55A-6A61-961B-ED76051384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21382" y="3108746"/>
                <a:ext cx="920849" cy="819592"/>
              </a:xfrm>
              <a:prstGeom prst="rect">
                <a:avLst/>
              </a:prstGeom>
            </p:spPr>
          </p:pic>
          <p:pic>
            <p:nvPicPr>
              <p:cNvPr id="23" name="Bildobjekt 22" descr="En bild som visar person, innebandy, Människoansikte, klädsel&#10;&#10;Automatiskt genererad beskrivning">
                <a:extLst>
                  <a:ext uri="{FF2B5EF4-FFF2-40B4-BE49-F238E27FC236}">
                    <a16:creationId xmlns:a16="http://schemas.microsoft.com/office/drawing/2014/main" id="{8B50108B-4C27-F6AF-B6DF-AFD9E80997F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73226" y="3108746"/>
                <a:ext cx="870483" cy="795414"/>
              </a:xfrm>
              <a:prstGeom prst="rect">
                <a:avLst/>
              </a:prstGeom>
            </p:spPr>
          </p:pic>
          <p:pic>
            <p:nvPicPr>
              <p:cNvPr id="24" name="Bildobjekt 23" descr="En bild som visar person, klädsel, Människoansikte, innebandy&#10;&#10;Automatiskt genererad beskrivning">
                <a:extLst>
                  <a:ext uri="{FF2B5EF4-FFF2-40B4-BE49-F238E27FC236}">
                    <a16:creationId xmlns:a16="http://schemas.microsoft.com/office/drawing/2014/main" id="{4E1CEF15-2032-657D-8EE8-7D4329508BB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86799" y="3108746"/>
                <a:ext cx="805777" cy="795415"/>
              </a:xfrm>
              <a:prstGeom prst="rect">
                <a:avLst/>
              </a:prstGeom>
            </p:spPr>
          </p:pic>
        </p:grpSp>
        <p:grpSp>
          <p:nvGrpSpPr>
            <p:cNvPr id="11" name="Grupp 10">
              <a:extLst>
                <a:ext uri="{FF2B5EF4-FFF2-40B4-BE49-F238E27FC236}">
                  <a16:creationId xmlns:a16="http://schemas.microsoft.com/office/drawing/2014/main" id="{D5590D6B-69DB-06B1-29E6-405CFF2CCC5B}"/>
                </a:ext>
              </a:extLst>
            </p:cNvPr>
            <p:cNvGrpSpPr/>
            <p:nvPr/>
          </p:nvGrpSpPr>
          <p:grpSpPr>
            <a:xfrm>
              <a:off x="669230" y="2963825"/>
              <a:ext cx="4855334" cy="724284"/>
              <a:chOff x="1356575" y="3933841"/>
              <a:chExt cx="4158611" cy="620352"/>
            </a:xfrm>
          </p:grpSpPr>
          <p:pic>
            <p:nvPicPr>
              <p:cNvPr id="12" name="Bildobjekt 11" descr="En bild som visar person, sport, spelare, friidrott&#10;&#10;Automatiskt genererad beskrivning">
                <a:extLst>
                  <a:ext uri="{FF2B5EF4-FFF2-40B4-BE49-F238E27FC236}">
                    <a16:creationId xmlns:a16="http://schemas.microsoft.com/office/drawing/2014/main" id="{EE929A50-3CE3-E7B3-90A6-4A0E7A2CE28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866361" y="3956165"/>
                <a:ext cx="489900" cy="598028"/>
              </a:xfrm>
              <a:prstGeom prst="rect">
                <a:avLst/>
              </a:prstGeom>
            </p:spPr>
          </p:pic>
          <p:pic>
            <p:nvPicPr>
              <p:cNvPr id="13" name="Bildobjekt 12" descr="En bild som visar person&#10;&#10;Automatiskt genererad beskrivning">
                <a:extLst>
                  <a:ext uri="{FF2B5EF4-FFF2-40B4-BE49-F238E27FC236}">
                    <a16:creationId xmlns:a16="http://schemas.microsoft.com/office/drawing/2014/main" id="{2BC075A9-F64C-7FDF-20DC-CBD958B7646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
              <a:stretch/>
            </p:blipFill>
            <p:spPr>
              <a:xfrm>
                <a:off x="3362471" y="3957620"/>
                <a:ext cx="528299" cy="596573"/>
              </a:xfrm>
              <a:prstGeom prst="rect">
                <a:avLst/>
              </a:prstGeom>
            </p:spPr>
          </p:pic>
          <p:pic>
            <p:nvPicPr>
              <p:cNvPr id="14" name="Bildobjekt 13">
                <a:extLst>
                  <a:ext uri="{FF2B5EF4-FFF2-40B4-BE49-F238E27FC236}">
                    <a16:creationId xmlns:a16="http://schemas.microsoft.com/office/drawing/2014/main" id="{A80C78EE-82B3-3A0C-015E-F7DE7637296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347462" y="3956165"/>
                <a:ext cx="558026" cy="598028"/>
              </a:xfrm>
              <a:prstGeom prst="rect">
                <a:avLst/>
              </a:prstGeom>
            </p:spPr>
          </p:pic>
          <p:pic>
            <p:nvPicPr>
              <p:cNvPr id="15" name="Bildobjekt 14" descr="En bild som visar person, sport, innebandy, idrott&#10;&#10;Automatiskt genererad beskrivning">
                <a:extLst>
                  <a:ext uri="{FF2B5EF4-FFF2-40B4-BE49-F238E27FC236}">
                    <a16:creationId xmlns:a16="http://schemas.microsoft.com/office/drawing/2014/main" id="{C1655155-E8C0-22C5-1E29-31CFBE2882EE}"/>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905489" y="3957620"/>
                <a:ext cx="474780" cy="596573"/>
              </a:xfrm>
              <a:prstGeom prst="rect">
                <a:avLst/>
              </a:prstGeom>
            </p:spPr>
          </p:pic>
          <p:pic>
            <p:nvPicPr>
              <p:cNvPr id="16" name="Bildobjekt 15" descr="En bild som visar innebandy, person, klädsel, sportutrustning&#10;&#10;Automatiskt genererad beskrivning">
                <a:extLst>
                  <a:ext uri="{FF2B5EF4-FFF2-40B4-BE49-F238E27FC236}">
                    <a16:creationId xmlns:a16="http://schemas.microsoft.com/office/drawing/2014/main" id="{36759FE3-56CD-5C2A-AC32-717A705362D9}"/>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899989" y="3962544"/>
                <a:ext cx="615197" cy="591645"/>
              </a:xfrm>
              <a:prstGeom prst="rect">
                <a:avLst/>
              </a:prstGeom>
            </p:spPr>
          </p:pic>
          <p:pic>
            <p:nvPicPr>
              <p:cNvPr id="17" name="Bildobjekt 16" descr="En bild som visar person, klädsel, sport, Människoansikte&#10;&#10;Automatiskt genererad beskrivning">
                <a:extLst>
                  <a:ext uri="{FF2B5EF4-FFF2-40B4-BE49-F238E27FC236}">
                    <a16:creationId xmlns:a16="http://schemas.microsoft.com/office/drawing/2014/main" id="{DF6577EC-B7B0-6B35-F079-933A3281A525}"/>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b="-1"/>
              <a:stretch/>
            </p:blipFill>
            <p:spPr>
              <a:xfrm>
                <a:off x="4356260" y="3956165"/>
                <a:ext cx="694821" cy="598028"/>
              </a:xfrm>
              <a:prstGeom prst="rect">
                <a:avLst/>
              </a:prstGeom>
            </p:spPr>
          </p:pic>
          <p:pic>
            <p:nvPicPr>
              <p:cNvPr id="18" name="Bildobjekt 17" descr="En bild som visar person, klädsel, Människoansikte, leende&#10;&#10;Automatiskt genererad beskrivning">
                <a:extLst>
                  <a:ext uri="{FF2B5EF4-FFF2-40B4-BE49-F238E27FC236}">
                    <a16:creationId xmlns:a16="http://schemas.microsoft.com/office/drawing/2014/main" id="{E7F7705A-F145-ACF2-828C-530809C576C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rot="16200000">
                <a:off x="1330655" y="3959763"/>
                <a:ext cx="620349" cy="568509"/>
              </a:xfrm>
              <a:prstGeom prst="rect">
                <a:avLst/>
              </a:prstGeom>
            </p:spPr>
          </p:pic>
          <p:pic>
            <p:nvPicPr>
              <p:cNvPr id="19" name="Bildobjekt 18" descr="En bild som visar vägg, inomhus, bågskytte&#10;&#10;Automatiskt genererad beskrivning">
                <a:extLst>
                  <a:ext uri="{FF2B5EF4-FFF2-40B4-BE49-F238E27FC236}">
                    <a16:creationId xmlns:a16="http://schemas.microsoft.com/office/drawing/2014/main" id="{539F76E0-0A34-176A-194B-7C8BC669C30F}"/>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rot="16200000">
                <a:off x="1842434" y="4010144"/>
                <a:ext cx="620347" cy="467742"/>
              </a:xfrm>
              <a:prstGeom prst="rect">
                <a:avLst/>
              </a:prstGeom>
            </p:spPr>
          </p:pic>
        </p:grpSp>
      </p:grpSp>
      <p:pic>
        <p:nvPicPr>
          <p:cNvPr id="4" name="Bildobjekt 3" descr="En bild som visar text, logotyp, symbol, Teckensnitt&#10;&#10;Automatiskt genererad beskrivning">
            <a:extLst>
              <a:ext uri="{FF2B5EF4-FFF2-40B4-BE49-F238E27FC236}">
                <a16:creationId xmlns:a16="http://schemas.microsoft.com/office/drawing/2014/main" id="{76966A2F-AF1E-4131-7603-80142BD8FF7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200121" y="726619"/>
            <a:ext cx="2117014" cy="3191642"/>
          </a:xfrm>
          <a:prstGeom prst="rect">
            <a:avLst/>
          </a:prstGeom>
        </p:spPr>
      </p:pic>
    </p:spTree>
    <p:extLst>
      <p:ext uri="{BB962C8B-B14F-4D97-AF65-F5344CB8AC3E}">
        <p14:creationId xmlns:p14="http://schemas.microsoft.com/office/powerpoint/2010/main" val="445425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2A9F15-2C2B-92D5-0BF9-2DB473BD0A46}"/>
              </a:ext>
            </a:extLst>
          </p:cNvPr>
          <p:cNvSpPr>
            <a:spLocks noGrp="1"/>
          </p:cNvSpPr>
          <p:nvPr>
            <p:ph type="title"/>
          </p:nvPr>
        </p:nvSpPr>
        <p:spPr/>
        <p:txBody>
          <a:bodyPr/>
          <a:lstStyle/>
          <a:p>
            <a:pPr algn="ctr"/>
            <a:r>
              <a:rPr lang="sv-SE" b="1" dirty="0">
                <a:latin typeface="Helvetica Neue Condensed Black" panose="02000503000000020004"/>
              </a:rPr>
              <a:t>Vad är en Värdegrund?</a:t>
            </a:r>
          </a:p>
        </p:txBody>
      </p:sp>
      <p:sp>
        <p:nvSpPr>
          <p:cNvPr id="3" name="Platshållare för innehåll 2">
            <a:extLst>
              <a:ext uri="{FF2B5EF4-FFF2-40B4-BE49-F238E27FC236}">
                <a16:creationId xmlns:a16="http://schemas.microsoft.com/office/drawing/2014/main" id="{B705047A-5626-5472-B31E-B12FE7260E29}"/>
              </a:ext>
            </a:extLst>
          </p:cNvPr>
          <p:cNvSpPr>
            <a:spLocks noGrp="1"/>
          </p:cNvSpPr>
          <p:nvPr>
            <p:ph idx="1"/>
          </p:nvPr>
        </p:nvSpPr>
        <p:spPr>
          <a:xfrm>
            <a:off x="838200" y="1394701"/>
            <a:ext cx="10515600" cy="4351338"/>
          </a:xfrm>
        </p:spPr>
        <p:txBody>
          <a:bodyPr/>
          <a:lstStyle/>
          <a:p>
            <a:r>
              <a:rPr lang="sv-SE" sz="2000" dirty="0">
                <a:latin typeface="Helvetica Neue Condensed Black" panose="02000503000000020004"/>
              </a:rPr>
              <a:t> En värdegrund är ett ramverk av gemensamma principer, värderingar och normer som styr hur en organisation, ett företag eller en grupp ska bete sig och fatta beslut.</a:t>
            </a:r>
          </a:p>
          <a:p>
            <a:r>
              <a:rPr lang="sv-SE" sz="2000" b="1" dirty="0">
                <a:latin typeface="Helvetica Neue Condensed Black" panose="02000503000000020004"/>
              </a:rPr>
              <a:t>Gemensam kompass:</a:t>
            </a:r>
            <a:r>
              <a:rPr lang="sv-SE" sz="2000" dirty="0">
                <a:latin typeface="Helvetica Neue Condensed Black" panose="02000503000000020004"/>
              </a:rPr>
              <a:t> Den fungerar som en vägledning för hur medarbetare eller medlemmar ska förhålla sig till varandra, kunder och omvärlden </a:t>
            </a:r>
          </a:p>
          <a:p>
            <a:r>
              <a:rPr lang="sv-SE" sz="2000" b="1" dirty="0">
                <a:latin typeface="Helvetica Neue Condensed Black" panose="02000503000000020004"/>
              </a:rPr>
              <a:t>Identitet och kultur:</a:t>
            </a:r>
            <a:r>
              <a:rPr lang="sv-SE" sz="2000" dirty="0">
                <a:latin typeface="Helvetica Neue Condensed Black" panose="02000503000000020004"/>
              </a:rPr>
              <a:t> Värdegrunden definierar vad organisationen står för och skapar en känsla av samhörighet och mening.</a:t>
            </a:r>
          </a:p>
          <a:p>
            <a:endParaRPr lang="sv-SE" dirty="0"/>
          </a:p>
          <a:p>
            <a:r>
              <a:rPr lang="sv-SE" dirty="0">
                <a:latin typeface="Helvetica Neue Condensed Black" panose="02000503000000020004"/>
              </a:rPr>
              <a:t>En värdegrund i en idrottsförening fungerar som lagets gemensamma "spelregler" för hur man ska vara mot varandra, både på och utanför planen. Det handlar inte om hur man gör mål, utan om hur man är en bra kompis och lagkamrat.</a:t>
            </a:r>
          </a:p>
        </p:txBody>
      </p:sp>
    </p:spTree>
    <p:extLst>
      <p:ext uri="{BB962C8B-B14F-4D97-AF65-F5344CB8AC3E}">
        <p14:creationId xmlns:p14="http://schemas.microsoft.com/office/powerpoint/2010/main" val="541486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ruta 10">
            <a:extLst>
              <a:ext uri="{FF2B5EF4-FFF2-40B4-BE49-F238E27FC236}">
                <a16:creationId xmlns:a16="http://schemas.microsoft.com/office/drawing/2014/main" id="{CF485A50-9485-3245-A2FC-24A80E70F926}"/>
              </a:ext>
            </a:extLst>
          </p:cNvPr>
          <p:cNvSpPr txBox="1"/>
          <p:nvPr/>
        </p:nvSpPr>
        <p:spPr>
          <a:xfrm>
            <a:off x="-227055" y="2998931"/>
            <a:ext cx="4061231" cy="4924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500"/>
              </a:spcAft>
              <a:buClrTx/>
              <a:buSzTx/>
              <a:buFontTx/>
              <a:buNone/>
              <a:tabLst/>
              <a:defRPr/>
            </a:pPr>
            <a:r>
              <a:rPr kumimoji="0" lang="sv-SE" sz="2600" b="1" i="0" u="none" strike="noStrike" kern="1200" cap="none" spc="0" normalizeH="0" baseline="0" noProof="0" dirty="0">
                <a:ln>
                  <a:noFill/>
                </a:ln>
                <a:solidFill>
                  <a:prstClr val="whit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Rörelseglädje </a:t>
            </a:r>
          </a:p>
        </p:txBody>
      </p:sp>
      <p:sp>
        <p:nvSpPr>
          <p:cNvPr id="20" name="textruta 19">
            <a:extLst>
              <a:ext uri="{FF2B5EF4-FFF2-40B4-BE49-F238E27FC236}">
                <a16:creationId xmlns:a16="http://schemas.microsoft.com/office/drawing/2014/main" id="{2AF5F2BB-1A5C-D64A-BD68-C7826CF31088}"/>
              </a:ext>
            </a:extLst>
          </p:cNvPr>
          <p:cNvSpPr txBox="1"/>
          <p:nvPr/>
        </p:nvSpPr>
        <p:spPr>
          <a:xfrm>
            <a:off x="3987513" y="731528"/>
            <a:ext cx="406123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sv-SE" sz="2600" b="1" i="0" u="none" strike="noStrike" kern="1200" cap="none" spc="0" normalizeH="0" baseline="0" noProof="0" dirty="0">
                <a:ln>
                  <a:noFill/>
                </a:ln>
                <a:solidFill>
                  <a:prstClr val="whit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Välkomnande</a:t>
            </a:r>
          </a:p>
        </p:txBody>
      </p:sp>
      <p:sp>
        <p:nvSpPr>
          <p:cNvPr id="21" name="textruta 20">
            <a:extLst>
              <a:ext uri="{FF2B5EF4-FFF2-40B4-BE49-F238E27FC236}">
                <a16:creationId xmlns:a16="http://schemas.microsoft.com/office/drawing/2014/main" id="{906274DD-3BDE-5D45-905B-6028CE132331}"/>
              </a:ext>
            </a:extLst>
          </p:cNvPr>
          <p:cNvSpPr txBox="1"/>
          <p:nvPr/>
        </p:nvSpPr>
        <p:spPr>
          <a:xfrm>
            <a:off x="8130769" y="2998931"/>
            <a:ext cx="406123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sv-SE" sz="2600" b="1" i="0" u="none" strike="noStrike" kern="1200" cap="none" spc="0" normalizeH="0" baseline="0" noProof="0" dirty="0">
                <a:ln>
                  <a:noFill/>
                </a:ln>
                <a:solidFill>
                  <a:prstClr val="whit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Ledande </a:t>
            </a:r>
          </a:p>
        </p:txBody>
      </p:sp>
      <p:sp>
        <p:nvSpPr>
          <p:cNvPr id="22" name="textruta 21">
            <a:extLst>
              <a:ext uri="{FF2B5EF4-FFF2-40B4-BE49-F238E27FC236}">
                <a16:creationId xmlns:a16="http://schemas.microsoft.com/office/drawing/2014/main" id="{7473A93A-0C2C-2F40-8E39-D277BDC5CE8F}"/>
              </a:ext>
            </a:extLst>
          </p:cNvPr>
          <p:cNvSpPr txBox="1"/>
          <p:nvPr/>
        </p:nvSpPr>
        <p:spPr>
          <a:xfrm>
            <a:off x="4059548" y="5325557"/>
            <a:ext cx="406123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sv-SE" sz="2600" b="1" i="0" u="none" strike="noStrike" kern="1200" cap="none" spc="0" normalizeH="0" baseline="0" noProof="0" dirty="0">
                <a:ln>
                  <a:noFill/>
                </a:ln>
                <a:solidFill>
                  <a:prstClr val="whit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Engagerande </a:t>
            </a:r>
          </a:p>
        </p:txBody>
      </p:sp>
      <p:pic>
        <p:nvPicPr>
          <p:cNvPr id="23" name="Bildobjekt 22">
            <a:extLst>
              <a:ext uri="{FF2B5EF4-FFF2-40B4-BE49-F238E27FC236}">
                <a16:creationId xmlns:a16="http://schemas.microsoft.com/office/drawing/2014/main" id="{6C46D5D5-AB81-1840-BC9B-7F8B206B84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11060" y="1366109"/>
            <a:ext cx="3814139" cy="3809223"/>
          </a:xfrm>
          <a:prstGeom prst="rect">
            <a:avLst/>
          </a:prstGeom>
          <a:effectLst>
            <a:outerShdw blurRad="101600" dist="38100" dir="8100000" algn="tr" rotWithShape="0">
              <a:prstClr val="black">
                <a:alpha val="40000"/>
              </a:prstClr>
            </a:outerShdw>
          </a:effectLst>
        </p:spPr>
      </p:pic>
      <p:sp>
        <p:nvSpPr>
          <p:cNvPr id="17" name="Platshållare för bildnummer 3">
            <a:extLst>
              <a:ext uri="{FF2B5EF4-FFF2-40B4-BE49-F238E27FC236}">
                <a16:creationId xmlns:a16="http://schemas.microsoft.com/office/drawing/2014/main" id="{A0FD4B0D-0FED-6F4E-9DC1-73FDA505C415}"/>
              </a:ext>
            </a:extLst>
          </p:cNvPr>
          <p:cNvSpPr>
            <a:spLocks noGrp="1"/>
          </p:cNvSpPr>
          <p:nvPr>
            <p:ph type="sldNum" sz="quarter" idx="12"/>
          </p:nvPr>
        </p:nvSpPr>
        <p:spPr>
          <a:xfrm>
            <a:off x="98039" y="6379332"/>
            <a:ext cx="312592" cy="404812"/>
          </a:xfrm>
          <a:noFill/>
          <a:ln>
            <a:noFill/>
          </a:ln>
        </p:spPr>
        <p:txBody>
          <a:bodyPr lIns="18000" rIns="1800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fld id="{4FC1F0BC-4120-4C3A-9EC0-B585A47A5292}" type="slidenum">
              <a:rPr kumimoji="0" lang="sv-SE" sz="1400" b="1" i="0" u="none" strike="noStrike" kern="1200" cap="none" spc="0" normalizeH="0" baseline="0" noProof="0" smtClean="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400" b="1" i="0" u="none" strike="noStrike" kern="1200" cap="none" spc="0" normalizeH="0" baseline="0" noProof="0" dirty="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nvGrpSpPr>
          <p:cNvPr id="2" name="Grupp 1">
            <a:extLst>
              <a:ext uri="{FF2B5EF4-FFF2-40B4-BE49-F238E27FC236}">
                <a16:creationId xmlns:a16="http://schemas.microsoft.com/office/drawing/2014/main" id="{DD54295A-0E70-5A4C-B2D9-0B8C510F7A46}"/>
              </a:ext>
            </a:extLst>
          </p:cNvPr>
          <p:cNvGrpSpPr/>
          <p:nvPr/>
        </p:nvGrpSpPr>
        <p:grpSpPr>
          <a:xfrm>
            <a:off x="5088202" y="2776154"/>
            <a:ext cx="1837796" cy="973309"/>
            <a:chOff x="4499504" y="2534456"/>
            <a:chExt cx="3085412" cy="1634055"/>
          </a:xfrm>
        </p:grpSpPr>
        <p:pic>
          <p:nvPicPr>
            <p:cNvPr id="10" name="Bildobjekt 9">
              <a:extLst>
                <a:ext uri="{FF2B5EF4-FFF2-40B4-BE49-F238E27FC236}">
                  <a16:creationId xmlns:a16="http://schemas.microsoft.com/office/drawing/2014/main" id="{9F096F0B-112D-714C-ADEB-DFDA520E9C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18107" y="2534456"/>
              <a:ext cx="1155785" cy="928949"/>
            </a:xfrm>
            <a:prstGeom prst="rect">
              <a:avLst/>
            </a:prstGeom>
          </p:spPr>
        </p:pic>
        <p:sp>
          <p:nvSpPr>
            <p:cNvPr id="12" name="textruta 11">
              <a:extLst>
                <a:ext uri="{FF2B5EF4-FFF2-40B4-BE49-F238E27FC236}">
                  <a16:creationId xmlns:a16="http://schemas.microsoft.com/office/drawing/2014/main" id="{4B911337-2F28-BB49-96BE-2E8F3B7117C0}"/>
                </a:ext>
              </a:extLst>
            </p:cNvPr>
            <p:cNvSpPr txBox="1"/>
            <p:nvPr/>
          </p:nvSpPr>
          <p:spPr>
            <a:xfrm>
              <a:off x="4499504" y="3195363"/>
              <a:ext cx="3085412" cy="973148"/>
            </a:xfrm>
            <a:prstGeom prst="rect">
              <a:avLst/>
            </a:prstGeom>
            <a:noFill/>
          </p:spPr>
          <p:txBody>
            <a:bodyPr wrap="square" rtlCol="0">
              <a:spAutoFit/>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NACKA </a:t>
              </a:r>
            </a:p>
            <a:p>
              <a:pPr marL="0" marR="0" lvl="0" indent="0" algn="ctr" defTabSz="914400" rtl="0" eaLnBrk="1" fontAlgn="auto" latinLnBrk="0" hangingPunct="1">
                <a:lnSpc>
                  <a:spcPts val="19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HJÄRTA</a:t>
              </a:r>
            </a:p>
          </p:txBody>
        </p:sp>
      </p:grpSp>
    </p:spTree>
    <p:extLst>
      <p:ext uri="{BB962C8B-B14F-4D97-AF65-F5344CB8AC3E}">
        <p14:creationId xmlns:p14="http://schemas.microsoft.com/office/powerpoint/2010/main" val="2414170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2000"/>
                                        <p:tgtEl>
                                          <p:spTgt spid="20">
                                            <p:txEl>
                                              <p:pRg st="0" end="0"/>
                                            </p:txEl>
                                          </p:spTgt>
                                        </p:tgtEl>
                                      </p:cBhvr>
                                    </p:animEffect>
                                    <p:anim calcmode="lin" valueType="num">
                                      <p:cBhvr>
                                        <p:cTn id="8" dur="2000" fill="hold"/>
                                        <p:tgtEl>
                                          <p:spTgt spid="20">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20">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21">
                                            <p:txEl>
                                              <p:pRg st="0" end="0"/>
                                            </p:txEl>
                                          </p:spTgt>
                                        </p:tgtEl>
                                        <p:attrNameLst>
                                          <p:attrName>style.visibility</p:attrName>
                                        </p:attrNameLst>
                                      </p:cBhvr>
                                      <p:to>
                                        <p:strVal val="visible"/>
                                      </p:to>
                                    </p:set>
                                    <p:animEffect transition="in" filter="fade">
                                      <p:cBhvr>
                                        <p:cTn id="14" dur="2000"/>
                                        <p:tgtEl>
                                          <p:spTgt spid="21">
                                            <p:txEl>
                                              <p:pRg st="0" end="0"/>
                                            </p:txEl>
                                          </p:spTgt>
                                        </p:tgtEl>
                                      </p:cBhvr>
                                    </p:animEffect>
                                    <p:anim calcmode="lin" valueType="num">
                                      <p:cBhvr>
                                        <p:cTn id="15" dur="2000" fill="hold"/>
                                        <p:tgtEl>
                                          <p:spTgt spid="21">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2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22">
                                            <p:txEl>
                                              <p:pRg st="0" end="0"/>
                                            </p:txEl>
                                          </p:spTgt>
                                        </p:tgtEl>
                                        <p:attrNameLst>
                                          <p:attrName>style.visibility</p:attrName>
                                        </p:attrNameLst>
                                      </p:cBhvr>
                                      <p:to>
                                        <p:strVal val="visible"/>
                                      </p:to>
                                    </p:set>
                                    <p:animEffect transition="in" filter="fade">
                                      <p:cBhvr>
                                        <p:cTn id="21" dur="2000"/>
                                        <p:tgtEl>
                                          <p:spTgt spid="22">
                                            <p:txEl>
                                              <p:pRg st="0" end="0"/>
                                            </p:txEl>
                                          </p:spTgt>
                                        </p:tgtEl>
                                      </p:cBhvr>
                                    </p:animEffect>
                                    <p:anim calcmode="lin" valueType="num">
                                      <p:cBhvr>
                                        <p:cTn id="22" dur="2000" fill="hold"/>
                                        <p:tgtEl>
                                          <p:spTgt spid="22">
                                            <p:txEl>
                                              <p:pRg st="0" end="0"/>
                                            </p:txEl>
                                          </p:spTgt>
                                        </p:tgtEl>
                                        <p:attrNameLst>
                                          <p:attrName>ppt_w</p:attrName>
                                        </p:attrNameLst>
                                      </p:cBhvr>
                                      <p:tavLst>
                                        <p:tav tm="0" fmla="#ppt_w*sin(2.5*pi*$)">
                                          <p:val>
                                            <p:fltVal val="0"/>
                                          </p:val>
                                        </p:tav>
                                        <p:tav tm="100000">
                                          <p:val>
                                            <p:fltVal val="1"/>
                                          </p:val>
                                        </p:tav>
                                      </p:tavLst>
                                    </p:anim>
                                    <p:anim calcmode="lin" valueType="num">
                                      <p:cBhvr>
                                        <p:cTn id="23" dur="2000" fill="hold"/>
                                        <p:tgtEl>
                                          <p:spTgt spid="2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fade">
                                      <p:cBhvr>
                                        <p:cTn id="28" dur="2000"/>
                                        <p:tgtEl>
                                          <p:spTgt spid="11">
                                            <p:txEl>
                                              <p:pRg st="0" end="0"/>
                                            </p:txEl>
                                          </p:spTgt>
                                        </p:tgtEl>
                                      </p:cBhvr>
                                    </p:animEffect>
                                    <p:anim calcmode="lin" valueType="num">
                                      <p:cBhvr>
                                        <p:cTn id="29" dur="2000" fill="hold"/>
                                        <p:tgtEl>
                                          <p:spTgt spid="11">
                                            <p:txEl>
                                              <p:pRg st="0" end="0"/>
                                            </p:txEl>
                                          </p:spTgt>
                                        </p:tgtEl>
                                        <p:attrNameLst>
                                          <p:attrName>ppt_w</p:attrName>
                                        </p:attrNameLst>
                                      </p:cBhvr>
                                      <p:tavLst>
                                        <p:tav tm="0" fmla="#ppt_w*sin(2.5*pi*$)">
                                          <p:val>
                                            <p:fltVal val="0"/>
                                          </p:val>
                                        </p:tav>
                                        <p:tav tm="100000">
                                          <p:val>
                                            <p:fltVal val="1"/>
                                          </p:val>
                                        </p:tav>
                                      </p:tavLst>
                                    </p:anim>
                                    <p:anim calcmode="lin" valueType="num">
                                      <p:cBhvr>
                                        <p:cTn id="30" dur="2000" fill="hold"/>
                                        <p:tgtEl>
                                          <p:spTgt spid="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03E47F-D380-D1FB-73B1-1FEF1732C04D}"/>
              </a:ext>
            </a:extLst>
          </p:cNvPr>
          <p:cNvSpPr>
            <a:spLocks noGrp="1"/>
          </p:cNvSpPr>
          <p:nvPr>
            <p:ph type="title"/>
          </p:nvPr>
        </p:nvSpPr>
        <p:spPr>
          <a:xfrm>
            <a:off x="712076" y="291116"/>
            <a:ext cx="10515600" cy="1524000"/>
          </a:xfrm>
        </p:spPr>
        <p:txBody>
          <a:bodyPr/>
          <a:lstStyle/>
          <a:p>
            <a:pPr algn="ctr"/>
            <a:r>
              <a:rPr lang="sv-SE" dirty="0"/>
              <a:t> </a:t>
            </a:r>
            <a:r>
              <a:rPr lang="sv-SE" dirty="0">
                <a:latin typeface="Helvetica Neue Condensed Black" panose="02000503000000020004"/>
              </a:rPr>
              <a:t>Välkomnande    </a:t>
            </a:r>
            <a:br>
              <a:rPr lang="sv-SE" dirty="0">
                <a:latin typeface="Helvetica Neue Condensed Black" panose="02000503000000020004"/>
              </a:rPr>
            </a:br>
            <a:r>
              <a:rPr lang="sv-SE" sz="2400" b="1" dirty="0">
                <a:latin typeface="Helvetica Neue Light" panose="02000403000000020004" pitchFamily="2" charset="0"/>
              </a:rPr>
              <a:t>Genom att vara  välkomnande skapar Nacka IBK gemenskap och tillhörighet.</a:t>
            </a:r>
            <a:br>
              <a:rPr lang="sv-SE" sz="2400" b="1" dirty="0">
                <a:latin typeface="Helvetica Neue Light" panose="02000403000000020004" pitchFamily="2" charset="0"/>
              </a:rPr>
            </a:br>
            <a:r>
              <a:rPr lang="sv-SE" dirty="0">
                <a:latin typeface="Helvetica Neue Condensed Black" panose="02000503000000020004"/>
              </a:rPr>
              <a:t>                     </a:t>
            </a:r>
          </a:p>
        </p:txBody>
      </p:sp>
      <p:sp>
        <p:nvSpPr>
          <p:cNvPr id="3" name="Platshållare för innehåll 2">
            <a:extLst>
              <a:ext uri="{FF2B5EF4-FFF2-40B4-BE49-F238E27FC236}">
                <a16:creationId xmlns:a16="http://schemas.microsoft.com/office/drawing/2014/main" id="{4F58B841-D02B-EBA8-C89B-7F36832CCE70}"/>
              </a:ext>
            </a:extLst>
          </p:cNvPr>
          <p:cNvSpPr>
            <a:spLocks noGrp="1"/>
          </p:cNvSpPr>
          <p:nvPr>
            <p:ph idx="1"/>
          </p:nvPr>
        </p:nvSpPr>
        <p:spPr/>
        <p:txBody>
          <a:bodyPr/>
          <a:lstStyle/>
          <a:p>
            <a:r>
              <a:rPr lang="sv-SE" sz="2800" dirty="0">
                <a:latin typeface="Helvetica Neue Light" panose="02000403000000020004" pitchFamily="2" charset="0"/>
                <a:ea typeface="Helvetica Neue Light" panose="02000403000000020004" pitchFamily="2" charset="0"/>
                <a:cs typeface="Helvetica Neue Condensed" panose="02000503000000020004" pitchFamily="2" charset="0"/>
              </a:rPr>
              <a:t>Nacka IBK är en plats för alla. Ung, gammal, nybörjare och elit.</a:t>
            </a:r>
          </a:p>
          <a:p>
            <a:r>
              <a:rPr lang="sv-SE" dirty="0">
                <a:latin typeface="Helvetica Neue Light" panose="02000403000000020004" pitchFamily="2" charset="0"/>
                <a:ea typeface="Helvetica Neue Light" panose="02000403000000020004" pitchFamily="2" charset="0"/>
                <a:cs typeface="Helvetica Neue Condensed" panose="02000503000000020004" pitchFamily="2" charset="0"/>
              </a:rPr>
              <a:t>Nacka IBK </a:t>
            </a:r>
            <a:r>
              <a:rPr lang="sv-SE" dirty="0">
                <a:latin typeface="Helvetica Neue Light" panose="02000403000000020004" pitchFamily="2" charset="0"/>
              </a:rPr>
              <a:t>är  en inkluderande och trygg miljö där alla känner sig sedda och accepterade. </a:t>
            </a:r>
          </a:p>
          <a:p>
            <a:r>
              <a:rPr lang="sv-SE" dirty="0">
                <a:latin typeface="Helvetica Neue Light" panose="02000403000000020004" pitchFamily="2" charset="0"/>
              </a:rPr>
              <a:t>Nacka IBK arbetar för att välkomna nya medlemmar, oavsett bakgrund och kunskap.</a:t>
            </a:r>
          </a:p>
          <a:p>
            <a:r>
              <a:rPr lang="sv-SE" dirty="0">
                <a:latin typeface="Helvetica Neue Light" panose="02000403000000020004" pitchFamily="2" charset="0"/>
              </a:rPr>
              <a:t>Nacka IBK jobbar för att bygga relationer mellan spelare, ledare och lag. </a:t>
            </a:r>
          </a:p>
          <a:p>
            <a:endParaRPr lang="sv-SE" sz="2800" i="1" dirty="0">
              <a:latin typeface="Helvetica Neue Light" panose="02000403000000020004" pitchFamily="2" charset="0"/>
              <a:ea typeface="Helvetica Neue Light" panose="02000403000000020004" pitchFamily="2" charset="0"/>
              <a:cs typeface="Helvetica Neue Condensed" panose="02000503000000020004" pitchFamily="2" charset="0"/>
            </a:endParaRPr>
          </a:p>
          <a:p>
            <a:endParaRPr lang="sv-SE" dirty="0"/>
          </a:p>
        </p:txBody>
      </p:sp>
    </p:spTree>
    <p:extLst>
      <p:ext uri="{BB962C8B-B14F-4D97-AF65-F5344CB8AC3E}">
        <p14:creationId xmlns:p14="http://schemas.microsoft.com/office/powerpoint/2010/main" val="3637928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5FA8F-05C7-AF2C-84DA-4FF16C3DB2B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45B01F2-3B3B-9625-CF93-DB9C99906887}"/>
              </a:ext>
            </a:extLst>
          </p:cNvPr>
          <p:cNvSpPr>
            <a:spLocks noGrp="1"/>
          </p:cNvSpPr>
          <p:nvPr>
            <p:ph type="title"/>
          </p:nvPr>
        </p:nvSpPr>
        <p:spPr>
          <a:xfrm>
            <a:off x="712076" y="291116"/>
            <a:ext cx="10515600" cy="1524000"/>
          </a:xfrm>
        </p:spPr>
        <p:txBody>
          <a:bodyPr/>
          <a:lstStyle/>
          <a:p>
            <a:pPr algn="ctr"/>
            <a:r>
              <a:rPr lang="sv-SE" dirty="0"/>
              <a:t> </a:t>
            </a:r>
            <a:r>
              <a:rPr lang="sv-SE" dirty="0">
                <a:latin typeface="Helvetica Neue Condensed Black" panose="02000503000000020004"/>
              </a:rPr>
              <a:t>Rörelseglädje   </a:t>
            </a:r>
            <a:br>
              <a:rPr lang="sv-SE" dirty="0">
                <a:latin typeface="Helvetica Neue Condensed Black" panose="02000503000000020004"/>
              </a:rPr>
            </a:br>
            <a:r>
              <a:rPr lang="sv-SE" sz="1050" b="0" i="0" dirty="0">
                <a:solidFill>
                  <a:srgbClr val="FFFFFF"/>
                </a:solidFill>
                <a:effectLst/>
                <a:latin typeface="Montserrat" panose="00000500000000000000" pitchFamily="2" charset="0"/>
              </a:rPr>
              <a:t>Genom att främja rörelseglädje skapas en positiv atmosfär där medlemmar motiveras att delta och engagera sig.</a:t>
            </a:r>
            <a:br>
              <a:rPr lang="sv-SE" sz="2400" b="1" dirty="0">
                <a:latin typeface="Helvetica Neue Light" panose="02000403000000020004" pitchFamily="2" charset="0"/>
              </a:rPr>
            </a:br>
            <a:r>
              <a:rPr lang="sv-SE" sz="2400" dirty="0">
                <a:effectLst/>
                <a:latin typeface="Helvetica Neue Condensed Black" panose="02000503000000020004"/>
                <a:ea typeface="Aptos" panose="020B0004020202020204" pitchFamily="34" charset="0"/>
                <a:cs typeface="Times New Roman" panose="02020603050405020304" pitchFamily="18" charset="0"/>
              </a:rPr>
              <a:t>Genom att främja rörelseglädje skapas en positiv miljö där spelare motiveras att delta och engagera sig.</a:t>
            </a:r>
            <a:r>
              <a:rPr lang="sv-SE" sz="2400" dirty="0">
                <a:latin typeface="Helvetica Neue Condensed Black" panose="02000503000000020004"/>
              </a:rPr>
              <a:t>                     </a:t>
            </a:r>
          </a:p>
        </p:txBody>
      </p:sp>
      <p:sp>
        <p:nvSpPr>
          <p:cNvPr id="3" name="Platshållare för innehåll 2">
            <a:extLst>
              <a:ext uri="{FF2B5EF4-FFF2-40B4-BE49-F238E27FC236}">
                <a16:creationId xmlns:a16="http://schemas.microsoft.com/office/drawing/2014/main" id="{15AB9CB1-A489-10C9-D952-1BCCDC75AF87}"/>
              </a:ext>
            </a:extLst>
          </p:cNvPr>
          <p:cNvSpPr>
            <a:spLocks noGrp="1"/>
          </p:cNvSpPr>
          <p:nvPr>
            <p:ph idx="1"/>
          </p:nvPr>
        </p:nvSpPr>
        <p:spPr/>
        <p:txBody>
          <a:bodyPr/>
          <a:lstStyle/>
          <a:p>
            <a:r>
              <a:rPr lang="sv-SE" sz="2800" dirty="0">
                <a:latin typeface="Helvetica Neue Light" panose="02000403000000020004" pitchFamily="2" charset="0"/>
                <a:ea typeface="Helvetica Neue Light" panose="02000403000000020004" pitchFamily="2" charset="0"/>
                <a:cs typeface="Helvetica Neue Condensed" panose="02000503000000020004" pitchFamily="2" charset="0"/>
              </a:rPr>
              <a:t>Nacka IBK </a:t>
            </a:r>
            <a:r>
              <a:rPr lang="sv-SE" dirty="0">
                <a:latin typeface="Helvetica Neue Light" panose="02000403000000020004" pitchFamily="2" charset="0"/>
              </a:rPr>
              <a:t>betonar vikten av att ha kul och känna glädje i den fysiska aktiviteten.</a:t>
            </a:r>
          </a:p>
          <a:p>
            <a:r>
              <a:rPr lang="sv-SE" dirty="0">
                <a:latin typeface="Helvetica Neue Light" panose="02000403000000020004" pitchFamily="2" charset="0"/>
                <a:ea typeface="Helvetica Neue Light" panose="02000403000000020004" pitchFamily="2" charset="0"/>
                <a:cs typeface="Helvetica Neue Condensed" panose="02000503000000020004" pitchFamily="2" charset="0"/>
              </a:rPr>
              <a:t>Nacka IBK </a:t>
            </a:r>
            <a:r>
              <a:rPr lang="sv-SE" dirty="0">
                <a:latin typeface="Helvetica Neue Light" panose="02000403000000020004" pitchFamily="2" charset="0"/>
              </a:rPr>
              <a:t>Rörelseglädje innebär att alla, oavsett nivå, ska kunna njuta av sporten och uppleva gemenskap och att </a:t>
            </a:r>
          </a:p>
          <a:p>
            <a:r>
              <a:rPr lang="sv-SE" dirty="0">
                <a:latin typeface="Helvetica Neue Light" panose="02000403000000020004" pitchFamily="2" charset="0"/>
              </a:rPr>
              <a:t>Nacka IBK strävar efter att skapa en miljö där varje individ, oavsett ålder och förutsättningar, kan uppleva glädjen i att röra på sig genom innebandy.</a:t>
            </a:r>
          </a:p>
          <a:p>
            <a:r>
              <a:rPr lang="sv-SE" dirty="0">
                <a:latin typeface="Helvetica Neue Light" panose="02000403000000020004" pitchFamily="2" charset="0"/>
              </a:rPr>
              <a:t>Nacka IBK Vi ser till att främja en aktiv och hälsosam livsstil. Rörelseglädje bidrar inte bara till fysisk hälsa utan även till mental välbefinnande.</a:t>
            </a: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sz="2800" i="1" dirty="0">
              <a:latin typeface="Helvetica Neue Light" panose="02000403000000020004" pitchFamily="2" charset="0"/>
              <a:ea typeface="Helvetica Neue Light" panose="02000403000000020004" pitchFamily="2" charset="0"/>
              <a:cs typeface="Helvetica Neue Condensed" panose="02000503000000020004" pitchFamily="2" charset="0"/>
            </a:endParaRPr>
          </a:p>
          <a:p>
            <a:endParaRPr lang="sv-SE" dirty="0"/>
          </a:p>
        </p:txBody>
      </p:sp>
    </p:spTree>
    <p:extLst>
      <p:ext uri="{BB962C8B-B14F-4D97-AF65-F5344CB8AC3E}">
        <p14:creationId xmlns:p14="http://schemas.microsoft.com/office/powerpoint/2010/main" val="2189597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991CB-AA46-A190-0D18-58EC62ABA8F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C9C4C84-5521-0160-D5EF-9BF603AF442D}"/>
              </a:ext>
            </a:extLst>
          </p:cNvPr>
          <p:cNvSpPr>
            <a:spLocks noGrp="1"/>
          </p:cNvSpPr>
          <p:nvPr>
            <p:ph type="title"/>
          </p:nvPr>
        </p:nvSpPr>
        <p:spPr>
          <a:xfrm>
            <a:off x="712076" y="291116"/>
            <a:ext cx="10515600" cy="1524000"/>
          </a:xfrm>
        </p:spPr>
        <p:txBody>
          <a:bodyPr/>
          <a:lstStyle/>
          <a:p>
            <a:pPr algn="ctr"/>
            <a:r>
              <a:rPr lang="sv-SE" dirty="0"/>
              <a:t> </a:t>
            </a:r>
            <a:r>
              <a:rPr lang="sv-SE" dirty="0">
                <a:latin typeface="Helvetica Neue Condensed Black" panose="02000503000000020004"/>
              </a:rPr>
              <a:t>Ledande  </a:t>
            </a:r>
            <a:br>
              <a:rPr lang="sv-SE" dirty="0">
                <a:latin typeface="Helvetica Neue Condensed Black" panose="02000503000000020004"/>
              </a:rPr>
            </a:br>
            <a:r>
              <a:rPr lang="sv-SE" sz="1050" b="0" i="0" dirty="0">
                <a:solidFill>
                  <a:srgbClr val="FFFFFF"/>
                </a:solidFill>
                <a:effectLst/>
                <a:latin typeface="Montserrat" panose="00000500000000000000" pitchFamily="2" charset="0"/>
              </a:rPr>
              <a:t>Genom att främja rörelseglädje skapas en positiv atmosfär där medlemmar motiveras att delta och engagera sig.</a:t>
            </a:r>
            <a:br>
              <a:rPr lang="sv-SE" sz="2400" b="1" dirty="0">
                <a:latin typeface="Helvetica Neue Light" panose="02000403000000020004" pitchFamily="2" charset="0"/>
              </a:rPr>
            </a:br>
            <a:r>
              <a:rPr lang="sv-SE" sz="2400" b="1" dirty="0">
                <a:latin typeface="Helvetica Neue Light" panose="02000403000000020004" pitchFamily="2" charset="0"/>
                <a:ea typeface="Helvetica Neue Light" panose="02000403000000020004" pitchFamily="2" charset="0"/>
                <a:cs typeface="Helvetica Neue Condensed" panose="02000503000000020004" pitchFamily="2" charset="0"/>
              </a:rPr>
              <a:t>Vi är ledande, på och vid sidan av planen. I spelet, utveckling och hur vi driver vår verksamhet</a:t>
            </a:r>
            <a:endParaRPr lang="sv-SE" sz="2400" b="1" dirty="0">
              <a:latin typeface="Helvetica Neue Condensed Black" panose="02000503000000020004"/>
            </a:endParaRPr>
          </a:p>
        </p:txBody>
      </p:sp>
      <p:sp>
        <p:nvSpPr>
          <p:cNvPr id="3" name="Platshållare för innehåll 2">
            <a:extLst>
              <a:ext uri="{FF2B5EF4-FFF2-40B4-BE49-F238E27FC236}">
                <a16:creationId xmlns:a16="http://schemas.microsoft.com/office/drawing/2014/main" id="{245C97AD-3500-5EC2-4CE9-2AE02D69DDF4}"/>
              </a:ext>
            </a:extLst>
          </p:cNvPr>
          <p:cNvSpPr>
            <a:spLocks noGrp="1"/>
          </p:cNvSpPr>
          <p:nvPr>
            <p:ph idx="1"/>
          </p:nvPr>
        </p:nvSpPr>
        <p:spPr/>
        <p:txBody>
          <a:bodyPr/>
          <a:lstStyle/>
          <a:p>
            <a:r>
              <a:rPr lang="sv-SE" sz="2800" dirty="0">
                <a:latin typeface="Helvetica Neue Light" panose="02000403000000020004" pitchFamily="2" charset="0"/>
                <a:ea typeface="Helvetica Neue Light" panose="02000403000000020004" pitchFamily="2" charset="0"/>
                <a:cs typeface="Helvetica Neue Condensed" panose="02000503000000020004" pitchFamily="2" charset="0"/>
              </a:rPr>
              <a:t>Nacka IBK ska vara ledande att sätta standarden för god träning, sportsligt uppförande och socialt ansvar.</a:t>
            </a:r>
            <a:endParaRPr lang="sv-SE" dirty="0">
              <a:latin typeface="Helvetica Neue Light" panose="02000403000000020004" pitchFamily="2" charset="0"/>
            </a:endParaRPr>
          </a:p>
          <a:p>
            <a:r>
              <a:rPr lang="sv-SE" dirty="0">
                <a:latin typeface="Helvetica Neue Light" panose="02000403000000020004" pitchFamily="2" charset="0"/>
                <a:ea typeface="Helvetica Neue Light" panose="02000403000000020004" pitchFamily="2" charset="0"/>
                <a:cs typeface="Helvetica Neue Condensed" panose="02000503000000020004" pitchFamily="2" charset="0"/>
              </a:rPr>
              <a:t>Nacka IBK </a:t>
            </a:r>
            <a:r>
              <a:rPr lang="sv-SE" dirty="0">
                <a:latin typeface="Helvetica Neue Light" panose="02000403000000020004" pitchFamily="2" charset="0"/>
              </a:rPr>
              <a:t>skapar utveckling</a:t>
            </a:r>
          </a:p>
          <a:p>
            <a:r>
              <a:rPr lang="sv-SE" dirty="0">
                <a:latin typeface="Helvetica Neue Light" panose="02000403000000020004" pitchFamily="2" charset="0"/>
              </a:rPr>
              <a:t>Nacka IBK strävar efter att skapa en miljö där varje individ, oavsett ålder och förutsättningar, kan uppleva glädjen i att röra på sig genom innebandy.</a:t>
            </a:r>
          </a:p>
          <a:p>
            <a:r>
              <a:rPr lang="sv-SE" dirty="0">
                <a:latin typeface="Helvetica Neue Light" panose="02000403000000020004" pitchFamily="2" charset="0"/>
              </a:rPr>
              <a:t>Nacka IBK vill främja en aktiv och hälsosam livsstil. Rörelseglädje bidrar inte bara till fysisk hälsa utan även till mental välbefinnande.</a:t>
            </a: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sz="2800" i="1" dirty="0">
              <a:latin typeface="Helvetica Neue Light" panose="02000403000000020004" pitchFamily="2" charset="0"/>
              <a:ea typeface="Helvetica Neue Light" panose="02000403000000020004" pitchFamily="2" charset="0"/>
              <a:cs typeface="Helvetica Neue Condensed" panose="02000503000000020004" pitchFamily="2" charset="0"/>
            </a:endParaRPr>
          </a:p>
          <a:p>
            <a:endParaRPr lang="sv-SE" dirty="0"/>
          </a:p>
        </p:txBody>
      </p:sp>
    </p:spTree>
    <p:extLst>
      <p:ext uri="{BB962C8B-B14F-4D97-AF65-F5344CB8AC3E}">
        <p14:creationId xmlns:p14="http://schemas.microsoft.com/office/powerpoint/2010/main" val="2622432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F237B-98F7-D97C-A568-6AF2D7FFD5C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E618495-973E-D2BA-145E-916D19F9DF9E}"/>
              </a:ext>
            </a:extLst>
          </p:cNvPr>
          <p:cNvSpPr>
            <a:spLocks noGrp="1"/>
          </p:cNvSpPr>
          <p:nvPr>
            <p:ph type="title"/>
          </p:nvPr>
        </p:nvSpPr>
        <p:spPr>
          <a:xfrm>
            <a:off x="712076" y="291116"/>
            <a:ext cx="10515600" cy="1524000"/>
          </a:xfrm>
        </p:spPr>
        <p:txBody>
          <a:bodyPr/>
          <a:lstStyle/>
          <a:p>
            <a:pPr algn="ctr"/>
            <a:r>
              <a:rPr lang="sv-SE" dirty="0"/>
              <a:t> </a:t>
            </a:r>
            <a:r>
              <a:rPr lang="sv-SE" dirty="0">
                <a:latin typeface="Helvetica Neue Condensed Black" panose="02000503000000020004"/>
              </a:rPr>
              <a:t>Engagerande</a:t>
            </a:r>
            <a:br>
              <a:rPr lang="sv-SE" dirty="0">
                <a:latin typeface="Helvetica Neue Condensed Black" panose="02000503000000020004"/>
              </a:rPr>
            </a:br>
            <a:r>
              <a:rPr lang="sv-SE" sz="1050" b="0" i="0" dirty="0">
                <a:solidFill>
                  <a:srgbClr val="FFFFFF"/>
                </a:solidFill>
                <a:effectLst/>
                <a:latin typeface="Montserrat" panose="00000500000000000000" pitchFamily="2" charset="0"/>
              </a:rPr>
              <a:t>Genom att främja rörelseglädje skapas en positiv atmosfär där medlemmar motiveras att delta och engagera sig.</a:t>
            </a:r>
            <a:br>
              <a:rPr lang="sv-SE" sz="2400" b="1" dirty="0">
                <a:latin typeface="Helvetica Neue Light" panose="02000403000000020004" pitchFamily="2" charset="0"/>
              </a:rPr>
            </a:br>
            <a:r>
              <a:rPr lang="sv-SE" sz="2400" b="1" dirty="0">
                <a:latin typeface="Helvetica Neue Light" panose="02000403000000020004" pitchFamily="2" charset="0"/>
                <a:ea typeface="Helvetica Neue Light" panose="02000403000000020004" pitchFamily="2" charset="0"/>
                <a:cs typeface="Helvetica Neue Condensed" panose="02000503000000020004" pitchFamily="2" charset="0"/>
              </a:rPr>
              <a:t>Nacka IBK:s vision är, vi betyder mer för fler. Vi engagerar fler.</a:t>
            </a:r>
            <a:endParaRPr lang="sv-SE" sz="2400" b="1" dirty="0">
              <a:latin typeface="Helvetica Neue Condensed Black" panose="02000503000000020004"/>
            </a:endParaRPr>
          </a:p>
        </p:txBody>
      </p:sp>
      <p:sp>
        <p:nvSpPr>
          <p:cNvPr id="3" name="Platshållare för innehåll 2">
            <a:extLst>
              <a:ext uri="{FF2B5EF4-FFF2-40B4-BE49-F238E27FC236}">
                <a16:creationId xmlns:a16="http://schemas.microsoft.com/office/drawing/2014/main" id="{B5E6AA75-8CC0-F1CE-0E32-84C1BFC7AA42}"/>
              </a:ext>
            </a:extLst>
          </p:cNvPr>
          <p:cNvSpPr>
            <a:spLocks noGrp="1"/>
          </p:cNvSpPr>
          <p:nvPr>
            <p:ph idx="1"/>
          </p:nvPr>
        </p:nvSpPr>
        <p:spPr/>
        <p:txBody>
          <a:bodyPr/>
          <a:lstStyle/>
          <a:p>
            <a:r>
              <a:rPr lang="sv-SE" sz="2800" dirty="0">
                <a:latin typeface="Helvetica Neue Light" panose="02000403000000020004" pitchFamily="2" charset="0"/>
                <a:ea typeface="Helvetica Neue Light" panose="02000403000000020004" pitchFamily="2" charset="0"/>
                <a:cs typeface="Helvetica Neue Condensed" panose="02000503000000020004" pitchFamily="2" charset="0"/>
              </a:rPr>
              <a:t>Nacka IBK vill skapa en miljö där alla känner sig delaktiga, oavsett nivå eller bakgrund.</a:t>
            </a:r>
          </a:p>
          <a:p>
            <a:r>
              <a:rPr lang="sv-SE" dirty="0">
                <a:latin typeface="Helvetica Neue Light" panose="02000403000000020004" pitchFamily="2" charset="0"/>
                <a:ea typeface="Helvetica Neue Light" panose="02000403000000020004" pitchFamily="2" charset="0"/>
                <a:cs typeface="Helvetica Neue Condensed" panose="02000503000000020004" pitchFamily="2" charset="0"/>
              </a:rPr>
              <a:t>Nacka IBK  uppmuntra delaktighet och ansvarstagande, både på och utanför planen. </a:t>
            </a:r>
            <a:endParaRPr lang="sv-SE" dirty="0">
              <a:latin typeface="Helvetica Neue Light" panose="02000403000000020004" pitchFamily="2" charset="0"/>
            </a:endParaRPr>
          </a:p>
          <a:p>
            <a:r>
              <a:rPr lang="sv-SE" dirty="0">
                <a:latin typeface="Helvetica Neue Light" panose="02000403000000020004" pitchFamily="2" charset="0"/>
              </a:rPr>
              <a:t>Nacka IBK:s verksamhet grundar sig på ideellt engagemang. Vi vill verka för att våra medlemmar skall vara delaktiga och ha inflytande i verksamheten.</a:t>
            </a: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sz="2800" i="1" dirty="0">
              <a:latin typeface="Helvetica Neue Light" panose="02000403000000020004" pitchFamily="2" charset="0"/>
              <a:ea typeface="Helvetica Neue Light" panose="02000403000000020004" pitchFamily="2" charset="0"/>
              <a:cs typeface="Helvetica Neue Condensed" panose="02000503000000020004" pitchFamily="2" charset="0"/>
            </a:endParaRPr>
          </a:p>
          <a:p>
            <a:endParaRPr lang="sv-SE" dirty="0"/>
          </a:p>
        </p:txBody>
      </p:sp>
    </p:spTree>
    <p:extLst>
      <p:ext uri="{BB962C8B-B14F-4D97-AF65-F5344CB8AC3E}">
        <p14:creationId xmlns:p14="http://schemas.microsoft.com/office/powerpoint/2010/main" val="709079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Bildobjekt 4" descr="En bild som visar person, utomhus, sportutrustning, vatten&#10;&#10;AI-genererat innehåll kan vara felaktigt.">
            <a:extLst>
              <a:ext uri="{FF2B5EF4-FFF2-40B4-BE49-F238E27FC236}">
                <a16:creationId xmlns:a16="http://schemas.microsoft.com/office/drawing/2014/main" id="{98C9E102-96BD-9A4C-0921-D76DCAEC8BF3}"/>
              </a:ext>
            </a:extLst>
          </p:cNvPr>
          <p:cNvPicPr>
            <a:picLocks noChangeAspect="1"/>
          </p:cNvPicPr>
          <p:nvPr/>
        </p:nvPicPr>
        <p:blipFill>
          <a:blip r:embed="rId2"/>
          <a:stretch>
            <a:fillRect/>
          </a:stretch>
        </p:blipFill>
        <p:spPr>
          <a:xfrm>
            <a:off x="0" y="0"/>
            <a:ext cx="12192000" cy="7439186"/>
          </a:xfrm>
          <a:prstGeom prst="rect">
            <a:avLst/>
          </a:prstGeom>
        </p:spPr>
      </p:pic>
      <p:sp>
        <p:nvSpPr>
          <p:cNvPr id="2" name="Rubrik 1">
            <a:extLst>
              <a:ext uri="{FF2B5EF4-FFF2-40B4-BE49-F238E27FC236}">
                <a16:creationId xmlns:a16="http://schemas.microsoft.com/office/drawing/2014/main" id="{D603E47F-D380-D1FB-73B1-1FEF1732C04D}"/>
              </a:ext>
            </a:extLst>
          </p:cNvPr>
          <p:cNvSpPr>
            <a:spLocks noGrp="1"/>
          </p:cNvSpPr>
          <p:nvPr>
            <p:ph type="title"/>
          </p:nvPr>
        </p:nvSpPr>
        <p:spPr>
          <a:xfrm>
            <a:off x="712076" y="291116"/>
            <a:ext cx="10061027" cy="865022"/>
          </a:xfrm>
        </p:spPr>
        <p:txBody>
          <a:bodyPr/>
          <a:lstStyle/>
          <a:p>
            <a:pPr algn="ctr"/>
            <a:r>
              <a:rPr lang="sv-SE" b="1" dirty="0">
                <a:solidFill>
                  <a:schemeClr val="bg1"/>
                </a:solidFill>
              </a:rPr>
              <a:t>Värdegrundsträff med spelare</a:t>
            </a:r>
            <a:br>
              <a:rPr lang="sv-SE" b="1" dirty="0">
                <a:solidFill>
                  <a:schemeClr val="bg1"/>
                </a:solidFill>
                <a:latin typeface="Helvetica Neue Condensed Black" panose="02000503000000020004"/>
              </a:rPr>
            </a:br>
            <a:endParaRPr lang="sv-SE" b="1" dirty="0">
              <a:solidFill>
                <a:schemeClr val="bg1"/>
              </a:solidFill>
              <a:latin typeface="Helvetica Neue Condensed Black" panose="02000503000000020004"/>
            </a:endParaRPr>
          </a:p>
        </p:txBody>
      </p:sp>
      <p:sp>
        <p:nvSpPr>
          <p:cNvPr id="3" name="Platshållare för innehåll 2">
            <a:extLst>
              <a:ext uri="{FF2B5EF4-FFF2-40B4-BE49-F238E27FC236}">
                <a16:creationId xmlns:a16="http://schemas.microsoft.com/office/drawing/2014/main" id="{4F58B841-D02B-EBA8-C89B-7F36832CCE70}"/>
              </a:ext>
            </a:extLst>
          </p:cNvPr>
          <p:cNvSpPr>
            <a:spLocks noGrp="1"/>
          </p:cNvSpPr>
          <p:nvPr>
            <p:ph idx="1"/>
          </p:nvPr>
        </p:nvSpPr>
        <p:spPr/>
        <p:txBody>
          <a:bodyPr/>
          <a:lstStyle/>
          <a:p>
            <a:endParaRPr lang="sv-SE" sz="2800" i="1" dirty="0">
              <a:latin typeface="Helvetica Neue Light" panose="02000403000000020004" pitchFamily="2" charset="0"/>
              <a:ea typeface="Helvetica Neue Light" panose="02000403000000020004" pitchFamily="2" charset="0"/>
              <a:cs typeface="Helvetica Neue Condensed" panose="02000503000000020004" pitchFamily="2" charset="0"/>
            </a:endParaRPr>
          </a:p>
          <a:p>
            <a:endParaRPr lang="sv-SE" dirty="0"/>
          </a:p>
        </p:txBody>
      </p:sp>
      <p:sp>
        <p:nvSpPr>
          <p:cNvPr id="6" name="textruta 5">
            <a:extLst>
              <a:ext uri="{FF2B5EF4-FFF2-40B4-BE49-F238E27FC236}">
                <a16:creationId xmlns:a16="http://schemas.microsoft.com/office/drawing/2014/main" id="{62F804A5-F45D-1572-9707-996B13C70036}"/>
              </a:ext>
            </a:extLst>
          </p:cNvPr>
          <p:cNvSpPr txBox="1"/>
          <p:nvPr/>
        </p:nvSpPr>
        <p:spPr>
          <a:xfrm>
            <a:off x="6371897" y="3257768"/>
            <a:ext cx="4981903" cy="3631763"/>
          </a:xfrm>
          <a:prstGeom prst="rect">
            <a:avLst/>
          </a:prstGeom>
          <a:noFill/>
        </p:spPr>
        <p:txBody>
          <a:bodyPr wrap="square" rtlCol="0">
            <a:spAutoFit/>
          </a:bodyPr>
          <a:lstStyle/>
          <a:p>
            <a:r>
              <a:rPr lang="sv-SE" sz="3600" dirty="0">
                <a:solidFill>
                  <a:schemeClr val="bg1"/>
                </a:solidFill>
                <a:latin typeface="Helvetica Neue Condensed Black" panose="02000503000000020004"/>
              </a:rPr>
              <a:t>Innehåll:</a:t>
            </a:r>
          </a:p>
          <a:p>
            <a:pPr marL="571500" indent="-571500">
              <a:buFont typeface="Arial" panose="020B0604020202020204" pitchFamily="34" charset="0"/>
              <a:buChar char="•"/>
            </a:pPr>
            <a:r>
              <a:rPr lang="sv-SE" sz="3600" dirty="0">
                <a:solidFill>
                  <a:schemeClr val="bg1"/>
                </a:solidFill>
                <a:latin typeface="Helvetica Neue Condensed Black" panose="02000503000000020004"/>
              </a:rPr>
              <a:t>Instruktion till material</a:t>
            </a:r>
          </a:p>
          <a:p>
            <a:pPr marL="571500" indent="-571500">
              <a:buFont typeface="Arial" panose="020B0604020202020204" pitchFamily="34" charset="0"/>
              <a:buChar char="•"/>
            </a:pPr>
            <a:r>
              <a:rPr lang="sv-SE" sz="3600" dirty="0">
                <a:solidFill>
                  <a:schemeClr val="bg1"/>
                </a:solidFill>
                <a:latin typeface="Helvetica Neue Condensed Black" panose="02000503000000020004"/>
              </a:rPr>
              <a:t>Kontraktet</a:t>
            </a:r>
          </a:p>
          <a:p>
            <a:pPr marL="571500" indent="-571500">
              <a:buFont typeface="Arial" panose="020B0604020202020204" pitchFamily="34" charset="0"/>
              <a:buChar char="•"/>
            </a:pPr>
            <a:r>
              <a:rPr lang="sv-SE" sz="3600" dirty="0">
                <a:solidFill>
                  <a:schemeClr val="bg1"/>
                </a:solidFill>
                <a:latin typeface="Helvetica Neue Condensed Black" panose="02000503000000020004"/>
              </a:rPr>
              <a:t>Diskussions material</a:t>
            </a:r>
          </a:p>
          <a:p>
            <a:pPr marL="285750" indent="-285750">
              <a:buFont typeface="Arial" panose="020B0604020202020204" pitchFamily="34" charset="0"/>
              <a:buChar char="•"/>
            </a:pPr>
            <a:endParaRPr lang="sv-SE" sz="3600" dirty="0">
              <a:solidFill>
                <a:schemeClr val="bg1"/>
              </a:solidFill>
              <a:latin typeface="Helvetica Neue Condensed Black" panose="02000503000000020004"/>
            </a:endParaRPr>
          </a:p>
          <a:p>
            <a:endParaRPr lang="sv-SE" sz="1400" dirty="0">
              <a:solidFill>
                <a:schemeClr val="bg1"/>
              </a:solidFill>
              <a:latin typeface="Helvetica Neue Condensed Black" panose="02000503000000020004"/>
            </a:endParaRPr>
          </a:p>
        </p:txBody>
      </p:sp>
    </p:spTree>
    <p:extLst>
      <p:ext uri="{BB962C8B-B14F-4D97-AF65-F5344CB8AC3E}">
        <p14:creationId xmlns:p14="http://schemas.microsoft.com/office/powerpoint/2010/main" val="3561178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5FA8F-05C7-AF2C-84DA-4FF16C3DB2B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45B01F2-3B3B-9625-CF93-DB9C99906887}"/>
              </a:ext>
            </a:extLst>
          </p:cNvPr>
          <p:cNvSpPr>
            <a:spLocks noGrp="1"/>
          </p:cNvSpPr>
          <p:nvPr>
            <p:ph type="title"/>
          </p:nvPr>
        </p:nvSpPr>
        <p:spPr>
          <a:xfrm>
            <a:off x="838200" y="365125"/>
            <a:ext cx="10515600" cy="1325563"/>
          </a:xfrm>
        </p:spPr>
        <p:txBody>
          <a:bodyPr>
            <a:normAutofit/>
          </a:bodyPr>
          <a:lstStyle/>
          <a:p>
            <a:r>
              <a:rPr lang="sv-SE" dirty="0"/>
              <a:t>Instruktion till detta material         </a:t>
            </a:r>
          </a:p>
        </p:txBody>
      </p:sp>
      <p:graphicFrame>
        <p:nvGraphicFramePr>
          <p:cNvPr id="5" name="Platshållare för innehåll 2">
            <a:extLst>
              <a:ext uri="{FF2B5EF4-FFF2-40B4-BE49-F238E27FC236}">
                <a16:creationId xmlns:a16="http://schemas.microsoft.com/office/drawing/2014/main" id="{3ADE2A82-DC28-53C0-1B9C-A8F7D1192CD0}"/>
              </a:ext>
            </a:extLst>
          </p:cNvPr>
          <p:cNvGraphicFramePr>
            <a:graphicFrameLocks noGrp="1"/>
          </p:cNvGraphicFramePr>
          <p:nvPr>
            <p:ph idx="1"/>
            <p:extLst>
              <p:ext uri="{D42A27DB-BD31-4B8C-83A1-F6EECF244321}">
                <p14:modId xmlns:p14="http://schemas.microsoft.com/office/powerpoint/2010/main" val="2443519129"/>
              </p:ext>
            </p:extLst>
          </p:nvPr>
        </p:nvGraphicFramePr>
        <p:xfrm>
          <a:off x="260131" y="125333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633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7D991CB-AA46-A190-0D18-58EC62ABA8F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C9C4C84-5521-0160-D5EF-9BF603AF442D}"/>
              </a:ext>
            </a:extLst>
          </p:cNvPr>
          <p:cNvSpPr>
            <a:spLocks noGrp="1"/>
          </p:cNvSpPr>
          <p:nvPr>
            <p:ph type="title"/>
          </p:nvPr>
        </p:nvSpPr>
        <p:spPr>
          <a:xfrm>
            <a:off x="838200" y="365125"/>
            <a:ext cx="10515600" cy="1325563"/>
          </a:xfrm>
        </p:spPr>
        <p:txBody>
          <a:bodyPr>
            <a:normAutofit/>
          </a:bodyPr>
          <a:lstStyle/>
          <a:p>
            <a:r>
              <a:rPr lang="sv-SE" dirty="0"/>
              <a:t>Instruktion till detta material </a:t>
            </a:r>
            <a:endParaRPr lang="sv-SE" b="1" dirty="0"/>
          </a:p>
        </p:txBody>
      </p:sp>
      <p:pic>
        <p:nvPicPr>
          <p:cNvPr id="5" name="Bildobjekt 4" descr="En bild som visar sport, idrott, person, sportutrustning&#10;&#10;AI-genererat innehåll kan vara felaktigt.">
            <a:extLst>
              <a:ext uri="{FF2B5EF4-FFF2-40B4-BE49-F238E27FC236}">
                <a16:creationId xmlns:a16="http://schemas.microsoft.com/office/drawing/2014/main" id="{35D7991B-FCF1-334F-0312-EADE05D1CEC3}"/>
              </a:ext>
            </a:extLst>
          </p:cNvPr>
          <p:cNvPicPr>
            <a:picLocks noChangeAspect="1"/>
          </p:cNvPicPr>
          <p:nvPr/>
        </p:nvPicPr>
        <p:blipFill>
          <a:blip r:embed="rId2"/>
          <a:srcRect l="1082" r="19431" b="-1"/>
          <a:stretch/>
        </p:blipFill>
        <p:spPr>
          <a:xfrm>
            <a:off x="838201" y="1690688"/>
            <a:ext cx="5181600" cy="4351338"/>
          </a:xfrm>
          <a:prstGeom prst="rect">
            <a:avLst/>
          </a:prstGeom>
          <a:noFill/>
        </p:spPr>
      </p:pic>
      <p:sp>
        <p:nvSpPr>
          <p:cNvPr id="3" name="Platshållare för innehåll 2">
            <a:extLst>
              <a:ext uri="{FF2B5EF4-FFF2-40B4-BE49-F238E27FC236}">
                <a16:creationId xmlns:a16="http://schemas.microsoft.com/office/drawing/2014/main" id="{245C97AD-3500-5EC2-4CE9-2AE02D69DDF4}"/>
              </a:ext>
            </a:extLst>
          </p:cNvPr>
          <p:cNvSpPr>
            <a:spLocks noGrp="1"/>
          </p:cNvSpPr>
          <p:nvPr>
            <p:ph sz="half" idx="2"/>
          </p:nvPr>
        </p:nvSpPr>
        <p:spPr>
          <a:xfrm>
            <a:off x="6248399" y="1444625"/>
            <a:ext cx="5181600" cy="4351338"/>
          </a:xfrm>
        </p:spPr>
        <p:txBody>
          <a:bodyPr>
            <a:normAutofit lnSpcReduction="10000"/>
          </a:bodyPr>
          <a:lstStyle/>
          <a:p>
            <a:r>
              <a:rPr lang="sv-SE" sz="1800" b="1" dirty="0">
                <a:latin typeface="Helvetica Neue Condensed Black" panose="02000503000000020004"/>
              </a:rPr>
              <a:t>Att tänka på:</a:t>
            </a:r>
          </a:p>
          <a:p>
            <a:pPr lvl="1"/>
            <a:r>
              <a:rPr lang="sv-SE" sz="1800" dirty="0">
                <a:latin typeface="Helvetica Neue Condensed Black" panose="02000503000000020004"/>
              </a:rPr>
              <a:t>Låt spelarna prata så mycket som möjligt</a:t>
            </a:r>
          </a:p>
          <a:p>
            <a:pPr lvl="1"/>
            <a:r>
              <a:rPr lang="sv-SE" sz="1800" dirty="0">
                <a:latin typeface="Helvetica Neue Condensed Black" panose="02000503000000020004"/>
              </a:rPr>
              <a:t>Spelarna kan vara olika trygga med att prata inför grupp</a:t>
            </a:r>
          </a:p>
          <a:p>
            <a:pPr lvl="1"/>
            <a:r>
              <a:rPr lang="sv-SE" sz="1800" dirty="0">
                <a:latin typeface="Helvetica Neue Condensed Black" panose="02000503000000020004"/>
              </a:rPr>
              <a:t>Låt dem därför första tänka själva sen prata 2 och 2</a:t>
            </a:r>
          </a:p>
          <a:p>
            <a:pPr lvl="1"/>
            <a:r>
              <a:rPr lang="sv-SE" sz="1800" dirty="0">
                <a:latin typeface="Helvetica Neue Condensed Black" panose="02000503000000020004"/>
              </a:rPr>
              <a:t>Därefter fråga runt i de olika grupperna</a:t>
            </a:r>
          </a:p>
          <a:p>
            <a:pPr lvl="1"/>
            <a:r>
              <a:rPr lang="sv-SE" sz="1800" dirty="0">
                <a:latin typeface="Helvetica Neue Condensed Black" panose="02000503000000020004"/>
              </a:rPr>
              <a:t>Sammanställ tankarna från alla grupper till en gemensam bild</a:t>
            </a:r>
          </a:p>
          <a:p>
            <a:pPr lvl="1"/>
            <a:r>
              <a:rPr lang="sv-SE" sz="1800" dirty="0">
                <a:latin typeface="Helvetica Neue Condensed Black" panose="02000503000000020004"/>
              </a:rPr>
              <a:t>Låt någon av de andra ledarna anteckna,  tips skriv upp orden på en White board eller blädderblock.</a:t>
            </a:r>
          </a:p>
          <a:p>
            <a:pPr lvl="1"/>
            <a:endParaRPr lang="sv-SE" sz="1800" dirty="0">
              <a:latin typeface="Helvetica Neue Condensed Black" panose="02000503000000020004"/>
            </a:endParaRPr>
          </a:p>
          <a:p>
            <a:r>
              <a:rPr lang="sv-SE" sz="1800" b="1" dirty="0">
                <a:latin typeface="Helvetica Neue Condensed Black" panose="02000503000000020004"/>
              </a:rPr>
              <a:t>När materialet är klart:</a:t>
            </a:r>
          </a:p>
          <a:p>
            <a:pPr lvl="1"/>
            <a:r>
              <a:rPr lang="sv-SE" sz="1800" dirty="0">
                <a:latin typeface="Helvetica Neue Condensed Black" panose="02000503000000020004"/>
              </a:rPr>
              <a:t>Låt alla skriva sin namnteckning på bilden. Spar den och ta fram vid behov</a:t>
            </a:r>
          </a:p>
          <a:p>
            <a:endParaRPr lang="sv-SE" sz="1500" dirty="0"/>
          </a:p>
          <a:p>
            <a:endParaRPr lang="sv-SE" sz="1500" i="1" dirty="0"/>
          </a:p>
          <a:p>
            <a:endParaRPr lang="sv-SE" sz="1500" dirty="0"/>
          </a:p>
        </p:txBody>
      </p:sp>
    </p:spTree>
    <p:extLst>
      <p:ext uri="{BB962C8B-B14F-4D97-AF65-F5344CB8AC3E}">
        <p14:creationId xmlns:p14="http://schemas.microsoft.com/office/powerpoint/2010/main" val="551703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F237B-98F7-D97C-A568-6AF2D7FFD5C0}"/>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DDA3DA2F-B38F-FA39-D75E-308F74BAAB8B}"/>
              </a:ext>
            </a:extLst>
          </p:cNvPr>
          <p:cNvPicPr>
            <a:picLocks noChangeAspect="1"/>
          </p:cNvPicPr>
          <p:nvPr/>
        </p:nvPicPr>
        <p:blipFill>
          <a:blip r:embed="rId2"/>
          <a:stretch>
            <a:fillRect/>
          </a:stretch>
        </p:blipFill>
        <p:spPr>
          <a:xfrm>
            <a:off x="0" y="0"/>
            <a:ext cx="12192000" cy="6859561"/>
          </a:xfrm>
          <a:prstGeom prst="rect">
            <a:avLst/>
          </a:prstGeom>
        </p:spPr>
      </p:pic>
      <p:sp>
        <p:nvSpPr>
          <p:cNvPr id="3" name="Platshållare för innehåll 2">
            <a:extLst>
              <a:ext uri="{FF2B5EF4-FFF2-40B4-BE49-F238E27FC236}">
                <a16:creationId xmlns:a16="http://schemas.microsoft.com/office/drawing/2014/main" id="{B5E6AA75-8CC0-F1CE-0E32-84C1BFC7AA42}"/>
              </a:ext>
            </a:extLst>
          </p:cNvPr>
          <p:cNvSpPr>
            <a:spLocks noGrp="1"/>
          </p:cNvSpPr>
          <p:nvPr>
            <p:ph idx="1"/>
          </p:nvPr>
        </p:nvSpPr>
        <p:spPr/>
        <p:txBody>
          <a:bodyPr/>
          <a:lstStyle/>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sz="2800" i="1" dirty="0">
              <a:latin typeface="Helvetica Neue Light" panose="02000403000000020004" pitchFamily="2" charset="0"/>
              <a:ea typeface="Helvetica Neue Light" panose="02000403000000020004" pitchFamily="2" charset="0"/>
              <a:cs typeface="Helvetica Neue Condensed" panose="02000503000000020004" pitchFamily="2" charset="0"/>
            </a:endParaRPr>
          </a:p>
          <a:p>
            <a:endParaRPr lang="sv-SE" dirty="0"/>
          </a:p>
        </p:txBody>
      </p:sp>
      <p:sp>
        <p:nvSpPr>
          <p:cNvPr id="5" name="textruta 4">
            <a:extLst>
              <a:ext uri="{FF2B5EF4-FFF2-40B4-BE49-F238E27FC236}">
                <a16:creationId xmlns:a16="http://schemas.microsoft.com/office/drawing/2014/main" id="{68CCA9E3-C27B-3514-7ECD-2EA669220918}"/>
              </a:ext>
            </a:extLst>
          </p:cNvPr>
          <p:cNvSpPr txBox="1"/>
          <p:nvPr/>
        </p:nvSpPr>
        <p:spPr>
          <a:xfrm>
            <a:off x="6895225" y="686237"/>
            <a:ext cx="5003800" cy="3724096"/>
          </a:xfrm>
          <a:prstGeom prst="rect">
            <a:avLst/>
          </a:prstGeom>
          <a:noFill/>
        </p:spPr>
        <p:txBody>
          <a:bodyPr wrap="square" rtlCol="0">
            <a:spAutoFit/>
          </a:bodyPr>
          <a:lstStyle/>
          <a:p>
            <a:r>
              <a:rPr lang="sv-SE" sz="4400" b="1" dirty="0">
                <a:solidFill>
                  <a:schemeClr val="bg1"/>
                </a:solidFill>
                <a:latin typeface="Helvetica Neue Condensed Black" panose="02000503000000020004"/>
              </a:rPr>
              <a:t>Kontrakt</a:t>
            </a:r>
          </a:p>
          <a:p>
            <a:pPr marL="285750" indent="-285750">
              <a:buFont typeface="Arial" panose="020B0604020202020204" pitchFamily="34" charset="0"/>
              <a:buChar char="•"/>
            </a:pPr>
            <a:r>
              <a:rPr lang="sv-SE" sz="3200" dirty="0">
                <a:solidFill>
                  <a:schemeClr val="bg1"/>
                </a:solidFill>
                <a:latin typeface="Helvetica Neue Condensed Black" panose="02000503000000020004"/>
              </a:rPr>
              <a:t>Övning i att sätta beteenden och egna ord på våra värdeord</a:t>
            </a:r>
          </a:p>
          <a:p>
            <a:pPr marL="285750" indent="-285750">
              <a:buFont typeface="Arial" panose="020B0604020202020204" pitchFamily="34" charset="0"/>
              <a:buChar char="•"/>
            </a:pPr>
            <a:r>
              <a:rPr lang="sv-SE" sz="3200" dirty="0">
                <a:solidFill>
                  <a:schemeClr val="bg1"/>
                </a:solidFill>
                <a:latin typeface="Helvetica Neue Condensed Black" panose="02000503000000020004"/>
              </a:rPr>
              <a:t> Skapa ett gemensamt </a:t>
            </a:r>
            <a:r>
              <a:rPr lang="sv-SE" sz="3200" dirty="0" err="1">
                <a:solidFill>
                  <a:schemeClr val="bg1"/>
                </a:solidFill>
                <a:latin typeface="Helvetica Neue Condensed Black" panose="02000503000000020004"/>
              </a:rPr>
              <a:t>lagkontrakt</a:t>
            </a:r>
            <a:r>
              <a:rPr lang="sv-SE" sz="3200" dirty="0">
                <a:solidFill>
                  <a:schemeClr val="bg1"/>
                </a:solidFill>
                <a:latin typeface="Helvetica Neue Condensed Black" panose="02000503000000020004"/>
              </a:rPr>
              <a:t> kring hur laget ska vara  </a:t>
            </a:r>
          </a:p>
        </p:txBody>
      </p:sp>
    </p:spTree>
    <p:extLst>
      <p:ext uri="{BB962C8B-B14F-4D97-AF65-F5344CB8AC3E}">
        <p14:creationId xmlns:p14="http://schemas.microsoft.com/office/powerpoint/2010/main" val="868456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9B9CC-0BD2-576F-0A57-E56B04BD7CE1}"/>
            </a:ext>
          </a:extLst>
        </p:cNvPr>
        <p:cNvGrpSpPr/>
        <p:nvPr/>
      </p:nvGrpSpPr>
      <p:grpSpPr>
        <a:xfrm>
          <a:off x="0" y="0"/>
          <a:ext cx="0" cy="0"/>
          <a:chOff x="0" y="0"/>
          <a:chExt cx="0" cy="0"/>
        </a:xfrm>
      </p:grpSpPr>
      <p:sp>
        <p:nvSpPr>
          <p:cNvPr id="24" name="Title 1">
            <a:extLst>
              <a:ext uri="{FF2B5EF4-FFF2-40B4-BE49-F238E27FC236}">
                <a16:creationId xmlns:a16="http://schemas.microsoft.com/office/drawing/2014/main" id="{21DC764A-40E9-D525-F866-7089A014692E}"/>
              </a:ext>
            </a:extLst>
          </p:cNvPr>
          <p:cNvSpPr>
            <a:spLocks noGrp="1"/>
          </p:cNvSpPr>
          <p:nvPr>
            <p:ph type="title"/>
          </p:nvPr>
        </p:nvSpPr>
        <p:spPr>
          <a:xfrm>
            <a:off x="839788" y="457200"/>
            <a:ext cx="3932237" cy="1600200"/>
          </a:xfrm>
        </p:spPr>
        <p:txBody>
          <a:bodyPr anchor="b">
            <a:normAutofit fontScale="90000"/>
          </a:bodyPr>
          <a:lstStyle/>
          <a:p>
            <a:r>
              <a:rPr lang="sv-SE" kern="1200">
                <a:latin typeface="Helvetica Neue Condensed Black" panose="02000503000000020004"/>
              </a:rPr>
              <a:t>Nacka IBK ska vara välkomnande</a:t>
            </a:r>
            <a:br>
              <a:rPr lang="sv-SE" kern="1200">
                <a:latin typeface="Helvetica Neue Condensed Black" panose="02000503000000020004"/>
              </a:rPr>
            </a:br>
            <a:r>
              <a:rPr lang="sv-SE" kern="1200">
                <a:latin typeface="Helvetica Neue Condensed Black" panose="02000503000000020004"/>
              </a:rPr>
              <a:t>Men vad betyder det</a:t>
            </a:r>
            <a:r>
              <a:rPr lang="sv-SE" kern="1200">
                <a:latin typeface="+mj-lt"/>
                <a:ea typeface="+mj-ea"/>
                <a:cs typeface="+mj-cs"/>
              </a:rPr>
              <a:t>?</a:t>
            </a:r>
            <a:endParaRPr lang="sv-SE" kern="1200" dirty="0">
              <a:latin typeface="+mj-lt"/>
              <a:ea typeface="+mj-ea"/>
              <a:cs typeface="+mj-cs"/>
            </a:endParaRPr>
          </a:p>
        </p:txBody>
      </p:sp>
      <p:sp>
        <p:nvSpPr>
          <p:cNvPr id="3" name="Rektangel: rundade hörn 2">
            <a:extLst>
              <a:ext uri="{FF2B5EF4-FFF2-40B4-BE49-F238E27FC236}">
                <a16:creationId xmlns:a16="http://schemas.microsoft.com/office/drawing/2014/main" id="{4AD2A55B-431E-B7C3-F3D6-850B8D3192BF}"/>
              </a:ext>
            </a:extLst>
          </p:cNvPr>
          <p:cNvSpPr/>
          <p:nvPr/>
        </p:nvSpPr>
        <p:spPr>
          <a:xfrm>
            <a:off x="692644" y="2246586"/>
            <a:ext cx="3858336" cy="2819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ormAutofit/>
          </a:bodyPr>
          <a:lstStyle/>
          <a:p>
            <a:pPr>
              <a:lnSpc>
                <a:spcPct val="90000"/>
              </a:lnSpc>
              <a:spcBef>
                <a:spcPts val="1000"/>
              </a:spcBef>
            </a:pPr>
            <a:r>
              <a:rPr lang="sv-SE" sz="2400" kern="1200" dirty="0">
                <a:solidFill>
                  <a:schemeClr val="tx1"/>
                </a:solidFill>
                <a:latin typeface="Helvetica Neue Condensed Black" panose="02000503000000020004"/>
              </a:rPr>
              <a:t>Instruktion: </a:t>
            </a:r>
          </a:p>
          <a:p>
            <a:pPr>
              <a:lnSpc>
                <a:spcPct val="90000"/>
              </a:lnSpc>
              <a:spcBef>
                <a:spcPts val="1000"/>
              </a:spcBef>
            </a:pPr>
            <a:r>
              <a:rPr lang="sv-SE" dirty="0">
                <a:solidFill>
                  <a:schemeClr val="tx1"/>
                </a:solidFill>
                <a:latin typeface="Helvetica Neue Condensed Black" panose="02000503000000020004"/>
              </a:rPr>
              <a:t>1.</a:t>
            </a:r>
            <a:r>
              <a:rPr lang="sv-SE" kern="1200" dirty="0">
                <a:solidFill>
                  <a:schemeClr val="tx1"/>
                </a:solidFill>
                <a:latin typeface="Helvetica Neue Condensed Black" panose="02000503000000020004"/>
              </a:rPr>
              <a:t>Låt spelarna tänka själva i 1-2 min </a:t>
            </a:r>
          </a:p>
          <a:p>
            <a:pPr>
              <a:lnSpc>
                <a:spcPct val="90000"/>
              </a:lnSpc>
              <a:spcBef>
                <a:spcPts val="1000"/>
              </a:spcBef>
            </a:pPr>
            <a:r>
              <a:rPr lang="sv-SE" kern="1200" dirty="0">
                <a:solidFill>
                  <a:schemeClr val="tx1"/>
                </a:solidFill>
                <a:latin typeface="Helvetica Neue Condensed Black" panose="02000503000000020004"/>
              </a:rPr>
              <a:t>2. Låt dem prata 2 och 2, i 2-3 min </a:t>
            </a:r>
          </a:p>
          <a:p>
            <a:pPr>
              <a:lnSpc>
                <a:spcPct val="90000"/>
              </a:lnSpc>
              <a:spcBef>
                <a:spcPts val="1000"/>
              </a:spcBef>
            </a:pPr>
            <a:r>
              <a:rPr lang="sv-SE" kern="1200" dirty="0">
                <a:solidFill>
                  <a:schemeClr val="tx1"/>
                </a:solidFill>
                <a:latin typeface="Helvetica Neue Condensed Black" panose="02000503000000020004"/>
              </a:rPr>
              <a:t>3. Diskutera i laget </a:t>
            </a:r>
          </a:p>
          <a:p>
            <a:pPr>
              <a:lnSpc>
                <a:spcPct val="90000"/>
              </a:lnSpc>
              <a:spcBef>
                <a:spcPts val="1000"/>
              </a:spcBef>
            </a:pPr>
            <a:r>
              <a:rPr lang="sv-SE" kern="1200" dirty="0">
                <a:solidFill>
                  <a:schemeClr val="tx1"/>
                </a:solidFill>
                <a:latin typeface="Helvetica Neue Condensed Black" panose="02000503000000020004"/>
              </a:rPr>
              <a:t>4. Sammanställ/anteckna vad spelarna sagt </a:t>
            </a:r>
          </a:p>
        </p:txBody>
      </p:sp>
      <p:sp>
        <p:nvSpPr>
          <p:cNvPr id="17" name="Platshållare för bildnummer 3" hidden="1">
            <a:extLst>
              <a:ext uri="{FF2B5EF4-FFF2-40B4-BE49-F238E27FC236}">
                <a16:creationId xmlns:a16="http://schemas.microsoft.com/office/drawing/2014/main" id="{DAD208C0-CAEB-C007-7D0C-5267B46A00C0}"/>
              </a:ext>
            </a:extLst>
          </p:cNvPr>
          <p:cNvSpPr>
            <a:spLocks noGrp="1"/>
          </p:cNvSpPr>
          <p:nvPr>
            <p:ph type="sldNum" sz="quarter" idx="12"/>
          </p:nvPr>
        </p:nvSpPr>
        <p:spPr>
          <a:xfrm>
            <a:off x="98039" y="6379332"/>
            <a:ext cx="312592" cy="404812"/>
          </a:xfrm>
          <a:noFill/>
          <a:ln>
            <a:noFill/>
          </a:ln>
        </p:spPr>
        <p:txBody>
          <a:bodyPr lIns="18000" rIns="18000" anchor="ctr" anchorCtr="1"/>
          <a:lstStyle/>
          <a:p>
            <a:pPr marL="0" marR="0" lvl="0" indent="0" algn="l" defTabSz="914400" rtl="0" eaLnBrk="1" fontAlgn="auto" latinLnBrk="0" hangingPunct="1">
              <a:lnSpc>
                <a:spcPct val="100000"/>
              </a:lnSpc>
              <a:spcBef>
                <a:spcPts val="0"/>
              </a:spcBef>
              <a:spcAft>
                <a:spcPts val="600"/>
              </a:spcAft>
              <a:buClrTx/>
              <a:buSzTx/>
              <a:buFontTx/>
              <a:buNone/>
              <a:tabLst/>
              <a:defRPr/>
            </a:pPr>
            <a:fld id="{4FC1F0BC-4120-4C3A-9EC0-B585A47A5292}" type="slidenum">
              <a:rPr kumimoji="0" lang="sv-SE" sz="1400" b="1" i="0" u="none" strike="noStrike" kern="1200" cap="none" spc="0" normalizeH="0" baseline="0" noProof="0" smtClean="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pPr marL="0" marR="0" lvl="0" indent="0" algn="l" defTabSz="914400" rtl="0" eaLnBrk="1" fontAlgn="auto" latinLnBrk="0" hangingPunct="1">
                <a:lnSpc>
                  <a:spcPct val="100000"/>
                </a:lnSpc>
                <a:spcBef>
                  <a:spcPts val="0"/>
                </a:spcBef>
                <a:spcAft>
                  <a:spcPts val="600"/>
                </a:spcAft>
                <a:buClrTx/>
                <a:buSzTx/>
                <a:buFontTx/>
                <a:buNone/>
                <a:tabLst/>
                <a:defRPr/>
              </a:pPr>
              <a:t>12</a:t>
            </a:fld>
            <a:endParaRPr kumimoji="0" lang="en-US" sz="1400" b="1" i="0" u="none" strike="noStrike" kern="1200" cap="none" spc="0" normalizeH="0" baseline="0" noProof="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aphicFrame>
        <p:nvGraphicFramePr>
          <p:cNvPr id="26" name="textruta 3">
            <a:extLst>
              <a:ext uri="{FF2B5EF4-FFF2-40B4-BE49-F238E27FC236}">
                <a16:creationId xmlns:a16="http://schemas.microsoft.com/office/drawing/2014/main" id="{B04EA47B-659C-29A0-3A49-FF3ACCDBC76F}"/>
              </a:ext>
            </a:extLst>
          </p:cNvPr>
          <p:cNvGraphicFramePr/>
          <p:nvPr>
            <p:extLst>
              <p:ext uri="{D42A27DB-BD31-4B8C-83A1-F6EECF244321}">
                <p14:modId xmlns:p14="http://schemas.microsoft.com/office/powerpoint/2010/main" val="2889543133"/>
              </p:ext>
            </p:extLst>
          </p:nvPr>
        </p:nvGraphicFramePr>
        <p:xfrm>
          <a:off x="4904513" y="992187"/>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8894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EE0061-C986-C4BD-099E-CD4ECF85D7BD}"/>
            </a:ext>
          </a:extLst>
        </p:cNvPr>
        <p:cNvGrpSpPr/>
        <p:nvPr/>
      </p:nvGrpSpPr>
      <p:grpSpPr>
        <a:xfrm>
          <a:off x="0" y="0"/>
          <a:ext cx="0" cy="0"/>
          <a:chOff x="0" y="0"/>
          <a:chExt cx="0" cy="0"/>
        </a:xfrm>
      </p:grpSpPr>
      <p:sp>
        <p:nvSpPr>
          <p:cNvPr id="24" name="Title 1">
            <a:extLst>
              <a:ext uri="{FF2B5EF4-FFF2-40B4-BE49-F238E27FC236}">
                <a16:creationId xmlns:a16="http://schemas.microsoft.com/office/drawing/2014/main" id="{C92506E9-5404-548A-9069-C9836F8D79A3}"/>
              </a:ext>
            </a:extLst>
          </p:cNvPr>
          <p:cNvSpPr>
            <a:spLocks noGrp="1"/>
          </p:cNvSpPr>
          <p:nvPr>
            <p:ph type="title"/>
          </p:nvPr>
        </p:nvSpPr>
        <p:spPr>
          <a:xfrm>
            <a:off x="839788" y="457200"/>
            <a:ext cx="3932237" cy="1600200"/>
          </a:xfrm>
        </p:spPr>
        <p:txBody>
          <a:bodyPr anchor="b">
            <a:normAutofit fontScale="90000"/>
          </a:bodyPr>
          <a:lstStyle/>
          <a:p>
            <a:r>
              <a:rPr lang="sv-SE" kern="1200" dirty="0">
                <a:latin typeface="Helvetica Neue Condensed Black" panose="02000503000000020004"/>
              </a:rPr>
              <a:t>Nacka IBK ska vara Ledande</a:t>
            </a:r>
            <a:br>
              <a:rPr lang="sv-SE" kern="1200" dirty="0">
                <a:latin typeface="Helvetica Neue Condensed Black" panose="02000503000000020004"/>
              </a:rPr>
            </a:br>
            <a:r>
              <a:rPr lang="sv-SE" kern="1200" dirty="0">
                <a:latin typeface="Helvetica Neue Condensed Black" panose="02000503000000020004"/>
              </a:rPr>
              <a:t>Men vad betyder det</a:t>
            </a:r>
            <a:r>
              <a:rPr lang="sv-SE" kern="1200" dirty="0">
                <a:latin typeface="+mj-lt"/>
                <a:ea typeface="+mj-ea"/>
                <a:cs typeface="+mj-cs"/>
              </a:rPr>
              <a:t>?</a:t>
            </a:r>
          </a:p>
        </p:txBody>
      </p:sp>
      <p:sp>
        <p:nvSpPr>
          <p:cNvPr id="3" name="Rektangel: rundade hörn 2">
            <a:extLst>
              <a:ext uri="{FF2B5EF4-FFF2-40B4-BE49-F238E27FC236}">
                <a16:creationId xmlns:a16="http://schemas.microsoft.com/office/drawing/2014/main" id="{0B6BEB0F-6F3C-9FF6-9AB5-4A295C7522B0}"/>
              </a:ext>
            </a:extLst>
          </p:cNvPr>
          <p:cNvSpPr/>
          <p:nvPr/>
        </p:nvSpPr>
        <p:spPr>
          <a:xfrm>
            <a:off x="692644" y="2246586"/>
            <a:ext cx="3858336" cy="2819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ormAutofit/>
          </a:bodyPr>
          <a:lstStyle/>
          <a:p>
            <a:pPr>
              <a:lnSpc>
                <a:spcPct val="90000"/>
              </a:lnSpc>
              <a:spcBef>
                <a:spcPts val="1000"/>
              </a:spcBef>
            </a:pPr>
            <a:r>
              <a:rPr lang="sv-SE" sz="2400" kern="1200" dirty="0">
                <a:solidFill>
                  <a:schemeClr val="tx1"/>
                </a:solidFill>
                <a:latin typeface="Helvetica Neue Condensed Black" panose="02000503000000020004"/>
              </a:rPr>
              <a:t>Instruktion: </a:t>
            </a:r>
          </a:p>
          <a:p>
            <a:pPr>
              <a:lnSpc>
                <a:spcPct val="90000"/>
              </a:lnSpc>
              <a:spcBef>
                <a:spcPts val="1000"/>
              </a:spcBef>
            </a:pPr>
            <a:r>
              <a:rPr lang="sv-SE" dirty="0">
                <a:solidFill>
                  <a:schemeClr val="tx1"/>
                </a:solidFill>
                <a:latin typeface="Helvetica Neue Condensed Black" panose="02000503000000020004"/>
              </a:rPr>
              <a:t>1.</a:t>
            </a:r>
            <a:r>
              <a:rPr lang="sv-SE" kern="1200" dirty="0">
                <a:solidFill>
                  <a:schemeClr val="tx1"/>
                </a:solidFill>
                <a:latin typeface="Helvetica Neue Condensed Black" panose="02000503000000020004"/>
              </a:rPr>
              <a:t>Låt spelarna tänka själva i 1-2 min </a:t>
            </a:r>
          </a:p>
          <a:p>
            <a:pPr>
              <a:lnSpc>
                <a:spcPct val="90000"/>
              </a:lnSpc>
              <a:spcBef>
                <a:spcPts val="1000"/>
              </a:spcBef>
            </a:pPr>
            <a:r>
              <a:rPr lang="sv-SE" kern="1200" dirty="0">
                <a:solidFill>
                  <a:schemeClr val="tx1"/>
                </a:solidFill>
                <a:latin typeface="Helvetica Neue Condensed Black" panose="02000503000000020004"/>
              </a:rPr>
              <a:t>2. Låt dem prata 2 och 2, i 2-3 min </a:t>
            </a:r>
          </a:p>
          <a:p>
            <a:pPr>
              <a:lnSpc>
                <a:spcPct val="90000"/>
              </a:lnSpc>
              <a:spcBef>
                <a:spcPts val="1000"/>
              </a:spcBef>
            </a:pPr>
            <a:r>
              <a:rPr lang="sv-SE" kern="1200" dirty="0">
                <a:solidFill>
                  <a:schemeClr val="tx1"/>
                </a:solidFill>
                <a:latin typeface="Helvetica Neue Condensed Black" panose="02000503000000020004"/>
              </a:rPr>
              <a:t>3. Diskutera i laget </a:t>
            </a:r>
          </a:p>
          <a:p>
            <a:pPr>
              <a:lnSpc>
                <a:spcPct val="90000"/>
              </a:lnSpc>
              <a:spcBef>
                <a:spcPts val="1000"/>
              </a:spcBef>
            </a:pPr>
            <a:r>
              <a:rPr lang="sv-SE" kern="1200" dirty="0">
                <a:solidFill>
                  <a:schemeClr val="tx1"/>
                </a:solidFill>
                <a:latin typeface="Helvetica Neue Condensed Black" panose="02000503000000020004"/>
              </a:rPr>
              <a:t>4. Sammanställ/anteckna vad spelarna sagt </a:t>
            </a:r>
          </a:p>
        </p:txBody>
      </p:sp>
      <p:sp>
        <p:nvSpPr>
          <p:cNvPr id="17" name="Platshållare för bildnummer 3" hidden="1">
            <a:extLst>
              <a:ext uri="{FF2B5EF4-FFF2-40B4-BE49-F238E27FC236}">
                <a16:creationId xmlns:a16="http://schemas.microsoft.com/office/drawing/2014/main" id="{374DC165-3D8D-E0D6-57FF-A6322CE57641}"/>
              </a:ext>
            </a:extLst>
          </p:cNvPr>
          <p:cNvSpPr>
            <a:spLocks noGrp="1"/>
          </p:cNvSpPr>
          <p:nvPr>
            <p:ph type="sldNum" sz="quarter" idx="12"/>
          </p:nvPr>
        </p:nvSpPr>
        <p:spPr>
          <a:xfrm>
            <a:off x="98039" y="6379332"/>
            <a:ext cx="312592" cy="404812"/>
          </a:xfrm>
          <a:noFill/>
          <a:ln>
            <a:noFill/>
          </a:ln>
        </p:spPr>
        <p:txBody>
          <a:bodyPr lIns="18000" rIns="18000" anchor="ctr" anchorCtr="1"/>
          <a:lstStyle/>
          <a:p>
            <a:pPr marL="0" marR="0" lvl="0" indent="0" algn="l" defTabSz="914400" rtl="0" eaLnBrk="1" fontAlgn="auto" latinLnBrk="0" hangingPunct="1">
              <a:lnSpc>
                <a:spcPct val="100000"/>
              </a:lnSpc>
              <a:spcBef>
                <a:spcPts val="0"/>
              </a:spcBef>
              <a:spcAft>
                <a:spcPts val="600"/>
              </a:spcAft>
              <a:buClrTx/>
              <a:buSzTx/>
              <a:buFontTx/>
              <a:buNone/>
              <a:tabLst/>
              <a:defRPr/>
            </a:pPr>
            <a:fld id="{4FC1F0BC-4120-4C3A-9EC0-B585A47A5292}" type="slidenum">
              <a:rPr kumimoji="0" lang="sv-SE" sz="1400" b="1" i="0" u="none" strike="noStrike" kern="1200" cap="none" spc="0" normalizeH="0" baseline="0" noProof="0" smtClean="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pPr marL="0" marR="0" lvl="0" indent="0" algn="l" defTabSz="914400" rtl="0" eaLnBrk="1" fontAlgn="auto" latinLnBrk="0" hangingPunct="1">
                <a:lnSpc>
                  <a:spcPct val="100000"/>
                </a:lnSpc>
                <a:spcBef>
                  <a:spcPts val="0"/>
                </a:spcBef>
                <a:spcAft>
                  <a:spcPts val="600"/>
                </a:spcAft>
                <a:buClrTx/>
                <a:buSzTx/>
                <a:buFontTx/>
                <a:buNone/>
                <a:tabLst/>
                <a:defRPr/>
              </a:pPr>
              <a:t>13</a:t>
            </a:fld>
            <a:endParaRPr kumimoji="0" lang="en-US" sz="1400" b="1" i="0" u="none" strike="noStrike" kern="1200" cap="none" spc="0" normalizeH="0" baseline="0" noProof="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aphicFrame>
        <p:nvGraphicFramePr>
          <p:cNvPr id="26" name="textruta 3">
            <a:extLst>
              <a:ext uri="{FF2B5EF4-FFF2-40B4-BE49-F238E27FC236}">
                <a16:creationId xmlns:a16="http://schemas.microsoft.com/office/drawing/2014/main" id="{F75A8955-9B09-07ED-AE03-7E4872181C09}"/>
              </a:ext>
            </a:extLst>
          </p:cNvPr>
          <p:cNvGraphicFramePr/>
          <p:nvPr>
            <p:extLst>
              <p:ext uri="{D42A27DB-BD31-4B8C-83A1-F6EECF244321}">
                <p14:modId xmlns:p14="http://schemas.microsoft.com/office/powerpoint/2010/main" val="1980359040"/>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3163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1620629-9711-2980-46A1-02A91ED3ACA8}"/>
            </a:ext>
          </a:extLst>
        </p:cNvPr>
        <p:cNvGrpSpPr/>
        <p:nvPr/>
      </p:nvGrpSpPr>
      <p:grpSpPr>
        <a:xfrm>
          <a:off x="0" y="0"/>
          <a:ext cx="0" cy="0"/>
          <a:chOff x="0" y="0"/>
          <a:chExt cx="0" cy="0"/>
        </a:xfrm>
      </p:grpSpPr>
      <p:sp>
        <p:nvSpPr>
          <p:cNvPr id="24" name="Title 1">
            <a:extLst>
              <a:ext uri="{FF2B5EF4-FFF2-40B4-BE49-F238E27FC236}">
                <a16:creationId xmlns:a16="http://schemas.microsoft.com/office/drawing/2014/main" id="{DD91A06A-0D9D-E955-F8B1-672F278D7833}"/>
              </a:ext>
            </a:extLst>
          </p:cNvPr>
          <p:cNvSpPr>
            <a:spLocks noGrp="1"/>
          </p:cNvSpPr>
          <p:nvPr>
            <p:ph type="title"/>
          </p:nvPr>
        </p:nvSpPr>
        <p:spPr>
          <a:xfrm>
            <a:off x="839788" y="457200"/>
            <a:ext cx="3932237" cy="1600200"/>
          </a:xfrm>
        </p:spPr>
        <p:txBody>
          <a:bodyPr anchor="b">
            <a:normAutofit fontScale="90000"/>
          </a:bodyPr>
          <a:lstStyle/>
          <a:p>
            <a:r>
              <a:rPr lang="sv-SE" kern="1200" dirty="0">
                <a:latin typeface="Helvetica Neue Condensed Black" panose="02000503000000020004"/>
              </a:rPr>
              <a:t>I Nacka IBK ska det  finnas rörelseglädje Men vad betyder det</a:t>
            </a:r>
            <a:r>
              <a:rPr lang="sv-SE" kern="1200" dirty="0">
                <a:latin typeface="+mj-lt"/>
                <a:ea typeface="+mj-ea"/>
                <a:cs typeface="+mj-cs"/>
              </a:rPr>
              <a:t>?</a:t>
            </a:r>
          </a:p>
        </p:txBody>
      </p:sp>
      <p:sp>
        <p:nvSpPr>
          <p:cNvPr id="3" name="Rektangel: rundade hörn 2">
            <a:extLst>
              <a:ext uri="{FF2B5EF4-FFF2-40B4-BE49-F238E27FC236}">
                <a16:creationId xmlns:a16="http://schemas.microsoft.com/office/drawing/2014/main" id="{320E2E8D-0993-A4BD-A0CA-AA5F14FEFD69}"/>
              </a:ext>
            </a:extLst>
          </p:cNvPr>
          <p:cNvSpPr/>
          <p:nvPr/>
        </p:nvSpPr>
        <p:spPr>
          <a:xfrm>
            <a:off x="692644" y="2246586"/>
            <a:ext cx="3858336" cy="2819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ormAutofit/>
          </a:bodyPr>
          <a:lstStyle/>
          <a:p>
            <a:pPr>
              <a:lnSpc>
                <a:spcPct val="90000"/>
              </a:lnSpc>
              <a:spcBef>
                <a:spcPts val="1000"/>
              </a:spcBef>
            </a:pPr>
            <a:r>
              <a:rPr lang="sv-SE" sz="2400" kern="1200" dirty="0">
                <a:solidFill>
                  <a:schemeClr val="tx1"/>
                </a:solidFill>
                <a:latin typeface="Helvetica Neue Condensed Black" panose="02000503000000020004"/>
              </a:rPr>
              <a:t>Instruktion: </a:t>
            </a:r>
          </a:p>
          <a:p>
            <a:pPr>
              <a:lnSpc>
                <a:spcPct val="90000"/>
              </a:lnSpc>
              <a:spcBef>
                <a:spcPts val="1000"/>
              </a:spcBef>
            </a:pPr>
            <a:r>
              <a:rPr lang="sv-SE" dirty="0">
                <a:solidFill>
                  <a:schemeClr val="tx1"/>
                </a:solidFill>
                <a:latin typeface="Helvetica Neue Condensed Black" panose="02000503000000020004"/>
              </a:rPr>
              <a:t>1.</a:t>
            </a:r>
            <a:r>
              <a:rPr lang="sv-SE" kern="1200" dirty="0">
                <a:solidFill>
                  <a:schemeClr val="tx1"/>
                </a:solidFill>
                <a:latin typeface="Helvetica Neue Condensed Black" panose="02000503000000020004"/>
              </a:rPr>
              <a:t>Låt spelarna tänka själva i 1-2 min </a:t>
            </a:r>
          </a:p>
          <a:p>
            <a:pPr>
              <a:lnSpc>
                <a:spcPct val="90000"/>
              </a:lnSpc>
              <a:spcBef>
                <a:spcPts val="1000"/>
              </a:spcBef>
            </a:pPr>
            <a:r>
              <a:rPr lang="sv-SE" kern="1200" dirty="0">
                <a:solidFill>
                  <a:schemeClr val="tx1"/>
                </a:solidFill>
                <a:latin typeface="Helvetica Neue Condensed Black" panose="02000503000000020004"/>
              </a:rPr>
              <a:t>2. Låt dem prata 2 och 2, i 2-3 min </a:t>
            </a:r>
          </a:p>
          <a:p>
            <a:pPr>
              <a:lnSpc>
                <a:spcPct val="90000"/>
              </a:lnSpc>
              <a:spcBef>
                <a:spcPts val="1000"/>
              </a:spcBef>
            </a:pPr>
            <a:r>
              <a:rPr lang="sv-SE" kern="1200" dirty="0">
                <a:solidFill>
                  <a:schemeClr val="tx1"/>
                </a:solidFill>
                <a:latin typeface="Helvetica Neue Condensed Black" panose="02000503000000020004"/>
              </a:rPr>
              <a:t>3. Diskutera i laget </a:t>
            </a:r>
          </a:p>
          <a:p>
            <a:pPr>
              <a:lnSpc>
                <a:spcPct val="90000"/>
              </a:lnSpc>
              <a:spcBef>
                <a:spcPts val="1000"/>
              </a:spcBef>
            </a:pPr>
            <a:r>
              <a:rPr lang="sv-SE" kern="1200" dirty="0">
                <a:solidFill>
                  <a:schemeClr val="tx1"/>
                </a:solidFill>
                <a:latin typeface="Helvetica Neue Condensed Black" panose="02000503000000020004"/>
              </a:rPr>
              <a:t>4. Sammanställ/anteckna vad spelarna sagt </a:t>
            </a:r>
          </a:p>
        </p:txBody>
      </p:sp>
      <p:sp>
        <p:nvSpPr>
          <p:cNvPr id="17" name="Platshållare för bildnummer 3" hidden="1">
            <a:extLst>
              <a:ext uri="{FF2B5EF4-FFF2-40B4-BE49-F238E27FC236}">
                <a16:creationId xmlns:a16="http://schemas.microsoft.com/office/drawing/2014/main" id="{B38340B5-4F9A-E4B7-9601-4F8B0BE7BE1D}"/>
              </a:ext>
            </a:extLst>
          </p:cNvPr>
          <p:cNvSpPr>
            <a:spLocks noGrp="1"/>
          </p:cNvSpPr>
          <p:nvPr>
            <p:ph type="sldNum" sz="quarter" idx="12"/>
          </p:nvPr>
        </p:nvSpPr>
        <p:spPr>
          <a:xfrm>
            <a:off x="98039" y="6379332"/>
            <a:ext cx="312592" cy="404812"/>
          </a:xfrm>
          <a:noFill/>
          <a:ln>
            <a:noFill/>
          </a:ln>
        </p:spPr>
        <p:txBody>
          <a:bodyPr lIns="18000" rIns="18000" anchor="ctr" anchorCtr="1"/>
          <a:lstStyle/>
          <a:p>
            <a:pPr marL="0" marR="0" lvl="0" indent="0" algn="l" defTabSz="914400" rtl="0" eaLnBrk="1" fontAlgn="auto" latinLnBrk="0" hangingPunct="1">
              <a:lnSpc>
                <a:spcPct val="100000"/>
              </a:lnSpc>
              <a:spcBef>
                <a:spcPts val="0"/>
              </a:spcBef>
              <a:spcAft>
                <a:spcPts val="600"/>
              </a:spcAft>
              <a:buClrTx/>
              <a:buSzTx/>
              <a:buFontTx/>
              <a:buNone/>
              <a:tabLst/>
              <a:defRPr/>
            </a:pPr>
            <a:fld id="{4FC1F0BC-4120-4C3A-9EC0-B585A47A5292}" type="slidenum">
              <a:rPr kumimoji="0" lang="sv-SE" sz="1400" b="1" i="0" u="none" strike="noStrike" kern="1200" cap="none" spc="0" normalizeH="0" baseline="0" noProof="0" smtClean="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pPr marL="0" marR="0" lvl="0" indent="0" algn="l" defTabSz="914400" rtl="0" eaLnBrk="1" fontAlgn="auto" latinLnBrk="0" hangingPunct="1">
                <a:lnSpc>
                  <a:spcPct val="100000"/>
                </a:lnSpc>
                <a:spcBef>
                  <a:spcPts val="0"/>
                </a:spcBef>
                <a:spcAft>
                  <a:spcPts val="600"/>
                </a:spcAft>
                <a:buClrTx/>
                <a:buSzTx/>
                <a:buFontTx/>
                <a:buNone/>
                <a:tabLst/>
                <a:defRPr/>
              </a:pPr>
              <a:t>14</a:t>
            </a:fld>
            <a:endParaRPr kumimoji="0" lang="en-US" sz="1400" b="1" i="0" u="none" strike="noStrike" kern="1200" cap="none" spc="0" normalizeH="0" baseline="0" noProof="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aphicFrame>
        <p:nvGraphicFramePr>
          <p:cNvPr id="26" name="textruta 3">
            <a:extLst>
              <a:ext uri="{FF2B5EF4-FFF2-40B4-BE49-F238E27FC236}">
                <a16:creationId xmlns:a16="http://schemas.microsoft.com/office/drawing/2014/main" id="{70DE4471-047D-26DE-0426-24C0A79FF69B}"/>
              </a:ext>
            </a:extLst>
          </p:cNvPr>
          <p:cNvGraphicFramePr/>
          <p:nvPr>
            <p:extLst>
              <p:ext uri="{D42A27DB-BD31-4B8C-83A1-F6EECF244321}">
                <p14:modId xmlns:p14="http://schemas.microsoft.com/office/powerpoint/2010/main" val="453551469"/>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8396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91F3DE6-ACA0-C7E5-D305-B0D9846FA84D}"/>
            </a:ext>
          </a:extLst>
        </p:cNvPr>
        <p:cNvGrpSpPr/>
        <p:nvPr/>
      </p:nvGrpSpPr>
      <p:grpSpPr>
        <a:xfrm>
          <a:off x="0" y="0"/>
          <a:ext cx="0" cy="0"/>
          <a:chOff x="0" y="0"/>
          <a:chExt cx="0" cy="0"/>
        </a:xfrm>
      </p:grpSpPr>
      <p:sp>
        <p:nvSpPr>
          <p:cNvPr id="24" name="Title 1">
            <a:extLst>
              <a:ext uri="{FF2B5EF4-FFF2-40B4-BE49-F238E27FC236}">
                <a16:creationId xmlns:a16="http://schemas.microsoft.com/office/drawing/2014/main" id="{A37AF527-D2C9-642B-4189-695FFC9568AA}"/>
              </a:ext>
            </a:extLst>
          </p:cNvPr>
          <p:cNvSpPr>
            <a:spLocks noGrp="1"/>
          </p:cNvSpPr>
          <p:nvPr>
            <p:ph type="title"/>
          </p:nvPr>
        </p:nvSpPr>
        <p:spPr>
          <a:xfrm>
            <a:off x="839788" y="457200"/>
            <a:ext cx="3932237" cy="1600200"/>
          </a:xfrm>
        </p:spPr>
        <p:txBody>
          <a:bodyPr anchor="b">
            <a:normAutofit fontScale="90000"/>
          </a:bodyPr>
          <a:lstStyle/>
          <a:p>
            <a:r>
              <a:rPr lang="sv-SE" kern="1200" dirty="0">
                <a:latin typeface="Helvetica Neue Condensed Black" panose="02000503000000020004"/>
              </a:rPr>
              <a:t>I Nacka IBK har vi ett engagemang Men vad betyder det</a:t>
            </a:r>
            <a:r>
              <a:rPr lang="sv-SE" kern="1200" dirty="0">
                <a:latin typeface="+mj-lt"/>
                <a:ea typeface="+mj-ea"/>
                <a:cs typeface="+mj-cs"/>
              </a:rPr>
              <a:t>?</a:t>
            </a:r>
          </a:p>
        </p:txBody>
      </p:sp>
      <p:sp>
        <p:nvSpPr>
          <p:cNvPr id="3" name="Rektangel: rundade hörn 2">
            <a:extLst>
              <a:ext uri="{FF2B5EF4-FFF2-40B4-BE49-F238E27FC236}">
                <a16:creationId xmlns:a16="http://schemas.microsoft.com/office/drawing/2014/main" id="{3C93A8BE-BE7B-8617-9B36-E7A29F7AD23F}"/>
              </a:ext>
            </a:extLst>
          </p:cNvPr>
          <p:cNvSpPr/>
          <p:nvPr/>
        </p:nvSpPr>
        <p:spPr>
          <a:xfrm>
            <a:off x="692644" y="2246586"/>
            <a:ext cx="3858336" cy="2819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ormAutofit/>
          </a:bodyPr>
          <a:lstStyle/>
          <a:p>
            <a:pPr>
              <a:lnSpc>
                <a:spcPct val="90000"/>
              </a:lnSpc>
              <a:spcBef>
                <a:spcPts val="1000"/>
              </a:spcBef>
            </a:pPr>
            <a:r>
              <a:rPr lang="sv-SE" sz="2400" kern="1200" dirty="0">
                <a:solidFill>
                  <a:schemeClr val="tx1"/>
                </a:solidFill>
                <a:latin typeface="Helvetica Neue Condensed Black" panose="02000503000000020004"/>
              </a:rPr>
              <a:t>Instruktion: </a:t>
            </a:r>
          </a:p>
          <a:p>
            <a:pPr>
              <a:lnSpc>
                <a:spcPct val="90000"/>
              </a:lnSpc>
              <a:spcBef>
                <a:spcPts val="1000"/>
              </a:spcBef>
            </a:pPr>
            <a:r>
              <a:rPr lang="sv-SE" dirty="0">
                <a:solidFill>
                  <a:schemeClr val="tx1"/>
                </a:solidFill>
                <a:latin typeface="Helvetica Neue Condensed Black" panose="02000503000000020004"/>
              </a:rPr>
              <a:t>1.</a:t>
            </a:r>
            <a:r>
              <a:rPr lang="sv-SE" kern="1200" dirty="0">
                <a:solidFill>
                  <a:schemeClr val="tx1"/>
                </a:solidFill>
                <a:latin typeface="Helvetica Neue Condensed Black" panose="02000503000000020004"/>
              </a:rPr>
              <a:t>Låt spelarna tänka själva i 1-2 min </a:t>
            </a:r>
          </a:p>
          <a:p>
            <a:pPr>
              <a:lnSpc>
                <a:spcPct val="90000"/>
              </a:lnSpc>
              <a:spcBef>
                <a:spcPts val="1000"/>
              </a:spcBef>
            </a:pPr>
            <a:r>
              <a:rPr lang="sv-SE" kern="1200" dirty="0">
                <a:solidFill>
                  <a:schemeClr val="tx1"/>
                </a:solidFill>
                <a:latin typeface="Helvetica Neue Condensed Black" panose="02000503000000020004"/>
              </a:rPr>
              <a:t>2. Låt dem prata 2 och 2, i 2-3 min </a:t>
            </a:r>
          </a:p>
          <a:p>
            <a:pPr>
              <a:lnSpc>
                <a:spcPct val="90000"/>
              </a:lnSpc>
              <a:spcBef>
                <a:spcPts val="1000"/>
              </a:spcBef>
            </a:pPr>
            <a:r>
              <a:rPr lang="sv-SE" kern="1200" dirty="0">
                <a:solidFill>
                  <a:schemeClr val="tx1"/>
                </a:solidFill>
                <a:latin typeface="Helvetica Neue Condensed Black" panose="02000503000000020004"/>
              </a:rPr>
              <a:t>3. Diskutera i laget </a:t>
            </a:r>
          </a:p>
          <a:p>
            <a:pPr>
              <a:lnSpc>
                <a:spcPct val="90000"/>
              </a:lnSpc>
              <a:spcBef>
                <a:spcPts val="1000"/>
              </a:spcBef>
            </a:pPr>
            <a:r>
              <a:rPr lang="sv-SE" kern="1200" dirty="0">
                <a:solidFill>
                  <a:schemeClr val="tx1"/>
                </a:solidFill>
                <a:latin typeface="Helvetica Neue Condensed Black" panose="02000503000000020004"/>
              </a:rPr>
              <a:t>4. Sammanställ/anteckna vad spelarna sagt </a:t>
            </a:r>
          </a:p>
        </p:txBody>
      </p:sp>
      <p:sp>
        <p:nvSpPr>
          <p:cNvPr id="17" name="Platshållare för bildnummer 3" hidden="1">
            <a:extLst>
              <a:ext uri="{FF2B5EF4-FFF2-40B4-BE49-F238E27FC236}">
                <a16:creationId xmlns:a16="http://schemas.microsoft.com/office/drawing/2014/main" id="{C7D49DE4-E949-9C93-0320-B8E8A0DAB6D1}"/>
              </a:ext>
            </a:extLst>
          </p:cNvPr>
          <p:cNvSpPr>
            <a:spLocks noGrp="1"/>
          </p:cNvSpPr>
          <p:nvPr>
            <p:ph type="sldNum" sz="quarter" idx="12"/>
          </p:nvPr>
        </p:nvSpPr>
        <p:spPr>
          <a:xfrm>
            <a:off x="98039" y="6379332"/>
            <a:ext cx="312592" cy="404812"/>
          </a:xfrm>
          <a:noFill/>
          <a:ln>
            <a:noFill/>
          </a:ln>
        </p:spPr>
        <p:txBody>
          <a:bodyPr lIns="18000" rIns="18000" anchor="ctr" anchorCtr="1"/>
          <a:lstStyle/>
          <a:p>
            <a:pPr marL="0" marR="0" lvl="0" indent="0" algn="l" defTabSz="914400" rtl="0" eaLnBrk="1" fontAlgn="auto" latinLnBrk="0" hangingPunct="1">
              <a:lnSpc>
                <a:spcPct val="100000"/>
              </a:lnSpc>
              <a:spcBef>
                <a:spcPts val="0"/>
              </a:spcBef>
              <a:spcAft>
                <a:spcPts val="600"/>
              </a:spcAft>
              <a:buClrTx/>
              <a:buSzTx/>
              <a:buFontTx/>
              <a:buNone/>
              <a:tabLst/>
              <a:defRPr/>
            </a:pPr>
            <a:fld id="{4FC1F0BC-4120-4C3A-9EC0-B585A47A5292}" type="slidenum">
              <a:rPr kumimoji="0" lang="sv-SE" sz="1400" b="1" i="0" u="none" strike="noStrike" kern="1200" cap="none" spc="0" normalizeH="0" baseline="0" noProof="0" smtClean="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pPr marL="0" marR="0" lvl="0" indent="0" algn="l" defTabSz="914400" rtl="0" eaLnBrk="1" fontAlgn="auto" latinLnBrk="0" hangingPunct="1">
                <a:lnSpc>
                  <a:spcPct val="100000"/>
                </a:lnSpc>
                <a:spcBef>
                  <a:spcPts val="0"/>
                </a:spcBef>
                <a:spcAft>
                  <a:spcPts val="600"/>
                </a:spcAft>
                <a:buClrTx/>
                <a:buSzTx/>
                <a:buFontTx/>
                <a:buNone/>
                <a:tabLst/>
                <a:defRPr/>
              </a:pPr>
              <a:t>15</a:t>
            </a:fld>
            <a:endParaRPr kumimoji="0" lang="en-US" sz="1400" b="1" i="0" u="none" strike="noStrike" kern="1200" cap="none" spc="0" normalizeH="0" baseline="0" noProof="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aphicFrame>
        <p:nvGraphicFramePr>
          <p:cNvPr id="26" name="textruta 3">
            <a:extLst>
              <a:ext uri="{FF2B5EF4-FFF2-40B4-BE49-F238E27FC236}">
                <a16:creationId xmlns:a16="http://schemas.microsoft.com/office/drawing/2014/main" id="{8590F0D7-F42B-8D35-C776-81176375688B}"/>
              </a:ext>
            </a:extLst>
          </p:cNvPr>
          <p:cNvGraphicFramePr/>
          <p:nvPr>
            <p:extLst>
              <p:ext uri="{D42A27DB-BD31-4B8C-83A1-F6EECF244321}">
                <p14:modId xmlns:p14="http://schemas.microsoft.com/office/powerpoint/2010/main" val="1982170828"/>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5948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7B972-6A07-B11C-DF8F-612A1B208149}"/>
            </a:ext>
          </a:extLst>
        </p:cNvPr>
        <p:cNvGrpSpPr/>
        <p:nvPr/>
      </p:nvGrpSpPr>
      <p:grpSpPr>
        <a:xfrm>
          <a:off x="0" y="0"/>
          <a:ext cx="0" cy="0"/>
          <a:chOff x="0" y="0"/>
          <a:chExt cx="0" cy="0"/>
        </a:xfrm>
      </p:grpSpPr>
      <p:pic>
        <p:nvPicPr>
          <p:cNvPr id="23" name="Bildobjekt 22">
            <a:extLst>
              <a:ext uri="{FF2B5EF4-FFF2-40B4-BE49-F238E27FC236}">
                <a16:creationId xmlns:a16="http://schemas.microsoft.com/office/drawing/2014/main" id="{9464EA12-5C4A-2917-C47D-96A0D990BC9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28532" y="1627589"/>
            <a:ext cx="3420942" cy="3249080"/>
          </a:xfrm>
          <a:prstGeom prst="rect">
            <a:avLst/>
          </a:prstGeom>
          <a:effectLst>
            <a:outerShdw blurRad="101600" dist="38100" dir="8100000" algn="tr" rotWithShape="0">
              <a:prstClr val="black">
                <a:alpha val="40000"/>
              </a:prstClr>
            </a:outerShdw>
          </a:effectLst>
        </p:spPr>
      </p:pic>
      <p:sp>
        <p:nvSpPr>
          <p:cNvPr id="17" name="Platshållare för bildnummer 3">
            <a:extLst>
              <a:ext uri="{FF2B5EF4-FFF2-40B4-BE49-F238E27FC236}">
                <a16:creationId xmlns:a16="http://schemas.microsoft.com/office/drawing/2014/main" id="{2F8C9F94-9D31-83D0-7B5D-E753CD58B3B6}"/>
              </a:ext>
            </a:extLst>
          </p:cNvPr>
          <p:cNvSpPr>
            <a:spLocks noGrp="1"/>
          </p:cNvSpPr>
          <p:nvPr>
            <p:ph type="sldNum" sz="quarter" idx="12"/>
          </p:nvPr>
        </p:nvSpPr>
        <p:spPr>
          <a:xfrm>
            <a:off x="98039" y="6379332"/>
            <a:ext cx="312592" cy="404812"/>
          </a:xfrm>
          <a:noFill/>
          <a:ln>
            <a:noFill/>
          </a:ln>
        </p:spPr>
        <p:txBody>
          <a:bodyPr lIns="18000" rIns="1800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fld id="{4FC1F0BC-4120-4C3A-9EC0-B585A47A5292}" type="slidenum">
              <a:rPr kumimoji="0" lang="sv-SE" sz="1400" b="1" i="0" u="none" strike="noStrike" kern="1200" cap="none" spc="0" normalizeH="0" baseline="0" noProof="0" smtClean="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400" b="1" i="0" u="none" strike="noStrike" kern="1200" cap="none" spc="0" normalizeH="0" baseline="0" noProof="0" dirty="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pic>
        <p:nvPicPr>
          <p:cNvPr id="10" name="Bildobjekt 9">
            <a:extLst>
              <a:ext uri="{FF2B5EF4-FFF2-40B4-BE49-F238E27FC236}">
                <a16:creationId xmlns:a16="http://schemas.microsoft.com/office/drawing/2014/main" id="{1A94D3AF-37A0-21D7-D625-4D0CDD21C6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31776" y="2975469"/>
            <a:ext cx="688432" cy="553320"/>
          </a:xfrm>
          <a:prstGeom prst="rect">
            <a:avLst/>
          </a:prstGeom>
        </p:spPr>
      </p:pic>
      <p:sp>
        <p:nvSpPr>
          <p:cNvPr id="3" name="textruta 2">
            <a:extLst>
              <a:ext uri="{FF2B5EF4-FFF2-40B4-BE49-F238E27FC236}">
                <a16:creationId xmlns:a16="http://schemas.microsoft.com/office/drawing/2014/main" id="{B4C1210B-A6A2-D5CB-2961-8DF63E6B1359}"/>
              </a:ext>
            </a:extLst>
          </p:cNvPr>
          <p:cNvSpPr txBox="1"/>
          <p:nvPr/>
        </p:nvSpPr>
        <p:spPr>
          <a:xfrm>
            <a:off x="3928532" y="384093"/>
            <a:ext cx="3579841" cy="707886"/>
          </a:xfrm>
          <a:prstGeom prst="rect">
            <a:avLst/>
          </a:prstGeom>
          <a:noFill/>
        </p:spPr>
        <p:txBody>
          <a:bodyPr wrap="square" rtlCol="0">
            <a:spAutoFit/>
          </a:bodyPr>
          <a:lstStyle/>
          <a:p>
            <a:r>
              <a:rPr lang="sv-SE" sz="4000" b="1" dirty="0">
                <a:solidFill>
                  <a:prstClr val="white"/>
                </a:solidFill>
                <a:latin typeface="Helvetica Neue Condensed Black" panose="02000503000000020004" pitchFamily="2" charset="0"/>
              </a:rPr>
              <a:t>Kontraktet</a:t>
            </a:r>
          </a:p>
        </p:txBody>
      </p:sp>
      <p:sp>
        <p:nvSpPr>
          <p:cNvPr id="5" name="Rektangel 4">
            <a:extLst>
              <a:ext uri="{FF2B5EF4-FFF2-40B4-BE49-F238E27FC236}">
                <a16:creationId xmlns:a16="http://schemas.microsoft.com/office/drawing/2014/main" id="{5461E437-EA3D-2600-C1F0-A0CAEBFE2AFF}"/>
              </a:ext>
            </a:extLst>
          </p:cNvPr>
          <p:cNvSpPr/>
          <p:nvPr/>
        </p:nvSpPr>
        <p:spPr>
          <a:xfrm>
            <a:off x="0" y="491158"/>
            <a:ext cx="2874214" cy="191145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0" lang="sv-SE" sz="2400" b="1" i="0" u="none" strike="noStrike" kern="1200" cap="none" spc="0" normalizeH="0" baseline="0" noProof="0" dirty="0">
                <a:ln>
                  <a:noFill/>
                </a:ln>
                <a:solidFill>
                  <a:schemeClr val="tx1"/>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Rörelseglädje</a:t>
            </a:r>
            <a:r>
              <a:rPr kumimoji="0" lang="sv-SE" sz="2000" b="1" i="0" u="none" strike="noStrike" kern="1200" cap="none" spc="0" normalizeH="0" baseline="0" noProof="0" dirty="0">
                <a:ln>
                  <a:noFill/>
                </a:ln>
                <a:solidFill>
                  <a:schemeClr val="tx1"/>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 </a:t>
            </a:r>
          </a:p>
          <a:p>
            <a:pPr algn="ctr"/>
            <a:endParaRPr lang="sv-SE" dirty="0">
              <a:solidFill>
                <a:schemeClr val="tx1"/>
              </a:solidFill>
            </a:endParaRPr>
          </a:p>
        </p:txBody>
      </p:sp>
      <p:sp>
        <p:nvSpPr>
          <p:cNvPr id="6" name="Rektangel 5">
            <a:extLst>
              <a:ext uri="{FF2B5EF4-FFF2-40B4-BE49-F238E27FC236}">
                <a16:creationId xmlns:a16="http://schemas.microsoft.com/office/drawing/2014/main" id="{49CC8626-0154-9A0C-03AA-8023AEE03DC7}"/>
              </a:ext>
            </a:extLst>
          </p:cNvPr>
          <p:cNvSpPr/>
          <p:nvPr/>
        </p:nvSpPr>
        <p:spPr>
          <a:xfrm>
            <a:off x="0" y="3370287"/>
            <a:ext cx="2874214" cy="191145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0" lang="sv-SE" sz="2400" b="1" i="0" u="none" strike="noStrike" kern="1200" cap="none" spc="0" normalizeH="0" baseline="0" noProof="0" dirty="0">
                <a:ln>
                  <a:noFill/>
                </a:ln>
                <a:solidFill>
                  <a:schemeClr val="tx1"/>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Engagerande</a:t>
            </a:r>
            <a:r>
              <a:rPr kumimoji="0" lang="sv-SE" sz="2000" b="1" i="0" u="none" strike="noStrike" kern="1200" cap="none" spc="0" normalizeH="0" baseline="0" noProof="0" dirty="0">
                <a:ln>
                  <a:noFill/>
                </a:ln>
                <a:solidFill>
                  <a:schemeClr val="tx1"/>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 </a:t>
            </a:r>
          </a:p>
          <a:p>
            <a:pPr algn="ctr"/>
            <a:endParaRPr lang="sv-SE" dirty="0">
              <a:solidFill>
                <a:schemeClr val="tx1"/>
              </a:solidFill>
            </a:endParaRPr>
          </a:p>
        </p:txBody>
      </p:sp>
      <p:sp>
        <p:nvSpPr>
          <p:cNvPr id="7" name="Rektangel 6">
            <a:extLst>
              <a:ext uri="{FF2B5EF4-FFF2-40B4-BE49-F238E27FC236}">
                <a16:creationId xmlns:a16="http://schemas.microsoft.com/office/drawing/2014/main" id="{E386B13C-CA97-BD28-2687-E5AD1329A4DD}"/>
              </a:ext>
            </a:extLst>
          </p:cNvPr>
          <p:cNvSpPr/>
          <p:nvPr/>
        </p:nvSpPr>
        <p:spPr>
          <a:xfrm>
            <a:off x="8123007" y="3353699"/>
            <a:ext cx="2874214" cy="191145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0" lang="sv-SE" sz="2400" b="1" i="0" u="none" strike="noStrike" kern="1200" cap="none" spc="0" normalizeH="0" baseline="0" noProof="0" dirty="0">
                <a:ln>
                  <a:noFill/>
                </a:ln>
                <a:solidFill>
                  <a:schemeClr val="tx1"/>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Ledande</a:t>
            </a:r>
            <a:r>
              <a:rPr kumimoji="0" lang="sv-SE" sz="2000" b="1" i="0" u="none" strike="noStrike" kern="1200" cap="none" spc="0" normalizeH="0" baseline="0" noProof="0" dirty="0">
                <a:ln>
                  <a:noFill/>
                </a:ln>
                <a:solidFill>
                  <a:schemeClr val="tx1"/>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 </a:t>
            </a:r>
          </a:p>
          <a:p>
            <a:pPr algn="ctr"/>
            <a:endParaRPr lang="sv-SE" dirty="0">
              <a:solidFill>
                <a:schemeClr val="tx1"/>
              </a:solidFill>
            </a:endParaRPr>
          </a:p>
        </p:txBody>
      </p:sp>
      <p:sp>
        <p:nvSpPr>
          <p:cNvPr id="8" name="Rektangel 7">
            <a:extLst>
              <a:ext uri="{FF2B5EF4-FFF2-40B4-BE49-F238E27FC236}">
                <a16:creationId xmlns:a16="http://schemas.microsoft.com/office/drawing/2014/main" id="{7F2F3C87-5ACA-97FF-C6F8-EB7D80BBB4D4}"/>
              </a:ext>
            </a:extLst>
          </p:cNvPr>
          <p:cNvSpPr/>
          <p:nvPr/>
        </p:nvSpPr>
        <p:spPr>
          <a:xfrm>
            <a:off x="8094510" y="567939"/>
            <a:ext cx="2786731" cy="191122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0" lang="sv-SE" sz="2400" b="1" i="0" u="none" strike="noStrike" kern="1200" cap="none" spc="0" normalizeH="0" baseline="0" noProof="0" dirty="0">
                <a:ln>
                  <a:noFill/>
                </a:ln>
                <a:solidFill>
                  <a:schemeClr val="tx1"/>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Välkomnande</a:t>
            </a:r>
            <a:r>
              <a:rPr kumimoji="0" lang="sv-SE" sz="2000" b="1" i="0" u="none" strike="noStrike" kern="1200" cap="none" spc="0" normalizeH="0" baseline="0" noProof="0" dirty="0">
                <a:ln>
                  <a:noFill/>
                </a:ln>
                <a:solidFill>
                  <a:schemeClr val="tx1"/>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 </a:t>
            </a:r>
          </a:p>
          <a:p>
            <a:pPr algn="ctr"/>
            <a:endParaRPr lang="sv-SE" dirty="0">
              <a:solidFill>
                <a:schemeClr val="tx1"/>
              </a:solidFill>
            </a:endParaRPr>
          </a:p>
        </p:txBody>
      </p:sp>
    </p:spTree>
    <p:extLst>
      <p:ext uri="{BB962C8B-B14F-4D97-AF65-F5344CB8AC3E}">
        <p14:creationId xmlns:p14="http://schemas.microsoft.com/office/powerpoint/2010/main" val="1323938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EF92EF-58C8-AC24-A3C0-530147468002}"/>
              </a:ext>
            </a:extLst>
          </p:cNvPr>
          <p:cNvSpPr>
            <a:spLocks noGrp="1"/>
          </p:cNvSpPr>
          <p:nvPr>
            <p:ph type="title"/>
          </p:nvPr>
        </p:nvSpPr>
        <p:spPr>
          <a:xfrm>
            <a:off x="838200" y="365125"/>
            <a:ext cx="10515600" cy="1325563"/>
          </a:xfrm>
        </p:spPr>
        <p:txBody>
          <a:bodyPr>
            <a:normAutofit/>
          </a:bodyPr>
          <a:lstStyle/>
          <a:p>
            <a:pPr algn="ctr"/>
            <a:r>
              <a:rPr lang="sv-SE" dirty="0">
                <a:latin typeface="Helvetica Neue Condensed Black" panose="02000503000000020004"/>
              </a:rPr>
              <a:t>Diskussionsmaterial</a:t>
            </a:r>
          </a:p>
        </p:txBody>
      </p:sp>
      <p:pic>
        <p:nvPicPr>
          <p:cNvPr id="5" name="Bildobjekt 4" descr="En bild som visar person, klädsel, spelare, person&#10;&#10;AI-genererat innehåll kan vara felaktigt.">
            <a:extLst>
              <a:ext uri="{FF2B5EF4-FFF2-40B4-BE49-F238E27FC236}">
                <a16:creationId xmlns:a16="http://schemas.microsoft.com/office/drawing/2014/main" id="{795E569C-C49D-1750-C2E6-35CBFB02444B}"/>
              </a:ext>
            </a:extLst>
          </p:cNvPr>
          <p:cNvPicPr>
            <a:picLocks noChangeAspect="1"/>
          </p:cNvPicPr>
          <p:nvPr/>
        </p:nvPicPr>
        <p:blipFill>
          <a:blip r:embed="rId2"/>
          <a:srcRect r="20513" b="-1"/>
          <a:stretch/>
        </p:blipFill>
        <p:spPr>
          <a:xfrm>
            <a:off x="838200" y="1825625"/>
            <a:ext cx="5181600" cy="4351338"/>
          </a:xfrm>
          <a:prstGeom prst="rect">
            <a:avLst/>
          </a:prstGeom>
          <a:noFill/>
        </p:spPr>
      </p:pic>
      <p:sp>
        <p:nvSpPr>
          <p:cNvPr id="3" name="Platshållare för innehåll 2">
            <a:extLst>
              <a:ext uri="{FF2B5EF4-FFF2-40B4-BE49-F238E27FC236}">
                <a16:creationId xmlns:a16="http://schemas.microsoft.com/office/drawing/2014/main" id="{735668C3-0D8D-73BB-0A95-4FC71D4A53B8}"/>
              </a:ext>
            </a:extLst>
          </p:cNvPr>
          <p:cNvSpPr>
            <a:spLocks noGrp="1"/>
          </p:cNvSpPr>
          <p:nvPr>
            <p:ph sz="half" idx="2"/>
          </p:nvPr>
        </p:nvSpPr>
        <p:spPr>
          <a:xfrm>
            <a:off x="6172200" y="1825625"/>
            <a:ext cx="5181600" cy="4351338"/>
          </a:xfrm>
        </p:spPr>
        <p:txBody>
          <a:bodyPr>
            <a:normAutofit/>
          </a:bodyPr>
          <a:lstStyle/>
          <a:p>
            <a:pPr marL="0" indent="0">
              <a:buNone/>
            </a:pPr>
            <a:r>
              <a:rPr lang="sv-SE" dirty="0">
                <a:latin typeface="Helvetica Neue Condensed Black" panose="02000503000000020004"/>
              </a:rPr>
              <a:t>Några tänkbara situationer för spelarna att prata om  </a:t>
            </a:r>
          </a:p>
          <a:p>
            <a:pPr marL="0" indent="0">
              <a:buNone/>
            </a:pPr>
            <a:r>
              <a:rPr lang="sv-SE" dirty="0">
                <a:latin typeface="Helvetica Neue Condensed Black" panose="02000503000000020004"/>
              </a:rPr>
              <a:t>Reflektionsövningar </a:t>
            </a:r>
          </a:p>
          <a:p>
            <a:pPr marL="0" indent="0">
              <a:buNone/>
            </a:pPr>
            <a:r>
              <a:rPr lang="sv-SE" dirty="0">
                <a:latin typeface="Helvetica Neue Condensed Black" panose="02000503000000020004"/>
              </a:rPr>
              <a:t>Kan användas som uppvärmningsmaterial eller för ett separat tillfälle</a:t>
            </a:r>
          </a:p>
        </p:txBody>
      </p:sp>
    </p:spTree>
    <p:extLst>
      <p:ext uri="{BB962C8B-B14F-4D97-AF65-F5344CB8AC3E}">
        <p14:creationId xmlns:p14="http://schemas.microsoft.com/office/powerpoint/2010/main" val="1655163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B43123-8095-0AD5-7095-49C917FA3130}"/>
              </a:ext>
            </a:extLst>
          </p:cNvPr>
          <p:cNvSpPr>
            <a:spLocks noGrp="1"/>
          </p:cNvSpPr>
          <p:nvPr>
            <p:ph type="title"/>
          </p:nvPr>
        </p:nvSpPr>
        <p:spPr>
          <a:xfrm>
            <a:off x="0" y="365124"/>
            <a:ext cx="11813628" cy="1905110"/>
          </a:xfrm>
        </p:spPr>
        <p:txBody>
          <a:bodyPr>
            <a:noAutofit/>
          </a:bodyPr>
          <a:lstStyle/>
          <a:p>
            <a:r>
              <a:rPr lang="sv-SE" sz="4000" b="1" dirty="0">
                <a:latin typeface="Helvetica Neue Condensed Black" panose="02000503000000020004"/>
              </a:rPr>
              <a:t>Ny i laget</a:t>
            </a:r>
            <a:br>
              <a:rPr lang="sv-SE" sz="4000" b="1" dirty="0">
                <a:latin typeface="Helvetica Neue Condensed Black" panose="02000503000000020004"/>
              </a:rPr>
            </a:br>
            <a:r>
              <a:rPr lang="sv-SE" sz="4000" b="1" dirty="0">
                <a:latin typeface="Helvetica Neue Condensed Black" panose="02000503000000020004"/>
              </a:rPr>
              <a:t>Hur skulle det kännas att komma ny till vårt lag?</a:t>
            </a:r>
          </a:p>
        </p:txBody>
      </p:sp>
      <p:sp>
        <p:nvSpPr>
          <p:cNvPr id="3" name="Platshållare för innehåll 2">
            <a:extLst>
              <a:ext uri="{FF2B5EF4-FFF2-40B4-BE49-F238E27FC236}">
                <a16:creationId xmlns:a16="http://schemas.microsoft.com/office/drawing/2014/main" id="{4359437E-CC1A-5235-2E6A-BECF3DC2C72A}"/>
              </a:ext>
            </a:extLst>
          </p:cNvPr>
          <p:cNvSpPr>
            <a:spLocks noGrp="1"/>
          </p:cNvSpPr>
          <p:nvPr>
            <p:ph sz="half" idx="1"/>
          </p:nvPr>
        </p:nvSpPr>
        <p:spPr>
          <a:xfrm>
            <a:off x="838200" y="1825625"/>
            <a:ext cx="5181600" cy="4351338"/>
          </a:xfrm>
        </p:spPr>
        <p:txBody>
          <a:bodyPr>
            <a:normAutofit/>
          </a:bodyPr>
          <a:lstStyle/>
          <a:p>
            <a:pPr marL="0" indent="0" algn="ctr">
              <a:buNone/>
            </a:pPr>
            <a:r>
              <a:rPr lang="sv-SE" b="1" dirty="0"/>
              <a:t>Följdfrågor:</a:t>
            </a:r>
          </a:p>
          <a:p>
            <a:r>
              <a:rPr lang="sv-SE" dirty="0"/>
              <a:t>Är det någon som nyligen börjat?</a:t>
            </a:r>
          </a:p>
          <a:p>
            <a:r>
              <a:rPr lang="sv-SE" dirty="0"/>
              <a:t>Hur var det? Hur gjorde ni andra?</a:t>
            </a:r>
          </a:p>
          <a:p>
            <a:r>
              <a:rPr lang="sv-SE" dirty="0"/>
              <a:t>Hur skulle du själv vilja bli välkomnad?</a:t>
            </a:r>
          </a:p>
          <a:p>
            <a:r>
              <a:rPr lang="sv-SE" dirty="0"/>
              <a:t>Hur gör vi nästa gång?</a:t>
            </a:r>
          </a:p>
        </p:txBody>
      </p:sp>
      <p:pic>
        <p:nvPicPr>
          <p:cNvPr id="6" name="Platshållare för innehåll 5" descr="En bild som visar sport, person, Sportuniform, fotbeklädnader&#10;&#10;AI-genererat innehåll kan vara felaktigt.">
            <a:extLst>
              <a:ext uri="{FF2B5EF4-FFF2-40B4-BE49-F238E27FC236}">
                <a16:creationId xmlns:a16="http://schemas.microsoft.com/office/drawing/2014/main" id="{BB7E99ED-10EE-E84D-19B5-2F3926020354}"/>
              </a:ext>
            </a:extLst>
          </p:cNvPr>
          <p:cNvPicPr>
            <a:picLocks noGrp="1" noChangeAspect="1"/>
          </p:cNvPicPr>
          <p:nvPr>
            <p:ph sz="half" idx="2"/>
          </p:nvPr>
        </p:nvPicPr>
        <p:blipFill>
          <a:blip r:embed="rId2"/>
          <a:stretch>
            <a:fillRect/>
          </a:stretch>
        </p:blipFill>
        <p:spPr>
          <a:xfrm>
            <a:off x="6172202" y="1916334"/>
            <a:ext cx="5728936" cy="3824065"/>
          </a:xfrm>
          <a:noFill/>
        </p:spPr>
      </p:pic>
    </p:spTree>
    <p:extLst>
      <p:ext uri="{BB962C8B-B14F-4D97-AF65-F5344CB8AC3E}">
        <p14:creationId xmlns:p14="http://schemas.microsoft.com/office/powerpoint/2010/main" val="3246740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259BE-21AF-A64A-5976-BC80399EE1B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131BDF8-E6F5-5F3B-575B-D1916E957395}"/>
              </a:ext>
            </a:extLst>
          </p:cNvPr>
          <p:cNvSpPr>
            <a:spLocks noGrp="1"/>
          </p:cNvSpPr>
          <p:nvPr>
            <p:ph type="title"/>
          </p:nvPr>
        </p:nvSpPr>
        <p:spPr>
          <a:xfrm>
            <a:off x="838200" y="365125"/>
            <a:ext cx="10515600" cy="1325563"/>
          </a:xfrm>
        </p:spPr>
        <p:txBody>
          <a:bodyPr>
            <a:normAutofit/>
          </a:bodyPr>
          <a:lstStyle/>
          <a:p>
            <a:r>
              <a:rPr lang="sv-SE" b="1" dirty="0">
                <a:latin typeface="Helvetica Neue Condensed Black" panose="02000503000000020004"/>
              </a:rPr>
              <a:t>Missa en straff</a:t>
            </a:r>
            <a:br>
              <a:rPr lang="sv-SE" b="1" dirty="0">
                <a:latin typeface="Helvetica Neue Condensed Black" panose="02000503000000020004"/>
              </a:rPr>
            </a:br>
            <a:r>
              <a:rPr lang="sv-SE" b="1" dirty="0">
                <a:latin typeface="Helvetica Neue Condensed Black" panose="02000503000000020004"/>
              </a:rPr>
              <a:t>Vad händer om du missar en straff?</a:t>
            </a:r>
          </a:p>
        </p:txBody>
      </p:sp>
      <p:sp>
        <p:nvSpPr>
          <p:cNvPr id="3" name="Platshållare för innehåll 2">
            <a:extLst>
              <a:ext uri="{FF2B5EF4-FFF2-40B4-BE49-F238E27FC236}">
                <a16:creationId xmlns:a16="http://schemas.microsoft.com/office/drawing/2014/main" id="{88898130-75FC-24E0-81E0-6844AB925634}"/>
              </a:ext>
            </a:extLst>
          </p:cNvPr>
          <p:cNvSpPr>
            <a:spLocks noGrp="1"/>
          </p:cNvSpPr>
          <p:nvPr>
            <p:ph sz="half" idx="1"/>
          </p:nvPr>
        </p:nvSpPr>
        <p:spPr>
          <a:xfrm>
            <a:off x="838200" y="1825625"/>
            <a:ext cx="5181600" cy="4351338"/>
          </a:xfrm>
        </p:spPr>
        <p:txBody>
          <a:bodyPr>
            <a:normAutofit fontScale="92500"/>
          </a:bodyPr>
          <a:lstStyle/>
          <a:p>
            <a:pPr marL="0" indent="0">
              <a:buNone/>
            </a:pPr>
            <a:r>
              <a:rPr lang="sv-SE" b="1" dirty="0">
                <a:latin typeface="Helvetica Neue Condensed Black" panose="02000503000000020004"/>
              </a:rPr>
              <a:t>Följdfrågor:</a:t>
            </a:r>
          </a:p>
          <a:p>
            <a:r>
              <a:rPr lang="sv-SE" dirty="0">
                <a:latin typeface="Helvetica Neue Condensed Black" panose="02000503000000020004"/>
              </a:rPr>
              <a:t>Hur känns det om dina kompisar klagar och blir arga?</a:t>
            </a:r>
          </a:p>
          <a:p>
            <a:r>
              <a:rPr lang="sv-SE" dirty="0">
                <a:latin typeface="Helvetica Neue Condensed Black" panose="02000503000000020004"/>
              </a:rPr>
              <a:t>Ökar eller minskar chansen för mål om man är rädd innan?</a:t>
            </a:r>
          </a:p>
          <a:p>
            <a:r>
              <a:rPr lang="sv-SE" dirty="0">
                <a:latin typeface="Helvetica Neue Condensed Black" panose="02000503000000020004"/>
              </a:rPr>
              <a:t>Tänk om ingen i laget vill lägga straffar. Vad gör vi då? </a:t>
            </a:r>
          </a:p>
          <a:p>
            <a:r>
              <a:rPr lang="sv-SE" dirty="0">
                <a:latin typeface="Helvetica Neue Condensed Black" panose="02000503000000020004"/>
              </a:rPr>
              <a:t>Hur ska vi stötta varandra vid straff framöver?</a:t>
            </a:r>
          </a:p>
        </p:txBody>
      </p:sp>
      <p:pic>
        <p:nvPicPr>
          <p:cNvPr id="8" name="Platshållare för innehåll 7" descr="En bild som visar person, sport, idrott, spelare&#10;&#10;AI-genererat innehåll kan vara felaktigt.">
            <a:extLst>
              <a:ext uri="{FF2B5EF4-FFF2-40B4-BE49-F238E27FC236}">
                <a16:creationId xmlns:a16="http://schemas.microsoft.com/office/drawing/2014/main" id="{97C7B384-EA9D-C783-8DC9-458AB0227384}"/>
              </a:ext>
            </a:extLst>
          </p:cNvPr>
          <p:cNvPicPr>
            <a:picLocks noGrp="1" noChangeAspect="1"/>
          </p:cNvPicPr>
          <p:nvPr>
            <p:ph sz="half" idx="2"/>
          </p:nvPr>
        </p:nvPicPr>
        <p:blipFill>
          <a:blip r:embed="rId2"/>
          <a:stretch>
            <a:fillRect/>
          </a:stretch>
        </p:blipFill>
        <p:spPr>
          <a:xfrm>
            <a:off x="6172200" y="2277234"/>
            <a:ext cx="5181600" cy="3448119"/>
          </a:xfrm>
          <a:noFill/>
        </p:spPr>
      </p:pic>
    </p:spTree>
    <p:extLst>
      <p:ext uri="{BB962C8B-B14F-4D97-AF65-F5344CB8AC3E}">
        <p14:creationId xmlns:p14="http://schemas.microsoft.com/office/powerpoint/2010/main" val="3373070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F043B7-6D68-2900-7704-D2282B52D9A2}"/>
              </a:ext>
            </a:extLst>
          </p:cNvPr>
          <p:cNvSpPr>
            <a:spLocks noGrp="1"/>
          </p:cNvSpPr>
          <p:nvPr>
            <p:ph type="title"/>
          </p:nvPr>
        </p:nvSpPr>
        <p:spPr>
          <a:xfrm>
            <a:off x="344214" y="365125"/>
            <a:ext cx="10515600" cy="1325563"/>
          </a:xfrm>
        </p:spPr>
        <p:txBody>
          <a:bodyPr>
            <a:normAutofit fontScale="90000"/>
          </a:bodyPr>
          <a:lstStyle/>
          <a:p>
            <a:r>
              <a:rPr lang="sv-SE" b="1" dirty="0">
                <a:latin typeface="Helvetica Neue Condensed Black" panose="02000503000000020004"/>
              </a:rPr>
              <a:t>Publiken ropar något dumt </a:t>
            </a:r>
            <a:br>
              <a:rPr lang="sv-SE" sz="3100" b="1" dirty="0"/>
            </a:br>
            <a:r>
              <a:rPr lang="sv-SE" sz="3100" dirty="0">
                <a:latin typeface="Helvetica Neue Condensed Black" panose="02000503000000020004"/>
              </a:rPr>
              <a:t>Någon i publiken skriker: - Passa då! eller blir arg om man missar </a:t>
            </a:r>
          </a:p>
        </p:txBody>
      </p:sp>
      <p:sp>
        <p:nvSpPr>
          <p:cNvPr id="3" name="Platshållare för innehåll 2">
            <a:extLst>
              <a:ext uri="{FF2B5EF4-FFF2-40B4-BE49-F238E27FC236}">
                <a16:creationId xmlns:a16="http://schemas.microsoft.com/office/drawing/2014/main" id="{87680CB7-9428-C876-F04B-BD0B6D946C4D}"/>
              </a:ext>
            </a:extLst>
          </p:cNvPr>
          <p:cNvSpPr>
            <a:spLocks noGrp="1"/>
          </p:cNvSpPr>
          <p:nvPr>
            <p:ph sz="half" idx="1"/>
          </p:nvPr>
        </p:nvSpPr>
        <p:spPr>
          <a:xfrm>
            <a:off x="838200" y="1825625"/>
            <a:ext cx="5181600" cy="4351338"/>
          </a:xfrm>
        </p:spPr>
        <p:txBody>
          <a:bodyPr>
            <a:normAutofit/>
          </a:bodyPr>
          <a:lstStyle/>
          <a:p>
            <a:pPr marL="0" indent="0">
              <a:buNone/>
            </a:pPr>
            <a:r>
              <a:rPr lang="sv-SE" b="1" dirty="0">
                <a:latin typeface="Helvetica Neue Condensed Black" panose="02000503000000020004"/>
              </a:rPr>
              <a:t>Följdfrågor: </a:t>
            </a:r>
          </a:p>
          <a:p>
            <a:r>
              <a:rPr lang="sv-SE" dirty="0">
                <a:latin typeface="Helvetica Neue Condensed Black" panose="02000503000000020004"/>
              </a:rPr>
              <a:t>Har det hänt er? </a:t>
            </a:r>
          </a:p>
          <a:p>
            <a:r>
              <a:rPr lang="sv-SE" dirty="0">
                <a:latin typeface="Helvetica Neue Condensed Black" panose="02000503000000020004"/>
              </a:rPr>
              <a:t>Vad vill ni att publiken </a:t>
            </a:r>
            <a:r>
              <a:rPr lang="sv-SE" b="1" dirty="0">
                <a:latin typeface="Helvetica Neue Condensed Black" panose="02000503000000020004"/>
              </a:rPr>
              <a:t>SKA </a:t>
            </a:r>
            <a:r>
              <a:rPr lang="sv-SE" dirty="0">
                <a:latin typeface="Helvetica Neue Condensed Black" panose="02000503000000020004"/>
              </a:rPr>
              <a:t>ropa?</a:t>
            </a:r>
          </a:p>
          <a:p>
            <a:r>
              <a:rPr lang="sv-SE" dirty="0">
                <a:latin typeface="Helvetica Neue Condensed Black" panose="02000503000000020004"/>
              </a:rPr>
              <a:t>Hur peppar man på bästa sätt?</a:t>
            </a:r>
          </a:p>
        </p:txBody>
      </p:sp>
      <p:pic>
        <p:nvPicPr>
          <p:cNvPr id="6" name="Platshållare för innehåll 5" descr="En bild som visar person, person, inomhus, klädsel&#10;&#10;AI-genererat innehåll kan vara felaktigt.">
            <a:extLst>
              <a:ext uri="{FF2B5EF4-FFF2-40B4-BE49-F238E27FC236}">
                <a16:creationId xmlns:a16="http://schemas.microsoft.com/office/drawing/2014/main" id="{44359EF3-9169-4E20-EAD6-E8238ED5A6DC}"/>
              </a:ext>
            </a:extLst>
          </p:cNvPr>
          <p:cNvPicPr>
            <a:picLocks noGrp="1" noChangeAspect="1"/>
          </p:cNvPicPr>
          <p:nvPr>
            <p:ph sz="half" idx="2"/>
          </p:nvPr>
        </p:nvPicPr>
        <p:blipFill>
          <a:blip r:embed="rId2"/>
          <a:srcRect l="10261" r="22755" b="-1"/>
          <a:stretch/>
        </p:blipFill>
        <p:spPr>
          <a:xfrm>
            <a:off x="6172202" y="1406525"/>
            <a:ext cx="5181600" cy="4351338"/>
          </a:xfrm>
          <a:noFill/>
        </p:spPr>
      </p:pic>
    </p:spTree>
    <p:extLst>
      <p:ext uri="{BB962C8B-B14F-4D97-AF65-F5344CB8AC3E}">
        <p14:creationId xmlns:p14="http://schemas.microsoft.com/office/powerpoint/2010/main" val="315733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E9F63-8DC2-2B90-42EF-95FC1546BAF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5978396-857D-74C7-A92D-AE026A3C66DD}"/>
              </a:ext>
            </a:extLst>
          </p:cNvPr>
          <p:cNvSpPr>
            <a:spLocks noGrp="1"/>
          </p:cNvSpPr>
          <p:nvPr>
            <p:ph type="title"/>
          </p:nvPr>
        </p:nvSpPr>
        <p:spPr>
          <a:xfrm>
            <a:off x="838200" y="365125"/>
            <a:ext cx="10515600" cy="1325563"/>
          </a:xfrm>
        </p:spPr>
        <p:txBody>
          <a:bodyPr>
            <a:normAutofit/>
          </a:bodyPr>
          <a:lstStyle/>
          <a:p>
            <a:r>
              <a:rPr lang="sv-SE" b="1" dirty="0">
                <a:latin typeface="Helvetica Neue Condensed Black" panose="02000503000000020004"/>
              </a:rPr>
              <a:t>Spelare i motståndarlaget</a:t>
            </a:r>
            <a:br>
              <a:rPr lang="sv-SE" sz="3100" b="1" dirty="0">
                <a:latin typeface="Hlevetica"/>
              </a:rPr>
            </a:br>
            <a:r>
              <a:rPr lang="sv-SE" sz="2800" dirty="0">
                <a:latin typeface="Helvetica Neue Condensed Black" panose="02000503000000020004"/>
              </a:rPr>
              <a:t>Motståndare säger något dumt till dig under matchen</a:t>
            </a:r>
          </a:p>
        </p:txBody>
      </p:sp>
      <p:sp>
        <p:nvSpPr>
          <p:cNvPr id="3" name="Platshållare för innehåll 2">
            <a:extLst>
              <a:ext uri="{FF2B5EF4-FFF2-40B4-BE49-F238E27FC236}">
                <a16:creationId xmlns:a16="http://schemas.microsoft.com/office/drawing/2014/main" id="{B7BF889A-E494-48E0-AC49-12BC356334C6}"/>
              </a:ext>
            </a:extLst>
          </p:cNvPr>
          <p:cNvSpPr>
            <a:spLocks noGrp="1"/>
          </p:cNvSpPr>
          <p:nvPr>
            <p:ph sz="half" idx="1"/>
          </p:nvPr>
        </p:nvSpPr>
        <p:spPr>
          <a:xfrm>
            <a:off x="838200" y="1825625"/>
            <a:ext cx="5181600" cy="4351338"/>
          </a:xfrm>
        </p:spPr>
        <p:txBody>
          <a:bodyPr>
            <a:normAutofit/>
          </a:bodyPr>
          <a:lstStyle/>
          <a:p>
            <a:pPr marL="0" indent="0">
              <a:buNone/>
            </a:pPr>
            <a:r>
              <a:rPr lang="sv-SE" b="1" dirty="0">
                <a:latin typeface="Helvetica Neue Condensed Black" panose="02000503000000020004"/>
              </a:rPr>
              <a:t>Följdfrågor: </a:t>
            </a:r>
          </a:p>
          <a:p>
            <a:r>
              <a:rPr lang="sv-SE" dirty="0">
                <a:latin typeface="Helvetica Neue Condensed Black" panose="02000503000000020004"/>
              </a:rPr>
              <a:t>Har det hänt dig?</a:t>
            </a:r>
          </a:p>
          <a:p>
            <a:r>
              <a:rPr lang="sv-SE" dirty="0">
                <a:latin typeface="Helvetica Neue Condensed Black" panose="02000503000000020004"/>
              </a:rPr>
              <a:t> Hur skulle det kännas?</a:t>
            </a:r>
          </a:p>
          <a:p>
            <a:r>
              <a:rPr lang="sv-SE" dirty="0">
                <a:latin typeface="Helvetica Neue Condensed Black" panose="02000503000000020004"/>
              </a:rPr>
              <a:t>Vad gör du då?</a:t>
            </a:r>
          </a:p>
          <a:p>
            <a:r>
              <a:rPr lang="sv-SE" dirty="0">
                <a:latin typeface="Helvetica Neue Condensed Black" panose="02000503000000020004"/>
              </a:rPr>
              <a:t>Vad händer om du gör likadant tillbaka?</a:t>
            </a:r>
          </a:p>
        </p:txBody>
      </p:sp>
      <p:pic>
        <p:nvPicPr>
          <p:cNvPr id="8" name="Platshållare för innehåll 7" descr="En bild som visar utomhus, person, hockey, Sport&#10;&#10;AI-genererat innehåll kan vara felaktigt.">
            <a:extLst>
              <a:ext uri="{FF2B5EF4-FFF2-40B4-BE49-F238E27FC236}">
                <a16:creationId xmlns:a16="http://schemas.microsoft.com/office/drawing/2014/main" id="{5F461D63-9EED-120B-2CAB-478C4F2E25D5}"/>
              </a:ext>
            </a:extLst>
          </p:cNvPr>
          <p:cNvPicPr>
            <a:picLocks noGrp="1" noChangeAspect="1"/>
          </p:cNvPicPr>
          <p:nvPr>
            <p:ph sz="half" idx="2"/>
          </p:nvPr>
        </p:nvPicPr>
        <p:blipFill>
          <a:blip r:embed="rId2"/>
          <a:stretch>
            <a:fillRect/>
          </a:stretch>
        </p:blipFill>
        <p:spPr>
          <a:xfrm>
            <a:off x="6276975" y="1801018"/>
            <a:ext cx="5547122" cy="3698081"/>
          </a:xfrm>
        </p:spPr>
      </p:pic>
    </p:spTree>
    <p:extLst>
      <p:ext uri="{BB962C8B-B14F-4D97-AF65-F5344CB8AC3E}">
        <p14:creationId xmlns:p14="http://schemas.microsoft.com/office/powerpoint/2010/main" val="2616602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BB1B1-F634-A86B-34FC-80558E55006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3DDD955-D872-5E3B-62B6-1768F293E5B7}"/>
              </a:ext>
            </a:extLst>
          </p:cNvPr>
          <p:cNvSpPr>
            <a:spLocks noGrp="1"/>
          </p:cNvSpPr>
          <p:nvPr>
            <p:ph type="title"/>
          </p:nvPr>
        </p:nvSpPr>
        <p:spPr>
          <a:xfrm>
            <a:off x="838200" y="365125"/>
            <a:ext cx="10515600" cy="1325563"/>
          </a:xfrm>
        </p:spPr>
        <p:txBody>
          <a:bodyPr>
            <a:normAutofit/>
          </a:bodyPr>
          <a:lstStyle/>
          <a:p>
            <a:r>
              <a:rPr lang="sv-SE" b="1" dirty="0" err="1">
                <a:latin typeface="Helvetica Neue Condensed Black" panose="02000503000000020004"/>
              </a:rPr>
              <a:t>Domarn</a:t>
            </a:r>
            <a:r>
              <a:rPr lang="sv-SE" b="1" dirty="0">
                <a:latin typeface="Helvetica Neue Condensed Black" panose="02000503000000020004"/>
              </a:rPr>
              <a:t> dömer </a:t>
            </a:r>
            <a:br>
              <a:rPr lang="sv-SE" sz="3100" b="1"/>
            </a:br>
            <a:r>
              <a:rPr lang="sv-SE" sz="2800">
                <a:latin typeface="Helvetica Neue Condensed Black" panose="02000503000000020004"/>
                <a:ea typeface="+mn-ea"/>
                <a:cs typeface="+mn-cs"/>
              </a:rPr>
              <a:t>Domaren </a:t>
            </a:r>
            <a:r>
              <a:rPr lang="sv-SE" sz="2800" dirty="0">
                <a:latin typeface="Helvetica Neue Condensed Black" panose="02000503000000020004"/>
                <a:ea typeface="+mn-ea"/>
                <a:cs typeface="+mn-cs"/>
              </a:rPr>
              <a:t>dömer, men du tycker att han/hon har fel</a:t>
            </a:r>
          </a:p>
        </p:txBody>
      </p:sp>
      <p:sp>
        <p:nvSpPr>
          <p:cNvPr id="3" name="Platshållare för innehåll 2">
            <a:extLst>
              <a:ext uri="{FF2B5EF4-FFF2-40B4-BE49-F238E27FC236}">
                <a16:creationId xmlns:a16="http://schemas.microsoft.com/office/drawing/2014/main" id="{5CAD23AE-3AD4-A77D-8D73-87A3C376EEDB}"/>
              </a:ext>
            </a:extLst>
          </p:cNvPr>
          <p:cNvSpPr>
            <a:spLocks noGrp="1"/>
          </p:cNvSpPr>
          <p:nvPr>
            <p:ph sz="half" idx="1"/>
          </p:nvPr>
        </p:nvSpPr>
        <p:spPr>
          <a:xfrm>
            <a:off x="838200" y="1825625"/>
            <a:ext cx="5181600" cy="4351338"/>
          </a:xfrm>
        </p:spPr>
        <p:txBody>
          <a:bodyPr>
            <a:normAutofit fontScale="85000" lnSpcReduction="20000"/>
          </a:bodyPr>
          <a:lstStyle/>
          <a:p>
            <a:pPr marL="0" indent="0">
              <a:buNone/>
            </a:pPr>
            <a:r>
              <a:rPr lang="sv-SE" b="1" dirty="0">
                <a:latin typeface="Helvetica Neue Condensed Black" panose="02000503000000020004"/>
              </a:rPr>
              <a:t>Följdfrågor: </a:t>
            </a:r>
          </a:p>
          <a:p>
            <a:pPr marL="0" indent="0">
              <a:buNone/>
            </a:pPr>
            <a:r>
              <a:rPr lang="sv-SE" dirty="0">
                <a:latin typeface="Helvetica Neue Condensed Black" panose="02000503000000020004"/>
              </a:rPr>
              <a:t>Kan man påverka domslut genom att klaga?</a:t>
            </a:r>
          </a:p>
          <a:p>
            <a:pPr marL="0" indent="0">
              <a:buNone/>
            </a:pPr>
            <a:r>
              <a:rPr lang="sv-SE" dirty="0">
                <a:latin typeface="Helvetica Neue Condensed Black" panose="02000503000000020004"/>
              </a:rPr>
              <a:t>• Om du var domare, hur skulle du känna dig om någon</a:t>
            </a:r>
          </a:p>
          <a:p>
            <a:pPr marL="0" indent="0">
              <a:buNone/>
            </a:pPr>
            <a:r>
              <a:rPr lang="sv-SE" dirty="0">
                <a:latin typeface="Helvetica Neue Condensed Black" panose="02000503000000020004"/>
              </a:rPr>
              <a:t>klagade på ditt domslut?</a:t>
            </a:r>
          </a:p>
          <a:p>
            <a:pPr marL="0" indent="0">
              <a:buNone/>
            </a:pPr>
            <a:r>
              <a:rPr lang="sv-SE" dirty="0">
                <a:latin typeface="Helvetica Neue Condensed Black" panose="02000503000000020004"/>
              </a:rPr>
              <a:t>• Har du tänkt på att domaren också är barn?</a:t>
            </a:r>
          </a:p>
          <a:p>
            <a:pPr marL="0" indent="0">
              <a:buNone/>
            </a:pPr>
            <a:r>
              <a:rPr lang="sv-SE" dirty="0">
                <a:latin typeface="Helvetica Neue Condensed Black" panose="02000503000000020004"/>
              </a:rPr>
              <a:t>• Får även domare göra fel på planen?</a:t>
            </a:r>
          </a:p>
          <a:p>
            <a:pPr marL="0" indent="0">
              <a:buNone/>
            </a:pPr>
            <a:r>
              <a:rPr lang="sv-SE" dirty="0">
                <a:latin typeface="Helvetica Neue Condensed Black" panose="02000503000000020004"/>
              </a:rPr>
              <a:t>• Vad händer om ingen vill vara domare?</a:t>
            </a:r>
          </a:p>
          <a:p>
            <a:pPr marL="0" indent="0">
              <a:buNone/>
            </a:pPr>
            <a:r>
              <a:rPr lang="sv-SE" dirty="0">
                <a:latin typeface="Helvetica Neue Condensed Black" panose="02000503000000020004"/>
              </a:rPr>
              <a:t>• Hur kan vi stötta domare framöver?</a:t>
            </a:r>
          </a:p>
        </p:txBody>
      </p:sp>
      <p:pic>
        <p:nvPicPr>
          <p:cNvPr id="7" name="Platshållare för innehåll 6" descr="En bild som visar person, Sport, sportutrustning, hockey&#10;&#10;AI-genererat innehåll kan vara felaktigt.">
            <a:extLst>
              <a:ext uri="{FF2B5EF4-FFF2-40B4-BE49-F238E27FC236}">
                <a16:creationId xmlns:a16="http://schemas.microsoft.com/office/drawing/2014/main" id="{3BE7CF95-A6A8-3C3A-8341-14ABF16972E6}"/>
              </a:ext>
            </a:extLst>
          </p:cNvPr>
          <p:cNvPicPr>
            <a:picLocks noGrp="1" noChangeAspect="1"/>
          </p:cNvPicPr>
          <p:nvPr>
            <p:ph sz="half" idx="2"/>
          </p:nvPr>
        </p:nvPicPr>
        <p:blipFill>
          <a:blip r:embed="rId2"/>
          <a:stretch>
            <a:fillRect/>
          </a:stretch>
        </p:blipFill>
        <p:spPr>
          <a:xfrm>
            <a:off x="6172202" y="1847850"/>
            <a:ext cx="5867400" cy="3911600"/>
          </a:xfrm>
        </p:spPr>
      </p:pic>
    </p:spTree>
    <p:extLst>
      <p:ext uri="{BB962C8B-B14F-4D97-AF65-F5344CB8AC3E}">
        <p14:creationId xmlns:p14="http://schemas.microsoft.com/office/powerpoint/2010/main" val="1832316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ruta 10">
            <a:extLst>
              <a:ext uri="{FF2B5EF4-FFF2-40B4-BE49-F238E27FC236}">
                <a16:creationId xmlns:a16="http://schemas.microsoft.com/office/drawing/2014/main" id="{CF485A50-9485-3245-A2FC-24A80E70F926}"/>
              </a:ext>
            </a:extLst>
          </p:cNvPr>
          <p:cNvSpPr txBox="1"/>
          <p:nvPr/>
        </p:nvSpPr>
        <p:spPr>
          <a:xfrm>
            <a:off x="1475510" y="2721114"/>
            <a:ext cx="9240980" cy="707886"/>
          </a:xfrm>
          <a:prstGeom prst="rect">
            <a:avLst/>
          </a:prstGeom>
          <a:noFill/>
        </p:spPr>
        <p:txBody>
          <a:bodyPr wrap="square" rtlCol="0">
            <a:spAutoFit/>
          </a:bodyPr>
          <a:lstStyle/>
          <a:p>
            <a:pPr algn="ctr">
              <a:spcAft>
                <a:spcPts val="500"/>
              </a:spcAft>
            </a:pPr>
            <a:r>
              <a:rPr lang="sv-SE" sz="4000" b="1" dirty="0">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Tillsammans är vi Nacka</a:t>
            </a:r>
          </a:p>
        </p:txBody>
      </p:sp>
      <p:sp>
        <p:nvSpPr>
          <p:cNvPr id="4" name="Platshållare för bildnummer 3">
            <a:extLst>
              <a:ext uri="{FF2B5EF4-FFF2-40B4-BE49-F238E27FC236}">
                <a16:creationId xmlns:a16="http://schemas.microsoft.com/office/drawing/2014/main" id="{CAA41743-90C1-F742-972E-261685AD1D55}"/>
              </a:ext>
            </a:extLst>
          </p:cNvPr>
          <p:cNvSpPr>
            <a:spLocks noGrp="1"/>
          </p:cNvSpPr>
          <p:nvPr>
            <p:ph type="sldNum" sz="quarter" idx="12"/>
          </p:nvPr>
        </p:nvSpPr>
        <p:spPr>
          <a:xfrm>
            <a:off x="98039" y="6379332"/>
            <a:ext cx="312592" cy="404812"/>
          </a:xfrm>
          <a:noFill/>
          <a:ln>
            <a:noFill/>
          </a:ln>
        </p:spPr>
        <p:txBody>
          <a:bodyPr lIns="18000" rIns="18000" anchor="ctr" anchorCtr="1"/>
          <a:lstStyle/>
          <a:p>
            <a:fld id="{4FC1F0BC-4120-4C3A-9EC0-B585A47A5292}" type="slidenum">
              <a:rPr lang="sv-SE" sz="1400" b="1" smtClean="0">
                <a:solidFill>
                  <a:srgbClr val="1D71CE"/>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pPr/>
              <a:t>23</a:t>
            </a:fld>
            <a:endParaRPr lang="en-US" sz="1400" b="1" dirty="0">
              <a:solidFill>
                <a:srgbClr val="1D71CE"/>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Tree>
    <p:extLst>
      <p:ext uri="{BB962C8B-B14F-4D97-AF65-F5344CB8AC3E}">
        <p14:creationId xmlns:p14="http://schemas.microsoft.com/office/powerpoint/2010/main" val="251573672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ed498fb-c1cf-4c5e-b014-47f722ca36a8">
      <Terms xmlns="http://schemas.microsoft.com/office/infopath/2007/PartnerControls"/>
    </lcf76f155ced4ddcb4097134ff3c332f>
    <TaxCatchAll xmlns="6c956f54-9878-47c2-83c9-54bbc27f48f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7107C39835908469659EFE1F2DFD50A" ma:contentTypeVersion="13" ma:contentTypeDescription="Create a new document." ma:contentTypeScope="" ma:versionID="8f8e7152844bd8404d9d6b0d0c811b26">
  <xsd:schema xmlns:xsd="http://www.w3.org/2001/XMLSchema" xmlns:xs="http://www.w3.org/2001/XMLSchema" xmlns:p="http://schemas.microsoft.com/office/2006/metadata/properties" xmlns:ns2="2ed498fb-c1cf-4c5e-b014-47f722ca36a8" xmlns:ns3="6c956f54-9878-47c2-83c9-54bbc27f48f6" targetNamespace="http://schemas.microsoft.com/office/2006/metadata/properties" ma:root="true" ma:fieldsID="28549bd17c643fedfc51270c266b9493" ns2:_="" ns3:_="">
    <xsd:import namespace="2ed498fb-c1cf-4c5e-b014-47f722ca36a8"/>
    <xsd:import namespace="6c956f54-9878-47c2-83c9-54bbc27f48f6"/>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d498fb-c1cf-4c5e-b014-47f722ca36a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0028d196-f58d-4654-a3e7-7b6e8e26b11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c956f54-9878-47c2-83c9-54bbc27f48f6"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0b9eaa17-4e1f-4c3a-8bfa-2ca61ea2b3a3}" ma:internalName="TaxCatchAll" ma:showField="CatchAllData" ma:web="6c956f54-9878-47c2-83c9-54bbc27f48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A42A5A-5C06-4FEF-8486-AEACA60F9F77}">
  <ds:schemaRefs>
    <ds:schemaRef ds:uri="http://schemas.microsoft.com/sharepoint/v3/contenttype/forms"/>
  </ds:schemaRefs>
</ds:datastoreItem>
</file>

<file path=customXml/itemProps2.xml><?xml version="1.0" encoding="utf-8"?>
<ds:datastoreItem xmlns:ds="http://schemas.openxmlformats.org/officeDocument/2006/customXml" ds:itemID="{8B585ABB-8FAD-4F6F-9A45-AEFBB59F749C}">
  <ds:schemaRefs>
    <ds:schemaRef ds:uri="http://schemas.microsoft.com/office/2006/metadata/properties"/>
    <ds:schemaRef ds:uri="http://schemas.microsoft.com/office/infopath/2007/PartnerControls"/>
    <ds:schemaRef ds:uri="2ed498fb-c1cf-4c5e-b014-47f722ca36a8"/>
    <ds:schemaRef ds:uri="6c956f54-9878-47c2-83c9-54bbc27f48f6"/>
  </ds:schemaRefs>
</ds:datastoreItem>
</file>

<file path=customXml/itemProps3.xml><?xml version="1.0" encoding="utf-8"?>
<ds:datastoreItem xmlns:ds="http://schemas.openxmlformats.org/officeDocument/2006/customXml" ds:itemID="{872A89EE-F70E-4FCA-8490-6CB2049DAA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d498fb-c1cf-4c5e-b014-47f722ca36a8"/>
    <ds:schemaRef ds:uri="6c956f54-9878-47c2-83c9-54bbc27f48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41952</TotalTime>
  <Words>1413</Words>
  <Application>Microsoft Office PowerPoint</Application>
  <PresentationFormat>Bredbild</PresentationFormat>
  <Paragraphs>165</Paragraphs>
  <Slides>23</Slides>
  <Notes>0</Notes>
  <HiddenSlides>6</HiddenSlides>
  <MMClips>0</MMClips>
  <ScaleCrop>false</ScaleCrop>
  <HeadingPairs>
    <vt:vector size="4" baseType="variant">
      <vt:variant>
        <vt:lpstr>Tema</vt:lpstr>
      </vt:variant>
      <vt:variant>
        <vt:i4>1</vt:i4>
      </vt:variant>
      <vt:variant>
        <vt:lpstr>Bildrubriker</vt:lpstr>
      </vt:variant>
      <vt:variant>
        <vt:i4>23</vt:i4>
      </vt:variant>
    </vt:vector>
  </HeadingPairs>
  <TitlesOfParts>
    <vt:vector size="24" baseType="lpstr">
      <vt:lpstr>Office-tema</vt:lpstr>
      <vt:lpstr>Tillsammans för ett positivt Nacka </vt:lpstr>
      <vt:lpstr>Vad är en Värdegrund?</vt:lpstr>
      <vt:lpstr>PowerPoint-presentation</vt:lpstr>
      <vt:lpstr> Välkomnande     Genom att vara  välkomnande skapar Nacka IBK gemenskap och tillhörighet.                      </vt:lpstr>
      <vt:lpstr> Rörelseglädje    Genom att främja rörelseglädje skapas en positiv atmosfär där medlemmar motiveras att delta och engagera sig. Genom att främja rörelseglädje skapas en positiv miljö där spelare motiveras att delta och engagera sig.                     </vt:lpstr>
      <vt:lpstr> Ledande   Genom att främja rörelseglädje skapas en positiv atmosfär där medlemmar motiveras att delta och engagera sig. Vi är ledande, på och vid sidan av planen. I spelet, utveckling och hur vi driver vår verksamhet</vt:lpstr>
      <vt:lpstr> Engagerande Genom att främja rörelseglädje skapas en positiv atmosfär där medlemmar motiveras att delta och engagera sig. Nacka IBK:s vision är, vi betyder mer för fler. Vi engagerar fler.</vt:lpstr>
      <vt:lpstr>Värdegrundsträff med spelare </vt:lpstr>
      <vt:lpstr>Instruktion till detta material         </vt:lpstr>
      <vt:lpstr>Instruktion till detta material </vt:lpstr>
      <vt:lpstr>PowerPoint-presentation</vt:lpstr>
      <vt:lpstr>Nacka IBK ska vara välkomnande Men vad betyder det?</vt:lpstr>
      <vt:lpstr>Nacka IBK ska vara Ledande Men vad betyder det?</vt:lpstr>
      <vt:lpstr>I Nacka IBK ska det  finnas rörelseglädje Men vad betyder det?</vt:lpstr>
      <vt:lpstr>I Nacka IBK har vi ett engagemang Men vad betyder det?</vt:lpstr>
      <vt:lpstr>PowerPoint-presentation</vt:lpstr>
      <vt:lpstr>Diskussionsmaterial</vt:lpstr>
      <vt:lpstr>Ny i laget Hur skulle det kännas att komma ny till vårt lag?</vt:lpstr>
      <vt:lpstr>Missa en straff Vad händer om du missar en straff?</vt:lpstr>
      <vt:lpstr>Publiken ropar något dumt  Någon i publiken skriker: - Passa då! eller blir arg om man missar </vt:lpstr>
      <vt:lpstr>Spelare i motståndarlaget Motståndare säger något dumt till dig under matchen</vt:lpstr>
      <vt:lpstr>Domarn dömer  Domaren dömer, men du tycker att han/hon har fel</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Microsoft Office User</dc:creator>
  <cp:lastModifiedBy>Jeanette Ericsson</cp:lastModifiedBy>
  <cp:revision>591</cp:revision>
  <cp:lastPrinted>2022-08-23T20:31:36Z</cp:lastPrinted>
  <dcterms:created xsi:type="dcterms:W3CDTF">2020-08-13T15:57:13Z</dcterms:created>
  <dcterms:modified xsi:type="dcterms:W3CDTF">2026-03-04T14:21:10Z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0x01010077107C39835908469659EFE1F2DFD50A</vt:lpwstr>
  </property>
  <property fmtid="{D5CDD505-2E9C-101B-9397-08002B2CF9AE}" pid="3" name="MediaServiceImageTags">
    <vt:lpwstr/>
  </property>
</Properties>
</file>