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843" r:id="rId5"/>
    <p:sldId id="544" r:id="rId6"/>
    <p:sldId id="869" r:id="rId7"/>
    <p:sldId id="846" r:id="rId8"/>
    <p:sldId id="858" r:id="rId9"/>
    <p:sldId id="859" r:id="rId10"/>
    <p:sldId id="864" r:id="rId11"/>
    <p:sldId id="860" r:id="rId12"/>
    <p:sldId id="866" r:id="rId13"/>
    <p:sldId id="867" r:id="rId14"/>
    <p:sldId id="865" r:id="rId15"/>
    <p:sldId id="868" r:id="rId16"/>
    <p:sldId id="863" r:id="rId17"/>
    <p:sldId id="850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CE"/>
    <a:srgbClr val="1D71CE"/>
    <a:srgbClr val="297EC4"/>
    <a:srgbClr val="4BB4C4"/>
    <a:srgbClr val="E19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4B55D-82CE-B5F5-4392-E043FBCC9DBE}" v="2" dt="2026-03-04T11:08:33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2" autoAdjust="0"/>
    <p:restoredTop sz="91605" autoAdjust="0"/>
  </p:normalViewPr>
  <p:slideViewPr>
    <p:cSldViewPr snapToGrid="0" snapToObjects="1">
      <p:cViewPr varScale="1">
        <p:scale>
          <a:sx n="107" d="100"/>
          <a:sy n="107" d="100"/>
        </p:scale>
        <p:origin x="11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8D3CE-F84F-5C4E-B7B0-530A7142C609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B4247-4880-B146-85B8-238274C20D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1983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F383E-A8A1-9A4C-8BAB-F0FE8A6A0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61050B-BC67-E34A-B040-8ACED75B9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49088F-516F-B44E-9ECF-9281FDE5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6A900D-2D53-9342-8871-C52B5316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4BAF89-DB07-5647-9ABD-930A824B4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350FAA5-F691-1C47-8E6D-7CBDC06F82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5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0E7E10-F109-4246-9A09-05D8BFEE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E8D83F-A1FB-3545-BF1C-7294AA087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5DF86D-A60B-B84A-A568-3E1A11A4B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AB3884-03E4-814A-BFD7-426393910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0AAFF7-F479-0242-B7BD-0F5426754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26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528EB7-856C-CA4A-99AB-9AC47CC6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7660423-11D0-2646-BDA0-8E1D03DC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F348C6-CE8D-9646-9163-925DD74D36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353A4B-9A3A-8647-B230-86C20429F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17C3549-5611-D34A-BB09-2B9F89B4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326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E82D01-7B7B-BA4E-8855-B6C3597A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2E072C-23B6-5343-8AF4-6A4DAD031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8013D5E-AFE8-1243-BC20-974386BC5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7CB5E4-021C-D747-83F0-ADFE9BDA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873A0A9-25DF-E846-816A-2E38CADD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1D4C2C2-EFF4-5846-8789-9D632CB5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36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77CCFF-45B6-1A47-A9CA-BC4D618D7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F6D157-650F-AA40-AD97-73D7D61EB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47716F-A521-934F-B8E3-3A841AFC5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EE45E57-4344-D941-886E-49F1F6011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36003EF-7F6B-494A-B61B-A910FB2AE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4746215-E66E-7F4A-A12F-D96440E9D8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8A5625F-5C10-F04E-8C3A-0DB1C61A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B80ED75-D0C5-304A-BC47-DC8E928D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24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6EFA27-5E4B-7F45-9846-C7016BE3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B012FB8-AFF6-BB40-A19C-722D3FBC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EB4599F-D6ED-CB4B-BFF9-54EF9D2D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2F1295C-BA38-1B4E-B7F5-8DF495E6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261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215CBA6-7263-EC4E-9D70-738355C0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CC2BF87-D0E5-5B49-928B-39F116F2D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A194764-019D-264B-9B39-82F8045B9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416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B466BC-03DE-494E-AEB3-25574C8C4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A9701A-C706-4D43-A520-589A78333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F5B0D5F-67C5-6644-A36F-49FC4218E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5ECAC1-89E0-DC4A-B40A-94955FC48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18035D-E1F9-9D49-BA2A-74F64BF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F66328C-11D1-0345-876E-E88C41CE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0325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3899A9-AFD1-F247-BDDA-9325DE57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6413A6F-7535-EC4F-BA2B-19681A449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F127E00-07FB-B847-B20C-317D46C3E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557C9A-9530-F44D-8040-98BF742019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48D6FA-8BF8-2046-BC9E-B23B3ABD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3DFB371-351A-FB42-976C-B6F9A6A0A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0724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A6BD40-4456-1044-B1E2-E0879C3CA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70D1019-8F73-C345-AE41-2322DAAC4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E7C8CC-1262-6A4A-8A17-D1DD4A496F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D95FFF-2D76-FA47-A8B0-C39347D80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35E148-53E8-2C4A-9E4D-A67E81D3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814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CC66229-2D5B-2649-811A-96CCC3B8E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22815EA-1599-CB4C-A0DF-3544CFFB2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9A57D2-D775-984D-AC7C-08C2E0D2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7EB298-8082-084C-BA93-35424C680BBB}" type="datetimeFigureOut">
              <a:rPr lang="sv-SE" smtClean="0"/>
              <a:t>2026-03-04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EFE906-9D49-4245-9B40-225A7B56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64E64B-353E-0248-8A99-906BA5D3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0268D0-1B9E-7A4F-8052-83D95E2C1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42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6A2B71EE-1C0E-B24E-BE5E-28878D86D24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6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3A0694C-BE31-8555-0695-5B563C43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61002"/>
            <a:ext cx="10515600" cy="2852737"/>
          </a:xfrm>
        </p:spPr>
        <p:txBody>
          <a:bodyPr/>
          <a:lstStyle/>
          <a:p>
            <a:pPr algn="ctr"/>
            <a:r>
              <a:rPr lang="sv-SE" sz="4000" dirty="0">
                <a:latin typeface="HelveticaNeueLT Std Med Cn" panose="020B0806040702040204" pitchFamily="34" charset="0"/>
              </a:rPr>
              <a:t>Tillsammans för ett positivt Nacka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8521700-82EF-FB37-25AC-C502C0813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799" y="684926"/>
            <a:ext cx="2376401" cy="358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-2367620" y="1189991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Agenda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847074"/>
            <a:ext cx="9240980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F6F51C10-CF27-7344-9703-6752B918275B}"/>
              </a:ext>
            </a:extLst>
          </p:cNvPr>
          <p:cNvSpPr txBox="1"/>
          <p:nvPr/>
        </p:nvSpPr>
        <p:spPr>
          <a:xfrm>
            <a:off x="179704" y="159025"/>
            <a:ext cx="6433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DÄRFÖR FINNS VI TILL</a:t>
            </a: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88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CF99A0-D295-404D-B568-7553628FBE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584" y="-147191"/>
            <a:ext cx="12192000" cy="7005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BA5FF6-F497-2549-919D-477C36996CAB}"/>
              </a:ext>
            </a:extLst>
          </p:cNvPr>
          <p:cNvSpPr txBox="1"/>
          <p:nvPr/>
        </p:nvSpPr>
        <p:spPr>
          <a:xfrm>
            <a:off x="424556" y="523359"/>
            <a:ext cx="98606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SE" sz="13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B7B5435-3A46-7EB4-2EAC-818FECC1CBD7}"/>
              </a:ext>
            </a:extLst>
          </p:cNvPr>
          <p:cNvSpPr txBox="1"/>
          <p:nvPr/>
        </p:nvSpPr>
        <p:spPr>
          <a:xfrm>
            <a:off x="1121275" y="646662"/>
            <a:ext cx="9320981" cy="17235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sv-SE" sz="1400">
                <a:latin typeface="Helvetica Neue" panose="02000503000000020004"/>
              </a:rPr>
              <a:t>Det som till stora delar definierar en idrottsförening är att verksamheten bedrivs av ideella krafter. Vilket innebär att du som förälder behövs för att vi ska kunna bedriva innebandy i Nacka IBK. Dels som ledare och tränare för laget </a:t>
            </a:r>
            <a:r>
              <a:rPr lang="sv-SE" sz="1400">
                <a:solidFill>
                  <a:srgbClr val="333333"/>
                </a:solidFill>
                <a:latin typeface="Helvetica Neue" panose="02000503000000020004"/>
              </a:rPr>
              <a:t>men det</a:t>
            </a:r>
            <a:r>
              <a:rPr lang="sv-SE" sz="1400" b="0" i="0">
                <a:solidFill>
                  <a:srgbClr val="333333"/>
                </a:solidFill>
                <a:effectLst/>
                <a:latin typeface="Helvetica Neue" panose="02000503000000020004"/>
              </a:rPr>
              <a:t> finns också behov av många andra insatser i laget och i föreningen för att vi ska kunna möjliggöra barn och ungdomars idrottande.  </a:t>
            </a:r>
          </a:p>
          <a:p>
            <a:pPr algn="l"/>
            <a:r>
              <a:rPr lang="sv-SE" sz="1400" b="1" i="0">
                <a:solidFill>
                  <a:srgbClr val="333333"/>
                </a:solidFill>
                <a:effectLst/>
                <a:latin typeface="Roboto"/>
                <a:ea typeface="Roboto"/>
                <a:cs typeface="Roboto"/>
              </a:rPr>
              <a:t>I Nacka IBK ingår alla föräldrar i teamet kring laget.  </a:t>
            </a:r>
          </a:p>
          <a:p>
            <a:r>
              <a:rPr lang="sv-SE" sz="1800" b="1">
                <a:solidFill>
                  <a:prstClr val="white"/>
                </a:solidFill>
                <a:latin typeface="Helvetica Neue Condensed Black" panose="02000503000000020004" pitchFamily="2" charset="0"/>
              </a:rPr>
              <a:t>Vilket innebär att du som förälder behövs för att vi ska kunna bedriva innebandy i Nacka</a:t>
            </a:r>
            <a:r>
              <a:rPr lang="sv-SE"/>
              <a:t>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C392FC4-450B-344D-CD43-012821581209}"/>
              </a:ext>
            </a:extLst>
          </p:cNvPr>
          <p:cNvSpPr txBox="1"/>
          <p:nvPr/>
        </p:nvSpPr>
        <p:spPr>
          <a:xfrm>
            <a:off x="678426" y="167018"/>
            <a:ext cx="10196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>
                <a:latin typeface="Helvetica Neue" panose="02000503000000020004"/>
              </a:rPr>
              <a:t>Föräldrateam – Många gör lite men tillsammans gör vi mycket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17FB4232-ADA0-0058-98C7-2C2709E8A275}"/>
              </a:ext>
            </a:extLst>
          </p:cNvPr>
          <p:cNvSpPr/>
          <p:nvPr/>
        </p:nvSpPr>
        <p:spPr>
          <a:xfrm>
            <a:off x="4351399" y="2544254"/>
            <a:ext cx="2320413" cy="13666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/>
              <a:t>Laget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E49EFFA-CAA2-FBD6-36A8-3A22EF43B838}"/>
              </a:ext>
            </a:extLst>
          </p:cNvPr>
          <p:cNvSpPr/>
          <p:nvPr/>
        </p:nvSpPr>
        <p:spPr>
          <a:xfrm>
            <a:off x="2509916" y="2202926"/>
            <a:ext cx="1425390" cy="12543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Tränare</a:t>
            </a:r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488CBFA-D995-B67A-E675-96AFEAE30FAD}"/>
              </a:ext>
            </a:extLst>
          </p:cNvPr>
          <p:cNvSpPr/>
          <p:nvPr/>
        </p:nvSpPr>
        <p:spPr>
          <a:xfrm>
            <a:off x="2425380" y="4732129"/>
            <a:ext cx="1786282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Lagledare</a:t>
            </a:r>
          </a:p>
        </p:txBody>
      </p:sp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29A959EA-E543-D419-A659-A2F83D1C5269}"/>
              </a:ext>
            </a:extLst>
          </p:cNvPr>
          <p:cNvCxnSpPr>
            <a:cxnSpLocks/>
          </p:cNvCxnSpPr>
          <p:nvPr/>
        </p:nvCxnSpPr>
        <p:spPr>
          <a:xfrm>
            <a:off x="3954192" y="2955904"/>
            <a:ext cx="487179" cy="125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koppling 14">
            <a:extLst>
              <a:ext uri="{FF2B5EF4-FFF2-40B4-BE49-F238E27FC236}">
                <a16:creationId xmlns:a16="http://schemas.microsoft.com/office/drawing/2014/main" id="{28EB41F9-CD28-B561-9A29-6A590A77CC3D}"/>
              </a:ext>
            </a:extLst>
          </p:cNvPr>
          <p:cNvCxnSpPr>
            <a:cxnSpLocks/>
          </p:cNvCxnSpPr>
          <p:nvPr/>
        </p:nvCxnSpPr>
        <p:spPr>
          <a:xfrm flipV="1">
            <a:off x="3406532" y="3348928"/>
            <a:ext cx="805130" cy="1289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koppling 16">
            <a:extLst>
              <a:ext uri="{FF2B5EF4-FFF2-40B4-BE49-F238E27FC236}">
                <a16:creationId xmlns:a16="http://schemas.microsoft.com/office/drawing/2014/main" id="{B37BE783-7BB0-D1A9-15B1-18B56C194F94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244540" y="4024210"/>
            <a:ext cx="57055" cy="863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koppling 18">
            <a:extLst>
              <a:ext uri="{FF2B5EF4-FFF2-40B4-BE49-F238E27FC236}">
                <a16:creationId xmlns:a16="http://schemas.microsoft.com/office/drawing/2014/main" id="{EBD8C468-9A14-0309-C59F-AD7F137A65A1}"/>
              </a:ext>
            </a:extLst>
          </p:cNvPr>
          <p:cNvCxnSpPr>
            <a:cxnSpLocks/>
          </p:cNvCxnSpPr>
          <p:nvPr/>
        </p:nvCxnSpPr>
        <p:spPr>
          <a:xfrm>
            <a:off x="6356007" y="3528024"/>
            <a:ext cx="3000511" cy="830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 19">
            <a:extLst>
              <a:ext uri="{FF2B5EF4-FFF2-40B4-BE49-F238E27FC236}">
                <a16:creationId xmlns:a16="http://schemas.microsoft.com/office/drawing/2014/main" id="{7D2DC75F-F4F8-8BF6-F414-F730B1FEA15C}"/>
              </a:ext>
            </a:extLst>
          </p:cNvPr>
          <p:cNvSpPr/>
          <p:nvPr/>
        </p:nvSpPr>
        <p:spPr>
          <a:xfrm>
            <a:off x="4351399" y="4887247"/>
            <a:ext cx="1786282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Kassör</a:t>
            </a: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3B7B7F00-FF6E-9CE4-6011-AF6C0C977E8B}"/>
              </a:ext>
            </a:extLst>
          </p:cNvPr>
          <p:cNvSpPr/>
          <p:nvPr/>
        </p:nvSpPr>
        <p:spPr>
          <a:xfrm>
            <a:off x="9233966" y="3997234"/>
            <a:ext cx="1786282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Försäljning</a:t>
            </a: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0926B7EB-DE95-BFB0-7527-248AF3F34120}"/>
              </a:ext>
            </a:extLst>
          </p:cNvPr>
          <p:cNvSpPr/>
          <p:nvPr/>
        </p:nvSpPr>
        <p:spPr>
          <a:xfrm>
            <a:off x="8344280" y="2478612"/>
            <a:ext cx="3565655" cy="12046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Arbete (vid match, cuper, cafeteria mm)</a:t>
            </a:r>
          </a:p>
        </p:txBody>
      </p: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B3BD1CA3-3A99-5852-FA27-5B81619F6927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6767314" y="3080925"/>
            <a:ext cx="1576966" cy="195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koppling 30">
            <a:extLst>
              <a:ext uri="{FF2B5EF4-FFF2-40B4-BE49-F238E27FC236}">
                <a16:creationId xmlns:a16="http://schemas.microsoft.com/office/drawing/2014/main" id="{56F7058A-72AA-949E-FF69-037615F7E579}"/>
              </a:ext>
            </a:extLst>
          </p:cNvPr>
          <p:cNvCxnSpPr>
            <a:cxnSpLocks/>
          </p:cNvCxnSpPr>
          <p:nvPr/>
        </p:nvCxnSpPr>
        <p:spPr>
          <a:xfrm>
            <a:off x="6092646" y="3881928"/>
            <a:ext cx="1099447" cy="967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 32">
            <a:extLst>
              <a:ext uri="{FF2B5EF4-FFF2-40B4-BE49-F238E27FC236}">
                <a16:creationId xmlns:a16="http://schemas.microsoft.com/office/drawing/2014/main" id="{BF970297-356E-4A1A-B631-D128FC9EC38C}"/>
              </a:ext>
            </a:extLst>
          </p:cNvPr>
          <p:cNvSpPr/>
          <p:nvPr/>
        </p:nvSpPr>
        <p:spPr>
          <a:xfrm>
            <a:off x="6288962" y="4781856"/>
            <a:ext cx="3023406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Värdegrundsansvarig</a:t>
            </a:r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3F94018A-51B4-9CD2-2E04-4C16AE537336}"/>
              </a:ext>
            </a:extLst>
          </p:cNvPr>
          <p:cNvSpPr/>
          <p:nvPr/>
        </p:nvSpPr>
        <p:spPr>
          <a:xfrm>
            <a:off x="437075" y="1970113"/>
            <a:ext cx="1781807" cy="74879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/>
              <a:t>huvudtränare</a:t>
            </a: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15592081-436B-5B16-978F-3561C3C5DFB5}"/>
              </a:ext>
            </a:extLst>
          </p:cNvPr>
          <p:cNvSpPr/>
          <p:nvPr/>
        </p:nvSpPr>
        <p:spPr>
          <a:xfrm>
            <a:off x="273605" y="3070824"/>
            <a:ext cx="135168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400"/>
              <a:t>Fystränare</a:t>
            </a: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FAFBCA8A-9813-1298-8B6E-6464CB274F88}"/>
              </a:ext>
            </a:extLst>
          </p:cNvPr>
          <p:cNvSpPr/>
          <p:nvPr/>
        </p:nvSpPr>
        <p:spPr>
          <a:xfrm>
            <a:off x="554917" y="4055062"/>
            <a:ext cx="1941262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400"/>
              <a:t>Målvaktstränare</a:t>
            </a:r>
          </a:p>
        </p:txBody>
      </p:sp>
      <p:cxnSp>
        <p:nvCxnSpPr>
          <p:cNvPr id="28" name="Rak koppling 27">
            <a:extLst>
              <a:ext uri="{FF2B5EF4-FFF2-40B4-BE49-F238E27FC236}">
                <a16:creationId xmlns:a16="http://schemas.microsoft.com/office/drawing/2014/main" id="{E8AB3558-6636-A507-F35F-D1C11C5E9FF6}"/>
              </a:ext>
            </a:extLst>
          </p:cNvPr>
          <p:cNvCxnSpPr>
            <a:cxnSpLocks/>
          </p:cNvCxnSpPr>
          <p:nvPr/>
        </p:nvCxnSpPr>
        <p:spPr>
          <a:xfrm>
            <a:off x="2154982" y="2411101"/>
            <a:ext cx="415511" cy="145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k koppling 29">
            <a:extLst>
              <a:ext uri="{FF2B5EF4-FFF2-40B4-BE49-F238E27FC236}">
                <a16:creationId xmlns:a16="http://schemas.microsoft.com/office/drawing/2014/main" id="{91B9B6F9-FE36-7E80-FB10-B430B41F5E4F}"/>
              </a:ext>
            </a:extLst>
          </p:cNvPr>
          <p:cNvCxnSpPr>
            <a:cxnSpLocks/>
          </p:cNvCxnSpPr>
          <p:nvPr/>
        </p:nvCxnSpPr>
        <p:spPr>
          <a:xfrm flipV="1">
            <a:off x="1569001" y="2886372"/>
            <a:ext cx="1012932" cy="3895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A54C4C82-D78B-3841-FC02-5348B1B54233}"/>
              </a:ext>
            </a:extLst>
          </p:cNvPr>
          <p:cNvCxnSpPr>
            <a:cxnSpLocks/>
            <a:stCxn id="16" idx="7"/>
            <a:endCxn id="9" idx="3"/>
          </p:cNvCxnSpPr>
          <p:nvPr/>
        </p:nvCxnSpPr>
        <p:spPr>
          <a:xfrm flipV="1">
            <a:off x="2211888" y="3273600"/>
            <a:ext cx="506772" cy="915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 45">
            <a:extLst>
              <a:ext uri="{FF2B5EF4-FFF2-40B4-BE49-F238E27FC236}">
                <a16:creationId xmlns:a16="http://schemas.microsoft.com/office/drawing/2014/main" id="{27FFA1AF-3E52-8977-A41C-ED0F8087F203}"/>
              </a:ext>
            </a:extLst>
          </p:cNvPr>
          <p:cNvSpPr/>
          <p:nvPr/>
        </p:nvSpPr>
        <p:spPr>
          <a:xfrm rot="20491680">
            <a:off x="6620821" y="1606959"/>
            <a:ext cx="2412274" cy="8439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Trivselgrupp </a:t>
            </a:r>
          </a:p>
        </p:txBody>
      </p:sp>
      <p:cxnSp>
        <p:nvCxnSpPr>
          <p:cNvPr id="47" name="Rak koppling 46">
            <a:extLst>
              <a:ext uri="{FF2B5EF4-FFF2-40B4-BE49-F238E27FC236}">
                <a16:creationId xmlns:a16="http://schemas.microsoft.com/office/drawing/2014/main" id="{C6FF779B-4C1B-5CE4-C6D0-469386B4B55E}"/>
              </a:ext>
            </a:extLst>
          </p:cNvPr>
          <p:cNvCxnSpPr>
            <a:cxnSpLocks/>
            <a:endCxn id="46" idx="2"/>
          </p:cNvCxnSpPr>
          <p:nvPr/>
        </p:nvCxnSpPr>
        <p:spPr>
          <a:xfrm flipV="1">
            <a:off x="6092646" y="2411101"/>
            <a:ext cx="590317" cy="291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881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ruta 24">
            <a:extLst>
              <a:ext uri="{FF2B5EF4-FFF2-40B4-BE49-F238E27FC236}">
                <a16:creationId xmlns:a16="http://schemas.microsoft.com/office/drawing/2014/main" id="{6D6DC98B-E499-2385-A14D-21D1F1293AEB}"/>
              </a:ext>
            </a:extLst>
          </p:cNvPr>
          <p:cNvSpPr txBox="1"/>
          <p:nvPr/>
        </p:nvSpPr>
        <p:spPr>
          <a:xfrm>
            <a:off x="226050" y="155348"/>
            <a:ext cx="6433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Lagets namn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93BF6562-3781-BA5C-AE68-7D0281F9596E}"/>
              </a:ext>
            </a:extLst>
          </p:cNvPr>
          <p:cNvSpPr txBox="1"/>
          <p:nvPr/>
        </p:nvSpPr>
        <p:spPr>
          <a:xfrm>
            <a:off x="750564" y="1321856"/>
            <a:ext cx="6433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Ledarstab - fler som vill vara med?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72AC38F-C76F-3921-E263-484A2BBC9657}"/>
              </a:ext>
            </a:extLst>
          </p:cNvPr>
          <p:cNvSpPr/>
          <p:nvPr/>
        </p:nvSpPr>
        <p:spPr>
          <a:xfrm>
            <a:off x="820299" y="1829900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Innebandy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A3C770C-0562-70E9-8703-8AF21B8B3EA1}"/>
              </a:ext>
            </a:extLst>
          </p:cNvPr>
          <p:cNvSpPr/>
          <p:nvPr/>
        </p:nvSpPr>
        <p:spPr>
          <a:xfrm>
            <a:off x="820299" y="246127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441483D-BD94-F1F5-76D3-36E59D59F6E7}"/>
              </a:ext>
            </a:extLst>
          </p:cNvPr>
          <p:cNvSpPr/>
          <p:nvPr/>
        </p:nvSpPr>
        <p:spPr>
          <a:xfrm>
            <a:off x="820299" y="3092642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1A7ADB8-AD8B-CE19-F5E7-725F26DC1605}"/>
              </a:ext>
            </a:extLst>
          </p:cNvPr>
          <p:cNvSpPr/>
          <p:nvPr/>
        </p:nvSpPr>
        <p:spPr>
          <a:xfrm>
            <a:off x="3454296" y="1829900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Innebandy/</a:t>
            </a:r>
            <a:r>
              <a:rPr lang="sv-SE" sz="1600" b="1" dirty="0" err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fys</a:t>
            </a:r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CA38E24-B1FD-9848-AB1A-C9D9CF7F1848}"/>
              </a:ext>
            </a:extLst>
          </p:cNvPr>
          <p:cNvSpPr/>
          <p:nvPr/>
        </p:nvSpPr>
        <p:spPr>
          <a:xfrm>
            <a:off x="3442615" y="246127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5AB61231-57E4-8919-31D2-7BD93E5A6EC4}"/>
              </a:ext>
            </a:extLst>
          </p:cNvPr>
          <p:cNvSpPr/>
          <p:nvPr/>
        </p:nvSpPr>
        <p:spPr>
          <a:xfrm>
            <a:off x="6088292" y="182880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Lagledare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9C9546D2-782D-A266-3EC3-63FB8B8A8588}"/>
              </a:ext>
            </a:extLst>
          </p:cNvPr>
          <p:cNvSpPr/>
          <p:nvPr/>
        </p:nvSpPr>
        <p:spPr>
          <a:xfrm>
            <a:off x="6088292" y="246127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E440EF36-618F-F610-9D98-1D92878B79A0}"/>
              </a:ext>
            </a:extLst>
          </p:cNvPr>
          <p:cNvSpPr/>
          <p:nvPr/>
        </p:nvSpPr>
        <p:spPr>
          <a:xfrm>
            <a:off x="8722289" y="1829900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Kassör</a:t>
            </a:r>
          </a:p>
        </p:txBody>
      </p:sp>
      <p:sp>
        <p:nvSpPr>
          <p:cNvPr id="41" name="textruta 40">
            <a:extLst>
              <a:ext uri="{FF2B5EF4-FFF2-40B4-BE49-F238E27FC236}">
                <a16:creationId xmlns:a16="http://schemas.microsoft.com/office/drawing/2014/main" id="{7C97382A-16B3-80A7-1C85-0AEC7F3EC4FA}"/>
              </a:ext>
            </a:extLst>
          </p:cNvPr>
          <p:cNvSpPr txBox="1"/>
          <p:nvPr/>
        </p:nvSpPr>
        <p:spPr>
          <a:xfrm>
            <a:off x="3440097" y="4541725"/>
            <a:ext cx="2976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Övrigt: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96AA7F69-ED7A-53D7-C55E-C7EE8C0B8656}"/>
              </a:ext>
            </a:extLst>
          </p:cNvPr>
          <p:cNvSpPr/>
          <p:nvPr/>
        </p:nvSpPr>
        <p:spPr>
          <a:xfrm>
            <a:off x="3442615" y="4881378"/>
            <a:ext cx="8393785" cy="7703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>
                <a:solidFill>
                  <a:schemeClr val="tx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Condensed" panose="02000503000000020004" pitchFamily="2" charset="0"/>
              </a:rPr>
              <a:t>Om några skulle vara intresserade av att vara med i en ”trivselgrupp” och anordna 1-2 aktiviteter utanför planen varje</a:t>
            </a:r>
          </a:p>
          <a:p>
            <a:pPr algn="ctr"/>
            <a:r>
              <a:rPr lang="sv-SE" sz="1200" dirty="0">
                <a:solidFill>
                  <a:schemeClr val="tx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Condensed" panose="02000503000000020004" pitchFamily="2" charset="0"/>
              </a:rPr>
              <a:t>säsong hade det varit uppskattad.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17F860E-F47A-D861-5972-C75005559478}"/>
              </a:ext>
            </a:extLst>
          </p:cNvPr>
          <p:cNvSpPr/>
          <p:nvPr/>
        </p:nvSpPr>
        <p:spPr>
          <a:xfrm>
            <a:off x="8722288" y="246127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76F01C-8D3F-97D1-23D8-2FA48F5D4BE8}"/>
              </a:ext>
            </a:extLst>
          </p:cNvPr>
          <p:cNvSpPr/>
          <p:nvPr/>
        </p:nvSpPr>
        <p:spPr>
          <a:xfrm>
            <a:off x="822817" y="3727113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4" name="Rektangel 2">
            <a:extLst>
              <a:ext uri="{FF2B5EF4-FFF2-40B4-BE49-F238E27FC236}">
                <a16:creationId xmlns:a16="http://schemas.microsoft.com/office/drawing/2014/main" id="{EC78BC2B-8AE4-34F6-B081-43D9A5B76FC8}"/>
              </a:ext>
            </a:extLst>
          </p:cNvPr>
          <p:cNvSpPr/>
          <p:nvPr/>
        </p:nvSpPr>
        <p:spPr>
          <a:xfrm>
            <a:off x="820299" y="4361571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5" name="Rektangel 2">
            <a:extLst>
              <a:ext uri="{FF2B5EF4-FFF2-40B4-BE49-F238E27FC236}">
                <a16:creationId xmlns:a16="http://schemas.microsoft.com/office/drawing/2014/main" id="{B218C430-9049-BFC2-3013-06C4387E2E87}"/>
              </a:ext>
            </a:extLst>
          </p:cNvPr>
          <p:cNvSpPr/>
          <p:nvPr/>
        </p:nvSpPr>
        <p:spPr>
          <a:xfrm>
            <a:off x="822817" y="5090926"/>
            <a:ext cx="2304940" cy="533400"/>
          </a:xfrm>
          <a:prstGeom prst="rect">
            <a:avLst/>
          </a:prstGeom>
          <a:solidFill>
            <a:srgbClr val="0071CE"/>
          </a:solidFill>
          <a:ln>
            <a:solidFill>
              <a:srgbClr val="007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b="1" dirty="0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6" name="Platshållare för bildnummer 3">
            <a:extLst>
              <a:ext uri="{FF2B5EF4-FFF2-40B4-BE49-F238E27FC236}">
                <a16:creationId xmlns:a16="http://schemas.microsoft.com/office/drawing/2014/main" id="{3AB3430E-2B42-6F05-7ABF-B5A0569E3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5974520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1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24">
            <a:extLst>
              <a:ext uri="{FF2B5EF4-FFF2-40B4-BE49-F238E27FC236}">
                <a16:creationId xmlns:a16="http://schemas.microsoft.com/office/drawing/2014/main" id="{C872E848-EDA0-957C-C45E-CA8B2C964F9A}"/>
              </a:ext>
            </a:extLst>
          </p:cNvPr>
          <p:cNvSpPr txBox="1"/>
          <p:nvPr/>
        </p:nvSpPr>
        <p:spPr>
          <a:xfrm>
            <a:off x="226050" y="155348"/>
            <a:ext cx="6433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Lagets namn</a:t>
            </a:r>
          </a:p>
        </p:txBody>
      </p:sp>
      <p:sp>
        <p:nvSpPr>
          <p:cNvPr id="7" name="textruta 33">
            <a:extLst>
              <a:ext uri="{FF2B5EF4-FFF2-40B4-BE49-F238E27FC236}">
                <a16:creationId xmlns:a16="http://schemas.microsoft.com/office/drawing/2014/main" id="{E03F6CB4-1282-7B39-226A-ABB96F8EEBE8}"/>
              </a:ext>
            </a:extLst>
          </p:cNvPr>
          <p:cNvSpPr txBox="1"/>
          <p:nvPr/>
        </p:nvSpPr>
        <p:spPr>
          <a:xfrm>
            <a:off x="750564" y="1226960"/>
            <a:ext cx="5099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Spelare 20…</a:t>
            </a:r>
          </a:p>
        </p:txBody>
      </p:sp>
      <p:sp>
        <p:nvSpPr>
          <p:cNvPr id="8" name="Rubrik 3">
            <a:extLst>
              <a:ext uri="{FF2B5EF4-FFF2-40B4-BE49-F238E27FC236}">
                <a16:creationId xmlns:a16="http://schemas.microsoft.com/office/drawing/2014/main" id="{78B361A8-237B-A017-93B3-FBE58CC6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066" y="1738404"/>
            <a:ext cx="6045688" cy="2852737"/>
          </a:xfrm>
        </p:spPr>
        <p:txBody>
          <a:bodyPr/>
          <a:lstStyle/>
          <a:p>
            <a:r>
              <a:rPr lang="sv-SE" sz="4000" dirty="0">
                <a:latin typeface="HelveticaNeueLT Std Med Cn" panose="020B0806040702040204" pitchFamily="34" charset="0"/>
              </a:rPr>
              <a:t>.. spelare i laget</a:t>
            </a:r>
            <a:br>
              <a:rPr lang="sv-SE" sz="4000" dirty="0">
                <a:latin typeface="HelveticaNeueLT Std Med Cn" panose="020B0806040702040204" pitchFamily="34" charset="0"/>
              </a:rPr>
            </a:br>
            <a:endParaRPr lang="sv-SE" sz="4000" dirty="0">
              <a:latin typeface="HelveticaNeueLT Std Med Cn" panose="020B0806040702040204" pitchFamily="34" charset="0"/>
            </a:endParaRPr>
          </a:p>
        </p:txBody>
      </p:sp>
      <p:sp>
        <p:nvSpPr>
          <p:cNvPr id="2" name="Platshållare för bildnummer 3">
            <a:extLst>
              <a:ext uri="{FF2B5EF4-FFF2-40B4-BE49-F238E27FC236}">
                <a16:creationId xmlns:a16="http://schemas.microsoft.com/office/drawing/2014/main" id="{E55C151E-4965-676B-D44C-EF3C93FCB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00385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0BD07746-CAF0-15F3-CB43-6AF2BFF2C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0040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849161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Målsättningar P/F … 26/27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515512"/>
            <a:ext cx="924098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Behålla och rekrytera så många spelare som möjligt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Utbilda och utveckla spelarna som idrottare i allmänhet och innebandyspelare i synnerhet såväl fysiskt, psykiskt som socialt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Väcka ett livslångt intresse för innebandy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Alla får vara med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2" name="Platshållare för bildnummer 3">
            <a:extLst>
              <a:ext uri="{FF2B5EF4-FFF2-40B4-BE49-F238E27FC236}">
                <a16:creationId xmlns:a16="http://schemas.microsoft.com/office/drawing/2014/main" id="{2648D9AA-8DEA-D080-7AE3-A2B4D96F9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32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519550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Träningar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558042"/>
            <a:ext cx="9240980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Träningstider: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lang="sv-SE" sz="32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16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849161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Struktur vid träning för att maximera tiden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515512"/>
            <a:ext cx="11265294" cy="305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Komma i tid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Byta om, fylla vattenflaska, ta fram innebandyglasögon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Sätta sig ned och lyssna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9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519550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Matcher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8" y="1558042"/>
            <a:ext cx="11244453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Matcher under helgerna.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Idag spelar vi …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lang="sv-SE" sz="32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199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66D60C-ECE4-42DB-93DE-DAC549273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Matchrutin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1A9D16-B44E-48F9-8C57-BC2EE83A8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5225"/>
            <a:ext cx="10515600" cy="4351338"/>
          </a:xfrm>
        </p:spPr>
        <p:txBody>
          <a:bodyPr/>
          <a:lstStyle/>
          <a:p>
            <a:endParaRPr lang="sv-SE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3348963-CC8E-12DE-F351-D70BED70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597845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9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519550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Planering i närtid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558042"/>
            <a:ext cx="9240980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Sargtjänstgöring 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32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Cafeteriatjänstgöring …</a:t>
            </a: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510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7" y="869245"/>
            <a:ext cx="5838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Schemaförändringar</a:t>
            </a: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2" name="textruta 10">
            <a:extLst>
              <a:ext uri="{FF2B5EF4-FFF2-40B4-BE49-F238E27FC236}">
                <a16:creationId xmlns:a16="http://schemas.microsoft.com/office/drawing/2014/main" id="{6F72E3E1-3D4C-A62F-98E9-9B68D94F0E84}"/>
              </a:ext>
            </a:extLst>
          </p:cNvPr>
          <p:cNvSpPr txBox="1"/>
          <p:nvPr/>
        </p:nvSpPr>
        <p:spPr>
          <a:xfrm>
            <a:off x="689638" y="1861938"/>
            <a:ext cx="11244453" cy="2375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Har man inte möjlighet att ta sitt pass så får man försöka byta inom gruppen alternativt hyra in en ersättare.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Finns säkert flera ungdomar som kan ställa upp mot en ersättning.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-SE" sz="2800" b="1" dirty="0">
                <a:solidFill>
                  <a:prstClr val="white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Om inte så finns följande ungdomar att fråga, det kostar 150kr/timme och betalas per Swish.</a:t>
            </a:r>
          </a:p>
        </p:txBody>
      </p:sp>
      <p:sp>
        <p:nvSpPr>
          <p:cNvPr id="3" name="textruta 10">
            <a:extLst>
              <a:ext uri="{FF2B5EF4-FFF2-40B4-BE49-F238E27FC236}">
                <a16:creationId xmlns:a16="http://schemas.microsoft.com/office/drawing/2014/main" id="{1382D32A-5190-D0F4-F67F-5104B2463B0E}"/>
              </a:ext>
            </a:extLst>
          </p:cNvPr>
          <p:cNvSpPr txBox="1"/>
          <p:nvPr/>
        </p:nvSpPr>
        <p:spPr>
          <a:xfrm>
            <a:off x="1096038" y="4889229"/>
            <a:ext cx="4144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Tage 073-358 07 21</a:t>
            </a:r>
            <a:b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Love  070-821 85 75</a:t>
            </a:r>
            <a:b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Loke 070-553 30 10</a:t>
            </a:r>
            <a:endParaRPr lang="sv-SE" sz="36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ruta 10">
            <a:extLst>
              <a:ext uri="{FF2B5EF4-FFF2-40B4-BE49-F238E27FC236}">
                <a16:creationId xmlns:a16="http://schemas.microsoft.com/office/drawing/2014/main" id="{42B2BC6F-0487-814B-2CF4-452268E080E2}"/>
              </a:ext>
            </a:extLst>
          </p:cNvPr>
          <p:cNvSpPr txBox="1"/>
          <p:nvPr/>
        </p:nvSpPr>
        <p:spPr>
          <a:xfrm>
            <a:off x="4878719" y="4825109"/>
            <a:ext cx="4144830" cy="12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Wilda</a:t>
            </a:r>
            <a: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073-262 75 64</a:t>
            </a:r>
            <a:b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sv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Lillemor</a:t>
            </a:r>
            <a:r>
              <a:rPr lang="sv" sz="24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070-608 49 58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r>
              <a:rPr lang="sv-SE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Johan 076-782 20 07</a:t>
            </a:r>
          </a:p>
        </p:txBody>
      </p:sp>
    </p:spTree>
    <p:extLst>
      <p:ext uri="{BB962C8B-B14F-4D97-AF65-F5344CB8AC3E}">
        <p14:creationId xmlns:p14="http://schemas.microsoft.com/office/powerpoint/2010/main" val="2867179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770467" y="869245"/>
            <a:ext cx="5757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Info om cafeterian</a:t>
            </a: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06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689F8E1D-1994-754B-96A6-F7DD56FBD6E4}"/>
              </a:ext>
            </a:extLst>
          </p:cNvPr>
          <p:cNvSpPr txBox="1"/>
          <p:nvPr/>
        </p:nvSpPr>
        <p:spPr>
          <a:xfrm>
            <a:off x="689639" y="849161"/>
            <a:ext cx="84636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Allmän information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485A50-9485-3245-A2FC-24A80E70F926}"/>
              </a:ext>
            </a:extLst>
          </p:cNvPr>
          <p:cNvSpPr txBox="1"/>
          <p:nvPr/>
        </p:nvSpPr>
        <p:spPr>
          <a:xfrm>
            <a:off x="689639" y="1515512"/>
            <a:ext cx="9240980" cy="157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tabLst/>
              <a:defRPr/>
            </a:pPr>
            <a:endParaRPr lang="sv-SE" sz="2800" b="1" dirty="0">
              <a:solidFill>
                <a:prstClr val="white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14" name="Platshållare för bildnummer 3">
            <a:extLst>
              <a:ext uri="{FF2B5EF4-FFF2-40B4-BE49-F238E27FC236}">
                <a16:creationId xmlns:a16="http://schemas.microsoft.com/office/drawing/2014/main" id="{1FAE2417-D29B-5848-A6BC-9B673B68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39" y="6379332"/>
            <a:ext cx="312592" cy="404812"/>
          </a:xfrm>
          <a:noFill/>
          <a:ln>
            <a:noFill/>
          </a:ln>
        </p:spPr>
        <p:txBody>
          <a:bodyPr lIns="18000" rIns="18000" anchor="ctr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1F0BC-4120-4C3A-9EC0-B585A47A5292}" type="slidenum">
              <a:rPr kumimoji="0" lang="sv-SE" sz="1400" b="1" i="0" u="none" strike="noStrike" kern="1200" cap="none" spc="0" normalizeH="0" baseline="0" noProof="0" smtClean="0">
                <a:ln>
                  <a:noFill/>
                </a:ln>
                <a:solidFill>
                  <a:srgbClr val="1D71CE"/>
                </a:solidFill>
                <a:effectLst/>
                <a:uLnTx/>
                <a:uFillTx/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71CE"/>
              </a:solidFill>
              <a:effectLst/>
              <a:uLnTx/>
              <a:uFillTx/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76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d498fb-c1cf-4c5e-b014-47f722ca36a8">
      <Terms xmlns="http://schemas.microsoft.com/office/infopath/2007/PartnerControls"/>
    </lcf76f155ced4ddcb4097134ff3c332f>
    <TaxCatchAll xmlns="6c956f54-9878-47c2-83c9-54bbc27f48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107C39835908469659EFE1F2DFD50A" ma:contentTypeVersion="13" ma:contentTypeDescription="Create a new document." ma:contentTypeScope="" ma:versionID="8f8e7152844bd8404d9d6b0d0c811b26">
  <xsd:schema xmlns:xsd="http://www.w3.org/2001/XMLSchema" xmlns:xs="http://www.w3.org/2001/XMLSchema" xmlns:p="http://schemas.microsoft.com/office/2006/metadata/properties" xmlns:ns2="2ed498fb-c1cf-4c5e-b014-47f722ca36a8" xmlns:ns3="6c956f54-9878-47c2-83c9-54bbc27f48f6" targetNamespace="http://schemas.microsoft.com/office/2006/metadata/properties" ma:root="true" ma:fieldsID="28549bd17c643fedfc51270c266b9493" ns2:_="" ns3:_="">
    <xsd:import namespace="2ed498fb-c1cf-4c5e-b014-47f722ca36a8"/>
    <xsd:import namespace="6c956f54-9878-47c2-83c9-54bbc27f48f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98fb-c1cf-4c5e-b014-47f722ca36a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028d196-f58d-4654-a3e7-7b6e8e26b1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956f54-9878-47c2-83c9-54bbc27f48f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b9eaa17-4e1f-4c3a-8bfa-2ca61ea2b3a3}" ma:internalName="TaxCatchAll" ma:showField="CatchAllData" ma:web="6c956f54-9878-47c2-83c9-54bbc27f48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34ACD1-13B5-414F-9839-84A5EB8809B8}">
  <ds:schemaRefs>
    <ds:schemaRef ds:uri="http://schemas.microsoft.com/office/2006/metadata/properties"/>
    <ds:schemaRef ds:uri="http://schemas.microsoft.com/office/infopath/2007/PartnerControls"/>
    <ds:schemaRef ds:uri="2ed498fb-c1cf-4c5e-b014-47f722ca36a8"/>
    <ds:schemaRef ds:uri="6c956f54-9878-47c2-83c9-54bbc27f48f6"/>
  </ds:schemaRefs>
</ds:datastoreItem>
</file>

<file path=customXml/itemProps2.xml><?xml version="1.0" encoding="utf-8"?>
<ds:datastoreItem xmlns:ds="http://schemas.openxmlformats.org/officeDocument/2006/customXml" ds:itemID="{52212DC1-9047-4DB3-9442-235A98D6C7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3B98AA-44A7-4F91-AEDF-168ED5CE37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d498fb-c1cf-4c5e-b014-47f722ca36a8"/>
    <ds:schemaRef ds:uri="6c956f54-9878-47c2-83c9-54bbc27f48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373</Words>
  <Application>Microsoft Office PowerPoint</Application>
  <PresentationFormat>Bredbild</PresentationFormat>
  <Paragraphs>75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Office-tema</vt:lpstr>
      <vt:lpstr>Tillsammans för ett positivt Nacka</vt:lpstr>
      <vt:lpstr>PowerPoint-presentation</vt:lpstr>
      <vt:lpstr>PowerPoint-presentation</vt:lpstr>
      <vt:lpstr>PowerPoint-presentation</vt:lpstr>
      <vt:lpstr>.. spelare i laget </vt:lpstr>
      <vt:lpstr>PowerPoint-presentation</vt:lpstr>
      <vt:lpstr>PowerPoint-presentation</vt:lpstr>
      <vt:lpstr>PowerPoint-presentation</vt:lpstr>
      <vt:lpstr>PowerPoint-presentation</vt:lpstr>
      <vt:lpstr>Matchrutin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 User</dc:creator>
  <cp:lastModifiedBy>Christian Haglund</cp:lastModifiedBy>
  <cp:revision>495</cp:revision>
  <cp:lastPrinted>2022-08-23T20:31:36Z</cp:lastPrinted>
  <dcterms:created xsi:type="dcterms:W3CDTF">2020-08-13T15:57:13Z</dcterms:created>
  <dcterms:modified xsi:type="dcterms:W3CDTF">2026-03-04T11:08:49Z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0x01010077107C39835908469659EFE1F2DFD50A</vt:lpwstr>
  </property>
  <property fmtid="{D5CDD505-2E9C-101B-9397-08002B2CF9AE}" pid="3" name="MediaServiceImageTags">
    <vt:lpwstr/>
  </property>
</Properties>
</file>