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02" r:id="rId2"/>
    <p:sldId id="387" r:id="rId3"/>
    <p:sldId id="359" r:id="rId4"/>
    <p:sldId id="361" r:id="rId5"/>
    <p:sldId id="376" r:id="rId6"/>
    <p:sldId id="377" r:id="rId7"/>
    <p:sldId id="389" r:id="rId8"/>
    <p:sldId id="390" r:id="rId9"/>
    <p:sldId id="391" r:id="rId10"/>
    <p:sldId id="392" r:id="rId11"/>
    <p:sldId id="393" r:id="rId12"/>
    <p:sldId id="364" r:id="rId13"/>
    <p:sldId id="381" r:id="rId14"/>
    <p:sldId id="382" r:id="rId15"/>
    <p:sldId id="383" r:id="rId16"/>
    <p:sldId id="385" r:id="rId17"/>
    <p:sldId id="317" r:id="rId18"/>
    <p:sldId id="386" r:id="rId19"/>
    <p:sldId id="313" r:id="rId20"/>
    <p:sldId id="378" r:id="rId21"/>
    <p:sldId id="379" r:id="rId22"/>
    <p:sldId id="384" r:id="rId23"/>
    <p:sldId id="306" r:id="rId2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0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9" autoAdjust="0"/>
    <p:restoredTop sz="94660"/>
  </p:normalViewPr>
  <p:slideViewPr>
    <p:cSldViewPr snapToGrid="0">
      <p:cViewPr varScale="1">
        <p:scale>
          <a:sx n="93" d="100"/>
          <a:sy n="93" d="100"/>
        </p:scale>
        <p:origin x="102" y="11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AF0ACB-13E2-4079-B1BA-E6FB5164441A}" type="doc">
      <dgm:prSet loTypeId="urn:microsoft.com/office/officeart/2005/8/layout/venn3" loCatId="relationship" qsTypeId="urn:microsoft.com/office/officeart/2005/8/quickstyle/simple1" qsCatId="simple" csTypeId="urn:microsoft.com/office/officeart/2005/8/colors/accent3_4" csCatId="accent3" phldr="1"/>
      <dgm:spPr/>
      <dgm:t>
        <a:bodyPr/>
        <a:lstStyle/>
        <a:p>
          <a:endParaRPr lang="sv-SE"/>
        </a:p>
      </dgm:t>
    </dgm:pt>
    <dgm:pt modelId="{6A92041C-AF46-47A8-B632-8CC9318568E4}">
      <dgm:prSet phldr="0" custT="1"/>
      <dgm:spPr/>
      <dgm:t>
        <a:bodyPr/>
        <a:lstStyle/>
        <a:p>
          <a:pPr rtl="0"/>
          <a:r>
            <a:rPr lang="sv-SE" sz="1900" dirty="0">
              <a:latin typeface="Satoshi" pitchFamily="50" charset="0"/>
            </a:rPr>
            <a:t>Samvetsgrannhet</a:t>
          </a:r>
        </a:p>
      </dgm:t>
    </dgm:pt>
    <dgm:pt modelId="{AA050E6D-0257-4562-891A-EBE31C73ED6C}" type="parTrans" cxnId="{05C0E19F-616A-476A-9F8E-87FC3163F8CA}">
      <dgm:prSet/>
      <dgm:spPr/>
      <dgm:t>
        <a:bodyPr/>
        <a:lstStyle/>
        <a:p>
          <a:endParaRPr lang="sv-SE"/>
        </a:p>
      </dgm:t>
    </dgm:pt>
    <dgm:pt modelId="{F107B55D-704F-4C80-9D64-4C584373D8EE}" type="sibTrans" cxnId="{05C0E19F-616A-476A-9F8E-87FC3163F8CA}">
      <dgm:prSet/>
      <dgm:spPr/>
      <dgm:t>
        <a:bodyPr/>
        <a:lstStyle/>
        <a:p>
          <a:endParaRPr lang="sv-SE"/>
        </a:p>
      </dgm:t>
    </dgm:pt>
    <dgm:pt modelId="{788A2CB8-7216-48BF-986C-4AF57C8F4734}">
      <dgm:prSet phldr="0" custT="1"/>
      <dgm:spPr/>
      <dgm:t>
        <a:bodyPr/>
        <a:lstStyle/>
        <a:p>
          <a:pPr rtl="0"/>
          <a:r>
            <a:rPr lang="sv-SE" sz="2200" dirty="0">
              <a:latin typeface="Satoshi" pitchFamily="50" charset="0"/>
            </a:rPr>
            <a:t>Optimism</a:t>
          </a:r>
        </a:p>
      </dgm:t>
    </dgm:pt>
    <dgm:pt modelId="{3365C8BD-D870-4DA1-85A0-D1E3D401D538}" type="parTrans" cxnId="{3B3E1686-2E43-4A28-BC99-479C6087EA65}">
      <dgm:prSet/>
      <dgm:spPr/>
      <dgm:t>
        <a:bodyPr/>
        <a:lstStyle/>
        <a:p>
          <a:endParaRPr lang="sv-SE"/>
        </a:p>
      </dgm:t>
    </dgm:pt>
    <dgm:pt modelId="{3F7CB4F4-BDFB-403E-A71C-F95AD1BF5DB3}" type="sibTrans" cxnId="{3B3E1686-2E43-4A28-BC99-479C6087EA65}">
      <dgm:prSet/>
      <dgm:spPr/>
      <dgm:t>
        <a:bodyPr/>
        <a:lstStyle/>
        <a:p>
          <a:endParaRPr lang="sv-SE"/>
        </a:p>
      </dgm:t>
    </dgm:pt>
    <dgm:pt modelId="{EC715F3E-94F0-467B-B0E6-035EC32BC8B3}">
      <dgm:prSet phldr="0" custT="1"/>
      <dgm:spPr/>
      <dgm:t>
        <a:bodyPr/>
        <a:lstStyle/>
        <a:p>
          <a:pPr rtl="0"/>
          <a:r>
            <a:rPr lang="sv-SE" sz="2200" dirty="0">
              <a:latin typeface="Satoshi" pitchFamily="50" charset="0"/>
            </a:rPr>
            <a:t>Hoppfullhet</a:t>
          </a:r>
          <a:endParaRPr lang="en-US" sz="2200" dirty="0">
            <a:latin typeface="Satoshi" pitchFamily="50" charset="0"/>
          </a:endParaRPr>
        </a:p>
      </dgm:t>
    </dgm:pt>
    <dgm:pt modelId="{78ED3176-D8D5-4C5B-80B8-D9619FD4F6C9}" type="parTrans" cxnId="{46CB4D85-CC5F-48B4-92A0-3C1DCA79EDF8}">
      <dgm:prSet/>
      <dgm:spPr/>
      <dgm:t>
        <a:bodyPr/>
        <a:lstStyle/>
        <a:p>
          <a:endParaRPr lang="sv-SE"/>
        </a:p>
      </dgm:t>
    </dgm:pt>
    <dgm:pt modelId="{4B991628-A6D5-4559-8A9E-CDBEFA98AB2F}" type="sibTrans" cxnId="{46CB4D85-CC5F-48B4-92A0-3C1DCA79EDF8}">
      <dgm:prSet/>
      <dgm:spPr/>
      <dgm:t>
        <a:bodyPr/>
        <a:lstStyle/>
        <a:p>
          <a:endParaRPr lang="sv-SE"/>
        </a:p>
      </dgm:t>
    </dgm:pt>
    <dgm:pt modelId="{D903654B-D85F-4589-8B65-46CCB9A0847C}">
      <dgm:prSet phldr="0" custT="1"/>
      <dgm:spPr/>
      <dgm:t>
        <a:bodyPr/>
        <a:lstStyle/>
        <a:p>
          <a:pPr rtl="0"/>
          <a:r>
            <a:rPr lang="sv-SE" sz="2200" dirty="0">
              <a:latin typeface="Satoshi" pitchFamily="50" charset="0"/>
            </a:rPr>
            <a:t>Perfektionism</a:t>
          </a:r>
          <a:endParaRPr lang="en-US" sz="2200" dirty="0">
            <a:latin typeface="Satoshi" pitchFamily="50" charset="0"/>
          </a:endParaRPr>
        </a:p>
      </dgm:t>
    </dgm:pt>
    <dgm:pt modelId="{5CF36233-56A6-4D57-9B15-698DA4B60609}" type="parTrans" cxnId="{18E8BC0C-8776-4881-95CB-65C34C1A3F19}">
      <dgm:prSet/>
      <dgm:spPr/>
      <dgm:t>
        <a:bodyPr/>
        <a:lstStyle/>
        <a:p>
          <a:endParaRPr lang="sv-SE"/>
        </a:p>
      </dgm:t>
    </dgm:pt>
    <dgm:pt modelId="{2698DCE1-D47A-43EA-96BD-A53256EDACBB}" type="sibTrans" cxnId="{18E8BC0C-8776-4881-95CB-65C34C1A3F19}">
      <dgm:prSet/>
      <dgm:spPr/>
      <dgm:t>
        <a:bodyPr/>
        <a:lstStyle/>
        <a:p>
          <a:endParaRPr lang="sv-SE"/>
        </a:p>
      </dgm:t>
    </dgm:pt>
    <dgm:pt modelId="{B18A1B1D-9267-4F3B-91AE-F41B1498453A}" type="pres">
      <dgm:prSet presAssocID="{E6AF0ACB-13E2-4079-B1BA-E6FB5164441A}" presName="Name0" presStyleCnt="0">
        <dgm:presLayoutVars>
          <dgm:dir/>
          <dgm:resizeHandles val="exact"/>
        </dgm:presLayoutVars>
      </dgm:prSet>
      <dgm:spPr/>
    </dgm:pt>
    <dgm:pt modelId="{80B1870B-8336-4EA7-A4EE-491C2A0400DD}" type="pres">
      <dgm:prSet presAssocID="{6A92041C-AF46-47A8-B632-8CC9318568E4}" presName="Name5" presStyleLbl="vennNode1" presStyleIdx="0" presStyleCnt="4">
        <dgm:presLayoutVars>
          <dgm:bulletEnabled val="1"/>
        </dgm:presLayoutVars>
      </dgm:prSet>
      <dgm:spPr/>
    </dgm:pt>
    <dgm:pt modelId="{9D1F0C93-A5CE-4D39-89B0-6CB4244042D1}" type="pres">
      <dgm:prSet presAssocID="{F107B55D-704F-4C80-9D64-4C584373D8EE}" presName="space" presStyleCnt="0"/>
      <dgm:spPr/>
    </dgm:pt>
    <dgm:pt modelId="{6AE8B686-126C-4623-B699-DA97A2BE6CF1}" type="pres">
      <dgm:prSet presAssocID="{788A2CB8-7216-48BF-986C-4AF57C8F4734}" presName="Name5" presStyleLbl="vennNode1" presStyleIdx="1" presStyleCnt="4">
        <dgm:presLayoutVars>
          <dgm:bulletEnabled val="1"/>
        </dgm:presLayoutVars>
      </dgm:prSet>
      <dgm:spPr/>
    </dgm:pt>
    <dgm:pt modelId="{EFEE49A6-1C1F-4D24-8721-CC43629F46FC}" type="pres">
      <dgm:prSet presAssocID="{3F7CB4F4-BDFB-403E-A71C-F95AD1BF5DB3}" presName="space" presStyleCnt="0"/>
      <dgm:spPr/>
    </dgm:pt>
    <dgm:pt modelId="{8FAC257E-0F9D-47EB-BFC0-E3622D0A066F}" type="pres">
      <dgm:prSet presAssocID="{EC715F3E-94F0-467B-B0E6-035EC32BC8B3}" presName="Name5" presStyleLbl="vennNode1" presStyleIdx="2" presStyleCnt="4">
        <dgm:presLayoutVars>
          <dgm:bulletEnabled val="1"/>
        </dgm:presLayoutVars>
      </dgm:prSet>
      <dgm:spPr/>
    </dgm:pt>
    <dgm:pt modelId="{536CED75-982A-4FD0-B112-4AA5045D1ADF}" type="pres">
      <dgm:prSet presAssocID="{4B991628-A6D5-4559-8A9E-CDBEFA98AB2F}" presName="space" presStyleCnt="0"/>
      <dgm:spPr/>
    </dgm:pt>
    <dgm:pt modelId="{86B14677-0665-43B3-8512-3356F2293240}" type="pres">
      <dgm:prSet presAssocID="{D903654B-D85F-4589-8B65-46CCB9A0847C}" presName="Name5" presStyleLbl="vennNode1" presStyleIdx="3" presStyleCnt="4">
        <dgm:presLayoutVars>
          <dgm:bulletEnabled val="1"/>
        </dgm:presLayoutVars>
      </dgm:prSet>
      <dgm:spPr/>
    </dgm:pt>
  </dgm:ptLst>
  <dgm:cxnLst>
    <dgm:cxn modelId="{18E8BC0C-8776-4881-95CB-65C34C1A3F19}" srcId="{E6AF0ACB-13E2-4079-B1BA-E6FB5164441A}" destId="{D903654B-D85F-4589-8B65-46CCB9A0847C}" srcOrd="3" destOrd="0" parTransId="{5CF36233-56A6-4D57-9B15-698DA4B60609}" sibTransId="{2698DCE1-D47A-43EA-96BD-A53256EDACBB}"/>
    <dgm:cxn modelId="{56E39C71-1940-4D7E-BDB4-E8BE833CB25B}" type="presOf" srcId="{EC715F3E-94F0-467B-B0E6-035EC32BC8B3}" destId="{8FAC257E-0F9D-47EB-BFC0-E3622D0A066F}" srcOrd="0" destOrd="0" presId="urn:microsoft.com/office/officeart/2005/8/layout/venn3"/>
    <dgm:cxn modelId="{45F91277-3C01-40F7-8800-ADF9EAE3E332}" type="presOf" srcId="{E6AF0ACB-13E2-4079-B1BA-E6FB5164441A}" destId="{B18A1B1D-9267-4F3B-91AE-F41B1498453A}" srcOrd="0" destOrd="0" presId="urn:microsoft.com/office/officeart/2005/8/layout/venn3"/>
    <dgm:cxn modelId="{46CB4D85-CC5F-48B4-92A0-3C1DCA79EDF8}" srcId="{E6AF0ACB-13E2-4079-B1BA-E6FB5164441A}" destId="{EC715F3E-94F0-467B-B0E6-035EC32BC8B3}" srcOrd="2" destOrd="0" parTransId="{78ED3176-D8D5-4C5B-80B8-D9619FD4F6C9}" sibTransId="{4B991628-A6D5-4559-8A9E-CDBEFA98AB2F}"/>
    <dgm:cxn modelId="{3B3E1686-2E43-4A28-BC99-479C6087EA65}" srcId="{E6AF0ACB-13E2-4079-B1BA-E6FB5164441A}" destId="{788A2CB8-7216-48BF-986C-4AF57C8F4734}" srcOrd="1" destOrd="0" parTransId="{3365C8BD-D870-4DA1-85A0-D1E3D401D538}" sibTransId="{3F7CB4F4-BDFB-403E-A71C-F95AD1BF5DB3}"/>
    <dgm:cxn modelId="{85F6659F-50EB-4F71-8EEE-D8A96202D2B8}" type="presOf" srcId="{6A92041C-AF46-47A8-B632-8CC9318568E4}" destId="{80B1870B-8336-4EA7-A4EE-491C2A0400DD}" srcOrd="0" destOrd="0" presId="urn:microsoft.com/office/officeart/2005/8/layout/venn3"/>
    <dgm:cxn modelId="{05C0E19F-616A-476A-9F8E-87FC3163F8CA}" srcId="{E6AF0ACB-13E2-4079-B1BA-E6FB5164441A}" destId="{6A92041C-AF46-47A8-B632-8CC9318568E4}" srcOrd="0" destOrd="0" parTransId="{AA050E6D-0257-4562-891A-EBE31C73ED6C}" sibTransId="{F107B55D-704F-4C80-9D64-4C584373D8EE}"/>
    <dgm:cxn modelId="{32328EC1-FC03-40F9-8C19-8C1D42BAC36D}" type="presOf" srcId="{788A2CB8-7216-48BF-986C-4AF57C8F4734}" destId="{6AE8B686-126C-4623-B699-DA97A2BE6CF1}" srcOrd="0" destOrd="0" presId="urn:microsoft.com/office/officeart/2005/8/layout/venn3"/>
    <dgm:cxn modelId="{CC9F4CE6-59C4-405C-9079-1A7B7394CFA4}" type="presOf" srcId="{D903654B-D85F-4589-8B65-46CCB9A0847C}" destId="{86B14677-0665-43B3-8512-3356F2293240}" srcOrd="0" destOrd="0" presId="urn:microsoft.com/office/officeart/2005/8/layout/venn3"/>
    <dgm:cxn modelId="{DAB98DBC-7734-482D-93EC-3C4D8E609D89}" type="presParOf" srcId="{B18A1B1D-9267-4F3B-91AE-F41B1498453A}" destId="{80B1870B-8336-4EA7-A4EE-491C2A0400DD}" srcOrd="0" destOrd="0" presId="urn:microsoft.com/office/officeart/2005/8/layout/venn3"/>
    <dgm:cxn modelId="{57935F3A-CC21-4B8C-91F8-7210D71569F2}" type="presParOf" srcId="{B18A1B1D-9267-4F3B-91AE-F41B1498453A}" destId="{9D1F0C93-A5CE-4D39-89B0-6CB4244042D1}" srcOrd="1" destOrd="0" presId="urn:microsoft.com/office/officeart/2005/8/layout/venn3"/>
    <dgm:cxn modelId="{BAA41FEE-7875-4151-9BFB-21708B7E0F53}" type="presParOf" srcId="{B18A1B1D-9267-4F3B-91AE-F41B1498453A}" destId="{6AE8B686-126C-4623-B699-DA97A2BE6CF1}" srcOrd="2" destOrd="0" presId="urn:microsoft.com/office/officeart/2005/8/layout/venn3"/>
    <dgm:cxn modelId="{28F03E15-2D26-43FE-83FA-3A4EC8EDB6CD}" type="presParOf" srcId="{B18A1B1D-9267-4F3B-91AE-F41B1498453A}" destId="{EFEE49A6-1C1F-4D24-8721-CC43629F46FC}" srcOrd="3" destOrd="0" presId="urn:microsoft.com/office/officeart/2005/8/layout/venn3"/>
    <dgm:cxn modelId="{9C4C75BF-449A-4A4D-B150-DDB3205B0B34}" type="presParOf" srcId="{B18A1B1D-9267-4F3B-91AE-F41B1498453A}" destId="{8FAC257E-0F9D-47EB-BFC0-E3622D0A066F}" srcOrd="4" destOrd="0" presId="urn:microsoft.com/office/officeart/2005/8/layout/venn3"/>
    <dgm:cxn modelId="{BD124A92-79E8-4282-9F95-B56EDEEE3E62}" type="presParOf" srcId="{B18A1B1D-9267-4F3B-91AE-F41B1498453A}" destId="{536CED75-982A-4FD0-B112-4AA5045D1ADF}" srcOrd="5" destOrd="0" presId="urn:microsoft.com/office/officeart/2005/8/layout/venn3"/>
    <dgm:cxn modelId="{D27EB961-3430-43BB-B790-CC9166A0FC7C}" type="presParOf" srcId="{B18A1B1D-9267-4F3B-91AE-F41B1498453A}" destId="{86B14677-0665-43B3-8512-3356F2293240}"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1870B-8336-4EA7-A4EE-491C2A0400DD}">
      <dsp:nvSpPr>
        <dsp:cNvPr id="0" name=""/>
        <dsp:cNvSpPr/>
      </dsp:nvSpPr>
      <dsp:spPr>
        <a:xfrm>
          <a:off x="3058" y="1252441"/>
          <a:ext cx="3068225" cy="3068225"/>
        </a:xfrm>
        <a:prstGeom prst="ellipse">
          <a:avLst/>
        </a:prstGeom>
        <a:solidFill>
          <a:schemeClr val="accent3">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8855" tIns="24130" rIns="168855" bIns="24130" numCol="1" spcCol="1270" anchor="ctr" anchorCtr="0">
          <a:noAutofit/>
        </a:bodyPr>
        <a:lstStyle/>
        <a:p>
          <a:pPr marL="0" lvl="0" indent="0" algn="ctr" defTabSz="844550" rtl="0">
            <a:lnSpc>
              <a:spcPct val="90000"/>
            </a:lnSpc>
            <a:spcBef>
              <a:spcPct val="0"/>
            </a:spcBef>
            <a:spcAft>
              <a:spcPct val="35000"/>
            </a:spcAft>
            <a:buNone/>
          </a:pPr>
          <a:r>
            <a:rPr lang="sv-SE" sz="1900" kern="1200" dirty="0">
              <a:latin typeface="Satoshi" pitchFamily="50" charset="0"/>
            </a:rPr>
            <a:t>Samvetsgrannhet</a:t>
          </a:r>
        </a:p>
      </dsp:txBody>
      <dsp:txXfrm>
        <a:off x="452389" y="1701772"/>
        <a:ext cx="2169563" cy="2169563"/>
      </dsp:txXfrm>
    </dsp:sp>
    <dsp:sp modelId="{6AE8B686-126C-4623-B699-DA97A2BE6CF1}">
      <dsp:nvSpPr>
        <dsp:cNvPr id="0" name=""/>
        <dsp:cNvSpPr/>
      </dsp:nvSpPr>
      <dsp:spPr>
        <a:xfrm>
          <a:off x="2457638" y="1252441"/>
          <a:ext cx="3068225" cy="3068225"/>
        </a:xfrm>
        <a:prstGeom prst="ellipse">
          <a:avLst/>
        </a:prstGeom>
        <a:solidFill>
          <a:schemeClr val="accent3">
            <a:shade val="80000"/>
            <a:alpha val="50000"/>
            <a:hueOff val="52497"/>
            <a:satOff val="-961"/>
            <a:lumOff val="1633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8855" tIns="27940" rIns="168855" bIns="27940" numCol="1" spcCol="1270" anchor="ctr" anchorCtr="0">
          <a:noAutofit/>
        </a:bodyPr>
        <a:lstStyle/>
        <a:p>
          <a:pPr marL="0" lvl="0" indent="0" algn="ctr" defTabSz="977900" rtl="0">
            <a:lnSpc>
              <a:spcPct val="90000"/>
            </a:lnSpc>
            <a:spcBef>
              <a:spcPct val="0"/>
            </a:spcBef>
            <a:spcAft>
              <a:spcPct val="35000"/>
            </a:spcAft>
            <a:buNone/>
          </a:pPr>
          <a:r>
            <a:rPr lang="sv-SE" sz="2200" kern="1200" dirty="0">
              <a:latin typeface="Satoshi" pitchFamily="50" charset="0"/>
            </a:rPr>
            <a:t>Optimism</a:t>
          </a:r>
        </a:p>
      </dsp:txBody>
      <dsp:txXfrm>
        <a:off x="2906969" y="1701772"/>
        <a:ext cx="2169563" cy="2169563"/>
      </dsp:txXfrm>
    </dsp:sp>
    <dsp:sp modelId="{8FAC257E-0F9D-47EB-BFC0-E3622D0A066F}">
      <dsp:nvSpPr>
        <dsp:cNvPr id="0" name=""/>
        <dsp:cNvSpPr/>
      </dsp:nvSpPr>
      <dsp:spPr>
        <a:xfrm>
          <a:off x="4912218" y="1252441"/>
          <a:ext cx="3068225" cy="3068225"/>
        </a:xfrm>
        <a:prstGeom prst="ellipse">
          <a:avLst/>
        </a:prstGeom>
        <a:solidFill>
          <a:schemeClr val="accent3">
            <a:shade val="80000"/>
            <a:alpha val="50000"/>
            <a:hueOff val="104994"/>
            <a:satOff val="-1922"/>
            <a:lumOff val="326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8855" tIns="27940" rIns="168855" bIns="27940" numCol="1" spcCol="1270" anchor="ctr" anchorCtr="0">
          <a:noAutofit/>
        </a:bodyPr>
        <a:lstStyle/>
        <a:p>
          <a:pPr marL="0" lvl="0" indent="0" algn="ctr" defTabSz="977900" rtl="0">
            <a:lnSpc>
              <a:spcPct val="90000"/>
            </a:lnSpc>
            <a:spcBef>
              <a:spcPct val="0"/>
            </a:spcBef>
            <a:spcAft>
              <a:spcPct val="35000"/>
            </a:spcAft>
            <a:buNone/>
          </a:pPr>
          <a:r>
            <a:rPr lang="sv-SE" sz="2200" kern="1200" dirty="0">
              <a:latin typeface="Satoshi" pitchFamily="50" charset="0"/>
            </a:rPr>
            <a:t>Hoppfullhet</a:t>
          </a:r>
          <a:endParaRPr lang="en-US" sz="2200" kern="1200" dirty="0">
            <a:latin typeface="Satoshi" pitchFamily="50" charset="0"/>
          </a:endParaRPr>
        </a:p>
      </dsp:txBody>
      <dsp:txXfrm>
        <a:off x="5361549" y="1701772"/>
        <a:ext cx="2169563" cy="2169563"/>
      </dsp:txXfrm>
    </dsp:sp>
    <dsp:sp modelId="{86B14677-0665-43B3-8512-3356F2293240}">
      <dsp:nvSpPr>
        <dsp:cNvPr id="0" name=""/>
        <dsp:cNvSpPr/>
      </dsp:nvSpPr>
      <dsp:spPr>
        <a:xfrm>
          <a:off x="7366799" y="1252441"/>
          <a:ext cx="3068225" cy="3068225"/>
        </a:xfrm>
        <a:prstGeom prst="ellipse">
          <a:avLst/>
        </a:prstGeom>
        <a:solidFill>
          <a:schemeClr val="accent3">
            <a:shade val="80000"/>
            <a:alpha val="50000"/>
            <a:hueOff val="52497"/>
            <a:satOff val="-961"/>
            <a:lumOff val="1633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8855" tIns="27940" rIns="168855" bIns="27940" numCol="1" spcCol="1270" anchor="ctr" anchorCtr="0">
          <a:noAutofit/>
        </a:bodyPr>
        <a:lstStyle/>
        <a:p>
          <a:pPr marL="0" lvl="0" indent="0" algn="ctr" defTabSz="977900" rtl="0">
            <a:lnSpc>
              <a:spcPct val="90000"/>
            </a:lnSpc>
            <a:spcBef>
              <a:spcPct val="0"/>
            </a:spcBef>
            <a:spcAft>
              <a:spcPct val="35000"/>
            </a:spcAft>
            <a:buNone/>
          </a:pPr>
          <a:r>
            <a:rPr lang="sv-SE" sz="2200" kern="1200" dirty="0">
              <a:latin typeface="Satoshi" pitchFamily="50" charset="0"/>
            </a:rPr>
            <a:t>Perfektionism</a:t>
          </a:r>
          <a:endParaRPr lang="en-US" sz="2200" kern="1200" dirty="0">
            <a:latin typeface="Satoshi" pitchFamily="50" charset="0"/>
          </a:endParaRPr>
        </a:p>
      </dsp:txBody>
      <dsp:txXfrm>
        <a:off x="7816130" y="1701772"/>
        <a:ext cx="2169563" cy="2169563"/>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588" y="0"/>
            <a:ext cx="3169920" cy="481728"/>
          </a:xfrm>
          <a:prstGeom prst="rect">
            <a:avLst/>
          </a:prstGeom>
        </p:spPr>
        <p:txBody>
          <a:bodyPr vert="horz" lIns="91440" tIns="45720" rIns="91440" bIns="45720" rtlCol="0"/>
          <a:lstStyle>
            <a:lvl1pPr algn="r">
              <a:defRPr sz="1200"/>
            </a:lvl1pPr>
          </a:lstStyle>
          <a:p>
            <a:fld id="{F6E04654-6C06-4F9D-8E71-FAEF31958630}" type="datetimeFigureOut">
              <a:rPr lang="en-US" smtClean="0"/>
              <a:t>9/30/2025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520" y="4620578"/>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4"/>
            <a:ext cx="3169920" cy="481727"/>
          </a:xfrm>
          <a:prstGeom prst="rect">
            <a:avLst/>
          </a:prstGeom>
        </p:spPr>
        <p:txBody>
          <a:bodyPr vert="horz" lIns="91440" tIns="45720" rIns="91440" bIns="45720" rtlCol="0" anchor="b"/>
          <a:lstStyle>
            <a:lvl1pPr algn="r">
              <a:defRPr sz="1200"/>
            </a:lvl1pPr>
          </a:lstStyle>
          <a:p>
            <a:fld id="{B98503EF-C7F5-4B67-8969-C15EADE2E3EA}" type="slidenum">
              <a:rPr lang="en-US" smtClean="0"/>
              <a:t>‹#›</a:t>
            </a:fld>
            <a:endParaRPr lang="en-US"/>
          </a:p>
        </p:txBody>
      </p:sp>
    </p:spTree>
    <p:extLst>
      <p:ext uri="{BB962C8B-B14F-4D97-AF65-F5344CB8AC3E}">
        <p14:creationId xmlns:p14="http://schemas.microsoft.com/office/powerpoint/2010/main" val="148410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dda86d1ba_0_41: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fdda86d1ba_0_41:notes"/>
          <p:cNvSpPr txBox="1">
            <a:spLocks noGrp="1"/>
          </p:cNvSpPr>
          <p:nvPr>
            <p:ph type="body" idx="1"/>
          </p:nvPr>
        </p:nvSpPr>
        <p:spPr>
          <a:xfrm>
            <a:off x="731520" y="4560570"/>
            <a:ext cx="5852160" cy="432054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3134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dda86d1ba_0_41: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fdda86d1ba_0_41:notes"/>
          <p:cNvSpPr txBox="1">
            <a:spLocks noGrp="1"/>
          </p:cNvSpPr>
          <p:nvPr>
            <p:ph type="body" idx="1"/>
          </p:nvPr>
        </p:nvSpPr>
        <p:spPr>
          <a:xfrm>
            <a:off x="731520" y="4560570"/>
            <a:ext cx="5852160" cy="432054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4194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dda86d1ba_0_41: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fdda86d1ba_0_41:notes"/>
          <p:cNvSpPr txBox="1">
            <a:spLocks noGrp="1"/>
          </p:cNvSpPr>
          <p:nvPr>
            <p:ph type="body" idx="1"/>
          </p:nvPr>
        </p:nvSpPr>
        <p:spPr>
          <a:xfrm>
            <a:off x="731520" y="4560570"/>
            <a:ext cx="5852160" cy="432054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1680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dda86d1ba_0_41: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fdda86d1ba_0_41:notes"/>
          <p:cNvSpPr txBox="1">
            <a:spLocks noGrp="1"/>
          </p:cNvSpPr>
          <p:nvPr>
            <p:ph type="body" idx="1"/>
          </p:nvPr>
        </p:nvSpPr>
        <p:spPr>
          <a:xfrm>
            <a:off x="731520" y="4560570"/>
            <a:ext cx="5852160" cy="432054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3698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dda86d1ba_0_41: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fdda86d1ba_0_41:notes"/>
          <p:cNvSpPr txBox="1">
            <a:spLocks noGrp="1"/>
          </p:cNvSpPr>
          <p:nvPr>
            <p:ph type="body" idx="1"/>
          </p:nvPr>
        </p:nvSpPr>
        <p:spPr>
          <a:xfrm>
            <a:off x="731520" y="4560570"/>
            <a:ext cx="5852160" cy="432054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5582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fdda86d1ba_0_41: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fdda86d1ba_0_41:notes"/>
          <p:cNvSpPr txBox="1">
            <a:spLocks noGrp="1"/>
          </p:cNvSpPr>
          <p:nvPr>
            <p:ph type="body" idx="1"/>
          </p:nvPr>
        </p:nvSpPr>
        <p:spPr>
          <a:xfrm>
            <a:off x="731520" y="4560570"/>
            <a:ext cx="5852160" cy="432054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93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07261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092874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174079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099978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855288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708831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226032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1995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89831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412075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2981703217"/>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rf.se/rf-arbetar-med/barn--och-ungdomsidrott/riktlinjer-for-barn--och-ungdomsidrott" TargetMode="External"/><Relationship Id="rId2" Type="http://schemas.openxmlformats.org/officeDocument/2006/relationships/hyperlink" Target="https://idrottsforum.org/feature-lundberg241120/" TargetMode="Externa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s://www.siriusbandy.se/dokument/" TargetMode="External"/><Relationship Id="rId4" Type="http://schemas.openxmlformats.org/officeDocument/2006/relationships/hyperlink" Target="https://www.siriusuppsala.se/om-ik-sirius/vardegrun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5574866" y="1395853"/>
            <a:ext cx="1042267" cy="1456800"/>
          </a:xfrm>
          <a:prstGeom prst="rect">
            <a:avLst/>
          </a:prstGeom>
          <a:noFill/>
          <a:ln>
            <a:noFill/>
          </a:ln>
        </p:spPr>
      </p:pic>
      <p:sp>
        <p:nvSpPr>
          <p:cNvPr id="4" name="Google Shape;75;p16">
            <a:extLst>
              <a:ext uri="{FF2B5EF4-FFF2-40B4-BE49-F238E27FC236}">
                <a16:creationId xmlns:a16="http://schemas.microsoft.com/office/drawing/2014/main" id="{0828D66C-97C6-6C20-828B-D452C82F0D3A}"/>
              </a:ext>
            </a:extLst>
          </p:cNvPr>
          <p:cNvSpPr txBox="1">
            <a:spLocks noGrp="1"/>
          </p:cNvSpPr>
          <p:nvPr>
            <p:ph type="title"/>
          </p:nvPr>
        </p:nvSpPr>
        <p:spPr>
          <a:xfrm>
            <a:off x="415600" y="3139430"/>
            <a:ext cx="11360800" cy="1046204"/>
          </a:xfrm>
          <a:prstGeom prst="rect">
            <a:avLst/>
          </a:prstGeom>
        </p:spPr>
        <p:txBody>
          <a:bodyPr spcFirstLastPara="1" wrap="square" lIns="121900" tIns="121900" rIns="121900" bIns="121900" anchor="t" anchorCtr="0">
            <a:noAutofit/>
          </a:bodyPr>
          <a:lstStyle/>
          <a:p>
            <a:pPr algn="ctr"/>
            <a:r>
              <a:rPr lang="sv-SE" sz="3000" kern="1200" dirty="0">
                <a:solidFill>
                  <a:prstClr val="white"/>
                </a:solidFill>
                <a:latin typeface="League Gothic" pitchFamily="2" charset="0"/>
                <a:ea typeface="+mj-lt"/>
                <a:cs typeface="Calibri Light" panose="020F0302020204030204"/>
              </a:rPr>
              <a:t>IK Sirius BK </a:t>
            </a:r>
            <a:br>
              <a:rPr lang="sv-SE" sz="3000" kern="1200" dirty="0">
                <a:solidFill>
                  <a:prstClr val="white"/>
                </a:solidFill>
                <a:latin typeface="League Gothic" pitchFamily="2" charset="0"/>
                <a:ea typeface="+mj-lt"/>
                <a:cs typeface="Calibri Light" panose="020F0302020204030204"/>
              </a:rPr>
            </a:br>
            <a:r>
              <a:rPr lang="sv-SE" sz="3000" kern="1200" dirty="0">
                <a:solidFill>
                  <a:prstClr val="white"/>
                </a:solidFill>
                <a:latin typeface="League Gothic" pitchFamily="2" charset="0"/>
                <a:ea typeface="+mj-lt"/>
                <a:cs typeface="Calibri Light" panose="020F0302020204030204"/>
              </a:rPr>
              <a:t>Ungdom</a:t>
            </a:r>
            <a:br>
              <a:rPr lang="sv-SE" sz="3000" kern="1200" dirty="0">
                <a:solidFill>
                  <a:prstClr val="white"/>
                </a:solidFill>
                <a:latin typeface="League Gothic" pitchFamily="2" charset="0"/>
                <a:ea typeface="+mj-lt"/>
                <a:cs typeface="Calibri Light" panose="020F0302020204030204"/>
              </a:rPr>
            </a:br>
            <a:endParaRPr sz="3000" dirty="0">
              <a:latin typeface="League Gothic" pitchFamily="2" charset="0"/>
            </a:endParaRPr>
          </a:p>
        </p:txBody>
      </p:sp>
    </p:spTree>
    <p:extLst>
      <p:ext uri="{BB962C8B-B14F-4D97-AF65-F5344CB8AC3E}">
        <p14:creationId xmlns:p14="http://schemas.microsoft.com/office/powerpoint/2010/main" val="2755901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8E394A63-4805-1EFA-7E3B-0B70B80EA412}"/>
              </a:ext>
            </a:extLst>
          </p:cNvPr>
          <p:cNvSpPr txBox="1">
            <a:spLocks noChangeAspect="1"/>
          </p:cNvSpPr>
          <p:nvPr/>
        </p:nvSpPr>
        <p:spPr>
          <a:xfrm>
            <a:off x="4588563" y="1333391"/>
            <a:ext cx="1648092" cy="929708"/>
          </a:xfrm>
          <a:prstGeom prst="rect">
            <a:avLst/>
          </a:prstGeom>
          <a:solidFill>
            <a:srgbClr val="FAE02C"/>
          </a:solidFill>
          <a:ln>
            <a:solidFill>
              <a:srgbClr val="FFFF00"/>
            </a:solidFill>
          </a:ln>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RF </a:t>
            </a:r>
            <a:br>
              <a:rPr lang="en-GB" sz="1200" i="1" dirty="0">
                <a:latin typeface="Satoshi" pitchFamily="50" charset="0"/>
              </a:rPr>
            </a:br>
            <a:r>
              <a:rPr lang="en-GB" sz="1200" i="1" dirty="0" err="1">
                <a:latin typeface="Satoshi" pitchFamily="50" charset="0"/>
              </a:rPr>
              <a:t>Riksidrottsförbundet</a:t>
            </a:r>
            <a:endParaRPr lang="en-GB" sz="1200" i="1" dirty="0">
              <a:latin typeface="Satoshi" pitchFamily="50" charset="0"/>
            </a:endParaRPr>
          </a:p>
        </p:txBody>
      </p:sp>
      <p:sp>
        <p:nvSpPr>
          <p:cNvPr id="35" name="Content Placeholder 2">
            <a:extLst>
              <a:ext uri="{FF2B5EF4-FFF2-40B4-BE49-F238E27FC236}">
                <a16:creationId xmlns:a16="http://schemas.microsoft.com/office/drawing/2014/main" id="{2FA70767-147D-F51B-A9D6-8D7F5ACEE02E}"/>
              </a:ext>
            </a:extLst>
          </p:cNvPr>
          <p:cNvSpPr txBox="1">
            <a:spLocks noChangeAspect="1"/>
          </p:cNvSpPr>
          <p:nvPr/>
        </p:nvSpPr>
        <p:spPr>
          <a:xfrm>
            <a:off x="4588563" y="4488240"/>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IK Sirius BK</a:t>
            </a:r>
          </a:p>
        </p:txBody>
      </p:sp>
      <p:cxnSp>
        <p:nvCxnSpPr>
          <p:cNvPr id="10" name="Rak pilkoppling 9">
            <a:extLst>
              <a:ext uri="{FF2B5EF4-FFF2-40B4-BE49-F238E27FC236}">
                <a16:creationId xmlns:a16="http://schemas.microsoft.com/office/drawing/2014/main" id="{1330A5F0-3867-4180-2AF7-4348090FEF09}"/>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66732F6-BD5A-1B8C-4000-D88C9D220FE3}"/>
              </a:ext>
            </a:extLst>
          </p:cNvPr>
          <p:cNvCxnSpPr>
            <a:cxnSpLocks/>
            <a:stCxn id="22" idx="2"/>
            <a:endCxn id="21" idx="0"/>
          </p:cNvCxnSpPr>
          <p:nvPr/>
        </p:nvCxnSpPr>
        <p:spPr>
          <a:xfrm>
            <a:off x="5412609" y="2263099"/>
            <a:ext cx="0" cy="1376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0DC2E119-EAA8-5E2D-54A6-6EE013B3C689}"/>
              </a:ext>
            </a:extLst>
          </p:cNvPr>
          <p:cNvSpPr txBox="1"/>
          <p:nvPr/>
        </p:nvSpPr>
        <p:spPr>
          <a:xfrm>
            <a:off x="682113" y="302819"/>
            <a:ext cx="843165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5000" dirty="0">
                <a:latin typeface="League Gothic" pitchFamily="2" charset="0"/>
                <a:ea typeface="Cambria"/>
                <a:cs typeface="Calibri"/>
              </a:rPr>
              <a:t>Var finns IK Sirius bandy?</a:t>
            </a:r>
          </a:p>
        </p:txBody>
      </p:sp>
      <p:pic>
        <p:nvPicPr>
          <p:cNvPr id="52" name="Google Shape;84;p17">
            <a:extLst>
              <a:ext uri="{FF2B5EF4-FFF2-40B4-BE49-F238E27FC236}">
                <a16:creationId xmlns:a16="http://schemas.microsoft.com/office/drawing/2014/main" id="{0C9345E6-A2C4-7DC0-6C73-61FA905C0E86}"/>
              </a:ext>
            </a:extLst>
          </p:cNvPr>
          <p:cNvPicPr preferRelativeResize="0">
            <a:picLocks noChangeAspect="1"/>
          </p:cNvPicPr>
          <p:nvPr/>
        </p:nvPicPr>
        <p:blipFill>
          <a:blip r:embed="rId2">
            <a:alphaModFix/>
          </a:blip>
          <a:stretch>
            <a:fillRect/>
          </a:stretch>
        </p:blipFill>
        <p:spPr>
          <a:xfrm>
            <a:off x="11244845" y="5884672"/>
            <a:ext cx="531555" cy="742968"/>
          </a:xfrm>
          <a:prstGeom prst="rect">
            <a:avLst/>
          </a:prstGeom>
          <a:noFill/>
          <a:ln>
            <a:noFill/>
          </a:ln>
        </p:spPr>
      </p:pic>
      <p:sp>
        <p:nvSpPr>
          <p:cNvPr id="5" name="Content Placeholder 2">
            <a:extLst>
              <a:ext uri="{FF2B5EF4-FFF2-40B4-BE49-F238E27FC236}">
                <a16:creationId xmlns:a16="http://schemas.microsoft.com/office/drawing/2014/main" id="{F02710D9-91EC-D59C-E647-2206F97E4405}"/>
              </a:ext>
            </a:extLst>
          </p:cNvPr>
          <p:cNvSpPr txBox="1">
            <a:spLocks noChangeAspect="1"/>
          </p:cNvSpPr>
          <p:nvPr/>
        </p:nvSpPr>
        <p:spPr>
          <a:xfrm>
            <a:off x="4588563" y="3429000"/>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Distrikt</a:t>
            </a:r>
            <a:r>
              <a:rPr lang="en-GB" sz="1200" i="1" dirty="0">
                <a:latin typeface="Satoshi" pitchFamily="50" charset="0"/>
              </a:rPr>
              <a:t> </a:t>
            </a:r>
            <a:br>
              <a:rPr lang="en-GB" sz="1200" i="1" dirty="0">
                <a:latin typeface="Satoshi" pitchFamily="50" charset="0"/>
              </a:rPr>
            </a:br>
            <a:r>
              <a:rPr lang="en-GB" sz="1200" i="1" dirty="0" err="1">
                <a:latin typeface="Satoshi" pitchFamily="50" charset="0"/>
              </a:rPr>
              <a:t>mellansverige</a:t>
            </a:r>
            <a:endParaRPr lang="en-GB" sz="1200" i="1" dirty="0">
              <a:latin typeface="Satoshi" pitchFamily="50" charset="0"/>
            </a:endParaRPr>
          </a:p>
        </p:txBody>
      </p:sp>
      <p:sp>
        <p:nvSpPr>
          <p:cNvPr id="6" name="Content Placeholder 2">
            <a:extLst>
              <a:ext uri="{FF2B5EF4-FFF2-40B4-BE49-F238E27FC236}">
                <a16:creationId xmlns:a16="http://schemas.microsoft.com/office/drawing/2014/main" id="{9DEA5D10-1D9C-B36E-677A-ACA664FAA115}"/>
              </a:ext>
            </a:extLst>
          </p:cNvPr>
          <p:cNvSpPr txBox="1">
            <a:spLocks noChangeAspect="1"/>
          </p:cNvSpPr>
          <p:nvPr/>
        </p:nvSpPr>
        <p:spPr>
          <a:xfrm>
            <a:off x="4588563" y="5547480"/>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IK Sirius P/F10-19</a:t>
            </a:r>
          </a:p>
        </p:txBody>
      </p:sp>
      <p:cxnSp>
        <p:nvCxnSpPr>
          <p:cNvPr id="2" name="Straight Connector 1">
            <a:extLst>
              <a:ext uri="{FF2B5EF4-FFF2-40B4-BE49-F238E27FC236}">
                <a16:creationId xmlns:a16="http://schemas.microsoft.com/office/drawing/2014/main" id="{B4AF9EF7-D80E-B2B2-4EC2-4C5D208409B4}"/>
              </a:ext>
            </a:extLst>
          </p:cNvPr>
          <p:cNvCxnSpPr>
            <a:cxnSpLocks/>
            <a:stCxn id="22" idx="3"/>
            <a:endCxn id="18" idx="1"/>
          </p:cNvCxnSpPr>
          <p:nvPr/>
        </p:nvCxnSpPr>
        <p:spPr>
          <a:xfrm>
            <a:off x="6236655" y="1798245"/>
            <a:ext cx="1443569" cy="11897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78423E41-CD3C-98A9-0A2D-E33E17B90389}"/>
              </a:ext>
            </a:extLst>
          </p:cNvPr>
          <p:cNvSpPr txBox="1">
            <a:spLocks noChangeAspect="1"/>
          </p:cNvSpPr>
          <p:nvPr/>
        </p:nvSpPr>
        <p:spPr>
          <a:xfrm>
            <a:off x="7680224" y="1333391"/>
            <a:ext cx="3279697" cy="1167653"/>
          </a:xfrm>
          <a:prstGeom prst="rect">
            <a:avLst/>
          </a:prstGeom>
          <a:solidFill>
            <a:schemeClr val="bg1">
              <a:lumMod val="25000"/>
              <a:lumOff val="75000"/>
              <a:alpha val="60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gn="ctr" fontAlgn="auto">
              <a:spcBef>
                <a:spcPts val="0"/>
              </a:spcBef>
              <a:spcAft>
                <a:spcPts val="0"/>
              </a:spcAft>
              <a:defRPr/>
            </a:pPr>
            <a:r>
              <a:rPr lang="sv-SE" sz="1200" b="1" dirty="0">
                <a:solidFill>
                  <a:schemeClr val="tx1"/>
                </a:solidFill>
                <a:latin typeface="Satoshi" pitchFamily="50" charset="0"/>
              </a:rPr>
              <a:t>Riksidrottsförbundet är svensk idrotts samlande organisation med uppgift att stödja, företräda och leda rörelsen i gemensamma frågor, såväl nationellt som internationellt.</a:t>
            </a:r>
            <a:endParaRPr lang="sv-SE" sz="1200" dirty="0">
              <a:solidFill>
                <a:schemeClr val="tx1"/>
              </a:solidFill>
              <a:latin typeface="Satoshi" pitchFamily="50" charset="0"/>
            </a:endParaRPr>
          </a:p>
        </p:txBody>
      </p:sp>
      <p:sp>
        <p:nvSpPr>
          <p:cNvPr id="21" name="Content Placeholder 2">
            <a:extLst>
              <a:ext uri="{FF2B5EF4-FFF2-40B4-BE49-F238E27FC236}">
                <a16:creationId xmlns:a16="http://schemas.microsoft.com/office/drawing/2014/main" id="{7C6AB65A-07B1-493F-AB78-21E73AE02F4B}"/>
              </a:ext>
            </a:extLst>
          </p:cNvPr>
          <p:cNvSpPr txBox="1">
            <a:spLocks noChangeAspect="1"/>
          </p:cNvSpPr>
          <p:nvPr/>
        </p:nvSpPr>
        <p:spPr>
          <a:xfrm>
            <a:off x="4588563" y="2400723"/>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Svenska </a:t>
            </a:r>
            <a:r>
              <a:rPr lang="en-GB" sz="1200" i="1" dirty="0" err="1">
                <a:latin typeface="Satoshi" pitchFamily="50" charset="0"/>
              </a:rPr>
              <a:t>bandyförbundet</a:t>
            </a:r>
            <a:endParaRPr lang="en-GB" sz="1200" i="1" dirty="0">
              <a:latin typeface="Satoshi" pitchFamily="50" charset="0"/>
            </a:endParaRPr>
          </a:p>
        </p:txBody>
      </p:sp>
      <p:sp>
        <p:nvSpPr>
          <p:cNvPr id="26" name="Content Placeholder 2">
            <a:extLst>
              <a:ext uri="{FF2B5EF4-FFF2-40B4-BE49-F238E27FC236}">
                <a16:creationId xmlns:a16="http://schemas.microsoft.com/office/drawing/2014/main" id="{DFEFFDFC-FEC3-4CD7-AD6E-85C78F376B97}"/>
              </a:ext>
            </a:extLst>
          </p:cNvPr>
          <p:cNvSpPr txBox="1">
            <a:spLocks noChangeAspect="1"/>
          </p:cNvSpPr>
          <p:nvPr/>
        </p:nvSpPr>
        <p:spPr>
          <a:xfrm>
            <a:off x="393405" y="1917218"/>
            <a:ext cx="3061351" cy="1511782"/>
          </a:xfrm>
          <a:prstGeom prst="rect">
            <a:avLst/>
          </a:prstGeom>
          <a:solidFill>
            <a:schemeClr val="bg1">
              <a:lumMod val="25000"/>
              <a:lumOff val="75000"/>
              <a:alpha val="60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sv-SE" sz="1200" b="1" dirty="0">
                <a:solidFill>
                  <a:schemeClr val="tx1"/>
                </a:solidFill>
                <a:latin typeface="Satoshi" pitchFamily="50" charset="0"/>
              </a:rPr>
              <a:t>Svenska bandyförbundet är en politiskt och religiöst oberoende allmännyttig ideell organisation som aktivt ska arbeta</a:t>
            </a:r>
          </a:p>
          <a:p>
            <a:r>
              <a:rPr lang="sv-SE" sz="1200" b="1" dirty="0">
                <a:solidFill>
                  <a:schemeClr val="tx1"/>
                </a:solidFill>
                <a:latin typeface="Satoshi" pitchFamily="50" charset="0"/>
              </a:rPr>
              <a:t>mot doping, matchfixning, osund ekonomi och annat fusk samt mot rasism och varje annan form av diskriminering och våld såväl på som utanför idrottsarenan.</a:t>
            </a:r>
          </a:p>
        </p:txBody>
      </p:sp>
      <p:cxnSp>
        <p:nvCxnSpPr>
          <p:cNvPr id="27" name="Straight Connector 1">
            <a:extLst>
              <a:ext uri="{FF2B5EF4-FFF2-40B4-BE49-F238E27FC236}">
                <a16:creationId xmlns:a16="http://schemas.microsoft.com/office/drawing/2014/main" id="{F72D2AB4-85FA-410D-9931-CEA2D50C4F7A}"/>
              </a:ext>
            </a:extLst>
          </p:cNvPr>
          <p:cNvCxnSpPr>
            <a:cxnSpLocks/>
            <a:stCxn id="26" idx="3"/>
            <a:endCxn id="21" idx="1"/>
          </p:cNvCxnSpPr>
          <p:nvPr/>
        </p:nvCxnSpPr>
        <p:spPr>
          <a:xfrm>
            <a:off x="3454756" y="2673109"/>
            <a:ext cx="1133807" cy="1924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13">
            <a:extLst>
              <a:ext uri="{FF2B5EF4-FFF2-40B4-BE49-F238E27FC236}">
                <a16:creationId xmlns:a16="http://schemas.microsoft.com/office/drawing/2014/main" id="{143DF36A-8329-4533-8D6D-0B771E449DB2}"/>
              </a:ext>
            </a:extLst>
          </p:cNvPr>
          <p:cNvCxnSpPr>
            <a:cxnSpLocks/>
            <a:stCxn id="21" idx="2"/>
          </p:cNvCxnSpPr>
          <p:nvPr/>
        </p:nvCxnSpPr>
        <p:spPr>
          <a:xfrm>
            <a:off x="5412609" y="3330431"/>
            <a:ext cx="0" cy="985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13">
            <a:extLst>
              <a:ext uri="{FF2B5EF4-FFF2-40B4-BE49-F238E27FC236}">
                <a16:creationId xmlns:a16="http://schemas.microsoft.com/office/drawing/2014/main" id="{827A0647-C8AA-4772-A0EC-C6607C63032E}"/>
              </a:ext>
            </a:extLst>
          </p:cNvPr>
          <p:cNvCxnSpPr>
            <a:cxnSpLocks/>
            <a:stCxn id="35" idx="0"/>
            <a:endCxn id="5" idx="2"/>
          </p:cNvCxnSpPr>
          <p:nvPr/>
        </p:nvCxnSpPr>
        <p:spPr>
          <a:xfrm flipV="1">
            <a:off x="5412609" y="4358708"/>
            <a:ext cx="0" cy="1295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13">
            <a:extLst>
              <a:ext uri="{FF2B5EF4-FFF2-40B4-BE49-F238E27FC236}">
                <a16:creationId xmlns:a16="http://schemas.microsoft.com/office/drawing/2014/main" id="{077E5687-455B-4837-BBDE-6A84F300A9CE}"/>
              </a:ext>
            </a:extLst>
          </p:cNvPr>
          <p:cNvCxnSpPr>
            <a:cxnSpLocks/>
            <a:stCxn id="35" idx="2"/>
            <a:endCxn id="6" idx="0"/>
          </p:cNvCxnSpPr>
          <p:nvPr/>
        </p:nvCxnSpPr>
        <p:spPr>
          <a:xfrm>
            <a:off x="5412609" y="5417948"/>
            <a:ext cx="0" cy="1295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Content Placeholder 2">
            <a:extLst>
              <a:ext uri="{FF2B5EF4-FFF2-40B4-BE49-F238E27FC236}">
                <a16:creationId xmlns:a16="http://schemas.microsoft.com/office/drawing/2014/main" id="{43C50896-76FE-4EE3-8626-F00D13D32DF8}"/>
              </a:ext>
            </a:extLst>
          </p:cNvPr>
          <p:cNvSpPr txBox="1">
            <a:spLocks noChangeAspect="1"/>
          </p:cNvSpPr>
          <p:nvPr/>
        </p:nvSpPr>
        <p:spPr>
          <a:xfrm>
            <a:off x="393405" y="4720856"/>
            <a:ext cx="3061351" cy="697092"/>
          </a:xfrm>
          <a:prstGeom prst="rect">
            <a:avLst/>
          </a:prstGeom>
          <a:solidFill>
            <a:schemeClr val="bg1">
              <a:lumMod val="25000"/>
              <a:lumOff val="75000"/>
              <a:alpha val="60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sv-SE" sz="1200" dirty="0">
                <a:solidFill>
                  <a:schemeClr val="tx1"/>
                </a:solidFill>
                <a:latin typeface="Satoshi" pitchFamily="50" charset="0"/>
              </a:rPr>
              <a:t>IK Sirius bandyklubb är en av fyra föreningar som ingår i IK Sirius (moderföreningen)</a:t>
            </a:r>
            <a:endParaRPr lang="sv-SE" sz="1200" b="1" dirty="0">
              <a:solidFill>
                <a:schemeClr val="tx1"/>
              </a:solidFill>
              <a:latin typeface="Satoshi" pitchFamily="50" charset="0"/>
            </a:endParaRPr>
          </a:p>
        </p:txBody>
      </p:sp>
      <p:cxnSp>
        <p:nvCxnSpPr>
          <p:cNvPr id="48" name="Straight Connector 1">
            <a:extLst>
              <a:ext uri="{FF2B5EF4-FFF2-40B4-BE49-F238E27FC236}">
                <a16:creationId xmlns:a16="http://schemas.microsoft.com/office/drawing/2014/main" id="{0A40EF2B-DFC5-42B9-B644-50112F8716BA}"/>
              </a:ext>
            </a:extLst>
          </p:cNvPr>
          <p:cNvCxnSpPr>
            <a:cxnSpLocks/>
            <a:stCxn id="47" idx="3"/>
            <a:endCxn id="35" idx="1"/>
          </p:cNvCxnSpPr>
          <p:nvPr/>
        </p:nvCxnSpPr>
        <p:spPr>
          <a:xfrm flipV="1">
            <a:off x="3454756" y="4953094"/>
            <a:ext cx="1133807" cy="11630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5" name="Content Placeholder 2">
            <a:extLst>
              <a:ext uri="{FF2B5EF4-FFF2-40B4-BE49-F238E27FC236}">
                <a16:creationId xmlns:a16="http://schemas.microsoft.com/office/drawing/2014/main" id="{FF3500E3-4BCC-445F-AA6C-C33D3F9F00CC}"/>
              </a:ext>
            </a:extLst>
          </p:cNvPr>
          <p:cNvSpPr txBox="1">
            <a:spLocks noChangeAspect="1"/>
          </p:cNvSpPr>
          <p:nvPr/>
        </p:nvSpPr>
        <p:spPr>
          <a:xfrm>
            <a:off x="7680224" y="3429000"/>
            <a:ext cx="3279697" cy="834656"/>
          </a:xfrm>
          <a:prstGeom prst="rect">
            <a:avLst/>
          </a:prstGeom>
          <a:solidFill>
            <a:schemeClr val="bg1">
              <a:lumMod val="25000"/>
              <a:lumOff val="75000"/>
              <a:alpha val="60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gn="ctr" fontAlgn="auto">
              <a:spcBef>
                <a:spcPts val="0"/>
              </a:spcBef>
              <a:spcAft>
                <a:spcPts val="0"/>
              </a:spcAft>
              <a:defRPr/>
            </a:pPr>
            <a:r>
              <a:rPr lang="sv-SE" sz="1200" b="1" dirty="0">
                <a:solidFill>
                  <a:schemeClr val="tx1"/>
                </a:solidFill>
                <a:latin typeface="Satoshi" pitchFamily="50" charset="0"/>
              </a:rPr>
              <a:t>1 av 6 distrikt som</a:t>
            </a:r>
          </a:p>
          <a:p>
            <a:pPr algn="ctr" fontAlgn="auto">
              <a:spcBef>
                <a:spcPts val="0"/>
              </a:spcBef>
              <a:spcAft>
                <a:spcPts val="0"/>
              </a:spcAft>
              <a:defRPr/>
            </a:pPr>
            <a:r>
              <a:rPr lang="sv-SE" sz="1200" b="1" dirty="0">
                <a:solidFill>
                  <a:schemeClr val="tx1"/>
                </a:solidFill>
                <a:latin typeface="Satoshi" pitchFamily="50" charset="0"/>
              </a:rPr>
              <a:t>representerar Uppland, Östergötland, Södermanland, Västmanland, Närke och Värmland.</a:t>
            </a:r>
            <a:endParaRPr lang="sv-SE" sz="1200" dirty="0">
              <a:solidFill>
                <a:schemeClr val="tx1"/>
              </a:solidFill>
              <a:latin typeface="Satoshi" pitchFamily="50" charset="0"/>
            </a:endParaRPr>
          </a:p>
        </p:txBody>
      </p:sp>
      <p:cxnSp>
        <p:nvCxnSpPr>
          <p:cNvPr id="56" name="Straight Connector 1">
            <a:extLst>
              <a:ext uri="{FF2B5EF4-FFF2-40B4-BE49-F238E27FC236}">
                <a16:creationId xmlns:a16="http://schemas.microsoft.com/office/drawing/2014/main" id="{ED7650A6-853C-48C4-BC1F-E9645F9F13B1}"/>
              </a:ext>
            </a:extLst>
          </p:cNvPr>
          <p:cNvCxnSpPr>
            <a:cxnSpLocks/>
            <a:stCxn id="5" idx="3"/>
            <a:endCxn id="55" idx="1"/>
          </p:cNvCxnSpPr>
          <p:nvPr/>
        </p:nvCxnSpPr>
        <p:spPr>
          <a:xfrm flipV="1">
            <a:off x="6236655" y="3846328"/>
            <a:ext cx="1443569" cy="4752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581D418D-AFBA-4B40-A834-9056F5F1A51A}"/>
              </a:ext>
            </a:extLst>
          </p:cNvPr>
          <p:cNvSpPr txBox="1">
            <a:spLocks noChangeAspect="1"/>
          </p:cNvSpPr>
          <p:nvPr/>
        </p:nvSpPr>
        <p:spPr>
          <a:xfrm>
            <a:off x="6343731" y="5727912"/>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Bandykul</a:t>
            </a:r>
            <a:endParaRPr lang="en-GB" sz="1200" i="1" dirty="0">
              <a:latin typeface="Satoshi" pitchFamily="50" charset="0"/>
            </a:endParaRPr>
          </a:p>
        </p:txBody>
      </p:sp>
    </p:spTree>
    <p:extLst>
      <p:ext uri="{BB962C8B-B14F-4D97-AF65-F5344CB8AC3E}">
        <p14:creationId xmlns:p14="http://schemas.microsoft.com/office/powerpoint/2010/main" val="3923706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8E394A63-4805-1EFA-7E3B-0B70B80EA412}"/>
              </a:ext>
            </a:extLst>
          </p:cNvPr>
          <p:cNvSpPr txBox="1">
            <a:spLocks noChangeAspect="1"/>
          </p:cNvSpPr>
          <p:nvPr/>
        </p:nvSpPr>
        <p:spPr>
          <a:xfrm>
            <a:off x="5093847" y="1465351"/>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a:t>Ordförande</a:t>
            </a:r>
          </a:p>
          <a:p>
            <a:r>
              <a:rPr lang="en-GB" dirty="0"/>
              <a:t>Ragnar Linder</a:t>
            </a:r>
          </a:p>
        </p:txBody>
      </p:sp>
      <p:sp>
        <p:nvSpPr>
          <p:cNvPr id="33" name="Content Placeholder 2">
            <a:extLst>
              <a:ext uri="{FF2B5EF4-FFF2-40B4-BE49-F238E27FC236}">
                <a16:creationId xmlns:a16="http://schemas.microsoft.com/office/drawing/2014/main" id="{EDAD33A0-DDC2-C253-7C80-E2BBF83709DE}"/>
              </a:ext>
            </a:extLst>
          </p:cNvPr>
          <p:cNvSpPr txBox="1">
            <a:spLocks noChangeAspect="1"/>
          </p:cNvSpPr>
          <p:nvPr/>
        </p:nvSpPr>
        <p:spPr>
          <a:xfrm>
            <a:off x="606598" y="3822809"/>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t>Ledamot</a:t>
            </a:r>
            <a:endParaRPr lang="en-GB" dirty="0"/>
          </a:p>
          <a:p>
            <a:r>
              <a:rPr lang="en-GB" dirty="0"/>
              <a:t>Adrian </a:t>
            </a:r>
            <a:r>
              <a:rPr lang="en-GB" dirty="0" err="1"/>
              <a:t>Jurio</a:t>
            </a:r>
            <a:endParaRPr lang="en-GB" dirty="0"/>
          </a:p>
        </p:txBody>
      </p:sp>
      <p:sp>
        <p:nvSpPr>
          <p:cNvPr id="34" name="Content Placeholder 2">
            <a:extLst>
              <a:ext uri="{FF2B5EF4-FFF2-40B4-BE49-F238E27FC236}">
                <a16:creationId xmlns:a16="http://schemas.microsoft.com/office/drawing/2014/main" id="{CB95E8D4-0503-FB2A-42B3-18A15524154E}"/>
              </a:ext>
            </a:extLst>
          </p:cNvPr>
          <p:cNvSpPr txBox="1">
            <a:spLocks noChangeAspect="1"/>
          </p:cNvSpPr>
          <p:nvPr/>
        </p:nvSpPr>
        <p:spPr>
          <a:xfrm>
            <a:off x="2377770" y="3822809"/>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t>Ledamot</a:t>
            </a:r>
            <a:endParaRPr lang="en-GB" dirty="0"/>
          </a:p>
          <a:p>
            <a:r>
              <a:rPr lang="en-GB" dirty="0"/>
              <a:t>Leslie </a:t>
            </a:r>
            <a:r>
              <a:rPr lang="en-GB" dirty="0" err="1"/>
              <a:t>Malfert</a:t>
            </a:r>
            <a:endParaRPr lang="en-GB" dirty="0"/>
          </a:p>
        </p:txBody>
      </p:sp>
      <p:sp>
        <p:nvSpPr>
          <p:cNvPr id="35" name="Content Placeholder 2">
            <a:extLst>
              <a:ext uri="{FF2B5EF4-FFF2-40B4-BE49-F238E27FC236}">
                <a16:creationId xmlns:a16="http://schemas.microsoft.com/office/drawing/2014/main" id="{2FA70767-147D-F51B-A9D6-8D7F5ACEE02E}"/>
              </a:ext>
            </a:extLst>
          </p:cNvPr>
          <p:cNvSpPr txBox="1">
            <a:spLocks noChangeAspect="1"/>
          </p:cNvSpPr>
          <p:nvPr/>
        </p:nvSpPr>
        <p:spPr>
          <a:xfrm>
            <a:off x="4148942" y="3836259"/>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t>Ledamot</a:t>
            </a:r>
            <a:endParaRPr lang="en-GB" dirty="0"/>
          </a:p>
          <a:p>
            <a:r>
              <a:rPr lang="en-GB" dirty="0"/>
              <a:t>Joakim Löfkvist</a:t>
            </a:r>
          </a:p>
        </p:txBody>
      </p:sp>
      <p:sp>
        <p:nvSpPr>
          <p:cNvPr id="36" name="Content Placeholder 2">
            <a:extLst>
              <a:ext uri="{FF2B5EF4-FFF2-40B4-BE49-F238E27FC236}">
                <a16:creationId xmlns:a16="http://schemas.microsoft.com/office/drawing/2014/main" id="{7B5EB753-DFC1-727E-16B6-BD303874BEE8}"/>
              </a:ext>
            </a:extLst>
          </p:cNvPr>
          <p:cNvSpPr txBox="1">
            <a:spLocks noChangeAspect="1"/>
          </p:cNvSpPr>
          <p:nvPr/>
        </p:nvSpPr>
        <p:spPr>
          <a:xfrm>
            <a:off x="5920114" y="3848946"/>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t>Ledamot</a:t>
            </a:r>
            <a:endParaRPr lang="en-GB" dirty="0"/>
          </a:p>
          <a:p>
            <a:r>
              <a:rPr lang="en-GB" dirty="0"/>
              <a:t>Andreas Bomark</a:t>
            </a:r>
          </a:p>
        </p:txBody>
      </p:sp>
      <p:sp>
        <p:nvSpPr>
          <p:cNvPr id="8" name="textruta 7">
            <a:extLst>
              <a:ext uri="{FF2B5EF4-FFF2-40B4-BE49-F238E27FC236}">
                <a16:creationId xmlns:a16="http://schemas.microsoft.com/office/drawing/2014/main" id="{A4EC88CA-A797-BA65-DAF1-62B348942FEB}"/>
              </a:ext>
            </a:extLst>
          </p:cNvPr>
          <p:cNvSpPr txBox="1"/>
          <p:nvPr/>
        </p:nvSpPr>
        <p:spPr>
          <a:xfrm>
            <a:off x="682113" y="302819"/>
            <a:ext cx="843165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5000" dirty="0">
                <a:latin typeface="League Gothic" pitchFamily="2" charset="0"/>
                <a:ea typeface="Cambria"/>
                <a:cs typeface="Calibri"/>
              </a:rPr>
              <a:t>Styrelsen</a:t>
            </a:r>
            <a:endParaRPr lang="sv-SE" sz="5000" dirty="0">
              <a:latin typeface="League Gothic" pitchFamily="2" charset="0"/>
            </a:endParaRPr>
          </a:p>
        </p:txBody>
      </p:sp>
      <p:cxnSp>
        <p:nvCxnSpPr>
          <p:cNvPr id="10" name="Rak pilkoppling 9">
            <a:extLst>
              <a:ext uri="{FF2B5EF4-FFF2-40B4-BE49-F238E27FC236}">
                <a16:creationId xmlns:a16="http://schemas.microsoft.com/office/drawing/2014/main" id="{1330A5F0-3867-4180-2AF7-4348090FEF09}"/>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66732F6-BD5A-1B8C-4000-D88C9D220FE3}"/>
              </a:ext>
            </a:extLst>
          </p:cNvPr>
          <p:cNvCxnSpPr>
            <a:cxnSpLocks/>
            <a:stCxn id="22" idx="2"/>
          </p:cNvCxnSpPr>
          <p:nvPr/>
        </p:nvCxnSpPr>
        <p:spPr>
          <a:xfrm>
            <a:off x="5917893" y="2395059"/>
            <a:ext cx="0" cy="3609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3">
            <a:extLst>
              <a:ext uri="{FF2B5EF4-FFF2-40B4-BE49-F238E27FC236}">
                <a16:creationId xmlns:a16="http://schemas.microsoft.com/office/drawing/2014/main" id="{C81759CD-5A65-91AD-503F-30832CD9CB88}"/>
              </a:ext>
            </a:extLst>
          </p:cNvPr>
          <p:cNvCxnSpPr>
            <a:cxnSpLocks noChangeAspect="1"/>
          </p:cNvCxnSpPr>
          <p:nvPr/>
        </p:nvCxnSpPr>
        <p:spPr>
          <a:xfrm>
            <a:off x="1430644" y="2754550"/>
            <a:ext cx="71086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396D590-4E3C-9AF1-F300-F78F430ECA13}"/>
              </a:ext>
            </a:extLst>
          </p:cNvPr>
          <p:cNvCxnSpPr>
            <a:cxnSpLocks/>
          </p:cNvCxnSpPr>
          <p:nvPr/>
        </p:nvCxnSpPr>
        <p:spPr>
          <a:xfrm flipV="1">
            <a:off x="6744160" y="2754550"/>
            <a:ext cx="0" cy="10943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0300393-A765-244F-C3B9-F046EC854DAB}"/>
              </a:ext>
            </a:extLst>
          </p:cNvPr>
          <p:cNvCxnSpPr>
            <a:cxnSpLocks/>
            <a:stCxn id="34" idx="0"/>
          </p:cNvCxnSpPr>
          <p:nvPr/>
        </p:nvCxnSpPr>
        <p:spPr>
          <a:xfrm flipV="1">
            <a:off x="3201816" y="2742760"/>
            <a:ext cx="0" cy="1080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8" name="Straight Connector 1067">
            <a:extLst>
              <a:ext uri="{FF2B5EF4-FFF2-40B4-BE49-F238E27FC236}">
                <a16:creationId xmlns:a16="http://schemas.microsoft.com/office/drawing/2014/main" id="{90594AD3-D7EE-94AA-0251-DF7F515B990D}"/>
              </a:ext>
            </a:extLst>
          </p:cNvPr>
          <p:cNvCxnSpPr>
            <a:cxnSpLocks/>
            <a:stCxn id="33" idx="0"/>
          </p:cNvCxnSpPr>
          <p:nvPr/>
        </p:nvCxnSpPr>
        <p:spPr>
          <a:xfrm flipV="1">
            <a:off x="1430644" y="2742760"/>
            <a:ext cx="3183" cy="1080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3" name="Content Placeholder 2">
            <a:extLst>
              <a:ext uri="{FF2B5EF4-FFF2-40B4-BE49-F238E27FC236}">
                <a16:creationId xmlns:a16="http://schemas.microsoft.com/office/drawing/2014/main" id="{85C7CC41-2250-3567-0BD9-191AD1219715}"/>
              </a:ext>
            </a:extLst>
          </p:cNvPr>
          <p:cNvSpPr txBox="1">
            <a:spLocks noChangeAspect="1"/>
          </p:cNvSpPr>
          <p:nvPr/>
        </p:nvSpPr>
        <p:spPr>
          <a:xfrm>
            <a:off x="9510362" y="3848947"/>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t>Adjungerad</a:t>
            </a:r>
            <a:endParaRPr lang="en-GB" dirty="0"/>
          </a:p>
          <a:p>
            <a:r>
              <a:rPr lang="en-GB" dirty="0"/>
              <a:t>Henrik Magnusson Hjorth</a:t>
            </a:r>
          </a:p>
        </p:txBody>
      </p:sp>
      <p:cxnSp>
        <p:nvCxnSpPr>
          <p:cNvPr id="1075" name="Straight Connector 3">
            <a:extLst>
              <a:ext uri="{FF2B5EF4-FFF2-40B4-BE49-F238E27FC236}">
                <a16:creationId xmlns:a16="http://schemas.microsoft.com/office/drawing/2014/main" id="{468222C6-BBDC-67D3-C4EF-D4B7DCAFBA2F}"/>
              </a:ext>
            </a:extLst>
          </p:cNvPr>
          <p:cNvCxnSpPr>
            <a:cxnSpLocks noChangeAspect="1"/>
          </p:cNvCxnSpPr>
          <p:nvPr/>
        </p:nvCxnSpPr>
        <p:spPr>
          <a:xfrm>
            <a:off x="8554680" y="2754550"/>
            <a:ext cx="177972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78" name="Straight Connector 1077">
            <a:extLst>
              <a:ext uri="{FF2B5EF4-FFF2-40B4-BE49-F238E27FC236}">
                <a16:creationId xmlns:a16="http://schemas.microsoft.com/office/drawing/2014/main" id="{F709C6E7-E793-9FB8-CBBF-C13A3D97C901}"/>
              </a:ext>
            </a:extLst>
          </p:cNvPr>
          <p:cNvCxnSpPr>
            <a:cxnSpLocks/>
            <a:stCxn id="1073" idx="0"/>
          </p:cNvCxnSpPr>
          <p:nvPr/>
        </p:nvCxnSpPr>
        <p:spPr>
          <a:xfrm flipV="1">
            <a:off x="10334408" y="2742760"/>
            <a:ext cx="1" cy="11061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6" name="Google Shape;84;p17">
            <a:extLst>
              <a:ext uri="{FF2B5EF4-FFF2-40B4-BE49-F238E27FC236}">
                <a16:creationId xmlns:a16="http://schemas.microsoft.com/office/drawing/2014/main" id="{B290E500-B976-FE95-75C9-A329D4A385FE}"/>
              </a:ext>
            </a:extLst>
          </p:cNvPr>
          <p:cNvPicPr preferRelativeResize="0">
            <a:picLocks noChangeAspect="1"/>
          </p:cNvPicPr>
          <p:nvPr/>
        </p:nvPicPr>
        <p:blipFill>
          <a:blip r:embed="rId2">
            <a:alphaModFix/>
          </a:blip>
          <a:stretch>
            <a:fillRect/>
          </a:stretch>
        </p:blipFill>
        <p:spPr>
          <a:xfrm>
            <a:off x="11244845" y="5884672"/>
            <a:ext cx="531555" cy="742968"/>
          </a:xfrm>
          <a:prstGeom prst="rect">
            <a:avLst/>
          </a:prstGeom>
          <a:noFill/>
          <a:ln>
            <a:noFill/>
          </a:ln>
        </p:spPr>
      </p:pic>
      <p:sp>
        <p:nvSpPr>
          <p:cNvPr id="19" name="Content Placeholder 2">
            <a:extLst>
              <a:ext uri="{FF2B5EF4-FFF2-40B4-BE49-F238E27FC236}">
                <a16:creationId xmlns:a16="http://schemas.microsoft.com/office/drawing/2014/main" id="{35E8CDA6-CE5C-4F4B-A841-4C5AC61FD99A}"/>
              </a:ext>
            </a:extLst>
          </p:cNvPr>
          <p:cNvSpPr txBox="1">
            <a:spLocks noChangeAspect="1"/>
          </p:cNvSpPr>
          <p:nvPr/>
        </p:nvSpPr>
        <p:spPr>
          <a:xfrm>
            <a:off x="7715238" y="3848946"/>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t>Ledamot</a:t>
            </a:r>
            <a:endParaRPr lang="en-GB" dirty="0"/>
          </a:p>
          <a:p>
            <a:r>
              <a:rPr lang="en-GB" dirty="0"/>
              <a:t>Anna </a:t>
            </a:r>
            <a:r>
              <a:rPr lang="en-GB" dirty="0" err="1"/>
              <a:t>Kaczynska</a:t>
            </a:r>
            <a:endParaRPr lang="en-GB" dirty="0"/>
          </a:p>
        </p:txBody>
      </p:sp>
      <p:cxnSp>
        <p:nvCxnSpPr>
          <p:cNvPr id="26" name="Straight Connector 39">
            <a:extLst>
              <a:ext uri="{FF2B5EF4-FFF2-40B4-BE49-F238E27FC236}">
                <a16:creationId xmlns:a16="http://schemas.microsoft.com/office/drawing/2014/main" id="{5F3EB622-D702-4A25-8147-837281A68232}"/>
              </a:ext>
            </a:extLst>
          </p:cNvPr>
          <p:cNvCxnSpPr>
            <a:cxnSpLocks/>
          </p:cNvCxnSpPr>
          <p:nvPr/>
        </p:nvCxnSpPr>
        <p:spPr>
          <a:xfrm flipV="1">
            <a:off x="8545557" y="2754550"/>
            <a:ext cx="0" cy="10943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39">
            <a:extLst>
              <a:ext uri="{FF2B5EF4-FFF2-40B4-BE49-F238E27FC236}">
                <a16:creationId xmlns:a16="http://schemas.microsoft.com/office/drawing/2014/main" id="{04C01014-0EDA-4E17-82DA-67AD7ECA3B86}"/>
              </a:ext>
            </a:extLst>
          </p:cNvPr>
          <p:cNvCxnSpPr>
            <a:cxnSpLocks/>
          </p:cNvCxnSpPr>
          <p:nvPr/>
        </p:nvCxnSpPr>
        <p:spPr>
          <a:xfrm flipV="1">
            <a:off x="4940170" y="2754550"/>
            <a:ext cx="0" cy="10943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8243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8E394A63-4805-1EFA-7E3B-0B70B80EA412}"/>
              </a:ext>
            </a:extLst>
          </p:cNvPr>
          <p:cNvSpPr txBox="1">
            <a:spLocks noChangeAspect="1"/>
          </p:cNvSpPr>
          <p:nvPr/>
        </p:nvSpPr>
        <p:spPr>
          <a:xfrm>
            <a:off x="5271954" y="1389472"/>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Klubbchef</a:t>
            </a:r>
            <a:endParaRPr lang="en-GB" sz="1200" i="1" dirty="0">
              <a:latin typeface="Satoshi" pitchFamily="50" charset="0"/>
            </a:endParaRPr>
          </a:p>
        </p:txBody>
      </p:sp>
      <p:sp>
        <p:nvSpPr>
          <p:cNvPr id="33" name="Content Placeholder 2">
            <a:extLst>
              <a:ext uri="{FF2B5EF4-FFF2-40B4-BE49-F238E27FC236}">
                <a16:creationId xmlns:a16="http://schemas.microsoft.com/office/drawing/2014/main" id="{EDAD33A0-DDC2-C253-7C80-E2BBF83709DE}"/>
              </a:ext>
            </a:extLst>
          </p:cNvPr>
          <p:cNvSpPr txBox="1">
            <a:spLocks noChangeAspect="1"/>
          </p:cNvSpPr>
          <p:nvPr/>
        </p:nvSpPr>
        <p:spPr>
          <a:xfrm>
            <a:off x="2976951" y="3812828"/>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Hoppfull</a:t>
            </a:r>
            <a:r>
              <a:rPr lang="en-GB" sz="1200" i="1" dirty="0">
                <a:latin typeface="Satoshi" pitchFamily="50" charset="0"/>
              </a:rPr>
              <a:t> </a:t>
            </a:r>
            <a:r>
              <a:rPr lang="en-GB" sz="1200" i="1" dirty="0" err="1">
                <a:latin typeface="Satoshi" pitchFamily="50" charset="0"/>
              </a:rPr>
              <a:t>Framtid</a:t>
            </a:r>
            <a:endParaRPr lang="sv-SE" sz="1333" dirty="0">
              <a:latin typeface="Satoshi" pitchFamily="50" charset="0"/>
            </a:endParaRPr>
          </a:p>
        </p:txBody>
      </p:sp>
      <p:sp>
        <p:nvSpPr>
          <p:cNvPr id="34" name="Content Placeholder 2">
            <a:extLst>
              <a:ext uri="{FF2B5EF4-FFF2-40B4-BE49-F238E27FC236}">
                <a16:creationId xmlns:a16="http://schemas.microsoft.com/office/drawing/2014/main" id="{CB95E8D4-0503-FB2A-42B3-18A15524154E}"/>
              </a:ext>
            </a:extLst>
          </p:cNvPr>
          <p:cNvSpPr txBox="1">
            <a:spLocks noChangeAspect="1"/>
          </p:cNvSpPr>
          <p:nvPr/>
        </p:nvSpPr>
        <p:spPr>
          <a:xfrm>
            <a:off x="5264786" y="3840487"/>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Elit</a:t>
            </a:r>
            <a:endParaRPr lang="en-GB" sz="1200" i="1" dirty="0">
              <a:latin typeface="Satoshi" pitchFamily="50" charset="0"/>
            </a:endParaRPr>
          </a:p>
        </p:txBody>
      </p:sp>
      <p:sp>
        <p:nvSpPr>
          <p:cNvPr id="35" name="Content Placeholder 2">
            <a:extLst>
              <a:ext uri="{FF2B5EF4-FFF2-40B4-BE49-F238E27FC236}">
                <a16:creationId xmlns:a16="http://schemas.microsoft.com/office/drawing/2014/main" id="{2FA70767-147D-F51B-A9D6-8D7F5ACEE02E}"/>
              </a:ext>
            </a:extLst>
          </p:cNvPr>
          <p:cNvSpPr txBox="1">
            <a:spLocks noChangeAspect="1"/>
          </p:cNvSpPr>
          <p:nvPr/>
        </p:nvSpPr>
        <p:spPr>
          <a:xfrm>
            <a:off x="7624529" y="3840487"/>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Ungdom</a:t>
            </a:r>
            <a:endParaRPr lang="en-GB" sz="1200" i="1" dirty="0">
              <a:latin typeface="Satoshi" pitchFamily="50" charset="0"/>
            </a:endParaRPr>
          </a:p>
        </p:txBody>
      </p:sp>
      <p:sp>
        <p:nvSpPr>
          <p:cNvPr id="36" name="Content Placeholder 2">
            <a:extLst>
              <a:ext uri="{FF2B5EF4-FFF2-40B4-BE49-F238E27FC236}">
                <a16:creationId xmlns:a16="http://schemas.microsoft.com/office/drawing/2014/main" id="{7B5EB753-DFC1-727E-16B6-BD303874BEE8}"/>
              </a:ext>
            </a:extLst>
          </p:cNvPr>
          <p:cNvSpPr txBox="1">
            <a:spLocks noChangeAspect="1"/>
          </p:cNvSpPr>
          <p:nvPr/>
        </p:nvSpPr>
        <p:spPr>
          <a:xfrm>
            <a:off x="3072140" y="2043554"/>
            <a:ext cx="1620000" cy="505305"/>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Marknad</a:t>
            </a:r>
            <a:r>
              <a:rPr lang="en-GB" sz="1200" i="1" dirty="0">
                <a:latin typeface="Satoshi" pitchFamily="50" charset="0"/>
              </a:rPr>
              <a:t> &amp; </a:t>
            </a:r>
            <a:r>
              <a:rPr lang="en-GB" sz="1200" i="1" dirty="0" err="1">
                <a:latin typeface="Satoshi" pitchFamily="50" charset="0"/>
              </a:rPr>
              <a:t>Kommunikation</a:t>
            </a:r>
            <a:endParaRPr lang="en-GB" sz="1200" i="1" dirty="0">
              <a:latin typeface="Satoshi" pitchFamily="50" charset="0"/>
            </a:endParaRPr>
          </a:p>
        </p:txBody>
      </p:sp>
      <p:cxnSp>
        <p:nvCxnSpPr>
          <p:cNvPr id="10" name="Rak pilkoppling 9">
            <a:extLst>
              <a:ext uri="{FF2B5EF4-FFF2-40B4-BE49-F238E27FC236}">
                <a16:creationId xmlns:a16="http://schemas.microsoft.com/office/drawing/2014/main" id="{1330A5F0-3867-4180-2AF7-4348090FEF09}"/>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66732F6-BD5A-1B8C-4000-D88C9D220FE3}"/>
              </a:ext>
            </a:extLst>
          </p:cNvPr>
          <p:cNvCxnSpPr>
            <a:cxnSpLocks/>
            <a:stCxn id="22" idx="2"/>
            <a:endCxn id="34" idx="0"/>
          </p:cNvCxnSpPr>
          <p:nvPr/>
        </p:nvCxnSpPr>
        <p:spPr>
          <a:xfrm flipH="1">
            <a:off x="6088832" y="2319180"/>
            <a:ext cx="7168" cy="15213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3">
            <a:extLst>
              <a:ext uri="{FF2B5EF4-FFF2-40B4-BE49-F238E27FC236}">
                <a16:creationId xmlns:a16="http://schemas.microsoft.com/office/drawing/2014/main" id="{C81759CD-5A65-91AD-503F-30832CD9CB88}"/>
              </a:ext>
            </a:extLst>
          </p:cNvPr>
          <p:cNvCxnSpPr>
            <a:cxnSpLocks noChangeAspect="1"/>
          </p:cNvCxnSpPr>
          <p:nvPr/>
        </p:nvCxnSpPr>
        <p:spPr>
          <a:xfrm>
            <a:off x="3804591" y="3512174"/>
            <a:ext cx="46439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8" name="Straight Connector 1067">
            <a:extLst>
              <a:ext uri="{FF2B5EF4-FFF2-40B4-BE49-F238E27FC236}">
                <a16:creationId xmlns:a16="http://schemas.microsoft.com/office/drawing/2014/main" id="{90594AD3-D7EE-94AA-0251-DF7F515B990D}"/>
              </a:ext>
            </a:extLst>
          </p:cNvPr>
          <p:cNvCxnSpPr>
            <a:cxnSpLocks/>
            <a:stCxn id="33" idx="0"/>
          </p:cNvCxnSpPr>
          <p:nvPr/>
        </p:nvCxnSpPr>
        <p:spPr>
          <a:xfrm flipV="1">
            <a:off x="3800997" y="3511896"/>
            <a:ext cx="0" cy="3009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3" name="Content Placeholder 2">
            <a:extLst>
              <a:ext uri="{FF2B5EF4-FFF2-40B4-BE49-F238E27FC236}">
                <a16:creationId xmlns:a16="http://schemas.microsoft.com/office/drawing/2014/main" id="{85C7CC41-2250-3567-0BD9-191AD1219715}"/>
              </a:ext>
            </a:extLst>
          </p:cNvPr>
          <p:cNvSpPr txBox="1">
            <a:spLocks noChangeAspect="1"/>
          </p:cNvSpPr>
          <p:nvPr/>
        </p:nvSpPr>
        <p:spPr>
          <a:xfrm>
            <a:off x="7581672" y="2895473"/>
            <a:ext cx="1620000" cy="504556"/>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Arena &amp; </a:t>
            </a:r>
            <a:r>
              <a:rPr lang="en-GB" sz="1200" i="1" dirty="0" err="1">
                <a:latin typeface="Satoshi" pitchFamily="50" charset="0"/>
              </a:rPr>
              <a:t>Evenemang</a:t>
            </a:r>
            <a:endParaRPr lang="en-GB" sz="1200" i="1" dirty="0">
              <a:latin typeface="Satoshi" pitchFamily="50" charset="0"/>
            </a:endParaRPr>
          </a:p>
        </p:txBody>
      </p:sp>
      <p:sp>
        <p:nvSpPr>
          <p:cNvPr id="17" name="Content Placeholder 2">
            <a:extLst>
              <a:ext uri="{FF2B5EF4-FFF2-40B4-BE49-F238E27FC236}">
                <a16:creationId xmlns:a16="http://schemas.microsoft.com/office/drawing/2014/main" id="{EBFC5451-0B57-457B-4A72-90836D3BD4F3}"/>
              </a:ext>
            </a:extLst>
          </p:cNvPr>
          <p:cNvSpPr txBox="1">
            <a:spLocks noChangeAspect="1"/>
          </p:cNvSpPr>
          <p:nvPr/>
        </p:nvSpPr>
        <p:spPr>
          <a:xfrm>
            <a:off x="7544056" y="2037985"/>
            <a:ext cx="1620000" cy="504945"/>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Ekonomi &amp; Admin</a:t>
            </a:r>
          </a:p>
        </p:txBody>
      </p:sp>
      <p:sp>
        <p:nvSpPr>
          <p:cNvPr id="20" name="textruta 19">
            <a:extLst>
              <a:ext uri="{FF2B5EF4-FFF2-40B4-BE49-F238E27FC236}">
                <a16:creationId xmlns:a16="http://schemas.microsoft.com/office/drawing/2014/main" id="{0DC2E119-EAA8-5E2D-54A6-6EE013B3C689}"/>
              </a:ext>
            </a:extLst>
          </p:cNvPr>
          <p:cNvSpPr txBox="1"/>
          <p:nvPr/>
        </p:nvSpPr>
        <p:spPr>
          <a:xfrm>
            <a:off x="682113" y="302819"/>
            <a:ext cx="8431659" cy="779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467" dirty="0">
                <a:latin typeface="League Gothic" pitchFamily="2" charset="0"/>
                <a:ea typeface="Cambria"/>
                <a:cs typeface="Calibri"/>
              </a:rPr>
              <a:t>IK Sirius Bandy - Organisation</a:t>
            </a:r>
          </a:p>
        </p:txBody>
      </p:sp>
      <p:pic>
        <p:nvPicPr>
          <p:cNvPr id="52" name="Google Shape;84;p17">
            <a:extLst>
              <a:ext uri="{FF2B5EF4-FFF2-40B4-BE49-F238E27FC236}">
                <a16:creationId xmlns:a16="http://schemas.microsoft.com/office/drawing/2014/main" id="{0C9345E6-A2C4-7DC0-6C73-61FA905C0E86}"/>
              </a:ext>
            </a:extLst>
          </p:cNvPr>
          <p:cNvPicPr preferRelativeResize="0">
            <a:picLocks noChangeAspect="1"/>
          </p:cNvPicPr>
          <p:nvPr/>
        </p:nvPicPr>
        <p:blipFill>
          <a:blip r:embed="rId2">
            <a:alphaModFix/>
          </a:blip>
          <a:stretch>
            <a:fillRect/>
          </a:stretch>
        </p:blipFill>
        <p:spPr>
          <a:xfrm>
            <a:off x="11244845" y="5884672"/>
            <a:ext cx="531555" cy="742968"/>
          </a:xfrm>
          <a:prstGeom prst="rect">
            <a:avLst/>
          </a:prstGeom>
          <a:noFill/>
          <a:ln>
            <a:noFill/>
          </a:ln>
        </p:spPr>
      </p:pic>
      <p:cxnSp>
        <p:nvCxnSpPr>
          <p:cNvPr id="28" name="Straight Connector 27">
            <a:extLst>
              <a:ext uri="{FF2B5EF4-FFF2-40B4-BE49-F238E27FC236}">
                <a16:creationId xmlns:a16="http://schemas.microsoft.com/office/drawing/2014/main" id="{F3FA9237-3D6D-7EE6-1188-91A6545F46C3}"/>
              </a:ext>
            </a:extLst>
          </p:cNvPr>
          <p:cNvCxnSpPr>
            <a:cxnSpLocks/>
            <a:stCxn id="35" idx="0"/>
          </p:cNvCxnSpPr>
          <p:nvPr/>
        </p:nvCxnSpPr>
        <p:spPr>
          <a:xfrm flipV="1">
            <a:off x="8448575" y="3507831"/>
            <a:ext cx="0" cy="332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B7490566-FBF3-A255-5002-FE6FF09AEA3C}"/>
              </a:ext>
            </a:extLst>
          </p:cNvPr>
          <p:cNvSpPr txBox="1">
            <a:spLocks noChangeAspect="1"/>
          </p:cNvSpPr>
          <p:nvPr/>
        </p:nvSpPr>
        <p:spPr>
          <a:xfrm>
            <a:off x="3076789" y="2878226"/>
            <a:ext cx="1620000" cy="501329"/>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Försäljning</a:t>
            </a:r>
            <a:endParaRPr lang="en-GB" sz="1200" i="1" dirty="0">
              <a:latin typeface="Satoshi" pitchFamily="50" charset="0"/>
            </a:endParaRPr>
          </a:p>
        </p:txBody>
      </p:sp>
      <p:cxnSp>
        <p:nvCxnSpPr>
          <p:cNvPr id="44" name="Straight Connector 43">
            <a:extLst>
              <a:ext uri="{FF2B5EF4-FFF2-40B4-BE49-F238E27FC236}">
                <a16:creationId xmlns:a16="http://schemas.microsoft.com/office/drawing/2014/main" id="{4BE6DC1D-A1AB-1EBD-99BA-5F72BA86A9A4}"/>
              </a:ext>
            </a:extLst>
          </p:cNvPr>
          <p:cNvCxnSpPr>
            <a:cxnSpLocks/>
            <a:stCxn id="36" idx="3"/>
          </p:cNvCxnSpPr>
          <p:nvPr/>
        </p:nvCxnSpPr>
        <p:spPr>
          <a:xfrm>
            <a:off x="4692140" y="2296207"/>
            <a:ext cx="379143" cy="56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334B115-311A-766D-464E-B0F8619B4319}"/>
              </a:ext>
            </a:extLst>
          </p:cNvPr>
          <p:cNvCxnSpPr>
            <a:cxnSpLocks/>
            <a:stCxn id="21" idx="3"/>
          </p:cNvCxnSpPr>
          <p:nvPr/>
        </p:nvCxnSpPr>
        <p:spPr>
          <a:xfrm flipV="1">
            <a:off x="4696789" y="3128520"/>
            <a:ext cx="374494" cy="3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71CB3BB-A912-BE40-0944-6FEF965C23DC}"/>
              </a:ext>
            </a:extLst>
          </p:cNvPr>
          <p:cNvCxnSpPr>
            <a:cxnSpLocks/>
          </p:cNvCxnSpPr>
          <p:nvPr/>
        </p:nvCxnSpPr>
        <p:spPr>
          <a:xfrm flipV="1">
            <a:off x="5071283" y="2296207"/>
            <a:ext cx="0" cy="8323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1" name="Straight Connector 1030">
            <a:extLst>
              <a:ext uri="{FF2B5EF4-FFF2-40B4-BE49-F238E27FC236}">
                <a16:creationId xmlns:a16="http://schemas.microsoft.com/office/drawing/2014/main" id="{E3658A0B-1D9B-A400-1FD7-6BBFEF13A90B}"/>
              </a:ext>
            </a:extLst>
          </p:cNvPr>
          <p:cNvCxnSpPr>
            <a:cxnSpLocks/>
          </p:cNvCxnSpPr>
          <p:nvPr/>
        </p:nvCxnSpPr>
        <p:spPr>
          <a:xfrm>
            <a:off x="7160155" y="2302194"/>
            <a:ext cx="379143" cy="56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2" name="Straight Connector 1031">
            <a:extLst>
              <a:ext uri="{FF2B5EF4-FFF2-40B4-BE49-F238E27FC236}">
                <a16:creationId xmlns:a16="http://schemas.microsoft.com/office/drawing/2014/main" id="{84947AC8-F9B3-29B6-464A-1C895454C462}"/>
              </a:ext>
            </a:extLst>
          </p:cNvPr>
          <p:cNvCxnSpPr>
            <a:cxnSpLocks/>
          </p:cNvCxnSpPr>
          <p:nvPr/>
        </p:nvCxnSpPr>
        <p:spPr>
          <a:xfrm>
            <a:off x="7160155" y="3148578"/>
            <a:ext cx="397523" cy="56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A80EDB6B-EDCF-D411-B72F-52B657BFB8E9}"/>
              </a:ext>
            </a:extLst>
          </p:cNvPr>
          <p:cNvCxnSpPr>
            <a:cxnSpLocks/>
          </p:cNvCxnSpPr>
          <p:nvPr/>
        </p:nvCxnSpPr>
        <p:spPr>
          <a:xfrm flipV="1">
            <a:off x="7160155" y="2298654"/>
            <a:ext cx="0" cy="8499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CCC04302-6035-1555-0D17-F7AAB8CCEAA1}"/>
              </a:ext>
            </a:extLst>
          </p:cNvPr>
          <p:cNvCxnSpPr>
            <a:cxnSpLocks/>
          </p:cNvCxnSpPr>
          <p:nvPr/>
        </p:nvCxnSpPr>
        <p:spPr>
          <a:xfrm flipV="1">
            <a:off x="5087353" y="2702463"/>
            <a:ext cx="2072802" cy="1081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234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 name="Rectangle: Rounded Corners 1048">
            <a:extLst>
              <a:ext uri="{FF2B5EF4-FFF2-40B4-BE49-F238E27FC236}">
                <a16:creationId xmlns:a16="http://schemas.microsoft.com/office/drawing/2014/main" id="{C215809B-11BA-2188-081B-EE9C2E941147}"/>
              </a:ext>
            </a:extLst>
          </p:cNvPr>
          <p:cNvSpPr/>
          <p:nvPr/>
        </p:nvSpPr>
        <p:spPr>
          <a:xfrm>
            <a:off x="1660522" y="2786771"/>
            <a:ext cx="7453250" cy="1320315"/>
          </a:xfrm>
          <a:prstGeom prst="roundRect">
            <a:avLst/>
          </a:prstGeom>
          <a:solidFill>
            <a:schemeClr val="accent1">
              <a:alpha val="24000"/>
            </a:schemeClr>
          </a:solidFill>
          <a:ln>
            <a:solidFill>
              <a:srgbClr val="FAE02C"/>
            </a:solidFill>
            <a:prstDash val="dash"/>
          </a:ln>
        </p:spPr>
        <p:style>
          <a:lnRef idx="3">
            <a:schemeClr val="lt1"/>
          </a:lnRef>
          <a:fillRef idx="1">
            <a:schemeClr val="accent2"/>
          </a:fillRef>
          <a:effectRef idx="1">
            <a:schemeClr val="accent2"/>
          </a:effectRef>
          <a:fontRef idx="minor">
            <a:schemeClr val="lt1"/>
          </a:fontRef>
        </p:style>
        <p:txBody>
          <a:bodyPr rtlCol="0" anchor="ctr"/>
          <a:lstStyle/>
          <a:p>
            <a:pPr algn="ctr"/>
            <a:endParaRPr lang="sv-SE" dirty="0">
              <a:solidFill>
                <a:schemeClr val="tx1"/>
              </a:solidFill>
              <a:latin typeface="Satoshi" pitchFamily="50" charset="0"/>
            </a:endParaRPr>
          </a:p>
        </p:txBody>
      </p:sp>
      <p:cxnSp>
        <p:nvCxnSpPr>
          <p:cNvPr id="37" name="Straight Connector 36">
            <a:extLst>
              <a:ext uri="{FF2B5EF4-FFF2-40B4-BE49-F238E27FC236}">
                <a16:creationId xmlns:a16="http://schemas.microsoft.com/office/drawing/2014/main" id="{328122F9-7C7A-5E5D-1FF8-F6558576C63D}"/>
              </a:ext>
            </a:extLst>
          </p:cNvPr>
          <p:cNvCxnSpPr>
            <a:cxnSpLocks/>
            <a:stCxn id="31" idx="3"/>
            <a:endCxn id="34" idx="1"/>
          </p:cNvCxnSpPr>
          <p:nvPr/>
        </p:nvCxnSpPr>
        <p:spPr>
          <a:xfrm>
            <a:off x="2009427" y="2173552"/>
            <a:ext cx="2579136" cy="122725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8E394A63-4805-1EFA-7E3B-0B70B80EA412}"/>
              </a:ext>
            </a:extLst>
          </p:cNvPr>
          <p:cNvSpPr txBox="1">
            <a:spLocks noChangeAspect="1"/>
          </p:cNvSpPr>
          <p:nvPr/>
        </p:nvSpPr>
        <p:spPr>
          <a:xfrm>
            <a:off x="4588563" y="1738131"/>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Sportchef</a:t>
            </a:r>
            <a:endParaRPr lang="en-GB" sz="1200" i="1" dirty="0">
              <a:latin typeface="Satoshi" pitchFamily="50" charset="0"/>
            </a:endParaRPr>
          </a:p>
        </p:txBody>
      </p:sp>
      <p:sp>
        <p:nvSpPr>
          <p:cNvPr id="34" name="Content Placeholder 2">
            <a:extLst>
              <a:ext uri="{FF2B5EF4-FFF2-40B4-BE49-F238E27FC236}">
                <a16:creationId xmlns:a16="http://schemas.microsoft.com/office/drawing/2014/main" id="{CB95E8D4-0503-FB2A-42B3-18A15524154E}"/>
              </a:ext>
            </a:extLst>
          </p:cNvPr>
          <p:cNvSpPr txBox="1">
            <a:spLocks noChangeAspect="1"/>
          </p:cNvSpPr>
          <p:nvPr/>
        </p:nvSpPr>
        <p:spPr>
          <a:xfrm>
            <a:off x="4588563" y="2935949"/>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Tränare</a:t>
            </a:r>
            <a:endParaRPr lang="en-GB" sz="1200" i="1" dirty="0">
              <a:latin typeface="Satoshi" pitchFamily="50" charset="0"/>
            </a:endParaRPr>
          </a:p>
        </p:txBody>
      </p:sp>
      <p:sp>
        <p:nvSpPr>
          <p:cNvPr id="35" name="Content Placeholder 2">
            <a:extLst>
              <a:ext uri="{FF2B5EF4-FFF2-40B4-BE49-F238E27FC236}">
                <a16:creationId xmlns:a16="http://schemas.microsoft.com/office/drawing/2014/main" id="{2FA70767-147D-F51B-A9D6-8D7F5ACEE02E}"/>
              </a:ext>
            </a:extLst>
          </p:cNvPr>
          <p:cNvSpPr txBox="1">
            <a:spLocks noChangeAspect="1"/>
          </p:cNvSpPr>
          <p:nvPr/>
        </p:nvSpPr>
        <p:spPr>
          <a:xfrm>
            <a:off x="4588563" y="4720305"/>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Spelare</a:t>
            </a:r>
            <a:endParaRPr lang="en-GB" sz="1200" i="1" dirty="0">
              <a:latin typeface="Satoshi" pitchFamily="50" charset="0"/>
            </a:endParaRPr>
          </a:p>
        </p:txBody>
      </p:sp>
      <p:sp>
        <p:nvSpPr>
          <p:cNvPr id="36" name="Content Placeholder 2">
            <a:extLst>
              <a:ext uri="{FF2B5EF4-FFF2-40B4-BE49-F238E27FC236}">
                <a16:creationId xmlns:a16="http://schemas.microsoft.com/office/drawing/2014/main" id="{7B5EB753-DFC1-727E-16B6-BD303874BEE8}"/>
              </a:ext>
            </a:extLst>
          </p:cNvPr>
          <p:cNvSpPr txBox="1">
            <a:spLocks noChangeAspect="1"/>
          </p:cNvSpPr>
          <p:nvPr/>
        </p:nvSpPr>
        <p:spPr>
          <a:xfrm>
            <a:off x="8692283" y="4720305"/>
            <a:ext cx="1620000" cy="929707"/>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U19, U17</a:t>
            </a:r>
          </a:p>
        </p:txBody>
      </p:sp>
      <p:cxnSp>
        <p:nvCxnSpPr>
          <p:cNvPr id="10" name="Rak pilkoppling 9">
            <a:extLst>
              <a:ext uri="{FF2B5EF4-FFF2-40B4-BE49-F238E27FC236}">
                <a16:creationId xmlns:a16="http://schemas.microsoft.com/office/drawing/2014/main" id="{1330A5F0-3867-4180-2AF7-4348090FEF09}"/>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66732F6-BD5A-1B8C-4000-D88C9D220FE3}"/>
              </a:ext>
            </a:extLst>
          </p:cNvPr>
          <p:cNvCxnSpPr>
            <a:cxnSpLocks/>
            <a:stCxn id="22" idx="2"/>
            <a:endCxn id="34" idx="0"/>
          </p:cNvCxnSpPr>
          <p:nvPr/>
        </p:nvCxnSpPr>
        <p:spPr>
          <a:xfrm>
            <a:off x="5412609" y="2667839"/>
            <a:ext cx="0" cy="2681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8" name="Straight Connector 1067">
            <a:extLst>
              <a:ext uri="{FF2B5EF4-FFF2-40B4-BE49-F238E27FC236}">
                <a16:creationId xmlns:a16="http://schemas.microsoft.com/office/drawing/2014/main" id="{90594AD3-D7EE-94AA-0251-DF7F515B990D}"/>
              </a:ext>
            </a:extLst>
          </p:cNvPr>
          <p:cNvCxnSpPr>
            <a:cxnSpLocks/>
            <a:stCxn id="5" idx="0"/>
          </p:cNvCxnSpPr>
          <p:nvPr/>
        </p:nvCxnSpPr>
        <p:spPr>
          <a:xfrm flipV="1">
            <a:off x="3371284" y="4227830"/>
            <a:ext cx="0" cy="4924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0DC2E119-EAA8-5E2D-54A6-6EE013B3C689}"/>
              </a:ext>
            </a:extLst>
          </p:cNvPr>
          <p:cNvSpPr txBox="1"/>
          <p:nvPr/>
        </p:nvSpPr>
        <p:spPr>
          <a:xfrm>
            <a:off x="682113" y="302819"/>
            <a:ext cx="8431659" cy="779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467" dirty="0">
                <a:latin typeface="League Gothic" pitchFamily="2" charset="0"/>
                <a:ea typeface="Cambria"/>
                <a:cs typeface="Calibri"/>
              </a:rPr>
              <a:t>Elit - Organisation</a:t>
            </a:r>
          </a:p>
        </p:txBody>
      </p:sp>
      <p:pic>
        <p:nvPicPr>
          <p:cNvPr id="52" name="Google Shape;84;p17">
            <a:extLst>
              <a:ext uri="{FF2B5EF4-FFF2-40B4-BE49-F238E27FC236}">
                <a16:creationId xmlns:a16="http://schemas.microsoft.com/office/drawing/2014/main" id="{0C9345E6-A2C4-7DC0-6C73-61FA905C0E86}"/>
              </a:ext>
            </a:extLst>
          </p:cNvPr>
          <p:cNvPicPr preferRelativeResize="0">
            <a:picLocks noChangeAspect="1"/>
          </p:cNvPicPr>
          <p:nvPr/>
        </p:nvPicPr>
        <p:blipFill>
          <a:blip r:embed="rId2">
            <a:alphaModFix/>
          </a:blip>
          <a:stretch>
            <a:fillRect/>
          </a:stretch>
        </p:blipFill>
        <p:spPr>
          <a:xfrm>
            <a:off x="11244845" y="5884672"/>
            <a:ext cx="531555" cy="742968"/>
          </a:xfrm>
          <a:prstGeom prst="rect">
            <a:avLst/>
          </a:prstGeom>
          <a:noFill/>
          <a:ln>
            <a:noFill/>
          </a:ln>
        </p:spPr>
      </p:pic>
      <p:sp>
        <p:nvSpPr>
          <p:cNvPr id="3" name="Content Placeholder 2">
            <a:extLst>
              <a:ext uri="{FF2B5EF4-FFF2-40B4-BE49-F238E27FC236}">
                <a16:creationId xmlns:a16="http://schemas.microsoft.com/office/drawing/2014/main" id="{AB2EB4CA-F7CE-CD2A-B704-660BF21EE096}"/>
              </a:ext>
            </a:extLst>
          </p:cNvPr>
          <p:cNvSpPr txBox="1">
            <a:spLocks noChangeAspect="1"/>
          </p:cNvSpPr>
          <p:nvPr/>
        </p:nvSpPr>
        <p:spPr>
          <a:xfrm>
            <a:off x="2547238" y="3013873"/>
            <a:ext cx="1648092" cy="773859"/>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Support Team</a:t>
            </a:r>
          </a:p>
        </p:txBody>
      </p:sp>
      <p:sp>
        <p:nvSpPr>
          <p:cNvPr id="5" name="Content Placeholder 2">
            <a:extLst>
              <a:ext uri="{FF2B5EF4-FFF2-40B4-BE49-F238E27FC236}">
                <a16:creationId xmlns:a16="http://schemas.microsoft.com/office/drawing/2014/main" id="{F02710D9-91EC-D59C-E647-2206F97E4405}"/>
              </a:ext>
            </a:extLst>
          </p:cNvPr>
          <p:cNvSpPr txBox="1">
            <a:spLocks noChangeAspect="1"/>
          </p:cNvSpPr>
          <p:nvPr/>
        </p:nvSpPr>
        <p:spPr>
          <a:xfrm>
            <a:off x="2547238" y="4720305"/>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Service Team</a:t>
            </a:r>
          </a:p>
        </p:txBody>
      </p:sp>
      <p:sp>
        <p:nvSpPr>
          <p:cNvPr id="6" name="Content Placeholder 2">
            <a:extLst>
              <a:ext uri="{FF2B5EF4-FFF2-40B4-BE49-F238E27FC236}">
                <a16:creationId xmlns:a16="http://schemas.microsoft.com/office/drawing/2014/main" id="{9DEA5D10-1D9C-B36E-677A-ACA664FAA115}"/>
              </a:ext>
            </a:extLst>
          </p:cNvPr>
          <p:cNvSpPr txBox="1">
            <a:spLocks noChangeAspect="1"/>
          </p:cNvSpPr>
          <p:nvPr/>
        </p:nvSpPr>
        <p:spPr>
          <a:xfrm>
            <a:off x="6629889" y="4720305"/>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Sjukvård</a:t>
            </a:r>
            <a:r>
              <a:rPr lang="en-GB" sz="1200" i="1" dirty="0">
                <a:latin typeface="Satoshi" pitchFamily="50" charset="0"/>
              </a:rPr>
              <a:t> &amp;</a:t>
            </a:r>
            <a:r>
              <a:rPr lang="en-GB" sz="1200" i="1" dirty="0" err="1">
                <a:latin typeface="Satoshi" pitchFamily="50" charset="0"/>
              </a:rPr>
              <a:t>Fys</a:t>
            </a:r>
            <a:endParaRPr lang="en-GB" sz="1200" i="1" dirty="0">
              <a:latin typeface="Satoshi" pitchFamily="50" charset="0"/>
            </a:endParaRPr>
          </a:p>
        </p:txBody>
      </p:sp>
      <p:cxnSp>
        <p:nvCxnSpPr>
          <p:cNvPr id="7" name="Straight Connector 6">
            <a:extLst>
              <a:ext uri="{FF2B5EF4-FFF2-40B4-BE49-F238E27FC236}">
                <a16:creationId xmlns:a16="http://schemas.microsoft.com/office/drawing/2014/main" id="{152058AB-FF2E-16DB-79E5-A7DC68D4D748}"/>
              </a:ext>
            </a:extLst>
          </p:cNvPr>
          <p:cNvCxnSpPr>
            <a:cxnSpLocks/>
          </p:cNvCxnSpPr>
          <p:nvPr/>
        </p:nvCxnSpPr>
        <p:spPr>
          <a:xfrm>
            <a:off x="3371284" y="4227830"/>
            <a:ext cx="40826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6337F9-AA50-4CD9-27A7-4E39775181F9}"/>
              </a:ext>
            </a:extLst>
          </p:cNvPr>
          <p:cNvCxnSpPr>
            <a:cxnSpLocks/>
            <a:stCxn id="35" idx="0"/>
            <a:endCxn id="34" idx="2"/>
          </p:cNvCxnSpPr>
          <p:nvPr/>
        </p:nvCxnSpPr>
        <p:spPr>
          <a:xfrm flipV="1">
            <a:off x="5412609" y="3865657"/>
            <a:ext cx="0" cy="8546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3E23731-1051-807A-6DB3-57F0B4418500}"/>
              </a:ext>
            </a:extLst>
          </p:cNvPr>
          <p:cNvCxnSpPr>
            <a:cxnSpLocks/>
            <a:stCxn id="36" idx="0"/>
            <a:endCxn id="34" idx="3"/>
          </p:cNvCxnSpPr>
          <p:nvPr/>
        </p:nvCxnSpPr>
        <p:spPr>
          <a:xfrm flipH="1" flipV="1">
            <a:off x="6236655" y="3400803"/>
            <a:ext cx="3265628" cy="131950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Content Placeholder 2">
            <a:extLst>
              <a:ext uri="{FF2B5EF4-FFF2-40B4-BE49-F238E27FC236}">
                <a16:creationId xmlns:a16="http://schemas.microsoft.com/office/drawing/2014/main" id="{8B49DD6E-D673-7F50-A8F9-61665638940F}"/>
              </a:ext>
            </a:extLst>
          </p:cNvPr>
          <p:cNvSpPr txBox="1">
            <a:spLocks noChangeAspect="1"/>
          </p:cNvSpPr>
          <p:nvPr/>
        </p:nvSpPr>
        <p:spPr>
          <a:xfrm>
            <a:off x="389427" y="1920899"/>
            <a:ext cx="1620000" cy="505305"/>
          </a:xfrm>
          <a:prstGeom prst="rect">
            <a:avLst/>
          </a:prstGeom>
          <a:solidFill>
            <a:schemeClr val="bg1">
              <a:lumMod val="25000"/>
              <a:lumOff val="75000"/>
              <a:alpha val="60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UNIK/BOIS</a:t>
            </a:r>
          </a:p>
        </p:txBody>
      </p:sp>
      <p:cxnSp>
        <p:nvCxnSpPr>
          <p:cNvPr id="1045" name="Straight Connector 1044">
            <a:extLst>
              <a:ext uri="{FF2B5EF4-FFF2-40B4-BE49-F238E27FC236}">
                <a16:creationId xmlns:a16="http://schemas.microsoft.com/office/drawing/2014/main" id="{2FE13666-58ED-D202-4E8D-18E707151778}"/>
              </a:ext>
            </a:extLst>
          </p:cNvPr>
          <p:cNvCxnSpPr>
            <a:cxnSpLocks/>
            <a:stCxn id="6" idx="0"/>
          </p:cNvCxnSpPr>
          <p:nvPr/>
        </p:nvCxnSpPr>
        <p:spPr>
          <a:xfrm flipH="1" flipV="1">
            <a:off x="7453934" y="4227830"/>
            <a:ext cx="1" cy="4924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0" name="TextBox 1049">
            <a:extLst>
              <a:ext uri="{FF2B5EF4-FFF2-40B4-BE49-F238E27FC236}">
                <a16:creationId xmlns:a16="http://schemas.microsoft.com/office/drawing/2014/main" id="{ECC07346-9EAF-A884-B57C-1F2CAC31469C}"/>
              </a:ext>
            </a:extLst>
          </p:cNvPr>
          <p:cNvSpPr txBox="1"/>
          <p:nvPr/>
        </p:nvSpPr>
        <p:spPr>
          <a:xfrm rot="16200000">
            <a:off x="1402733" y="3131857"/>
            <a:ext cx="1213389" cy="523220"/>
          </a:xfrm>
          <a:prstGeom prst="rect">
            <a:avLst/>
          </a:prstGeom>
          <a:noFill/>
        </p:spPr>
        <p:txBody>
          <a:bodyPr wrap="square" rtlCol="0">
            <a:spAutoFit/>
          </a:bodyPr>
          <a:lstStyle/>
          <a:p>
            <a:pPr algn="ctr"/>
            <a:r>
              <a:rPr lang="sv-SE" sz="1400" b="1" dirty="0">
                <a:latin typeface="Satoshi" pitchFamily="50" charset="0"/>
              </a:rPr>
              <a:t>Sport-</a:t>
            </a:r>
          </a:p>
          <a:p>
            <a:pPr algn="ctr"/>
            <a:r>
              <a:rPr lang="sv-SE" sz="1400" b="1" dirty="0">
                <a:latin typeface="Satoshi" pitchFamily="50" charset="0"/>
              </a:rPr>
              <a:t>gruppen</a:t>
            </a:r>
          </a:p>
        </p:txBody>
      </p:sp>
      <p:sp>
        <p:nvSpPr>
          <p:cNvPr id="1053" name="Content Placeholder 2">
            <a:extLst>
              <a:ext uri="{FF2B5EF4-FFF2-40B4-BE49-F238E27FC236}">
                <a16:creationId xmlns:a16="http://schemas.microsoft.com/office/drawing/2014/main" id="{0D6A8D72-E7DD-F785-7AF2-29DC8C79466F}"/>
              </a:ext>
            </a:extLst>
          </p:cNvPr>
          <p:cNvSpPr txBox="1">
            <a:spLocks noChangeAspect="1"/>
          </p:cNvSpPr>
          <p:nvPr/>
        </p:nvSpPr>
        <p:spPr>
          <a:xfrm>
            <a:off x="7296477" y="3194240"/>
            <a:ext cx="1648092" cy="444309"/>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latin typeface="Satoshi" pitchFamily="50" charset="0"/>
              </a:rPr>
              <a:t>Ungdomsansvarig</a:t>
            </a:r>
            <a:r>
              <a:rPr lang="en-GB" dirty="0">
                <a:latin typeface="Satoshi" pitchFamily="50" charset="0"/>
              </a:rPr>
              <a:t> Sport</a:t>
            </a:r>
          </a:p>
        </p:txBody>
      </p:sp>
      <p:cxnSp>
        <p:nvCxnSpPr>
          <p:cNvPr id="1054" name="Straight Connector 1053">
            <a:extLst>
              <a:ext uri="{FF2B5EF4-FFF2-40B4-BE49-F238E27FC236}">
                <a16:creationId xmlns:a16="http://schemas.microsoft.com/office/drawing/2014/main" id="{794BB50E-C745-688E-CD02-3370CCFF13DC}"/>
              </a:ext>
            </a:extLst>
          </p:cNvPr>
          <p:cNvCxnSpPr>
            <a:cxnSpLocks/>
            <a:stCxn id="3" idx="3"/>
            <a:endCxn id="34" idx="1"/>
          </p:cNvCxnSpPr>
          <p:nvPr/>
        </p:nvCxnSpPr>
        <p:spPr>
          <a:xfrm>
            <a:off x="4195330" y="3400803"/>
            <a:ext cx="39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5" name="Straight Connector 1064">
            <a:extLst>
              <a:ext uri="{FF2B5EF4-FFF2-40B4-BE49-F238E27FC236}">
                <a16:creationId xmlns:a16="http://schemas.microsoft.com/office/drawing/2014/main" id="{BE15C0F6-A1F9-F865-3C64-2D0AC54403D7}"/>
              </a:ext>
            </a:extLst>
          </p:cNvPr>
          <p:cNvCxnSpPr>
            <a:cxnSpLocks/>
            <a:stCxn id="31" idx="3"/>
          </p:cNvCxnSpPr>
          <p:nvPr/>
        </p:nvCxnSpPr>
        <p:spPr>
          <a:xfrm>
            <a:off x="2009427" y="2173552"/>
            <a:ext cx="257913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71" name="Straight Connector 1070">
            <a:extLst>
              <a:ext uri="{FF2B5EF4-FFF2-40B4-BE49-F238E27FC236}">
                <a16:creationId xmlns:a16="http://schemas.microsoft.com/office/drawing/2014/main" id="{19FC4971-8FDC-E22B-1F21-00CF4D599A2A}"/>
              </a:ext>
            </a:extLst>
          </p:cNvPr>
          <p:cNvCxnSpPr>
            <a:cxnSpLocks/>
            <a:stCxn id="1053" idx="1"/>
            <a:endCxn id="34" idx="3"/>
          </p:cNvCxnSpPr>
          <p:nvPr/>
        </p:nvCxnSpPr>
        <p:spPr>
          <a:xfrm flipH="1" flipV="1">
            <a:off x="6236655" y="3400803"/>
            <a:ext cx="1059822" cy="1559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80" name="Straight Connector 1079">
            <a:extLst>
              <a:ext uri="{FF2B5EF4-FFF2-40B4-BE49-F238E27FC236}">
                <a16:creationId xmlns:a16="http://schemas.microsoft.com/office/drawing/2014/main" id="{FA61C8AC-03A0-7E60-F3E7-ACE45B7686C5}"/>
              </a:ext>
            </a:extLst>
          </p:cNvPr>
          <p:cNvCxnSpPr>
            <a:cxnSpLocks/>
            <a:stCxn id="36" idx="0"/>
            <a:endCxn id="1096" idx="2"/>
          </p:cNvCxnSpPr>
          <p:nvPr/>
        </p:nvCxnSpPr>
        <p:spPr>
          <a:xfrm flipV="1">
            <a:off x="9502283" y="2684878"/>
            <a:ext cx="0" cy="2035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96" name="Content Placeholder 2">
            <a:extLst>
              <a:ext uri="{FF2B5EF4-FFF2-40B4-BE49-F238E27FC236}">
                <a16:creationId xmlns:a16="http://schemas.microsoft.com/office/drawing/2014/main" id="{A108F109-D29F-01A6-F8E9-4A134896E090}"/>
              </a:ext>
            </a:extLst>
          </p:cNvPr>
          <p:cNvSpPr txBox="1">
            <a:spLocks noChangeAspect="1"/>
          </p:cNvSpPr>
          <p:nvPr/>
        </p:nvSpPr>
        <p:spPr>
          <a:xfrm>
            <a:off x="8678237" y="1755170"/>
            <a:ext cx="1648092" cy="929708"/>
          </a:xfrm>
          <a:prstGeom prst="rect">
            <a:avLst/>
          </a:prstGeom>
          <a:solidFill>
            <a:schemeClr val="accent1">
              <a:alpha val="24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solidFill>
                  <a:schemeClr val="tx1"/>
                </a:solidFill>
                <a:latin typeface="Satoshi" pitchFamily="50" charset="0"/>
              </a:rPr>
              <a:t>Ungdom</a:t>
            </a:r>
            <a:endParaRPr lang="en-GB" dirty="0">
              <a:solidFill>
                <a:schemeClr val="tx1"/>
              </a:solidFill>
              <a:latin typeface="Satoshi" pitchFamily="50" charset="0"/>
            </a:endParaRPr>
          </a:p>
        </p:txBody>
      </p:sp>
      <p:cxnSp>
        <p:nvCxnSpPr>
          <p:cNvPr id="4" name="Straight Connector 3">
            <a:extLst>
              <a:ext uri="{FF2B5EF4-FFF2-40B4-BE49-F238E27FC236}">
                <a16:creationId xmlns:a16="http://schemas.microsoft.com/office/drawing/2014/main" id="{04CEDE3F-D104-BD86-2E95-7450DCE3A8F7}"/>
              </a:ext>
            </a:extLst>
          </p:cNvPr>
          <p:cNvCxnSpPr>
            <a:cxnSpLocks/>
            <a:stCxn id="1053" idx="3"/>
          </p:cNvCxnSpPr>
          <p:nvPr/>
        </p:nvCxnSpPr>
        <p:spPr>
          <a:xfrm>
            <a:off x="8944569" y="3416395"/>
            <a:ext cx="5577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9A73B9E-BA79-6A63-C94B-1A63263C7724}"/>
              </a:ext>
            </a:extLst>
          </p:cNvPr>
          <p:cNvCxnSpPr>
            <a:cxnSpLocks/>
            <a:stCxn id="22" idx="3"/>
            <a:endCxn id="1096" idx="1"/>
          </p:cNvCxnSpPr>
          <p:nvPr/>
        </p:nvCxnSpPr>
        <p:spPr>
          <a:xfrm>
            <a:off x="6236655" y="2202985"/>
            <a:ext cx="2441582" cy="1703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413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8E394A63-4805-1EFA-7E3B-0B70B80EA412}"/>
              </a:ext>
            </a:extLst>
          </p:cNvPr>
          <p:cNvSpPr txBox="1">
            <a:spLocks noChangeAspect="1"/>
          </p:cNvSpPr>
          <p:nvPr/>
        </p:nvSpPr>
        <p:spPr>
          <a:xfrm>
            <a:off x="4588563" y="1738131"/>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Ungdom</a:t>
            </a:r>
            <a:endParaRPr lang="en-GB" sz="1200" i="1" dirty="0">
              <a:latin typeface="Satoshi" pitchFamily="50" charset="0"/>
            </a:endParaRPr>
          </a:p>
        </p:txBody>
      </p:sp>
      <p:sp>
        <p:nvSpPr>
          <p:cNvPr id="35" name="Content Placeholder 2">
            <a:extLst>
              <a:ext uri="{FF2B5EF4-FFF2-40B4-BE49-F238E27FC236}">
                <a16:creationId xmlns:a16="http://schemas.microsoft.com/office/drawing/2014/main" id="{2FA70767-147D-F51B-A9D6-8D7F5ACEE02E}"/>
              </a:ext>
            </a:extLst>
          </p:cNvPr>
          <p:cNvSpPr txBox="1">
            <a:spLocks noChangeAspect="1"/>
          </p:cNvSpPr>
          <p:nvPr/>
        </p:nvSpPr>
        <p:spPr>
          <a:xfrm>
            <a:off x="4588563" y="4720305"/>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U10-U16</a:t>
            </a:r>
          </a:p>
        </p:txBody>
      </p:sp>
      <p:cxnSp>
        <p:nvCxnSpPr>
          <p:cNvPr id="10" name="Rak pilkoppling 9">
            <a:extLst>
              <a:ext uri="{FF2B5EF4-FFF2-40B4-BE49-F238E27FC236}">
                <a16:creationId xmlns:a16="http://schemas.microsoft.com/office/drawing/2014/main" id="{1330A5F0-3867-4180-2AF7-4348090FEF09}"/>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66732F6-BD5A-1B8C-4000-D88C9D220FE3}"/>
              </a:ext>
            </a:extLst>
          </p:cNvPr>
          <p:cNvCxnSpPr>
            <a:cxnSpLocks/>
            <a:stCxn id="22" idx="2"/>
            <a:endCxn id="35" idx="0"/>
          </p:cNvCxnSpPr>
          <p:nvPr/>
        </p:nvCxnSpPr>
        <p:spPr>
          <a:xfrm>
            <a:off x="5412609" y="2667839"/>
            <a:ext cx="0" cy="20524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8" name="Straight Connector 1067">
            <a:extLst>
              <a:ext uri="{FF2B5EF4-FFF2-40B4-BE49-F238E27FC236}">
                <a16:creationId xmlns:a16="http://schemas.microsoft.com/office/drawing/2014/main" id="{90594AD3-D7EE-94AA-0251-DF7F515B990D}"/>
              </a:ext>
            </a:extLst>
          </p:cNvPr>
          <p:cNvCxnSpPr>
            <a:cxnSpLocks/>
            <a:stCxn id="5" idx="0"/>
          </p:cNvCxnSpPr>
          <p:nvPr/>
        </p:nvCxnSpPr>
        <p:spPr>
          <a:xfrm flipV="1">
            <a:off x="3371284" y="4227830"/>
            <a:ext cx="0" cy="4924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0DC2E119-EAA8-5E2D-54A6-6EE013B3C689}"/>
              </a:ext>
            </a:extLst>
          </p:cNvPr>
          <p:cNvSpPr txBox="1"/>
          <p:nvPr/>
        </p:nvSpPr>
        <p:spPr>
          <a:xfrm>
            <a:off x="682113" y="302819"/>
            <a:ext cx="8431659" cy="779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467" dirty="0">
                <a:latin typeface="League Gothic" pitchFamily="2" charset="0"/>
                <a:ea typeface="Cambria"/>
                <a:cs typeface="Calibri"/>
              </a:rPr>
              <a:t>Ungdom - Organisation</a:t>
            </a:r>
          </a:p>
        </p:txBody>
      </p:sp>
      <p:pic>
        <p:nvPicPr>
          <p:cNvPr id="52" name="Google Shape;84;p17">
            <a:extLst>
              <a:ext uri="{FF2B5EF4-FFF2-40B4-BE49-F238E27FC236}">
                <a16:creationId xmlns:a16="http://schemas.microsoft.com/office/drawing/2014/main" id="{0C9345E6-A2C4-7DC0-6C73-61FA905C0E86}"/>
              </a:ext>
            </a:extLst>
          </p:cNvPr>
          <p:cNvPicPr preferRelativeResize="0">
            <a:picLocks noChangeAspect="1"/>
          </p:cNvPicPr>
          <p:nvPr/>
        </p:nvPicPr>
        <p:blipFill>
          <a:blip r:embed="rId2">
            <a:alphaModFix/>
          </a:blip>
          <a:stretch>
            <a:fillRect/>
          </a:stretch>
        </p:blipFill>
        <p:spPr>
          <a:xfrm>
            <a:off x="11244845" y="5884672"/>
            <a:ext cx="531555" cy="742968"/>
          </a:xfrm>
          <a:prstGeom prst="rect">
            <a:avLst/>
          </a:prstGeom>
          <a:noFill/>
          <a:ln>
            <a:noFill/>
          </a:ln>
        </p:spPr>
      </p:pic>
      <p:sp>
        <p:nvSpPr>
          <p:cNvPr id="3" name="Content Placeholder 2">
            <a:extLst>
              <a:ext uri="{FF2B5EF4-FFF2-40B4-BE49-F238E27FC236}">
                <a16:creationId xmlns:a16="http://schemas.microsoft.com/office/drawing/2014/main" id="{AB2EB4CA-F7CE-CD2A-B704-660BF21EE096}"/>
              </a:ext>
            </a:extLst>
          </p:cNvPr>
          <p:cNvSpPr txBox="1">
            <a:spLocks noChangeAspect="1"/>
          </p:cNvSpPr>
          <p:nvPr/>
        </p:nvSpPr>
        <p:spPr>
          <a:xfrm>
            <a:off x="3309239" y="3090390"/>
            <a:ext cx="1648092" cy="538946"/>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Ungdomsansvarig</a:t>
            </a:r>
            <a:endParaRPr lang="en-GB" sz="1200" i="1" dirty="0">
              <a:latin typeface="Satoshi" pitchFamily="50" charset="0"/>
            </a:endParaRPr>
          </a:p>
          <a:p>
            <a:r>
              <a:rPr lang="en-GB" sz="1200" i="1" dirty="0">
                <a:latin typeface="Satoshi" pitchFamily="50" charset="0"/>
              </a:rPr>
              <a:t>Sport</a:t>
            </a:r>
          </a:p>
        </p:txBody>
      </p:sp>
      <p:sp>
        <p:nvSpPr>
          <p:cNvPr id="5" name="Content Placeholder 2">
            <a:extLst>
              <a:ext uri="{FF2B5EF4-FFF2-40B4-BE49-F238E27FC236}">
                <a16:creationId xmlns:a16="http://schemas.microsoft.com/office/drawing/2014/main" id="{F02710D9-91EC-D59C-E647-2206F97E4405}"/>
              </a:ext>
            </a:extLst>
          </p:cNvPr>
          <p:cNvSpPr txBox="1">
            <a:spLocks noChangeAspect="1"/>
          </p:cNvSpPr>
          <p:nvPr/>
        </p:nvSpPr>
        <p:spPr>
          <a:xfrm>
            <a:off x="2547238" y="4720305"/>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err="1">
                <a:latin typeface="Satoshi" pitchFamily="50" charset="0"/>
              </a:rPr>
              <a:t>Bandykul</a:t>
            </a:r>
            <a:endParaRPr lang="en-GB" sz="1200" i="1" dirty="0">
              <a:latin typeface="Satoshi" pitchFamily="50" charset="0"/>
            </a:endParaRPr>
          </a:p>
        </p:txBody>
      </p:sp>
      <p:sp>
        <p:nvSpPr>
          <p:cNvPr id="6" name="Content Placeholder 2">
            <a:extLst>
              <a:ext uri="{FF2B5EF4-FFF2-40B4-BE49-F238E27FC236}">
                <a16:creationId xmlns:a16="http://schemas.microsoft.com/office/drawing/2014/main" id="{9DEA5D10-1D9C-B36E-677A-ACA664FAA115}"/>
              </a:ext>
            </a:extLst>
          </p:cNvPr>
          <p:cNvSpPr txBox="1">
            <a:spLocks noChangeAspect="1"/>
          </p:cNvSpPr>
          <p:nvPr/>
        </p:nvSpPr>
        <p:spPr>
          <a:xfrm>
            <a:off x="6629889" y="4720305"/>
            <a:ext cx="1648092" cy="929708"/>
          </a:xfrm>
          <a:prstGeom prst="rect">
            <a:avLst/>
          </a:prstGeom>
          <a:solidFill>
            <a:srgbClr val="FAE02C"/>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latin typeface="Satoshi" pitchFamily="50" charset="0"/>
              </a:rPr>
              <a:t>U17-U19</a:t>
            </a:r>
          </a:p>
        </p:txBody>
      </p:sp>
      <p:cxnSp>
        <p:nvCxnSpPr>
          <p:cNvPr id="7" name="Straight Connector 6">
            <a:extLst>
              <a:ext uri="{FF2B5EF4-FFF2-40B4-BE49-F238E27FC236}">
                <a16:creationId xmlns:a16="http://schemas.microsoft.com/office/drawing/2014/main" id="{152058AB-FF2E-16DB-79E5-A7DC68D4D748}"/>
              </a:ext>
            </a:extLst>
          </p:cNvPr>
          <p:cNvCxnSpPr>
            <a:cxnSpLocks/>
          </p:cNvCxnSpPr>
          <p:nvPr/>
        </p:nvCxnSpPr>
        <p:spPr>
          <a:xfrm>
            <a:off x="3371284" y="4227830"/>
            <a:ext cx="40826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Straight Connector 1044">
            <a:extLst>
              <a:ext uri="{FF2B5EF4-FFF2-40B4-BE49-F238E27FC236}">
                <a16:creationId xmlns:a16="http://schemas.microsoft.com/office/drawing/2014/main" id="{2FE13666-58ED-D202-4E8D-18E707151778}"/>
              </a:ext>
            </a:extLst>
          </p:cNvPr>
          <p:cNvCxnSpPr>
            <a:cxnSpLocks/>
            <a:stCxn id="6" idx="0"/>
          </p:cNvCxnSpPr>
          <p:nvPr/>
        </p:nvCxnSpPr>
        <p:spPr>
          <a:xfrm flipH="1" flipV="1">
            <a:off x="7453934" y="4227830"/>
            <a:ext cx="1" cy="4924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4" name="Straight Connector 1053">
            <a:extLst>
              <a:ext uri="{FF2B5EF4-FFF2-40B4-BE49-F238E27FC236}">
                <a16:creationId xmlns:a16="http://schemas.microsoft.com/office/drawing/2014/main" id="{794BB50E-C745-688E-CD02-3370CCFF13DC}"/>
              </a:ext>
            </a:extLst>
          </p:cNvPr>
          <p:cNvCxnSpPr>
            <a:cxnSpLocks/>
            <a:stCxn id="3" idx="3"/>
          </p:cNvCxnSpPr>
          <p:nvPr/>
        </p:nvCxnSpPr>
        <p:spPr>
          <a:xfrm>
            <a:off x="4957331" y="3359863"/>
            <a:ext cx="4552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5" name="Straight Connector 1064">
            <a:extLst>
              <a:ext uri="{FF2B5EF4-FFF2-40B4-BE49-F238E27FC236}">
                <a16:creationId xmlns:a16="http://schemas.microsoft.com/office/drawing/2014/main" id="{BE15C0F6-A1F9-F865-3C64-2D0AC54403D7}"/>
              </a:ext>
            </a:extLst>
          </p:cNvPr>
          <p:cNvCxnSpPr>
            <a:cxnSpLocks/>
            <a:stCxn id="19" idx="3"/>
            <a:endCxn id="22" idx="1"/>
          </p:cNvCxnSpPr>
          <p:nvPr/>
        </p:nvCxnSpPr>
        <p:spPr>
          <a:xfrm>
            <a:off x="2689717" y="2196719"/>
            <a:ext cx="1898846" cy="626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B4AF9EF7-D80E-B2B2-4EC2-4C5D208409B4}"/>
              </a:ext>
            </a:extLst>
          </p:cNvPr>
          <p:cNvCxnSpPr>
            <a:cxnSpLocks/>
            <a:stCxn id="22" idx="3"/>
            <a:endCxn id="18" idx="1"/>
          </p:cNvCxnSpPr>
          <p:nvPr/>
        </p:nvCxnSpPr>
        <p:spPr>
          <a:xfrm>
            <a:off x="6236655" y="2202985"/>
            <a:ext cx="2260452" cy="96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78423E41-CD3C-98A9-0A2D-E33E17B90389}"/>
              </a:ext>
            </a:extLst>
          </p:cNvPr>
          <p:cNvSpPr txBox="1">
            <a:spLocks noChangeAspect="1"/>
          </p:cNvSpPr>
          <p:nvPr/>
        </p:nvSpPr>
        <p:spPr>
          <a:xfrm>
            <a:off x="8497107" y="1959951"/>
            <a:ext cx="1620000" cy="505305"/>
          </a:xfrm>
          <a:prstGeom prst="rect">
            <a:avLst/>
          </a:prstGeom>
          <a:solidFill>
            <a:schemeClr val="bg1">
              <a:lumMod val="25000"/>
              <a:lumOff val="75000"/>
              <a:alpha val="60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000" b="1" baseline="0">
                <a:solidFill>
                  <a:schemeClr val="bg1"/>
                </a:solidFill>
                <a:latin typeface="Overpass" charset="0"/>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sz="1200" i="1" dirty="0">
                <a:solidFill>
                  <a:schemeClr val="tx1"/>
                </a:solidFill>
                <a:latin typeface="Satoshi" pitchFamily="50" charset="0"/>
              </a:rPr>
              <a:t>UNIK/BOIS</a:t>
            </a:r>
          </a:p>
        </p:txBody>
      </p:sp>
      <p:sp>
        <p:nvSpPr>
          <p:cNvPr id="19" name="Content Placeholder 2">
            <a:extLst>
              <a:ext uri="{FF2B5EF4-FFF2-40B4-BE49-F238E27FC236}">
                <a16:creationId xmlns:a16="http://schemas.microsoft.com/office/drawing/2014/main" id="{AD2199D6-3174-B561-C5BF-BE2C5BE4B611}"/>
              </a:ext>
            </a:extLst>
          </p:cNvPr>
          <p:cNvSpPr txBox="1">
            <a:spLocks noChangeAspect="1"/>
          </p:cNvSpPr>
          <p:nvPr/>
        </p:nvSpPr>
        <p:spPr>
          <a:xfrm>
            <a:off x="1041625" y="1731865"/>
            <a:ext cx="1648092" cy="929708"/>
          </a:xfrm>
          <a:prstGeom prst="rect">
            <a:avLst/>
          </a:prstGeom>
          <a:solidFill>
            <a:schemeClr val="accent1">
              <a:alpha val="24000"/>
            </a:schemeClr>
          </a:solidFill>
        </p:spPr>
        <p:txBody>
          <a:bodyPr vert="horz" lIns="0" tIns="0" rIns="0" bIns="0" rtlCol="0" anchor="ctr" anchorCtr="0">
            <a:noAutofit/>
          </a:bodyPr>
          <a:lstStyle>
            <a:defPPr>
              <a:defRPr lang="en-US"/>
            </a:defPPr>
            <a:lvl1pPr indent="0" algn="ctr" defTabSz="685800">
              <a:lnSpc>
                <a:spcPts val="1333"/>
              </a:lnSpc>
              <a:spcBef>
                <a:spcPts val="0"/>
              </a:spcBef>
              <a:spcAft>
                <a:spcPts val="0"/>
              </a:spcAft>
              <a:buClr>
                <a:schemeClr val="bg1"/>
              </a:buClr>
              <a:buFont typeface="Arial" panose="020B0604020202020204" pitchFamily="34" charset="0"/>
              <a:buNone/>
              <a:defRPr sz="1200" b="1" i="1" baseline="0">
                <a:solidFill>
                  <a:schemeClr val="bg1"/>
                </a:solidFill>
                <a:ea typeface="Overpass" charset="0"/>
                <a:cs typeface="Overpass" charset="0"/>
              </a:defRPr>
            </a:lvl1pPr>
            <a:lvl2pPr marL="360000" indent="-180000" defTabSz="685800">
              <a:lnSpc>
                <a:spcPts val="1700"/>
              </a:lnSpc>
              <a:spcBef>
                <a:spcPts val="0"/>
              </a:spcBef>
              <a:spcAft>
                <a:spcPts val="850"/>
              </a:spcAft>
              <a:buClr>
                <a:schemeClr val="bg1"/>
              </a:buClr>
              <a:buFont typeface="LucidaGrande" charset="0"/>
              <a:buChar char="–"/>
              <a:defRPr sz="1300" baseline="0">
                <a:latin typeface="Overpass Regular" charset="0"/>
              </a:defRPr>
            </a:lvl2pPr>
            <a:lvl3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3pPr>
            <a:lvl4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4pPr>
            <a:lvl5pPr marL="360000" indent="-180000" defTabSz="685800">
              <a:lnSpc>
                <a:spcPts val="1700"/>
              </a:lnSpc>
              <a:spcBef>
                <a:spcPts val="0"/>
              </a:spcBef>
              <a:spcAft>
                <a:spcPts val="850"/>
              </a:spcAft>
              <a:buClr>
                <a:schemeClr val="bg1"/>
              </a:buClr>
              <a:buFont typeface=".AppleSystemUIFont" charset="-120"/>
              <a:buChar char="–"/>
              <a:defRPr sz="1300" baseline="0">
                <a:latin typeface="Overpass Regular"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n-GB" dirty="0" err="1">
                <a:solidFill>
                  <a:schemeClr val="tx1"/>
                </a:solidFill>
                <a:latin typeface="Satoshi" pitchFamily="50" charset="0"/>
              </a:rPr>
              <a:t>Sportchef</a:t>
            </a:r>
            <a:endParaRPr lang="en-GB" dirty="0">
              <a:solidFill>
                <a:schemeClr val="tx1"/>
              </a:solidFill>
              <a:latin typeface="Satoshi" pitchFamily="50" charset="0"/>
            </a:endParaRPr>
          </a:p>
        </p:txBody>
      </p:sp>
    </p:spTree>
    <p:extLst>
      <p:ext uri="{BB962C8B-B14F-4D97-AF65-F5344CB8AC3E}">
        <p14:creationId xmlns:p14="http://schemas.microsoft.com/office/powerpoint/2010/main" val="2047791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74029D-5D0A-4428-97D6-FBEDF9AA7DCB}"/>
              </a:ext>
            </a:extLst>
          </p:cNvPr>
          <p:cNvSpPr>
            <a:spLocks noGrp="1"/>
          </p:cNvSpPr>
          <p:nvPr>
            <p:ph type="title"/>
          </p:nvPr>
        </p:nvSpPr>
        <p:spPr>
          <a:xfrm>
            <a:off x="415600" y="293609"/>
            <a:ext cx="11360800" cy="763600"/>
          </a:xfrm>
        </p:spPr>
        <p:txBody>
          <a:bodyPr>
            <a:noAutofit/>
          </a:bodyPr>
          <a:lstStyle/>
          <a:p>
            <a:r>
              <a:rPr lang="sv-SE" sz="4500" dirty="0">
                <a:latin typeface="League Gothic" pitchFamily="2" charset="0"/>
              </a:rPr>
              <a:t>Ledarroller inom IK Sirius BK</a:t>
            </a:r>
          </a:p>
        </p:txBody>
      </p:sp>
      <p:sp>
        <p:nvSpPr>
          <p:cNvPr id="3" name="Platshållare för text 2">
            <a:extLst>
              <a:ext uri="{FF2B5EF4-FFF2-40B4-BE49-F238E27FC236}">
                <a16:creationId xmlns:a16="http://schemas.microsoft.com/office/drawing/2014/main" id="{CA956FFB-69B3-41DC-AC95-A5BB4B115782}"/>
              </a:ext>
            </a:extLst>
          </p:cNvPr>
          <p:cNvSpPr>
            <a:spLocks noGrp="1"/>
          </p:cNvSpPr>
          <p:nvPr>
            <p:ph type="body" idx="1"/>
          </p:nvPr>
        </p:nvSpPr>
        <p:spPr>
          <a:xfrm>
            <a:off x="471747" y="1356966"/>
            <a:ext cx="11360800" cy="5054107"/>
          </a:xfrm>
        </p:spPr>
        <p:txBody>
          <a:bodyPr>
            <a:normAutofit fontScale="25000" lnSpcReduction="20000"/>
          </a:bodyPr>
          <a:lstStyle/>
          <a:p>
            <a:pPr marL="152396" indent="0">
              <a:lnSpc>
                <a:spcPct val="107000"/>
              </a:lnSpc>
              <a:spcAft>
                <a:spcPts val="600"/>
              </a:spcAft>
              <a:buNone/>
            </a:pPr>
            <a:r>
              <a:rPr lang="sv-SE" sz="6200" b="1" u="sng" dirty="0">
                <a:solidFill>
                  <a:schemeClr val="tx1"/>
                </a:solidFill>
                <a:effectLst/>
                <a:latin typeface="Satoshi" pitchFamily="50" charset="0"/>
                <a:ea typeface="Times New Roman" panose="02020603050405020304" pitchFamily="18" charset="0"/>
                <a:cs typeface="Times New Roman" panose="02020603050405020304" pitchFamily="18" charset="0"/>
              </a:rPr>
              <a:t>Lagledare (huvudansvarig)</a:t>
            </a:r>
            <a:endParaRPr lang="sv-SE" sz="62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Ingår i den operativa ledningen för ungdom</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Rapporterar till och tar stöd av ungdomsansvarig</a:t>
            </a:r>
          </a:p>
          <a:p>
            <a:pPr marL="0" lvl="0" indent="0">
              <a:lnSpc>
                <a:spcPct val="107000"/>
              </a:lnSpc>
              <a:spcAft>
                <a:spcPts val="600"/>
              </a:spcAft>
              <a:buNone/>
            </a:pPr>
            <a:endParaRPr lang="sv-SE" sz="56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indent="0">
              <a:lnSpc>
                <a:spcPct val="107000"/>
              </a:lnSpc>
              <a:spcAft>
                <a:spcPts val="600"/>
              </a:spcAft>
              <a:buNone/>
            </a:pPr>
            <a:r>
              <a:rPr lang="sv-SE" sz="6200" dirty="0">
                <a:solidFill>
                  <a:schemeClr val="tx1"/>
                </a:solidFill>
                <a:effectLst/>
                <a:latin typeface="Satoshi" pitchFamily="50" charset="0"/>
                <a:ea typeface="Times New Roman" panose="02020603050405020304" pitchFamily="18" charset="0"/>
                <a:cs typeface="Times New Roman" panose="02020603050405020304" pitchFamily="18" charset="0"/>
              </a:rPr>
              <a:t> </a:t>
            </a:r>
            <a:r>
              <a:rPr lang="sv-SE" sz="6200" i="1" dirty="0">
                <a:solidFill>
                  <a:schemeClr val="tx1"/>
                </a:solidFill>
                <a:effectLst/>
                <a:latin typeface="Satoshi" pitchFamily="50" charset="0"/>
                <a:ea typeface="Times New Roman" panose="02020603050405020304" pitchFamily="18" charset="0"/>
                <a:cs typeface="Times New Roman" panose="02020603050405020304" pitchFamily="18" charset="0"/>
              </a:rPr>
              <a:t>Ansvar</a:t>
            </a:r>
            <a:endParaRPr lang="sv-SE" sz="62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Övergripande ansvar för spelare och ledare i sin trupp</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att driva verksamhetsutveckling utefter IK Sirius vision och filosofi och se till att utveckling sätts i fokus</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att närvaroregistrering i SportAdmin genomförs och att </a:t>
            </a:r>
            <a:r>
              <a:rPr lang="sv-SE" sz="5600" b="1" dirty="0" err="1">
                <a:solidFill>
                  <a:schemeClr val="tx1"/>
                </a:solidFill>
                <a:effectLst/>
                <a:latin typeface="Satoshi" pitchFamily="50" charset="0"/>
                <a:ea typeface="Times New Roman" panose="02020603050405020304" pitchFamily="18" charset="0"/>
                <a:cs typeface="Times New Roman" panose="02020603050405020304" pitchFamily="18" charset="0"/>
              </a:rPr>
              <a:t>laglistan</a:t>
            </a: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 i SportAdmin är uppdaterad</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att resor till och från matcher bokas</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att planer vid poolspel / matcher bokas</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att domare bokas och kallas till match</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att inbjudan till motståndare skickas innan match</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att resultatrapportering bemannas och sköts</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Kommunikation och webb (</a:t>
            </a:r>
            <a:r>
              <a:rPr lang="sv-SE" sz="5600" b="1" dirty="0" err="1">
                <a:solidFill>
                  <a:schemeClr val="tx1"/>
                </a:solidFill>
                <a:effectLst/>
                <a:latin typeface="Satoshi" pitchFamily="50" charset="0"/>
                <a:ea typeface="Times New Roman" panose="02020603050405020304" pitchFamily="18" charset="0"/>
                <a:cs typeface="Times New Roman" panose="02020603050405020304" pitchFamily="18" charset="0"/>
              </a:rPr>
              <a:t>Sportadmin</a:t>
            </a: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 och sociala medier)</a:t>
            </a:r>
          </a:p>
          <a:p>
            <a:pPr marL="0" lvl="0" indent="0">
              <a:lnSpc>
                <a:spcPct val="107000"/>
              </a:lnSpc>
              <a:spcAft>
                <a:spcPts val="600"/>
              </a:spcAft>
              <a:buNone/>
            </a:pPr>
            <a:r>
              <a:rPr lang="sv-SE" sz="5600" b="1" dirty="0">
                <a:solidFill>
                  <a:schemeClr val="tx1"/>
                </a:solidFill>
                <a:effectLst/>
                <a:latin typeface="Satoshi" pitchFamily="50" charset="0"/>
                <a:ea typeface="Times New Roman" panose="02020603050405020304" pitchFamily="18" charset="0"/>
                <a:cs typeface="Times New Roman" panose="02020603050405020304" pitchFamily="18" charset="0"/>
              </a:rPr>
              <a:t>Samordna vid arbetsinsatser som laget ska göra, ej bandyrelaterat</a:t>
            </a:r>
          </a:p>
          <a:p>
            <a:pPr marL="0" lvl="0" indent="0">
              <a:lnSpc>
                <a:spcPct val="107000"/>
              </a:lnSpc>
              <a:spcAft>
                <a:spcPts val="600"/>
              </a:spcAft>
              <a:buNone/>
            </a:pPr>
            <a:endParaRPr lang="sv-SE" sz="6200" i="1"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6200" i="1" dirty="0">
                <a:solidFill>
                  <a:schemeClr val="tx1"/>
                </a:solidFill>
                <a:effectLst/>
                <a:latin typeface="Satoshi" pitchFamily="50" charset="0"/>
                <a:ea typeface="Times New Roman" panose="02020603050405020304" pitchFamily="18" charset="0"/>
                <a:cs typeface="Times New Roman" panose="02020603050405020304" pitchFamily="18" charset="0"/>
              </a:rPr>
              <a:t>Befogenheter</a:t>
            </a:r>
          </a:p>
          <a:p>
            <a:pPr marL="0" lvl="0" indent="0">
              <a:lnSpc>
                <a:spcPct val="107000"/>
              </a:lnSpc>
              <a:spcAft>
                <a:spcPts val="600"/>
              </a:spcAft>
              <a:buNone/>
            </a:pPr>
            <a:r>
              <a:rPr lang="sv-SE" sz="5600" dirty="0">
                <a:solidFill>
                  <a:schemeClr val="tx1"/>
                </a:solidFill>
                <a:effectLst/>
                <a:latin typeface="Satoshi" pitchFamily="50" charset="0"/>
                <a:ea typeface="Times New Roman" panose="02020603050405020304" pitchFamily="18" charset="0"/>
                <a:cs typeface="Times New Roman" panose="02020603050405020304" pitchFamily="18" charset="0"/>
              </a:rPr>
              <a:t>Att inom ramen för truppens budget som beslutats av ledningen ha full befogenhet att fatta de beslut som krävs utifrån tidigare roll och ansvarsbeskrivning</a:t>
            </a:r>
            <a:r>
              <a:rPr lang="sv-SE" sz="5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152396" indent="0">
              <a:buNone/>
            </a:pPr>
            <a:endParaRPr lang="sv-SE" dirty="0"/>
          </a:p>
        </p:txBody>
      </p:sp>
    </p:spTree>
    <p:extLst>
      <p:ext uri="{BB962C8B-B14F-4D97-AF65-F5344CB8AC3E}">
        <p14:creationId xmlns:p14="http://schemas.microsoft.com/office/powerpoint/2010/main" val="2941844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74029D-5D0A-4428-97D6-FBEDF9AA7DCB}"/>
              </a:ext>
            </a:extLst>
          </p:cNvPr>
          <p:cNvSpPr>
            <a:spLocks noGrp="1"/>
          </p:cNvSpPr>
          <p:nvPr>
            <p:ph type="title"/>
          </p:nvPr>
        </p:nvSpPr>
        <p:spPr>
          <a:xfrm>
            <a:off x="415600" y="292030"/>
            <a:ext cx="11360800" cy="763600"/>
          </a:xfrm>
        </p:spPr>
        <p:txBody>
          <a:bodyPr>
            <a:noAutofit/>
          </a:bodyPr>
          <a:lstStyle/>
          <a:p>
            <a:r>
              <a:rPr lang="sv-SE" sz="4500" dirty="0">
                <a:latin typeface="League Gothic" pitchFamily="2" charset="0"/>
              </a:rPr>
              <a:t>Ledarroller inom IK Sirius BK</a:t>
            </a:r>
          </a:p>
        </p:txBody>
      </p:sp>
      <p:sp>
        <p:nvSpPr>
          <p:cNvPr id="3" name="Platshållare för text 2">
            <a:extLst>
              <a:ext uri="{FF2B5EF4-FFF2-40B4-BE49-F238E27FC236}">
                <a16:creationId xmlns:a16="http://schemas.microsoft.com/office/drawing/2014/main" id="{CA956FFB-69B3-41DC-AC95-A5BB4B115782}"/>
              </a:ext>
            </a:extLst>
          </p:cNvPr>
          <p:cNvSpPr>
            <a:spLocks noGrp="1"/>
          </p:cNvSpPr>
          <p:nvPr>
            <p:ph type="body" idx="1"/>
          </p:nvPr>
        </p:nvSpPr>
        <p:spPr>
          <a:xfrm>
            <a:off x="471747" y="1305012"/>
            <a:ext cx="11360800" cy="4907666"/>
          </a:xfrm>
        </p:spPr>
        <p:txBody>
          <a:bodyPr>
            <a:normAutofit/>
          </a:bodyPr>
          <a:lstStyle/>
          <a:p>
            <a:pPr marL="152396" indent="0">
              <a:lnSpc>
                <a:spcPct val="107000"/>
              </a:lnSpc>
              <a:spcAft>
                <a:spcPts val="600"/>
              </a:spcAft>
              <a:buNone/>
            </a:pPr>
            <a:r>
              <a:rPr lang="sv-SE" sz="1800" b="1" u="sng" dirty="0">
                <a:solidFill>
                  <a:schemeClr val="tx1"/>
                </a:solidFill>
                <a:effectLst/>
                <a:latin typeface="Satoshi" pitchFamily="50" charset="0"/>
                <a:ea typeface="Times New Roman" panose="02020603050405020304" pitchFamily="18" charset="0"/>
                <a:cs typeface="Times New Roman" panose="02020603050405020304" pitchFamily="18" charset="0"/>
              </a:rPr>
              <a:t>Huvudtränare</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Rapporterar till och tar stöd av lagledaren (huvudansvarig)</a:t>
            </a:r>
          </a:p>
          <a:p>
            <a:pPr marL="152396" indent="0">
              <a:lnSpc>
                <a:spcPct val="107000"/>
              </a:lnSpc>
              <a:spcAft>
                <a:spcPts val="600"/>
              </a:spcAft>
              <a:buNone/>
            </a:pP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Ansvar</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Planera tränings- och matchupplägg med övriga i ledargruppen</a:t>
            </a:r>
          </a:p>
          <a:p>
            <a:pPr marL="0" lvl="0" indent="0">
              <a:lnSpc>
                <a:spcPct val="107000"/>
              </a:lnSpc>
              <a:spcAft>
                <a:spcPts val="600"/>
              </a:spcAft>
              <a:buNone/>
            </a:pP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Ansvarar för den dagliga träningsverksamheten</a:t>
            </a:r>
          </a:p>
          <a:p>
            <a:pPr marL="0" lvl="0" indent="0">
              <a:lnSpc>
                <a:spcPct val="107000"/>
              </a:lnSpc>
              <a:spcAft>
                <a:spcPts val="600"/>
              </a:spcAft>
              <a:buNone/>
            </a:pP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Ansvarar för ledning och coachning vid match </a:t>
            </a:r>
          </a:p>
          <a:p>
            <a:pPr marL="0" lvl="0" indent="0">
              <a:lnSpc>
                <a:spcPct val="107000"/>
              </a:lnSpc>
              <a:spcAft>
                <a:spcPts val="600"/>
              </a:spcAft>
              <a:buNone/>
            </a:pP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att utbilda/utveckla spelarna på alla plan</a:t>
            </a:r>
          </a:p>
          <a:p>
            <a:pPr marL="0" lvl="0" indent="0">
              <a:lnSpc>
                <a:spcPct val="107000"/>
              </a:lnSpc>
              <a:spcAft>
                <a:spcPts val="600"/>
              </a:spcAft>
              <a:buNone/>
            </a:pPr>
            <a:r>
              <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rPr>
              <a:t> </a:t>
            </a: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Befogenhet</a:t>
            </a:r>
            <a:br>
              <a:rPr lang="sv-SE" i="1" dirty="0">
                <a:solidFill>
                  <a:schemeClr val="tx1"/>
                </a:solidFill>
                <a:latin typeface="Satoshi" pitchFamily="50" charset="0"/>
                <a:ea typeface="Times New Roman" panose="02020603050405020304" pitchFamily="18" charset="0"/>
                <a:cs typeface="Times New Roman" panose="02020603050405020304" pitchFamily="18" charset="0"/>
              </a:rPr>
            </a:b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Att inom ramen för truppens budget som beslutats av ledning ha full befogenhet att fatta de beslut som krävs utifrån tidigare roll och ansvarsbeskrivning.</a:t>
            </a:r>
            <a:endParaRPr lang="sv-SE" b="1" dirty="0">
              <a:solidFill>
                <a:schemeClr val="tx1"/>
              </a:solidFill>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endParaRPr lang="sv-SE" sz="1800" b="1" u="sng"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1800" b="1" u="sng" dirty="0">
                <a:solidFill>
                  <a:schemeClr val="tx1"/>
                </a:solidFill>
                <a:effectLst/>
                <a:latin typeface="Satoshi" pitchFamily="50" charset="0"/>
                <a:ea typeface="Times New Roman" panose="02020603050405020304" pitchFamily="18" charset="0"/>
                <a:cs typeface="Times New Roman" panose="02020603050405020304" pitchFamily="18" charset="0"/>
              </a:rPr>
              <a:t>Assisterande tränare (1-2 </a:t>
            </a:r>
            <a:r>
              <a:rPr lang="sv-SE" sz="1800" b="1" u="sng" dirty="0" err="1">
                <a:solidFill>
                  <a:schemeClr val="tx1"/>
                </a:solidFill>
                <a:effectLst/>
                <a:latin typeface="Satoshi" pitchFamily="50" charset="0"/>
                <a:ea typeface="Times New Roman" panose="02020603050405020304" pitchFamily="18" charset="0"/>
                <a:cs typeface="Times New Roman" panose="02020603050405020304" pitchFamily="18" charset="0"/>
              </a:rPr>
              <a:t>st</a:t>
            </a:r>
            <a:r>
              <a:rPr lang="sv-SE" sz="1800" b="1" u="sng" dirty="0">
                <a:solidFill>
                  <a:schemeClr val="tx1"/>
                </a:solidFill>
                <a:effectLst/>
                <a:latin typeface="Satoshi" pitchFamily="50" charset="0"/>
                <a:ea typeface="Times New Roman" panose="02020603050405020304" pitchFamily="18" charset="0"/>
                <a:cs typeface="Times New Roman" panose="02020603050405020304" pitchFamily="18" charset="0"/>
              </a:rPr>
              <a:t>)</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Hjälper och stödjer huvudtränaren med den dagliga träningsverksamheten</a:t>
            </a:r>
          </a:p>
          <a:p>
            <a:pPr marL="0" lvl="0" indent="0">
              <a:lnSpc>
                <a:spcPct val="107000"/>
              </a:lnSpc>
              <a:spcAft>
                <a:spcPts val="600"/>
              </a:spcAft>
              <a:buNone/>
            </a:pPr>
            <a:r>
              <a:rPr lang="sv-SE" sz="1400" b="1" dirty="0">
                <a:solidFill>
                  <a:schemeClr val="tx1"/>
                </a:solidFill>
                <a:effectLst/>
                <a:latin typeface="Satoshi" pitchFamily="50" charset="0"/>
                <a:ea typeface="Times New Roman" panose="02020603050405020304" pitchFamily="18" charset="0"/>
                <a:cs typeface="Times New Roman" panose="02020603050405020304" pitchFamily="18" charset="0"/>
              </a:rPr>
              <a:t>Hjälper till med coachning vid match</a:t>
            </a:r>
          </a:p>
        </p:txBody>
      </p:sp>
    </p:spTree>
    <p:extLst>
      <p:ext uri="{BB962C8B-B14F-4D97-AF65-F5344CB8AC3E}">
        <p14:creationId xmlns:p14="http://schemas.microsoft.com/office/powerpoint/2010/main" val="3595298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74029D-5D0A-4428-97D6-FBEDF9AA7DCB}"/>
              </a:ext>
            </a:extLst>
          </p:cNvPr>
          <p:cNvSpPr>
            <a:spLocks noGrp="1"/>
          </p:cNvSpPr>
          <p:nvPr>
            <p:ph type="title"/>
          </p:nvPr>
        </p:nvSpPr>
        <p:spPr>
          <a:xfrm>
            <a:off x="415600" y="292028"/>
            <a:ext cx="11360800" cy="763600"/>
          </a:xfrm>
        </p:spPr>
        <p:txBody>
          <a:bodyPr>
            <a:noAutofit/>
          </a:bodyPr>
          <a:lstStyle/>
          <a:p>
            <a:r>
              <a:rPr lang="sv-SE" sz="4500" dirty="0">
                <a:latin typeface="League Gothic" pitchFamily="2" charset="0"/>
              </a:rPr>
              <a:t>Ledarroller inom IK Sirius BK</a:t>
            </a:r>
          </a:p>
        </p:txBody>
      </p:sp>
      <p:sp>
        <p:nvSpPr>
          <p:cNvPr id="3" name="Platshållare för text 2">
            <a:extLst>
              <a:ext uri="{FF2B5EF4-FFF2-40B4-BE49-F238E27FC236}">
                <a16:creationId xmlns:a16="http://schemas.microsoft.com/office/drawing/2014/main" id="{CA956FFB-69B3-41DC-AC95-A5BB4B115782}"/>
              </a:ext>
            </a:extLst>
          </p:cNvPr>
          <p:cNvSpPr>
            <a:spLocks noGrp="1"/>
          </p:cNvSpPr>
          <p:nvPr>
            <p:ph type="body" idx="1"/>
          </p:nvPr>
        </p:nvSpPr>
        <p:spPr>
          <a:xfrm>
            <a:off x="471747" y="1356967"/>
            <a:ext cx="11360800" cy="4907666"/>
          </a:xfrm>
        </p:spPr>
        <p:txBody>
          <a:bodyPr>
            <a:normAutofit fontScale="92500" lnSpcReduction="10000"/>
          </a:bodyPr>
          <a:lstStyle/>
          <a:p>
            <a:pPr marL="152396" indent="0">
              <a:lnSpc>
                <a:spcPct val="107000"/>
              </a:lnSpc>
              <a:spcAft>
                <a:spcPts val="600"/>
              </a:spcAft>
              <a:buNone/>
            </a:pPr>
            <a:r>
              <a:rPr lang="sv-SE" sz="1800" b="1" u="sng" dirty="0" err="1">
                <a:solidFill>
                  <a:schemeClr val="tx1"/>
                </a:solidFill>
                <a:effectLst/>
                <a:latin typeface="Satoshi" pitchFamily="50" charset="0"/>
                <a:ea typeface="Times New Roman" panose="02020603050405020304" pitchFamily="18" charset="0"/>
                <a:cs typeface="Times New Roman" panose="02020603050405020304" pitchFamily="18" charset="0"/>
              </a:rPr>
              <a:t>Materielförvaltare</a:t>
            </a:r>
            <a:r>
              <a:rPr lang="sv-SE" sz="1800" b="1" u="sng" dirty="0">
                <a:solidFill>
                  <a:schemeClr val="tx1"/>
                </a:solidFill>
                <a:effectLst/>
                <a:latin typeface="Satoshi" pitchFamily="50" charset="0"/>
                <a:ea typeface="Times New Roman" panose="02020603050405020304" pitchFamily="18" charset="0"/>
                <a:cs typeface="Times New Roman" panose="02020603050405020304" pitchFamily="18" charset="0"/>
              </a:rPr>
              <a:t> (2-3 stycken)</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Rapporterar till och tar stöd av huvudansvarig</a:t>
            </a:r>
          </a:p>
          <a:p>
            <a:pPr marL="152396" indent="0">
              <a:lnSpc>
                <a:spcPct val="107000"/>
              </a:lnSpc>
              <a:spcAft>
                <a:spcPts val="600"/>
              </a:spcAft>
              <a:buNone/>
            </a:pPr>
            <a:endPar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152396" indent="0">
              <a:lnSpc>
                <a:spcPct val="107000"/>
              </a:lnSpc>
              <a:spcAft>
                <a:spcPts val="600"/>
              </a:spcAft>
              <a:buNone/>
            </a:pP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Ansvar</a:t>
            </a:r>
          </a:p>
          <a:p>
            <a:pPr marL="152396"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Ansvarar för truppens material genom att</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*tillhandahålla material vid träning och match</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*tvätta tränings- och matchtröjor samt övrigt material</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*ansvara för slipning (alla typer) av skridskor inkl. skötsel av slipmaskin</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*sköta förråd och förvaring</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*hantera de inköp som krävs utöver det gemensamma material som delas ut av materialansvarig</a:t>
            </a:r>
          </a:p>
          <a:p>
            <a:pPr marL="152396" indent="0">
              <a:lnSpc>
                <a:spcPct val="107000"/>
              </a:lnSpc>
              <a:spcAft>
                <a:spcPts val="600"/>
              </a:spcAft>
              <a:buNone/>
            </a:pPr>
            <a:endPar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152396" indent="0">
              <a:lnSpc>
                <a:spcPct val="107000"/>
              </a:lnSpc>
              <a:spcAft>
                <a:spcPts val="600"/>
              </a:spcAft>
              <a:buNone/>
            </a:pP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Befogenheter</a:t>
            </a:r>
          </a:p>
          <a:p>
            <a:pPr marL="152396"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Att inom ramen för truppens budget som beslutats av ledning ha full befogenhet att fatta de beslut som krävs utifrån tidigare roll och ansvarsbeskrivning. </a:t>
            </a:r>
          </a:p>
        </p:txBody>
      </p:sp>
    </p:spTree>
    <p:extLst>
      <p:ext uri="{BB962C8B-B14F-4D97-AF65-F5344CB8AC3E}">
        <p14:creationId xmlns:p14="http://schemas.microsoft.com/office/powerpoint/2010/main" val="2636826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74029D-5D0A-4428-97D6-FBEDF9AA7DCB}"/>
              </a:ext>
            </a:extLst>
          </p:cNvPr>
          <p:cNvSpPr>
            <a:spLocks noGrp="1"/>
          </p:cNvSpPr>
          <p:nvPr>
            <p:ph type="title"/>
          </p:nvPr>
        </p:nvSpPr>
        <p:spPr>
          <a:xfrm>
            <a:off x="415600" y="292028"/>
            <a:ext cx="11360800" cy="763600"/>
          </a:xfrm>
        </p:spPr>
        <p:txBody>
          <a:bodyPr>
            <a:noAutofit/>
          </a:bodyPr>
          <a:lstStyle/>
          <a:p>
            <a:r>
              <a:rPr lang="sv-SE" sz="4500" dirty="0">
                <a:latin typeface="League Gothic" pitchFamily="2" charset="0"/>
              </a:rPr>
              <a:t>Ledarroller inom IK Sirius BK</a:t>
            </a:r>
          </a:p>
        </p:txBody>
      </p:sp>
      <p:sp>
        <p:nvSpPr>
          <p:cNvPr id="3" name="Platshållare för text 2">
            <a:extLst>
              <a:ext uri="{FF2B5EF4-FFF2-40B4-BE49-F238E27FC236}">
                <a16:creationId xmlns:a16="http://schemas.microsoft.com/office/drawing/2014/main" id="{CA956FFB-69B3-41DC-AC95-A5BB4B115782}"/>
              </a:ext>
            </a:extLst>
          </p:cNvPr>
          <p:cNvSpPr>
            <a:spLocks noGrp="1"/>
          </p:cNvSpPr>
          <p:nvPr>
            <p:ph type="body" idx="1"/>
          </p:nvPr>
        </p:nvSpPr>
        <p:spPr>
          <a:xfrm>
            <a:off x="471747" y="1444335"/>
            <a:ext cx="11360800" cy="4820297"/>
          </a:xfrm>
        </p:spPr>
        <p:txBody>
          <a:bodyPr>
            <a:normAutofit/>
          </a:bodyPr>
          <a:lstStyle/>
          <a:p>
            <a:pPr marL="152396" indent="0">
              <a:lnSpc>
                <a:spcPct val="107000"/>
              </a:lnSpc>
              <a:spcAft>
                <a:spcPts val="600"/>
              </a:spcAft>
              <a:buNone/>
            </a:pPr>
            <a:r>
              <a:rPr lang="sv-SE" sz="1800" b="1" u="sng" dirty="0">
                <a:solidFill>
                  <a:schemeClr val="tx1"/>
                </a:solidFill>
                <a:effectLst/>
                <a:latin typeface="Satoshi" pitchFamily="50" charset="0"/>
                <a:ea typeface="Times New Roman" panose="02020603050405020304" pitchFamily="18" charset="0"/>
                <a:cs typeface="Times New Roman" panose="02020603050405020304" pitchFamily="18" charset="0"/>
              </a:rPr>
              <a:t>Ekonomiansvarig</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Rapporterar till och tar stöd av huvudansvarig</a:t>
            </a:r>
          </a:p>
          <a:p>
            <a:pPr marL="152396" indent="0">
              <a:lnSpc>
                <a:spcPct val="107000"/>
              </a:lnSpc>
              <a:spcAft>
                <a:spcPts val="600"/>
              </a:spcAft>
              <a:buNone/>
            </a:pP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Ansvar</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152396"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Ansvarar för truppens löpande ekonomi</a:t>
            </a:r>
          </a:p>
          <a:p>
            <a:pPr marL="0" lvl="0" indent="0">
              <a:lnSpc>
                <a:spcPct val="107000"/>
              </a:lnSpc>
              <a:spcAft>
                <a:spcPts val="600"/>
              </a:spcAft>
              <a:buNone/>
            </a:pPr>
            <a:r>
              <a:rPr lang="sv-SE" b="1" dirty="0">
                <a:solidFill>
                  <a:schemeClr val="tx1"/>
                </a:solidFill>
                <a:latin typeface="Satoshi" pitchFamily="50" charset="0"/>
                <a:ea typeface="Times New Roman" panose="02020603050405020304" pitchFamily="18" charset="0"/>
                <a:cs typeface="Times New Roman" panose="02020603050405020304" pitchFamily="18" charset="0"/>
              </a:rPr>
              <a:t>*g</a:t>
            </a: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enom att vara delaktig i budgetarbete </a:t>
            </a:r>
          </a:p>
          <a:p>
            <a:pPr marL="0" lvl="0" indent="0">
              <a:lnSpc>
                <a:spcPct val="107000"/>
              </a:lnSpc>
              <a:spcAft>
                <a:spcPts val="600"/>
              </a:spcAft>
              <a:buNone/>
            </a:pPr>
            <a:r>
              <a:rPr lang="sv-SE" b="1" dirty="0">
                <a:solidFill>
                  <a:schemeClr val="tx1"/>
                </a:solidFill>
                <a:latin typeface="Satoshi" pitchFamily="50" charset="0"/>
                <a:ea typeface="Times New Roman" panose="02020603050405020304" pitchFamily="18" charset="0"/>
                <a:cs typeface="Times New Roman" panose="02020603050405020304" pitchFamily="18" charset="0"/>
              </a:rPr>
              <a:t>*g</a:t>
            </a: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enom att kvartalsvis följa upp budget</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*ansvara för eventuell handkassa samt redovisning av densamma</a:t>
            </a:r>
          </a:p>
          <a:p>
            <a:pPr marL="0" lvl="0" indent="0">
              <a:lnSpc>
                <a:spcPct val="107000"/>
              </a:lnSpc>
              <a:spcAft>
                <a:spcPts val="600"/>
              </a:spcAft>
              <a:buNone/>
            </a:pPr>
            <a:r>
              <a:rPr lang="sv-SE" b="1" dirty="0">
                <a:solidFill>
                  <a:schemeClr val="tx1"/>
                </a:solidFill>
                <a:latin typeface="Satoshi" pitchFamily="50" charset="0"/>
                <a:ea typeface="Times New Roman" panose="02020603050405020304" pitchFamily="18" charset="0"/>
                <a:cs typeface="Times New Roman" panose="02020603050405020304" pitchFamily="18" charset="0"/>
              </a:rPr>
              <a:t>*b</a:t>
            </a: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etalning till domare (se till att domarna fyller i domarräkning och skickar in)</a:t>
            </a:r>
          </a:p>
          <a:p>
            <a:pPr marL="0" lvl="0" indent="0">
              <a:lnSpc>
                <a:spcPct val="107000"/>
              </a:lnSpc>
              <a:spcAft>
                <a:spcPts val="600"/>
              </a:spcAft>
              <a:buNone/>
            </a:pPr>
            <a:r>
              <a:rPr lang="sv-SE" b="1" dirty="0">
                <a:solidFill>
                  <a:schemeClr val="tx1"/>
                </a:solidFill>
                <a:latin typeface="Satoshi" pitchFamily="50" charset="0"/>
                <a:ea typeface="Times New Roman" panose="02020603050405020304" pitchFamily="18" charset="0"/>
                <a:cs typeface="Times New Roman" panose="02020603050405020304" pitchFamily="18" charset="0"/>
              </a:rPr>
              <a:t>*a</a:t>
            </a: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nmälan till cuper</a:t>
            </a:r>
          </a:p>
          <a:p>
            <a:pPr marL="152396" indent="0">
              <a:lnSpc>
                <a:spcPct val="107000"/>
              </a:lnSpc>
              <a:spcAft>
                <a:spcPts val="600"/>
              </a:spcAft>
              <a:buNone/>
            </a:pP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Befogenheter</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152396"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Att inom ramen för truppens budget som beslutats av ledning ha full befogenhet att fatta de beslut som krävs utifrån tidigare roll och ansvarsbeskrivning.</a:t>
            </a:r>
            <a:r>
              <a:rPr lang="sv-SE" sz="1800" b="1" i="1" dirty="0">
                <a:solidFill>
                  <a:schemeClr val="tx1"/>
                </a:solidFill>
                <a:effectLst/>
                <a:latin typeface="Satoshi" pitchFamily="50" charset="0"/>
                <a:ea typeface="Times New Roman" panose="02020603050405020304" pitchFamily="18" charset="0"/>
                <a:cs typeface="Times New Roman" panose="02020603050405020304" pitchFamily="18" charset="0"/>
              </a:rPr>
              <a:t> </a:t>
            </a:r>
            <a:endPar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a:lnSpc>
                <a:spcPct val="107000"/>
              </a:lnSpc>
              <a:spcAft>
                <a:spcPts val="600"/>
              </a:spcAft>
            </a:pP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325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74029D-5D0A-4428-97D6-FBEDF9AA7DCB}"/>
              </a:ext>
            </a:extLst>
          </p:cNvPr>
          <p:cNvSpPr>
            <a:spLocks noGrp="1"/>
          </p:cNvSpPr>
          <p:nvPr>
            <p:ph type="title"/>
          </p:nvPr>
        </p:nvSpPr>
        <p:spPr>
          <a:xfrm>
            <a:off x="415600" y="302421"/>
            <a:ext cx="11360800" cy="763600"/>
          </a:xfrm>
        </p:spPr>
        <p:txBody>
          <a:bodyPr>
            <a:noAutofit/>
          </a:bodyPr>
          <a:lstStyle/>
          <a:p>
            <a:r>
              <a:rPr lang="sv-SE" sz="4500" dirty="0">
                <a:latin typeface="League Gothic" pitchFamily="2" charset="0"/>
              </a:rPr>
              <a:t>Ledarroller inom IK Sirius BK</a:t>
            </a:r>
          </a:p>
        </p:txBody>
      </p:sp>
      <p:sp>
        <p:nvSpPr>
          <p:cNvPr id="3" name="Platshållare för text 2">
            <a:extLst>
              <a:ext uri="{FF2B5EF4-FFF2-40B4-BE49-F238E27FC236}">
                <a16:creationId xmlns:a16="http://schemas.microsoft.com/office/drawing/2014/main" id="{CA956FFB-69B3-41DC-AC95-A5BB4B115782}"/>
              </a:ext>
            </a:extLst>
          </p:cNvPr>
          <p:cNvSpPr>
            <a:spLocks noGrp="1"/>
          </p:cNvSpPr>
          <p:nvPr>
            <p:ph type="body" idx="1"/>
          </p:nvPr>
        </p:nvSpPr>
        <p:spPr>
          <a:xfrm>
            <a:off x="471747" y="1475509"/>
            <a:ext cx="11360800" cy="4789124"/>
          </a:xfrm>
        </p:spPr>
        <p:txBody>
          <a:bodyPr>
            <a:normAutofit fontScale="92500" lnSpcReduction="10000"/>
          </a:bodyPr>
          <a:lstStyle/>
          <a:p>
            <a:pPr marL="152396" indent="0">
              <a:lnSpc>
                <a:spcPct val="107000"/>
              </a:lnSpc>
              <a:spcAft>
                <a:spcPts val="600"/>
              </a:spcAft>
              <a:buNone/>
            </a:pPr>
            <a:r>
              <a:rPr lang="sv-SE" sz="1800" b="1" u="sng" dirty="0">
                <a:solidFill>
                  <a:schemeClr val="tx1"/>
                </a:solidFill>
                <a:effectLst/>
                <a:latin typeface="Satoshi" pitchFamily="50" charset="0"/>
                <a:ea typeface="Times New Roman" panose="02020603050405020304" pitchFamily="18" charset="0"/>
                <a:cs typeface="Times New Roman" panose="02020603050405020304" pitchFamily="18" charset="0"/>
              </a:rPr>
              <a:t>Evenemangs- och föräldraansvarig (2-3 stycken)</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Rapporterar till och tar stöd av huvudansvarig, lagledare, materialansvarig och ekonomiansvarig</a:t>
            </a:r>
          </a:p>
          <a:p>
            <a:pPr marL="152396" indent="0">
              <a:lnSpc>
                <a:spcPct val="107000"/>
              </a:lnSpc>
              <a:spcAft>
                <a:spcPts val="600"/>
              </a:spcAft>
              <a:buNone/>
            </a:pP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Ansvar</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152396"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Ansvarar för truppens aktiviteter som inte rör själva bandyspelet</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Lotteriförsäljning</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Fika vid spelar- och föräldramöten</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Försäljning vid poolspel</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Plocka bollar vid träning och match</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Sargvakter</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Resor</a:t>
            </a:r>
          </a:p>
          <a:p>
            <a:pPr marL="0" lvl="0"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Samordna föräldrar vid olika arbetsuppgifter</a:t>
            </a:r>
          </a:p>
          <a:p>
            <a:pPr marL="152396" indent="0">
              <a:lnSpc>
                <a:spcPct val="107000"/>
              </a:lnSpc>
              <a:spcAft>
                <a:spcPts val="600"/>
              </a:spcAft>
              <a:buNone/>
            </a:pPr>
            <a:r>
              <a:rPr lang="sv-SE" sz="1800" i="1" dirty="0">
                <a:solidFill>
                  <a:schemeClr val="tx1"/>
                </a:solidFill>
                <a:effectLst/>
                <a:latin typeface="Satoshi" pitchFamily="50" charset="0"/>
                <a:ea typeface="Times New Roman" panose="02020603050405020304" pitchFamily="18" charset="0"/>
                <a:cs typeface="Times New Roman" panose="02020603050405020304" pitchFamily="18" charset="0"/>
              </a:rPr>
              <a:t>Befogenheter</a:t>
            </a:r>
            <a:endParaRPr lang="sv-SE" sz="1800"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152396" indent="0">
              <a:lnSpc>
                <a:spcPct val="107000"/>
              </a:lnSpc>
              <a:spcAft>
                <a:spcPts val="600"/>
              </a:spcAft>
              <a:buNone/>
            </a:pPr>
            <a:r>
              <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rPr>
              <a:t>Att inom ramen för truppens budget som beslutats av ledning ha full befogenhet att fatta de beslut som krävs utifrån tidigare roll och ansvarsbeskrivning.</a:t>
            </a:r>
            <a:r>
              <a:rPr lang="sv-SE" sz="1800" b="1" i="1" dirty="0">
                <a:solidFill>
                  <a:schemeClr val="tx1"/>
                </a:solidFill>
                <a:effectLst/>
                <a:latin typeface="Satoshi" pitchFamily="50" charset="0"/>
                <a:ea typeface="Times New Roman" panose="02020603050405020304" pitchFamily="18" charset="0"/>
                <a:cs typeface="Times New Roman" panose="02020603050405020304" pitchFamily="18" charset="0"/>
              </a:rPr>
              <a:t> </a:t>
            </a:r>
            <a:endParaRPr lang="sv-SE" sz="1800" b="1" dirty="0">
              <a:solidFill>
                <a:schemeClr val="tx1"/>
              </a:solidFill>
              <a:effectLst/>
              <a:latin typeface="Satoshi" pitchFamily="50" charset="0"/>
              <a:ea typeface="Times New Roman" panose="02020603050405020304" pitchFamily="18" charset="0"/>
              <a:cs typeface="Times New Roman" panose="02020603050405020304" pitchFamily="18" charset="0"/>
            </a:endParaRPr>
          </a:p>
          <a:p>
            <a:pPr marL="0" lvl="0" indent="0">
              <a:lnSpc>
                <a:spcPct val="107000"/>
              </a:lnSpc>
              <a:spcAft>
                <a:spcPts val="600"/>
              </a:spcAft>
              <a:buNone/>
            </a:pPr>
            <a:endParaRPr lang="sv-SE"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3272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cxnSp>
        <p:nvCxnSpPr>
          <p:cNvPr id="2" name="Rak pilkoppling 9">
            <a:extLst>
              <a:ext uri="{FF2B5EF4-FFF2-40B4-BE49-F238E27FC236}">
                <a16:creationId xmlns:a16="http://schemas.microsoft.com/office/drawing/2014/main" id="{51DAD269-0B5F-B793-1861-EE2EC7D7D80D}"/>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ruta 7">
            <a:extLst>
              <a:ext uri="{FF2B5EF4-FFF2-40B4-BE49-F238E27FC236}">
                <a16:creationId xmlns:a16="http://schemas.microsoft.com/office/drawing/2014/main" id="{F3B12780-664E-CF8D-CB4D-27DB36AC680A}"/>
              </a:ext>
            </a:extLst>
          </p:cNvPr>
          <p:cNvSpPr txBox="1"/>
          <p:nvPr/>
        </p:nvSpPr>
        <p:spPr>
          <a:xfrm>
            <a:off x="682113" y="302819"/>
            <a:ext cx="10827773"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500" dirty="0">
                <a:latin typeface="League Gothic" pitchFamily="2" charset="0"/>
                <a:ea typeface="Cambria"/>
                <a:cs typeface="Calibri"/>
              </a:rPr>
              <a:t>Stadgar - Målsättning och inriktning</a:t>
            </a:r>
          </a:p>
        </p:txBody>
      </p:sp>
      <p:pic>
        <p:nvPicPr>
          <p:cNvPr id="3" name="Google Shape;84;p17">
            <a:extLst>
              <a:ext uri="{FF2B5EF4-FFF2-40B4-BE49-F238E27FC236}">
                <a16:creationId xmlns:a16="http://schemas.microsoft.com/office/drawing/2014/main" id="{7F80145D-4148-C137-BDFA-16B41C3B3E82}"/>
              </a:ext>
            </a:extLst>
          </p:cNvPr>
          <p:cNvPicPr preferRelativeResize="0">
            <a:picLocks noChangeAspect="1"/>
          </p:cNvPicPr>
          <p:nvPr/>
        </p:nvPicPr>
        <p:blipFill>
          <a:blip r:embed="rId3">
            <a:alphaModFix/>
          </a:blip>
          <a:stretch>
            <a:fillRect/>
          </a:stretch>
        </p:blipFill>
        <p:spPr>
          <a:xfrm>
            <a:off x="11244845" y="5884672"/>
            <a:ext cx="531555" cy="742968"/>
          </a:xfrm>
          <a:prstGeom prst="rect">
            <a:avLst/>
          </a:prstGeom>
          <a:noFill/>
          <a:ln>
            <a:noFill/>
          </a:ln>
        </p:spPr>
      </p:pic>
      <p:sp>
        <p:nvSpPr>
          <p:cNvPr id="7" name="textruta 4">
            <a:extLst>
              <a:ext uri="{FF2B5EF4-FFF2-40B4-BE49-F238E27FC236}">
                <a16:creationId xmlns:a16="http://schemas.microsoft.com/office/drawing/2014/main" id="{FBE1C40E-BEF1-B15C-DDD1-E1E9DB2BBE27}"/>
              </a:ext>
            </a:extLst>
          </p:cNvPr>
          <p:cNvSpPr txBox="1"/>
          <p:nvPr/>
        </p:nvSpPr>
        <p:spPr>
          <a:xfrm>
            <a:off x="682113" y="1372658"/>
            <a:ext cx="9334200" cy="4962897"/>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Den idrottsliga verksamheten i klubben ska inriktas på att utveckla individen positivt i såväl fysiskt och psykiskt som socialt och kulturellt.</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 </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Idrotten ska organiseras enligt demokratiska principer, varvid individuellt inflytande och ansvarstagande ska eftersträvas i gemensamma angelägenheter i klubben.</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 </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Idrotten ska fungera som ett internationellt kontaktmedel och visa respekt för alla människors lika värde.</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 </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IK SIRIUS BANDYKLUBB ska verka inom de ramar för idrottslig och civil verksamhet, såväl nationellt som internationellt, som uppställs av nationer, myndigheter och förbund.</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 </a:t>
            </a: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IK SIRIUS BANDYKLUBB har som mål att verka i enlighet med idrottens idé och inriktning. </a:t>
            </a:r>
          </a:p>
          <a:p>
            <a:endParaRPr lang="sv-SE"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743746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cxnSp>
        <p:nvCxnSpPr>
          <p:cNvPr id="2" name="Rak pilkoppling 9">
            <a:extLst>
              <a:ext uri="{FF2B5EF4-FFF2-40B4-BE49-F238E27FC236}">
                <a16:creationId xmlns:a16="http://schemas.microsoft.com/office/drawing/2014/main" id="{51DAD269-0B5F-B793-1861-EE2EC7D7D80D}"/>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ruta 7">
            <a:extLst>
              <a:ext uri="{FF2B5EF4-FFF2-40B4-BE49-F238E27FC236}">
                <a16:creationId xmlns:a16="http://schemas.microsoft.com/office/drawing/2014/main" id="{F3B12780-664E-CF8D-CB4D-27DB36AC680A}"/>
              </a:ext>
            </a:extLst>
          </p:cNvPr>
          <p:cNvSpPr txBox="1"/>
          <p:nvPr/>
        </p:nvSpPr>
        <p:spPr>
          <a:xfrm>
            <a:off x="682113" y="302819"/>
            <a:ext cx="10827773"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500" dirty="0">
                <a:latin typeface="League Gothic" pitchFamily="2" charset="0"/>
                <a:ea typeface="Cambria"/>
                <a:cs typeface="Calibri"/>
              </a:rPr>
              <a:t>Stadgar - Målsättning och inriktning</a:t>
            </a:r>
          </a:p>
        </p:txBody>
      </p:sp>
      <p:pic>
        <p:nvPicPr>
          <p:cNvPr id="3" name="Google Shape;84;p17">
            <a:extLst>
              <a:ext uri="{FF2B5EF4-FFF2-40B4-BE49-F238E27FC236}">
                <a16:creationId xmlns:a16="http://schemas.microsoft.com/office/drawing/2014/main" id="{7F80145D-4148-C137-BDFA-16B41C3B3E82}"/>
              </a:ext>
            </a:extLst>
          </p:cNvPr>
          <p:cNvPicPr preferRelativeResize="0">
            <a:picLocks noChangeAspect="1"/>
          </p:cNvPicPr>
          <p:nvPr/>
        </p:nvPicPr>
        <p:blipFill>
          <a:blip r:embed="rId3">
            <a:alphaModFix/>
          </a:blip>
          <a:stretch>
            <a:fillRect/>
          </a:stretch>
        </p:blipFill>
        <p:spPr>
          <a:xfrm>
            <a:off x="11244845" y="5884672"/>
            <a:ext cx="531555" cy="742968"/>
          </a:xfrm>
          <a:prstGeom prst="rect">
            <a:avLst/>
          </a:prstGeom>
          <a:noFill/>
          <a:ln>
            <a:noFill/>
          </a:ln>
        </p:spPr>
      </p:pic>
      <p:sp>
        <p:nvSpPr>
          <p:cNvPr id="7" name="textruta 4">
            <a:extLst>
              <a:ext uri="{FF2B5EF4-FFF2-40B4-BE49-F238E27FC236}">
                <a16:creationId xmlns:a16="http://schemas.microsoft.com/office/drawing/2014/main" id="{FBE1C40E-BEF1-B15C-DDD1-E1E9DB2BBE27}"/>
              </a:ext>
            </a:extLst>
          </p:cNvPr>
          <p:cNvSpPr txBox="1"/>
          <p:nvPr/>
        </p:nvSpPr>
        <p:spPr>
          <a:xfrm>
            <a:off x="682113" y="1347660"/>
            <a:ext cx="10562732" cy="5116785"/>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Övergripande för klubben</a:t>
            </a:r>
            <a:endParaRPr lang="sv-SE" sz="2000" dirty="0">
              <a:solidFill>
                <a:schemeClr val="tx1"/>
              </a:solidFill>
              <a:latin typeface="Satoshi" pitchFamily="50" charset="0"/>
              <a:ea typeface="Times New Roman" panose="02020603050405020304" pitchFamily="18" charset="0"/>
              <a:cs typeface="Calibri" panose="020F0502020204030204" pitchFamily="34" charset="0"/>
            </a:endParaRPr>
          </a:p>
          <a:p>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IK SIRIUS BANDYKLUBB ska </a:t>
            </a:r>
          </a:p>
          <a:p>
            <a:pPr marL="285750" lvl="0" indent="-285750">
              <a:lnSpc>
                <a:spcPct val="150000"/>
              </a:lnSpc>
              <a:buClr>
                <a:schemeClr val="tx1"/>
              </a:buClr>
              <a:buFont typeface="Arial" panose="020B0604020202020204" pitchFamily="34" charset="0"/>
              <a:buChar char="•"/>
              <a:tabLst>
                <a:tab pos="457200" algn="l"/>
              </a:tabLst>
            </a:pPr>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eftersträva spel i högsta nationella serie.</a:t>
            </a:r>
          </a:p>
          <a:p>
            <a:pPr marL="285750" lvl="0" indent="-285750">
              <a:lnSpc>
                <a:spcPct val="150000"/>
              </a:lnSpc>
              <a:buClr>
                <a:schemeClr val="tx1"/>
              </a:buClr>
              <a:buFont typeface="Arial" panose="020B0604020202020204" pitchFamily="34" charset="0"/>
              <a:buChar char="•"/>
              <a:tabLst>
                <a:tab pos="457200" algn="l"/>
              </a:tabLst>
            </a:pPr>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alltid eftersträva representationslag på elitnivå. </a:t>
            </a:r>
          </a:p>
          <a:p>
            <a:pPr marL="285750" lvl="0" indent="-285750">
              <a:lnSpc>
                <a:spcPct val="150000"/>
              </a:lnSpc>
              <a:buClr>
                <a:schemeClr val="tx1"/>
              </a:buClr>
              <a:buFont typeface="Arial" panose="020B0604020202020204" pitchFamily="34" charset="0"/>
              <a:buChar char="•"/>
              <a:tabLst>
                <a:tab pos="457200" algn="l"/>
              </a:tabLst>
            </a:pPr>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verka för omvårdnad och utveckling av sina aktiva och ledare såväl idrottsligt som civilt.</a:t>
            </a:r>
          </a:p>
          <a:p>
            <a:pPr marL="285750" lvl="0" indent="-285750">
              <a:lnSpc>
                <a:spcPct val="150000"/>
              </a:lnSpc>
              <a:buClr>
                <a:schemeClr val="tx1"/>
              </a:buClr>
              <a:buFont typeface="Arial" panose="020B0604020202020204" pitchFamily="34" charset="0"/>
              <a:buChar char="•"/>
              <a:tabLst>
                <a:tab pos="457200" algn="l"/>
              </a:tabLst>
            </a:pPr>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verka för utveckling av aktiva och ledare så att den idrottsliga och personliga utvecklingen får bästa möjliga effekt.</a:t>
            </a:r>
          </a:p>
          <a:p>
            <a:pPr marL="285750" lvl="0" indent="-285750">
              <a:lnSpc>
                <a:spcPct val="150000"/>
              </a:lnSpc>
              <a:buClr>
                <a:schemeClr val="tx1"/>
              </a:buClr>
              <a:buFont typeface="Arial" panose="020B0604020202020204" pitchFamily="34" charset="0"/>
              <a:buChar char="•"/>
              <a:tabLst>
                <a:tab pos="457200" algn="l"/>
              </a:tabLst>
            </a:pPr>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satsa på barn- och ungdomsverksamhet för att i största möjliga mån rekrytera spelare till elitlagen från de egna ungdomslagen. </a:t>
            </a:r>
          </a:p>
          <a:p>
            <a:pPr marL="285750" lvl="0" indent="-285750">
              <a:lnSpc>
                <a:spcPct val="150000"/>
              </a:lnSpc>
              <a:buClr>
                <a:schemeClr val="tx1"/>
              </a:buClr>
              <a:buFont typeface="Arial" panose="020B0604020202020204" pitchFamily="34" charset="0"/>
              <a:buChar char="•"/>
              <a:tabLst>
                <a:tab pos="457200" algn="l"/>
              </a:tabLst>
            </a:pPr>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aktivt verka för en drog- och dopingfri verksamhet. </a:t>
            </a:r>
          </a:p>
          <a:p>
            <a:pPr marL="285750" lvl="0" indent="-285750">
              <a:lnSpc>
                <a:spcPct val="150000"/>
              </a:lnSpc>
              <a:buClr>
                <a:schemeClr val="tx1"/>
              </a:buClr>
              <a:buFont typeface="Arial" panose="020B0604020202020204" pitchFamily="34" charset="0"/>
              <a:buChar char="•"/>
              <a:tabLst>
                <a:tab pos="457200" algn="l"/>
              </a:tabLst>
            </a:pPr>
            <a:r>
              <a:rPr lang="sv-SE" sz="2000" dirty="0">
                <a:solidFill>
                  <a:schemeClr val="tx1"/>
                </a:solidFill>
                <a:effectLst/>
                <a:latin typeface="Satoshi" pitchFamily="50" charset="0"/>
                <a:ea typeface="Times New Roman" panose="02020603050405020304" pitchFamily="18" charset="0"/>
                <a:cs typeface="Calibri" panose="020F0502020204030204" pitchFamily="34" charset="0"/>
              </a:rPr>
              <a:t>i sitt dagliga arbete ansvara för medlemsregistrering och medlemsvård</a:t>
            </a:r>
          </a:p>
          <a:p>
            <a:endParaRPr lang="sv-SE"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761401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cxnSp>
        <p:nvCxnSpPr>
          <p:cNvPr id="2" name="Rak pilkoppling 9">
            <a:extLst>
              <a:ext uri="{FF2B5EF4-FFF2-40B4-BE49-F238E27FC236}">
                <a16:creationId xmlns:a16="http://schemas.microsoft.com/office/drawing/2014/main" id="{51DAD269-0B5F-B793-1861-EE2EC7D7D80D}"/>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ruta 7">
            <a:extLst>
              <a:ext uri="{FF2B5EF4-FFF2-40B4-BE49-F238E27FC236}">
                <a16:creationId xmlns:a16="http://schemas.microsoft.com/office/drawing/2014/main" id="{F3B12780-664E-CF8D-CB4D-27DB36AC680A}"/>
              </a:ext>
            </a:extLst>
          </p:cNvPr>
          <p:cNvSpPr txBox="1"/>
          <p:nvPr/>
        </p:nvSpPr>
        <p:spPr>
          <a:xfrm>
            <a:off x="682113" y="302819"/>
            <a:ext cx="10827773"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500" dirty="0">
                <a:latin typeface="League Gothic" pitchFamily="2" charset="0"/>
                <a:ea typeface="Cambria"/>
                <a:cs typeface="Calibri"/>
              </a:rPr>
              <a:t>Värdegrund</a:t>
            </a:r>
          </a:p>
        </p:txBody>
      </p:sp>
      <p:pic>
        <p:nvPicPr>
          <p:cNvPr id="3" name="Google Shape;84;p17">
            <a:extLst>
              <a:ext uri="{FF2B5EF4-FFF2-40B4-BE49-F238E27FC236}">
                <a16:creationId xmlns:a16="http://schemas.microsoft.com/office/drawing/2014/main" id="{7F80145D-4148-C137-BDFA-16B41C3B3E82}"/>
              </a:ext>
            </a:extLst>
          </p:cNvPr>
          <p:cNvPicPr preferRelativeResize="0">
            <a:picLocks noChangeAspect="1"/>
          </p:cNvPicPr>
          <p:nvPr/>
        </p:nvPicPr>
        <p:blipFill>
          <a:blip r:embed="rId3">
            <a:alphaModFix/>
          </a:blip>
          <a:stretch>
            <a:fillRect/>
          </a:stretch>
        </p:blipFill>
        <p:spPr>
          <a:xfrm>
            <a:off x="11244845" y="5884672"/>
            <a:ext cx="531555" cy="742968"/>
          </a:xfrm>
          <a:prstGeom prst="rect">
            <a:avLst/>
          </a:prstGeom>
          <a:noFill/>
          <a:ln>
            <a:noFill/>
          </a:ln>
        </p:spPr>
      </p:pic>
      <p:sp>
        <p:nvSpPr>
          <p:cNvPr id="7" name="textruta 4">
            <a:extLst>
              <a:ext uri="{FF2B5EF4-FFF2-40B4-BE49-F238E27FC236}">
                <a16:creationId xmlns:a16="http://schemas.microsoft.com/office/drawing/2014/main" id="{FBE1C40E-BEF1-B15C-DDD1-E1E9DB2BBE27}"/>
              </a:ext>
            </a:extLst>
          </p:cNvPr>
          <p:cNvSpPr txBox="1"/>
          <p:nvPr/>
        </p:nvSpPr>
        <p:spPr>
          <a:xfrm>
            <a:off x="682114" y="1347660"/>
            <a:ext cx="10958198" cy="5332229"/>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fontAlgn="base"/>
            <a:r>
              <a:rPr lang="sv-SE" sz="1600" b="0" i="0" dirty="0">
                <a:solidFill>
                  <a:schemeClr val="tx1"/>
                </a:solidFill>
                <a:effectLst/>
                <a:latin typeface="Calibri" panose="020F0502020204030204" pitchFamily="34" charset="0"/>
                <a:cs typeface="Calibri" panose="020F0502020204030204" pitchFamily="34" charset="0"/>
              </a:rPr>
              <a:t>Våra värderingar - Sirius lever med Riksidrottsförbundets värderingar:</a:t>
            </a:r>
          </a:p>
          <a:p>
            <a:pPr algn="l" fontAlgn="base"/>
            <a:endParaRPr lang="sv-SE" b="0" i="0" dirty="0">
              <a:solidFill>
                <a:schemeClr val="tx1"/>
              </a:solidFill>
              <a:effectLst/>
              <a:latin typeface="Calibri" panose="020F0502020204030204" pitchFamily="34" charset="0"/>
              <a:cs typeface="Calibri" panose="020F0502020204030204" pitchFamily="34" charset="0"/>
            </a:endParaRPr>
          </a:p>
          <a:p>
            <a:pPr algn="l" fontAlgn="base"/>
            <a:r>
              <a:rPr lang="sv-SE" sz="2000" b="1" i="0" u="sng" dirty="0">
                <a:solidFill>
                  <a:schemeClr val="tx1"/>
                </a:solidFill>
                <a:effectLst/>
                <a:latin typeface="Calibri" panose="020F0502020204030204" pitchFamily="34" charset="0"/>
                <a:cs typeface="Calibri" panose="020F0502020204030204" pitchFamily="34" charset="0"/>
              </a:rPr>
              <a:t>Glädje och gemenskap</a:t>
            </a:r>
            <a:br>
              <a:rPr lang="sv-SE" b="0" i="0" dirty="0">
                <a:solidFill>
                  <a:schemeClr val="tx1"/>
                </a:solidFill>
                <a:effectLst/>
                <a:latin typeface="Calibri" panose="020F0502020204030204" pitchFamily="34" charset="0"/>
                <a:cs typeface="Calibri" panose="020F0502020204030204" pitchFamily="34" charset="0"/>
              </a:rPr>
            </a:br>
            <a:r>
              <a:rPr lang="sv-SE" sz="1600" b="0" i="0" dirty="0">
                <a:solidFill>
                  <a:schemeClr val="tx1"/>
                </a:solidFill>
                <a:effectLst/>
                <a:latin typeface="Calibri" panose="020F0502020204030204" pitchFamily="34" charset="0"/>
                <a:cs typeface="Calibri" panose="020F0502020204030204" pitchFamily="34" charset="0"/>
              </a:rPr>
              <a:t>Glädje och gemenskap är starka drivkrafter för att idrotta. Vi vill bedriva och utveckla all verksamhet så att vi ska kunna ha roligt, må bra och utvecklas.</a:t>
            </a:r>
          </a:p>
          <a:p>
            <a:pPr algn="l" fontAlgn="base"/>
            <a:endParaRPr lang="sv-SE" b="0" i="0" dirty="0">
              <a:solidFill>
                <a:schemeClr val="tx1"/>
              </a:solidFill>
              <a:effectLst/>
              <a:latin typeface="Calibri" panose="020F0502020204030204" pitchFamily="34" charset="0"/>
              <a:cs typeface="Calibri" panose="020F0502020204030204" pitchFamily="34" charset="0"/>
            </a:endParaRPr>
          </a:p>
          <a:p>
            <a:pPr algn="l" fontAlgn="base"/>
            <a:r>
              <a:rPr lang="sv-SE" sz="2000" b="1" u="sng" dirty="0">
                <a:solidFill>
                  <a:schemeClr val="tx1"/>
                </a:solidFill>
                <a:latin typeface="Calibri" panose="020F0502020204030204" pitchFamily="34" charset="0"/>
                <a:cs typeface="Calibri" panose="020F0502020204030204" pitchFamily="34" charset="0"/>
              </a:rPr>
              <a:t>Demokrati och delaktighet</a:t>
            </a:r>
            <a:br>
              <a:rPr lang="sv-SE" b="0" i="0" dirty="0">
                <a:solidFill>
                  <a:schemeClr val="tx1"/>
                </a:solidFill>
                <a:effectLst/>
                <a:latin typeface="Calibri" panose="020F0502020204030204" pitchFamily="34" charset="0"/>
                <a:cs typeface="Calibri" panose="020F0502020204030204" pitchFamily="34" charset="0"/>
              </a:rPr>
            </a:br>
            <a:r>
              <a:rPr lang="sv-SE" sz="1600" b="0" i="0" dirty="0">
                <a:solidFill>
                  <a:schemeClr val="tx1"/>
                </a:solidFill>
                <a:effectLst/>
                <a:latin typeface="Calibri" panose="020F0502020204030204" pitchFamily="34" charset="0"/>
                <a:cs typeface="Calibri" panose="020F0502020204030204" pitchFamily="34" charset="0"/>
              </a:rPr>
              <a:t>Föreningsdemokratin innebär att alla medlemmars röst har lika värde. Delaktighet innebär att alla som deltar ges möjlighet att påverka och ta ansvar för sin verksamhet.</a:t>
            </a:r>
            <a:br>
              <a:rPr lang="sv-SE" sz="1600" b="0" i="0" dirty="0">
                <a:solidFill>
                  <a:schemeClr val="tx1"/>
                </a:solidFill>
                <a:effectLst/>
                <a:latin typeface="Calibri" panose="020F0502020204030204" pitchFamily="34" charset="0"/>
                <a:cs typeface="Calibri" panose="020F0502020204030204" pitchFamily="34" charset="0"/>
              </a:rPr>
            </a:br>
            <a:r>
              <a:rPr lang="sv-SE" sz="1600" b="0" i="0" dirty="0">
                <a:solidFill>
                  <a:schemeClr val="tx1"/>
                </a:solidFill>
                <a:effectLst/>
                <a:latin typeface="Calibri" panose="020F0502020204030204" pitchFamily="34" charset="0"/>
                <a:cs typeface="Calibri" panose="020F0502020204030204" pitchFamily="34" charset="0"/>
              </a:rPr>
              <a:t>Demokrati och delaktighet ska utövas jämställt och oavsett bakgrund.</a:t>
            </a:r>
          </a:p>
          <a:p>
            <a:pPr algn="l" fontAlgn="base"/>
            <a:endParaRPr lang="sv-SE" b="0" i="0" dirty="0">
              <a:solidFill>
                <a:schemeClr val="tx1"/>
              </a:solidFill>
              <a:effectLst/>
              <a:latin typeface="Calibri" panose="020F0502020204030204" pitchFamily="34" charset="0"/>
              <a:cs typeface="Calibri" panose="020F0502020204030204" pitchFamily="34" charset="0"/>
            </a:endParaRPr>
          </a:p>
          <a:p>
            <a:pPr algn="l" fontAlgn="base"/>
            <a:r>
              <a:rPr lang="sv-SE" sz="2000" b="1" u="sng" dirty="0">
                <a:solidFill>
                  <a:schemeClr val="tx1"/>
                </a:solidFill>
                <a:latin typeface="Calibri" panose="020F0502020204030204" pitchFamily="34" charset="0"/>
                <a:cs typeface="Calibri" panose="020F0502020204030204" pitchFamily="34" charset="0"/>
              </a:rPr>
              <a:t>Allas rätt att vara med</a:t>
            </a:r>
            <a:br>
              <a:rPr lang="sv-SE" b="0" i="0" dirty="0">
                <a:solidFill>
                  <a:schemeClr val="tx1"/>
                </a:solidFill>
                <a:effectLst/>
                <a:latin typeface="Calibri" panose="020F0502020204030204" pitchFamily="34" charset="0"/>
                <a:cs typeface="Calibri" panose="020F0502020204030204" pitchFamily="34" charset="0"/>
              </a:rPr>
            </a:br>
            <a:r>
              <a:rPr lang="sv-SE" sz="1600" b="0" i="0" dirty="0">
                <a:solidFill>
                  <a:schemeClr val="tx1"/>
                </a:solidFill>
                <a:effectLst/>
                <a:latin typeface="Calibri" panose="020F0502020204030204" pitchFamily="34" charset="0"/>
                <a:cs typeface="Calibri" panose="020F0502020204030204" pitchFamily="34" charset="0"/>
              </a:rPr>
              <a:t>Allas rätt att vara med innebär att alla som vill ska kunna vara med utifrån sina förutsättningar. Alla som vill, oavsett nationalitet, etniskt ursprung, religion, ålder, kön eller sexuell läggning samt fysiska och psykiska</a:t>
            </a:r>
            <a:br>
              <a:rPr lang="sv-SE" sz="1600" b="0" i="0" dirty="0">
                <a:solidFill>
                  <a:schemeClr val="tx1"/>
                </a:solidFill>
                <a:effectLst/>
                <a:latin typeface="Calibri" panose="020F0502020204030204" pitchFamily="34" charset="0"/>
                <a:cs typeface="Calibri" panose="020F0502020204030204" pitchFamily="34" charset="0"/>
              </a:rPr>
            </a:br>
            <a:r>
              <a:rPr lang="sv-SE" sz="1600" b="0" i="0" dirty="0">
                <a:solidFill>
                  <a:schemeClr val="tx1"/>
                </a:solidFill>
                <a:effectLst/>
                <a:latin typeface="Calibri" panose="020F0502020204030204" pitchFamily="34" charset="0"/>
                <a:cs typeface="Calibri" panose="020F0502020204030204" pitchFamily="34" charset="0"/>
              </a:rPr>
              <a:t>förutsättningar, får vara med i Sirius verksamhet.</a:t>
            </a:r>
          </a:p>
          <a:p>
            <a:pPr algn="l" fontAlgn="base"/>
            <a:endParaRPr lang="sv-SE" b="0" i="0" dirty="0">
              <a:solidFill>
                <a:schemeClr val="tx1"/>
              </a:solidFill>
              <a:effectLst/>
              <a:latin typeface="Calibri" panose="020F0502020204030204" pitchFamily="34" charset="0"/>
              <a:cs typeface="Calibri" panose="020F0502020204030204" pitchFamily="34" charset="0"/>
            </a:endParaRPr>
          </a:p>
          <a:p>
            <a:pPr algn="l" fontAlgn="base"/>
            <a:r>
              <a:rPr lang="sv-SE" sz="2000" b="1" u="sng" dirty="0">
                <a:solidFill>
                  <a:schemeClr val="tx1"/>
                </a:solidFill>
                <a:latin typeface="Calibri" panose="020F0502020204030204" pitchFamily="34" charset="0"/>
                <a:cs typeface="Calibri" panose="020F0502020204030204" pitchFamily="34" charset="0"/>
              </a:rPr>
              <a:t>Rent spel</a:t>
            </a:r>
            <a:br>
              <a:rPr lang="sv-SE" b="1" u="sng" dirty="0">
                <a:solidFill>
                  <a:schemeClr val="tx1"/>
                </a:solidFill>
                <a:latin typeface="Calibri" panose="020F0502020204030204" pitchFamily="34" charset="0"/>
                <a:cs typeface="Calibri" panose="020F0502020204030204" pitchFamily="34" charset="0"/>
              </a:rPr>
            </a:br>
            <a:r>
              <a:rPr lang="sv-SE" sz="1600" b="0" i="0" dirty="0">
                <a:solidFill>
                  <a:schemeClr val="tx1"/>
                </a:solidFill>
                <a:effectLst/>
                <a:latin typeface="Calibri" panose="020F0502020204030204" pitchFamily="34" charset="0"/>
                <a:cs typeface="Calibri" panose="020F0502020204030204" pitchFamily="34" charset="0"/>
              </a:rPr>
              <a:t>Rent spel och ärlighet är en förutsättning för tävlande på lika villkor. Det innebär att hålla sig inom ramarna för överenskommelser och en god etik och moral. Att verka mot fusk, doping och oansvarig ekonomi, mot mobbning, trakasserier och våld såväl på som utanför idrottsarenorna.</a:t>
            </a:r>
          </a:p>
          <a:p>
            <a:endParaRPr lang="sv-S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324134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cxnSp>
        <p:nvCxnSpPr>
          <p:cNvPr id="2" name="Rak pilkoppling 9">
            <a:extLst>
              <a:ext uri="{FF2B5EF4-FFF2-40B4-BE49-F238E27FC236}">
                <a16:creationId xmlns:a16="http://schemas.microsoft.com/office/drawing/2014/main" id="{51DAD269-0B5F-B793-1861-EE2EC7D7D80D}"/>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ruta 7">
            <a:extLst>
              <a:ext uri="{FF2B5EF4-FFF2-40B4-BE49-F238E27FC236}">
                <a16:creationId xmlns:a16="http://schemas.microsoft.com/office/drawing/2014/main" id="{F3B12780-664E-CF8D-CB4D-27DB36AC680A}"/>
              </a:ext>
            </a:extLst>
          </p:cNvPr>
          <p:cNvSpPr txBox="1"/>
          <p:nvPr/>
        </p:nvSpPr>
        <p:spPr>
          <a:xfrm>
            <a:off x="682113" y="302819"/>
            <a:ext cx="10827773"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400" dirty="0">
                <a:latin typeface="League Gothic" pitchFamily="2" charset="0"/>
                <a:ea typeface="Cambria"/>
                <a:cs typeface="Calibri"/>
              </a:rPr>
              <a:t>Vår </a:t>
            </a:r>
            <a:r>
              <a:rPr lang="sv-SE" sz="4500" dirty="0">
                <a:latin typeface="League Gothic" pitchFamily="2" charset="0"/>
                <a:ea typeface="Cambria"/>
                <a:cs typeface="Calibri"/>
              </a:rPr>
              <a:t>önskan</a:t>
            </a:r>
            <a:r>
              <a:rPr lang="sv-SE" sz="4400" dirty="0">
                <a:latin typeface="League Gothic" pitchFamily="2" charset="0"/>
                <a:ea typeface="Cambria"/>
                <a:cs typeface="Calibri"/>
              </a:rPr>
              <a:t> och förväntan på ledare i IKS</a:t>
            </a:r>
          </a:p>
        </p:txBody>
      </p:sp>
      <p:pic>
        <p:nvPicPr>
          <p:cNvPr id="3" name="Google Shape;84;p17">
            <a:extLst>
              <a:ext uri="{FF2B5EF4-FFF2-40B4-BE49-F238E27FC236}">
                <a16:creationId xmlns:a16="http://schemas.microsoft.com/office/drawing/2014/main" id="{7F80145D-4148-C137-BDFA-16B41C3B3E82}"/>
              </a:ext>
            </a:extLst>
          </p:cNvPr>
          <p:cNvPicPr preferRelativeResize="0">
            <a:picLocks noChangeAspect="1"/>
          </p:cNvPicPr>
          <p:nvPr/>
        </p:nvPicPr>
        <p:blipFill>
          <a:blip r:embed="rId3">
            <a:alphaModFix/>
          </a:blip>
          <a:stretch>
            <a:fillRect/>
          </a:stretch>
        </p:blipFill>
        <p:spPr>
          <a:xfrm>
            <a:off x="11244845" y="5884672"/>
            <a:ext cx="531555" cy="742968"/>
          </a:xfrm>
          <a:prstGeom prst="rect">
            <a:avLst/>
          </a:prstGeom>
          <a:noFill/>
          <a:ln>
            <a:noFill/>
          </a:ln>
        </p:spPr>
      </p:pic>
      <p:sp>
        <p:nvSpPr>
          <p:cNvPr id="7" name="textruta 4">
            <a:extLst>
              <a:ext uri="{FF2B5EF4-FFF2-40B4-BE49-F238E27FC236}">
                <a16:creationId xmlns:a16="http://schemas.microsoft.com/office/drawing/2014/main" id="{FBE1C40E-BEF1-B15C-DDD1-E1E9DB2BBE27}"/>
              </a:ext>
            </a:extLst>
          </p:cNvPr>
          <p:cNvSpPr txBox="1"/>
          <p:nvPr/>
        </p:nvSpPr>
        <p:spPr>
          <a:xfrm>
            <a:off x="682114" y="1347660"/>
            <a:ext cx="10958198" cy="3393237"/>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Clr>
                <a:schemeClr val="tx1"/>
              </a:buClr>
              <a:buFont typeface="Arial" panose="020B0604020202020204" pitchFamily="34" charset="0"/>
              <a:buChar char="•"/>
            </a:pPr>
            <a:r>
              <a:rPr lang="sv-SE" sz="2200" dirty="0">
                <a:solidFill>
                  <a:schemeClr val="tx1"/>
                </a:solidFill>
                <a:latin typeface="Calibri"/>
                <a:ea typeface="+mn-lt"/>
                <a:cs typeface="Calibri"/>
              </a:rPr>
              <a:t>Vi skapar ett positivt klimat där vi samarbetar för våra barn och ungdomars bästa.</a:t>
            </a:r>
          </a:p>
          <a:p>
            <a:pPr marL="342900" indent="-342900">
              <a:buClr>
                <a:schemeClr val="tx1"/>
              </a:buClr>
              <a:buFont typeface="Arial" panose="020B0604020202020204" pitchFamily="34" charset="0"/>
              <a:buChar char="•"/>
            </a:pPr>
            <a:endParaRPr lang="sv-SE" sz="2200" dirty="0">
              <a:solidFill>
                <a:schemeClr val="tx1"/>
              </a:solidFill>
              <a:latin typeface="Calibri"/>
              <a:ea typeface="+mn-lt"/>
              <a:cs typeface="Calibri"/>
            </a:endParaRPr>
          </a:p>
          <a:p>
            <a:pPr marL="342900" indent="-342900">
              <a:buClr>
                <a:schemeClr val="tx1"/>
              </a:buClr>
              <a:buFont typeface="Arial" panose="020B0604020202020204" pitchFamily="34" charset="0"/>
              <a:buChar char="•"/>
            </a:pPr>
            <a:r>
              <a:rPr lang="sv-SE" sz="2200" dirty="0">
                <a:solidFill>
                  <a:schemeClr val="tx1"/>
                </a:solidFill>
                <a:latin typeface="Calibri"/>
                <a:ea typeface="+mn-lt"/>
                <a:cs typeface="Calibri"/>
              </a:rPr>
              <a:t>Vi uppträder schysst och ser alltid till att ha en god dialog med domare, motståndare och annan personal runt våra träningar och matcher. Om vi har synpunkter på domare, motståndare, vaktmästare, etc. tar man det med föreningen.</a:t>
            </a:r>
          </a:p>
          <a:p>
            <a:pPr marL="342900" indent="-342900">
              <a:buClr>
                <a:schemeClr val="tx1"/>
              </a:buClr>
              <a:buFont typeface="Arial" panose="020B0604020202020204" pitchFamily="34" charset="0"/>
              <a:buChar char="•"/>
            </a:pPr>
            <a:endParaRPr lang="sv-SE" sz="2200" dirty="0">
              <a:solidFill>
                <a:schemeClr val="tx1"/>
              </a:solidFill>
              <a:latin typeface="Calibri"/>
              <a:ea typeface="+mn-lt"/>
              <a:cs typeface="Calibri"/>
            </a:endParaRPr>
          </a:p>
          <a:p>
            <a:pPr marL="342900" indent="-342900">
              <a:buClr>
                <a:schemeClr val="tx1"/>
              </a:buClr>
              <a:buFont typeface="Arial" panose="020B0604020202020204" pitchFamily="34" charset="0"/>
              <a:buChar char="•"/>
            </a:pPr>
            <a:r>
              <a:rPr lang="sv-SE" sz="2200" dirty="0">
                <a:solidFill>
                  <a:schemeClr val="tx1"/>
                </a:solidFill>
                <a:latin typeface="Calibri"/>
                <a:ea typeface="+mn-lt"/>
                <a:cs typeface="Calibri"/>
              </a:rPr>
              <a:t>Om det mot förmodan uppstår situationer behöver vi i föreningen veta om det. Då kan vi stödja er och ta en diskussion om hur vi förhindrar att det upprepas. Det gäller oavsett om det är ledare, spelare eller föräldrar inblandade.</a:t>
            </a:r>
            <a:endParaRPr lang="sv-SE" sz="2200" dirty="0">
              <a:solidFill>
                <a:schemeClr val="tx1"/>
              </a:solidFill>
              <a:latin typeface="Calibri"/>
              <a:cs typeface="Calibri"/>
            </a:endParaRPr>
          </a:p>
          <a:p>
            <a:endParaRPr lang="sv-SE"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5766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0AE856-0ABB-4828-8E37-F926C72B0CFE}"/>
              </a:ext>
            </a:extLst>
          </p:cNvPr>
          <p:cNvSpPr>
            <a:spLocks noGrp="1"/>
          </p:cNvSpPr>
          <p:nvPr>
            <p:ph type="title"/>
          </p:nvPr>
        </p:nvSpPr>
        <p:spPr>
          <a:xfrm>
            <a:off x="415600" y="292030"/>
            <a:ext cx="11360800" cy="763600"/>
          </a:xfrm>
        </p:spPr>
        <p:txBody>
          <a:bodyPr>
            <a:noAutofit/>
          </a:bodyPr>
          <a:lstStyle/>
          <a:p>
            <a:r>
              <a:rPr lang="sv-SE" sz="4500" dirty="0">
                <a:latin typeface="League Gothic" pitchFamily="2" charset="0"/>
              </a:rPr>
              <a:t>Talangidentifiering kontra talangutveckling</a:t>
            </a:r>
          </a:p>
        </p:txBody>
      </p:sp>
      <p:sp>
        <p:nvSpPr>
          <p:cNvPr id="3" name="Platshållare för text 2">
            <a:extLst>
              <a:ext uri="{FF2B5EF4-FFF2-40B4-BE49-F238E27FC236}">
                <a16:creationId xmlns:a16="http://schemas.microsoft.com/office/drawing/2014/main" id="{8CCE664E-1473-4E4B-94AA-52A059A84C81}"/>
              </a:ext>
            </a:extLst>
          </p:cNvPr>
          <p:cNvSpPr>
            <a:spLocks noGrp="1"/>
          </p:cNvSpPr>
          <p:nvPr>
            <p:ph type="body" idx="1"/>
          </p:nvPr>
        </p:nvSpPr>
        <p:spPr/>
        <p:txBody>
          <a:bodyPr>
            <a:normAutofit fontScale="92500" lnSpcReduction="10000"/>
          </a:bodyPr>
          <a:lstStyle/>
          <a:p>
            <a:r>
              <a:rPr lang="sv-SE" sz="2500" dirty="0">
                <a:solidFill>
                  <a:schemeClr val="tx1"/>
                </a:solidFill>
                <a:latin typeface="Satoshi" pitchFamily="50" charset="0"/>
              </a:rPr>
              <a:t>Det finns inga säkra markörer som kan förutspå framtida framgång</a:t>
            </a:r>
          </a:p>
          <a:p>
            <a:endParaRPr lang="sv-SE" sz="2500" dirty="0">
              <a:solidFill>
                <a:schemeClr val="tx1"/>
              </a:solidFill>
              <a:latin typeface="Satoshi" pitchFamily="50" charset="0"/>
            </a:endParaRPr>
          </a:p>
          <a:p>
            <a:r>
              <a:rPr lang="sv-SE" sz="2500" dirty="0">
                <a:solidFill>
                  <a:schemeClr val="tx1"/>
                </a:solidFill>
                <a:latin typeface="Satoshi" pitchFamily="50" charset="0"/>
              </a:rPr>
              <a:t>Tidig selektion stödjer bara relativa ålderseffekten* och relativa mognadseffekten*</a:t>
            </a:r>
          </a:p>
          <a:p>
            <a:endParaRPr lang="sv-SE" sz="2500" dirty="0">
              <a:solidFill>
                <a:schemeClr val="tx1"/>
              </a:solidFill>
              <a:latin typeface="Satoshi" pitchFamily="50" charset="0"/>
            </a:endParaRPr>
          </a:p>
          <a:p>
            <a:r>
              <a:rPr lang="sv-SE" sz="2500" dirty="0">
                <a:solidFill>
                  <a:schemeClr val="tx1"/>
                </a:solidFill>
                <a:latin typeface="Satoshi" pitchFamily="50" charset="0"/>
              </a:rPr>
              <a:t>Alla blir vuxna till slut</a:t>
            </a:r>
          </a:p>
          <a:p>
            <a:endParaRPr lang="sv-SE" sz="2500" dirty="0">
              <a:solidFill>
                <a:schemeClr val="tx1"/>
              </a:solidFill>
              <a:latin typeface="Satoshi" pitchFamily="50" charset="0"/>
            </a:endParaRPr>
          </a:p>
          <a:p>
            <a:endParaRPr lang="sv-SE" sz="2500" dirty="0">
              <a:solidFill>
                <a:schemeClr val="tx1"/>
              </a:solidFill>
              <a:latin typeface="Satoshi" pitchFamily="50" charset="0"/>
            </a:endParaRPr>
          </a:p>
          <a:p>
            <a:endParaRPr lang="sv-SE" dirty="0">
              <a:solidFill>
                <a:schemeClr val="tx1"/>
              </a:solidFill>
              <a:latin typeface="Satoshi" pitchFamily="50" charset="0"/>
            </a:endParaRPr>
          </a:p>
          <a:p>
            <a:endParaRPr lang="sv-SE" dirty="0">
              <a:solidFill>
                <a:schemeClr val="tx1"/>
              </a:solidFill>
              <a:latin typeface="Satoshi" pitchFamily="50" charset="0"/>
            </a:endParaRPr>
          </a:p>
          <a:p>
            <a:endParaRPr lang="sv-SE" dirty="0">
              <a:solidFill>
                <a:schemeClr val="tx1"/>
              </a:solidFill>
              <a:latin typeface="Satoshi" pitchFamily="50" charset="0"/>
            </a:endParaRPr>
          </a:p>
          <a:p>
            <a:endParaRPr lang="sv-SE" dirty="0">
              <a:solidFill>
                <a:schemeClr val="tx1"/>
              </a:solidFill>
              <a:latin typeface="Satoshi" pitchFamily="50" charset="0"/>
            </a:endParaRPr>
          </a:p>
          <a:p>
            <a:pPr marL="152396" indent="0">
              <a:buNone/>
            </a:pPr>
            <a:r>
              <a:rPr lang="sv-SE" dirty="0">
                <a:solidFill>
                  <a:schemeClr val="tx1"/>
                </a:solidFill>
                <a:latin typeface="Satoshi" pitchFamily="50" charset="0"/>
              </a:rPr>
              <a:t>*Relativa ålderseffekten innebär en snedfördelning mot spelare födda tidigt på året. Relativa mognadseffekten innebär en snedfördelning mot tidig biologisk mognad. </a:t>
            </a:r>
          </a:p>
        </p:txBody>
      </p:sp>
    </p:spTree>
    <p:extLst>
      <p:ext uri="{BB962C8B-B14F-4D97-AF65-F5344CB8AC3E}">
        <p14:creationId xmlns:p14="http://schemas.microsoft.com/office/powerpoint/2010/main" val="212078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0C70-F255-FF7C-9E4F-B7C33A849353}"/>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8AAFE23C-3BC8-198B-FF4C-0C0C58D21AFB}"/>
              </a:ext>
            </a:extLst>
          </p:cNvPr>
          <p:cNvSpPr txBox="1"/>
          <p:nvPr/>
        </p:nvSpPr>
        <p:spPr>
          <a:xfrm>
            <a:off x="682113" y="302819"/>
            <a:ext cx="8431659" cy="779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500" dirty="0">
                <a:latin typeface="League Gothic" pitchFamily="2" charset="0"/>
                <a:ea typeface="Cambria"/>
                <a:cs typeface="Calibri"/>
              </a:rPr>
              <a:t>Forskning</a:t>
            </a:r>
          </a:p>
        </p:txBody>
      </p:sp>
      <p:cxnSp>
        <p:nvCxnSpPr>
          <p:cNvPr id="11" name="Rak pilkoppling 10">
            <a:extLst>
              <a:ext uri="{FF2B5EF4-FFF2-40B4-BE49-F238E27FC236}">
                <a16:creationId xmlns:a16="http://schemas.microsoft.com/office/drawing/2014/main" id="{C7685F91-D355-5638-A592-A332EA737AEE}"/>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Google Shape;77;p16">
            <a:extLst>
              <a:ext uri="{FF2B5EF4-FFF2-40B4-BE49-F238E27FC236}">
                <a16:creationId xmlns:a16="http://schemas.microsoft.com/office/drawing/2014/main" id="{2F5A00BA-22B3-E7F5-AAC3-3A81DA40DF9E}"/>
              </a:ext>
            </a:extLst>
          </p:cNvPr>
          <p:cNvPicPr preferRelativeResize="0"/>
          <p:nvPr/>
        </p:nvPicPr>
        <p:blipFill>
          <a:blip r:embed="rId2">
            <a:alphaModFix/>
          </a:blip>
          <a:stretch>
            <a:fillRect/>
          </a:stretch>
        </p:blipFill>
        <p:spPr>
          <a:xfrm>
            <a:off x="10632533" y="5033133"/>
            <a:ext cx="1042267" cy="1456800"/>
          </a:xfrm>
          <a:prstGeom prst="rect">
            <a:avLst/>
          </a:prstGeom>
          <a:noFill/>
          <a:ln>
            <a:noFill/>
          </a:ln>
        </p:spPr>
      </p:pic>
      <p:graphicFrame>
        <p:nvGraphicFramePr>
          <p:cNvPr id="2" name="Diagram 1">
            <a:extLst>
              <a:ext uri="{FF2B5EF4-FFF2-40B4-BE49-F238E27FC236}">
                <a16:creationId xmlns:a16="http://schemas.microsoft.com/office/drawing/2014/main" id="{ADDFA178-A47D-6CF6-8A85-4CF360C3E57E}"/>
              </a:ext>
            </a:extLst>
          </p:cNvPr>
          <p:cNvGraphicFramePr/>
          <p:nvPr>
            <p:extLst>
              <p:ext uri="{D42A27DB-BD31-4B8C-83A1-F6EECF244321}">
                <p14:modId xmlns:p14="http://schemas.microsoft.com/office/powerpoint/2010/main" val="557782147"/>
              </p:ext>
            </p:extLst>
          </p:nvPr>
        </p:nvGraphicFramePr>
        <p:xfrm>
          <a:off x="755432" y="1141686"/>
          <a:ext cx="10438083" cy="5573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7" name="textruta 156">
            <a:extLst>
              <a:ext uri="{FF2B5EF4-FFF2-40B4-BE49-F238E27FC236}">
                <a16:creationId xmlns:a16="http://schemas.microsoft.com/office/drawing/2014/main" id="{5DB84E2B-8EB4-976F-3206-0F9BC4FFB8E1}"/>
              </a:ext>
            </a:extLst>
          </p:cNvPr>
          <p:cNvSpPr txBox="1"/>
          <p:nvPr/>
        </p:nvSpPr>
        <p:spPr>
          <a:xfrm>
            <a:off x="755433" y="1714499"/>
            <a:ext cx="10792720" cy="53354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buClrTx/>
              <a:buFontTx/>
            </a:pPr>
            <a:r>
              <a:rPr lang="sv-SE" sz="2667" dirty="0">
                <a:latin typeface="Satoshi" pitchFamily="50" charset="0"/>
                <a:ea typeface="Calibri"/>
                <a:cs typeface="Calibri"/>
              </a:rPr>
              <a:t>Superelitidrottare uppvisar också särskilda psykologiska kännetecken:</a:t>
            </a:r>
            <a:endParaRPr lang="sv-SE" sz="2667" dirty="0">
              <a:latin typeface="Satoshi" pitchFamily="50" charset="0"/>
            </a:endParaRPr>
          </a:p>
        </p:txBody>
      </p:sp>
    </p:spTree>
    <p:extLst>
      <p:ext uri="{BB962C8B-B14F-4D97-AF65-F5344CB8AC3E}">
        <p14:creationId xmlns:p14="http://schemas.microsoft.com/office/powerpoint/2010/main" val="951500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651205-7897-44A8-853A-B49D115F80C9}"/>
              </a:ext>
            </a:extLst>
          </p:cNvPr>
          <p:cNvSpPr>
            <a:spLocks noGrp="1"/>
          </p:cNvSpPr>
          <p:nvPr>
            <p:ph type="title"/>
          </p:nvPr>
        </p:nvSpPr>
        <p:spPr>
          <a:xfrm>
            <a:off x="415600" y="302419"/>
            <a:ext cx="11360800" cy="763600"/>
          </a:xfrm>
        </p:spPr>
        <p:txBody>
          <a:bodyPr>
            <a:noAutofit/>
          </a:bodyPr>
          <a:lstStyle/>
          <a:p>
            <a:r>
              <a:rPr lang="sv-SE" sz="4500" dirty="0">
                <a:latin typeface="League Gothic" pitchFamily="2" charset="0"/>
              </a:rPr>
              <a:t>Vad ger ett bra resultat i slutändan?</a:t>
            </a:r>
          </a:p>
        </p:txBody>
      </p:sp>
      <p:sp>
        <p:nvSpPr>
          <p:cNvPr id="3" name="Platshållare för text 2">
            <a:extLst>
              <a:ext uri="{FF2B5EF4-FFF2-40B4-BE49-F238E27FC236}">
                <a16:creationId xmlns:a16="http://schemas.microsoft.com/office/drawing/2014/main" id="{3BAB9626-01AD-4A94-BF43-FA25D2AB4532}"/>
              </a:ext>
            </a:extLst>
          </p:cNvPr>
          <p:cNvSpPr>
            <a:spLocks noGrp="1"/>
          </p:cNvSpPr>
          <p:nvPr>
            <p:ph type="body" idx="1"/>
          </p:nvPr>
        </p:nvSpPr>
        <p:spPr>
          <a:xfrm>
            <a:off x="415600" y="1224903"/>
            <a:ext cx="11360800" cy="5330678"/>
          </a:xfrm>
        </p:spPr>
        <p:txBody>
          <a:bodyPr>
            <a:normAutofit fontScale="85000" lnSpcReduction="20000"/>
          </a:bodyPr>
          <a:lstStyle/>
          <a:p>
            <a:endParaRPr lang="sv-SE" sz="2500" dirty="0">
              <a:solidFill>
                <a:schemeClr val="tx1"/>
              </a:solidFill>
            </a:endParaRPr>
          </a:p>
          <a:p>
            <a:r>
              <a:rPr lang="sv-SE" sz="2500" dirty="0">
                <a:solidFill>
                  <a:schemeClr val="tx1"/>
                </a:solidFill>
                <a:latin typeface="Satoshi" pitchFamily="50" charset="0"/>
              </a:rPr>
              <a:t>Mer diversifierad/blandad idrottslig aktivitet under uppväxten</a:t>
            </a:r>
          </a:p>
          <a:p>
            <a:endParaRPr lang="sv-SE" sz="2500" dirty="0">
              <a:solidFill>
                <a:schemeClr val="tx1"/>
              </a:solidFill>
              <a:latin typeface="Satoshi" pitchFamily="50" charset="0"/>
            </a:endParaRPr>
          </a:p>
          <a:p>
            <a:r>
              <a:rPr lang="sv-SE" sz="2500" dirty="0">
                <a:solidFill>
                  <a:schemeClr val="tx1"/>
                </a:solidFill>
                <a:latin typeface="Satoshi" pitchFamily="50" charset="0"/>
              </a:rPr>
              <a:t>Senare specialisering inom huvudidrotten</a:t>
            </a:r>
          </a:p>
          <a:p>
            <a:endParaRPr lang="sv-SE" sz="2500" dirty="0">
              <a:solidFill>
                <a:schemeClr val="tx1"/>
              </a:solidFill>
              <a:latin typeface="Satoshi" pitchFamily="50" charset="0"/>
            </a:endParaRPr>
          </a:p>
          <a:p>
            <a:r>
              <a:rPr lang="sv-SE" sz="2500" dirty="0">
                <a:solidFill>
                  <a:schemeClr val="tx1"/>
                </a:solidFill>
                <a:latin typeface="Satoshi" pitchFamily="50" charset="0"/>
              </a:rPr>
              <a:t>Mindre idrottsspecifik träning i ung ålder</a:t>
            </a:r>
          </a:p>
          <a:p>
            <a:endParaRPr lang="sv-SE" sz="2500" dirty="0">
              <a:solidFill>
                <a:schemeClr val="tx1"/>
              </a:solidFill>
              <a:latin typeface="Satoshi" pitchFamily="50" charset="0"/>
            </a:endParaRPr>
          </a:p>
          <a:p>
            <a:r>
              <a:rPr lang="sv-SE" sz="2500" dirty="0">
                <a:solidFill>
                  <a:schemeClr val="tx1"/>
                </a:solidFill>
                <a:latin typeface="Satoshi" pitchFamily="50" charset="0"/>
              </a:rPr>
              <a:t>Långsammare initial progressionstakt</a:t>
            </a:r>
            <a:br>
              <a:rPr lang="sv-SE" sz="2500" dirty="0">
                <a:solidFill>
                  <a:schemeClr val="tx1"/>
                </a:solidFill>
                <a:latin typeface="Satoshi" pitchFamily="50" charset="0"/>
              </a:rPr>
            </a:br>
            <a:endParaRPr lang="sv-SE" sz="2500" dirty="0">
              <a:solidFill>
                <a:schemeClr val="tx1"/>
              </a:solidFill>
              <a:latin typeface="Satoshi" pitchFamily="50" charset="0"/>
            </a:endParaRPr>
          </a:p>
          <a:p>
            <a:r>
              <a:rPr lang="sv-SE" sz="2500" dirty="0">
                <a:solidFill>
                  <a:schemeClr val="tx1"/>
                </a:solidFill>
                <a:latin typeface="Satoshi" pitchFamily="50" charset="0"/>
              </a:rPr>
              <a:t>Stödjande familjer, tränare och nätverk är viktigt och kännetecknar de som når längst</a:t>
            </a:r>
          </a:p>
          <a:p>
            <a:endParaRPr lang="sv-SE" sz="2500" dirty="0">
              <a:solidFill>
                <a:schemeClr val="tx1"/>
              </a:solidFill>
              <a:latin typeface="Satoshi" pitchFamily="50" charset="0"/>
            </a:endParaRPr>
          </a:p>
          <a:p>
            <a:pPr marL="152396" indent="0">
              <a:buNone/>
            </a:pPr>
            <a:endParaRPr lang="sv-SE" sz="2500" dirty="0">
              <a:solidFill>
                <a:schemeClr val="tx1"/>
              </a:solidFill>
              <a:latin typeface="Satoshi" pitchFamily="50" charset="0"/>
            </a:endParaRPr>
          </a:p>
          <a:p>
            <a:pPr marL="152396" indent="0">
              <a:buNone/>
            </a:pPr>
            <a:endParaRPr lang="sv-SE" sz="2500" dirty="0">
              <a:solidFill>
                <a:schemeClr val="tx1"/>
              </a:solidFill>
              <a:latin typeface="Satoshi" pitchFamily="50" charset="0"/>
            </a:endParaRPr>
          </a:p>
          <a:p>
            <a:pPr marL="152396" indent="0">
              <a:buNone/>
            </a:pPr>
            <a:r>
              <a:rPr lang="sv-SE" sz="2500" dirty="0">
                <a:solidFill>
                  <a:schemeClr val="tx1"/>
                </a:solidFill>
                <a:latin typeface="Satoshi" pitchFamily="50" charset="0"/>
              </a:rPr>
              <a:t>Självfallet behöver våra framtida stjärnor, för att lyckas nå hela vägen, så småningom ingå i mer strukturerade och resurskrävande miljöer med stor träningsmängd och hög kvalitet. Men det finns inte mycket som tyder på att det behöver ske i barnaåldern</a:t>
            </a:r>
          </a:p>
        </p:txBody>
      </p:sp>
    </p:spTree>
    <p:extLst>
      <p:ext uri="{BB962C8B-B14F-4D97-AF65-F5344CB8AC3E}">
        <p14:creationId xmlns:p14="http://schemas.microsoft.com/office/powerpoint/2010/main" val="1068364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0C70-F255-FF7C-9E4F-B7C33A849353}"/>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8AAFE23C-3BC8-198B-FF4C-0C0C58D21AFB}"/>
              </a:ext>
            </a:extLst>
          </p:cNvPr>
          <p:cNvSpPr txBox="1"/>
          <p:nvPr/>
        </p:nvSpPr>
        <p:spPr>
          <a:xfrm>
            <a:off x="682113" y="302819"/>
            <a:ext cx="8431659"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500" dirty="0">
                <a:latin typeface="League Gothic" pitchFamily="2" charset="0"/>
                <a:ea typeface="Cambria"/>
                <a:cs typeface="Calibri"/>
              </a:rPr>
              <a:t>Referenser</a:t>
            </a:r>
          </a:p>
        </p:txBody>
      </p:sp>
      <p:sp>
        <p:nvSpPr>
          <p:cNvPr id="5" name="textruta 4">
            <a:extLst>
              <a:ext uri="{FF2B5EF4-FFF2-40B4-BE49-F238E27FC236}">
                <a16:creationId xmlns:a16="http://schemas.microsoft.com/office/drawing/2014/main" id="{FBE1C40E-BEF1-B15C-DDD1-E1E9DB2BBE27}"/>
              </a:ext>
            </a:extLst>
          </p:cNvPr>
          <p:cNvSpPr txBox="1"/>
          <p:nvPr/>
        </p:nvSpPr>
        <p:spPr>
          <a:xfrm>
            <a:off x="683625" y="1592569"/>
            <a:ext cx="9920308" cy="41293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spcBef>
                <a:spcPts val="1000"/>
              </a:spcBef>
            </a:pPr>
            <a:r>
              <a:rPr lang="en-US" sz="2133" dirty="0">
                <a:latin typeface="Satoshi" pitchFamily="50" charset="0"/>
                <a:ea typeface="+mn-lt"/>
                <a:cs typeface="Calibri" panose="020F0502020204030204" pitchFamily="34" charset="0"/>
                <a:hlinkClick r:id="rId2"/>
              </a:rPr>
              <a:t>https://idrottsforum.org/feature-lundberg241120/</a:t>
            </a:r>
            <a:endParaRPr lang="en-US" sz="2133" dirty="0">
              <a:latin typeface="Satoshi" pitchFamily="50" charset="0"/>
              <a:ea typeface="+mn-lt"/>
              <a:cs typeface="Calibri" panose="020F0502020204030204" pitchFamily="34" charset="0"/>
            </a:endParaRPr>
          </a:p>
          <a:p>
            <a:pPr>
              <a:lnSpc>
                <a:spcPct val="150000"/>
              </a:lnSpc>
              <a:spcBef>
                <a:spcPts val="1000"/>
              </a:spcBef>
            </a:pPr>
            <a:r>
              <a:rPr lang="en-US" sz="2133" dirty="0">
                <a:latin typeface="Satoshi" pitchFamily="50" charset="0"/>
                <a:ea typeface="+mn-lt"/>
                <a:cs typeface="Calibri" panose="020F0502020204030204" pitchFamily="34" charset="0"/>
                <a:hlinkClick r:id="rId3"/>
              </a:rPr>
              <a:t>https://www.rf.se/rf-arbetar-med/barn--och-ungdomsidrott/riktlinjer-for-barn--och-ungdomsidrott</a:t>
            </a:r>
            <a:endParaRPr lang="en-US" sz="2133" dirty="0">
              <a:latin typeface="Satoshi" pitchFamily="50" charset="0"/>
              <a:ea typeface="+mn-lt"/>
              <a:cs typeface="Calibri" panose="020F0502020204030204" pitchFamily="34" charset="0"/>
            </a:endParaRPr>
          </a:p>
          <a:p>
            <a:pPr>
              <a:lnSpc>
                <a:spcPct val="150000"/>
              </a:lnSpc>
              <a:spcBef>
                <a:spcPts val="1000"/>
              </a:spcBef>
            </a:pPr>
            <a:r>
              <a:rPr lang="en-US" sz="2133" dirty="0">
                <a:latin typeface="Satoshi" pitchFamily="50" charset="0"/>
                <a:ea typeface="+mn-lt"/>
                <a:cs typeface="Calibri" panose="020F0502020204030204" pitchFamily="34" charset="0"/>
                <a:hlinkClick r:id="rId4"/>
              </a:rPr>
              <a:t>https://www.siriusuppsala.se/om-ik-sirius/vardegrund/</a:t>
            </a:r>
            <a:endParaRPr lang="en-US" sz="2133" dirty="0">
              <a:latin typeface="Satoshi" pitchFamily="50" charset="0"/>
              <a:ea typeface="+mn-lt"/>
              <a:cs typeface="Calibri" panose="020F0502020204030204" pitchFamily="34" charset="0"/>
            </a:endParaRPr>
          </a:p>
          <a:p>
            <a:pPr>
              <a:lnSpc>
                <a:spcPct val="150000"/>
              </a:lnSpc>
              <a:spcBef>
                <a:spcPts val="1000"/>
              </a:spcBef>
            </a:pPr>
            <a:r>
              <a:rPr lang="en-US" sz="2133" dirty="0">
                <a:latin typeface="Satoshi" pitchFamily="50" charset="0"/>
                <a:ea typeface="+mn-lt"/>
                <a:cs typeface="Calibri" panose="020F0502020204030204" pitchFamily="34" charset="0"/>
                <a:hlinkClick r:id="rId5"/>
              </a:rPr>
              <a:t>https://www.siriusbandy.se/dokument/</a:t>
            </a:r>
            <a:endParaRPr lang="en-US" sz="2133" dirty="0">
              <a:latin typeface="Satoshi" pitchFamily="50" charset="0"/>
              <a:ea typeface="+mn-lt"/>
              <a:cs typeface="Calibri" panose="020F0502020204030204" pitchFamily="34" charset="0"/>
            </a:endParaRPr>
          </a:p>
          <a:p>
            <a:pPr>
              <a:lnSpc>
                <a:spcPct val="150000"/>
              </a:lnSpc>
              <a:spcBef>
                <a:spcPts val="1000"/>
              </a:spcBef>
            </a:pPr>
            <a:endParaRPr lang="en-US" sz="2133" dirty="0">
              <a:latin typeface="Calibri" panose="020F0502020204030204" pitchFamily="34" charset="0"/>
              <a:ea typeface="+mn-lt"/>
              <a:cs typeface="Calibri" panose="020F0502020204030204" pitchFamily="34" charset="0"/>
            </a:endParaRPr>
          </a:p>
          <a:p>
            <a:pPr>
              <a:lnSpc>
                <a:spcPct val="150000"/>
              </a:lnSpc>
              <a:spcBef>
                <a:spcPts val="1000"/>
              </a:spcBef>
            </a:pPr>
            <a:endParaRPr lang="en-US" sz="2133" dirty="0">
              <a:latin typeface="Calibri" panose="020F0502020204030204" pitchFamily="34" charset="0"/>
              <a:ea typeface="+mn-lt"/>
              <a:cs typeface="Calibri" panose="020F0502020204030204" pitchFamily="34" charset="0"/>
            </a:endParaRPr>
          </a:p>
        </p:txBody>
      </p:sp>
      <p:cxnSp>
        <p:nvCxnSpPr>
          <p:cNvPr id="11" name="Rak pilkoppling 10">
            <a:extLst>
              <a:ext uri="{FF2B5EF4-FFF2-40B4-BE49-F238E27FC236}">
                <a16:creationId xmlns:a16="http://schemas.microsoft.com/office/drawing/2014/main" id="{C7685F91-D355-5638-A592-A332EA737AEE}"/>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Google Shape;77;p16">
            <a:extLst>
              <a:ext uri="{FF2B5EF4-FFF2-40B4-BE49-F238E27FC236}">
                <a16:creationId xmlns:a16="http://schemas.microsoft.com/office/drawing/2014/main" id="{2F5A00BA-22B3-E7F5-AAC3-3A81DA40DF9E}"/>
              </a:ext>
            </a:extLst>
          </p:cNvPr>
          <p:cNvPicPr preferRelativeResize="0"/>
          <p:nvPr/>
        </p:nvPicPr>
        <p:blipFill>
          <a:blip r:embed="rId6">
            <a:alphaModFix/>
          </a:blip>
          <a:stretch>
            <a:fillRect/>
          </a:stretch>
        </p:blipFill>
        <p:spPr>
          <a:xfrm>
            <a:off x="10632533" y="5033133"/>
            <a:ext cx="1042267" cy="1456800"/>
          </a:xfrm>
          <a:prstGeom prst="rect">
            <a:avLst/>
          </a:prstGeom>
          <a:noFill/>
          <a:ln>
            <a:noFill/>
          </a:ln>
        </p:spPr>
      </p:pic>
    </p:spTree>
    <p:extLst>
      <p:ext uri="{BB962C8B-B14F-4D97-AF65-F5344CB8AC3E}">
        <p14:creationId xmlns:p14="http://schemas.microsoft.com/office/powerpoint/2010/main" val="3596436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Rak pilkoppling 9">
            <a:extLst>
              <a:ext uri="{FF2B5EF4-FFF2-40B4-BE49-F238E27FC236}">
                <a16:creationId xmlns:a16="http://schemas.microsoft.com/office/drawing/2014/main" id="{1330A5F0-3867-4180-2AF7-4348090FEF09}"/>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0DC2E119-EAA8-5E2D-54A6-6EE013B3C689}"/>
              </a:ext>
            </a:extLst>
          </p:cNvPr>
          <p:cNvSpPr txBox="1"/>
          <p:nvPr/>
        </p:nvSpPr>
        <p:spPr>
          <a:xfrm>
            <a:off x="682113" y="302819"/>
            <a:ext cx="8431659" cy="779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467" dirty="0">
                <a:latin typeface="League Gothic" pitchFamily="2" charset="0"/>
                <a:ea typeface="Cambria"/>
                <a:cs typeface="Calibri"/>
              </a:rPr>
              <a:t>Styrning</a:t>
            </a:r>
          </a:p>
        </p:txBody>
      </p:sp>
      <p:pic>
        <p:nvPicPr>
          <p:cNvPr id="52" name="Google Shape;84;p17">
            <a:extLst>
              <a:ext uri="{FF2B5EF4-FFF2-40B4-BE49-F238E27FC236}">
                <a16:creationId xmlns:a16="http://schemas.microsoft.com/office/drawing/2014/main" id="{0C9345E6-A2C4-7DC0-6C73-61FA905C0E86}"/>
              </a:ext>
            </a:extLst>
          </p:cNvPr>
          <p:cNvPicPr preferRelativeResize="0">
            <a:picLocks noChangeAspect="1"/>
          </p:cNvPicPr>
          <p:nvPr/>
        </p:nvPicPr>
        <p:blipFill>
          <a:blip r:embed="rId2">
            <a:alphaModFix/>
          </a:blip>
          <a:stretch>
            <a:fillRect/>
          </a:stretch>
        </p:blipFill>
        <p:spPr>
          <a:xfrm>
            <a:off x="11244845" y="5884672"/>
            <a:ext cx="531555" cy="742968"/>
          </a:xfrm>
          <a:prstGeom prst="rect">
            <a:avLst/>
          </a:prstGeom>
          <a:noFill/>
          <a:ln>
            <a:noFill/>
          </a:ln>
        </p:spPr>
      </p:pic>
      <p:sp>
        <p:nvSpPr>
          <p:cNvPr id="4" name="Cylinder 3">
            <a:extLst>
              <a:ext uri="{FF2B5EF4-FFF2-40B4-BE49-F238E27FC236}">
                <a16:creationId xmlns:a16="http://schemas.microsoft.com/office/drawing/2014/main" id="{612A33D8-0F8C-F371-E58A-C77D81592F15}"/>
              </a:ext>
            </a:extLst>
          </p:cNvPr>
          <p:cNvSpPr/>
          <p:nvPr/>
        </p:nvSpPr>
        <p:spPr>
          <a:xfrm>
            <a:off x="3254189" y="5120580"/>
            <a:ext cx="5235387" cy="91662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Bandykul</a:t>
            </a:r>
          </a:p>
        </p:txBody>
      </p:sp>
      <p:sp>
        <p:nvSpPr>
          <p:cNvPr id="8" name="Cylinder 7">
            <a:extLst>
              <a:ext uri="{FF2B5EF4-FFF2-40B4-BE49-F238E27FC236}">
                <a16:creationId xmlns:a16="http://schemas.microsoft.com/office/drawing/2014/main" id="{7CE7B559-3495-D66F-95B4-80B28F5F842F}"/>
              </a:ext>
            </a:extLst>
          </p:cNvPr>
          <p:cNvSpPr/>
          <p:nvPr/>
        </p:nvSpPr>
        <p:spPr>
          <a:xfrm>
            <a:off x="3254188" y="4037551"/>
            <a:ext cx="5235387" cy="91662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U10 - U13</a:t>
            </a:r>
          </a:p>
        </p:txBody>
      </p:sp>
      <p:sp>
        <p:nvSpPr>
          <p:cNvPr id="9" name="Cylinder 8">
            <a:extLst>
              <a:ext uri="{FF2B5EF4-FFF2-40B4-BE49-F238E27FC236}">
                <a16:creationId xmlns:a16="http://schemas.microsoft.com/office/drawing/2014/main" id="{A3ED1E26-D312-4CC6-3749-5DF45385927B}"/>
              </a:ext>
            </a:extLst>
          </p:cNvPr>
          <p:cNvSpPr/>
          <p:nvPr/>
        </p:nvSpPr>
        <p:spPr>
          <a:xfrm>
            <a:off x="3254187" y="2818351"/>
            <a:ext cx="5235387" cy="91662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U14 – U16</a:t>
            </a:r>
          </a:p>
        </p:txBody>
      </p:sp>
      <p:sp>
        <p:nvSpPr>
          <p:cNvPr id="11" name="Cylinder 10">
            <a:extLst>
              <a:ext uri="{FF2B5EF4-FFF2-40B4-BE49-F238E27FC236}">
                <a16:creationId xmlns:a16="http://schemas.microsoft.com/office/drawing/2014/main" id="{02DBC22C-E237-6E7C-33D9-2CFA095B7245}"/>
              </a:ext>
            </a:extLst>
          </p:cNvPr>
          <p:cNvSpPr/>
          <p:nvPr/>
        </p:nvSpPr>
        <p:spPr>
          <a:xfrm>
            <a:off x="3254187" y="1545179"/>
            <a:ext cx="5235387" cy="91662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U17 – U19</a:t>
            </a:r>
          </a:p>
        </p:txBody>
      </p:sp>
      <p:sp>
        <p:nvSpPr>
          <p:cNvPr id="15" name="Frame 14">
            <a:extLst>
              <a:ext uri="{FF2B5EF4-FFF2-40B4-BE49-F238E27FC236}">
                <a16:creationId xmlns:a16="http://schemas.microsoft.com/office/drawing/2014/main" id="{DCA26F3D-3170-F03D-A648-4361A1F7F9FE}"/>
              </a:ext>
            </a:extLst>
          </p:cNvPr>
          <p:cNvSpPr/>
          <p:nvPr/>
        </p:nvSpPr>
        <p:spPr>
          <a:xfrm>
            <a:off x="314960" y="1258833"/>
            <a:ext cx="2530916" cy="406391"/>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latin typeface="Satoshi" pitchFamily="50" charset="0"/>
              </a:rPr>
              <a:t>Träning &amp; Ledarskap</a:t>
            </a:r>
          </a:p>
        </p:txBody>
      </p:sp>
      <p:sp>
        <p:nvSpPr>
          <p:cNvPr id="16" name="Frame 15">
            <a:extLst>
              <a:ext uri="{FF2B5EF4-FFF2-40B4-BE49-F238E27FC236}">
                <a16:creationId xmlns:a16="http://schemas.microsoft.com/office/drawing/2014/main" id="{5B0579EB-611C-CCDE-AFDC-5161EF21BA92}"/>
              </a:ext>
            </a:extLst>
          </p:cNvPr>
          <p:cNvSpPr/>
          <p:nvPr/>
        </p:nvSpPr>
        <p:spPr>
          <a:xfrm>
            <a:off x="8897884" y="1258833"/>
            <a:ext cx="2878515" cy="406398"/>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latin typeface="Satoshi" pitchFamily="50" charset="0"/>
              </a:rPr>
              <a:t>Styrning, Regler, Mål</a:t>
            </a:r>
          </a:p>
        </p:txBody>
      </p:sp>
      <p:sp>
        <p:nvSpPr>
          <p:cNvPr id="18" name="Rectangle: Folded Corner 17">
            <a:extLst>
              <a:ext uri="{FF2B5EF4-FFF2-40B4-BE49-F238E27FC236}">
                <a16:creationId xmlns:a16="http://schemas.microsoft.com/office/drawing/2014/main" id="{DD597731-F938-C14A-6884-86D70CBFE5C2}"/>
              </a:ext>
            </a:extLst>
          </p:cNvPr>
          <p:cNvSpPr/>
          <p:nvPr/>
        </p:nvSpPr>
        <p:spPr>
          <a:xfrm>
            <a:off x="406400" y="2003492"/>
            <a:ext cx="2631440" cy="1146105"/>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Satoshi" pitchFamily="50" charset="0"/>
              </a:rPr>
              <a:t>Hur tar vi nästa steg? Hur förbereder vi för seniorspel?</a:t>
            </a:r>
          </a:p>
        </p:txBody>
      </p:sp>
      <p:sp>
        <p:nvSpPr>
          <p:cNvPr id="19" name="Rectangle: Folded Corner 18">
            <a:extLst>
              <a:ext uri="{FF2B5EF4-FFF2-40B4-BE49-F238E27FC236}">
                <a16:creationId xmlns:a16="http://schemas.microsoft.com/office/drawing/2014/main" id="{1AB1F40E-A452-827D-29EC-47F1209D2C5A}"/>
              </a:ext>
            </a:extLst>
          </p:cNvPr>
          <p:cNvSpPr/>
          <p:nvPr/>
        </p:nvSpPr>
        <p:spPr>
          <a:xfrm>
            <a:off x="406400" y="3349759"/>
            <a:ext cx="2631440" cy="1146105"/>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Satoshi" pitchFamily="50" charset="0"/>
              </a:rPr>
              <a:t>Vilket ledarskap för dessa åldrar? Vad ska vara fokus i träningen?</a:t>
            </a:r>
          </a:p>
          <a:p>
            <a:pPr algn="ctr"/>
            <a:r>
              <a:rPr lang="sv-SE" sz="1200" dirty="0">
                <a:latin typeface="Satoshi" pitchFamily="50" charset="0"/>
              </a:rPr>
              <a:t>Hur många gånger i vecka tränar vi? Vi förespråkar att man utövar fler idrotter.</a:t>
            </a:r>
          </a:p>
        </p:txBody>
      </p:sp>
      <p:sp>
        <p:nvSpPr>
          <p:cNvPr id="21" name="Rectangle: Folded Corner 20">
            <a:extLst>
              <a:ext uri="{FF2B5EF4-FFF2-40B4-BE49-F238E27FC236}">
                <a16:creationId xmlns:a16="http://schemas.microsoft.com/office/drawing/2014/main" id="{272D51C1-277A-A8B0-8FA1-DA1593C57230}"/>
              </a:ext>
            </a:extLst>
          </p:cNvPr>
          <p:cNvSpPr/>
          <p:nvPr/>
        </p:nvSpPr>
        <p:spPr>
          <a:xfrm>
            <a:off x="415600" y="4701040"/>
            <a:ext cx="2631440" cy="1146105"/>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Satoshi" pitchFamily="50" charset="0"/>
              </a:rPr>
              <a:t>Vilket ledarskap står vi för här? Vad ska vara fokus i träningen?</a:t>
            </a:r>
          </a:p>
        </p:txBody>
      </p:sp>
      <p:sp>
        <p:nvSpPr>
          <p:cNvPr id="23" name="Rectangle: Folded Corner 22">
            <a:extLst>
              <a:ext uri="{FF2B5EF4-FFF2-40B4-BE49-F238E27FC236}">
                <a16:creationId xmlns:a16="http://schemas.microsoft.com/office/drawing/2014/main" id="{CC550F78-6B2A-8B5C-C6A3-064A2EA21309}"/>
              </a:ext>
            </a:extLst>
          </p:cNvPr>
          <p:cNvSpPr/>
          <p:nvPr/>
        </p:nvSpPr>
        <p:spPr>
          <a:xfrm>
            <a:off x="8888685" y="2003492"/>
            <a:ext cx="2631440" cy="1146105"/>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Satoshi" pitchFamily="50" charset="0"/>
              </a:rPr>
              <a:t>Utvecklingsavtal, träna med a-laget, ”de tre första senioråren”</a:t>
            </a:r>
          </a:p>
        </p:txBody>
      </p:sp>
      <p:sp>
        <p:nvSpPr>
          <p:cNvPr id="24" name="Rectangle: Folded Corner 23">
            <a:extLst>
              <a:ext uri="{FF2B5EF4-FFF2-40B4-BE49-F238E27FC236}">
                <a16:creationId xmlns:a16="http://schemas.microsoft.com/office/drawing/2014/main" id="{F71AFA97-CBA9-D852-B428-B403CBE15CDC}"/>
              </a:ext>
            </a:extLst>
          </p:cNvPr>
          <p:cNvSpPr/>
          <p:nvPr/>
        </p:nvSpPr>
        <p:spPr>
          <a:xfrm>
            <a:off x="8888685" y="3349759"/>
            <a:ext cx="2631440" cy="1146105"/>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Satoshi" pitchFamily="50" charset="0"/>
              </a:rPr>
              <a:t>Lån mellan lag, organisation av lag, material</a:t>
            </a:r>
          </a:p>
        </p:txBody>
      </p:sp>
      <p:sp>
        <p:nvSpPr>
          <p:cNvPr id="25" name="Rectangle: Folded Corner 24">
            <a:extLst>
              <a:ext uri="{FF2B5EF4-FFF2-40B4-BE49-F238E27FC236}">
                <a16:creationId xmlns:a16="http://schemas.microsoft.com/office/drawing/2014/main" id="{340950E1-8A19-72DC-7B29-4C01FC6C7D3E}"/>
              </a:ext>
            </a:extLst>
          </p:cNvPr>
          <p:cNvSpPr/>
          <p:nvPr/>
        </p:nvSpPr>
        <p:spPr>
          <a:xfrm>
            <a:off x="8897885" y="4701040"/>
            <a:ext cx="2631440" cy="1146105"/>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Satoshi" pitchFamily="50" charset="0"/>
              </a:rPr>
              <a:t>Bandykul – Hur många kliver in i verksamheten och hur många kliver vidare till U10? Utbildning i föräldraskap? </a:t>
            </a:r>
          </a:p>
        </p:txBody>
      </p:sp>
    </p:spTree>
    <p:extLst>
      <p:ext uri="{BB962C8B-B14F-4D97-AF65-F5344CB8AC3E}">
        <p14:creationId xmlns:p14="http://schemas.microsoft.com/office/powerpoint/2010/main" val="3403703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Rak pilkoppling 9">
            <a:extLst>
              <a:ext uri="{FF2B5EF4-FFF2-40B4-BE49-F238E27FC236}">
                <a16:creationId xmlns:a16="http://schemas.microsoft.com/office/drawing/2014/main" id="{1330A5F0-3867-4180-2AF7-4348090FEF09}"/>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0DC2E119-EAA8-5E2D-54A6-6EE013B3C689}"/>
              </a:ext>
            </a:extLst>
          </p:cNvPr>
          <p:cNvSpPr txBox="1"/>
          <p:nvPr/>
        </p:nvSpPr>
        <p:spPr>
          <a:xfrm>
            <a:off x="682113" y="302819"/>
            <a:ext cx="8431659" cy="779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467" dirty="0">
                <a:latin typeface="League Gothic" pitchFamily="2" charset="0"/>
                <a:ea typeface="Cambria"/>
                <a:cs typeface="Calibri"/>
              </a:rPr>
              <a:t>Styrning</a:t>
            </a:r>
          </a:p>
        </p:txBody>
      </p:sp>
      <p:pic>
        <p:nvPicPr>
          <p:cNvPr id="52" name="Google Shape;84;p17">
            <a:extLst>
              <a:ext uri="{FF2B5EF4-FFF2-40B4-BE49-F238E27FC236}">
                <a16:creationId xmlns:a16="http://schemas.microsoft.com/office/drawing/2014/main" id="{0C9345E6-A2C4-7DC0-6C73-61FA905C0E86}"/>
              </a:ext>
            </a:extLst>
          </p:cNvPr>
          <p:cNvPicPr preferRelativeResize="0">
            <a:picLocks noChangeAspect="1"/>
          </p:cNvPicPr>
          <p:nvPr/>
        </p:nvPicPr>
        <p:blipFill>
          <a:blip r:embed="rId2">
            <a:alphaModFix/>
          </a:blip>
          <a:stretch>
            <a:fillRect/>
          </a:stretch>
        </p:blipFill>
        <p:spPr>
          <a:xfrm>
            <a:off x="11244845" y="5884672"/>
            <a:ext cx="531555" cy="742968"/>
          </a:xfrm>
          <a:prstGeom prst="rect">
            <a:avLst/>
          </a:prstGeom>
          <a:noFill/>
          <a:ln>
            <a:noFill/>
          </a:ln>
        </p:spPr>
      </p:pic>
      <p:sp>
        <p:nvSpPr>
          <p:cNvPr id="11" name="Cylinder 10">
            <a:extLst>
              <a:ext uri="{FF2B5EF4-FFF2-40B4-BE49-F238E27FC236}">
                <a16:creationId xmlns:a16="http://schemas.microsoft.com/office/drawing/2014/main" id="{02DBC22C-E237-6E7C-33D9-2CFA095B7245}"/>
              </a:ext>
            </a:extLst>
          </p:cNvPr>
          <p:cNvSpPr/>
          <p:nvPr/>
        </p:nvSpPr>
        <p:spPr>
          <a:xfrm>
            <a:off x="3477152" y="5426359"/>
            <a:ext cx="5235387" cy="91662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U17 – U19</a:t>
            </a:r>
          </a:p>
        </p:txBody>
      </p:sp>
      <p:sp>
        <p:nvSpPr>
          <p:cNvPr id="23" name="Rectangle: Folded Corner 22">
            <a:extLst>
              <a:ext uri="{FF2B5EF4-FFF2-40B4-BE49-F238E27FC236}">
                <a16:creationId xmlns:a16="http://schemas.microsoft.com/office/drawing/2014/main" id="{CC550F78-6B2A-8B5C-C6A3-064A2EA21309}"/>
              </a:ext>
            </a:extLst>
          </p:cNvPr>
          <p:cNvSpPr/>
          <p:nvPr/>
        </p:nvSpPr>
        <p:spPr>
          <a:xfrm>
            <a:off x="7251965" y="3957799"/>
            <a:ext cx="2413243" cy="1393852"/>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800" dirty="0">
                <a:latin typeface="Satoshi" pitchFamily="50" charset="0"/>
              </a:rPr>
              <a:t>Utvecklingsavtal, träna med a-laget, ”de tre första senioråren”</a:t>
            </a:r>
          </a:p>
        </p:txBody>
      </p:sp>
      <p:sp>
        <p:nvSpPr>
          <p:cNvPr id="2" name="Cylinder 1">
            <a:extLst>
              <a:ext uri="{FF2B5EF4-FFF2-40B4-BE49-F238E27FC236}">
                <a16:creationId xmlns:a16="http://schemas.microsoft.com/office/drawing/2014/main" id="{5A6811C9-26CD-1E70-C5E5-D85C774FFF1A}"/>
              </a:ext>
            </a:extLst>
          </p:cNvPr>
          <p:cNvSpPr/>
          <p:nvPr/>
        </p:nvSpPr>
        <p:spPr>
          <a:xfrm>
            <a:off x="3477151" y="1398049"/>
            <a:ext cx="5235387" cy="1543261"/>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IK Sirius Bandy Elitlag</a:t>
            </a:r>
          </a:p>
        </p:txBody>
      </p:sp>
      <p:sp>
        <p:nvSpPr>
          <p:cNvPr id="3" name="Cylinder 2">
            <a:extLst>
              <a:ext uri="{FF2B5EF4-FFF2-40B4-BE49-F238E27FC236}">
                <a16:creationId xmlns:a16="http://schemas.microsoft.com/office/drawing/2014/main" id="{A077F352-A436-C61D-7E15-171040EE5DD8}"/>
              </a:ext>
            </a:extLst>
          </p:cNvPr>
          <p:cNvSpPr/>
          <p:nvPr/>
        </p:nvSpPr>
        <p:spPr>
          <a:xfrm>
            <a:off x="721121" y="2954345"/>
            <a:ext cx="3693578" cy="916626"/>
          </a:xfrm>
          <a:prstGeom prst="can">
            <a:avLst/>
          </a:prstGeom>
          <a:solidFill>
            <a:schemeClr val="bg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UNIK Bandy</a:t>
            </a:r>
          </a:p>
        </p:txBody>
      </p:sp>
      <p:sp>
        <p:nvSpPr>
          <p:cNvPr id="5" name="Cylinder 4">
            <a:extLst>
              <a:ext uri="{FF2B5EF4-FFF2-40B4-BE49-F238E27FC236}">
                <a16:creationId xmlns:a16="http://schemas.microsoft.com/office/drawing/2014/main" id="{6FA9B9D6-AC1E-E4D0-5A9C-F159A9FCB6AF}"/>
              </a:ext>
            </a:extLst>
          </p:cNvPr>
          <p:cNvSpPr/>
          <p:nvPr/>
        </p:nvSpPr>
        <p:spPr>
          <a:xfrm>
            <a:off x="7990422" y="2920746"/>
            <a:ext cx="3693578" cy="916626"/>
          </a:xfrm>
          <a:prstGeom prst="can">
            <a:avLst/>
          </a:prstGeom>
          <a:solidFill>
            <a:schemeClr val="bg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tx1"/>
                </a:solidFill>
                <a:latin typeface="Satoshi" pitchFamily="50" charset="0"/>
              </a:rPr>
              <a:t>Uppsala BOIS</a:t>
            </a:r>
          </a:p>
        </p:txBody>
      </p:sp>
      <p:sp>
        <p:nvSpPr>
          <p:cNvPr id="6" name="Rectangle: Folded Corner 5">
            <a:extLst>
              <a:ext uri="{FF2B5EF4-FFF2-40B4-BE49-F238E27FC236}">
                <a16:creationId xmlns:a16="http://schemas.microsoft.com/office/drawing/2014/main" id="{129E591F-441F-4835-4F82-3F38C9F2DE0C}"/>
              </a:ext>
            </a:extLst>
          </p:cNvPr>
          <p:cNvSpPr/>
          <p:nvPr/>
        </p:nvSpPr>
        <p:spPr>
          <a:xfrm>
            <a:off x="2823221" y="3957799"/>
            <a:ext cx="2413243" cy="1393852"/>
          </a:xfrm>
          <a:prstGeom prst="foldedCorner">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800" dirty="0">
                <a:latin typeface="Satoshi" pitchFamily="50" charset="0"/>
              </a:rPr>
              <a:t>Utvecklingsavtal, träna med a-laget, ”de tre första senioråren”</a:t>
            </a:r>
          </a:p>
        </p:txBody>
      </p:sp>
    </p:spTree>
    <p:extLst>
      <p:ext uri="{BB962C8B-B14F-4D97-AF65-F5344CB8AC3E}">
        <p14:creationId xmlns:p14="http://schemas.microsoft.com/office/powerpoint/2010/main" val="3263916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0C70-F255-FF7C-9E4F-B7C33A849353}"/>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8AAFE23C-3BC8-198B-FF4C-0C0C58D21AFB}"/>
              </a:ext>
            </a:extLst>
          </p:cNvPr>
          <p:cNvSpPr txBox="1"/>
          <p:nvPr/>
        </p:nvSpPr>
        <p:spPr>
          <a:xfrm>
            <a:off x="682113" y="302819"/>
            <a:ext cx="8431659"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500" dirty="0">
                <a:latin typeface="League Gothic" pitchFamily="2" charset="0"/>
                <a:ea typeface="Cambria"/>
                <a:cs typeface="Calibri"/>
              </a:rPr>
              <a:t>Inriktningar - specialisering</a:t>
            </a:r>
          </a:p>
        </p:txBody>
      </p:sp>
      <p:sp>
        <p:nvSpPr>
          <p:cNvPr id="5" name="textruta 4">
            <a:extLst>
              <a:ext uri="{FF2B5EF4-FFF2-40B4-BE49-F238E27FC236}">
                <a16:creationId xmlns:a16="http://schemas.microsoft.com/office/drawing/2014/main" id="{FBE1C40E-BEF1-B15C-DDD1-E1E9DB2BBE27}"/>
              </a:ext>
            </a:extLst>
          </p:cNvPr>
          <p:cNvSpPr txBox="1"/>
          <p:nvPr/>
        </p:nvSpPr>
        <p:spPr>
          <a:xfrm>
            <a:off x="517200" y="1537597"/>
            <a:ext cx="11236436" cy="5016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spcBef>
                <a:spcPts val="1000"/>
              </a:spcBef>
              <a:buFont typeface="Arial" panose="020B0604020202020204" pitchFamily="34" charset="0"/>
              <a:buChar char="•"/>
            </a:pPr>
            <a:r>
              <a:rPr lang="en-US" sz="2800" dirty="0">
                <a:latin typeface="Satoshi" pitchFamily="50" charset="0"/>
                <a:ea typeface="+mn-lt"/>
                <a:cs typeface="Calibri" panose="020F0502020204030204" pitchFamily="34" charset="0"/>
              </a:rPr>
              <a:t>Vi </a:t>
            </a:r>
            <a:r>
              <a:rPr lang="en-US" sz="2800" dirty="0" err="1">
                <a:latin typeface="Satoshi" pitchFamily="50" charset="0"/>
                <a:ea typeface="+mn-lt"/>
                <a:cs typeface="Calibri" panose="020F0502020204030204" pitchFamily="34" charset="0"/>
              </a:rPr>
              <a:t>väljer</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aldrig</a:t>
            </a:r>
            <a:r>
              <a:rPr lang="en-US" sz="2800" dirty="0">
                <a:latin typeface="Satoshi" pitchFamily="50" charset="0"/>
                <a:ea typeface="+mn-lt"/>
                <a:cs typeface="Calibri" panose="020F0502020204030204" pitchFamily="34" charset="0"/>
              </a:rPr>
              <a:t> bort </a:t>
            </a:r>
            <a:r>
              <a:rPr lang="en-US" sz="2800" dirty="0" err="1">
                <a:latin typeface="Satoshi" pitchFamily="50" charset="0"/>
                <a:ea typeface="+mn-lt"/>
                <a:cs typeface="Calibri" panose="020F0502020204030204" pitchFamily="34" charset="0"/>
              </a:rPr>
              <a:t>någon</a:t>
            </a:r>
            <a:r>
              <a:rPr lang="en-US" sz="2800" dirty="0">
                <a:latin typeface="Satoshi" pitchFamily="50" charset="0"/>
                <a:ea typeface="+mn-lt"/>
                <a:cs typeface="Calibri" panose="020F0502020204030204" pitchFamily="34" charset="0"/>
              </a:rPr>
              <a:t> men vi </a:t>
            </a:r>
            <a:r>
              <a:rPr lang="en-US" sz="2800" dirty="0" err="1">
                <a:latin typeface="Satoshi" pitchFamily="50" charset="0"/>
                <a:ea typeface="+mn-lt"/>
                <a:cs typeface="Calibri" panose="020F0502020204030204" pitchFamily="34" charset="0"/>
              </a:rPr>
              <a:t>tränar</a:t>
            </a:r>
            <a:r>
              <a:rPr lang="en-US" sz="2800" dirty="0">
                <a:latin typeface="Satoshi" pitchFamily="50" charset="0"/>
                <a:ea typeface="+mn-lt"/>
                <a:cs typeface="Calibri" panose="020F0502020204030204" pitchFamily="34" charset="0"/>
              </a:rPr>
              <a:t> för </a:t>
            </a:r>
            <a:r>
              <a:rPr lang="en-US" sz="2800" dirty="0" err="1">
                <a:latin typeface="Satoshi" pitchFamily="50" charset="0"/>
                <a:ea typeface="+mn-lt"/>
                <a:cs typeface="Calibri" panose="020F0502020204030204" pitchFamily="34" charset="0"/>
              </a:rPr>
              <a:t>att</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bli</a:t>
            </a:r>
            <a:r>
              <a:rPr lang="en-US" sz="2800" dirty="0">
                <a:latin typeface="Satoshi" pitchFamily="50" charset="0"/>
                <a:ea typeface="+mn-lt"/>
                <a:cs typeface="Calibri" panose="020F0502020204030204" pitchFamily="34" charset="0"/>
              </a:rPr>
              <a:t> bra och </a:t>
            </a:r>
            <a:r>
              <a:rPr lang="en-US" sz="2800" dirty="0" err="1">
                <a:latin typeface="Satoshi" pitchFamily="50" charset="0"/>
                <a:ea typeface="+mn-lt"/>
                <a:cs typeface="Calibri" panose="020F0502020204030204" pitchFamily="34" charset="0"/>
              </a:rPr>
              <a:t>bättre</a:t>
            </a:r>
            <a:endParaRPr lang="en-US" sz="2800" dirty="0">
              <a:latin typeface="Satoshi" pitchFamily="50" charset="0"/>
              <a:ea typeface="+mn-lt"/>
              <a:cs typeface="Calibri" panose="020F0502020204030204" pitchFamily="34" charset="0"/>
            </a:endParaRPr>
          </a:p>
          <a:p>
            <a:pPr marL="342900" indent="-342900">
              <a:lnSpc>
                <a:spcPct val="150000"/>
              </a:lnSpc>
              <a:spcBef>
                <a:spcPts val="1000"/>
              </a:spcBef>
              <a:buFont typeface="Arial" panose="020B0604020202020204" pitchFamily="34" charset="0"/>
              <a:buChar char="•"/>
            </a:pPr>
            <a:r>
              <a:rPr lang="en-US" sz="2800" dirty="0">
                <a:latin typeface="Satoshi" pitchFamily="50" charset="0"/>
                <a:ea typeface="+mn-lt"/>
                <a:cs typeface="Calibri" panose="020F0502020204030204" pitchFamily="34" charset="0"/>
              </a:rPr>
              <a:t>Vi </a:t>
            </a:r>
            <a:r>
              <a:rPr lang="en-US" sz="2800" dirty="0" err="1">
                <a:latin typeface="Satoshi" pitchFamily="50" charset="0"/>
                <a:ea typeface="+mn-lt"/>
                <a:cs typeface="Calibri" panose="020F0502020204030204" pitchFamily="34" charset="0"/>
              </a:rPr>
              <a:t>har</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fokus</a:t>
            </a:r>
            <a:r>
              <a:rPr lang="en-US" sz="2800" dirty="0">
                <a:latin typeface="Satoshi" pitchFamily="50" charset="0"/>
                <a:ea typeface="+mn-lt"/>
                <a:cs typeface="Calibri" panose="020F0502020204030204" pitchFamily="34" charset="0"/>
              </a:rPr>
              <a:t> på </a:t>
            </a:r>
            <a:r>
              <a:rPr lang="en-US" sz="2800" dirty="0" err="1">
                <a:latin typeface="Satoshi" pitchFamily="50" charset="0"/>
                <a:ea typeface="+mn-lt"/>
                <a:cs typeface="Calibri" panose="020F0502020204030204" pitchFamily="34" charset="0"/>
              </a:rPr>
              <a:t>utveckling</a:t>
            </a:r>
            <a:r>
              <a:rPr lang="en-US" sz="2800" dirty="0">
                <a:latin typeface="Satoshi" pitchFamily="50" charset="0"/>
                <a:ea typeface="+mn-lt"/>
                <a:cs typeface="Calibri" panose="020F0502020204030204" pitchFamily="34" charset="0"/>
              </a:rPr>
              <a:t> och </a:t>
            </a:r>
            <a:r>
              <a:rPr lang="en-US" sz="2800" dirty="0" err="1">
                <a:latin typeface="Satoshi" pitchFamily="50" charset="0"/>
                <a:ea typeface="+mn-lt"/>
                <a:cs typeface="Calibri" panose="020F0502020204030204" pitchFamily="34" charset="0"/>
              </a:rPr>
              <a:t>inte</a:t>
            </a:r>
            <a:r>
              <a:rPr lang="en-US" sz="2800" dirty="0">
                <a:latin typeface="Satoshi" pitchFamily="50" charset="0"/>
                <a:ea typeface="+mn-lt"/>
                <a:cs typeface="Calibri" panose="020F0502020204030204" pitchFamily="34" charset="0"/>
              </a:rPr>
              <a:t> på </a:t>
            </a:r>
            <a:r>
              <a:rPr lang="en-US" sz="2800" dirty="0" err="1">
                <a:latin typeface="Satoshi" pitchFamily="50" charset="0"/>
                <a:ea typeface="+mn-lt"/>
                <a:cs typeface="Calibri" panose="020F0502020204030204" pitchFamily="34" charset="0"/>
              </a:rPr>
              <a:t>resultat</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i</a:t>
            </a:r>
            <a:r>
              <a:rPr lang="en-US" sz="2800" dirty="0">
                <a:latin typeface="Satoshi" pitchFamily="50" charset="0"/>
                <a:ea typeface="+mn-lt"/>
                <a:cs typeface="Calibri" panose="020F0502020204030204" pitchFamily="34" charset="0"/>
              </a:rPr>
              <a:t> matcher</a:t>
            </a:r>
          </a:p>
          <a:p>
            <a:pPr marL="342900" indent="-342900">
              <a:lnSpc>
                <a:spcPct val="150000"/>
              </a:lnSpc>
              <a:spcBef>
                <a:spcPts val="1000"/>
              </a:spcBef>
              <a:buFont typeface="Arial" panose="020B0604020202020204" pitchFamily="34" charset="0"/>
              <a:buChar char="•"/>
            </a:pPr>
            <a:r>
              <a:rPr lang="en-US" sz="2800" dirty="0">
                <a:latin typeface="Satoshi" pitchFamily="50" charset="0"/>
                <a:ea typeface="+mn-lt"/>
                <a:cs typeface="Calibri" panose="020F0502020204030204" pitchFamily="34" charset="0"/>
              </a:rPr>
              <a:t>Vi </a:t>
            </a:r>
            <a:r>
              <a:rPr lang="en-US" sz="2800" dirty="0" err="1">
                <a:latin typeface="Satoshi" pitchFamily="50" charset="0"/>
                <a:ea typeface="+mn-lt"/>
                <a:cs typeface="Calibri" panose="020F0502020204030204" pitchFamily="34" charset="0"/>
              </a:rPr>
              <a:t>vill</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tävla</a:t>
            </a:r>
            <a:r>
              <a:rPr lang="en-US" sz="2800" dirty="0">
                <a:latin typeface="Satoshi" pitchFamily="50" charset="0"/>
                <a:ea typeface="+mn-lt"/>
                <a:cs typeface="Calibri" panose="020F0502020204030204" pitchFamily="34" charset="0"/>
              </a:rPr>
              <a:t> på </a:t>
            </a:r>
            <a:r>
              <a:rPr lang="en-US" sz="2800" dirty="0" err="1">
                <a:latin typeface="Satoshi" pitchFamily="50" charset="0"/>
                <a:ea typeface="+mn-lt"/>
                <a:cs typeface="Calibri" panose="020F0502020204030204" pitchFamily="34" charset="0"/>
              </a:rPr>
              <a:t>nationell</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nivå</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i</a:t>
            </a:r>
            <a:r>
              <a:rPr lang="en-US" sz="2800" dirty="0">
                <a:latin typeface="Satoshi" pitchFamily="50" charset="0"/>
                <a:ea typeface="+mn-lt"/>
                <a:cs typeface="Calibri" panose="020F0502020204030204" pitchFamily="34" charset="0"/>
              </a:rPr>
              <a:t> de </a:t>
            </a:r>
            <a:r>
              <a:rPr lang="en-US" sz="2800" dirty="0" err="1">
                <a:latin typeface="Satoshi" pitchFamily="50" charset="0"/>
                <a:ea typeface="+mn-lt"/>
                <a:cs typeface="Calibri" panose="020F0502020204030204" pitchFamily="34" charset="0"/>
              </a:rPr>
              <a:t>äldsta</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åldrarna</a:t>
            </a:r>
            <a:r>
              <a:rPr lang="en-US" sz="2800" dirty="0">
                <a:latin typeface="Satoshi" pitchFamily="50" charset="0"/>
                <a:ea typeface="+mn-lt"/>
                <a:cs typeface="Calibri" panose="020F0502020204030204" pitchFamily="34" charset="0"/>
              </a:rPr>
              <a:t> och </a:t>
            </a:r>
            <a:r>
              <a:rPr lang="en-US" sz="2800" dirty="0" err="1">
                <a:latin typeface="Satoshi" pitchFamily="50" charset="0"/>
                <a:ea typeface="+mn-lt"/>
                <a:cs typeface="Calibri" panose="020F0502020204030204" pitchFamily="34" charset="0"/>
              </a:rPr>
              <a:t>gör</a:t>
            </a:r>
            <a:r>
              <a:rPr lang="en-US" sz="2800" dirty="0">
                <a:latin typeface="Satoshi" pitchFamily="50" charset="0"/>
                <a:ea typeface="+mn-lt"/>
                <a:cs typeface="Calibri" panose="020F0502020204030204" pitchFamily="34" charset="0"/>
              </a:rPr>
              <a:t> det med de </a:t>
            </a:r>
            <a:r>
              <a:rPr lang="en-US" sz="2800" dirty="0" err="1">
                <a:latin typeface="Satoshi" pitchFamily="50" charset="0"/>
                <a:ea typeface="+mn-lt"/>
                <a:cs typeface="Calibri" panose="020F0502020204030204" pitchFamily="34" charset="0"/>
              </a:rPr>
              <a:t>spelare</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som</a:t>
            </a:r>
            <a:r>
              <a:rPr lang="en-US" sz="2800" dirty="0">
                <a:latin typeface="Satoshi" pitchFamily="50" charset="0"/>
                <a:ea typeface="+mn-lt"/>
                <a:cs typeface="Calibri" panose="020F0502020204030204" pitchFamily="34" charset="0"/>
              </a:rPr>
              <a:t> vi </a:t>
            </a:r>
            <a:r>
              <a:rPr lang="en-US" sz="2800" dirty="0" err="1">
                <a:latin typeface="Satoshi" pitchFamily="50" charset="0"/>
                <a:ea typeface="+mn-lt"/>
                <a:cs typeface="Calibri" panose="020F0502020204030204" pitchFamily="34" charset="0"/>
              </a:rPr>
              <a:t>har</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våra</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egna</a:t>
            </a:r>
            <a:r>
              <a:rPr lang="en-US" sz="2800" dirty="0">
                <a:latin typeface="Satoshi" pitchFamily="50" charset="0"/>
                <a:ea typeface="+mn-lt"/>
                <a:cs typeface="Calibri" panose="020F0502020204030204" pitchFamily="34" charset="0"/>
              </a:rPr>
              <a:t> </a:t>
            </a:r>
            <a:r>
              <a:rPr lang="en-US" sz="2800" dirty="0" err="1">
                <a:latin typeface="Satoshi" pitchFamily="50" charset="0"/>
                <a:ea typeface="+mn-lt"/>
                <a:cs typeface="Calibri" panose="020F0502020204030204" pitchFamily="34" charset="0"/>
              </a:rPr>
              <a:t>spelare</a:t>
            </a:r>
            <a:r>
              <a:rPr lang="en-US" sz="2800" dirty="0">
                <a:latin typeface="Satoshi" pitchFamily="50" charset="0"/>
                <a:ea typeface="+mn-lt"/>
                <a:cs typeface="Calibri" panose="020F0502020204030204" pitchFamily="34" charset="0"/>
              </a:rPr>
              <a:t>”)*</a:t>
            </a:r>
          </a:p>
          <a:p>
            <a:pPr marL="342900" indent="-342900">
              <a:lnSpc>
                <a:spcPct val="150000"/>
              </a:lnSpc>
              <a:spcBef>
                <a:spcPts val="1000"/>
              </a:spcBef>
              <a:buFont typeface="Arial" panose="020B0604020202020204" pitchFamily="34" charset="0"/>
              <a:buChar char="•"/>
            </a:pPr>
            <a:endParaRPr lang="en-US" sz="2800" dirty="0">
              <a:latin typeface="Satoshi" pitchFamily="50" charset="0"/>
              <a:ea typeface="+mn-lt"/>
              <a:cs typeface="Calibri" panose="020F0502020204030204" pitchFamily="34" charset="0"/>
            </a:endParaRPr>
          </a:p>
          <a:p>
            <a:pPr marL="342900" indent="-342900">
              <a:lnSpc>
                <a:spcPct val="150000"/>
              </a:lnSpc>
              <a:spcBef>
                <a:spcPts val="1000"/>
              </a:spcBef>
              <a:buFont typeface="Arial" panose="020B0604020202020204" pitchFamily="34" charset="0"/>
              <a:buChar char="•"/>
            </a:pPr>
            <a:endParaRPr lang="en-US" sz="2800" dirty="0">
              <a:latin typeface="Satoshi" pitchFamily="50" charset="0"/>
              <a:ea typeface="+mn-lt"/>
              <a:cs typeface="Calibri" panose="020F0502020204030204" pitchFamily="34" charset="0"/>
            </a:endParaRPr>
          </a:p>
          <a:p>
            <a:pPr>
              <a:lnSpc>
                <a:spcPct val="150000"/>
              </a:lnSpc>
              <a:spcBef>
                <a:spcPts val="1000"/>
              </a:spcBef>
            </a:pPr>
            <a:r>
              <a:rPr lang="en-US" sz="2000" dirty="0">
                <a:latin typeface="Satoshi" pitchFamily="50" charset="0"/>
                <a:ea typeface="+mn-lt"/>
                <a:cs typeface="Calibri" panose="020F0502020204030204" pitchFamily="34" charset="0"/>
              </a:rPr>
              <a:t>*inga </a:t>
            </a:r>
            <a:r>
              <a:rPr lang="en-US" sz="2000" dirty="0" err="1">
                <a:latin typeface="Satoshi" pitchFamily="50" charset="0"/>
                <a:ea typeface="+mn-lt"/>
                <a:cs typeface="Calibri" panose="020F0502020204030204" pitchFamily="34" charset="0"/>
              </a:rPr>
              <a:t>spelare</a:t>
            </a:r>
            <a:r>
              <a:rPr lang="en-US" sz="2000" dirty="0">
                <a:latin typeface="Satoshi" pitchFamily="50" charset="0"/>
                <a:ea typeface="+mn-lt"/>
                <a:cs typeface="Calibri" panose="020F0502020204030204" pitchFamily="34" charset="0"/>
              </a:rPr>
              <a:t> </a:t>
            </a:r>
            <a:r>
              <a:rPr lang="en-US" sz="2000" dirty="0" err="1">
                <a:latin typeface="Satoshi" pitchFamily="50" charset="0"/>
                <a:ea typeface="+mn-lt"/>
                <a:cs typeface="Calibri" panose="020F0502020204030204" pitchFamily="34" charset="0"/>
              </a:rPr>
              <a:t>väljs</a:t>
            </a:r>
            <a:r>
              <a:rPr lang="en-US" sz="2000" dirty="0">
                <a:latin typeface="Satoshi" pitchFamily="50" charset="0"/>
                <a:ea typeface="+mn-lt"/>
                <a:cs typeface="Calibri" panose="020F0502020204030204" pitchFamily="34" charset="0"/>
              </a:rPr>
              <a:t> bort </a:t>
            </a:r>
            <a:r>
              <a:rPr lang="en-US" sz="2000" dirty="0" err="1">
                <a:latin typeface="Satoshi" pitchFamily="50" charset="0"/>
                <a:ea typeface="+mn-lt"/>
                <a:cs typeface="Calibri" panose="020F0502020204030204" pitchFamily="34" charset="0"/>
              </a:rPr>
              <a:t>eller</a:t>
            </a:r>
            <a:r>
              <a:rPr lang="en-US" sz="2000" dirty="0">
                <a:latin typeface="Satoshi" pitchFamily="50" charset="0"/>
                <a:ea typeface="+mn-lt"/>
                <a:cs typeface="Calibri" panose="020F0502020204030204" pitchFamily="34" charset="0"/>
              </a:rPr>
              <a:t> </a:t>
            </a:r>
            <a:r>
              <a:rPr lang="en-US" sz="2000" dirty="0" err="1">
                <a:latin typeface="Satoshi" pitchFamily="50" charset="0"/>
                <a:ea typeface="+mn-lt"/>
                <a:cs typeface="Calibri" panose="020F0502020204030204" pitchFamily="34" charset="0"/>
              </a:rPr>
              <a:t>andra</a:t>
            </a:r>
            <a:r>
              <a:rPr lang="en-US" sz="2000" dirty="0">
                <a:latin typeface="Satoshi" pitchFamily="50" charset="0"/>
                <a:ea typeface="+mn-lt"/>
                <a:cs typeface="Calibri" panose="020F0502020204030204" pitchFamily="34" charset="0"/>
              </a:rPr>
              <a:t> “</a:t>
            </a:r>
            <a:r>
              <a:rPr lang="en-US" sz="2000" dirty="0" err="1">
                <a:latin typeface="Satoshi" pitchFamily="50" charset="0"/>
                <a:ea typeface="+mn-lt"/>
                <a:cs typeface="Calibri" panose="020F0502020204030204" pitchFamily="34" charset="0"/>
              </a:rPr>
              <a:t>bättre</a:t>
            </a:r>
            <a:r>
              <a:rPr lang="en-US" sz="2000" dirty="0">
                <a:latin typeface="Satoshi" pitchFamily="50" charset="0"/>
                <a:ea typeface="+mn-lt"/>
                <a:cs typeface="Calibri" panose="020F0502020204030204" pitchFamily="34" charset="0"/>
              </a:rPr>
              <a:t>” </a:t>
            </a:r>
            <a:r>
              <a:rPr lang="en-US" sz="2000" dirty="0" err="1">
                <a:latin typeface="Satoshi" pitchFamily="50" charset="0"/>
                <a:ea typeface="+mn-lt"/>
                <a:cs typeface="Calibri" panose="020F0502020204030204" pitchFamily="34" charset="0"/>
              </a:rPr>
              <a:t>spelare</a:t>
            </a:r>
            <a:r>
              <a:rPr lang="en-US" sz="2000" dirty="0">
                <a:latin typeface="Satoshi" pitchFamily="50" charset="0"/>
                <a:ea typeface="+mn-lt"/>
                <a:cs typeface="Calibri" panose="020F0502020204030204" pitchFamily="34" charset="0"/>
              </a:rPr>
              <a:t> </a:t>
            </a:r>
            <a:r>
              <a:rPr lang="en-US" sz="2000" dirty="0" err="1">
                <a:latin typeface="Satoshi" pitchFamily="50" charset="0"/>
                <a:ea typeface="+mn-lt"/>
                <a:cs typeface="Calibri" panose="020F0502020204030204" pitchFamily="34" charset="0"/>
              </a:rPr>
              <a:t>tas</a:t>
            </a:r>
            <a:r>
              <a:rPr lang="en-US" sz="2000" dirty="0">
                <a:latin typeface="Satoshi" pitchFamily="50" charset="0"/>
                <a:ea typeface="+mn-lt"/>
                <a:cs typeface="Calibri" panose="020F0502020204030204" pitchFamily="34" charset="0"/>
              </a:rPr>
              <a:t> in för </a:t>
            </a:r>
            <a:r>
              <a:rPr lang="en-US" sz="2000" dirty="0" err="1">
                <a:latin typeface="Satoshi" pitchFamily="50" charset="0"/>
                <a:ea typeface="+mn-lt"/>
                <a:cs typeface="Calibri" panose="020F0502020204030204" pitchFamily="34" charset="0"/>
              </a:rPr>
              <a:t>att</a:t>
            </a:r>
            <a:r>
              <a:rPr lang="en-US" sz="2000" dirty="0">
                <a:latin typeface="Satoshi" pitchFamily="50" charset="0"/>
                <a:ea typeface="+mn-lt"/>
                <a:cs typeface="Calibri" panose="020F0502020204030204" pitchFamily="34" charset="0"/>
              </a:rPr>
              <a:t> vi ska </a:t>
            </a:r>
            <a:r>
              <a:rPr lang="en-US" sz="2000" dirty="0" err="1">
                <a:latin typeface="Satoshi" pitchFamily="50" charset="0"/>
                <a:ea typeface="+mn-lt"/>
                <a:cs typeface="Calibri" panose="020F0502020204030204" pitchFamily="34" charset="0"/>
              </a:rPr>
              <a:t>vinna</a:t>
            </a:r>
            <a:r>
              <a:rPr lang="en-US" sz="2000" dirty="0">
                <a:latin typeface="Satoshi" pitchFamily="50" charset="0"/>
                <a:ea typeface="+mn-lt"/>
                <a:cs typeface="Calibri" panose="020F0502020204030204" pitchFamily="34" charset="0"/>
              </a:rPr>
              <a:t> </a:t>
            </a:r>
            <a:r>
              <a:rPr lang="en-US" sz="2000" dirty="0" err="1">
                <a:latin typeface="Satoshi" pitchFamily="50" charset="0"/>
                <a:ea typeface="+mn-lt"/>
                <a:cs typeface="Calibri" panose="020F0502020204030204" pitchFamily="34" charset="0"/>
              </a:rPr>
              <a:t>mer</a:t>
            </a:r>
            <a:r>
              <a:rPr lang="en-US" sz="2000" dirty="0">
                <a:latin typeface="Satoshi" pitchFamily="50" charset="0"/>
                <a:ea typeface="+mn-lt"/>
                <a:cs typeface="Calibri" panose="020F0502020204030204" pitchFamily="34" charset="0"/>
              </a:rPr>
              <a:t> matcher. </a:t>
            </a:r>
          </a:p>
        </p:txBody>
      </p:sp>
      <p:cxnSp>
        <p:nvCxnSpPr>
          <p:cNvPr id="11" name="Rak pilkoppling 10">
            <a:extLst>
              <a:ext uri="{FF2B5EF4-FFF2-40B4-BE49-F238E27FC236}">
                <a16:creationId xmlns:a16="http://schemas.microsoft.com/office/drawing/2014/main" id="{C7685F91-D355-5638-A592-A332EA737AEE}"/>
              </a:ext>
            </a:extLst>
          </p:cNvPr>
          <p:cNvCxnSpPr>
            <a:cxnSpLocks/>
          </p:cNvCxnSpPr>
          <p:nvPr/>
        </p:nvCxnSpPr>
        <p:spPr>
          <a:xfrm>
            <a:off x="-2307" y="1207987"/>
            <a:ext cx="12194307" cy="0"/>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Google Shape;77;p16">
            <a:extLst>
              <a:ext uri="{FF2B5EF4-FFF2-40B4-BE49-F238E27FC236}">
                <a16:creationId xmlns:a16="http://schemas.microsoft.com/office/drawing/2014/main" id="{2F5A00BA-22B3-E7F5-AAC3-3A81DA40DF9E}"/>
              </a:ext>
            </a:extLst>
          </p:cNvPr>
          <p:cNvPicPr preferRelativeResize="0"/>
          <p:nvPr/>
        </p:nvPicPr>
        <p:blipFill>
          <a:blip r:embed="rId2">
            <a:alphaModFix/>
          </a:blip>
          <a:stretch>
            <a:fillRect/>
          </a:stretch>
        </p:blipFill>
        <p:spPr>
          <a:xfrm>
            <a:off x="10632533" y="5033133"/>
            <a:ext cx="1042267" cy="1456800"/>
          </a:xfrm>
          <a:prstGeom prst="rect">
            <a:avLst/>
          </a:prstGeom>
          <a:noFill/>
          <a:ln>
            <a:noFill/>
          </a:ln>
        </p:spPr>
      </p:pic>
    </p:spTree>
    <p:extLst>
      <p:ext uri="{BB962C8B-B14F-4D97-AF65-F5344CB8AC3E}">
        <p14:creationId xmlns:p14="http://schemas.microsoft.com/office/powerpoint/2010/main" val="4122352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3" name="Title 2">
            <a:extLst>
              <a:ext uri="{FF2B5EF4-FFF2-40B4-BE49-F238E27FC236}">
                <a16:creationId xmlns:a16="http://schemas.microsoft.com/office/drawing/2014/main" id="{653284AC-42FD-E4B3-E9EE-F6CCA6C7CE26}"/>
              </a:ext>
            </a:extLst>
          </p:cNvPr>
          <p:cNvSpPr>
            <a:spLocks noGrp="1"/>
          </p:cNvSpPr>
          <p:nvPr>
            <p:ph type="title"/>
          </p:nvPr>
        </p:nvSpPr>
        <p:spPr/>
        <p:txBody>
          <a:bodyPr/>
          <a:lstStyle/>
          <a:p>
            <a:endParaRPr lang="en-US" dirty="0"/>
          </a:p>
        </p:txBody>
      </p:sp>
      <p:pic>
        <p:nvPicPr>
          <p:cNvPr id="5" name="Bildobjekt 4" descr="IK Sirius Bandy | Visuell identitet">
            <a:extLst>
              <a:ext uri="{FF2B5EF4-FFF2-40B4-BE49-F238E27FC236}">
                <a16:creationId xmlns:a16="http://schemas.microsoft.com/office/drawing/2014/main" id="{306DEA25-4D28-CBC6-214E-EB0D70349D3E}"/>
              </a:ext>
            </a:extLst>
          </p:cNvPr>
          <p:cNvPicPr>
            <a:picLocks noChangeAspect="1"/>
          </p:cNvPicPr>
          <p:nvPr/>
        </p:nvPicPr>
        <p:blipFill>
          <a:blip r:embed="rId3"/>
          <a:stretch>
            <a:fillRect/>
          </a:stretch>
        </p:blipFill>
        <p:spPr>
          <a:xfrm>
            <a:off x="3953864" y="1311152"/>
            <a:ext cx="4284272" cy="4235695"/>
          </a:xfrm>
          <a:prstGeom prst="rect">
            <a:avLst/>
          </a:prstGeom>
        </p:spPr>
      </p:pic>
    </p:spTree>
    <p:extLst>
      <p:ext uri="{BB962C8B-B14F-4D97-AF65-F5344CB8AC3E}">
        <p14:creationId xmlns:p14="http://schemas.microsoft.com/office/powerpoint/2010/main" val="659649125"/>
      </p:ext>
    </p:extLst>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9b06377-a3c1-47de-9356-f41a7e992e71}" enabled="1" method="Privileged" siteId="{e3ec1ec4-b994-4e9e-82e0-80234621871f}" removed="0"/>
</clbl:labelList>
</file>

<file path=docProps/app.xml><?xml version="1.0" encoding="utf-8"?>
<Properties xmlns="http://schemas.openxmlformats.org/officeDocument/2006/extended-properties" xmlns:vt="http://schemas.openxmlformats.org/officeDocument/2006/docPropsVTypes">
  <TotalTime>17934</TotalTime>
  <Words>1652</Words>
  <Application>Microsoft Office PowerPoint</Application>
  <PresentationFormat>Bredbild</PresentationFormat>
  <Paragraphs>234</Paragraphs>
  <Slides>23</Slides>
  <Notes>6</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23</vt:i4>
      </vt:variant>
    </vt:vector>
  </HeadingPairs>
  <TitlesOfParts>
    <vt:vector size="29" baseType="lpstr">
      <vt:lpstr>Arial</vt:lpstr>
      <vt:lpstr>Calibri</vt:lpstr>
      <vt:lpstr>League Gothic</vt:lpstr>
      <vt:lpstr>Satoshi</vt:lpstr>
      <vt:lpstr>Times New Roman</vt:lpstr>
      <vt:lpstr>Simple Dark</vt:lpstr>
      <vt:lpstr>IK Sirius BK  Ungdom </vt:lpstr>
      <vt:lpstr>PowerPoint-presentation</vt:lpstr>
      <vt:lpstr>PowerPoint-presentation</vt:lpstr>
      <vt:lpstr>PowerPoint-presentation</vt:lpstr>
      <vt:lpstr>PowerPoint-presentation</vt:lpstr>
      <vt:lpstr>PowerPoint-presentation</vt:lpstr>
      <vt:lpstr>Ledarroller inom IK Sirius BK</vt:lpstr>
      <vt:lpstr>Ledarroller inom IK Sirius BK</vt:lpstr>
      <vt:lpstr>Ledarroller inom IK Sirius BK</vt:lpstr>
      <vt:lpstr>Ledarroller inom IK Sirius BK</vt:lpstr>
      <vt:lpstr>Ledarroller inom IK Sirius BK</vt:lpstr>
      <vt:lpstr>PowerPoint-presentation</vt:lpstr>
      <vt:lpstr>PowerPoint-presentation</vt:lpstr>
      <vt:lpstr>PowerPoint-presentation</vt:lpstr>
      <vt:lpstr>PowerPoint-presentation</vt:lpstr>
      <vt:lpstr>Talangidentifiering kontra talangutveckling</vt:lpstr>
      <vt:lpstr>PowerPoint-presentation</vt:lpstr>
      <vt:lpstr>Vad ger ett bra resultat i slutändan?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 Sirius bandyklubb</dc:title>
  <dc:creator>Andreas Bomark;Joakim Löfkvist</dc:creator>
  <cp:lastModifiedBy>Joakim Löfkvist</cp:lastModifiedBy>
  <cp:revision>86</cp:revision>
  <cp:lastPrinted>2025-09-23T15:00:27Z</cp:lastPrinted>
  <dcterms:created xsi:type="dcterms:W3CDTF">2024-07-19T07:08:36Z</dcterms:created>
  <dcterms:modified xsi:type="dcterms:W3CDTF">2025-09-30T13:29:10Z</dcterms:modified>
</cp:coreProperties>
</file>