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9" r:id="rId4"/>
  </p:sldMasterIdLst>
  <p:notesMasterIdLst>
    <p:notesMasterId r:id="rId17"/>
  </p:notesMasterIdLst>
  <p:handoutMasterIdLst>
    <p:handoutMasterId r:id="rId18"/>
  </p:handoutMasterIdLst>
  <p:sldIdLst>
    <p:sldId id="306" r:id="rId5"/>
    <p:sldId id="310" r:id="rId6"/>
    <p:sldId id="279" r:id="rId7"/>
    <p:sldId id="307" r:id="rId8"/>
    <p:sldId id="318" r:id="rId9"/>
    <p:sldId id="312" r:id="rId10"/>
    <p:sldId id="313" r:id="rId11"/>
    <p:sldId id="314" r:id="rId12"/>
    <p:sldId id="315" r:id="rId13"/>
    <p:sldId id="287" r:id="rId14"/>
    <p:sldId id="317" r:id="rId15"/>
    <p:sldId id="319" r:id="rId1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BDD14-B148-495F-BD32-10BC3E96E250}" v="2" dt="2024-03-20T18:00:47.523"/>
  </p1510:revLst>
</p1510:revInfo>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6517" autoAdjust="0"/>
  </p:normalViewPr>
  <p:slideViewPr>
    <p:cSldViewPr snapToGrid="0">
      <p:cViewPr varScale="1">
        <p:scale>
          <a:sx n="88" d="100"/>
          <a:sy n="88" d="100"/>
        </p:scale>
        <p:origin x="123" y="57"/>
      </p:cViewPr>
      <p:guideLst>
        <p:guide pos="3840"/>
        <p:guide orient="horz" pos="2160"/>
      </p:guideLst>
    </p:cSldViewPr>
  </p:slideViewPr>
  <p:notesTextViewPr>
    <p:cViewPr>
      <p:scale>
        <a:sx n="400" d="100"/>
        <a:sy n="400" d="100"/>
      </p:scale>
      <p:origin x="0" y="0"/>
    </p:cViewPr>
  </p:notesTextViewPr>
  <p:notesViewPr>
    <p:cSldViewPr snapToGrid="0" showGuides="1">
      <p:cViewPr varScale="1">
        <p:scale>
          <a:sx n="63" d="100"/>
          <a:sy n="63" d="100"/>
        </p:scale>
        <p:origin x="283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1A9BCE0C-CD74-4A59-802C-6D2F8C15331A}" type="datetimeFigureOut">
              <a:rPr lang="en-US" smtClean="0"/>
              <a:t>3/20/2024</a:t>
            </a:fld>
            <a:endParaRPr lang="en-US"/>
          </a:p>
        </p:txBody>
      </p:sp>
      <p:sp>
        <p:nvSpPr>
          <p:cNvPr id="4" name="Platshållare för sidfot 3"/>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5" name="Platshållare för bildnummer 4"/>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7798501B-77B5-4365-9881-C6E19A3C1E42}" type="slidenum">
              <a:rPr lang="en-US" smtClean="0"/>
              <a:t>‹#›</a:t>
            </a:fld>
            <a:endParaRPr lang="en-US"/>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F04FDEA8-CBB8-46CC-9562-028963DBC55A}" type="datetimeFigureOut">
              <a:rPr lang="en-US" smtClean="0"/>
              <a:t>3/20/2024</a:t>
            </a:fld>
            <a:endParaRPr lang="en-US"/>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latshållare för sidfot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US"/>
          </a:p>
        </p:txBody>
      </p:sp>
      <p:sp>
        <p:nvSpPr>
          <p:cNvPr id="7" name="Platshållare för bild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FC8BD8E7-1312-41F3-99C4-6DA5AF891969}" type="slidenum">
              <a:rPr lang="en-US" smtClean="0"/>
              <a:t>‹#›</a:t>
            </a:fld>
            <a:endParaRPr lang="en-US"/>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C8BD8E7-1312-41F3-99C4-6DA5AF891969}" type="slidenum">
              <a:rPr lang="en-US" smtClean="0"/>
              <a:t>6</a:t>
            </a:fld>
            <a:endParaRPr lang="en-US"/>
          </a:p>
        </p:txBody>
      </p:sp>
    </p:spTree>
    <p:extLst>
      <p:ext uri="{BB962C8B-B14F-4D97-AF65-F5344CB8AC3E}">
        <p14:creationId xmlns:p14="http://schemas.microsoft.com/office/powerpoint/2010/main" val="3509973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383878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422244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587628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pPr/>
              <a:t>3/20/2024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726119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pPr/>
              <a:t>3/20/2024</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1078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479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906150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082474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pPr/>
              <a:t>3/20/2024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830625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pPr/>
              <a:t>3/20/2024</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74086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54248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665351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822828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976582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134608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1792229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pPr/>
              <a:t>3/20/2024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27225566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with Pictures">
    <p:bg>
      <p:bgRef idx="1001">
        <a:schemeClr val="bg1"/>
      </p:bgRef>
    </p:bg>
    <p:spTree>
      <p:nvGrpSpPr>
        <p:cNvPr id="1" name=""/>
        <p:cNvGrpSpPr/>
        <p:nvPr/>
      </p:nvGrpSpPr>
      <p:grpSpPr>
        <a:xfrm>
          <a:off x="0" y="0"/>
          <a:ext cx="0" cy="0"/>
          <a:chOff x="0" y="0"/>
          <a:chExt cx="0" cy="0"/>
        </a:xfrm>
      </p:grpSpPr>
      <p:sp>
        <p:nvSpPr>
          <p:cNvPr id="8" name="Rektangel 7"/>
          <p:cNvSpPr/>
          <p:nvPr userDrawn="1"/>
        </p:nvSpPr>
        <p:spPr>
          <a:xfrm>
            <a:off x="0" y="4800600"/>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p:cNvSpPr>
            <a:spLocks noGrp="1"/>
          </p:cNvSpPr>
          <p:nvPr>
            <p:ph type="ctrTitle"/>
          </p:nvPr>
        </p:nvSpPr>
        <p:spPr>
          <a:xfrm>
            <a:off x="533400" y="5115656"/>
            <a:ext cx="11125200" cy="914400"/>
          </a:xfrm>
        </p:spPr>
        <p:txBody>
          <a:bodyPr anchor="b">
            <a:normAutofit/>
          </a:bodyPr>
          <a:lstStyle>
            <a:lvl1pPr algn="ctr">
              <a:defRPr sz="4400" spc="-50" baseline="0">
                <a:solidFill>
                  <a:schemeClr val="bg1"/>
                </a:solidFill>
              </a:defRPr>
            </a:lvl1pPr>
          </a:lstStyle>
          <a:p>
            <a:r>
              <a:rPr lang="sv-SE"/>
              <a:t>Klicka här för att ändra format</a:t>
            </a:r>
            <a:endParaRPr lang="en-US"/>
          </a:p>
        </p:txBody>
      </p:sp>
      <p:sp>
        <p:nvSpPr>
          <p:cNvPr id="3" name="Underrubrik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a:p>
        </p:txBody>
      </p:sp>
      <p:sp>
        <p:nvSpPr>
          <p:cNvPr id="9" name="Bildplatshållare 2"/>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
        <p:nvSpPr>
          <p:cNvPr id="13" name="Bildplatshållare 2"/>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
        <p:nvSpPr>
          <p:cNvPr id="14" name="Bildplatshållare 2"/>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vsnittsrubrik">
    <p:bg>
      <p:bgPr>
        <a:solidFill>
          <a:schemeClr val="accent1"/>
        </a:solidFill>
        <a:effectLst/>
      </p:bgPr>
    </p:bg>
    <p:spTree>
      <p:nvGrpSpPr>
        <p:cNvPr id="1" name=""/>
        <p:cNvGrpSpPr/>
        <p:nvPr/>
      </p:nvGrpSpPr>
      <p:grpSpPr>
        <a:xfrm>
          <a:off x="0" y="0"/>
          <a:ext cx="0" cy="0"/>
          <a:chOff x="0" y="0"/>
          <a:chExt cx="0" cy="0"/>
        </a:xfrm>
      </p:grpSpPr>
      <p:sp>
        <p:nvSpPr>
          <p:cNvPr id="7" name="Rektangel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p:cNvSpPr>
            <a:spLocks noGrp="1"/>
          </p:cNvSpPr>
          <p:nvPr>
            <p:ph type="title"/>
          </p:nvPr>
        </p:nvSpPr>
        <p:spPr>
          <a:xfrm>
            <a:off x="831850" y="2514600"/>
            <a:ext cx="10515600" cy="2743200"/>
          </a:xfrm>
        </p:spPr>
        <p:txBody>
          <a:bodyPr anchor="b">
            <a:normAutofit/>
          </a:bodyPr>
          <a:lstStyle>
            <a:lvl1pPr algn="ctr">
              <a:defRPr sz="4400" spc="-50" baseline="0">
                <a:solidFill>
                  <a:schemeClr val="bg1"/>
                </a:solidFill>
              </a:defRPr>
            </a:lvl1pPr>
          </a:lstStyle>
          <a:p>
            <a:r>
              <a:rPr lang="sv-SE"/>
              <a:t>Klicka här för att ändra format</a:t>
            </a:r>
            <a:endParaRPr lang="en-US"/>
          </a:p>
        </p:txBody>
      </p:sp>
      <p:sp>
        <p:nvSpPr>
          <p:cNvPr id="3" name="Textplatshållare 2"/>
          <p:cNvSpPr>
            <a:spLocks noGrp="1"/>
          </p:cNvSpPr>
          <p:nvPr>
            <p:ph type="body" idx="1"/>
          </p:nvPr>
        </p:nvSpPr>
        <p:spPr>
          <a:xfrm>
            <a:off x="831850" y="5257800"/>
            <a:ext cx="10515600" cy="914400"/>
          </a:xfrm>
        </p:spPr>
        <p:txBody>
          <a:bodyPr>
            <a:normAutofit/>
          </a:bodyPr>
          <a:lstStyle>
            <a:lvl1pPr marL="0" indent="0" algn="ctr">
              <a:spcBef>
                <a:spcPts val="0"/>
              </a:spcBef>
              <a:buNone/>
              <a:defRPr sz="2000" cap="all" spc="50"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sv-SE"/>
              <a:t>Klicka här för att ändra format på bakgrundstexten</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151812" y="1714498"/>
            <a:ext cx="3506788" cy="2880360"/>
          </a:xfrm>
        </p:spPr>
        <p:txBody>
          <a:bodyPr anchor="b">
            <a:normAutofit/>
          </a:bodyPr>
          <a:lstStyle>
            <a:lvl1pPr>
              <a:defRPr sz="3000"/>
            </a:lvl1pPr>
          </a:lstStyle>
          <a:p>
            <a:r>
              <a:rPr lang="sv-SE"/>
              <a:t>Klicka här för att ändra format</a:t>
            </a:r>
            <a:endParaRPr lang="en-US" dirty="0"/>
          </a:p>
        </p:txBody>
      </p:sp>
      <p:sp>
        <p:nvSpPr>
          <p:cNvPr id="3" name="Platshållare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platshållare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7CC0096-1860-4642-9CD2-0079EA5E7CD1}" type="datetimeFigureOut">
              <a:rPr lang="en-US" smtClean="0"/>
              <a:t>3/20/2024</a:t>
            </a:fld>
            <a:endParaRPr lang="en-US"/>
          </a:p>
        </p:txBody>
      </p:sp>
      <p:sp>
        <p:nvSpPr>
          <p:cNvPr id="6" name="Platshållare för sidfot 5"/>
          <p:cNvSpPr>
            <a:spLocks noGrp="1"/>
          </p:cNvSpPr>
          <p:nvPr>
            <p:ph type="ftr" sz="quarter" idx="11"/>
          </p:nvPr>
        </p:nvSpPr>
        <p:spPr/>
        <p:txBody>
          <a:bodyPr/>
          <a:lstStyle/>
          <a:p>
            <a:endParaRPr lang="en-US"/>
          </a:p>
        </p:txBody>
      </p:sp>
      <p:sp>
        <p:nvSpPr>
          <p:cNvPr id="7" name="Platshållare för bildnumm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ild med bildtext">
    <p:spTree>
      <p:nvGrpSpPr>
        <p:cNvPr id="1" name=""/>
        <p:cNvGrpSpPr/>
        <p:nvPr/>
      </p:nvGrpSpPr>
      <p:grpSpPr>
        <a:xfrm>
          <a:off x="0" y="0"/>
          <a:ext cx="0" cy="0"/>
          <a:chOff x="0" y="0"/>
          <a:chExt cx="0" cy="0"/>
        </a:xfrm>
      </p:grpSpPr>
      <p:sp>
        <p:nvSpPr>
          <p:cNvPr id="8" name="Rektangel 7"/>
          <p:cNvSpPr/>
          <p:nvPr userDrawn="1"/>
        </p:nvSpPr>
        <p:spPr>
          <a:xfrm>
            <a:off x="8153400" y="0"/>
            <a:ext cx="40386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platshållare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 name="Rubrik 1"/>
          <p:cNvSpPr>
            <a:spLocks noGrp="1"/>
          </p:cNvSpPr>
          <p:nvPr>
            <p:ph type="title"/>
          </p:nvPr>
        </p:nvSpPr>
        <p:spPr>
          <a:xfrm>
            <a:off x="8532813" y="1714500"/>
            <a:ext cx="3125787" cy="2877260"/>
          </a:xfrm>
        </p:spPr>
        <p:txBody>
          <a:bodyPr anchor="b">
            <a:normAutofit/>
          </a:bodyPr>
          <a:lstStyle>
            <a:lvl1pPr>
              <a:defRPr sz="3000">
                <a:solidFill>
                  <a:schemeClr val="bg1"/>
                </a:solidFill>
              </a:defRPr>
            </a:lvl1pPr>
          </a:lstStyle>
          <a:p>
            <a:r>
              <a:rPr lang="sv-SE"/>
              <a:t>Klicka här för att ändra format</a:t>
            </a:r>
            <a:endParaRPr lang="en-US"/>
          </a:p>
        </p:txBody>
      </p:sp>
      <p:sp>
        <p:nvSpPr>
          <p:cNvPr id="6" name="Bildplatshållare 2"/>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5.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7CC0096-1860-4642-9CD2-0079EA5E7CD1}" type="datetimeFigureOut">
              <a:rPr lang="en-US" smtClean="0"/>
              <a:pPr/>
              <a:t>3/20/2024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31375A4-56A4-47D6-9801-1991572033F7}" type="slidenum">
              <a:rPr lang="en-US" smtClean="0"/>
              <a:pPr/>
              <a:t>‹#›</a:t>
            </a:fld>
            <a:endParaRPr lang="en-US"/>
          </a:p>
        </p:txBody>
      </p:sp>
      <p:sp>
        <p:nvSpPr>
          <p:cNvPr id="13" name="Rektangel 6"/>
          <p:cNvSpPr/>
          <p:nvPr userDrawn="1"/>
        </p:nvSpPr>
        <p:spPr>
          <a:xfrm>
            <a:off x="0" y="6583680"/>
            <a:ext cx="12192000" cy="274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3995599"/>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60" r:id="rId18"/>
    <p:sldLayoutId id="2147483651" r:id="rId19"/>
    <p:sldLayoutId id="2147483656" r:id="rId20"/>
    <p:sldLayoutId id="2147483657"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mailto:kansli@hallbyfotboll.se"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543" y="448222"/>
            <a:ext cx="9404723" cy="1400530"/>
          </a:xfrm>
        </p:spPr>
        <p:txBody>
          <a:bodyPr/>
          <a:lstStyle/>
          <a:p>
            <a:pPr algn="ctr"/>
            <a:r>
              <a:rPr lang="en-US" b="1" dirty="0"/>
              <a:t>IF HALLBY FOTBOLLSSKOLA 2024</a:t>
            </a:r>
            <a:br>
              <a:rPr lang="en-US" b="1" dirty="0"/>
            </a:br>
            <a:r>
              <a:rPr lang="en-US" b="1" dirty="0"/>
              <a:t>	</a:t>
            </a:r>
            <a:r>
              <a:rPr lang="en-US" b="1" dirty="0">
                <a:solidFill>
                  <a:srgbClr val="92D050"/>
                </a:solidFill>
              </a:rPr>
              <a:t>- </a:t>
            </a:r>
            <a:r>
              <a:rPr lang="en-US" b="1" dirty="0" err="1">
                <a:solidFill>
                  <a:srgbClr val="92D050"/>
                </a:solidFill>
              </a:rPr>
              <a:t>målsättning</a:t>
            </a:r>
            <a:r>
              <a:rPr lang="en-US" b="1" dirty="0">
                <a:solidFill>
                  <a:srgbClr val="92D050"/>
                </a:solidFill>
              </a:rPr>
              <a:t>, </a:t>
            </a:r>
            <a:r>
              <a:rPr lang="en-US" b="1" dirty="0" err="1">
                <a:solidFill>
                  <a:srgbClr val="92D050"/>
                </a:solidFill>
              </a:rPr>
              <a:t>organisation</a:t>
            </a:r>
            <a:r>
              <a:rPr lang="en-US" b="1" dirty="0">
                <a:solidFill>
                  <a:srgbClr val="92D050"/>
                </a:solidFill>
              </a:rPr>
              <a:t> </a:t>
            </a:r>
            <a:br>
              <a:rPr lang="en-US" b="1" dirty="0">
                <a:solidFill>
                  <a:srgbClr val="92D050"/>
                </a:solidFill>
              </a:rPr>
            </a:br>
            <a:r>
              <a:rPr lang="en-US" b="1" dirty="0">
                <a:solidFill>
                  <a:srgbClr val="92D050"/>
                </a:solidFill>
              </a:rPr>
              <a:t>&amp; </a:t>
            </a:r>
            <a:r>
              <a:rPr lang="en-US" b="1" dirty="0" err="1">
                <a:solidFill>
                  <a:srgbClr val="92D050"/>
                </a:solidFill>
              </a:rPr>
              <a:t>laguppdrag</a:t>
            </a:r>
            <a:endParaRPr lang="en-US" b="1" dirty="0">
              <a:solidFill>
                <a:srgbClr val="92D050"/>
              </a:solidFill>
            </a:endParaRPr>
          </a:p>
        </p:txBody>
      </p:sp>
      <p:pic>
        <p:nvPicPr>
          <p:cNvPr id="11" name="Content Placeholder 10"/>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20867538">
            <a:off x="1712166" y="2592365"/>
            <a:ext cx="8816069" cy="2077285"/>
          </a:xfrm>
        </p:spPr>
      </p:pic>
    </p:spTree>
    <p:extLst>
      <p:ext uri="{BB962C8B-B14F-4D97-AF65-F5344CB8AC3E}">
        <p14:creationId xmlns:p14="http://schemas.microsoft.com/office/powerpoint/2010/main" val="349109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509" y="922770"/>
            <a:ext cx="8842917" cy="1418902"/>
          </a:xfrm>
        </p:spPr>
        <p:txBody>
          <a:bodyPr/>
          <a:lstStyle/>
          <a:p>
            <a:pPr algn="ctr"/>
            <a:r>
              <a:rPr lang="en-US" sz="2400" b="1" dirty="0" err="1">
                <a:solidFill>
                  <a:srgbClr val="92D050"/>
                </a:solidFill>
              </a:rPr>
              <a:t>Återkommande</a:t>
            </a:r>
            <a:r>
              <a:rPr lang="en-US" sz="2400" b="1" dirty="0">
                <a:solidFill>
                  <a:srgbClr val="92D050"/>
                </a:solidFill>
              </a:rPr>
              <a:t> </a:t>
            </a:r>
            <a:r>
              <a:rPr lang="en-US" sz="2400" b="1" dirty="0" err="1">
                <a:solidFill>
                  <a:srgbClr val="92D050"/>
                </a:solidFill>
              </a:rPr>
              <a:t>deltagande</a:t>
            </a:r>
            <a:r>
              <a:rPr lang="en-US" sz="2400" b="1" dirty="0">
                <a:solidFill>
                  <a:srgbClr val="92D050"/>
                </a:solidFill>
              </a:rPr>
              <a:t> i </a:t>
            </a:r>
            <a:r>
              <a:rPr lang="en-US" sz="2400" b="1" dirty="0" err="1">
                <a:solidFill>
                  <a:srgbClr val="92D050"/>
                </a:solidFill>
              </a:rPr>
              <a:t>fotbollsskolan</a:t>
            </a:r>
            <a:r>
              <a:rPr lang="en-US" sz="2400" b="1" dirty="0">
                <a:solidFill>
                  <a:srgbClr val="92D050"/>
                </a:solidFill>
              </a:rPr>
              <a:t> ska </a:t>
            </a:r>
            <a:r>
              <a:rPr lang="en-US" sz="2400" b="1" dirty="0" err="1">
                <a:solidFill>
                  <a:srgbClr val="92D050"/>
                </a:solidFill>
              </a:rPr>
              <a:t>vara</a:t>
            </a:r>
            <a:r>
              <a:rPr lang="en-US" sz="2400" b="1" dirty="0">
                <a:solidFill>
                  <a:srgbClr val="92D050"/>
                </a:solidFill>
              </a:rPr>
              <a:t> </a:t>
            </a:r>
            <a:r>
              <a:rPr lang="en-US" sz="2400" b="1" dirty="0" err="1">
                <a:solidFill>
                  <a:srgbClr val="92D050"/>
                </a:solidFill>
              </a:rPr>
              <a:t>ett</a:t>
            </a:r>
            <a:r>
              <a:rPr lang="en-US" sz="2400" b="1" dirty="0">
                <a:solidFill>
                  <a:srgbClr val="92D050"/>
                </a:solidFill>
              </a:rPr>
              <a:t> av de </a:t>
            </a:r>
            <a:r>
              <a:rPr lang="en-US" sz="2400" b="1" dirty="0" err="1">
                <a:solidFill>
                  <a:srgbClr val="92D050"/>
                </a:solidFill>
              </a:rPr>
              <a:t>roligaste</a:t>
            </a:r>
            <a:r>
              <a:rPr lang="en-US" sz="2400" b="1" dirty="0">
                <a:solidFill>
                  <a:srgbClr val="92D050"/>
                </a:solidFill>
              </a:rPr>
              <a:t> </a:t>
            </a:r>
            <a:r>
              <a:rPr lang="en-US" sz="2400" b="1" dirty="0" err="1">
                <a:solidFill>
                  <a:srgbClr val="92D050"/>
                </a:solidFill>
              </a:rPr>
              <a:t>minnena</a:t>
            </a:r>
            <a:r>
              <a:rPr lang="en-US" sz="2400" b="1" dirty="0">
                <a:solidFill>
                  <a:srgbClr val="92D050"/>
                </a:solidFill>
              </a:rPr>
              <a:t> i </a:t>
            </a:r>
            <a:r>
              <a:rPr lang="en-US" sz="2400" b="1" dirty="0" err="1">
                <a:solidFill>
                  <a:srgbClr val="92D050"/>
                </a:solidFill>
              </a:rPr>
              <a:t>en</a:t>
            </a:r>
            <a:r>
              <a:rPr lang="en-US" sz="2400" b="1" dirty="0">
                <a:solidFill>
                  <a:srgbClr val="92D050"/>
                </a:solidFill>
              </a:rPr>
              <a:t> </a:t>
            </a:r>
            <a:r>
              <a:rPr lang="en-US" sz="2400" b="1" dirty="0" err="1">
                <a:solidFill>
                  <a:srgbClr val="92D050"/>
                </a:solidFill>
              </a:rPr>
              <a:t>lång</a:t>
            </a:r>
            <a:r>
              <a:rPr lang="en-US" sz="2400" b="1" dirty="0">
                <a:solidFill>
                  <a:srgbClr val="92D050"/>
                </a:solidFill>
              </a:rPr>
              <a:t> </a:t>
            </a:r>
            <a:r>
              <a:rPr lang="en-US" sz="2400" b="1" dirty="0" err="1">
                <a:solidFill>
                  <a:srgbClr val="92D050"/>
                </a:solidFill>
              </a:rPr>
              <a:t>aktiv</a:t>
            </a:r>
            <a:r>
              <a:rPr lang="en-US" sz="2400" b="1" dirty="0">
                <a:solidFill>
                  <a:srgbClr val="92D050"/>
                </a:solidFill>
              </a:rPr>
              <a:t> </a:t>
            </a:r>
            <a:r>
              <a:rPr lang="en-US" sz="2400" b="1" dirty="0" err="1">
                <a:solidFill>
                  <a:srgbClr val="92D050"/>
                </a:solidFill>
              </a:rPr>
              <a:t>tid</a:t>
            </a:r>
            <a:r>
              <a:rPr lang="en-US" sz="2400" b="1" dirty="0">
                <a:solidFill>
                  <a:srgbClr val="92D050"/>
                </a:solidFill>
              </a:rPr>
              <a:t> </a:t>
            </a:r>
            <a:r>
              <a:rPr lang="en-US" sz="2400" b="1" dirty="0" err="1">
                <a:solidFill>
                  <a:srgbClr val="92D050"/>
                </a:solidFill>
              </a:rPr>
              <a:t>som</a:t>
            </a:r>
            <a:r>
              <a:rPr lang="en-US" sz="2400" b="1" dirty="0">
                <a:solidFill>
                  <a:srgbClr val="92D050"/>
                </a:solidFill>
              </a:rPr>
              <a:t> </a:t>
            </a:r>
            <a:r>
              <a:rPr lang="en-US" sz="2400" b="1" dirty="0" err="1">
                <a:solidFill>
                  <a:srgbClr val="92D050"/>
                </a:solidFill>
              </a:rPr>
              <a:t>fotbollsspelare</a:t>
            </a:r>
            <a:r>
              <a:rPr lang="en-US" sz="2400" b="1" dirty="0">
                <a:solidFill>
                  <a:srgbClr val="92D050"/>
                </a:solidFill>
              </a:rPr>
              <a:t> </a:t>
            </a:r>
            <a:r>
              <a:rPr lang="en-US" sz="2400" b="1" dirty="0" err="1">
                <a:solidFill>
                  <a:srgbClr val="92D050"/>
                </a:solidFill>
              </a:rPr>
              <a:t>eller</a:t>
            </a:r>
            <a:r>
              <a:rPr lang="en-US" sz="2400" b="1" dirty="0">
                <a:solidFill>
                  <a:srgbClr val="92D050"/>
                </a:solidFill>
              </a:rPr>
              <a:t> </a:t>
            </a:r>
            <a:r>
              <a:rPr lang="en-US" sz="2400" b="1" dirty="0" err="1">
                <a:solidFill>
                  <a:srgbClr val="92D050"/>
                </a:solidFill>
              </a:rPr>
              <a:t>fotbollsledare</a:t>
            </a:r>
            <a:br>
              <a:rPr lang="en-US" sz="2400" b="1" dirty="0"/>
            </a:br>
            <a:endParaRPr lang="en-US" sz="2400" b="1" dirty="0"/>
          </a:p>
        </p:txBody>
      </p:sp>
      <p:sp>
        <p:nvSpPr>
          <p:cNvPr id="5" name="Rubrik 1"/>
          <p:cNvSpPr txBox="1">
            <a:spLocks/>
          </p:cNvSpPr>
          <p:nvPr/>
        </p:nvSpPr>
        <p:spPr>
          <a:xfrm>
            <a:off x="1572768" y="225347"/>
            <a:ext cx="8534400" cy="69742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sv-SE" sz="3600" b="1" dirty="0"/>
              <a:t>VISION OCH MÅLSÄTTNING</a:t>
            </a:r>
          </a:p>
        </p:txBody>
      </p:sp>
      <p:sp>
        <p:nvSpPr>
          <p:cNvPr id="3" name="textruta 2">
            <a:extLst>
              <a:ext uri="{FF2B5EF4-FFF2-40B4-BE49-F238E27FC236}">
                <a16:creationId xmlns:a16="http://schemas.microsoft.com/office/drawing/2014/main" id="{7ECD3195-FE14-4469-BA98-C9BF0B0C6833}"/>
              </a:ext>
            </a:extLst>
          </p:cNvPr>
          <p:cNvSpPr txBox="1"/>
          <p:nvPr/>
        </p:nvSpPr>
        <p:spPr>
          <a:xfrm>
            <a:off x="680224" y="2341672"/>
            <a:ext cx="11173521" cy="4047262"/>
          </a:xfrm>
          <a:prstGeom prst="rect">
            <a:avLst/>
          </a:prstGeom>
          <a:noFill/>
        </p:spPr>
        <p:txBody>
          <a:bodyPr wrap="square" rtlCol="0">
            <a:spAutoFit/>
          </a:bodyPr>
          <a:lstStyle/>
          <a:p>
            <a:r>
              <a:rPr lang="en-US" sz="2400" b="1" dirty="0" err="1"/>
              <a:t>Fotbollsskolan</a:t>
            </a:r>
            <a:r>
              <a:rPr lang="en-US" sz="2400" b="1" dirty="0"/>
              <a:t> ska:</a:t>
            </a:r>
          </a:p>
          <a:p>
            <a:pPr marL="285750" indent="-285750">
              <a:spcBef>
                <a:spcPts val="600"/>
              </a:spcBef>
              <a:buFont typeface="Wingdings" panose="05000000000000000000" pitchFamily="2" charset="2"/>
              <a:buChar char="q"/>
            </a:pPr>
            <a:r>
              <a:rPr lang="sv-SE" sz="2000" dirty="0"/>
              <a:t>vara </a:t>
            </a:r>
            <a:r>
              <a:rPr lang="sv-SE" sz="2000" b="1" dirty="0">
                <a:solidFill>
                  <a:srgbClr val="92D050"/>
                </a:solidFill>
              </a:rPr>
              <a:t>rolig för alla</a:t>
            </a:r>
            <a:r>
              <a:rPr lang="sv-SE" sz="2000" dirty="0"/>
              <a:t> deltagare och ledare</a:t>
            </a:r>
          </a:p>
          <a:p>
            <a:pPr marL="285750" indent="-285750">
              <a:spcBef>
                <a:spcPts val="600"/>
              </a:spcBef>
              <a:buFont typeface="Wingdings" panose="05000000000000000000" pitchFamily="2" charset="2"/>
              <a:buChar char="q"/>
            </a:pPr>
            <a:r>
              <a:rPr lang="sv-SE" sz="2000" dirty="0"/>
              <a:t>ge inspiration</a:t>
            </a:r>
            <a:r>
              <a:rPr lang="sv-SE" sz="2000" b="1" dirty="0"/>
              <a:t> </a:t>
            </a:r>
            <a:r>
              <a:rPr lang="sv-SE" sz="2000" dirty="0"/>
              <a:t>till </a:t>
            </a:r>
            <a:r>
              <a:rPr lang="sv-SE" sz="2000" b="1" dirty="0">
                <a:solidFill>
                  <a:srgbClr val="92D050"/>
                </a:solidFill>
              </a:rPr>
              <a:t>individuell utveckling </a:t>
            </a:r>
            <a:r>
              <a:rPr lang="sv-SE" sz="2000" dirty="0"/>
              <a:t>som fotbollsspelare eller ledare</a:t>
            </a:r>
          </a:p>
          <a:p>
            <a:pPr marL="285750" indent="-285750">
              <a:spcBef>
                <a:spcPts val="600"/>
              </a:spcBef>
              <a:buFont typeface="Wingdings" panose="05000000000000000000" pitchFamily="2" charset="2"/>
              <a:buChar char="q"/>
            </a:pPr>
            <a:r>
              <a:rPr lang="sv-SE" sz="2000" dirty="0"/>
              <a:t>bidra till ökad förståelse för </a:t>
            </a:r>
            <a:r>
              <a:rPr lang="sv-SE" sz="2000" b="1" dirty="0">
                <a:solidFill>
                  <a:srgbClr val="92D050"/>
                </a:solidFill>
              </a:rPr>
              <a:t>fair play </a:t>
            </a:r>
          </a:p>
          <a:p>
            <a:pPr marL="285750" indent="-285750">
              <a:spcBef>
                <a:spcPts val="600"/>
              </a:spcBef>
              <a:buFont typeface="Wingdings" panose="05000000000000000000" pitchFamily="2" charset="2"/>
              <a:buChar char="q"/>
            </a:pPr>
            <a:r>
              <a:rPr lang="sv-SE" sz="2000" dirty="0"/>
              <a:t>göra Hallby Fotbolls </a:t>
            </a:r>
            <a:r>
              <a:rPr lang="sv-SE" sz="2000" b="1" dirty="0">
                <a:solidFill>
                  <a:srgbClr val="92D050"/>
                </a:solidFill>
              </a:rPr>
              <a:t>klubbmiljö positiv och attraktiv </a:t>
            </a:r>
            <a:r>
              <a:rPr lang="sv-SE" sz="2000" dirty="0"/>
              <a:t>för barn, ungdomar och föräldrar. (Blå vägen Hallby Fotboll)</a:t>
            </a:r>
          </a:p>
          <a:p>
            <a:pPr marL="285750" indent="-285750">
              <a:spcBef>
                <a:spcPts val="600"/>
              </a:spcBef>
              <a:buFont typeface="Wingdings" panose="05000000000000000000" pitchFamily="2" charset="2"/>
              <a:buChar char="q"/>
            </a:pPr>
            <a:r>
              <a:rPr lang="sv-SE" sz="2000" dirty="0"/>
              <a:t>främja</a:t>
            </a:r>
            <a:r>
              <a:rPr lang="sv-SE" sz="2000" b="1" dirty="0"/>
              <a:t> </a:t>
            </a:r>
            <a:r>
              <a:rPr lang="sv-SE" sz="2000" b="1" dirty="0">
                <a:solidFill>
                  <a:srgbClr val="92D050"/>
                </a:solidFill>
              </a:rPr>
              <a:t>kamratandan</a:t>
            </a:r>
            <a:r>
              <a:rPr lang="sv-SE" sz="2000" b="1" dirty="0"/>
              <a:t> </a:t>
            </a:r>
            <a:r>
              <a:rPr lang="sv-SE" sz="2000" dirty="0"/>
              <a:t>utan att glömma bort individen (Blå vägen Hallby Fotboll)</a:t>
            </a:r>
          </a:p>
          <a:p>
            <a:pPr marL="285750" indent="-285750">
              <a:spcBef>
                <a:spcPts val="600"/>
              </a:spcBef>
              <a:buFont typeface="Wingdings" panose="05000000000000000000" pitchFamily="2" charset="2"/>
              <a:buChar char="q"/>
            </a:pPr>
            <a:r>
              <a:rPr lang="sv-SE" sz="2000" dirty="0"/>
              <a:t>uppmuntra ungdomsspelare till ett </a:t>
            </a:r>
            <a:r>
              <a:rPr lang="sv-SE" sz="2000" b="1" dirty="0">
                <a:solidFill>
                  <a:srgbClr val="92D050"/>
                </a:solidFill>
              </a:rPr>
              <a:t>bestående fotbollsintresse </a:t>
            </a:r>
            <a:r>
              <a:rPr lang="sv-SE" sz="2000" dirty="0"/>
              <a:t>(Blå vägen Hallby Fotboll)</a:t>
            </a:r>
          </a:p>
          <a:p>
            <a:pPr marL="285750" indent="-285750">
              <a:spcBef>
                <a:spcPts val="600"/>
              </a:spcBef>
              <a:buFont typeface="Wingdings" panose="05000000000000000000" pitchFamily="2" charset="2"/>
              <a:buChar char="q"/>
            </a:pPr>
            <a:r>
              <a:rPr lang="sv-SE" sz="2000" dirty="0"/>
              <a:t>uppmuntra och utbilda </a:t>
            </a:r>
            <a:r>
              <a:rPr lang="sv-SE" sz="2000" b="1" dirty="0">
                <a:solidFill>
                  <a:srgbClr val="92D050"/>
                </a:solidFill>
              </a:rPr>
              <a:t>ungdomsledare</a:t>
            </a:r>
            <a:r>
              <a:rPr lang="sv-SE" sz="2000" dirty="0"/>
              <a:t> (Blå vägen Hallby Fotboll)</a:t>
            </a:r>
          </a:p>
          <a:p>
            <a:pPr marL="285750" indent="-285750">
              <a:buFont typeface="Wingdings" panose="05000000000000000000" pitchFamily="2" charset="2"/>
              <a:buChar char="q"/>
            </a:pPr>
            <a:endParaRPr lang="sv-SE" dirty="0"/>
          </a:p>
        </p:txBody>
      </p:sp>
    </p:spTree>
    <p:extLst>
      <p:ext uri="{BB962C8B-B14F-4D97-AF65-F5344CB8AC3E}">
        <p14:creationId xmlns:p14="http://schemas.microsoft.com/office/powerpoint/2010/main" val="2775662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86589" y="459241"/>
            <a:ext cx="8798312" cy="697423"/>
          </a:xfrm>
        </p:spPr>
        <p:txBody>
          <a:bodyPr anchor="t"/>
          <a:lstStyle/>
          <a:p>
            <a:r>
              <a:rPr lang="sv-SE" sz="3600" b="1" dirty="0"/>
              <a:t>Allmän information om fotbollsskolan</a:t>
            </a:r>
          </a:p>
        </p:txBody>
      </p:sp>
      <p:sp>
        <p:nvSpPr>
          <p:cNvPr id="3" name="Platshållare för innehåll 2"/>
          <p:cNvSpPr>
            <a:spLocks noGrp="1"/>
          </p:cNvSpPr>
          <p:nvPr>
            <p:ph sz="half" idx="1"/>
          </p:nvPr>
        </p:nvSpPr>
        <p:spPr>
          <a:xfrm>
            <a:off x="675138" y="1156664"/>
            <a:ext cx="11012498" cy="5309870"/>
          </a:xfrm>
        </p:spPr>
        <p:txBody>
          <a:bodyPr>
            <a:normAutofit fontScale="85000" lnSpcReduction="20000"/>
          </a:bodyPr>
          <a:lstStyle/>
          <a:p>
            <a:endParaRPr lang="sv-SE" dirty="0"/>
          </a:p>
          <a:p>
            <a:r>
              <a:rPr lang="sv-SE" sz="3000" dirty="0">
                <a:solidFill>
                  <a:schemeClr val="tx2"/>
                </a:solidFill>
              </a:rPr>
              <a:t>Måndag-torsdag 17-20 juni 2024 kl. 09:00-14:00</a:t>
            </a:r>
          </a:p>
          <a:p>
            <a:pPr marL="0" indent="0">
              <a:buNone/>
            </a:pPr>
            <a:endParaRPr lang="sv-SE" sz="3000" dirty="0">
              <a:solidFill>
                <a:schemeClr val="tx2"/>
              </a:solidFill>
            </a:endParaRPr>
          </a:p>
          <a:p>
            <a:r>
              <a:rPr lang="sv-SE" sz="3000" dirty="0">
                <a:solidFill>
                  <a:schemeClr val="tx2"/>
                </a:solidFill>
              </a:rPr>
              <a:t>Ålder: 2011-2017</a:t>
            </a:r>
          </a:p>
          <a:p>
            <a:pPr marL="0" indent="0">
              <a:buNone/>
            </a:pPr>
            <a:endParaRPr lang="sv-SE" sz="3000" dirty="0">
              <a:solidFill>
                <a:schemeClr val="tx2"/>
              </a:solidFill>
            </a:endParaRPr>
          </a:p>
          <a:p>
            <a:r>
              <a:rPr lang="sv-SE" sz="3000" dirty="0">
                <a:solidFill>
                  <a:schemeClr val="tx2"/>
                </a:solidFill>
              </a:rPr>
              <a:t>Ca 50 ledare (ledarantal beroende på deltagarantal) </a:t>
            </a:r>
          </a:p>
          <a:p>
            <a:pPr lvl="1">
              <a:buFont typeface="Wingdings" panose="05000000000000000000" pitchFamily="2" charset="2"/>
              <a:buChar char="§"/>
            </a:pPr>
            <a:r>
              <a:rPr lang="sv-SE" sz="3000" dirty="0">
                <a:solidFill>
                  <a:schemeClr val="tx2"/>
                </a:solidFill>
              </a:rPr>
              <a:t>Född 2010 				hjälpledare</a:t>
            </a:r>
          </a:p>
          <a:p>
            <a:pPr lvl="1">
              <a:buFont typeface="Wingdings" panose="05000000000000000000" pitchFamily="2" charset="2"/>
              <a:buChar char="§"/>
            </a:pPr>
            <a:r>
              <a:rPr lang="sv-SE" sz="3000" dirty="0">
                <a:solidFill>
                  <a:schemeClr val="tx2"/>
                </a:solidFill>
              </a:rPr>
              <a:t>Född 2009-2007 år  	ledare</a:t>
            </a:r>
          </a:p>
          <a:p>
            <a:pPr marL="457200" lvl="1" indent="0">
              <a:buNone/>
            </a:pPr>
            <a:endParaRPr lang="sv-SE" sz="3000" dirty="0">
              <a:solidFill>
                <a:schemeClr val="tx2"/>
              </a:solidFill>
            </a:endParaRPr>
          </a:p>
          <a:p>
            <a:r>
              <a:rPr lang="sv-SE" sz="3000" dirty="0">
                <a:solidFill>
                  <a:schemeClr val="tx2"/>
                </a:solidFill>
              </a:rPr>
              <a:t>Huvudsaklig samordning </a:t>
            </a:r>
          </a:p>
          <a:p>
            <a:pPr lvl="1">
              <a:buFont typeface="Wingdings" panose="05000000000000000000" pitchFamily="2" charset="2"/>
              <a:buChar char="§"/>
            </a:pPr>
            <a:r>
              <a:rPr lang="sv-SE" sz="2800" dirty="0">
                <a:solidFill>
                  <a:schemeClr val="tx2"/>
                </a:solidFill>
              </a:rPr>
              <a:t>Frida Wilkens, Verksamhetskoordinator Hallby Fotboll</a:t>
            </a:r>
          </a:p>
          <a:p>
            <a:pPr marL="45720" indent="0">
              <a:buNone/>
            </a:pPr>
            <a:r>
              <a:rPr lang="sv-SE" sz="3000" dirty="0">
                <a:solidFill>
                  <a:schemeClr val="tx2"/>
                </a:solidFill>
              </a:rPr>
              <a:t>		Tel: 036-12 47 66, 	</a:t>
            </a:r>
            <a:r>
              <a:rPr lang="sv-SE" sz="3000" dirty="0">
                <a:solidFill>
                  <a:schemeClr val="tx2"/>
                </a:solidFill>
                <a:hlinkClick r:id="rId2"/>
              </a:rPr>
              <a:t>kansli@hallbyfotboll.se</a:t>
            </a:r>
            <a:endParaRPr lang="sv-SE" sz="2800" dirty="0">
              <a:solidFill>
                <a:schemeClr val="tx2"/>
              </a:solidFill>
            </a:endParaRPr>
          </a:p>
          <a:p>
            <a:pPr lvl="1"/>
            <a:endParaRPr lang="sv-SE" dirty="0"/>
          </a:p>
          <a:p>
            <a:pPr lvl="1"/>
            <a:endParaRPr lang="sv-SE" dirty="0"/>
          </a:p>
          <a:p>
            <a:pPr lvl="1"/>
            <a:endParaRPr lang="sv-SE" dirty="0"/>
          </a:p>
        </p:txBody>
      </p:sp>
    </p:spTree>
    <p:extLst>
      <p:ext uri="{BB962C8B-B14F-4D97-AF65-F5344CB8AC3E}">
        <p14:creationId xmlns:p14="http://schemas.microsoft.com/office/powerpoint/2010/main" val="28251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978" y="1794801"/>
            <a:ext cx="9247697" cy="5271426"/>
          </a:xfrm>
        </p:spPr>
        <p:txBody>
          <a:bodyPr/>
          <a:lstStyle/>
          <a:p>
            <a:pPr algn="ctr"/>
            <a:r>
              <a:rPr lang="en-US" sz="2400" dirty="0" err="1"/>
              <a:t>För</a:t>
            </a:r>
            <a:r>
              <a:rPr lang="en-US" sz="2400" dirty="0"/>
              <a:t> </a:t>
            </a:r>
            <a:r>
              <a:rPr lang="en-US" sz="2400" dirty="0" err="1"/>
              <a:t>att</a:t>
            </a:r>
            <a:r>
              <a:rPr lang="en-US" sz="2400" dirty="0"/>
              <a:t> </a:t>
            </a:r>
            <a:r>
              <a:rPr lang="en-US" sz="2400" dirty="0" err="1"/>
              <a:t>fotbollsskolan</a:t>
            </a:r>
            <a:r>
              <a:rPr lang="en-US" sz="2400" dirty="0"/>
              <a:t> ska </a:t>
            </a:r>
            <a:r>
              <a:rPr lang="en-US" sz="2400" dirty="0" err="1"/>
              <a:t>fungera</a:t>
            </a:r>
            <a:r>
              <a:rPr lang="en-US" sz="2400" dirty="0"/>
              <a:t> </a:t>
            </a:r>
            <a:r>
              <a:rPr lang="en-US" sz="2400" dirty="0" err="1"/>
              <a:t>krävs</a:t>
            </a:r>
            <a:r>
              <a:rPr lang="en-US" sz="2400" dirty="0"/>
              <a:t> det </a:t>
            </a:r>
            <a:r>
              <a:rPr lang="en-US" sz="2400" dirty="0" err="1"/>
              <a:t>att</a:t>
            </a:r>
            <a:r>
              <a:rPr lang="en-US" sz="2400" dirty="0"/>
              <a:t> </a:t>
            </a:r>
            <a:r>
              <a:rPr lang="en-US" sz="2400" dirty="0" err="1"/>
              <a:t>alla</a:t>
            </a:r>
            <a:r>
              <a:rPr lang="en-US" sz="2400" dirty="0"/>
              <a:t> lag </a:t>
            </a:r>
            <a:r>
              <a:rPr lang="en-US" sz="2400" dirty="0" err="1"/>
              <a:t>inom</a:t>
            </a:r>
            <a:r>
              <a:rPr lang="en-US" sz="2400" dirty="0"/>
              <a:t> IF Hallby </a:t>
            </a:r>
            <a:r>
              <a:rPr lang="en-US" sz="2400" dirty="0" err="1"/>
              <a:t>Fotboll</a:t>
            </a:r>
            <a:r>
              <a:rPr lang="en-US" sz="2400" dirty="0"/>
              <a:t> </a:t>
            </a:r>
            <a:r>
              <a:rPr lang="en-US" sz="2400" dirty="0" err="1"/>
              <a:t>hjälps</a:t>
            </a:r>
            <a:r>
              <a:rPr lang="en-US" sz="2400" dirty="0"/>
              <a:t> </a:t>
            </a:r>
            <a:r>
              <a:rPr lang="en-US" sz="2400" dirty="0" err="1"/>
              <a:t>åt</a:t>
            </a:r>
            <a:r>
              <a:rPr lang="en-US" sz="2400" dirty="0"/>
              <a:t> med </a:t>
            </a:r>
            <a:r>
              <a:rPr lang="en-US" sz="2400" dirty="0" err="1"/>
              <a:t>olika</a:t>
            </a:r>
            <a:r>
              <a:rPr lang="en-US" sz="2400" dirty="0"/>
              <a:t> </a:t>
            </a:r>
            <a:r>
              <a:rPr lang="en-US" sz="2400" dirty="0" err="1"/>
              <a:t>uppgifter</a:t>
            </a:r>
            <a:r>
              <a:rPr lang="en-US" sz="2400" dirty="0"/>
              <a:t> I </a:t>
            </a:r>
            <a:r>
              <a:rPr lang="en-US" sz="2400" dirty="0" err="1"/>
              <a:t>förberedelserna</a:t>
            </a:r>
            <a:r>
              <a:rPr lang="en-US" sz="2400" dirty="0"/>
              <a:t> </a:t>
            </a:r>
            <a:r>
              <a:rPr lang="en-US" sz="2400" dirty="0" err="1"/>
              <a:t>samt</a:t>
            </a:r>
            <a:r>
              <a:rPr lang="en-US" sz="2400" dirty="0"/>
              <a:t> med </a:t>
            </a:r>
            <a:r>
              <a:rPr lang="en-US" sz="2400" dirty="0" err="1"/>
              <a:t>olika</a:t>
            </a:r>
            <a:r>
              <a:rPr lang="en-US" sz="2400" dirty="0"/>
              <a:t> </a:t>
            </a:r>
            <a:r>
              <a:rPr lang="en-US" sz="2400" dirty="0" err="1"/>
              <a:t>typer</a:t>
            </a:r>
            <a:r>
              <a:rPr lang="en-US" sz="2400" dirty="0"/>
              <a:t> av </a:t>
            </a:r>
            <a:r>
              <a:rPr lang="en-US" sz="2400" dirty="0" err="1"/>
              <a:t>bemanning</a:t>
            </a:r>
            <a:r>
              <a:rPr lang="en-US" sz="2400" dirty="0"/>
              <a:t> under </a:t>
            </a:r>
            <a:r>
              <a:rPr lang="en-US" sz="2400" dirty="0" err="1"/>
              <a:t>veckan</a:t>
            </a:r>
            <a:r>
              <a:rPr lang="en-US" sz="2400" dirty="0"/>
              <a:t>.</a:t>
            </a:r>
            <a:br>
              <a:rPr lang="en-US" sz="2400" dirty="0"/>
            </a:br>
            <a:br>
              <a:rPr lang="en-US" sz="2400" dirty="0"/>
            </a:br>
            <a:r>
              <a:rPr lang="en-US" sz="2400" dirty="0" err="1"/>
              <a:t>På</a:t>
            </a:r>
            <a:r>
              <a:rPr lang="en-US" sz="2400" dirty="0"/>
              <a:t> </a:t>
            </a:r>
            <a:r>
              <a:rPr lang="en-US" sz="2400" dirty="0" err="1"/>
              <a:t>följande</a:t>
            </a:r>
            <a:r>
              <a:rPr lang="en-US" sz="2400" dirty="0"/>
              <a:t> </a:t>
            </a:r>
            <a:r>
              <a:rPr lang="en-US" sz="2400" dirty="0" err="1"/>
              <a:t>sidor</a:t>
            </a:r>
            <a:r>
              <a:rPr lang="en-US" sz="2400" dirty="0"/>
              <a:t> </a:t>
            </a:r>
            <a:r>
              <a:rPr lang="en-US" sz="2400" dirty="0" err="1"/>
              <a:t>hittar</a:t>
            </a:r>
            <a:r>
              <a:rPr lang="en-US" sz="2400" dirty="0"/>
              <a:t> </a:t>
            </a:r>
            <a:r>
              <a:rPr lang="en-US" sz="2400" dirty="0" err="1"/>
              <a:t>ni</a:t>
            </a:r>
            <a:r>
              <a:rPr lang="en-US" sz="2400" dirty="0"/>
              <a:t> </a:t>
            </a:r>
            <a:r>
              <a:rPr lang="en-US" sz="2400" dirty="0" err="1"/>
              <a:t>instruktioner</a:t>
            </a:r>
            <a:r>
              <a:rPr lang="en-US" sz="2400" dirty="0"/>
              <a:t> för </a:t>
            </a:r>
            <a:r>
              <a:rPr lang="en-US" sz="2400" dirty="0" err="1"/>
              <a:t>vad</a:t>
            </a:r>
            <a:r>
              <a:rPr lang="en-US" sz="2400" dirty="0"/>
              <a:t> </a:t>
            </a:r>
            <a:r>
              <a:rPr lang="en-US" sz="2400" dirty="0" err="1"/>
              <a:t>som</a:t>
            </a:r>
            <a:r>
              <a:rPr lang="en-US" sz="2400" dirty="0"/>
              <a:t> </a:t>
            </a:r>
            <a:r>
              <a:rPr lang="en-US" sz="2400" dirty="0" err="1"/>
              <a:t>gäller</a:t>
            </a:r>
            <a:r>
              <a:rPr lang="en-US" sz="2400" dirty="0"/>
              <a:t> </a:t>
            </a:r>
            <a:r>
              <a:rPr lang="en-US" sz="2400" dirty="0" err="1"/>
              <a:t>som</a:t>
            </a:r>
            <a:r>
              <a:rPr lang="en-US" sz="2400" dirty="0"/>
              <a:t> </a:t>
            </a:r>
            <a:r>
              <a:rPr lang="en-US" sz="2400" dirty="0" err="1"/>
              <a:t>uppdrag</a:t>
            </a:r>
            <a:r>
              <a:rPr lang="en-US" sz="2400" dirty="0"/>
              <a:t> för just </a:t>
            </a:r>
            <a:r>
              <a:rPr lang="en-US" sz="2400" dirty="0" err="1"/>
              <a:t>ert</a:t>
            </a:r>
            <a:r>
              <a:rPr lang="en-US" sz="2400" dirty="0"/>
              <a:t> lag i </a:t>
            </a:r>
            <a:r>
              <a:rPr lang="en-US" sz="2400" dirty="0" err="1"/>
              <a:t>år</a:t>
            </a:r>
            <a:r>
              <a:rPr lang="en-US" sz="2400" dirty="0"/>
              <a:t>. </a:t>
            </a:r>
            <a:br>
              <a:rPr lang="en-US" sz="2400" dirty="0"/>
            </a:br>
            <a:br>
              <a:rPr lang="en-US" sz="2400" dirty="0"/>
            </a:br>
            <a:r>
              <a:rPr lang="en-US" sz="2400" dirty="0"/>
              <a:t>Dessa </a:t>
            </a:r>
            <a:r>
              <a:rPr lang="en-US" sz="2400" dirty="0" err="1"/>
              <a:t>uppgifter</a:t>
            </a:r>
            <a:r>
              <a:rPr lang="en-US" sz="2400" dirty="0"/>
              <a:t> ska </a:t>
            </a:r>
            <a:r>
              <a:rPr lang="en-US" sz="2400" dirty="0" err="1"/>
              <a:t>utföras</a:t>
            </a:r>
            <a:r>
              <a:rPr lang="en-US" sz="2400" dirty="0"/>
              <a:t> av </a:t>
            </a:r>
            <a:r>
              <a:rPr lang="en-US" sz="2400" dirty="0" err="1"/>
              <a:t>föräldrarna</a:t>
            </a:r>
            <a:r>
              <a:rPr lang="en-US" sz="2400" dirty="0"/>
              <a:t> I </a:t>
            </a:r>
            <a:r>
              <a:rPr lang="en-US" sz="2400" dirty="0" err="1"/>
              <a:t>respektive</a:t>
            </a:r>
            <a:r>
              <a:rPr lang="en-US" sz="2400" dirty="0"/>
              <a:t> lag – </a:t>
            </a:r>
            <a:r>
              <a:rPr lang="en-US" sz="2400" dirty="0" err="1"/>
              <a:t>ett</a:t>
            </a:r>
            <a:r>
              <a:rPr lang="en-US" sz="2400" dirty="0"/>
              <a:t> </a:t>
            </a:r>
            <a:r>
              <a:rPr lang="en-US" sz="2400" dirty="0" err="1"/>
              <a:t>arbete</a:t>
            </a:r>
            <a:r>
              <a:rPr lang="en-US" sz="2400" dirty="0"/>
              <a:t> </a:t>
            </a:r>
            <a:r>
              <a:rPr lang="en-US" sz="2400" dirty="0" err="1"/>
              <a:t>som</a:t>
            </a:r>
            <a:r>
              <a:rPr lang="en-US" sz="2400" dirty="0"/>
              <a:t> </a:t>
            </a:r>
            <a:r>
              <a:rPr lang="en-US" sz="2400" dirty="0" err="1"/>
              <a:t>gärna</a:t>
            </a:r>
            <a:r>
              <a:rPr lang="en-US" sz="2400" dirty="0"/>
              <a:t> </a:t>
            </a:r>
            <a:r>
              <a:rPr lang="en-US" sz="2400" dirty="0" err="1"/>
              <a:t>får</a:t>
            </a:r>
            <a:r>
              <a:rPr lang="en-US" sz="2400" dirty="0"/>
              <a:t> </a:t>
            </a:r>
            <a:r>
              <a:rPr lang="en-US" sz="2400" dirty="0" err="1"/>
              <a:t>ledas</a:t>
            </a:r>
            <a:r>
              <a:rPr lang="en-US" sz="2400" dirty="0"/>
              <a:t> </a:t>
            </a:r>
            <a:r>
              <a:rPr lang="en-US" sz="2400" dirty="0" err="1"/>
              <a:t>av</a:t>
            </a:r>
            <a:r>
              <a:rPr lang="en-US" sz="2400" dirty="0"/>
              <a:t> </a:t>
            </a:r>
            <a:r>
              <a:rPr lang="en-US" sz="2400" dirty="0" err="1"/>
              <a:t>ev</a:t>
            </a:r>
            <a:r>
              <a:rPr lang="en-US" sz="2400" dirty="0"/>
              <a:t>. </a:t>
            </a:r>
            <a:r>
              <a:rPr lang="en-US" sz="2400" dirty="0" err="1"/>
              <a:t>lagföräldrar</a:t>
            </a:r>
            <a:r>
              <a:rPr lang="en-US" sz="2400" dirty="0"/>
              <a:t>.</a:t>
            </a:r>
            <a:br>
              <a:rPr lang="en-US" sz="2400" dirty="0"/>
            </a:br>
            <a:br>
              <a:rPr lang="en-US" sz="2400" dirty="0"/>
            </a:br>
            <a:endParaRPr lang="en-US" sz="2400" b="1" dirty="0">
              <a:solidFill>
                <a:srgbClr val="92D050"/>
              </a:solidFill>
            </a:endParaRPr>
          </a:p>
        </p:txBody>
      </p:sp>
      <p:sp>
        <p:nvSpPr>
          <p:cNvPr id="5" name="Rubrik 1"/>
          <p:cNvSpPr txBox="1">
            <a:spLocks/>
          </p:cNvSpPr>
          <p:nvPr/>
        </p:nvSpPr>
        <p:spPr>
          <a:xfrm>
            <a:off x="1564747" y="698588"/>
            <a:ext cx="8534400" cy="69742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sz="3600" b="1" dirty="0"/>
              <a:t>Tillsammans bygger vi verksamheten</a:t>
            </a:r>
          </a:p>
        </p:txBody>
      </p:sp>
    </p:spTree>
    <p:extLst>
      <p:ext uri="{BB962C8B-B14F-4D97-AF65-F5344CB8AC3E}">
        <p14:creationId xmlns:p14="http://schemas.microsoft.com/office/powerpoint/2010/main" val="2847558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132" y="1923137"/>
            <a:ext cx="10773295" cy="5271426"/>
          </a:xfrm>
        </p:spPr>
        <p:txBody>
          <a:bodyPr/>
          <a:lstStyle/>
          <a:p>
            <a:r>
              <a:rPr lang="en-US" sz="2400" b="1" dirty="0" err="1">
                <a:solidFill>
                  <a:schemeClr val="tx1"/>
                </a:solidFill>
              </a:rPr>
              <a:t>Läs</a:t>
            </a:r>
            <a:r>
              <a:rPr lang="en-US" sz="2400" b="1" dirty="0">
                <a:solidFill>
                  <a:schemeClr val="tx1"/>
                </a:solidFill>
              </a:rPr>
              <a:t> </a:t>
            </a:r>
            <a:r>
              <a:rPr lang="en-US" sz="2400" b="1" dirty="0" err="1">
                <a:solidFill>
                  <a:schemeClr val="tx1"/>
                </a:solidFill>
              </a:rPr>
              <a:t>noga</a:t>
            </a:r>
            <a:r>
              <a:rPr lang="en-US" sz="2400" b="1" dirty="0">
                <a:solidFill>
                  <a:schemeClr val="tx1"/>
                </a:solidFill>
              </a:rPr>
              <a:t> </a:t>
            </a:r>
            <a:r>
              <a:rPr lang="en-US" sz="2400" b="1" dirty="0" err="1">
                <a:solidFill>
                  <a:schemeClr val="tx1"/>
                </a:solidFill>
              </a:rPr>
              <a:t>igenom</a:t>
            </a:r>
            <a:r>
              <a:rPr lang="en-US" sz="2400" b="1" dirty="0">
                <a:solidFill>
                  <a:schemeClr val="tx1"/>
                </a:solidFill>
              </a:rPr>
              <a:t> och </a:t>
            </a:r>
            <a:r>
              <a:rPr lang="en-US" sz="2400" b="1" dirty="0" err="1">
                <a:solidFill>
                  <a:schemeClr val="tx1"/>
                </a:solidFill>
              </a:rPr>
              <a:t>hör</a:t>
            </a:r>
            <a:r>
              <a:rPr lang="en-US" sz="2400" b="1" dirty="0">
                <a:solidFill>
                  <a:schemeClr val="tx1"/>
                </a:solidFill>
              </a:rPr>
              <a:t> av er till </a:t>
            </a:r>
            <a:r>
              <a:rPr lang="en-US" sz="2400" b="1" dirty="0" err="1">
                <a:solidFill>
                  <a:schemeClr val="tx1"/>
                </a:solidFill>
              </a:rPr>
              <a:t>kansliet</a:t>
            </a:r>
            <a:r>
              <a:rPr lang="en-US" sz="2400" b="1" dirty="0">
                <a:solidFill>
                  <a:schemeClr val="tx1"/>
                </a:solidFill>
              </a:rPr>
              <a:t> om </a:t>
            </a:r>
            <a:r>
              <a:rPr lang="en-US" sz="2400" b="1" dirty="0" err="1">
                <a:solidFill>
                  <a:schemeClr val="tx1"/>
                </a:solidFill>
              </a:rPr>
              <a:t>ni</a:t>
            </a:r>
            <a:r>
              <a:rPr lang="en-US" sz="2400" b="1" dirty="0">
                <a:solidFill>
                  <a:schemeClr val="tx1"/>
                </a:solidFill>
              </a:rPr>
              <a:t> har </a:t>
            </a:r>
            <a:r>
              <a:rPr lang="en-US" sz="2400" b="1" dirty="0" err="1">
                <a:solidFill>
                  <a:schemeClr val="tx1"/>
                </a:solidFill>
              </a:rPr>
              <a:t>frågor</a:t>
            </a:r>
            <a:r>
              <a:rPr lang="en-US" sz="2400" b="1" dirty="0">
                <a:solidFill>
                  <a:schemeClr val="tx1"/>
                </a:solidFill>
              </a:rPr>
              <a:t> </a:t>
            </a:r>
            <a:r>
              <a:rPr lang="en-US" sz="2400" b="1" dirty="0" err="1">
                <a:solidFill>
                  <a:schemeClr val="tx1"/>
                </a:solidFill>
              </a:rPr>
              <a:t>på</a:t>
            </a:r>
            <a:r>
              <a:rPr lang="en-US" sz="2400" b="1" dirty="0">
                <a:solidFill>
                  <a:schemeClr val="tx1"/>
                </a:solidFill>
              </a:rPr>
              <a:t> </a:t>
            </a:r>
            <a:r>
              <a:rPr lang="en-US" sz="2400" b="1" dirty="0" err="1">
                <a:solidFill>
                  <a:schemeClr val="tx1"/>
                </a:solidFill>
              </a:rPr>
              <a:t>exakt</a:t>
            </a:r>
            <a:r>
              <a:rPr lang="en-US" sz="2400" b="1" dirty="0">
                <a:solidFill>
                  <a:schemeClr val="tx1"/>
                </a:solidFill>
              </a:rPr>
              <a:t> </a:t>
            </a:r>
            <a:r>
              <a:rPr lang="en-US" sz="2400" b="1" dirty="0" err="1">
                <a:solidFill>
                  <a:schemeClr val="tx1"/>
                </a:solidFill>
              </a:rPr>
              <a:t>vad</a:t>
            </a:r>
            <a:r>
              <a:rPr lang="en-US" sz="2400" b="1" dirty="0">
                <a:solidFill>
                  <a:schemeClr val="tx1"/>
                </a:solidFill>
              </a:rPr>
              <a:t> </a:t>
            </a:r>
            <a:r>
              <a:rPr lang="en-US" sz="2400" b="1" dirty="0" err="1">
                <a:solidFill>
                  <a:schemeClr val="tx1"/>
                </a:solidFill>
              </a:rPr>
              <a:t>som</a:t>
            </a:r>
            <a:r>
              <a:rPr lang="en-US" sz="2400" b="1" dirty="0">
                <a:solidFill>
                  <a:schemeClr val="tx1"/>
                </a:solidFill>
              </a:rPr>
              <a:t> ska </a:t>
            </a:r>
            <a:r>
              <a:rPr lang="en-US" sz="2400" b="1" dirty="0" err="1">
                <a:solidFill>
                  <a:schemeClr val="tx1"/>
                </a:solidFill>
              </a:rPr>
              <a:t>utföras</a:t>
            </a:r>
            <a:br>
              <a:rPr lang="en-US" sz="2400" b="1" dirty="0">
                <a:solidFill>
                  <a:schemeClr val="tx1"/>
                </a:solidFill>
              </a:rPr>
            </a:br>
            <a:br>
              <a:rPr lang="en-US" sz="2400" b="1" dirty="0">
                <a:solidFill>
                  <a:schemeClr val="tx1"/>
                </a:solidFill>
              </a:rPr>
            </a:br>
            <a:r>
              <a:rPr lang="en-US" sz="2400" b="1" dirty="0" err="1">
                <a:solidFill>
                  <a:schemeClr val="tx1"/>
                </a:solidFill>
              </a:rPr>
              <a:t>Viktigt</a:t>
            </a:r>
            <a:r>
              <a:rPr lang="en-US" sz="2400" b="1" dirty="0">
                <a:solidFill>
                  <a:schemeClr val="tx1"/>
                </a:solidFill>
              </a:rPr>
              <a:t> </a:t>
            </a:r>
            <a:r>
              <a:rPr lang="en-US" sz="2400" b="1" dirty="0" err="1">
                <a:solidFill>
                  <a:schemeClr val="tx1"/>
                </a:solidFill>
              </a:rPr>
              <a:t>att</a:t>
            </a:r>
            <a:r>
              <a:rPr lang="en-US" sz="2400" b="1" dirty="0">
                <a:solidFill>
                  <a:schemeClr val="tx1"/>
                </a:solidFill>
              </a:rPr>
              <a:t> </a:t>
            </a:r>
            <a:r>
              <a:rPr lang="en-US" sz="2400" b="1" dirty="0" err="1">
                <a:solidFill>
                  <a:schemeClr val="tx1"/>
                </a:solidFill>
              </a:rPr>
              <a:t>ni</a:t>
            </a:r>
            <a:r>
              <a:rPr lang="en-US" sz="2400" b="1" dirty="0">
                <a:solidFill>
                  <a:schemeClr val="tx1"/>
                </a:solidFill>
              </a:rPr>
              <a:t> </a:t>
            </a:r>
            <a:r>
              <a:rPr lang="en-US" sz="2400" b="1" dirty="0" err="1">
                <a:solidFill>
                  <a:schemeClr val="tx1"/>
                </a:solidFill>
              </a:rPr>
              <a:t>kontaktar</a:t>
            </a:r>
            <a:r>
              <a:rPr lang="en-US" sz="2400" b="1" dirty="0">
                <a:solidFill>
                  <a:schemeClr val="tx1"/>
                </a:solidFill>
              </a:rPr>
              <a:t> det </a:t>
            </a:r>
            <a:r>
              <a:rPr lang="en-US" sz="2400" b="1" dirty="0" err="1">
                <a:solidFill>
                  <a:schemeClr val="tx1"/>
                </a:solidFill>
              </a:rPr>
              <a:t>andra</a:t>
            </a:r>
            <a:r>
              <a:rPr lang="en-US" sz="2400" b="1" dirty="0">
                <a:solidFill>
                  <a:schemeClr val="tx1"/>
                </a:solidFill>
              </a:rPr>
              <a:t> </a:t>
            </a:r>
            <a:r>
              <a:rPr lang="en-US" sz="2400" b="1" dirty="0" err="1">
                <a:solidFill>
                  <a:schemeClr val="tx1"/>
                </a:solidFill>
              </a:rPr>
              <a:t>ansvariga</a:t>
            </a:r>
            <a:r>
              <a:rPr lang="en-US" sz="2400" b="1" dirty="0">
                <a:solidFill>
                  <a:schemeClr val="tx1"/>
                </a:solidFill>
              </a:rPr>
              <a:t> </a:t>
            </a:r>
            <a:r>
              <a:rPr lang="en-US" sz="2400" b="1" dirty="0" err="1">
                <a:solidFill>
                  <a:schemeClr val="tx1"/>
                </a:solidFill>
              </a:rPr>
              <a:t>laget</a:t>
            </a:r>
            <a:r>
              <a:rPr lang="en-US" sz="2400" b="1" dirty="0">
                <a:solidFill>
                  <a:schemeClr val="tx1"/>
                </a:solidFill>
              </a:rPr>
              <a:t> och </a:t>
            </a:r>
            <a:r>
              <a:rPr lang="en-US" sz="2400" b="1" dirty="0" err="1">
                <a:solidFill>
                  <a:schemeClr val="tx1"/>
                </a:solidFill>
              </a:rPr>
              <a:t>planerar</a:t>
            </a:r>
            <a:r>
              <a:rPr lang="en-US" sz="2400" b="1" dirty="0">
                <a:solidFill>
                  <a:schemeClr val="tx1"/>
                </a:solidFill>
              </a:rPr>
              <a:t> </a:t>
            </a:r>
            <a:r>
              <a:rPr lang="en-US" sz="2400" b="1" dirty="0" err="1">
                <a:solidFill>
                  <a:schemeClr val="tx1"/>
                </a:solidFill>
              </a:rPr>
              <a:t>gemensamt</a:t>
            </a:r>
            <a:r>
              <a:rPr lang="en-US" sz="2400" b="1" dirty="0">
                <a:solidFill>
                  <a:schemeClr val="tx1"/>
                </a:solidFill>
              </a:rPr>
              <a:t> </a:t>
            </a:r>
            <a:br>
              <a:rPr lang="en-US" sz="2400" b="1" dirty="0">
                <a:solidFill>
                  <a:schemeClr val="tx1"/>
                </a:solidFill>
              </a:rPr>
            </a:br>
            <a:br>
              <a:rPr lang="en-US" sz="2400" b="1" dirty="0">
                <a:solidFill>
                  <a:schemeClr val="tx1"/>
                </a:solidFill>
              </a:rPr>
            </a:br>
            <a:r>
              <a:rPr lang="en-US" sz="2400" b="1" dirty="0">
                <a:solidFill>
                  <a:schemeClr val="tx1"/>
                </a:solidFill>
              </a:rPr>
              <a:t>Om </a:t>
            </a:r>
            <a:r>
              <a:rPr lang="en-US" sz="2400" b="1" dirty="0" err="1">
                <a:solidFill>
                  <a:schemeClr val="tx1"/>
                </a:solidFill>
              </a:rPr>
              <a:t>någon</a:t>
            </a:r>
            <a:r>
              <a:rPr lang="en-US" sz="2400" b="1" dirty="0">
                <a:solidFill>
                  <a:schemeClr val="tx1"/>
                </a:solidFill>
              </a:rPr>
              <a:t> </a:t>
            </a:r>
            <a:r>
              <a:rPr lang="en-US" sz="2400" b="1" dirty="0" err="1">
                <a:solidFill>
                  <a:schemeClr val="tx1"/>
                </a:solidFill>
              </a:rPr>
              <a:t>får</a:t>
            </a:r>
            <a:r>
              <a:rPr lang="en-US" sz="2400" b="1" dirty="0">
                <a:solidFill>
                  <a:schemeClr val="tx1"/>
                </a:solidFill>
              </a:rPr>
              <a:t> </a:t>
            </a:r>
            <a:r>
              <a:rPr lang="en-US" sz="2400" b="1" dirty="0" err="1">
                <a:solidFill>
                  <a:schemeClr val="tx1"/>
                </a:solidFill>
              </a:rPr>
              <a:t>förhinder</a:t>
            </a:r>
            <a:r>
              <a:rPr lang="en-US" sz="2400" b="1" dirty="0">
                <a:solidFill>
                  <a:schemeClr val="tx1"/>
                </a:solidFill>
              </a:rPr>
              <a:t> vid tex. </a:t>
            </a:r>
            <a:r>
              <a:rPr lang="en-US" sz="2400" b="1" dirty="0" err="1">
                <a:solidFill>
                  <a:schemeClr val="tx1"/>
                </a:solidFill>
              </a:rPr>
              <a:t>bemanningsuppdrag</a:t>
            </a:r>
            <a:r>
              <a:rPr lang="en-US" sz="2400" b="1" dirty="0">
                <a:solidFill>
                  <a:schemeClr val="tx1"/>
                </a:solidFill>
              </a:rPr>
              <a:t> </a:t>
            </a:r>
            <a:r>
              <a:rPr lang="en-US" sz="2400" b="1" dirty="0" err="1">
                <a:solidFill>
                  <a:schemeClr val="tx1"/>
                </a:solidFill>
              </a:rPr>
              <a:t>så</a:t>
            </a:r>
            <a:r>
              <a:rPr lang="en-US" sz="2400" b="1" dirty="0">
                <a:solidFill>
                  <a:schemeClr val="tx1"/>
                </a:solidFill>
              </a:rPr>
              <a:t> </a:t>
            </a:r>
            <a:r>
              <a:rPr lang="en-US" sz="2400" b="1" dirty="0" err="1">
                <a:solidFill>
                  <a:schemeClr val="tx1"/>
                </a:solidFill>
              </a:rPr>
              <a:t>löser</a:t>
            </a:r>
            <a:r>
              <a:rPr lang="en-US" sz="2400" b="1" dirty="0">
                <a:solidFill>
                  <a:schemeClr val="tx1"/>
                </a:solidFill>
              </a:rPr>
              <a:t> </a:t>
            </a:r>
            <a:r>
              <a:rPr lang="en-US" sz="2400" b="1" dirty="0" err="1">
                <a:solidFill>
                  <a:schemeClr val="tx1"/>
                </a:solidFill>
              </a:rPr>
              <a:t>ni</a:t>
            </a:r>
            <a:r>
              <a:rPr lang="en-US" sz="2400" b="1" dirty="0">
                <a:solidFill>
                  <a:schemeClr val="tx1"/>
                </a:solidFill>
              </a:rPr>
              <a:t> det </a:t>
            </a:r>
            <a:r>
              <a:rPr lang="en-US" sz="2400" b="1" dirty="0" err="1">
                <a:solidFill>
                  <a:schemeClr val="tx1"/>
                </a:solidFill>
              </a:rPr>
              <a:t>internt</a:t>
            </a:r>
            <a:r>
              <a:rPr lang="en-US" sz="2400" b="1" dirty="0">
                <a:solidFill>
                  <a:schemeClr val="tx1"/>
                </a:solidFill>
              </a:rPr>
              <a:t> </a:t>
            </a:r>
            <a:r>
              <a:rPr lang="en-US" sz="2400" b="1" dirty="0" err="1">
                <a:solidFill>
                  <a:schemeClr val="tx1"/>
                </a:solidFill>
              </a:rPr>
              <a:t>inom</a:t>
            </a:r>
            <a:r>
              <a:rPr lang="en-US" sz="2400" b="1" dirty="0">
                <a:solidFill>
                  <a:schemeClr val="tx1"/>
                </a:solidFill>
              </a:rPr>
              <a:t> </a:t>
            </a:r>
            <a:r>
              <a:rPr lang="en-US" sz="2400" b="1" dirty="0" err="1">
                <a:solidFill>
                  <a:schemeClr val="tx1"/>
                </a:solidFill>
              </a:rPr>
              <a:t>respektive</a:t>
            </a:r>
            <a:r>
              <a:rPr lang="en-US" sz="2400" b="1" dirty="0">
                <a:solidFill>
                  <a:schemeClr val="tx1"/>
                </a:solidFill>
              </a:rPr>
              <a:t> lag</a:t>
            </a:r>
            <a:br>
              <a:rPr lang="en-US" sz="2400" b="1" dirty="0">
                <a:solidFill>
                  <a:schemeClr val="tx1"/>
                </a:solidFill>
              </a:rPr>
            </a:br>
            <a:br>
              <a:rPr lang="en-US" sz="2400" b="1" dirty="0">
                <a:solidFill>
                  <a:schemeClr val="tx1"/>
                </a:solidFill>
              </a:rPr>
            </a:br>
            <a:endParaRPr lang="en-US" sz="2400" b="1" dirty="0">
              <a:solidFill>
                <a:schemeClr val="tx1"/>
              </a:solidFill>
            </a:endParaRPr>
          </a:p>
        </p:txBody>
      </p:sp>
      <p:sp>
        <p:nvSpPr>
          <p:cNvPr id="5" name="Rubrik 1"/>
          <p:cNvSpPr txBox="1">
            <a:spLocks/>
          </p:cNvSpPr>
          <p:nvPr/>
        </p:nvSpPr>
        <p:spPr>
          <a:xfrm>
            <a:off x="1741210" y="570253"/>
            <a:ext cx="8534400" cy="69742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sz="3600" b="1" dirty="0"/>
              <a:t>NI SOM HAR ETT LAGUPPDRAG</a:t>
            </a:r>
          </a:p>
        </p:txBody>
      </p:sp>
    </p:spTree>
    <p:extLst>
      <p:ext uri="{BB962C8B-B14F-4D97-AF65-F5344CB8AC3E}">
        <p14:creationId xmlns:p14="http://schemas.microsoft.com/office/powerpoint/2010/main" val="1602438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86246" y="398407"/>
            <a:ext cx="8946541" cy="1143000"/>
          </a:xfrm>
        </p:spPr>
        <p:txBody>
          <a:bodyPr/>
          <a:lstStyle/>
          <a:p>
            <a:r>
              <a:rPr lang="sv-SE" b="1" dirty="0"/>
              <a:t>F2017/P2017</a:t>
            </a:r>
            <a:endParaRPr lang="sv-SE" sz="2400" b="1" dirty="0"/>
          </a:p>
        </p:txBody>
      </p:sp>
      <p:sp>
        <p:nvSpPr>
          <p:cNvPr id="3" name="Platshållare för innehåll 2"/>
          <p:cNvSpPr>
            <a:spLocks noGrp="1"/>
          </p:cNvSpPr>
          <p:nvPr>
            <p:ph idx="1"/>
          </p:nvPr>
        </p:nvSpPr>
        <p:spPr>
          <a:xfrm>
            <a:off x="914057" y="1437133"/>
            <a:ext cx="10262681" cy="5145931"/>
          </a:xfrm>
        </p:spPr>
        <p:txBody>
          <a:bodyPr>
            <a:normAutofit/>
          </a:bodyPr>
          <a:lstStyle/>
          <a:p>
            <a:pPr marL="0" indent="0">
              <a:buNone/>
            </a:pPr>
            <a:r>
              <a:rPr lang="sv-SE" sz="2400" b="1" dirty="0"/>
              <a:t>UPPDRAG: Hantering av mat</a:t>
            </a:r>
            <a:endParaRPr lang="sv-SE" sz="2400" dirty="0"/>
          </a:p>
          <a:p>
            <a:pPr marL="0" indent="0">
              <a:buNone/>
            </a:pPr>
            <a:endParaRPr lang="sv-SE" sz="2400" dirty="0"/>
          </a:p>
          <a:p>
            <a:r>
              <a:rPr lang="sv-SE" sz="2000" dirty="0"/>
              <a:t>Koordinera med det andra </a:t>
            </a:r>
            <a:r>
              <a:rPr lang="sv-SE" dirty="0"/>
              <a:t>ansvariga </a:t>
            </a:r>
            <a:r>
              <a:rPr lang="sv-SE" sz="2000" dirty="0"/>
              <a:t>laget och utse de personer som behövs</a:t>
            </a:r>
          </a:p>
          <a:p>
            <a:r>
              <a:rPr lang="sv-SE" sz="2000" dirty="0"/>
              <a:t>Mat-/mellanmålshjälp 3 personer varje dag mellan 9.30-13.00</a:t>
            </a:r>
          </a:p>
          <a:p>
            <a:r>
              <a:rPr lang="sv-SE" dirty="0"/>
              <a:t>Sammanställer lista på mat- och mellanmålshjälp (personer) innehållande namn, kontaktuppgifter, tider/dagar</a:t>
            </a:r>
          </a:p>
          <a:p>
            <a:r>
              <a:rPr lang="sv-SE" dirty="0"/>
              <a:t>Ser till att mellanmål hämtas (kontakta kansliet för att höra vart det ska hämtas) varje morgon under </a:t>
            </a:r>
            <a:r>
              <a:rPr lang="sv-SE" dirty="0" err="1"/>
              <a:t>fotbolllsskolan</a:t>
            </a:r>
            <a:r>
              <a:rPr lang="sv-SE" dirty="0"/>
              <a:t> mellan 08:00 och 08:30.</a:t>
            </a:r>
          </a:p>
          <a:p>
            <a:r>
              <a:rPr lang="sv-SE" b="1" dirty="0">
                <a:solidFill>
                  <a:srgbClr val="92D050"/>
                </a:solidFill>
              </a:rPr>
              <a:t>Förberedelser klara 10 Juni (lista skickas till kansliet)</a:t>
            </a:r>
          </a:p>
          <a:p>
            <a:pPr marL="0" indent="0">
              <a:buNone/>
            </a:pPr>
            <a:endParaRPr lang="sv-SE" dirty="0"/>
          </a:p>
          <a:p>
            <a:pPr marL="0" indent="0">
              <a:buNone/>
            </a:pPr>
            <a:r>
              <a:rPr lang="sv-SE" dirty="0"/>
              <a:t>Koordineras med Hallby Fotbolls kansli.</a:t>
            </a:r>
          </a:p>
          <a:p>
            <a:pPr marL="0" indent="0">
              <a:buNone/>
            </a:pPr>
            <a:endParaRPr lang="sv-SE" dirty="0"/>
          </a:p>
          <a:p>
            <a:pPr marL="0" indent="0">
              <a:buNone/>
            </a:pPr>
            <a:endParaRPr lang="sv-SE" dirty="0"/>
          </a:p>
        </p:txBody>
      </p:sp>
    </p:spTree>
    <p:extLst>
      <p:ext uri="{BB962C8B-B14F-4D97-AF65-F5344CB8AC3E}">
        <p14:creationId xmlns:p14="http://schemas.microsoft.com/office/powerpoint/2010/main" val="109390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20406" y="1332307"/>
            <a:ext cx="11227107" cy="5105112"/>
          </a:xfrm>
        </p:spPr>
        <p:txBody>
          <a:bodyPr>
            <a:normAutofit/>
          </a:bodyPr>
          <a:lstStyle/>
          <a:p>
            <a:pPr marL="365760" lvl="1" indent="0">
              <a:buNone/>
            </a:pPr>
            <a:endParaRPr lang="sv-SE" sz="2400" b="1" dirty="0"/>
          </a:p>
          <a:p>
            <a:pPr marL="0" indent="0">
              <a:buNone/>
            </a:pPr>
            <a:r>
              <a:rPr lang="sv-SE" sz="2000" b="1" dirty="0"/>
              <a:t>UPPDRAG: Sätta upp och ta ner tält och regnskydd för lag</a:t>
            </a:r>
            <a:endParaRPr lang="sv-SE" sz="2000" dirty="0"/>
          </a:p>
          <a:p>
            <a:r>
              <a:rPr lang="sv-SE" sz="2400" dirty="0"/>
              <a:t>Koordinera med det andra ansvariga laget och utse de personer som behövs</a:t>
            </a:r>
          </a:p>
          <a:p>
            <a:r>
              <a:rPr lang="sv-SE" sz="2400" dirty="0"/>
              <a:t>Stäm av tillgängliga tält och skydd med kansliet</a:t>
            </a:r>
          </a:p>
          <a:p>
            <a:r>
              <a:rPr lang="sv-SE" sz="2400" dirty="0"/>
              <a:t>Genomför uppsättning enligt karta (erhålls av kansliet)</a:t>
            </a:r>
          </a:p>
          <a:p>
            <a:r>
              <a:rPr lang="sv-SE" sz="2400" b="1" dirty="0">
                <a:solidFill>
                  <a:srgbClr val="92D050"/>
                </a:solidFill>
              </a:rPr>
              <a:t>Förberedelser klara 10 juni, tälten sätts upp söndag 16 juni kl 17-19 och tas ned 20 juni kl 14:00</a:t>
            </a:r>
          </a:p>
          <a:p>
            <a:pPr marL="0" indent="0">
              <a:buNone/>
            </a:pPr>
            <a:endParaRPr lang="sv-SE" sz="2400" dirty="0"/>
          </a:p>
          <a:p>
            <a:pPr marL="0" indent="0">
              <a:buNone/>
            </a:pPr>
            <a:r>
              <a:rPr lang="sv-SE" sz="2400" dirty="0"/>
              <a:t>Koordineras med kansliet.</a:t>
            </a:r>
          </a:p>
        </p:txBody>
      </p:sp>
      <p:sp>
        <p:nvSpPr>
          <p:cNvPr id="5" name="Rubrik 1"/>
          <p:cNvSpPr txBox="1">
            <a:spLocks/>
          </p:cNvSpPr>
          <p:nvPr/>
        </p:nvSpPr>
        <p:spPr>
          <a:xfrm>
            <a:off x="841248" y="189307"/>
            <a:ext cx="5998464"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F2016/P2016</a:t>
            </a:r>
            <a:endParaRPr lang="sv-SE" sz="2400" b="1" dirty="0">
              <a:solidFill>
                <a:schemeClr val="tx2"/>
              </a:solidFill>
            </a:endParaRPr>
          </a:p>
        </p:txBody>
      </p:sp>
    </p:spTree>
    <p:extLst>
      <p:ext uri="{BB962C8B-B14F-4D97-AF65-F5344CB8AC3E}">
        <p14:creationId xmlns:p14="http://schemas.microsoft.com/office/powerpoint/2010/main" val="809027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801143" y="1252098"/>
            <a:ext cx="11192256" cy="5148537"/>
          </a:xfrm>
        </p:spPr>
        <p:txBody>
          <a:bodyPr>
            <a:normAutofit/>
          </a:bodyPr>
          <a:lstStyle/>
          <a:p>
            <a:pPr marL="365760" lvl="1" indent="0">
              <a:buNone/>
            </a:pPr>
            <a:endParaRPr lang="sv-SE" sz="2400" b="1" dirty="0"/>
          </a:p>
          <a:p>
            <a:pPr marL="0" indent="0">
              <a:buNone/>
            </a:pPr>
            <a:r>
              <a:rPr lang="sv-SE" sz="2000" b="1" dirty="0"/>
              <a:t>UPPDRAG: Göra i ordning planer och aktivitetsytor</a:t>
            </a:r>
          </a:p>
          <a:p>
            <a:pPr marL="0" indent="0">
              <a:buNone/>
            </a:pPr>
            <a:endParaRPr lang="sv-SE" sz="2000" dirty="0"/>
          </a:p>
          <a:p>
            <a:r>
              <a:rPr lang="sv-SE" sz="2400" dirty="0"/>
              <a:t>Koordinera med det andra ansvariga laget och utse de personer som behövs </a:t>
            </a:r>
          </a:p>
          <a:p>
            <a:r>
              <a:rPr lang="sv-SE" sz="2400" dirty="0"/>
              <a:t>Stäm av med kansliet för karta över aktivitetsytor/planer</a:t>
            </a:r>
          </a:p>
          <a:p>
            <a:r>
              <a:rPr lang="sv-SE" sz="2400" dirty="0"/>
              <a:t>Se till att det finns rätt mål till rätt ytor</a:t>
            </a:r>
          </a:p>
          <a:p>
            <a:r>
              <a:rPr lang="sv-SE" sz="2400" b="1" dirty="0">
                <a:solidFill>
                  <a:srgbClr val="92D050"/>
                </a:solidFill>
              </a:rPr>
              <a:t>Förberedelser klara 10 juni, ytorna görs iordning dagligen innan fotbollsskolan sätter igång ska vara klart 08:30 och tar ca 30 min. </a:t>
            </a:r>
          </a:p>
          <a:p>
            <a:pPr marL="0" indent="0">
              <a:buNone/>
            </a:pPr>
            <a:endParaRPr lang="sv-SE" sz="2400" dirty="0"/>
          </a:p>
          <a:p>
            <a:pPr marL="0" indent="0">
              <a:buNone/>
            </a:pPr>
            <a:r>
              <a:rPr lang="sv-SE" sz="2400" dirty="0"/>
              <a:t>Koordineras med kansliet.</a:t>
            </a:r>
          </a:p>
        </p:txBody>
      </p:sp>
      <p:sp>
        <p:nvSpPr>
          <p:cNvPr id="5" name="Rubrik 1"/>
          <p:cNvSpPr txBox="1">
            <a:spLocks/>
          </p:cNvSpPr>
          <p:nvPr/>
        </p:nvSpPr>
        <p:spPr>
          <a:xfrm>
            <a:off x="953541" y="109098"/>
            <a:ext cx="9449763"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F2015/P2015</a:t>
            </a:r>
            <a:endParaRPr lang="sv-SE" sz="2400" b="1" dirty="0">
              <a:solidFill>
                <a:srgbClr val="FF0000"/>
              </a:solidFill>
            </a:endParaRPr>
          </a:p>
        </p:txBody>
      </p:sp>
    </p:spTree>
    <p:extLst>
      <p:ext uri="{BB962C8B-B14F-4D97-AF65-F5344CB8AC3E}">
        <p14:creationId xmlns:p14="http://schemas.microsoft.com/office/powerpoint/2010/main" val="56254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536448" y="1268139"/>
            <a:ext cx="11192256" cy="5148537"/>
          </a:xfrm>
        </p:spPr>
        <p:txBody>
          <a:bodyPr>
            <a:normAutofit lnSpcReduction="10000"/>
          </a:bodyPr>
          <a:lstStyle/>
          <a:p>
            <a:pPr marL="365760" lvl="1" indent="0">
              <a:buNone/>
            </a:pPr>
            <a:endParaRPr lang="sv-SE" sz="2400" b="1" dirty="0"/>
          </a:p>
          <a:p>
            <a:pPr marL="0" indent="0">
              <a:buNone/>
            </a:pPr>
            <a:r>
              <a:rPr lang="sv-SE" sz="2000" b="1" dirty="0"/>
              <a:t>UPPDRAG: Ha hand om inskrivningen </a:t>
            </a:r>
            <a:r>
              <a:rPr lang="sv-SE" b="1" dirty="0"/>
              <a:t>(söndag </a:t>
            </a:r>
            <a:r>
              <a:rPr lang="sv-SE" b="1" dirty="0" err="1"/>
              <a:t>kl</a:t>
            </a:r>
            <a:r>
              <a:rPr lang="sv-SE" b="1" dirty="0"/>
              <a:t> 15:00-18:00, samt måndag 8:15-9:00)  </a:t>
            </a:r>
            <a:r>
              <a:rPr lang="sv-SE" sz="2000" b="1" dirty="0"/>
              <a:t>samt förberedelser inför inskrivningen.</a:t>
            </a:r>
          </a:p>
          <a:p>
            <a:r>
              <a:rPr lang="sv-SE" sz="2400" dirty="0"/>
              <a:t>Koordinera med det andra ansvariga laget och utse de personer som behövs </a:t>
            </a:r>
          </a:p>
          <a:p>
            <a:r>
              <a:rPr lang="sv-SE" sz="2400" dirty="0"/>
              <a:t>Förbered för utlämning av boll/flaska/tröja (pumpa bollar). Utlämning av utrustning sker i samband med inskrivning. Instruktioner för inskrivning finns på plats. </a:t>
            </a:r>
          </a:p>
          <a:p>
            <a:r>
              <a:rPr lang="sv-SE" sz="2400" b="1" dirty="0">
                <a:solidFill>
                  <a:srgbClr val="92D050"/>
                </a:solidFill>
              </a:rPr>
              <a:t>Förberedelser utförs 15-17 juni, inskrivning sker under söndag 16 juni mellan kl. 15-18 </a:t>
            </a:r>
            <a:r>
              <a:rPr lang="sv-SE" sz="2400" b="1" u="sng" dirty="0">
                <a:solidFill>
                  <a:srgbClr val="92D050"/>
                </a:solidFill>
              </a:rPr>
              <a:t>samt en inskrivning på måndag kl. 8.15-9:00 </a:t>
            </a:r>
            <a:r>
              <a:rPr lang="sv-SE" sz="2400" b="1" dirty="0">
                <a:solidFill>
                  <a:srgbClr val="92D050"/>
                </a:solidFill>
              </a:rPr>
              <a:t>för de som inte skrev in sig redan på söndagen. (3 personer på plats vid varje inskrivning)</a:t>
            </a:r>
            <a:endParaRPr lang="sv-SE" sz="2400" dirty="0"/>
          </a:p>
          <a:p>
            <a:pPr marL="0" indent="0">
              <a:buNone/>
            </a:pPr>
            <a:r>
              <a:rPr lang="sv-SE" sz="2400" dirty="0"/>
              <a:t>Koordineras med kansliet</a:t>
            </a:r>
          </a:p>
        </p:txBody>
      </p:sp>
      <p:sp>
        <p:nvSpPr>
          <p:cNvPr id="5" name="Rubrik 1"/>
          <p:cNvSpPr txBox="1">
            <a:spLocks/>
          </p:cNvSpPr>
          <p:nvPr/>
        </p:nvSpPr>
        <p:spPr>
          <a:xfrm>
            <a:off x="961564" y="125139"/>
            <a:ext cx="5998464"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F2014/P2014</a:t>
            </a:r>
            <a:endParaRPr lang="sv-SE" sz="2400" b="1" dirty="0">
              <a:solidFill>
                <a:schemeClr val="tx2"/>
              </a:solidFill>
            </a:endParaRPr>
          </a:p>
        </p:txBody>
      </p:sp>
    </p:spTree>
    <p:extLst>
      <p:ext uri="{BB962C8B-B14F-4D97-AF65-F5344CB8AC3E}">
        <p14:creationId xmlns:p14="http://schemas.microsoft.com/office/powerpoint/2010/main" val="1599567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37466" y="647163"/>
            <a:ext cx="10909594" cy="5986903"/>
          </a:xfrm>
        </p:spPr>
        <p:txBody>
          <a:bodyPr>
            <a:normAutofit/>
          </a:bodyPr>
          <a:lstStyle/>
          <a:p>
            <a:pPr marL="365760" lvl="1" indent="0">
              <a:buNone/>
            </a:pPr>
            <a:endParaRPr lang="sv-SE" sz="2400" b="1" dirty="0"/>
          </a:p>
          <a:p>
            <a:pPr marL="0" indent="0">
              <a:buNone/>
            </a:pPr>
            <a:r>
              <a:rPr lang="sv-SE" sz="2000" b="1" dirty="0"/>
              <a:t>UPPDRAG: Bemanna med föräldrar </a:t>
            </a:r>
          </a:p>
          <a:p>
            <a:r>
              <a:rPr lang="sv-SE" dirty="0"/>
              <a:t>Följande grupper av föräldrar ska närvara: </a:t>
            </a:r>
          </a:p>
          <a:p>
            <a:pPr lvl="1"/>
            <a:r>
              <a:rPr lang="sv-SE" sz="2000" dirty="0"/>
              <a:t>Vuxen bland lagen, 4 personer (varje dag 8:45-14.30)</a:t>
            </a:r>
          </a:p>
          <a:p>
            <a:r>
              <a:rPr lang="sv-SE" sz="2200" dirty="0"/>
              <a:t>Sista halvtimmen hjälper de vuxna till att ställa tillbaka mål, plocka skräp, samla ihop kvarglömt, fixa till i caféet inför nästkommande </a:t>
            </a:r>
            <a:r>
              <a:rPr lang="sv-SE" sz="2200" dirty="0" err="1"/>
              <a:t>fotbollsskoledag</a:t>
            </a:r>
            <a:r>
              <a:rPr lang="sv-SE" sz="2200" dirty="0"/>
              <a:t>.</a:t>
            </a:r>
          </a:p>
          <a:p>
            <a:r>
              <a:rPr lang="sv-SE" sz="2200" dirty="0"/>
              <a:t>Upprätta lista över de personer (kontaktuppgifter och tider) som ska hjälpa till. Koordinera med det andra ansvariga laget så att det blir </a:t>
            </a:r>
            <a:r>
              <a:rPr lang="sv-SE" sz="2200" u="sng" dirty="0"/>
              <a:t>en</a:t>
            </a:r>
            <a:r>
              <a:rPr lang="sv-SE" sz="2200" dirty="0"/>
              <a:t> lista för hela veckan. </a:t>
            </a:r>
          </a:p>
          <a:p>
            <a:r>
              <a:rPr lang="sv-SE" sz="2400" b="1" dirty="0">
                <a:solidFill>
                  <a:srgbClr val="92D050"/>
                </a:solidFill>
              </a:rPr>
              <a:t>Senaste dag att skicka listan över bemanningen till kansliet är den 10 juni.</a:t>
            </a:r>
            <a:r>
              <a:rPr lang="sv-SE" sz="2400" b="1" i="1" dirty="0">
                <a:solidFill>
                  <a:srgbClr val="92D050"/>
                </a:solidFill>
              </a:rPr>
              <a:t> </a:t>
            </a:r>
          </a:p>
          <a:p>
            <a:pPr marL="0" indent="0">
              <a:buNone/>
            </a:pPr>
            <a:r>
              <a:rPr lang="sv-SE" sz="2400" dirty="0"/>
              <a:t>Koordineras med kansliet.</a:t>
            </a:r>
          </a:p>
        </p:txBody>
      </p:sp>
      <p:sp>
        <p:nvSpPr>
          <p:cNvPr id="5" name="Rubrik 1"/>
          <p:cNvSpPr txBox="1">
            <a:spLocks/>
          </p:cNvSpPr>
          <p:nvPr/>
        </p:nvSpPr>
        <p:spPr>
          <a:xfrm>
            <a:off x="1099395" y="-106981"/>
            <a:ext cx="5998464"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F2013/P2013</a:t>
            </a:r>
            <a:endParaRPr lang="sv-SE" sz="2400" b="1" dirty="0">
              <a:solidFill>
                <a:schemeClr val="tx2"/>
              </a:solidFill>
            </a:endParaRPr>
          </a:p>
        </p:txBody>
      </p:sp>
    </p:spTree>
    <p:extLst>
      <p:ext uri="{BB962C8B-B14F-4D97-AF65-F5344CB8AC3E}">
        <p14:creationId xmlns:p14="http://schemas.microsoft.com/office/powerpoint/2010/main" val="328819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12911" y="1211992"/>
            <a:ext cx="11192256" cy="5148537"/>
          </a:xfrm>
        </p:spPr>
        <p:txBody>
          <a:bodyPr>
            <a:normAutofit fontScale="92500" lnSpcReduction="10000"/>
          </a:bodyPr>
          <a:lstStyle/>
          <a:p>
            <a:pPr marL="365760" lvl="1" indent="0">
              <a:buNone/>
            </a:pPr>
            <a:endParaRPr lang="sv-SE" sz="2400" b="1" dirty="0"/>
          </a:p>
          <a:p>
            <a:pPr marL="0" indent="0">
              <a:buNone/>
            </a:pPr>
            <a:r>
              <a:rPr lang="sv-SE" sz="2000" b="1" dirty="0"/>
              <a:t>UPPDRAG: Gemensam avslutning samt städning sista dagen</a:t>
            </a:r>
          </a:p>
          <a:p>
            <a:r>
              <a:rPr lang="sv-SE" sz="2400" dirty="0"/>
              <a:t>Anordna en gemensam avslutning för samtliga lag, kan tex vara match mellan ledare och barn eller annan lämplig aktivitet torsdagen den 20 juni kl. 13:00-14:00.</a:t>
            </a:r>
          </a:p>
          <a:p>
            <a:r>
              <a:rPr lang="sv-SE" sz="2400" dirty="0"/>
              <a:t>När fotbollsskolan avslutas hjälpa till att återställa/städa:</a:t>
            </a:r>
          </a:p>
          <a:p>
            <a:pPr lvl="1"/>
            <a:r>
              <a:rPr lang="sv-SE" sz="2200" dirty="0"/>
              <a:t>Ställa tillbaka mål</a:t>
            </a:r>
          </a:p>
          <a:p>
            <a:pPr lvl="1"/>
            <a:r>
              <a:rPr lang="sv-SE" sz="2200" dirty="0"/>
              <a:t>Ta hand om kvarglömt </a:t>
            </a:r>
          </a:p>
          <a:p>
            <a:pPr lvl="1"/>
            <a:r>
              <a:rPr lang="sv-SE" sz="2200" dirty="0"/>
              <a:t>Plocka skräp</a:t>
            </a:r>
          </a:p>
          <a:p>
            <a:pPr lvl="1"/>
            <a:r>
              <a:rPr lang="sv-SE" sz="2200" dirty="0"/>
              <a:t>Återställ caféet, se till att bollhall, omklädningsrum och toaletter är i ordning</a:t>
            </a:r>
          </a:p>
          <a:p>
            <a:r>
              <a:rPr lang="sv-SE" sz="2400" b="1" dirty="0">
                <a:solidFill>
                  <a:srgbClr val="92D050"/>
                </a:solidFill>
              </a:rPr>
              <a:t>Upplägg och tider meddelas kansliet senast 10 juni.</a:t>
            </a:r>
          </a:p>
          <a:p>
            <a:pPr marL="0" indent="0">
              <a:buNone/>
            </a:pPr>
            <a:endParaRPr lang="sv-SE" sz="2400" dirty="0"/>
          </a:p>
          <a:p>
            <a:pPr marL="0" indent="0">
              <a:buNone/>
            </a:pPr>
            <a:r>
              <a:rPr lang="sv-SE" sz="2400" dirty="0"/>
              <a:t>Koordineras med kansliet</a:t>
            </a:r>
          </a:p>
        </p:txBody>
      </p:sp>
      <p:sp>
        <p:nvSpPr>
          <p:cNvPr id="5" name="Rubrik 1"/>
          <p:cNvSpPr txBox="1">
            <a:spLocks/>
          </p:cNvSpPr>
          <p:nvPr/>
        </p:nvSpPr>
        <p:spPr>
          <a:xfrm>
            <a:off x="1105622" y="68992"/>
            <a:ext cx="9257577"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F2012/P2012</a:t>
            </a:r>
            <a:endParaRPr lang="sv-SE" sz="2400" b="1" dirty="0">
              <a:solidFill>
                <a:srgbClr val="FF0000"/>
              </a:solidFill>
            </a:endParaRPr>
          </a:p>
        </p:txBody>
      </p:sp>
    </p:spTree>
    <p:extLst>
      <p:ext uri="{BB962C8B-B14F-4D97-AF65-F5344CB8AC3E}">
        <p14:creationId xmlns:p14="http://schemas.microsoft.com/office/powerpoint/2010/main" val="419945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795700" y="1014205"/>
            <a:ext cx="11192256" cy="5148537"/>
          </a:xfrm>
        </p:spPr>
        <p:txBody>
          <a:bodyPr>
            <a:normAutofit/>
          </a:bodyPr>
          <a:lstStyle/>
          <a:p>
            <a:pPr marL="365760" lvl="1" indent="0">
              <a:buNone/>
            </a:pPr>
            <a:endParaRPr lang="sv-SE" sz="2400" b="1" dirty="0"/>
          </a:p>
          <a:p>
            <a:pPr marL="0" indent="0">
              <a:buNone/>
            </a:pPr>
            <a:r>
              <a:rPr lang="sv-SE" sz="2000" b="1" dirty="0"/>
              <a:t>UPPDRAG: Bemanna med föräldrar </a:t>
            </a:r>
          </a:p>
          <a:p>
            <a:r>
              <a:rPr lang="sv-SE" dirty="0"/>
              <a:t>Följande grupper av föräldrar ska närvara: </a:t>
            </a:r>
          </a:p>
          <a:p>
            <a:pPr lvl="1"/>
            <a:r>
              <a:rPr lang="sv-SE" sz="2000" dirty="0"/>
              <a:t>Vuxen bland lagen, 4 personer (varje dag 8:45-14.30).</a:t>
            </a:r>
          </a:p>
          <a:p>
            <a:pPr lvl="1"/>
            <a:r>
              <a:rPr lang="sv-SE" sz="2200" dirty="0"/>
              <a:t>Sista halvtimmen hjälper de vuxna till att ställa tillbaka mål, plocka skräp, samla ihop kvarglömt, fixa till i caféet inför nästkommande </a:t>
            </a:r>
            <a:r>
              <a:rPr lang="sv-SE" sz="2200" dirty="0" err="1"/>
              <a:t>fotbollsskoledag</a:t>
            </a:r>
            <a:r>
              <a:rPr lang="sv-SE" sz="2200" dirty="0"/>
              <a:t>.</a:t>
            </a:r>
          </a:p>
          <a:p>
            <a:r>
              <a:rPr lang="sv-SE" sz="2200" dirty="0"/>
              <a:t>Upprätta lista över de personer (kontaktuppgifter och tider, går bra att dela) som ska hjälpa till. Koordinera med det andra ansvariga laget så att det blir </a:t>
            </a:r>
            <a:r>
              <a:rPr lang="sv-SE" sz="2200" u="sng" dirty="0"/>
              <a:t>en</a:t>
            </a:r>
            <a:r>
              <a:rPr lang="sv-SE" sz="2200" dirty="0"/>
              <a:t> lista för hela veckan. </a:t>
            </a:r>
          </a:p>
          <a:p>
            <a:r>
              <a:rPr lang="sv-SE" sz="2400" b="1" dirty="0">
                <a:solidFill>
                  <a:srgbClr val="92D050"/>
                </a:solidFill>
              </a:rPr>
              <a:t>Senaste dag att skicka listan över bemanningen till kansliet är den 10 juni.</a:t>
            </a:r>
            <a:r>
              <a:rPr lang="sv-SE" sz="2400" b="1" i="1" dirty="0">
                <a:solidFill>
                  <a:srgbClr val="92D050"/>
                </a:solidFill>
              </a:rPr>
              <a:t> </a:t>
            </a:r>
          </a:p>
          <a:p>
            <a:pPr marL="0" indent="0">
              <a:buNone/>
            </a:pPr>
            <a:r>
              <a:rPr lang="sv-SE" sz="2400" dirty="0"/>
              <a:t>Koordineras med kansliet.</a:t>
            </a:r>
          </a:p>
        </p:txBody>
      </p:sp>
      <p:sp>
        <p:nvSpPr>
          <p:cNvPr id="5" name="Rubrik 1"/>
          <p:cNvSpPr txBox="1">
            <a:spLocks/>
          </p:cNvSpPr>
          <p:nvPr/>
        </p:nvSpPr>
        <p:spPr>
          <a:xfrm>
            <a:off x="1081560" y="373380"/>
            <a:ext cx="8776314" cy="11430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400" kern="1200" cap="all" baseline="0">
                <a:solidFill>
                  <a:schemeClr val="accent1"/>
                </a:solidFill>
                <a:latin typeface="+mj-lt"/>
                <a:ea typeface="+mj-ea"/>
                <a:cs typeface="+mj-cs"/>
              </a:defRPr>
            </a:lvl1pPr>
          </a:lstStyle>
          <a:p>
            <a:pPr defTabSz="457200"/>
            <a:r>
              <a:rPr lang="sv-SE" sz="4200" b="1" dirty="0">
                <a:solidFill>
                  <a:schemeClr val="tx2"/>
                </a:solidFill>
              </a:rPr>
              <a:t>F2011/P2011</a:t>
            </a:r>
          </a:p>
          <a:p>
            <a:pPr defTabSz="457200"/>
            <a:endParaRPr lang="sv-SE" sz="2400" b="1" dirty="0">
              <a:solidFill>
                <a:schemeClr val="tx2"/>
              </a:solidFill>
            </a:endParaRPr>
          </a:p>
        </p:txBody>
      </p:sp>
    </p:spTree>
    <p:extLst>
      <p:ext uri="{BB962C8B-B14F-4D97-AF65-F5344CB8AC3E}">
        <p14:creationId xmlns:p14="http://schemas.microsoft.com/office/powerpoint/2010/main" val="356374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B51CA285AFC1C44B181329A8CBD10B9" ma:contentTypeVersion="10" ma:contentTypeDescription="Skapa ett nytt dokument." ma:contentTypeScope="" ma:versionID="c48284d942785f00c0d756fd6f6a39db">
  <xsd:schema xmlns:xsd="http://www.w3.org/2001/XMLSchema" xmlns:xs="http://www.w3.org/2001/XMLSchema" xmlns:p="http://schemas.microsoft.com/office/2006/metadata/properties" xmlns:ns3="b9f4a573-0328-4d7a-92e1-a296a99ca3fe" targetNamespace="http://schemas.microsoft.com/office/2006/metadata/properties" ma:root="true" ma:fieldsID="05562a5811a2c4b51a2ed0f6d11c8406" ns3:_="">
    <xsd:import namespace="b9f4a573-0328-4d7a-92e1-a296a99ca3f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f4a573-0328-4d7a-92e1-a296a99ca3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2F30AB-1F40-4F85-A242-4A263201F05E}">
  <ds:schemaRefs>
    <ds:schemaRef ds:uri="http://schemas.microsoft.com/sharepoint/v3/contenttype/forms"/>
  </ds:schemaRefs>
</ds:datastoreItem>
</file>

<file path=customXml/itemProps2.xml><?xml version="1.0" encoding="utf-8"?>
<ds:datastoreItem xmlns:ds="http://schemas.openxmlformats.org/officeDocument/2006/customXml" ds:itemID="{4C2563ED-8095-4B9A-AAE0-34060373DF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f4a573-0328-4d7a-92e1-a296a99ca3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C3321C-E891-4EA3-9EC8-77048E973276}">
  <ds:schemaRefs>
    <ds:schemaRef ds:uri="http://www.w3.org/XML/1998/namespace"/>
    <ds:schemaRef ds:uri="http://purl.org/dc/dcmitype/"/>
    <ds:schemaRef ds:uri="http://purl.org/dc/terms/"/>
    <ds:schemaRef ds:uri="http://schemas.microsoft.com/office/2006/documentManagement/types"/>
    <ds:schemaRef ds:uri="http://schemas.microsoft.com/office/infopath/2007/PartnerControls"/>
    <ds:schemaRef ds:uri="b9f4a573-0328-4d7a-92e1-a296a99ca3fe"/>
    <ds:schemaRef ds:uri="http://schemas.openxmlformats.org/package/2006/metadata/core-properti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Ion</Template>
  <TotalTime>0</TotalTime>
  <Words>939</Words>
  <Application>Microsoft Office PowerPoint</Application>
  <PresentationFormat>Bredbild</PresentationFormat>
  <Paragraphs>96</Paragraphs>
  <Slides>12</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Calibri</vt:lpstr>
      <vt:lpstr>Century Gothic</vt:lpstr>
      <vt:lpstr>Wingdings</vt:lpstr>
      <vt:lpstr>Wingdings 3</vt:lpstr>
      <vt:lpstr>Ion</vt:lpstr>
      <vt:lpstr>IF HALLBY FOTBOLLSSKOLA 2024  - målsättning, organisation  &amp; laguppdrag</vt:lpstr>
      <vt:lpstr>Återkommande deltagande i fotbollsskolan ska vara ett av de roligaste minnena i en lång aktiv tid som fotbollsspelare eller fotbollsledare </vt:lpstr>
      <vt:lpstr>Allmän information om fotbollsskolan</vt:lpstr>
      <vt:lpstr>För att fotbollsskolan ska fungera krävs det att alla lag inom IF Hallby Fotboll hjälps åt med olika uppgifter I förberedelserna samt med olika typer av bemanning under veckan.  På följande sidor hittar ni instruktioner för vad som gäller som uppdrag för just ert lag i år.   Dessa uppgifter ska utföras av föräldrarna I respektive lag – ett arbete som gärna får ledas av ev. lagföräldrar.  </vt:lpstr>
      <vt:lpstr>Läs noga igenom och hör av er till kansliet om ni har frågor på exakt vad som ska utföras  Viktigt att ni kontaktar det andra ansvariga laget och planerar gemensamt   Om någon får förhinder vid tex. bemanningsuppdrag så löser ni det internt inom respektive lag  </vt:lpstr>
      <vt:lpstr>F2017/P2017</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2015-02-18T21:08:52Z</dcterms:created>
  <dcterms:modified xsi:type="dcterms:W3CDTF">2024-03-20T18:00:47Z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TC029223919991</vt:lpwstr>
  </property>
  <property fmtid="{D5CDD505-2E9C-101B-9397-08002B2CF9AE}" pid="3" name="ContentTypeId">
    <vt:lpwstr>0x0101007B51CA285AFC1C44B181329A8CBD10B9</vt:lpwstr>
  </property>
</Properties>
</file>