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1"/>
  </p:notesMasterIdLst>
  <p:sldIdLst>
    <p:sldId id="256" r:id="rId5"/>
    <p:sldId id="257" r:id="rId6"/>
    <p:sldId id="259" r:id="rId7"/>
    <p:sldId id="260" r:id="rId8"/>
    <p:sldId id="261" r:id="rId9"/>
    <p:sldId id="301" r:id="rId10"/>
    <p:sldId id="300" r:id="rId11"/>
    <p:sldId id="302" r:id="rId12"/>
    <p:sldId id="310" r:id="rId13"/>
    <p:sldId id="270" r:id="rId14"/>
    <p:sldId id="271" r:id="rId15"/>
    <p:sldId id="280" r:id="rId16"/>
    <p:sldId id="272" r:id="rId17"/>
    <p:sldId id="273" r:id="rId18"/>
    <p:sldId id="274" r:id="rId19"/>
    <p:sldId id="276" r:id="rId20"/>
    <p:sldId id="313" r:id="rId21"/>
    <p:sldId id="275" r:id="rId22"/>
    <p:sldId id="279" r:id="rId23"/>
    <p:sldId id="304" r:id="rId24"/>
    <p:sldId id="296" r:id="rId25"/>
    <p:sldId id="277" r:id="rId26"/>
    <p:sldId id="309" r:id="rId27"/>
    <p:sldId id="311" r:id="rId28"/>
    <p:sldId id="312" r:id="rId29"/>
    <p:sldId id="278" r:id="rId30"/>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C67DC24-56C9-8E62-80DC-94A96CF0EE93}" name="Jenny Granström" initials="JG" userId="Jenny Granström" providerId="None"/>
  <p188:author id="{3D23C5C8-5572-FB8B-164D-6A0734A9519F}" name="Towa Almqvist" initials="TA" userId="S::towa.almqvist@handbollvast.se::90e6e054-1830-4473-89af-fb2a5d92027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7E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79B4A2-4946-4401-B60E-142ED8693A90}" v="77" dt="2025-12-03T09:30:02.5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902" y="5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875454-1E5B-4811-B44B-07A3DFBC8A9A}" type="datetimeFigureOut">
              <a:rPr lang="sv-SE" smtClean="0"/>
              <a:t>2026-06-22</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B45EE5-9B09-464C-8505-037C4E3FD340}" type="slidenum">
              <a:rPr lang="sv-SE" smtClean="0"/>
              <a:t>‹#›</a:t>
            </a:fld>
            <a:endParaRPr lang="sv-SE"/>
          </a:p>
        </p:txBody>
      </p:sp>
    </p:spTree>
    <p:extLst>
      <p:ext uri="{BB962C8B-B14F-4D97-AF65-F5344CB8AC3E}">
        <p14:creationId xmlns:p14="http://schemas.microsoft.com/office/powerpoint/2010/main" val="3156633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F2B45EE5-9B09-464C-8505-037C4E3FD340}" type="slidenum">
              <a:rPr lang="sv-SE" smtClean="0"/>
              <a:t>5</a:t>
            </a:fld>
            <a:endParaRPr lang="sv-SE"/>
          </a:p>
        </p:txBody>
      </p:sp>
    </p:spTree>
    <p:extLst>
      <p:ext uri="{BB962C8B-B14F-4D97-AF65-F5344CB8AC3E}">
        <p14:creationId xmlns:p14="http://schemas.microsoft.com/office/powerpoint/2010/main" val="467532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F2B45EE5-9B09-464C-8505-037C4E3FD340}" type="slidenum">
              <a:rPr lang="sv-SE" smtClean="0"/>
              <a:t>6</a:t>
            </a:fld>
            <a:endParaRPr lang="sv-SE"/>
          </a:p>
        </p:txBody>
      </p:sp>
    </p:spTree>
    <p:extLst>
      <p:ext uri="{BB962C8B-B14F-4D97-AF65-F5344CB8AC3E}">
        <p14:creationId xmlns:p14="http://schemas.microsoft.com/office/powerpoint/2010/main" val="13399179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F2B45EE5-9B09-464C-8505-037C4E3FD340}" type="slidenum">
              <a:rPr lang="sv-SE" smtClean="0"/>
              <a:t>7</a:t>
            </a:fld>
            <a:endParaRPr lang="sv-SE"/>
          </a:p>
        </p:txBody>
      </p:sp>
    </p:spTree>
    <p:extLst>
      <p:ext uri="{BB962C8B-B14F-4D97-AF65-F5344CB8AC3E}">
        <p14:creationId xmlns:p14="http://schemas.microsoft.com/office/powerpoint/2010/main" val="18628972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77268-5C6B-0702-6AAE-3EAE5F72E61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C36B1AC-0AE3-6F8C-9C39-C722262233B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3F0116F-33C0-871B-AFBF-33C81C60E503}"/>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8BCF4048-C767-486A-B189-4CB22AC2ADD4}"/>
              </a:ext>
            </a:extLst>
          </p:cNvPr>
          <p:cNvSpPr>
            <a:spLocks noGrp="1"/>
          </p:cNvSpPr>
          <p:nvPr>
            <p:ph type="sldNum" sz="quarter" idx="5"/>
          </p:nvPr>
        </p:nvSpPr>
        <p:spPr/>
        <p:txBody>
          <a:bodyPr/>
          <a:lstStyle/>
          <a:p>
            <a:fld id="{F2B45EE5-9B09-464C-8505-037C4E3FD340}" type="slidenum">
              <a:rPr lang="sv-SE" smtClean="0"/>
              <a:t>8</a:t>
            </a:fld>
            <a:endParaRPr lang="sv-SE"/>
          </a:p>
        </p:txBody>
      </p:sp>
    </p:spTree>
    <p:extLst>
      <p:ext uri="{BB962C8B-B14F-4D97-AF65-F5344CB8AC3E}">
        <p14:creationId xmlns:p14="http://schemas.microsoft.com/office/powerpoint/2010/main" val="10662694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2CB25-2A78-124F-ECCC-74E2E8221BB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EE8303B-9A6A-DA49-2D6F-DE17DDBD6BA1}"/>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A4DF291-BE88-0550-4F9A-5460ABBFE7F0}"/>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5A6F3445-8F1F-EEBE-8236-694466E066A5}"/>
              </a:ext>
            </a:extLst>
          </p:cNvPr>
          <p:cNvSpPr>
            <a:spLocks noGrp="1"/>
          </p:cNvSpPr>
          <p:nvPr>
            <p:ph type="sldNum" sz="quarter" idx="5"/>
          </p:nvPr>
        </p:nvSpPr>
        <p:spPr/>
        <p:txBody>
          <a:bodyPr/>
          <a:lstStyle/>
          <a:p>
            <a:fld id="{F2B45EE5-9B09-464C-8505-037C4E3FD340}" type="slidenum">
              <a:rPr lang="sv-SE" smtClean="0"/>
              <a:t>9</a:t>
            </a:fld>
            <a:endParaRPr lang="sv-SE"/>
          </a:p>
        </p:txBody>
      </p:sp>
    </p:spTree>
    <p:extLst>
      <p:ext uri="{BB962C8B-B14F-4D97-AF65-F5344CB8AC3E}">
        <p14:creationId xmlns:p14="http://schemas.microsoft.com/office/powerpoint/2010/main" val="16060630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D4287-8207-E8DF-086D-857A9A768C1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654408F-1EFD-DE65-3D76-EB371C5CB10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AC1BB72-AD3B-DFB3-A127-AB99AAE72A5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a:t>Färre spelare på plan med stor bredd ger mer plats till anfallare samt större yta att försvara, vilket tvingar spelarna till mer rörlighet. Det leder också till fler avslut och fler potentiella målchanser och därmed mer intensitet. Färre spelare leder även till större grad av delaktighet av alla spelare och därmed högre engagemang. </a:t>
            </a:r>
            <a:br>
              <a:rPr lang="sv-SE" sz="1800"/>
            </a:br>
            <a:r>
              <a:rPr lang="sv-SE" sz="1800"/>
              <a:t>Intentionen är att skapa fler bollkontakter och högre aktivitet hos barnen vilket höjer motivationen.</a:t>
            </a:r>
          </a:p>
          <a:p>
            <a:endParaRPr lang="sv-SE"/>
          </a:p>
        </p:txBody>
      </p:sp>
      <p:sp>
        <p:nvSpPr>
          <p:cNvPr id="4" name="Platshållare för bildnummer 3">
            <a:extLst>
              <a:ext uri="{FF2B5EF4-FFF2-40B4-BE49-F238E27FC236}">
                <a16:creationId xmlns:a16="http://schemas.microsoft.com/office/drawing/2014/main" id="{A158EEB4-C903-AFA9-EAE7-1FEFEEDB60E1}"/>
              </a:ext>
            </a:extLst>
          </p:cNvPr>
          <p:cNvSpPr>
            <a:spLocks noGrp="1"/>
          </p:cNvSpPr>
          <p:nvPr>
            <p:ph type="sldNum" sz="quarter" idx="5"/>
          </p:nvPr>
        </p:nvSpPr>
        <p:spPr/>
        <p:txBody>
          <a:bodyPr/>
          <a:lstStyle/>
          <a:p>
            <a:fld id="{F2B45EE5-9B09-464C-8505-037C4E3FD340}" type="slidenum">
              <a:rPr lang="sv-SE" smtClean="0"/>
              <a:t>20</a:t>
            </a:fld>
            <a:endParaRPr lang="sv-SE"/>
          </a:p>
        </p:txBody>
      </p:sp>
    </p:spTree>
    <p:extLst>
      <p:ext uri="{BB962C8B-B14F-4D97-AF65-F5344CB8AC3E}">
        <p14:creationId xmlns:p14="http://schemas.microsoft.com/office/powerpoint/2010/main" val="2693024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EBEFB137-2B54-42AD-BDAD-96813FC80FA7}"/>
              </a:ext>
            </a:extLst>
          </p:cNvPr>
          <p:cNvSpPr>
            <a:spLocks noGrp="1"/>
          </p:cNvSpPr>
          <p:nvPr>
            <p:ph type="subTitle" idx="1"/>
          </p:nvPr>
        </p:nvSpPr>
        <p:spPr>
          <a:xfrm>
            <a:off x="894184" y="3989025"/>
            <a:ext cx="6753525" cy="1655762"/>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7" name="Rubrik 6">
            <a:extLst>
              <a:ext uri="{FF2B5EF4-FFF2-40B4-BE49-F238E27FC236}">
                <a16:creationId xmlns:a16="http://schemas.microsoft.com/office/drawing/2014/main" id="{B0B4E0FE-DC57-4515-B085-17792707F11A}"/>
              </a:ext>
            </a:extLst>
          </p:cNvPr>
          <p:cNvSpPr>
            <a:spLocks noGrp="1"/>
          </p:cNvSpPr>
          <p:nvPr>
            <p:ph type="title"/>
          </p:nvPr>
        </p:nvSpPr>
        <p:spPr>
          <a:xfrm>
            <a:off x="894183" y="2385733"/>
            <a:ext cx="6753526" cy="1325563"/>
          </a:xfrm>
        </p:spPr>
        <p:txBody>
          <a:bodyPr/>
          <a:lstStyle>
            <a:lvl1pPr algn="l">
              <a:defRPr sz="3200"/>
            </a:lvl1pPr>
          </a:lstStyle>
          <a:p>
            <a:r>
              <a:rPr lang="sv-SE"/>
              <a:t>Klicka här för att ändra mall för rubrikformat</a:t>
            </a:r>
          </a:p>
        </p:txBody>
      </p:sp>
      <p:pic>
        <p:nvPicPr>
          <p:cNvPr id="4" name="Bildobjekt 3" descr="En bild som visar text, clipart&#10;&#10;Automatiskt genererad beskrivning">
            <a:extLst>
              <a:ext uri="{FF2B5EF4-FFF2-40B4-BE49-F238E27FC236}">
                <a16:creationId xmlns:a16="http://schemas.microsoft.com/office/drawing/2014/main" id="{A347D7B1-083D-49CC-A712-18CCC9C1E3C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4373" y="585050"/>
            <a:ext cx="2172312" cy="1107879"/>
          </a:xfrm>
          <a:prstGeom prst="rect">
            <a:avLst/>
          </a:prstGeom>
        </p:spPr>
      </p:pic>
    </p:spTree>
    <p:extLst>
      <p:ext uri="{BB962C8B-B14F-4D97-AF65-F5344CB8AC3E}">
        <p14:creationId xmlns:p14="http://schemas.microsoft.com/office/powerpoint/2010/main" val="2132110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F54D53-7974-4323-ABD8-7FA3AA36EFD3}"/>
              </a:ext>
            </a:extLst>
          </p:cNvPr>
          <p:cNvSpPr>
            <a:spLocks noGrp="1"/>
          </p:cNvSpPr>
          <p:nvPr>
            <p:ph type="title"/>
          </p:nvPr>
        </p:nvSpPr>
        <p:spPr>
          <a:xfrm>
            <a:off x="2164702" y="802433"/>
            <a:ext cx="8920064" cy="888255"/>
          </a:xfrm>
          <a:noFill/>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8AA7499-1D93-4179-8918-4C960F029E86}"/>
              </a:ext>
            </a:extLst>
          </p:cNvPr>
          <p:cNvSpPr>
            <a:spLocks noGrp="1"/>
          </p:cNvSpPr>
          <p:nvPr>
            <p:ph idx="1"/>
          </p:nvPr>
        </p:nvSpPr>
        <p:spPr>
          <a:xfrm>
            <a:off x="2164702" y="1987419"/>
            <a:ext cx="8920065" cy="4189543"/>
          </a:xfrm>
        </p:spPr>
        <p:txBody>
          <a:bodyPr/>
          <a:lstStyle>
            <a:lvl1pPr>
              <a:defRPr sz="2400"/>
            </a:lvl1pPr>
            <a:lvl2pPr>
              <a:defRPr sz="2000"/>
            </a:lvl2pPr>
            <a:lvl3pPr>
              <a:defRPr sz="1800"/>
            </a:lvl3pPr>
            <a:lvl4pPr>
              <a:defRPr sz="16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857243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Rubrik och innehå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F54D53-7974-4323-ABD8-7FA3AA36EFD3}"/>
              </a:ext>
            </a:extLst>
          </p:cNvPr>
          <p:cNvSpPr>
            <a:spLocks noGrp="1"/>
          </p:cNvSpPr>
          <p:nvPr>
            <p:ph type="title"/>
          </p:nvPr>
        </p:nvSpPr>
        <p:spPr>
          <a:xfrm>
            <a:off x="2164702" y="802433"/>
            <a:ext cx="8920064" cy="888255"/>
          </a:xfrm>
          <a:noFill/>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8AA7499-1D93-4179-8918-4C960F029E86}"/>
              </a:ext>
            </a:extLst>
          </p:cNvPr>
          <p:cNvSpPr>
            <a:spLocks noGrp="1"/>
          </p:cNvSpPr>
          <p:nvPr>
            <p:ph idx="1"/>
          </p:nvPr>
        </p:nvSpPr>
        <p:spPr>
          <a:xfrm>
            <a:off x="2164702" y="1987419"/>
            <a:ext cx="8920065" cy="4189543"/>
          </a:xfrm>
        </p:spPr>
        <p:txBody>
          <a:bodyPr/>
          <a:lstStyle>
            <a:lvl2pPr>
              <a:defRPr sz="2000"/>
            </a:lvl2pPr>
            <a:lvl3pPr>
              <a:defRPr sz="1800"/>
            </a:lvl3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4209989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3_Rubrik och innehå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F54D53-7974-4323-ABD8-7FA3AA36EFD3}"/>
              </a:ext>
            </a:extLst>
          </p:cNvPr>
          <p:cNvSpPr>
            <a:spLocks noGrp="1"/>
          </p:cNvSpPr>
          <p:nvPr>
            <p:ph type="title"/>
          </p:nvPr>
        </p:nvSpPr>
        <p:spPr>
          <a:xfrm>
            <a:off x="765115" y="802433"/>
            <a:ext cx="6652722" cy="888255"/>
          </a:xfrm>
          <a:noFill/>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8AA7499-1D93-4179-8918-4C960F029E86}"/>
              </a:ext>
            </a:extLst>
          </p:cNvPr>
          <p:cNvSpPr>
            <a:spLocks noGrp="1"/>
          </p:cNvSpPr>
          <p:nvPr>
            <p:ph idx="1"/>
          </p:nvPr>
        </p:nvSpPr>
        <p:spPr>
          <a:xfrm>
            <a:off x="765115" y="1987419"/>
            <a:ext cx="8854747" cy="4189543"/>
          </a:xfrm>
        </p:spPr>
        <p:txBody>
          <a:bodyPr/>
          <a:lstStyle>
            <a:lvl1pPr>
              <a:defRPr sz="2400"/>
            </a:lvl1pPr>
            <a:lvl2pPr>
              <a:defRPr sz="2000"/>
            </a:lvl2pPr>
            <a:lvl3pPr>
              <a:defRPr sz="1800"/>
            </a:lvl3pPr>
            <a:lvl4pPr>
              <a:defRPr sz="16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52255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brik och innehå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F54D53-7974-4323-ABD8-7FA3AA36EFD3}"/>
              </a:ext>
            </a:extLst>
          </p:cNvPr>
          <p:cNvSpPr>
            <a:spLocks noGrp="1"/>
          </p:cNvSpPr>
          <p:nvPr>
            <p:ph type="title"/>
          </p:nvPr>
        </p:nvSpPr>
        <p:spPr>
          <a:xfrm>
            <a:off x="1110343" y="802433"/>
            <a:ext cx="9974423" cy="888255"/>
          </a:xfrm>
          <a:noFill/>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8AA7499-1D93-4179-8918-4C960F029E86}"/>
              </a:ext>
            </a:extLst>
          </p:cNvPr>
          <p:cNvSpPr>
            <a:spLocks noGrp="1"/>
          </p:cNvSpPr>
          <p:nvPr>
            <p:ph idx="1"/>
          </p:nvPr>
        </p:nvSpPr>
        <p:spPr>
          <a:xfrm>
            <a:off x="1110344" y="1987419"/>
            <a:ext cx="9974424" cy="4189543"/>
          </a:xfrm>
        </p:spPr>
        <p:txBody>
          <a:bodyPr/>
          <a:lstStyle>
            <a:lvl2pPr>
              <a:defRPr sz="2000"/>
            </a:lvl2pPr>
            <a:lvl3pPr>
              <a:defRPr sz="1800"/>
            </a:lvl3pPr>
            <a:lvl4pPr>
              <a:defRPr sz="16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888584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Avsnittsrubri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4475204-D1BF-4808-A0EC-6D52B2374564}"/>
              </a:ext>
            </a:extLst>
          </p:cNvPr>
          <p:cNvSpPr>
            <a:spLocks noGrp="1"/>
          </p:cNvSpPr>
          <p:nvPr>
            <p:ph type="title"/>
          </p:nvPr>
        </p:nvSpPr>
        <p:spPr>
          <a:xfrm>
            <a:off x="831850" y="1709738"/>
            <a:ext cx="9110172" cy="2852737"/>
          </a:xfrm>
        </p:spPr>
        <p:txBody>
          <a:bodyPr anchor="b">
            <a:normAutofit/>
          </a:bodyPr>
          <a:lstStyle>
            <a:lvl1pPr>
              <a:defRPr sz="32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A14F7D49-EC80-4181-8BEF-512A81EC9EF9}"/>
              </a:ext>
            </a:extLst>
          </p:cNvPr>
          <p:cNvSpPr>
            <a:spLocks noGrp="1"/>
          </p:cNvSpPr>
          <p:nvPr>
            <p:ph type="body" idx="1"/>
          </p:nvPr>
        </p:nvSpPr>
        <p:spPr>
          <a:xfrm>
            <a:off x="831850" y="4589463"/>
            <a:ext cx="9110172" cy="1500187"/>
          </a:xfrm>
        </p:spPr>
        <p:txBody>
          <a:bodyPr/>
          <a:lstStyle>
            <a:lvl1pPr marL="0" indent="0">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pic>
        <p:nvPicPr>
          <p:cNvPr id="6" name="Bildobjekt 5" descr="En bild som visar text, clipart&#10;&#10;Automatiskt genererad beskrivning">
            <a:extLst>
              <a:ext uri="{FF2B5EF4-FFF2-40B4-BE49-F238E27FC236}">
                <a16:creationId xmlns:a16="http://schemas.microsoft.com/office/drawing/2014/main" id="{C2BCAC18-BB79-4A1F-80E6-A09CECB4ACD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4373" y="585050"/>
            <a:ext cx="2172312" cy="1107879"/>
          </a:xfrm>
          <a:prstGeom prst="rect">
            <a:avLst/>
          </a:prstGeom>
        </p:spPr>
      </p:pic>
    </p:spTree>
    <p:extLst>
      <p:ext uri="{BB962C8B-B14F-4D97-AF65-F5344CB8AC3E}">
        <p14:creationId xmlns:p14="http://schemas.microsoft.com/office/powerpoint/2010/main" val="386114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vå dela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8021756-92F5-45AA-A968-843F1A3056A0}"/>
              </a:ext>
            </a:extLst>
          </p:cNvPr>
          <p:cNvSpPr>
            <a:spLocks noGrp="1"/>
          </p:cNvSpPr>
          <p:nvPr>
            <p:ph type="title"/>
          </p:nvPr>
        </p:nvSpPr>
        <p:spPr>
          <a:xfrm>
            <a:off x="838200" y="802433"/>
            <a:ext cx="10162592" cy="888255"/>
          </a:xfrm>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45553F1-180C-4147-A9B0-AD8D2F489278}"/>
              </a:ext>
            </a:extLst>
          </p:cNvPr>
          <p:cNvSpPr>
            <a:spLocks noGrp="1"/>
          </p:cNvSpPr>
          <p:nvPr>
            <p:ph sz="half" idx="1"/>
          </p:nvPr>
        </p:nvSpPr>
        <p:spPr>
          <a:xfrm>
            <a:off x="838200" y="1825625"/>
            <a:ext cx="5181600" cy="4351338"/>
          </a:xfrm>
        </p:spPr>
        <p:txBody>
          <a:bodyPr/>
          <a:lstStyle>
            <a:lvl1pPr>
              <a:defRPr sz="2400"/>
            </a:lvl1pPr>
            <a:lvl2pPr>
              <a:defRPr sz="2000"/>
            </a:lvl2pPr>
            <a:lvl3pPr>
              <a:defRPr sz="1800"/>
            </a:lvl3pPr>
            <a:lvl4pPr>
              <a:defRPr sz="16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47E53FF9-D053-46A5-A2AA-0F13D31AA4B2}"/>
              </a:ext>
            </a:extLst>
          </p:cNvPr>
          <p:cNvSpPr>
            <a:spLocks noGrp="1"/>
          </p:cNvSpPr>
          <p:nvPr>
            <p:ph sz="half" idx="2"/>
          </p:nvPr>
        </p:nvSpPr>
        <p:spPr>
          <a:xfrm>
            <a:off x="6172200" y="1825625"/>
            <a:ext cx="5181600" cy="4351338"/>
          </a:xfrm>
        </p:spPr>
        <p:txBody>
          <a:bodyPr/>
          <a:lstStyle>
            <a:lvl1pPr>
              <a:defRPr sz="2400"/>
            </a:lvl1pPr>
            <a:lvl2pPr>
              <a:defRPr sz="2000"/>
            </a:lvl2pPr>
            <a:lvl4pPr>
              <a:defRPr sz="16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4004328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6211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3_T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7779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2_T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768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1_T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40012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4_T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79512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C75F5A91-0A29-44D1-95B7-4CA1624DE4C6}"/>
              </a:ext>
            </a:extLst>
          </p:cNvPr>
          <p:cNvSpPr>
            <a:spLocks noGrp="1"/>
          </p:cNvSpPr>
          <p:nvPr>
            <p:ph type="title"/>
          </p:nvPr>
        </p:nvSpPr>
        <p:spPr>
          <a:xfrm>
            <a:off x="838200" y="802433"/>
            <a:ext cx="4489580" cy="888255"/>
          </a:xfrm>
          <a:prstGeom prst="rect">
            <a:avLst/>
          </a:prstGeom>
        </p:spPr>
        <p:txBody>
          <a:bodyPr vert="horz" lIns="91440" tIns="45720" rIns="91440" bIns="45720" rtlCol="0" anchor="ctr">
            <a:no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7D1B6A74-989A-4FC8-9155-9D0860E606B5}"/>
              </a:ext>
            </a:extLst>
          </p:cNvPr>
          <p:cNvSpPr>
            <a:spLocks noGrp="1"/>
          </p:cNvSpPr>
          <p:nvPr>
            <p:ph type="body" idx="1"/>
          </p:nvPr>
        </p:nvSpPr>
        <p:spPr>
          <a:xfrm>
            <a:off x="838200" y="1987419"/>
            <a:ext cx="10246567" cy="418954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8764640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5" r:id="rId4"/>
    <p:sldLayoutId id="2147483661" r:id="rId5"/>
    <p:sldLayoutId id="2147483651" r:id="rId6"/>
    <p:sldLayoutId id="2147483652" r:id="rId7"/>
    <p:sldLayoutId id="2147483655" r:id="rId8"/>
    <p:sldLayoutId id="2147483664" r:id="rId9"/>
    <p:sldLayoutId id="2147483663" r:id="rId10"/>
    <p:sldLayoutId id="2147483662" r:id="rId11"/>
    <p:sldLayoutId id="2147483666" r:id="rId12"/>
  </p:sldLayoutIdLst>
  <p:txStyles>
    <p:titleStyle>
      <a:lvl1pPr algn="l" defTabSz="914400" rtl="0" eaLnBrk="1" latinLnBrk="0" hangingPunct="1">
        <a:lnSpc>
          <a:spcPct val="90000"/>
        </a:lnSpc>
        <a:spcBef>
          <a:spcPct val="0"/>
        </a:spcBef>
        <a:buNone/>
        <a:defRPr sz="2800" b="1" kern="1200">
          <a:solidFill>
            <a:schemeClr val="bg1"/>
          </a:solidFill>
          <a:latin typeface="+mn-lt"/>
          <a:ea typeface="+mj-ea"/>
          <a:cs typeface="+mj-cs"/>
        </a:defRPr>
      </a:lvl1pPr>
    </p:titleStyle>
    <p:bodyStyle>
      <a:lvl1pPr marL="228600" indent="-228600" algn="l" defTabSz="914400" rtl="0" eaLnBrk="1" latinLnBrk="0" hangingPunct="1">
        <a:lnSpc>
          <a:spcPct val="114000"/>
        </a:lnSpc>
        <a:spcBef>
          <a:spcPts val="1000"/>
        </a:spcBef>
        <a:buFont typeface="Arial" panose="020B0604020202020204" pitchFamily="34" charset="0"/>
        <a:buChar char="•"/>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hyperlink" Target="https://www.youtube.com/watch?v=XLTw6zYXgDM"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hyperlink" Target="https://www.svenskhandboll.se/nyheter/nyheter/2025-02-27-stod-for-implementering-av-kortplan" TargetMode="Externa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1229CCB3-FC18-4E25-A601-CCB07B0337CA}"/>
              </a:ext>
            </a:extLst>
          </p:cNvPr>
          <p:cNvSpPr txBox="1"/>
          <p:nvPr/>
        </p:nvSpPr>
        <p:spPr>
          <a:xfrm>
            <a:off x="1905810" y="2151727"/>
            <a:ext cx="8724090" cy="2554545"/>
          </a:xfrm>
          <a:prstGeom prst="rect">
            <a:avLst/>
          </a:prstGeom>
          <a:noFill/>
        </p:spPr>
        <p:txBody>
          <a:bodyPr wrap="square" rtlCol="0">
            <a:spAutoFit/>
          </a:bodyPr>
          <a:lstStyle/>
          <a:p>
            <a:pPr algn="ctr"/>
            <a:r>
              <a:rPr lang="sv-SE" sz="4000" b="1">
                <a:solidFill>
                  <a:schemeClr val="bg1"/>
                </a:solidFill>
              </a:rPr>
              <a:t>Informationsmöte </a:t>
            </a:r>
          </a:p>
          <a:p>
            <a:pPr algn="ctr"/>
            <a:r>
              <a:rPr lang="sv-SE" sz="4000" b="1">
                <a:solidFill>
                  <a:schemeClr val="bg1"/>
                </a:solidFill>
              </a:rPr>
              <a:t>HFV</a:t>
            </a:r>
          </a:p>
          <a:p>
            <a:pPr algn="ctr"/>
            <a:r>
              <a:rPr lang="sv-SE" sz="4000" b="1">
                <a:solidFill>
                  <a:schemeClr val="bg1"/>
                </a:solidFill>
              </a:rPr>
              <a:t>för U9-ledare inför spel på stor plan </a:t>
            </a:r>
          </a:p>
        </p:txBody>
      </p:sp>
    </p:spTree>
    <p:extLst>
      <p:ext uri="{BB962C8B-B14F-4D97-AF65-F5344CB8AC3E}">
        <p14:creationId xmlns:p14="http://schemas.microsoft.com/office/powerpoint/2010/main" val="2875695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ruta 5">
            <a:extLst>
              <a:ext uri="{FF2B5EF4-FFF2-40B4-BE49-F238E27FC236}">
                <a16:creationId xmlns:a16="http://schemas.microsoft.com/office/drawing/2014/main" id="{217D7B39-EA0A-41BC-8AA4-97179C7AF1DB}"/>
              </a:ext>
            </a:extLst>
          </p:cNvPr>
          <p:cNvSpPr txBox="1"/>
          <p:nvPr/>
        </p:nvSpPr>
        <p:spPr>
          <a:xfrm>
            <a:off x="3147059" y="746992"/>
            <a:ext cx="4685899" cy="707886"/>
          </a:xfrm>
          <a:prstGeom prst="rect">
            <a:avLst/>
          </a:prstGeom>
          <a:noFill/>
        </p:spPr>
        <p:txBody>
          <a:bodyPr wrap="none" rtlCol="0">
            <a:spAutoFit/>
          </a:bodyPr>
          <a:lstStyle/>
          <a:p>
            <a:pPr algn="ctr"/>
            <a:r>
              <a:rPr lang="sv-SE" sz="4000" b="1">
                <a:solidFill>
                  <a:schemeClr val="bg1"/>
                </a:solidFill>
              </a:rPr>
              <a:t>Förhållningsregler</a:t>
            </a:r>
          </a:p>
        </p:txBody>
      </p:sp>
      <p:sp>
        <p:nvSpPr>
          <p:cNvPr id="7" name="textruta 6">
            <a:extLst>
              <a:ext uri="{FF2B5EF4-FFF2-40B4-BE49-F238E27FC236}">
                <a16:creationId xmlns:a16="http://schemas.microsoft.com/office/drawing/2014/main" id="{2AEF3439-BE3D-40F3-8D01-F24D8ADA2D4D}"/>
              </a:ext>
            </a:extLst>
          </p:cNvPr>
          <p:cNvSpPr txBox="1"/>
          <p:nvPr/>
        </p:nvSpPr>
        <p:spPr>
          <a:xfrm>
            <a:off x="1580967" y="2038088"/>
            <a:ext cx="9249648" cy="3785652"/>
          </a:xfrm>
          <a:prstGeom prst="rect">
            <a:avLst/>
          </a:prstGeom>
          <a:noFill/>
        </p:spPr>
        <p:txBody>
          <a:bodyPr wrap="none" rtlCol="0">
            <a:spAutoFit/>
          </a:bodyPr>
          <a:lstStyle/>
          <a:p>
            <a:r>
              <a:rPr lang="sv-SE" sz="3000" b="1">
                <a:solidFill>
                  <a:schemeClr val="bg1"/>
                </a:solidFill>
              </a:rPr>
              <a:t>”Räck upp handen” eller skriv i chatten vid frågor</a:t>
            </a:r>
          </a:p>
          <a:p>
            <a:endParaRPr lang="sv-SE" sz="3000">
              <a:solidFill>
                <a:schemeClr val="bg1"/>
              </a:solidFill>
            </a:endParaRPr>
          </a:p>
          <a:p>
            <a:r>
              <a:rPr lang="sv-SE" sz="3000" b="1">
                <a:solidFill>
                  <a:schemeClr val="bg1"/>
                </a:solidFill>
              </a:rPr>
              <a:t>Stäng av mikrofonen när du inte ska prata</a:t>
            </a:r>
          </a:p>
          <a:p>
            <a:pPr marL="285750" indent="-285750">
              <a:buFont typeface="Arial" panose="020B0604020202020204" pitchFamily="34" charset="0"/>
              <a:buChar char="•"/>
            </a:pPr>
            <a:endParaRPr lang="sv-SE" sz="3000">
              <a:solidFill>
                <a:schemeClr val="bg1"/>
              </a:solidFill>
            </a:endParaRPr>
          </a:p>
          <a:p>
            <a:r>
              <a:rPr lang="sv-SE" sz="3000" b="1">
                <a:solidFill>
                  <a:schemeClr val="bg1"/>
                </a:solidFill>
              </a:rPr>
              <a:t>Ha gärna på kameran när du ska prata</a:t>
            </a:r>
          </a:p>
          <a:p>
            <a:endParaRPr lang="sv-SE" sz="3000" b="1">
              <a:solidFill>
                <a:schemeClr val="bg1"/>
              </a:solidFill>
            </a:endParaRPr>
          </a:p>
          <a:p>
            <a:r>
              <a:rPr lang="sv-SE" sz="3000" b="1">
                <a:solidFill>
                  <a:schemeClr val="bg1"/>
                </a:solidFill>
              </a:rPr>
              <a:t>Efter genomgången finns möjlighet till </a:t>
            </a:r>
            <a:br>
              <a:rPr lang="sv-SE" sz="3000" b="1">
                <a:solidFill>
                  <a:schemeClr val="bg1"/>
                </a:solidFill>
              </a:rPr>
            </a:br>
            <a:r>
              <a:rPr lang="sv-SE" sz="3000" b="1">
                <a:solidFill>
                  <a:schemeClr val="bg1"/>
                </a:solidFill>
              </a:rPr>
              <a:t>frågor/synpunkter och diskussion. </a:t>
            </a:r>
          </a:p>
        </p:txBody>
      </p:sp>
    </p:spTree>
    <p:extLst>
      <p:ext uri="{BB962C8B-B14F-4D97-AF65-F5344CB8AC3E}">
        <p14:creationId xmlns:p14="http://schemas.microsoft.com/office/powerpoint/2010/main" val="1427927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BC75C1A3-3C3D-4B40-8A86-F01BBF37AF73}"/>
              </a:ext>
            </a:extLst>
          </p:cNvPr>
          <p:cNvSpPr txBox="1"/>
          <p:nvPr/>
        </p:nvSpPr>
        <p:spPr>
          <a:xfrm>
            <a:off x="3657752" y="728091"/>
            <a:ext cx="4349268" cy="707886"/>
          </a:xfrm>
          <a:prstGeom prst="rect">
            <a:avLst/>
          </a:prstGeom>
          <a:noFill/>
        </p:spPr>
        <p:txBody>
          <a:bodyPr wrap="none" rtlCol="0">
            <a:spAutoFit/>
          </a:bodyPr>
          <a:lstStyle/>
          <a:p>
            <a:r>
              <a:rPr lang="sv-SE" sz="4000" b="1">
                <a:solidFill>
                  <a:schemeClr val="bg1"/>
                </a:solidFill>
              </a:rPr>
              <a:t>Syftet med mötet</a:t>
            </a:r>
          </a:p>
        </p:txBody>
      </p:sp>
      <p:sp>
        <p:nvSpPr>
          <p:cNvPr id="3" name="textruta 2">
            <a:extLst>
              <a:ext uri="{FF2B5EF4-FFF2-40B4-BE49-F238E27FC236}">
                <a16:creationId xmlns:a16="http://schemas.microsoft.com/office/drawing/2014/main" id="{96F41BB2-CF4E-489D-9C88-4ACBD1263338}"/>
              </a:ext>
            </a:extLst>
          </p:cNvPr>
          <p:cNvSpPr txBox="1"/>
          <p:nvPr/>
        </p:nvSpPr>
        <p:spPr>
          <a:xfrm>
            <a:off x="1674756" y="2056625"/>
            <a:ext cx="9640944" cy="1477328"/>
          </a:xfrm>
          <a:prstGeom prst="rect">
            <a:avLst/>
          </a:prstGeom>
          <a:noFill/>
        </p:spPr>
        <p:txBody>
          <a:bodyPr wrap="square" rtlCol="0">
            <a:spAutoFit/>
          </a:bodyPr>
          <a:lstStyle/>
          <a:p>
            <a:r>
              <a:rPr lang="sv-SE" sz="3000" b="1" dirty="0">
                <a:solidFill>
                  <a:schemeClr val="bg1"/>
                </a:solidFill>
              </a:rPr>
              <a:t>Ge information och vägledning inför spel på kortplan/stor plan* (5 mot 5-spel).</a:t>
            </a:r>
          </a:p>
          <a:p>
            <a:pPr algn="ctr"/>
            <a:r>
              <a:rPr lang="sv-SE" sz="3000" b="1" dirty="0">
                <a:solidFill>
                  <a:schemeClr val="bg1"/>
                </a:solidFill>
              </a:rPr>
              <a:t> </a:t>
            </a:r>
          </a:p>
        </p:txBody>
      </p:sp>
      <p:sp>
        <p:nvSpPr>
          <p:cNvPr id="4" name="textruta 3">
            <a:extLst>
              <a:ext uri="{FF2B5EF4-FFF2-40B4-BE49-F238E27FC236}">
                <a16:creationId xmlns:a16="http://schemas.microsoft.com/office/drawing/2014/main" id="{B97FB2A5-1CE5-C037-B757-C1D5A4E05183}"/>
              </a:ext>
            </a:extLst>
          </p:cNvPr>
          <p:cNvSpPr txBox="1"/>
          <p:nvPr/>
        </p:nvSpPr>
        <p:spPr>
          <a:xfrm>
            <a:off x="1674756" y="3763123"/>
            <a:ext cx="8644368" cy="2031325"/>
          </a:xfrm>
          <a:prstGeom prst="rect">
            <a:avLst/>
          </a:prstGeom>
          <a:noFill/>
        </p:spPr>
        <p:txBody>
          <a:bodyPr wrap="square" rtlCol="0">
            <a:spAutoFit/>
          </a:bodyPr>
          <a:lstStyle/>
          <a:p>
            <a:r>
              <a:rPr lang="sv-SE" sz="2200" b="1" dirty="0">
                <a:solidFill>
                  <a:schemeClr val="bg1"/>
                </a:solidFill>
              </a:rPr>
              <a:t>*Spelklassen heter kortplan och de föreningar som har tillgång till kortplan spelar sina hemmamatcher på detta medans övriga föreningar spelar sina hemmamatcher på stor plan</a:t>
            </a:r>
            <a:br>
              <a:rPr lang="sv-SE" sz="3000" b="1" dirty="0">
                <a:solidFill>
                  <a:schemeClr val="bg1"/>
                </a:solidFill>
              </a:rPr>
            </a:br>
            <a:endParaRPr lang="sv-SE" sz="3000" b="1" dirty="0">
              <a:solidFill>
                <a:schemeClr val="bg1"/>
              </a:solidFill>
            </a:endParaRPr>
          </a:p>
          <a:p>
            <a:pPr algn="ctr"/>
            <a:r>
              <a:rPr lang="sv-SE" sz="3000" b="1" dirty="0">
                <a:solidFill>
                  <a:schemeClr val="bg1"/>
                </a:solidFill>
              </a:rPr>
              <a:t> </a:t>
            </a:r>
          </a:p>
        </p:txBody>
      </p:sp>
    </p:spTree>
    <p:extLst>
      <p:ext uri="{BB962C8B-B14F-4D97-AF65-F5344CB8AC3E}">
        <p14:creationId xmlns:p14="http://schemas.microsoft.com/office/powerpoint/2010/main" val="3378833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DA571245-B271-4992-AD0B-0382DEA06DF6}"/>
              </a:ext>
            </a:extLst>
          </p:cNvPr>
          <p:cNvSpPr txBox="1"/>
          <p:nvPr/>
        </p:nvSpPr>
        <p:spPr>
          <a:xfrm>
            <a:off x="2105891" y="1193706"/>
            <a:ext cx="8730275" cy="707886"/>
          </a:xfrm>
          <a:prstGeom prst="rect">
            <a:avLst/>
          </a:prstGeom>
          <a:noFill/>
        </p:spPr>
        <p:txBody>
          <a:bodyPr wrap="none" rtlCol="0">
            <a:spAutoFit/>
          </a:bodyPr>
          <a:lstStyle/>
          <a:p>
            <a:r>
              <a:rPr lang="sv-SE" sz="4000" b="1">
                <a:solidFill>
                  <a:schemeClr val="bg1"/>
                </a:solidFill>
              </a:rPr>
              <a:t>Handbollförbundet Väst – geografi </a:t>
            </a:r>
          </a:p>
        </p:txBody>
      </p:sp>
      <p:sp>
        <p:nvSpPr>
          <p:cNvPr id="3" name="textruta 2">
            <a:extLst>
              <a:ext uri="{FF2B5EF4-FFF2-40B4-BE49-F238E27FC236}">
                <a16:creationId xmlns:a16="http://schemas.microsoft.com/office/drawing/2014/main" id="{4B892464-2ABB-4082-8C64-0E4D20308AD9}"/>
              </a:ext>
            </a:extLst>
          </p:cNvPr>
          <p:cNvSpPr txBox="1"/>
          <p:nvPr/>
        </p:nvSpPr>
        <p:spPr>
          <a:xfrm>
            <a:off x="997280" y="2171562"/>
            <a:ext cx="10585120" cy="2486515"/>
          </a:xfrm>
          <a:prstGeom prst="rect">
            <a:avLst/>
          </a:prstGeom>
          <a:noFill/>
        </p:spPr>
        <p:txBody>
          <a:bodyPr wrap="square">
            <a:spAutoFit/>
          </a:bodyPr>
          <a:lstStyle/>
          <a:p>
            <a:pPr>
              <a:lnSpc>
                <a:spcPct val="115000"/>
              </a:lnSpc>
              <a:spcAft>
                <a:spcPts val="1000"/>
              </a:spcAft>
            </a:pPr>
            <a:r>
              <a:rPr lang="sv-SE" sz="2800" b="1">
                <a:solidFill>
                  <a:schemeClr val="bg1"/>
                </a:solidFill>
                <a:effectLst/>
                <a:ea typeface="Dotum" panose="020B0503020000020004" pitchFamily="34" charset="-127"/>
                <a:cs typeface="Calibri" panose="020F0502020204030204" pitchFamily="34" charset="0"/>
              </a:rPr>
              <a:t>HFV består av föreningar tillhörande:</a:t>
            </a:r>
          </a:p>
          <a:p>
            <a:pPr marL="285750" indent="-285750">
              <a:lnSpc>
                <a:spcPct val="115000"/>
              </a:lnSpc>
              <a:spcAft>
                <a:spcPts val="1000"/>
              </a:spcAft>
              <a:buFontTx/>
              <a:buChar char="-"/>
            </a:pPr>
            <a:r>
              <a:rPr lang="sv-SE" sz="2000">
                <a:solidFill>
                  <a:schemeClr val="bg1"/>
                </a:solidFill>
                <a:effectLst/>
                <a:ea typeface="Dotum" panose="020B0503020000020004" pitchFamily="34" charset="-127"/>
                <a:cs typeface="Calibri" panose="020F0502020204030204" pitchFamily="34" charset="0"/>
              </a:rPr>
              <a:t>Västra Götalands län</a:t>
            </a:r>
            <a:endParaRPr lang="sv-SE" sz="2000">
              <a:solidFill>
                <a:schemeClr val="bg1"/>
              </a:solidFill>
              <a:ea typeface="Dotum" panose="020B0503020000020004" pitchFamily="34" charset="-127"/>
              <a:cs typeface="Calibri" panose="020F0502020204030204" pitchFamily="34" charset="0"/>
            </a:endParaRPr>
          </a:p>
          <a:p>
            <a:pPr marL="285750" indent="-285750">
              <a:lnSpc>
                <a:spcPct val="115000"/>
              </a:lnSpc>
              <a:spcAft>
                <a:spcPts val="1000"/>
              </a:spcAft>
              <a:buFontTx/>
              <a:buChar char="-"/>
            </a:pPr>
            <a:r>
              <a:rPr lang="sv-SE" sz="2000">
                <a:solidFill>
                  <a:schemeClr val="bg1"/>
                </a:solidFill>
                <a:effectLst/>
                <a:ea typeface="Dotum" panose="020B0503020000020004" pitchFamily="34" charset="-127"/>
                <a:cs typeface="Calibri" panose="020F0502020204030204" pitchFamily="34" charset="0"/>
              </a:rPr>
              <a:t>Värmlands län</a:t>
            </a:r>
            <a:endParaRPr lang="sv-SE" sz="2000">
              <a:solidFill>
                <a:schemeClr val="bg1"/>
              </a:solidFill>
              <a:ea typeface="Dotum" panose="020B0503020000020004" pitchFamily="34" charset="-127"/>
              <a:cs typeface="Calibri" panose="020F0502020204030204" pitchFamily="34" charset="0"/>
            </a:endParaRPr>
          </a:p>
          <a:p>
            <a:pPr marL="285750" indent="-285750">
              <a:lnSpc>
                <a:spcPct val="115000"/>
              </a:lnSpc>
              <a:spcAft>
                <a:spcPts val="1000"/>
              </a:spcAft>
              <a:buFontTx/>
              <a:buChar char="-"/>
            </a:pPr>
            <a:r>
              <a:rPr lang="sv-SE" sz="2000">
                <a:solidFill>
                  <a:schemeClr val="bg1"/>
                </a:solidFill>
                <a:effectLst/>
                <a:ea typeface="Dotum" panose="020B0503020000020004" pitchFamily="34" charset="-127"/>
                <a:cs typeface="Calibri" panose="020F0502020204030204" pitchFamily="34" charset="0"/>
              </a:rPr>
              <a:t>Kungsbacka, Varberg, Falkenberg och Hylte från Hallands län</a:t>
            </a:r>
          </a:p>
          <a:p>
            <a:pPr marL="285750" indent="-285750">
              <a:lnSpc>
                <a:spcPct val="115000"/>
              </a:lnSpc>
              <a:spcAft>
                <a:spcPts val="1000"/>
              </a:spcAft>
              <a:buFontTx/>
              <a:buChar char="-"/>
            </a:pPr>
            <a:r>
              <a:rPr lang="sv-SE" sz="2000">
                <a:solidFill>
                  <a:schemeClr val="bg1"/>
                </a:solidFill>
                <a:effectLst/>
                <a:ea typeface="Dotum" panose="020B0503020000020004" pitchFamily="34" charset="-127"/>
                <a:cs typeface="Calibri" panose="020F0502020204030204" pitchFamily="34" charset="0"/>
              </a:rPr>
              <a:t>Mullsjö, Habo, Jönköping, Gislaved, Värnamo, Vaggeryd och Gnosjö från Jönköpings län. </a:t>
            </a:r>
            <a:endParaRPr lang="sv-SE" sz="2000">
              <a:solidFill>
                <a:schemeClr val="bg1"/>
              </a:solidFill>
              <a:effectLst/>
              <a:ea typeface="Dotum" panose="020B0503020000020004" pitchFamily="34" charset="-127"/>
              <a:cs typeface="Times New Roman" panose="02020603050405020304" pitchFamily="18" charset="0"/>
            </a:endParaRPr>
          </a:p>
        </p:txBody>
      </p:sp>
    </p:spTree>
    <p:extLst>
      <p:ext uri="{BB962C8B-B14F-4D97-AF65-F5344CB8AC3E}">
        <p14:creationId xmlns:p14="http://schemas.microsoft.com/office/powerpoint/2010/main" val="1068013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2376E541-F8D4-4EAA-BCDC-E052C5B0E4E3}"/>
              </a:ext>
            </a:extLst>
          </p:cNvPr>
          <p:cNvSpPr txBox="1"/>
          <p:nvPr/>
        </p:nvSpPr>
        <p:spPr>
          <a:xfrm>
            <a:off x="3035220" y="825928"/>
            <a:ext cx="6604269" cy="707886"/>
          </a:xfrm>
          <a:prstGeom prst="rect">
            <a:avLst/>
          </a:prstGeom>
          <a:noFill/>
        </p:spPr>
        <p:txBody>
          <a:bodyPr wrap="square" rtlCol="0">
            <a:spAutoFit/>
          </a:bodyPr>
          <a:lstStyle/>
          <a:p>
            <a:pPr algn="ctr"/>
            <a:r>
              <a:rPr lang="sv-SE" sz="4000" b="1" dirty="0">
                <a:solidFill>
                  <a:schemeClr val="bg1"/>
                </a:solidFill>
              </a:rPr>
              <a:t>Seriespel U9 på kortplan</a:t>
            </a:r>
          </a:p>
        </p:txBody>
      </p:sp>
      <p:pic>
        <p:nvPicPr>
          <p:cNvPr id="12" name="Bildobjekt 11">
            <a:extLst>
              <a:ext uri="{FF2B5EF4-FFF2-40B4-BE49-F238E27FC236}">
                <a16:creationId xmlns:a16="http://schemas.microsoft.com/office/drawing/2014/main" id="{7A830057-562D-469F-9CEF-6CF31809E9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9197" y="267717"/>
            <a:ext cx="2189062" cy="1116422"/>
          </a:xfrm>
          <a:prstGeom prst="rect">
            <a:avLst/>
          </a:prstGeom>
        </p:spPr>
      </p:pic>
      <p:sp>
        <p:nvSpPr>
          <p:cNvPr id="2" name="textruta 1">
            <a:extLst>
              <a:ext uri="{FF2B5EF4-FFF2-40B4-BE49-F238E27FC236}">
                <a16:creationId xmlns:a16="http://schemas.microsoft.com/office/drawing/2014/main" id="{06A0768A-45FF-29A6-9F89-779A892EC8F6}"/>
              </a:ext>
            </a:extLst>
          </p:cNvPr>
          <p:cNvSpPr txBox="1"/>
          <p:nvPr/>
        </p:nvSpPr>
        <p:spPr>
          <a:xfrm>
            <a:off x="1433513" y="4239721"/>
            <a:ext cx="9396412" cy="2179828"/>
          </a:xfrm>
          <a:prstGeom prst="rect">
            <a:avLst/>
          </a:prstGeom>
          <a:noFill/>
        </p:spPr>
        <p:txBody>
          <a:bodyPr wrap="square">
            <a:spAutoFit/>
          </a:bodyPr>
          <a:lstStyle/>
          <a:p>
            <a:pPr>
              <a:lnSpc>
                <a:spcPct val="115000"/>
              </a:lnSpc>
            </a:pPr>
            <a:r>
              <a:rPr lang="sv-SE" sz="2400" b="1" dirty="0">
                <a:solidFill>
                  <a:schemeClr val="bg1"/>
                </a:solidFill>
                <a:effectLst/>
                <a:ea typeface="Calibri" panose="020F0502020204030204" pitchFamily="34" charset="0"/>
                <a:cs typeface="Calibri" panose="020F0502020204030204" pitchFamily="34" charset="0"/>
              </a:rPr>
              <a:t>P9: </a:t>
            </a:r>
            <a:r>
              <a:rPr lang="sv-SE" sz="2400" dirty="0">
                <a:solidFill>
                  <a:schemeClr val="bg1"/>
                </a:solidFill>
                <a:ea typeface="Calibri" panose="020F0502020204030204" pitchFamily="34" charset="0"/>
                <a:cs typeface="Calibri" panose="020F0502020204030204" pitchFamily="34" charset="0"/>
              </a:rPr>
              <a:t>91 lag anmälda till spel på kortplan. Dessa 91 lag är indelade i 10 olika serier. Merparten av serierna är lottade med enkelmöte medan några är lottade med trelagssammandrag p.g.a. reseavstånd. </a:t>
            </a:r>
          </a:p>
          <a:p>
            <a:pPr>
              <a:lnSpc>
                <a:spcPct val="115000"/>
              </a:lnSpc>
            </a:pPr>
            <a:r>
              <a:rPr lang="sv-SE" sz="2400" dirty="0">
                <a:solidFill>
                  <a:schemeClr val="bg1"/>
                </a:solidFill>
                <a:effectLst/>
                <a:ea typeface="Calibri" panose="020F0502020204030204" pitchFamily="34" charset="0"/>
                <a:cs typeface="Calibri" panose="020F0502020204030204" pitchFamily="34" charset="0"/>
              </a:rPr>
              <a:t>	</a:t>
            </a:r>
            <a:r>
              <a:rPr lang="sv-SE" sz="1800" dirty="0">
                <a:solidFill>
                  <a:schemeClr val="bg1"/>
                </a:solidFill>
                <a:effectLst/>
                <a:ea typeface="Calibri" panose="020F0502020204030204" pitchFamily="34" charset="0"/>
                <a:cs typeface="Calibri" panose="020F0502020204030204" pitchFamily="34" charset="0"/>
              </a:rPr>
              <a:t>				</a:t>
            </a:r>
          </a:p>
        </p:txBody>
      </p:sp>
      <p:sp>
        <p:nvSpPr>
          <p:cNvPr id="4" name="textruta 3">
            <a:extLst>
              <a:ext uri="{FF2B5EF4-FFF2-40B4-BE49-F238E27FC236}">
                <a16:creationId xmlns:a16="http://schemas.microsoft.com/office/drawing/2014/main" id="{2B8D9259-365B-F990-C517-FD69D1C82765}"/>
              </a:ext>
            </a:extLst>
          </p:cNvPr>
          <p:cNvSpPr txBox="1"/>
          <p:nvPr/>
        </p:nvSpPr>
        <p:spPr>
          <a:xfrm>
            <a:off x="1433513" y="2067944"/>
            <a:ext cx="9324974" cy="1755096"/>
          </a:xfrm>
          <a:prstGeom prst="rect">
            <a:avLst/>
          </a:prstGeom>
          <a:noFill/>
        </p:spPr>
        <p:txBody>
          <a:bodyPr wrap="square">
            <a:spAutoFit/>
          </a:bodyPr>
          <a:lstStyle/>
          <a:p>
            <a:pPr>
              <a:lnSpc>
                <a:spcPct val="115000"/>
              </a:lnSpc>
            </a:pPr>
            <a:r>
              <a:rPr lang="sv-SE" sz="2400" b="1" dirty="0">
                <a:solidFill>
                  <a:schemeClr val="bg1"/>
                </a:solidFill>
                <a:ea typeface="Calibri" panose="020F0502020204030204" pitchFamily="34" charset="0"/>
                <a:cs typeface="Calibri" panose="020F0502020204030204" pitchFamily="34" charset="0"/>
              </a:rPr>
              <a:t>F9: </a:t>
            </a:r>
            <a:r>
              <a:rPr lang="sv-SE" sz="2400" dirty="0">
                <a:solidFill>
                  <a:schemeClr val="bg1"/>
                </a:solidFill>
                <a:ea typeface="Calibri" panose="020F0502020204030204" pitchFamily="34" charset="0"/>
                <a:cs typeface="Calibri" panose="020F0502020204030204" pitchFamily="34" charset="0"/>
              </a:rPr>
              <a:t>120 lag anmälda till spel på kortplan. Dessa 120 lag är indelade i 13 olika serier. Merparten av serierna är lottade med enkelmöte medan </a:t>
            </a:r>
            <a:r>
              <a:rPr lang="sv-SE" sz="2400" dirty="0">
                <a:solidFill>
                  <a:schemeClr val="bg1"/>
                </a:solidFill>
                <a:effectLst/>
                <a:ea typeface="Calibri" panose="020F0502020204030204" pitchFamily="34" charset="0"/>
                <a:cs typeface="Calibri" panose="020F0502020204030204" pitchFamily="34" charset="0"/>
              </a:rPr>
              <a:t>några är lottade med trelagssammandrag p.g.a. reseavstånd.</a:t>
            </a:r>
            <a:r>
              <a:rPr lang="sv-SE" sz="1800" dirty="0">
                <a:solidFill>
                  <a:schemeClr val="bg1"/>
                </a:solidFill>
                <a:effectLst/>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034867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dobjekt 11">
            <a:extLst>
              <a:ext uri="{FF2B5EF4-FFF2-40B4-BE49-F238E27FC236}">
                <a16:creationId xmlns:a16="http://schemas.microsoft.com/office/drawing/2014/main" id="{7A830057-562D-469F-9CEF-6CF31809E9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9197" y="267717"/>
            <a:ext cx="2189062" cy="1116422"/>
          </a:xfrm>
          <a:prstGeom prst="rect">
            <a:avLst/>
          </a:prstGeom>
        </p:spPr>
      </p:pic>
      <p:sp>
        <p:nvSpPr>
          <p:cNvPr id="3" name="textruta 2">
            <a:extLst>
              <a:ext uri="{FF2B5EF4-FFF2-40B4-BE49-F238E27FC236}">
                <a16:creationId xmlns:a16="http://schemas.microsoft.com/office/drawing/2014/main" id="{2376E541-F8D4-4EAA-BCDC-E052C5B0E4E3}"/>
              </a:ext>
            </a:extLst>
          </p:cNvPr>
          <p:cNvSpPr txBox="1"/>
          <p:nvPr/>
        </p:nvSpPr>
        <p:spPr>
          <a:xfrm>
            <a:off x="2095500" y="676785"/>
            <a:ext cx="9932759" cy="707886"/>
          </a:xfrm>
          <a:prstGeom prst="rect">
            <a:avLst/>
          </a:prstGeom>
          <a:noFill/>
        </p:spPr>
        <p:txBody>
          <a:bodyPr wrap="square" rtlCol="0">
            <a:spAutoFit/>
          </a:bodyPr>
          <a:lstStyle/>
          <a:p>
            <a:pPr algn="ctr"/>
            <a:r>
              <a:rPr lang="sv-SE" sz="4000" b="1" dirty="0">
                <a:solidFill>
                  <a:schemeClr val="bg1"/>
                </a:solidFill>
              </a:rPr>
              <a:t>Tävlingsverksamhet U9 kortplan</a:t>
            </a:r>
          </a:p>
        </p:txBody>
      </p:sp>
      <p:sp>
        <p:nvSpPr>
          <p:cNvPr id="5" name="textruta 4">
            <a:extLst>
              <a:ext uri="{FF2B5EF4-FFF2-40B4-BE49-F238E27FC236}">
                <a16:creationId xmlns:a16="http://schemas.microsoft.com/office/drawing/2014/main" id="{477682D6-3615-7380-198B-DCFB5E0B01B1}"/>
              </a:ext>
            </a:extLst>
          </p:cNvPr>
          <p:cNvSpPr txBox="1"/>
          <p:nvPr/>
        </p:nvSpPr>
        <p:spPr>
          <a:xfrm>
            <a:off x="1783275" y="5523714"/>
            <a:ext cx="7252218" cy="808555"/>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a:solidFill>
                  <a:schemeClr val="bg1"/>
                </a:solidFill>
                <a:effectLst/>
                <a:ea typeface="Calibri" panose="020F0502020204030204" pitchFamily="34" charset="0"/>
                <a:cs typeface="Calibri" panose="020F0502020204030204" pitchFamily="34" charset="0"/>
              </a:rPr>
              <a:t>Vi spelar med nedsänkt ribba/påhängsribba. </a:t>
            </a:r>
            <a:r>
              <a:rPr lang="sv-SE" sz="1800">
                <a:solidFill>
                  <a:schemeClr val="bg1"/>
                </a:solidFill>
                <a:effectLst/>
                <a:ea typeface="Calibri" panose="020F0502020204030204" pitchFamily="34" charset="0"/>
                <a:cs typeface="Calibri" panose="020F0502020204030204" pitchFamily="34" charset="0"/>
              </a:rPr>
              <a:t>		</a:t>
            </a:r>
          </a:p>
        </p:txBody>
      </p:sp>
      <p:sp>
        <p:nvSpPr>
          <p:cNvPr id="6" name="textruta 5">
            <a:extLst>
              <a:ext uri="{FF2B5EF4-FFF2-40B4-BE49-F238E27FC236}">
                <a16:creationId xmlns:a16="http://schemas.microsoft.com/office/drawing/2014/main" id="{948D64D8-7B34-30A1-5925-6F723FA76C24}"/>
              </a:ext>
            </a:extLst>
          </p:cNvPr>
          <p:cNvSpPr txBox="1"/>
          <p:nvPr/>
        </p:nvSpPr>
        <p:spPr>
          <a:xfrm>
            <a:off x="1761667" y="2611902"/>
            <a:ext cx="8668665" cy="1658018"/>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a:solidFill>
                  <a:schemeClr val="bg1"/>
                </a:solidFill>
                <a:effectLst/>
                <a:ea typeface="Calibri" panose="020F0502020204030204" pitchFamily="34" charset="0"/>
                <a:cs typeface="Calibri" panose="020F0502020204030204" pitchFamily="34" charset="0"/>
              </a:rPr>
              <a:t>Matchtid 2x20 minuter. </a:t>
            </a:r>
            <a:r>
              <a:rPr lang="sv-SE" sz="2400">
                <a:solidFill>
                  <a:schemeClr val="bg1"/>
                </a:solidFill>
                <a:ea typeface="Calibri" panose="020F0502020204030204" pitchFamily="34" charset="0"/>
                <a:cs typeface="Calibri" panose="020F0502020204030204" pitchFamily="34" charset="0"/>
              </a:rPr>
              <a:t>Vid lämpligt speluppehåll efter ca 10 minuter i respektive halvlek blåser domaren av för 1 minuts utbildningstimeout. 5 minuters pausvila. </a:t>
            </a:r>
            <a:r>
              <a:rPr lang="sv-SE" sz="2400">
                <a:solidFill>
                  <a:schemeClr val="bg1"/>
                </a:solidFill>
                <a:effectLst/>
                <a:ea typeface="Calibri" panose="020F0502020204030204" pitchFamily="34" charset="0"/>
                <a:cs typeface="Calibri" panose="020F0502020204030204" pitchFamily="34" charset="0"/>
              </a:rPr>
              <a:t>	</a:t>
            </a:r>
            <a:r>
              <a:rPr lang="sv-SE" sz="1800">
                <a:solidFill>
                  <a:schemeClr val="bg1"/>
                </a:solidFill>
                <a:effectLst/>
                <a:ea typeface="Calibri" panose="020F0502020204030204" pitchFamily="34" charset="0"/>
                <a:cs typeface="Calibri" panose="020F0502020204030204" pitchFamily="34" charset="0"/>
              </a:rPr>
              <a:t>			</a:t>
            </a:r>
          </a:p>
        </p:txBody>
      </p:sp>
      <p:sp>
        <p:nvSpPr>
          <p:cNvPr id="2" name="textruta 1">
            <a:extLst>
              <a:ext uri="{FF2B5EF4-FFF2-40B4-BE49-F238E27FC236}">
                <a16:creationId xmlns:a16="http://schemas.microsoft.com/office/drawing/2014/main" id="{3F91149E-C25F-507C-B7D2-6A3569F4420E}"/>
              </a:ext>
            </a:extLst>
          </p:cNvPr>
          <p:cNvSpPr txBox="1"/>
          <p:nvPr/>
        </p:nvSpPr>
        <p:spPr>
          <a:xfrm>
            <a:off x="1783274" y="4280173"/>
            <a:ext cx="9745110" cy="905633"/>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a:solidFill>
                  <a:schemeClr val="bg1"/>
                </a:solidFill>
                <a:effectLst/>
                <a:ea typeface="Calibri" panose="020F0502020204030204" pitchFamily="34" charset="0"/>
                <a:cs typeface="Calibri" panose="020F0502020204030204" pitchFamily="34" charset="0"/>
              </a:rPr>
              <a:t>Utbildningstimeouten</a:t>
            </a:r>
            <a:r>
              <a:rPr lang="sv-SE" sz="2400">
                <a:solidFill>
                  <a:schemeClr val="bg1"/>
                </a:solidFill>
                <a:ea typeface="Calibri" panose="020F0502020204030204" pitchFamily="34" charset="0"/>
                <a:cs typeface="Calibri" panose="020F0502020204030204" pitchFamily="34" charset="0"/>
              </a:rPr>
              <a:t> är till för att tränaren ska kunna utbilda sina spelare. Ingen spelare lämnar planen under utbildningstimeouten.</a:t>
            </a:r>
            <a:endParaRPr lang="sv-SE" sz="2400">
              <a:solidFill>
                <a:schemeClr val="bg1"/>
              </a:solidFill>
              <a:effectLst/>
              <a:ea typeface="Calibri" panose="020F0502020204030204" pitchFamily="34" charset="0"/>
              <a:cs typeface="Calibri" panose="020F0502020204030204" pitchFamily="34" charset="0"/>
            </a:endParaRPr>
          </a:p>
        </p:txBody>
      </p:sp>
      <p:sp>
        <p:nvSpPr>
          <p:cNvPr id="7" name="textruta 6">
            <a:extLst>
              <a:ext uri="{FF2B5EF4-FFF2-40B4-BE49-F238E27FC236}">
                <a16:creationId xmlns:a16="http://schemas.microsoft.com/office/drawing/2014/main" id="{477682D6-3615-7380-198B-DCFB5E0B01B1}"/>
              </a:ext>
            </a:extLst>
          </p:cNvPr>
          <p:cNvSpPr txBox="1"/>
          <p:nvPr/>
        </p:nvSpPr>
        <p:spPr>
          <a:xfrm>
            <a:off x="1783274" y="1803347"/>
            <a:ext cx="8313225" cy="808555"/>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a:solidFill>
                  <a:schemeClr val="bg1"/>
                </a:solidFill>
                <a:effectLst/>
                <a:ea typeface="Calibri" panose="020F0502020204030204" pitchFamily="34" charset="0"/>
                <a:cs typeface="Calibri" panose="020F0502020204030204" pitchFamily="34" charset="0"/>
              </a:rPr>
              <a:t>Spelas med 5 utespelare + målvakt (ingen li</a:t>
            </a:r>
            <a:r>
              <a:rPr lang="sv-SE" sz="2400">
                <a:solidFill>
                  <a:schemeClr val="bg1"/>
                </a:solidFill>
                <a:ea typeface="Calibri" panose="020F0502020204030204" pitchFamily="34" charset="0"/>
                <a:cs typeface="Calibri" panose="020F0502020204030204" pitchFamily="34" charset="0"/>
              </a:rPr>
              <a:t>njespelare).</a:t>
            </a:r>
            <a:r>
              <a:rPr lang="sv-SE" sz="1800">
                <a:solidFill>
                  <a:schemeClr val="bg1"/>
                </a:solidFill>
                <a:effectLst/>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419360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2"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dobjekt 11">
            <a:extLst>
              <a:ext uri="{FF2B5EF4-FFF2-40B4-BE49-F238E27FC236}">
                <a16:creationId xmlns:a16="http://schemas.microsoft.com/office/drawing/2014/main" id="{7A830057-562D-469F-9CEF-6CF31809E9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9197" y="267717"/>
            <a:ext cx="2189062" cy="1116422"/>
          </a:xfrm>
          <a:prstGeom prst="rect">
            <a:avLst/>
          </a:prstGeom>
        </p:spPr>
      </p:pic>
      <p:sp>
        <p:nvSpPr>
          <p:cNvPr id="6" name="textruta 5">
            <a:extLst>
              <a:ext uri="{FF2B5EF4-FFF2-40B4-BE49-F238E27FC236}">
                <a16:creationId xmlns:a16="http://schemas.microsoft.com/office/drawing/2014/main" id="{948D64D8-7B34-30A1-5925-6F723FA76C24}"/>
              </a:ext>
            </a:extLst>
          </p:cNvPr>
          <p:cNvSpPr txBox="1"/>
          <p:nvPr/>
        </p:nvSpPr>
        <p:spPr>
          <a:xfrm>
            <a:off x="1916127" y="2340506"/>
            <a:ext cx="8668665" cy="905633"/>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a:solidFill>
                  <a:schemeClr val="bg1"/>
                </a:solidFill>
                <a:effectLst/>
                <a:ea typeface="Calibri" panose="020F0502020204030204" pitchFamily="34" charset="0"/>
                <a:cs typeface="Calibri" panose="020F0502020204030204" pitchFamily="34" charset="0"/>
              </a:rPr>
              <a:t>Resultat </a:t>
            </a:r>
            <a:r>
              <a:rPr lang="sv-SE" sz="2400" i="1">
                <a:solidFill>
                  <a:schemeClr val="bg1"/>
                </a:solidFill>
                <a:effectLst/>
                <a:ea typeface="Calibri" panose="020F0502020204030204" pitchFamily="34" charset="0"/>
                <a:cs typeface="Calibri" panose="020F0502020204030204" pitchFamily="34" charset="0"/>
              </a:rPr>
              <a:t>får</a:t>
            </a:r>
            <a:r>
              <a:rPr lang="sv-SE" sz="2400">
                <a:solidFill>
                  <a:schemeClr val="bg1"/>
                </a:solidFill>
                <a:effectLst/>
                <a:ea typeface="Calibri" panose="020F0502020204030204" pitchFamily="34" charset="0"/>
                <a:cs typeface="Calibri" panose="020F0502020204030204" pitchFamily="34" charset="0"/>
              </a:rPr>
              <a:t> visas i hallen under matchen – det är upp till arrangerande förening	</a:t>
            </a:r>
            <a:r>
              <a:rPr lang="sv-SE" sz="1800">
                <a:solidFill>
                  <a:schemeClr val="bg1"/>
                </a:solidFill>
                <a:effectLst/>
                <a:ea typeface="Calibri" panose="020F0502020204030204" pitchFamily="34" charset="0"/>
                <a:cs typeface="Calibri" panose="020F0502020204030204" pitchFamily="34" charset="0"/>
              </a:rPr>
              <a:t>			</a:t>
            </a:r>
          </a:p>
        </p:txBody>
      </p:sp>
      <p:sp>
        <p:nvSpPr>
          <p:cNvPr id="2" name="textruta 1">
            <a:extLst>
              <a:ext uri="{FF2B5EF4-FFF2-40B4-BE49-F238E27FC236}">
                <a16:creationId xmlns:a16="http://schemas.microsoft.com/office/drawing/2014/main" id="{3F91149E-C25F-507C-B7D2-6A3569F4420E}"/>
              </a:ext>
            </a:extLst>
          </p:cNvPr>
          <p:cNvSpPr txBox="1"/>
          <p:nvPr/>
        </p:nvSpPr>
        <p:spPr>
          <a:xfrm>
            <a:off x="1916127" y="4380162"/>
            <a:ext cx="9745110" cy="1755096"/>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a:solidFill>
                  <a:schemeClr val="bg1"/>
                </a:solidFill>
                <a:effectLst/>
                <a:ea typeface="Calibri" panose="020F0502020204030204" pitchFamily="34" charset="0"/>
                <a:cs typeface="Calibri" panose="020F0502020204030204" pitchFamily="34" charset="0"/>
              </a:rPr>
              <a:t>Att vi får visa resultat i hallen beror på att vi får tävla/vinna i en enskild match men vi ska inte samla poäng, målskillnad, placeringar etc. över tid vilket kan leda till att vi jagar ”stora vinster” och tabellplaceringar vilket kan leda till toppning och selektering</a:t>
            </a:r>
            <a:r>
              <a:rPr lang="sv-SE" sz="2400">
                <a:solidFill>
                  <a:schemeClr val="bg1"/>
                </a:solidFill>
                <a:ea typeface="Calibri" panose="020F0502020204030204" pitchFamily="34" charset="0"/>
                <a:cs typeface="Calibri" panose="020F0502020204030204" pitchFamily="34" charset="0"/>
              </a:rPr>
              <a:t>.</a:t>
            </a:r>
            <a:r>
              <a:rPr lang="sv-SE" sz="1800">
                <a:solidFill>
                  <a:schemeClr val="bg1"/>
                </a:solidFill>
                <a:effectLst/>
                <a:ea typeface="Calibri" panose="020F0502020204030204" pitchFamily="34" charset="0"/>
                <a:cs typeface="Calibri" panose="020F0502020204030204" pitchFamily="34" charset="0"/>
              </a:rPr>
              <a:t>	</a:t>
            </a:r>
          </a:p>
        </p:txBody>
      </p:sp>
      <p:sp>
        <p:nvSpPr>
          <p:cNvPr id="4" name="textruta 3">
            <a:extLst>
              <a:ext uri="{FF2B5EF4-FFF2-40B4-BE49-F238E27FC236}">
                <a16:creationId xmlns:a16="http://schemas.microsoft.com/office/drawing/2014/main" id="{D214FA4B-7C03-E6DF-759F-415C223996D4}"/>
              </a:ext>
            </a:extLst>
          </p:cNvPr>
          <p:cNvSpPr txBox="1"/>
          <p:nvPr/>
        </p:nvSpPr>
        <p:spPr>
          <a:xfrm>
            <a:off x="1916126" y="1729397"/>
            <a:ext cx="9745109" cy="480901"/>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dirty="0">
                <a:solidFill>
                  <a:schemeClr val="bg1"/>
                </a:solidFill>
                <a:effectLst/>
                <a:ea typeface="Calibri" panose="020F0502020204030204" pitchFamily="34" charset="0"/>
                <a:cs typeface="Calibri" panose="020F0502020204030204" pitchFamily="34" charset="0"/>
              </a:rPr>
              <a:t>Bollstorlek 00 = 4</a:t>
            </a:r>
            <a:r>
              <a:rPr lang="sv-SE" sz="2400" dirty="0">
                <a:solidFill>
                  <a:schemeClr val="bg1"/>
                </a:solidFill>
                <a:ea typeface="Calibri" panose="020F0502020204030204" pitchFamily="34" charset="0"/>
                <a:cs typeface="Calibri" panose="020F0502020204030204" pitchFamily="34" charset="0"/>
              </a:rPr>
              <a:t>2-45</a:t>
            </a:r>
            <a:r>
              <a:rPr lang="sv-SE" sz="2400" dirty="0">
                <a:solidFill>
                  <a:schemeClr val="bg1"/>
                </a:solidFill>
                <a:effectLst/>
                <a:ea typeface="Calibri" panose="020F0502020204030204" pitchFamily="34" charset="0"/>
                <a:cs typeface="Calibri" panose="020F0502020204030204" pitchFamily="34" charset="0"/>
              </a:rPr>
              <a:t> cm</a:t>
            </a:r>
            <a:r>
              <a:rPr lang="sv-SE" sz="2400" dirty="0">
                <a:solidFill>
                  <a:schemeClr val="bg1"/>
                </a:solidFill>
                <a:ea typeface="Calibri" panose="020F0502020204030204" pitchFamily="34" charset="0"/>
                <a:cs typeface="Calibri" panose="020F0502020204030204" pitchFamily="34" charset="0"/>
              </a:rPr>
              <a:t> omkrets (”vanlig handboll”). </a:t>
            </a:r>
            <a:r>
              <a:rPr lang="sv-SE" sz="1800" dirty="0">
                <a:solidFill>
                  <a:schemeClr val="bg1"/>
                </a:solidFill>
                <a:effectLst/>
                <a:ea typeface="Calibri" panose="020F0502020204030204" pitchFamily="34" charset="0"/>
                <a:cs typeface="Calibri" panose="020F0502020204030204" pitchFamily="34" charset="0"/>
              </a:rPr>
              <a:t>		</a:t>
            </a:r>
          </a:p>
        </p:txBody>
      </p:sp>
      <p:sp>
        <p:nvSpPr>
          <p:cNvPr id="8" name="textruta 7">
            <a:extLst>
              <a:ext uri="{FF2B5EF4-FFF2-40B4-BE49-F238E27FC236}">
                <a16:creationId xmlns:a16="http://schemas.microsoft.com/office/drawing/2014/main" id="{A3933E70-91CE-9586-8841-FD01D71CF004}"/>
              </a:ext>
            </a:extLst>
          </p:cNvPr>
          <p:cNvSpPr txBox="1"/>
          <p:nvPr/>
        </p:nvSpPr>
        <p:spPr>
          <a:xfrm>
            <a:off x="2095500" y="616700"/>
            <a:ext cx="9932759" cy="707886"/>
          </a:xfrm>
          <a:prstGeom prst="rect">
            <a:avLst/>
          </a:prstGeom>
          <a:noFill/>
        </p:spPr>
        <p:txBody>
          <a:bodyPr wrap="square" rtlCol="0">
            <a:spAutoFit/>
          </a:bodyPr>
          <a:lstStyle/>
          <a:p>
            <a:pPr algn="ctr"/>
            <a:r>
              <a:rPr lang="sv-SE" sz="4000" b="1" dirty="0">
                <a:solidFill>
                  <a:schemeClr val="bg1"/>
                </a:solidFill>
              </a:rPr>
              <a:t>Tävlingsverksamhet U9 kortplan</a:t>
            </a:r>
          </a:p>
        </p:txBody>
      </p:sp>
      <p:sp>
        <p:nvSpPr>
          <p:cNvPr id="9" name="textruta 8">
            <a:extLst>
              <a:ext uri="{FF2B5EF4-FFF2-40B4-BE49-F238E27FC236}">
                <a16:creationId xmlns:a16="http://schemas.microsoft.com/office/drawing/2014/main" id="{773B090C-6166-C124-02A6-C16127410692}"/>
              </a:ext>
            </a:extLst>
          </p:cNvPr>
          <p:cNvSpPr txBox="1"/>
          <p:nvPr/>
        </p:nvSpPr>
        <p:spPr>
          <a:xfrm>
            <a:off x="1916127" y="3469871"/>
            <a:ext cx="8668665" cy="808555"/>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dirty="0">
                <a:solidFill>
                  <a:schemeClr val="bg1"/>
                </a:solidFill>
                <a:effectLst/>
                <a:ea typeface="Calibri" panose="020F0502020204030204" pitchFamily="34" charset="0"/>
                <a:cs typeface="Calibri" panose="020F0502020204030204" pitchFamily="34" charset="0"/>
              </a:rPr>
              <a:t>Inga resultat rapporteras eller visas på hemsidor. 	</a:t>
            </a:r>
            <a:r>
              <a:rPr lang="sv-SE" sz="1800" dirty="0">
                <a:solidFill>
                  <a:schemeClr val="bg1"/>
                </a:solidFill>
                <a:effectLst/>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720451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P spid="4"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EEC51-62EA-706A-146C-B018F7E3E6F8}"/>
            </a:ext>
          </a:extLst>
        </p:cNvPr>
        <p:cNvGrpSpPr/>
        <p:nvPr/>
      </p:nvGrpSpPr>
      <p:grpSpPr>
        <a:xfrm>
          <a:off x="0" y="0"/>
          <a:ext cx="0" cy="0"/>
          <a:chOff x="0" y="0"/>
          <a:chExt cx="0" cy="0"/>
        </a:xfrm>
      </p:grpSpPr>
      <p:pic>
        <p:nvPicPr>
          <p:cNvPr id="12" name="Bildobjekt 11">
            <a:extLst>
              <a:ext uri="{FF2B5EF4-FFF2-40B4-BE49-F238E27FC236}">
                <a16:creationId xmlns:a16="http://schemas.microsoft.com/office/drawing/2014/main" id="{A91EC3C4-41A7-0549-0785-EB88845B58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9197" y="267717"/>
            <a:ext cx="2189062" cy="1116422"/>
          </a:xfrm>
          <a:prstGeom prst="rect">
            <a:avLst/>
          </a:prstGeom>
        </p:spPr>
      </p:pic>
      <p:sp>
        <p:nvSpPr>
          <p:cNvPr id="3" name="textruta 2">
            <a:extLst>
              <a:ext uri="{FF2B5EF4-FFF2-40B4-BE49-F238E27FC236}">
                <a16:creationId xmlns:a16="http://schemas.microsoft.com/office/drawing/2014/main" id="{F7358D9B-CACE-4F86-491E-EA35FC5CBFFA}"/>
              </a:ext>
            </a:extLst>
          </p:cNvPr>
          <p:cNvSpPr txBox="1"/>
          <p:nvPr/>
        </p:nvSpPr>
        <p:spPr>
          <a:xfrm>
            <a:off x="2095500" y="676785"/>
            <a:ext cx="9932759" cy="1323439"/>
          </a:xfrm>
          <a:prstGeom prst="rect">
            <a:avLst/>
          </a:prstGeom>
          <a:noFill/>
        </p:spPr>
        <p:txBody>
          <a:bodyPr wrap="square" rtlCol="0">
            <a:spAutoFit/>
          </a:bodyPr>
          <a:lstStyle/>
          <a:p>
            <a:pPr algn="ctr"/>
            <a:r>
              <a:rPr lang="sv-SE" sz="4000" b="1" dirty="0">
                <a:solidFill>
                  <a:schemeClr val="bg1"/>
                </a:solidFill>
              </a:rPr>
              <a:t>Tävlingsverksamhet U9 kortplan</a:t>
            </a:r>
            <a:br>
              <a:rPr lang="sv-SE" sz="4000" b="1" dirty="0">
                <a:solidFill>
                  <a:schemeClr val="bg1"/>
                </a:solidFill>
              </a:rPr>
            </a:br>
            <a:endParaRPr lang="sv-SE" sz="4000" b="1" dirty="0">
              <a:solidFill>
                <a:schemeClr val="bg1"/>
              </a:solidFill>
            </a:endParaRPr>
          </a:p>
        </p:txBody>
      </p:sp>
      <p:sp>
        <p:nvSpPr>
          <p:cNvPr id="9" name="textruta 8">
            <a:extLst>
              <a:ext uri="{FF2B5EF4-FFF2-40B4-BE49-F238E27FC236}">
                <a16:creationId xmlns:a16="http://schemas.microsoft.com/office/drawing/2014/main" id="{8DE8B24E-DB52-3439-FD5B-6DDE84A0C67E}"/>
              </a:ext>
            </a:extLst>
          </p:cNvPr>
          <p:cNvSpPr txBox="1"/>
          <p:nvPr/>
        </p:nvSpPr>
        <p:spPr>
          <a:xfrm>
            <a:off x="1676399" y="2126720"/>
            <a:ext cx="8620125" cy="2604559"/>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dirty="0">
                <a:solidFill>
                  <a:schemeClr val="bg1"/>
                </a:solidFill>
                <a:effectLst/>
                <a:ea typeface="Calibri" panose="020F0502020204030204" pitchFamily="34" charset="0"/>
                <a:cs typeface="Calibri" panose="020F0502020204030204" pitchFamily="34" charset="0"/>
              </a:rPr>
              <a:t>Ni behöver ha ett sekretariat på matcherna som:</a:t>
            </a:r>
          </a:p>
          <a:p>
            <a:pPr>
              <a:lnSpc>
                <a:spcPct val="115000"/>
              </a:lnSpc>
            </a:pPr>
            <a:r>
              <a:rPr lang="sv-SE" sz="2400" dirty="0">
                <a:solidFill>
                  <a:schemeClr val="bg1"/>
                </a:solidFill>
                <a:ea typeface="Calibri" panose="020F0502020204030204" pitchFamily="34" charset="0"/>
                <a:cs typeface="Calibri" panose="020F0502020204030204" pitchFamily="34" charset="0"/>
              </a:rPr>
              <a:t> - </a:t>
            </a:r>
            <a:r>
              <a:rPr lang="sv-SE" sz="2400" dirty="0">
                <a:solidFill>
                  <a:schemeClr val="bg1"/>
                </a:solidFill>
                <a:effectLst/>
                <a:ea typeface="Calibri" panose="020F0502020204030204" pitchFamily="34" charset="0"/>
                <a:cs typeface="Calibri" panose="020F0502020204030204" pitchFamily="34" charset="0"/>
              </a:rPr>
              <a:t>stannar klockan när domaren stoppar tiden</a:t>
            </a:r>
          </a:p>
          <a:p>
            <a:pPr>
              <a:lnSpc>
                <a:spcPct val="115000"/>
              </a:lnSpc>
            </a:pPr>
            <a:r>
              <a:rPr lang="sv-SE" sz="2400" dirty="0">
                <a:solidFill>
                  <a:schemeClr val="bg1"/>
                </a:solidFill>
                <a:ea typeface="Calibri" panose="020F0502020204030204" pitchFamily="34" charset="0"/>
                <a:cs typeface="Calibri" panose="020F0502020204030204" pitchFamily="34" charset="0"/>
              </a:rPr>
              <a:t> - håller koll på tiden vid utvisning</a:t>
            </a:r>
          </a:p>
          <a:p>
            <a:pPr>
              <a:lnSpc>
                <a:spcPct val="115000"/>
              </a:lnSpc>
            </a:pPr>
            <a:r>
              <a:rPr lang="sv-SE" sz="2400" dirty="0">
                <a:solidFill>
                  <a:schemeClr val="bg1"/>
                </a:solidFill>
                <a:effectLst/>
                <a:ea typeface="Calibri" panose="020F0502020204030204" pitchFamily="34" charset="0"/>
                <a:cs typeface="Calibri" panose="020F0502020204030204" pitchFamily="34" charset="0"/>
              </a:rPr>
              <a:t> - registrerar mål på måltavlan</a:t>
            </a:r>
          </a:p>
          <a:p>
            <a:pPr>
              <a:lnSpc>
                <a:spcPct val="115000"/>
              </a:lnSpc>
            </a:pPr>
            <a:r>
              <a:rPr lang="sv-SE" sz="2400" dirty="0">
                <a:solidFill>
                  <a:schemeClr val="bg1"/>
                </a:solidFill>
                <a:ea typeface="Calibri" panose="020F0502020204030204" pitchFamily="34" charset="0"/>
                <a:cs typeface="Calibri" panose="020F0502020204030204" pitchFamily="34" charset="0"/>
              </a:rPr>
              <a:t> - Noterar gula kort och utvisningar för att hjälpa domarna</a:t>
            </a:r>
            <a:r>
              <a:rPr lang="sv-SE" sz="1800" dirty="0">
                <a:solidFill>
                  <a:schemeClr val="bg1"/>
                </a:solidFill>
                <a:effectLst/>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601684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052BC-C736-BE8F-470F-391B8B7CE167}"/>
            </a:ext>
          </a:extLst>
        </p:cNvPr>
        <p:cNvGrpSpPr/>
        <p:nvPr/>
      </p:nvGrpSpPr>
      <p:grpSpPr>
        <a:xfrm>
          <a:off x="0" y="0"/>
          <a:ext cx="0" cy="0"/>
          <a:chOff x="0" y="0"/>
          <a:chExt cx="0" cy="0"/>
        </a:xfrm>
      </p:grpSpPr>
      <p:pic>
        <p:nvPicPr>
          <p:cNvPr id="12" name="Bildobjekt 11">
            <a:extLst>
              <a:ext uri="{FF2B5EF4-FFF2-40B4-BE49-F238E27FC236}">
                <a16:creationId xmlns:a16="http://schemas.microsoft.com/office/drawing/2014/main" id="{FC605ED2-3E0A-5C1B-CBC5-8E7596001D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9197" y="267717"/>
            <a:ext cx="2189062" cy="1116422"/>
          </a:xfrm>
          <a:prstGeom prst="rect">
            <a:avLst/>
          </a:prstGeom>
        </p:spPr>
      </p:pic>
      <p:sp>
        <p:nvSpPr>
          <p:cNvPr id="3" name="textruta 2">
            <a:extLst>
              <a:ext uri="{FF2B5EF4-FFF2-40B4-BE49-F238E27FC236}">
                <a16:creationId xmlns:a16="http://schemas.microsoft.com/office/drawing/2014/main" id="{831F9E7A-1A08-06D3-3920-D2BDF00A6455}"/>
              </a:ext>
            </a:extLst>
          </p:cNvPr>
          <p:cNvSpPr txBox="1"/>
          <p:nvPr/>
        </p:nvSpPr>
        <p:spPr>
          <a:xfrm>
            <a:off x="2095500" y="676785"/>
            <a:ext cx="9932759" cy="1323439"/>
          </a:xfrm>
          <a:prstGeom prst="rect">
            <a:avLst/>
          </a:prstGeom>
          <a:noFill/>
        </p:spPr>
        <p:txBody>
          <a:bodyPr wrap="square" rtlCol="0">
            <a:spAutoFit/>
          </a:bodyPr>
          <a:lstStyle/>
          <a:p>
            <a:pPr algn="ctr"/>
            <a:r>
              <a:rPr lang="sv-SE" sz="4000" b="1" dirty="0">
                <a:solidFill>
                  <a:schemeClr val="bg1"/>
                </a:solidFill>
              </a:rPr>
              <a:t>Tävlingsverksamhet U9 kortplan</a:t>
            </a:r>
            <a:br>
              <a:rPr lang="sv-SE" sz="4000" b="1" dirty="0">
                <a:solidFill>
                  <a:schemeClr val="bg1"/>
                </a:solidFill>
              </a:rPr>
            </a:br>
            <a:endParaRPr lang="sv-SE" sz="4000" b="1" dirty="0">
              <a:solidFill>
                <a:schemeClr val="bg1"/>
              </a:solidFill>
            </a:endParaRPr>
          </a:p>
        </p:txBody>
      </p:sp>
      <p:sp>
        <p:nvSpPr>
          <p:cNvPr id="4" name="textruta 3">
            <a:extLst>
              <a:ext uri="{FF2B5EF4-FFF2-40B4-BE49-F238E27FC236}">
                <a16:creationId xmlns:a16="http://schemas.microsoft.com/office/drawing/2014/main" id="{AF64E657-47DA-6274-B19F-E25FA3F8B80E}"/>
              </a:ext>
            </a:extLst>
          </p:cNvPr>
          <p:cNvSpPr txBox="1"/>
          <p:nvPr/>
        </p:nvSpPr>
        <p:spPr>
          <a:xfrm>
            <a:off x="1588243" y="1793207"/>
            <a:ext cx="8613032" cy="2677656"/>
          </a:xfrm>
          <a:prstGeom prst="rect">
            <a:avLst/>
          </a:prstGeom>
          <a:noFill/>
        </p:spPr>
        <p:txBody>
          <a:bodyPr wrap="square" rtlCol="0">
            <a:spAutoFit/>
          </a:bodyPr>
          <a:lstStyle/>
          <a:p>
            <a:pPr marL="285750" indent="-285750">
              <a:buFont typeface="Arial" panose="020B0604020202020204" pitchFamily="34" charset="0"/>
              <a:buChar char="•"/>
            </a:pPr>
            <a:r>
              <a:rPr lang="sv-SE" sz="2400">
                <a:solidFill>
                  <a:schemeClr val="bg1"/>
                </a:solidFill>
              </a:rPr>
              <a:t>Vi spelar nu med ordinarie regelverk = domaren blåser för:</a:t>
            </a:r>
          </a:p>
          <a:p>
            <a:pPr marL="342900" indent="-342900">
              <a:buFontTx/>
              <a:buChar char="-"/>
            </a:pPr>
            <a:r>
              <a:rPr lang="sv-SE" sz="2400">
                <a:solidFill>
                  <a:schemeClr val="bg1"/>
                </a:solidFill>
              </a:rPr>
              <a:t>Dubbelstuds</a:t>
            </a:r>
          </a:p>
          <a:p>
            <a:pPr marL="342900" indent="-342900">
              <a:buFontTx/>
              <a:buChar char="-"/>
            </a:pPr>
            <a:r>
              <a:rPr lang="sv-SE" sz="2400" err="1">
                <a:solidFill>
                  <a:schemeClr val="bg1"/>
                </a:solidFill>
              </a:rPr>
              <a:t>Stegfel</a:t>
            </a:r>
            <a:endParaRPr lang="sv-SE" sz="2400">
              <a:solidFill>
                <a:schemeClr val="bg1"/>
              </a:solidFill>
            </a:endParaRPr>
          </a:p>
          <a:p>
            <a:pPr marL="342900" indent="-342900">
              <a:buFontTx/>
              <a:buChar char="-"/>
            </a:pPr>
            <a:r>
              <a:rPr lang="sv-SE" sz="2400">
                <a:solidFill>
                  <a:schemeClr val="bg1"/>
                </a:solidFill>
              </a:rPr>
              <a:t>Hålla bollen mer än 3 sek</a:t>
            </a:r>
          </a:p>
          <a:p>
            <a:pPr marL="342900" indent="-342900">
              <a:buFontTx/>
              <a:buChar char="-"/>
            </a:pPr>
            <a:r>
              <a:rPr lang="sv-SE" sz="2400" err="1">
                <a:solidFill>
                  <a:schemeClr val="bg1"/>
                </a:solidFill>
              </a:rPr>
              <a:t>Avkast</a:t>
            </a:r>
            <a:endParaRPr lang="sv-SE" sz="2400">
              <a:solidFill>
                <a:schemeClr val="bg1"/>
              </a:solidFill>
            </a:endParaRPr>
          </a:p>
          <a:p>
            <a:pPr marL="342900" indent="-342900">
              <a:buFontTx/>
              <a:buChar char="-"/>
            </a:pPr>
            <a:r>
              <a:rPr lang="sv-SE" sz="2400">
                <a:solidFill>
                  <a:schemeClr val="bg1"/>
                </a:solidFill>
              </a:rPr>
              <a:t>Hörnkast</a:t>
            </a:r>
          </a:p>
          <a:p>
            <a:pPr marL="342900" indent="-342900">
              <a:buFontTx/>
              <a:buChar char="-"/>
            </a:pPr>
            <a:r>
              <a:rPr lang="sv-SE" sz="2400">
                <a:solidFill>
                  <a:schemeClr val="bg1"/>
                </a:solidFill>
              </a:rPr>
              <a:t>2 min utvisning </a:t>
            </a:r>
          </a:p>
        </p:txBody>
      </p:sp>
      <p:sp>
        <p:nvSpPr>
          <p:cNvPr id="2" name="textruta 1">
            <a:extLst>
              <a:ext uri="{FF2B5EF4-FFF2-40B4-BE49-F238E27FC236}">
                <a16:creationId xmlns:a16="http://schemas.microsoft.com/office/drawing/2014/main" id="{480E2D77-8930-A0C2-7314-DF218DFD75A5}"/>
              </a:ext>
            </a:extLst>
          </p:cNvPr>
          <p:cNvSpPr txBox="1"/>
          <p:nvPr/>
        </p:nvSpPr>
        <p:spPr>
          <a:xfrm>
            <a:off x="1588243" y="4668026"/>
            <a:ext cx="8613032" cy="1938992"/>
          </a:xfrm>
          <a:prstGeom prst="rect">
            <a:avLst/>
          </a:prstGeom>
          <a:noFill/>
        </p:spPr>
        <p:txBody>
          <a:bodyPr wrap="square" rtlCol="0">
            <a:spAutoFit/>
          </a:bodyPr>
          <a:lstStyle/>
          <a:p>
            <a:pPr marL="285750" indent="-285750">
              <a:buFont typeface="Arial" panose="020B0604020202020204" pitchFamily="34" charset="0"/>
              <a:buChar char="•"/>
            </a:pPr>
            <a:r>
              <a:rPr lang="sv-SE" sz="2400" dirty="0">
                <a:solidFill>
                  <a:schemeClr val="bg1"/>
                </a:solidFill>
              </a:rPr>
              <a:t>Vi får nu spela försvarsspel med full kroppskontakt. D.v.s. vi får:</a:t>
            </a:r>
          </a:p>
          <a:p>
            <a:r>
              <a:rPr lang="sv-SE" sz="2400" dirty="0">
                <a:solidFill>
                  <a:schemeClr val="bg1"/>
                </a:solidFill>
              </a:rPr>
              <a:t>-  Pressa</a:t>
            </a:r>
          </a:p>
          <a:p>
            <a:r>
              <a:rPr lang="sv-SE" sz="2400" dirty="0">
                <a:solidFill>
                  <a:schemeClr val="bg1"/>
                </a:solidFill>
              </a:rPr>
              <a:t>-  Låsa </a:t>
            </a:r>
          </a:p>
          <a:p>
            <a:r>
              <a:rPr lang="sv-SE" sz="2400" dirty="0">
                <a:solidFill>
                  <a:schemeClr val="bg1"/>
                </a:solidFill>
              </a:rPr>
              <a:t>-  Tackla </a:t>
            </a:r>
          </a:p>
        </p:txBody>
      </p:sp>
    </p:spTree>
    <p:extLst>
      <p:ext uri="{BB962C8B-B14F-4D97-AF65-F5344CB8AC3E}">
        <p14:creationId xmlns:p14="http://schemas.microsoft.com/office/powerpoint/2010/main" val="4218355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F07EA499-9E3F-3577-FE18-8FA71AAC9AA8}"/>
              </a:ext>
            </a:extLst>
          </p:cNvPr>
          <p:cNvSpPr txBox="1">
            <a:spLocks/>
          </p:cNvSpPr>
          <p:nvPr/>
        </p:nvSpPr>
        <p:spPr>
          <a:xfrm>
            <a:off x="2644354" y="943809"/>
            <a:ext cx="6903291" cy="1325562"/>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sv-SE" altLang="sv-SE" sz="2800" b="1" dirty="0">
                <a:solidFill>
                  <a:schemeClr val="bg1"/>
                </a:solidFill>
                <a:latin typeface="Arial"/>
                <a:cs typeface="Arial"/>
              </a:rPr>
              <a:t>Vad är då kortplan? </a:t>
            </a:r>
          </a:p>
        </p:txBody>
      </p:sp>
      <p:sp>
        <p:nvSpPr>
          <p:cNvPr id="4" name="Platshållare för innehåll 2">
            <a:extLst>
              <a:ext uri="{FF2B5EF4-FFF2-40B4-BE49-F238E27FC236}">
                <a16:creationId xmlns:a16="http://schemas.microsoft.com/office/drawing/2014/main" id="{1072F520-FE9A-2948-B598-0C239D9BF33E}"/>
              </a:ext>
            </a:extLst>
          </p:cNvPr>
          <p:cNvSpPr txBox="1">
            <a:spLocks/>
          </p:cNvSpPr>
          <p:nvPr/>
        </p:nvSpPr>
        <p:spPr>
          <a:xfrm>
            <a:off x="4383275" y="2511418"/>
            <a:ext cx="4222844" cy="2926571"/>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altLang="sv-SE" sz="2400" dirty="0">
                <a:solidFill>
                  <a:schemeClr val="bg1"/>
                </a:solidFill>
                <a:latin typeface="Arial"/>
                <a:cs typeface="Arial"/>
              </a:rPr>
              <a:t>Länk till informationsfilm: </a:t>
            </a:r>
          </a:p>
          <a:p>
            <a:pPr marL="0" indent="0">
              <a:spcAft>
                <a:spcPts val="1200"/>
              </a:spcAft>
              <a:buNone/>
            </a:pPr>
            <a:r>
              <a:rPr lang="sv-SE" altLang="sv-SE" sz="2400" dirty="0">
                <a:solidFill>
                  <a:schemeClr val="bg1"/>
                </a:solidFill>
                <a:cs typeface="Arial"/>
                <a:hlinkClick r:id="rId2">
                  <a:extLst>
                    <a:ext uri="{A12FA001-AC4F-418D-AE19-62706E023703}">
                      <ahyp:hlinkClr xmlns:ahyp="http://schemas.microsoft.com/office/drawing/2018/hyperlinkcolor" val="tx"/>
                    </a:ext>
                  </a:extLst>
                </a:hlinkClick>
              </a:rPr>
              <a:t>Spel på kortplan </a:t>
            </a:r>
            <a:endParaRPr lang="sv-SE" altLang="sv-SE" sz="2400" dirty="0">
              <a:solidFill>
                <a:schemeClr val="bg1"/>
              </a:solidFill>
              <a:latin typeface="Arial"/>
              <a:cs typeface="Arial"/>
            </a:endParaRPr>
          </a:p>
        </p:txBody>
      </p:sp>
    </p:spTree>
    <p:extLst>
      <p:ext uri="{BB962C8B-B14F-4D97-AF65-F5344CB8AC3E}">
        <p14:creationId xmlns:p14="http://schemas.microsoft.com/office/powerpoint/2010/main" val="40187824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3B146-835D-64FD-A848-213A3FA3EFFB}"/>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4D3D9234-93A7-4D20-4422-CB0F59F9359F}"/>
              </a:ext>
            </a:extLst>
          </p:cNvPr>
          <p:cNvSpPr txBox="1">
            <a:spLocks/>
          </p:cNvSpPr>
          <p:nvPr/>
        </p:nvSpPr>
        <p:spPr>
          <a:xfrm>
            <a:off x="2644354" y="943809"/>
            <a:ext cx="6903291" cy="1325562"/>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sv-SE" altLang="sv-SE" sz="2800" b="1" dirty="0">
                <a:solidFill>
                  <a:schemeClr val="bg1"/>
                </a:solidFill>
                <a:latin typeface="Arial"/>
                <a:cs typeface="Arial"/>
              </a:rPr>
              <a:t>Vad är syftet med kortplan? </a:t>
            </a:r>
          </a:p>
        </p:txBody>
      </p:sp>
      <p:sp>
        <p:nvSpPr>
          <p:cNvPr id="4" name="Platshållare för innehåll 2">
            <a:extLst>
              <a:ext uri="{FF2B5EF4-FFF2-40B4-BE49-F238E27FC236}">
                <a16:creationId xmlns:a16="http://schemas.microsoft.com/office/drawing/2014/main" id="{3C97A69B-FCE7-975B-8452-9B4E4AE40A4B}"/>
              </a:ext>
            </a:extLst>
          </p:cNvPr>
          <p:cNvSpPr txBox="1">
            <a:spLocks/>
          </p:cNvSpPr>
          <p:nvPr/>
        </p:nvSpPr>
        <p:spPr>
          <a:xfrm>
            <a:off x="1568823" y="2142566"/>
            <a:ext cx="9493623" cy="4410634"/>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sv-SE" altLang="sv-SE" sz="2400" dirty="0">
                <a:solidFill>
                  <a:schemeClr val="bg1"/>
                </a:solidFill>
                <a:latin typeface="Arial"/>
                <a:cs typeface="Arial"/>
              </a:rPr>
              <a:t>Ett bra mellansteg mellan minihandboll och spel på stor plan som gör det lättare för barn att lära sig spela handboll.</a:t>
            </a:r>
          </a:p>
          <a:p>
            <a:pPr>
              <a:spcAft>
                <a:spcPts val="1200"/>
              </a:spcAft>
            </a:pPr>
            <a:r>
              <a:rPr lang="sv-SE" altLang="sv-SE" sz="2400" dirty="0">
                <a:solidFill>
                  <a:schemeClr val="bg1"/>
                </a:solidFill>
                <a:latin typeface="Arial"/>
                <a:cs typeface="Arial"/>
              </a:rPr>
              <a:t>Kortare transportsträcka ger färre tekniska fel på vägen och därmed fler utvecklande spelsituationer. </a:t>
            </a:r>
          </a:p>
          <a:p>
            <a:pPr>
              <a:spcAft>
                <a:spcPts val="1200"/>
              </a:spcAft>
            </a:pPr>
            <a:r>
              <a:rPr lang="sv-SE" altLang="sv-SE" sz="2400" dirty="0">
                <a:solidFill>
                  <a:schemeClr val="bg1"/>
                </a:solidFill>
                <a:latin typeface="Arial"/>
                <a:cs typeface="Arial"/>
              </a:rPr>
              <a:t>Fler tillfällen för uppställt anfalls- och försvarsspel vilket är det som spelare i den här åldern framförallt behöver träna på. Ex:</a:t>
            </a:r>
            <a:br>
              <a:rPr lang="sv-SE" altLang="sv-SE" sz="2400" dirty="0">
                <a:solidFill>
                  <a:schemeClr val="bg1"/>
                </a:solidFill>
                <a:latin typeface="Arial"/>
                <a:cs typeface="Arial"/>
              </a:rPr>
            </a:br>
            <a:r>
              <a:rPr lang="sv-SE" altLang="sv-SE" sz="2400" dirty="0">
                <a:solidFill>
                  <a:schemeClr val="bg1"/>
                </a:solidFill>
                <a:latin typeface="Arial"/>
                <a:cs typeface="Arial"/>
              </a:rPr>
              <a:t>- Få bollen i fart och satsa i lucka </a:t>
            </a:r>
            <a:br>
              <a:rPr lang="sv-SE" altLang="sv-SE" sz="2400" dirty="0">
                <a:solidFill>
                  <a:schemeClr val="bg1"/>
                </a:solidFill>
                <a:latin typeface="Arial"/>
                <a:cs typeface="Arial"/>
              </a:rPr>
            </a:br>
            <a:r>
              <a:rPr lang="sv-SE" altLang="sv-SE" sz="2400" dirty="0">
                <a:solidFill>
                  <a:schemeClr val="bg1"/>
                </a:solidFill>
                <a:latin typeface="Arial"/>
                <a:cs typeface="Arial"/>
              </a:rPr>
              <a:t>- Kunna släppa vidare bollen i fart</a:t>
            </a:r>
            <a:br>
              <a:rPr lang="sv-SE" altLang="sv-SE" sz="2400" dirty="0">
                <a:solidFill>
                  <a:schemeClr val="bg1"/>
                </a:solidFill>
                <a:latin typeface="Arial"/>
                <a:cs typeface="Arial"/>
              </a:rPr>
            </a:br>
            <a:r>
              <a:rPr lang="sv-SE" altLang="sv-SE" sz="2400" dirty="0">
                <a:solidFill>
                  <a:schemeClr val="bg1"/>
                </a:solidFill>
                <a:latin typeface="Arial"/>
                <a:cs typeface="Arial"/>
              </a:rPr>
              <a:t>- Träna på olika finter </a:t>
            </a:r>
            <a:br>
              <a:rPr lang="sv-SE" altLang="sv-SE" sz="2400" dirty="0">
                <a:solidFill>
                  <a:schemeClr val="bg1"/>
                </a:solidFill>
                <a:latin typeface="Arial"/>
                <a:cs typeface="Arial"/>
              </a:rPr>
            </a:br>
            <a:endParaRPr lang="sv-SE" altLang="sv-SE" sz="2400" dirty="0">
              <a:solidFill>
                <a:schemeClr val="bg1"/>
              </a:solidFill>
              <a:latin typeface="Arial"/>
              <a:cs typeface="Arial"/>
            </a:endParaRPr>
          </a:p>
        </p:txBody>
      </p:sp>
    </p:spTree>
    <p:extLst>
      <p:ext uri="{BB962C8B-B14F-4D97-AF65-F5344CB8AC3E}">
        <p14:creationId xmlns:p14="http://schemas.microsoft.com/office/powerpoint/2010/main" val="21840475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01BD2-67E2-10E3-A2E6-94438FB8E44F}"/>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BB2CDAEF-30C5-7779-ABEB-157244FB6487}"/>
              </a:ext>
            </a:extLst>
          </p:cNvPr>
          <p:cNvSpPr txBox="1">
            <a:spLocks/>
          </p:cNvSpPr>
          <p:nvPr/>
        </p:nvSpPr>
        <p:spPr>
          <a:xfrm>
            <a:off x="2644354" y="943809"/>
            <a:ext cx="6903291" cy="1325562"/>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sv-SE" altLang="sv-SE" sz="2800" b="1" dirty="0">
                <a:solidFill>
                  <a:schemeClr val="bg1"/>
                </a:solidFill>
                <a:latin typeface="Arial"/>
                <a:cs typeface="Arial"/>
              </a:rPr>
              <a:t>Vad är syftet med kortplan? </a:t>
            </a:r>
          </a:p>
        </p:txBody>
      </p:sp>
      <p:sp>
        <p:nvSpPr>
          <p:cNvPr id="4" name="Platshållare för innehåll 2">
            <a:extLst>
              <a:ext uri="{FF2B5EF4-FFF2-40B4-BE49-F238E27FC236}">
                <a16:creationId xmlns:a16="http://schemas.microsoft.com/office/drawing/2014/main" id="{A3F2CBFD-C9D3-D028-0C3E-17A4BEE79CA6}"/>
              </a:ext>
            </a:extLst>
          </p:cNvPr>
          <p:cNvSpPr txBox="1">
            <a:spLocks/>
          </p:cNvSpPr>
          <p:nvPr/>
        </p:nvSpPr>
        <p:spPr>
          <a:xfrm>
            <a:off x="1568823" y="2142565"/>
            <a:ext cx="9493623" cy="3340247"/>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altLang="sv-SE" sz="2400" dirty="0">
              <a:solidFill>
                <a:srgbClr val="032B73"/>
              </a:solidFill>
              <a:latin typeface="Arial"/>
              <a:cs typeface="Arial"/>
            </a:endParaRPr>
          </a:p>
          <a:p>
            <a:pPr>
              <a:spcAft>
                <a:spcPts val="1200"/>
              </a:spcAft>
            </a:pPr>
            <a:r>
              <a:rPr lang="sv-SE" altLang="sv-SE" sz="2400" dirty="0">
                <a:solidFill>
                  <a:schemeClr val="bg1"/>
                </a:solidFill>
                <a:cs typeface="Arial"/>
              </a:rPr>
              <a:t>Fler avslut och fler målchanser för barnen vilket leder till större delaktighet och spelglädje för alla spelare.</a:t>
            </a:r>
          </a:p>
          <a:p>
            <a:pPr>
              <a:spcAft>
                <a:spcPts val="1200"/>
              </a:spcAft>
            </a:pPr>
            <a:r>
              <a:rPr lang="sv-SE" altLang="sv-SE" sz="2400" dirty="0">
                <a:solidFill>
                  <a:schemeClr val="bg1"/>
                </a:solidFill>
                <a:cs typeface="Arial"/>
              </a:rPr>
              <a:t>Nyttja träningsytan bättre för att sätta fler barn i rörelse samtidigt.</a:t>
            </a:r>
          </a:p>
          <a:p>
            <a:pPr>
              <a:spcAft>
                <a:spcPts val="1200"/>
              </a:spcAft>
            </a:pPr>
            <a:endParaRPr lang="sv-SE" altLang="sv-SE" sz="2400" dirty="0">
              <a:solidFill>
                <a:schemeClr val="bg1"/>
              </a:solidFill>
              <a:latin typeface="Arial"/>
              <a:cs typeface="Arial"/>
            </a:endParaRPr>
          </a:p>
        </p:txBody>
      </p:sp>
    </p:spTree>
    <p:extLst>
      <p:ext uri="{BB962C8B-B14F-4D97-AF65-F5344CB8AC3E}">
        <p14:creationId xmlns:p14="http://schemas.microsoft.com/office/powerpoint/2010/main" val="24120634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B8653-60B2-1C5C-B85C-90DE8BB9D146}"/>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87867CF3-931E-4D4B-E32A-F91E83F85356}"/>
              </a:ext>
            </a:extLst>
          </p:cNvPr>
          <p:cNvSpPr txBox="1">
            <a:spLocks/>
          </p:cNvSpPr>
          <p:nvPr/>
        </p:nvSpPr>
        <p:spPr>
          <a:xfrm>
            <a:off x="2823415" y="934844"/>
            <a:ext cx="9149121" cy="1325562"/>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altLang="sv-SE" sz="2800" b="1" dirty="0">
                <a:solidFill>
                  <a:schemeClr val="bg1"/>
                </a:solidFill>
                <a:latin typeface="Arial"/>
                <a:cs typeface="Arial"/>
              </a:rPr>
              <a:t>Vilka ytor finns på handbollens planer? </a:t>
            </a:r>
          </a:p>
        </p:txBody>
      </p:sp>
      <p:sp>
        <p:nvSpPr>
          <p:cNvPr id="3" name="Platshållare för innehåll 2">
            <a:extLst>
              <a:ext uri="{FF2B5EF4-FFF2-40B4-BE49-F238E27FC236}">
                <a16:creationId xmlns:a16="http://schemas.microsoft.com/office/drawing/2014/main" id="{48A02EDE-2860-9471-B29B-E36C7C77F3BE}"/>
              </a:ext>
            </a:extLst>
          </p:cNvPr>
          <p:cNvSpPr txBox="1">
            <a:spLocks/>
          </p:cNvSpPr>
          <p:nvPr/>
        </p:nvSpPr>
        <p:spPr>
          <a:xfrm>
            <a:off x="2823415" y="2260406"/>
            <a:ext cx="8522243" cy="2599999"/>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altLang="sv-SE" sz="2400" dirty="0">
              <a:solidFill>
                <a:srgbClr val="032B73"/>
              </a:solidFill>
              <a:latin typeface="Arial"/>
              <a:cs typeface="Arial"/>
            </a:endParaRPr>
          </a:p>
          <a:p>
            <a:pPr marL="342900" marR="0" lvl="0" indent="-342900">
              <a:lnSpc>
                <a:spcPct val="115000"/>
              </a:lnSpc>
              <a:buFont typeface="Symbol" panose="05050102010706020507" pitchFamily="18" charset="2"/>
              <a:buChar char=""/>
            </a:pPr>
            <a:r>
              <a:rPr lang="sv-SE" sz="2400" dirty="0">
                <a:solidFill>
                  <a:schemeClr val="bg1"/>
                </a:solidFill>
                <a:latin typeface="Arial"/>
                <a:cs typeface="Arial"/>
              </a:rPr>
              <a:t>Miniplan 20 x 12 m (längd x bredd)</a:t>
            </a:r>
          </a:p>
          <a:p>
            <a:pPr marL="342900" marR="0" lvl="0" indent="-342900">
              <a:lnSpc>
                <a:spcPct val="115000"/>
              </a:lnSpc>
              <a:buFont typeface="Symbol" panose="05050102010706020507" pitchFamily="18" charset="2"/>
              <a:buChar char=""/>
            </a:pPr>
            <a:r>
              <a:rPr lang="sv-SE" sz="2400" dirty="0">
                <a:solidFill>
                  <a:schemeClr val="bg1"/>
                </a:solidFill>
                <a:latin typeface="Arial"/>
                <a:cs typeface="Arial"/>
              </a:rPr>
              <a:t>Kortplan 26 x 20 m (längd x bredd)</a:t>
            </a:r>
          </a:p>
          <a:p>
            <a:pPr marL="342900" marR="0" lvl="0" indent="-342900">
              <a:lnSpc>
                <a:spcPct val="115000"/>
              </a:lnSpc>
              <a:spcAft>
                <a:spcPts val="800"/>
              </a:spcAft>
              <a:buFont typeface="Symbol" panose="05050102010706020507" pitchFamily="18" charset="2"/>
              <a:buChar char=""/>
            </a:pPr>
            <a:r>
              <a:rPr lang="sv-SE" sz="2400" dirty="0">
                <a:solidFill>
                  <a:schemeClr val="bg1"/>
                </a:solidFill>
                <a:latin typeface="Arial"/>
                <a:cs typeface="Arial"/>
              </a:rPr>
              <a:t>Fullstor plan 40 x 20 m (längd x bredd)</a:t>
            </a:r>
          </a:p>
        </p:txBody>
      </p:sp>
    </p:spTree>
    <p:extLst>
      <p:ext uri="{BB962C8B-B14F-4D97-AF65-F5344CB8AC3E}">
        <p14:creationId xmlns:p14="http://schemas.microsoft.com/office/powerpoint/2010/main" val="41502252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F9D49-A40F-EE2C-ECC1-A8B3D7751A6B}"/>
            </a:ext>
          </a:extLst>
        </p:cNvPr>
        <p:cNvGrpSpPr/>
        <p:nvPr/>
      </p:nvGrpSpPr>
      <p:grpSpPr>
        <a:xfrm>
          <a:off x="0" y="0"/>
          <a:ext cx="0" cy="0"/>
          <a:chOff x="0" y="0"/>
          <a:chExt cx="0" cy="0"/>
        </a:xfrm>
      </p:grpSpPr>
      <p:pic>
        <p:nvPicPr>
          <p:cNvPr id="4" name="Bildobjekt 3" descr="En bild som visar diagram, text, cirkel, linje&#10;&#10;AI-genererat innehåll kan vara felaktigt.">
            <a:extLst>
              <a:ext uri="{FF2B5EF4-FFF2-40B4-BE49-F238E27FC236}">
                <a16:creationId xmlns:a16="http://schemas.microsoft.com/office/drawing/2014/main" id="{4CC53B5F-C0FB-C95D-2E17-B3E599FD10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098622" y="68263"/>
            <a:ext cx="9994755" cy="6721475"/>
          </a:xfrm>
          <a:prstGeom prst="rect">
            <a:avLst/>
          </a:prstGeom>
          <a:noFill/>
          <a:ln>
            <a:noFill/>
          </a:ln>
        </p:spPr>
      </p:pic>
    </p:spTree>
    <p:extLst>
      <p:ext uri="{BB962C8B-B14F-4D97-AF65-F5344CB8AC3E}">
        <p14:creationId xmlns:p14="http://schemas.microsoft.com/office/powerpoint/2010/main" val="6692518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B7E6F-70E3-B200-5D94-90AF6CB9B355}"/>
            </a:ext>
          </a:extLst>
        </p:cNvPr>
        <p:cNvGrpSpPr/>
        <p:nvPr/>
      </p:nvGrpSpPr>
      <p:grpSpPr>
        <a:xfrm>
          <a:off x="0" y="0"/>
          <a:ext cx="0" cy="0"/>
          <a:chOff x="0" y="0"/>
          <a:chExt cx="0" cy="0"/>
        </a:xfrm>
      </p:grpSpPr>
      <p:pic>
        <p:nvPicPr>
          <p:cNvPr id="2" name="Bildobjekt 1">
            <a:extLst>
              <a:ext uri="{FF2B5EF4-FFF2-40B4-BE49-F238E27FC236}">
                <a16:creationId xmlns:a16="http://schemas.microsoft.com/office/drawing/2014/main" id="{31E5A48E-A2E3-B313-7EAF-F32AC6710C77}"/>
              </a:ext>
            </a:extLst>
          </p:cNvPr>
          <p:cNvPicPr>
            <a:picLocks noChangeAspect="1"/>
          </p:cNvPicPr>
          <p:nvPr/>
        </p:nvPicPr>
        <p:blipFill>
          <a:blip r:embed="rId2">
            <a:extLst>
              <a:ext uri="{28A0092B-C50C-407E-A947-70E740481C1C}">
                <a14:useLocalDpi xmlns:a14="http://schemas.microsoft.com/office/drawing/2010/main" val="0"/>
              </a:ext>
            </a:extLst>
          </a:blip>
          <a:stretch/>
        </p:blipFill>
        <p:spPr bwMode="auto">
          <a:xfrm>
            <a:off x="1098622" y="68263"/>
            <a:ext cx="9994755" cy="6721475"/>
          </a:xfrm>
          <a:prstGeom prst="rect">
            <a:avLst/>
          </a:prstGeom>
          <a:noFill/>
          <a:ln>
            <a:noFill/>
          </a:ln>
        </p:spPr>
      </p:pic>
    </p:spTree>
    <p:extLst>
      <p:ext uri="{BB962C8B-B14F-4D97-AF65-F5344CB8AC3E}">
        <p14:creationId xmlns:p14="http://schemas.microsoft.com/office/powerpoint/2010/main" val="23658579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F0BED-CAD8-DB05-8EE3-6919CDF4A946}"/>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C0968A71-0C28-93B5-4993-51600015689E}"/>
              </a:ext>
            </a:extLst>
          </p:cNvPr>
          <p:cNvSpPr txBox="1">
            <a:spLocks/>
          </p:cNvSpPr>
          <p:nvPr/>
        </p:nvSpPr>
        <p:spPr>
          <a:xfrm>
            <a:off x="3562718" y="886206"/>
            <a:ext cx="5445096" cy="1325562"/>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sv-SE" altLang="sv-SE" sz="2800" b="1" dirty="0">
              <a:solidFill>
                <a:schemeClr val="bg1"/>
              </a:solidFill>
              <a:latin typeface="Arial"/>
              <a:cs typeface="Arial"/>
            </a:endParaRPr>
          </a:p>
        </p:txBody>
      </p:sp>
      <p:sp>
        <p:nvSpPr>
          <p:cNvPr id="3" name="Platshållare för innehåll 2">
            <a:extLst>
              <a:ext uri="{FF2B5EF4-FFF2-40B4-BE49-F238E27FC236}">
                <a16:creationId xmlns:a16="http://schemas.microsoft.com/office/drawing/2014/main" id="{5CA42322-A02C-9F92-9273-FD2764914C34}"/>
              </a:ext>
            </a:extLst>
          </p:cNvPr>
          <p:cNvSpPr txBox="1">
            <a:spLocks/>
          </p:cNvSpPr>
          <p:nvPr/>
        </p:nvSpPr>
        <p:spPr>
          <a:xfrm>
            <a:off x="871870" y="1830594"/>
            <a:ext cx="10730931" cy="1598406"/>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sv-SE" sz="2400" dirty="0">
                <a:solidFill>
                  <a:schemeClr val="bg1"/>
                </a:solidFill>
              </a:rPr>
              <a:t>Vilken typ av mål som ska användas beror på vilka förutsättningar som finns/ges i er hall (möjlighet till förvaring av målen, om kommunen ställer upp på att göra hål i mattan för att fästa ”riktiga mål” m.m.). </a:t>
            </a:r>
            <a:br>
              <a:rPr lang="sv-SE" sz="2400" dirty="0">
                <a:solidFill>
                  <a:schemeClr val="bg1"/>
                </a:solidFill>
                <a:latin typeface="Arial"/>
                <a:cs typeface="Arial"/>
              </a:rPr>
            </a:br>
            <a:endParaRPr lang="sv-SE" sz="2400" dirty="0">
              <a:solidFill>
                <a:schemeClr val="bg1"/>
              </a:solidFill>
              <a:latin typeface="Arial"/>
              <a:cs typeface="Arial"/>
            </a:endParaRPr>
          </a:p>
        </p:txBody>
      </p:sp>
      <p:pic>
        <p:nvPicPr>
          <p:cNvPr id="2051" name="Picture 3">
            <a:extLst>
              <a:ext uri="{FF2B5EF4-FFF2-40B4-BE49-F238E27FC236}">
                <a16:creationId xmlns:a16="http://schemas.microsoft.com/office/drawing/2014/main" id="{848F20FB-29E0-93FE-A7EC-18E8472915C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232" t="7171" r="9995" b="6297"/>
          <a:stretch>
            <a:fillRect/>
          </a:stretch>
        </p:blipFill>
        <p:spPr bwMode="auto">
          <a:xfrm>
            <a:off x="971267" y="3019647"/>
            <a:ext cx="4788259" cy="3565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ruta 3">
            <a:extLst>
              <a:ext uri="{FF2B5EF4-FFF2-40B4-BE49-F238E27FC236}">
                <a16:creationId xmlns:a16="http://schemas.microsoft.com/office/drawing/2014/main" id="{380FF6DD-2477-66E2-27BD-0A05A5957745}"/>
              </a:ext>
            </a:extLst>
          </p:cNvPr>
          <p:cNvSpPr txBox="1"/>
          <p:nvPr/>
        </p:nvSpPr>
        <p:spPr>
          <a:xfrm>
            <a:off x="6285266" y="3355574"/>
            <a:ext cx="4893014" cy="2862322"/>
          </a:xfrm>
          <a:prstGeom prst="rect">
            <a:avLst/>
          </a:prstGeom>
          <a:noFill/>
        </p:spPr>
        <p:txBody>
          <a:bodyPr wrap="square" rtlCol="0">
            <a:spAutoFit/>
          </a:bodyPr>
          <a:lstStyle/>
          <a:p>
            <a:r>
              <a:rPr lang="sv-SE" b="1" dirty="0">
                <a:solidFill>
                  <a:schemeClr val="bg1"/>
                </a:solidFill>
              </a:rPr>
              <a:t>Alternativ 1 = rekommenderat alternativ:</a:t>
            </a:r>
            <a:br>
              <a:rPr lang="sv-SE" b="1" dirty="0">
                <a:solidFill>
                  <a:schemeClr val="bg1"/>
                </a:solidFill>
              </a:rPr>
            </a:br>
            <a:r>
              <a:rPr lang="sv-SE" dirty="0">
                <a:solidFill>
                  <a:schemeClr val="bg1"/>
                </a:solidFill>
              </a:rPr>
              <a:t>På dessa mål fäller man in gavlarna innan förvaring i hallen så dom blir platta. Föreningen ställer fram och tillbaka målen vid användning. Kräver fästen i golvet. Vilken typ </a:t>
            </a:r>
          </a:p>
          <a:p>
            <a:r>
              <a:rPr lang="sv-SE" dirty="0">
                <a:solidFill>
                  <a:schemeClr val="bg1"/>
                </a:solidFill>
              </a:rPr>
              <a:t>av fästen beror på vilken leverantör av mål kommunen använder sig av.</a:t>
            </a:r>
            <a:br>
              <a:rPr lang="sv-SE" dirty="0">
                <a:solidFill>
                  <a:schemeClr val="bg1"/>
                </a:solidFill>
              </a:rPr>
            </a:br>
            <a:br>
              <a:rPr lang="sv-SE" dirty="0">
                <a:solidFill>
                  <a:schemeClr val="bg1"/>
                </a:solidFill>
              </a:rPr>
            </a:br>
            <a:r>
              <a:rPr lang="sv-SE" dirty="0">
                <a:solidFill>
                  <a:schemeClr val="bg1"/>
                </a:solidFill>
              </a:rPr>
              <a:t>Detta är den långsiktiga lösning vi hoppas att kommunerna vill satsa på!</a:t>
            </a:r>
          </a:p>
        </p:txBody>
      </p:sp>
      <p:sp>
        <p:nvSpPr>
          <p:cNvPr id="6" name="Rubrik 1">
            <a:extLst>
              <a:ext uri="{FF2B5EF4-FFF2-40B4-BE49-F238E27FC236}">
                <a16:creationId xmlns:a16="http://schemas.microsoft.com/office/drawing/2014/main" id="{82A784B7-5ABA-A96A-58F7-C8CC37AE11BF}"/>
              </a:ext>
            </a:extLst>
          </p:cNvPr>
          <p:cNvSpPr txBox="1">
            <a:spLocks/>
          </p:cNvSpPr>
          <p:nvPr/>
        </p:nvSpPr>
        <p:spPr>
          <a:xfrm>
            <a:off x="3365397" y="498995"/>
            <a:ext cx="7909812" cy="1325562"/>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altLang="sv-SE" sz="2800" b="1" dirty="0">
                <a:solidFill>
                  <a:schemeClr val="bg1"/>
                </a:solidFill>
                <a:latin typeface="Arial"/>
                <a:cs typeface="Arial"/>
              </a:rPr>
              <a:t>Vilken typ av mål ska vi använda?</a:t>
            </a:r>
          </a:p>
        </p:txBody>
      </p:sp>
    </p:spTree>
    <p:extLst>
      <p:ext uri="{BB962C8B-B14F-4D97-AF65-F5344CB8AC3E}">
        <p14:creationId xmlns:p14="http://schemas.microsoft.com/office/powerpoint/2010/main" val="24927010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27861-F48F-0ACB-9B23-B16A6D97E4EE}"/>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99D5CB6F-F8A2-3D9D-914A-B443C882FAC1}"/>
              </a:ext>
            </a:extLst>
          </p:cNvPr>
          <p:cNvSpPr txBox="1">
            <a:spLocks/>
          </p:cNvSpPr>
          <p:nvPr/>
        </p:nvSpPr>
        <p:spPr>
          <a:xfrm>
            <a:off x="3562718" y="886206"/>
            <a:ext cx="7909812" cy="1325562"/>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altLang="sv-SE" sz="2800" b="1" dirty="0">
                <a:solidFill>
                  <a:schemeClr val="bg1"/>
                </a:solidFill>
                <a:latin typeface="Arial"/>
                <a:cs typeface="Arial"/>
              </a:rPr>
              <a:t>Vilken typ av mål ska vi använda?</a:t>
            </a:r>
          </a:p>
        </p:txBody>
      </p:sp>
      <p:pic>
        <p:nvPicPr>
          <p:cNvPr id="1027" name="Picture 3">
            <a:extLst>
              <a:ext uri="{FF2B5EF4-FFF2-40B4-BE49-F238E27FC236}">
                <a16:creationId xmlns:a16="http://schemas.microsoft.com/office/drawing/2014/main" id="{FBBAB92C-A1AB-96EE-46AE-288F5428FB6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437" r="896"/>
          <a:stretch>
            <a:fillRect/>
          </a:stretch>
        </p:blipFill>
        <p:spPr bwMode="auto">
          <a:xfrm>
            <a:off x="1174155" y="2343054"/>
            <a:ext cx="4777126" cy="3628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ruta 4">
            <a:extLst>
              <a:ext uri="{FF2B5EF4-FFF2-40B4-BE49-F238E27FC236}">
                <a16:creationId xmlns:a16="http://schemas.microsoft.com/office/drawing/2014/main" id="{1E4701ED-BF21-410D-4464-8296203BDD66}"/>
              </a:ext>
            </a:extLst>
          </p:cNvPr>
          <p:cNvSpPr txBox="1"/>
          <p:nvPr/>
        </p:nvSpPr>
        <p:spPr>
          <a:xfrm>
            <a:off x="6240721" y="2343054"/>
            <a:ext cx="5338135" cy="3970318"/>
          </a:xfrm>
          <a:prstGeom prst="rect">
            <a:avLst/>
          </a:prstGeom>
          <a:noFill/>
        </p:spPr>
        <p:txBody>
          <a:bodyPr wrap="square" rtlCol="0">
            <a:spAutoFit/>
          </a:bodyPr>
          <a:lstStyle/>
          <a:p>
            <a:r>
              <a:rPr lang="sv-SE" b="1" dirty="0">
                <a:solidFill>
                  <a:schemeClr val="bg1"/>
                </a:solidFill>
              </a:rPr>
              <a:t>Alternativ 2 = ett mer provisoriskt alternativ:</a:t>
            </a:r>
            <a:br>
              <a:rPr lang="sv-SE" b="1" dirty="0">
                <a:solidFill>
                  <a:schemeClr val="bg1"/>
                </a:solidFill>
              </a:rPr>
            </a:br>
            <a:r>
              <a:rPr lang="sv-SE" dirty="0" err="1">
                <a:solidFill>
                  <a:schemeClr val="bg1"/>
                </a:solidFill>
              </a:rPr>
              <a:t>Ihopvikbara</a:t>
            </a:r>
            <a:r>
              <a:rPr lang="sv-SE" dirty="0">
                <a:solidFill>
                  <a:schemeClr val="bg1"/>
                </a:solidFill>
              </a:rPr>
              <a:t> </a:t>
            </a:r>
            <a:r>
              <a:rPr lang="sv-SE" dirty="0" err="1">
                <a:solidFill>
                  <a:schemeClr val="bg1"/>
                </a:solidFill>
              </a:rPr>
              <a:t>Quickplay</a:t>
            </a:r>
            <a:r>
              <a:rPr lang="sv-SE" dirty="0">
                <a:solidFill>
                  <a:schemeClr val="bg1"/>
                </a:solidFill>
              </a:rPr>
              <a:t>-mål. </a:t>
            </a:r>
            <a:br>
              <a:rPr lang="sv-SE" dirty="0">
                <a:solidFill>
                  <a:schemeClr val="bg1"/>
                </a:solidFill>
              </a:rPr>
            </a:br>
            <a:r>
              <a:rPr lang="sv-SE" dirty="0">
                <a:solidFill>
                  <a:schemeClr val="bg1"/>
                </a:solidFill>
              </a:rPr>
              <a:t>Dessa är mjuka mål som förvaras </a:t>
            </a:r>
            <a:r>
              <a:rPr lang="sv-SE" dirty="0" err="1">
                <a:solidFill>
                  <a:schemeClr val="bg1"/>
                </a:solidFill>
              </a:rPr>
              <a:t>ihopvikta</a:t>
            </a:r>
            <a:r>
              <a:rPr lang="sv-SE" dirty="0">
                <a:solidFill>
                  <a:schemeClr val="bg1"/>
                </a:solidFill>
              </a:rPr>
              <a:t> i en väska. Dessa har dock mjuk ribba och stolpar och är inte alls lika stabila som riktiga mål. De fungerar dock bra att använda i en övergångsperiod tills en mer långsiktig lösning kan finnas på plats.</a:t>
            </a:r>
          </a:p>
          <a:p>
            <a:endParaRPr lang="sv-SE" dirty="0">
              <a:solidFill>
                <a:schemeClr val="bg1"/>
              </a:solidFill>
            </a:endParaRPr>
          </a:p>
          <a:p>
            <a:r>
              <a:rPr lang="sv-SE" dirty="0">
                <a:solidFill>
                  <a:schemeClr val="bg1"/>
                </a:solidFill>
              </a:rPr>
              <a:t>Om denna typ av mål används blir ”extraribban” ett problem. Antingen spelar lagen då varsin halvlek utan extraribba/provisoriskt mål eller så får man försöka tejpa en extraribba.</a:t>
            </a:r>
            <a:br>
              <a:rPr lang="sv-SE" dirty="0">
                <a:solidFill>
                  <a:schemeClr val="bg1"/>
                </a:solidFill>
              </a:rPr>
            </a:br>
            <a:br>
              <a:rPr lang="sv-SE" dirty="0">
                <a:solidFill>
                  <a:schemeClr val="bg1"/>
                </a:solidFill>
              </a:rPr>
            </a:br>
            <a:endParaRPr lang="sv-SE" dirty="0">
              <a:solidFill>
                <a:schemeClr val="bg1"/>
              </a:solidFill>
            </a:endParaRPr>
          </a:p>
        </p:txBody>
      </p:sp>
    </p:spTree>
    <p:extLst>
      <p:ext uri="{BB962C8B-B14F-4D97-AF65-F5344CB8AC3E}">
        <p14:creationId xmlns:p14="http://schemas.microsoft.com/office/powerpoint/2010/main" val="30465186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27861-F48F-0ACB-9B23-B16A6D97E4EE}"/>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99D5CB6F-F8A2-3D9D-914A-B443C882FAC1}"/>
              </a:ext>
            </a:extLst>
          </p:cNvPr>
          <p:cNvSpPr txBox="1">
            <a:spLocks/>
          </p:cNvSpPr>
          <p:nvPr/>
        </p:nvSpPr>
        <p:spPr>
          <a:xfrm>
            <a:off x="2922494" y="886205"/>
            <a:ext cx="6095183" cy="1217232"/>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sv-SE" altLang="sv-SE" sz="2800" b="1" dirty="0">
                <a:solidFill>
                  <a:schemeClr val="bg1"/>
                </a:solidFill>
                <a:latin typeface="Arial"/>
                <a:cs typeface="Arial"/>
              </a:rPr>
              <a:t>Om era hemmamatcher ska spelas på kortplan:</a:t>
            </a:r>
          </a:p>
        </p:txBody>
      </p:sp>
      <p:sp>
        <p:nvSpPr>
          <p:cNvPr id="3" name="Platshållare för innehåll 2">
            <a:extLst>
              <a:ext uri="{FF2B5EF4-FFF2-40B4-BE49-F238E27FC236}">
                <a16:creationId xmlns:a16="http://schemas.microsoft.com/office/drawing/2014/main" id="{07B4CF6A-D61F-56B4-5D5E-71F651F729A4}"/>
              </a:ext>
            </a:extLst>
          </p:cNvPr>
          <p:cNvSpPr txBox="1">
            <a:spLocks/>
          </p:cNvSpPr>
          <p:nvPr/>
        </p:nvSpPr>
        <p:spPr>
          <a:xfrm>
            <a:off x="1192306" y="2103437"/>
            <a:ext cx="8372218" cy="1771333"/>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5000"/>
              </a:lnSpc>
            </a:pPr>
            <a:r>
              <a:rPr lang="sv-SE" sz="2400" dirty="0">
                <a:solidFill>
                  <a:schemeClr val="bg1"/>
                </a:solidFill>
                <a:latin typeface="Arial"/>
                <a:cs typeface="Arial"/>
              </a:rPr>
              <a:t>Eftersom det fortfarande finns ganska få hallar med kortplan i vårt distrikt</a:t>
            </a:r>
            <a:br>
              <a:rPr lang="sv-SE" sz="2400" dirty="0">
                <a:solidFill>
                  <a:schemeClr val="bg1"/>
                </a:solidFill>
                <a:latin typeface="Arial"/>
                <a:cs typeface="Arial"/>
              </a:rPr>
            </a:br>
            <a:r>
              <a:rPr lang="sv-SE" sz="2400" dirty="0">
                <a:solidFill>
                  <a:schemeClr val="bg1"/>
                </a:solidFill>
                <a:latin typeface="Arial"/>
                <a:cs typeface="Arial"/>
              </a:rPr>
              <a:t>så ser vi gärna att ni meddelar lagen i er serie att de hos er kan förvänta sig spel på kortplan.</a:t>
            </a:r>
          </a:p>
          <a:p>
            <a:pPr>
              <a:lnSpc>
                <a:spcPct val="115000"/>
              </a:lnSpc>
            </a:pPr>
            <a:r>
              <a:rPr lang="sv-SE" sz="2400" dirty="0">
                <a:solidFill>
                  <a:schemeClr val="bg1"/>
                </a:solidFill>
                <a:latin typeface="Arial"/>
                <a:cs typeface="Arial"/>
              </a:rPr>
              <a:t>Ni hittar kontaktuppgifter till lagen i er serie genom att klicka på aktuellt lag i serieindelningen (se </a:t>
            </a:r>
            <a:r>
              <a:rPr lang="sv-SE" sz="2400" dirty="0" err="1">
                <a:solidFill>
                  <a:schemeClr val="bg1"/>
                </a:solidFill>
                <a:latin typeface="Arial"/>
                <a:cs typeface="Arial"/>
              </a:rPr>
              <a:t>skärmdump</a:t>
            </a:r>
            <a:r>
              <a:rPr lang="sv-SE" sz="2400" dirty="0">
                <a:solidFill>
                  <a:schemeClr val="bg1"/>
                </a:solidFill>
                <a:latin typeface="Arial"/>
                <a:cs typeface="Arial"/>
              </a:rPr>
              <a:t> till höger för exempel). </a:t>
            </a:r>
            <a:br>
              <a:rPr lang="sv-SE" sz="2400" dirty="0">
                <a:solidFill>
                  <a:schemeClr val="bg1"/>
                </a:solidFill>
                <a:latin typeface="Arial"/>
                <a:cs typeface="Arial"/>
              </a:rPr>
            </a:br>
            <a:r>
              <a:rPr lang="sv-SE" sz="2400" dirty="0">
                <a:solidFill>
                  <a:schemeClr val="bg1"/>
                </a:solidFill>
                <a:latin typeface="Arial"/>
                <a:cs typeface="Arial"/>
              </a:rPr>
              <a:t>Det är VIKTIGT att ni är tillagda som kontaktperson för </a:t>
            </a:r>
            <a:br>
              <a:rPr lang="sv-SE" sz="2400" dirty="0">
                <a:solidFill>
                  <a:schemeClr val="bg1"/>
                </a:solidFill>
                <a:latin typeface="Arial"/>
                <a:cs typeface="Arial"/>
              </a:rPr>
            </a:br>
            <a:r>
              <a:rPr lang="sv-SE" sz="2400" dirty="0">
                <a:solidFill>
                  <a:schemeClr val="bg1"/>
                </a:solidFill>
                <a:latin typeface="Arial"/>
                <a:cs typeface="Arial"/>
              </a:rPr>
              <a:t>det/de lag ni ska vara ledare för. Kontakta er förening annars så får de lägga till er. </a:t>
            </a:r>
          </a:p>
        </p:txBody>
      </p:sp>
      <p:pic>
        <p:nvPicPr>
          <p:cNvPr id="5" name="Bildobjekt 4">
            <a:extLst>
              <a:ext uri="{FF2B5EF4-FFF2-40B4-BE49-F238E27FC236}">
                <a16:creationId xmlns:a16="http://schemas.microsoft.com/office/drawing/2014/main" id="{832C0D74-1BB7-834C-86C8-1407CBE5E05B}"/>
              </a:ext>
            </a:extLst>
          </p:cNvPr>
          <p:cNvPicPr>
            <a:picLocks noChangeAspect="1"/>
          </p:cNvPicPr>
          <p:nvPr/>
        </p:nvPicPr>
        <p:blipFill>
          <a:blip r:embed="rId2"/>
          <a:stretch>
            <a:fillRect/>
          </a:stretch>
        </p:blipFill>
        <p:spPr>
          <a:xfrm>
            <a:off x="9945933" y="241611"/>
            <a:ext cx="1838582" cy="6249272"/>
          </a:xfrm>
          <a:prstGeom prst="rect">
            <a:avLst/>
          </a:prstGeom>
        </p:spPr>
      </p:pic>
    </p:spTree>
    <p:extLst>
      <p:ext uri="{BB962C8B-B14F-4D97-AF65-F5344CB8AC3E}">
        <p14:creationId xmlns:p14="http://schemas.microsoft.com/office/powerpoint/2010/main" val="15117393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9B9EA-5AFD-98E5-34F2-92CCF42DD6DB}"/>
            </a:ext>
          </a:extLst>
        </p:cNvPr>
        <p:cNvGrpSpPr/>
        <p:nvPr/>
      </p:nvGrpSpPr>
      <p:grpSpPr>
        <a:xfrm>
          <a:off x="0" y="0"/>
          <a:ext cx="0" cy="0"/>
          <a:chOff x="0" y="0"/>
          <a:chExt cx="0" cy="0"/>
        </a:xfrm>
      </p:grpSpPr>
      <p:sp>
        <p:nvSpPr>
          <p:cNvPr id="3" name="Rubrik 1">
            <a:extLst>
              <a:ext uri="{FF2B5EF4-FFF2-40B4-BE49-F238E27FC236}">
                <a16:creationId xmlns:a16="http://schemas.microsoft.com/office/drawing/2014/main" id="{CAC1E387-08D9-0362-9856-31C118E8DEF6}"/>
              </a:ext>
            </a:extLst>
          </p:cNvPr>
          <p:cNvSpPr txBox="1">
            <a:spLocks/>
          </p:cNvSpPr>
          <p:nvPr/>
        </p:nvSpPr>
        <p:spPr>
          <a:xfrm>
            <a:off x="3684027" y="898985"/>
            <a:ext cx="6903291" cy="1325562"/>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altLang="sv-SE" sz="2800" b="1" dirty="0">
                <a:solidFill>
                  <a:schemeClr val="bg1"/>
                </a:solidFill>
                <a:latin typeface="Arial"/>
                <a:cs typeface="Arial"/>
              </a:rPr>
              <a:t>Mer information och stöd för implementering av kortplan </a:t>
            </a:r>
          </a:p>
        </p:txBody>
      </p:sp>
      <p:sp>
        <p:nvSpPr>
          <p:cNvPr id="4" name="Platshållare för innehåll 2">
            <a:extLst>
              <a:ext uri="{FF2B5EF4-FFF2-40B4-BE49-F238E27FC236}">
                <a16:creationId xmlns:a16="http://schemas.microsoft.com/office/drawing/2014/main" id="{6223419E-F802-C976-F084-9D24265044C6}"/>
              </a:ext>
            </a:extLst>
          </p:cNvPr>
          <p:cNvSpPr txBox="1">
            <a:spLocks/>
          </p:cNvSpPr>
          <p:nvPr/>
        </p:nvSpPr>
        <p:spPr>
          <a:xfrm>
            <a:off x="3684027" y="2538312"/>
            <a:ext cx="5594444" cy="2926571"/>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altLang="sv-SE" sz="2400" dirty="0">
                <a:solidFill>
                  <a:schemeClr val="bg1"/>
                </a:solidFill>
                <a:latin typeface="Arial"/>
                <a:cs typeface="Arial"/>
              </a:rPr>
              <a:t>Länk till SHF:s sida om kortplan:</a:t>
            </a:r>
          </a:p>
          <a:p>
            <a:pPr marL="0" indent="0">
              <a:spcAft>
                <a:spcPts val="1200"/>
              </a:spcAft>
              <a:buNone/>
            </a:pPr>
            <a:r>
              <a:rPr lang="sv-SE" altLang="sv-SE" sz="2400" dirty="0">
                <a:solidFill>
                  <a:schemeClr val="bg1"/>
                </a:solidFill>
                <a:cs typeface="Arial"/>
                <a:hlinkClick r:id="rId2">
                  <a:extLst>
                    <a:ext uri="{A12FA001-AC4F-418D-AE19-62706E023703}">
                      <ahyp:hlinkClr xmlns:ahyp="http://schemas.microsoft.com/office/drawing/2018/hyperlinkcolor" val="tx"/>
                    </a:ext>
                  </a:extLst>
                </a:hlinkClick>
              </a:rPr>
              <a:t>Stöd för implementering </a:t>
            </a:r>
            <a:endParaRPr lang="sv-SE" altLang="sv-SE" sz="2400" dirty="0">
              <a:solidFill>
                <a:schemeClr val="bg1"/>
              </a:solidFill>
              <a:latin typeface="Arial"/>
              <a:cs typeface="Arial"/>
            </a:endParaRPr>
          </a:p>
        </p:txBody>
      </p:sp>
    </p:spTree>
    <p:extLst>
      <p:ext uri="{BB962C8B-B14F-4D97-AF65-F5344CB8AC3E}">
        <p14:creationId xmlns:p14="http://schemas.microsoft.com/office/powerpoint/2010/main" val="15014389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D0C38-7C60-B698-D87E-9DBFE6E9A1D5}"/>
            </a:ext>
          </a:extLst>
        </p:cNvPr>
        <p:cNvGrpSpPr/>
        <p:nvPr/>
      </p:nvGrpSpPr>
      <p:grpSpPr>
        <a:xfrm>
          <a:off x="0" y="0"/>
          <a:ext cx="0" cy="0"/>
          <a:chOff x="0" y="0"/>
          <a:chExt cx="0" cy="0"/>
        </a:xfrm>
      </p:grpSpPr>
      <p:pic>
        <p:nvPicPr>
          <p:cNvPr id="3" name="Bildobjekt 2">
            <a:extLst>
              <a:ext uri="{FF2B5EF4-FFF2-40B4-BE49-F238E27FC236}">
                <a16:creationId xmlns:a16="http://schemas.microsoft.com/office/drawing/2014/main" id="{B33B2229-15C3-5FC0-F2BB-B40E4F424C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9197" y="267717"/>
            <a:ext cx="2189062" cy="1116422"/>
          </a:xfrm>
          <a:prstGeom prst="rect">
            <a:avLst/>
          </a:prstGeom>
        </p:spPr>
      </p:pic>
      <p:sp>
        <p:nvSpPr>
          <p:cNvPr id="5" name="textruta 4">
            <a:extLst>
              <a:ext uri="{FF2B5EF4-FFF2-40B4-BE49-F238E27FC236}">
                <a16:creationId xmlns:a16="http://schemas.microsoft.com/office/drawing/2014/main" id="{4F3403D1-3313-EDF7-6498-E8613BEE9B4C}"/>
              </a:ext>
            </a:extLst>
          </p:cNvPr>
          <p:cNvSpPr txBox="1"/>
          <p:nvPr/>
        </p:nvSpPr>
        <p:spPr>
          <a:xfrm>
            <a:off x="3142240" y="423663"/>
            <a:ext cx="8144885" cy="646331"/>
          </a:xfrm>
          <a:prstGeom prst="rect">
            <a:avLst/>
          </a:prstGeom>
          <a:noFill/>
        </p:spPr>
        <p:txBody>
          <a:bodyPr wrap="square" rtlCol="0">
            <a:spAutoFit/>
          </a:bodyPr>
          <a:lstStyle/>
          <a:p>
            <a:r>
              <a:rPr lang="sv-SE" sz="3600" b="1" dirty="0">
                <a:solidFill>
                  <a:schemeClr val="bg1"/>
                </a:solidFill>
              </a:rPr>
              <a:t>Varför 5 mot 5 (+MV) i U9 och U10?</a:t>
            </a:r>
          </a:p>
        </p:txBody>
      </p:sp>
      <p:sp>
        <p:nvSpPr>
          <p:cNvPr id="8" name="textruta 7">
            <a:extLst>
              <a:ext uri="{FF2B5EF4-FFF2-40B4-BE49-F238E27FC236}">
                <a16:creationId xmlns:a16="http://schemas.microsoft.com/office/drawing/2014/main" id="{94A38DE6-46A5-0860-4A1E-A50AB921C7B3}"/>
              </a:ext>
            </a:extLst>
          </p:cNvPr>
          <p:cNvSpPr txBox="1"/>
          <p:nvPr/>
        </p:nvSpPr>
        <p:spPr>
          <a:xfrm>
            <a:off x="1684952" y="1760775"/>
            <a:ext cx="9248776" cy="769441"/>
          </a:xfrm>
          <a:prstGeom prst="rect">
            <a:avLst/>
          </a:prstGeom>
          <a:noFill/>
        </p:spPr>
        <p:txBody>
          <a:bodyPr wrap="square" rtlCol="0">
            <a:spAutoFit/>
          </a:bodyPr>
          <a:lstStyle/>
          <a:p>
            <a:r>
              <a:rPr lang="sv-SE" sz="2200" b="1">
                <a:solidFill>
                  <a:schemeClr val="bg1"/>
                </a:solidFill>
              </a:rPr>
              <a:t>I U9- och U10-klassen spelar vi med 5 utespelare + målvakt. Varför kan man fråga sig?</a:t>
            </a:r>
            <a:endParaRPr lang="sv-SE" sz="2200" b="1"/>
          </a:p>
        </p:txBody>
      </p:sp>
      <p:sp>
        <p:nvSpPr>
          <p:cNvPr id="9" name="textruta 8">
            <a:extLst>
              <a:ext uri="{FF2B5EF4-FFF2-40B4-BE49-F238E27FC236}">
                <a16:creationId xmlns:a16="http://schemas.microsoft.com/office/drawing/2014/main" id="{36557B54-ED56-C080-683C-514E340CF261}"/>
              </a:ext>
            </a:extLst>
          </p:cNvPr>
          <p:cNvSpPr txBox="1"/>
          <p:nvPr/>
        </p:nvSpPr>
        <p:spPr>
          <a:xfrm>
            <a:off x="1571624" y="2790825"/>
            <a:ext cx="9248776" cy="769441"/>
          </a:xfrm>
          <a:prstGeom prst="rect">
            <a:avLst/>
          </a:prstGeom>
          <a:noFill/>
        </p:spPr>
        <p:txBody>
          <a:bodyPr wrap="square" rtlCol="0">
            <a:spAutoFit/>
          </a:bodyPr>
          <a:lstStyle/>
          <a:p>
            <a:pPr marL="285750" lvl="0" indent="-285750">
              <a:buFont typeface="Arial" panose="020B0604020202020204" pitchFamily="34" charset="0"/>
              <a:buChar char="•"/>
            </a:pPr>
            <a:r>
              <a:rPr lang="sv-SE" sz="2200" dirty="0">
                <a:solidFill>
                  <a:schemeClr val="bg1"/>
                </a:solidFill>
              </a:rPr>
              <a:t>Färre spelare på plan med stor bredd ger </a:t>
            </a:r>
            <a:r>
              <a:rPr lang="sv-SE" sz="2200" b="1" dirty="0">
                <a:solidFill>
                  <a:schemeClr val="bg1"/>
                </a:solidFill>
              </a:rPr>
              <a:t>mer plats </a:t>
            </a:r>
            <a:r>
              <a:rPr lang="sv-SE" sz="2200" dirty="0">
                <a:solidFill>
                  <a:schemeClr val="bg1"/>
                </a:solidFill>
              </a:rPr>
              <a:t>till </a:t>
            </a:r>
            <a:r>
              <a:rPr lang="sv-SE" sz="2200" b="1" dirty="0">
                <a:solidFill>
                  <a:schemeClr val="bg1"/>
                </a:solidFill>
              </a:rPr>
              <a:t>anfallare</a:t>
            </a:r>
            <a:r>
              <a:rPr lang="sv-SE" sz="2200" dirty="0">
                <a:solidFill>
                  <a:schemeClr val="bg1"/>
                </a:solidFill>
              </a:rPr>
              <a:t> samt </a:t>
            </a:r>
            <a:r>
              <a:rPr lang="sv-SE" sz="2200" b="1" dirty="0">
                <a:solidFill>
                  <a:schemeClr val="bg1"/>
                </a:solidFill>
              </a:rPr>
              <a:t>större yta att försvara</a:t>
            </a:r>
            <a:r>
              <a:rPr lang="sv-SE" sz="2200" dirty="0">
                <a:solidFill>
                  <a:schemeClr val="bg1"/>
                </a:solidFill>
              </a:rPr>
              <a:t>, vilket tvingar spelarna till mer </a:t>
            </a:r>
            <a:r>
              <a:rPr lang="sv-SE" sz="2200" b="1" dirty="0">
                <a:solidFill>
                  <a:schemeClr val="bg1"/>
                </a:solidFill>
              </a:rPr>
              <a:t>rörlighet</a:t>
            </a:r>
            <a:r>
              <a:rPr lang="sv-SE" sz="2200" dirty="0">
                <a:solidFill>
                  <a:schemeClr val="bg1"/>
                </a:solidFill>
              </a:rPr>
              <a:t>. </a:t>
            </a:r>
          </a:p>
        </p:txBody>
      </p:sp>
      <p:sp>
        <p:nvSpPr>
          <p:cNvPr id="10" name="textruta 9">
            <a:extLst>
              <a:ext uri="{FF2B5EF4-FFF2-40B4-BE49-F238E27FC236}">
                <a16:creationId xmlns:a16="http://schemas.microsoft.com/office/drawing/2014/main" id="{0319DE58-7EFE-853F-B3F4-47A31E26F480}"/>
              </a:ext>
            </a:extLst>
          </p:cNvPr>
          <p:cNvSpPr txBox="1"/>
          <p:nvPr/>
        </p:nvSpPr>
        <p:spPr>
          <a:xfrm>
            <a:off x="1571624" y="3679280"/>
            <a:ext cx="9248776" cy="769441"/>
          </a:xfrm>
          <a:prstGeom prst="rect">
            <a:avLst/>
          </a:prstGeom>
          <a:noFill/>
        </p:spPr>
        <p:txBody>
          <a:bodyPr wrap="square" rtlCol="0">
            <a:spAutoFit/>
          </a:bodyPr>
          <a:lstStyle/>
          <a:p>
            <a:pPr marL="285750" lvl="0" indent="-285750">
              <a:buFont typeface="Arial" panose="020B0604020202020204" pitchFamily="34" charset="0"/>
              <a:buChar char="•"/>
            </a:pPr>
            <a:r>
              <a:rPr lang="sv-SE" sz="2200">
                <a:solidFill>
                  <a:schemeClr val="bg1"/>
                </a:solidFill>
              </a:rPr>
              <a:t>Det leder också till </a:t>
            </a:r>
            <a:r>
              <a:rPr lang="sv-SE" sz="2200" b="1">
                <a:solidFill>
                  <a:schemeClr val="bg1"/>
                </a:solidFill>
              </a:rPr>
              <a:t>fler avslut </a:t>
            </a:r>
            <a:r>
              <a:rPr lang="sv-SE" sz="2200">
                <a:solidFill>
                  <a:schemeClr val="bg1"/>
                </a:solidFill>
              </a:rPr>
              <a:t>och fler potentiella målchanser och därmed mer intensitet.</a:t>
            </a:r>
          </a:p>
        </p:txBody>
      </p:sp>
      <p:sp>
        <p:nvSpPr>
          <p:cNvPr id="11" name="textruta 10">
            <a:extLst>
              <a:ext uri="{FF2B5EF4-FFF2-40B4-BE49-F238E27FC236}">
                <a16:creationId xmlns:a16="http://schemas.microsoft.com/office/drawing/2014/main" id="{C25508D8-FDD7-3B40-CBB4-965FA748DA6F}"/>
              </a:ext>
            </a:extLst>
          </p:cNvPr>
          <p:cNvSpPr txBox="1"/>
          <p:nvPr/>
        </p:nvSpPr>
        <p:spPr>
          <a:xfrm>
            <a:off x="1571624" y="4567735"/>
            <a:ext cx="9248776" cy="769441"/>
          </a:xfrm>
          <a:prstGeom prst="rect">
            <a:avLst/>
          </a:prstGeom>
          <a:noFill/>
        </p:spPr>
        <p:txBody>
          <a:bodyPr wrap="square" rtlCol="0">
            <a:spAutoFit/>
          </a:bodyPr>
          <a:lstStyle/>
          <a:p>
            <a:pPr marL="285750" indent="-285750">
              <a:buFont typeface="Arial" panose="020B0604020202020204" pitchFamily="34" charset="0"/>
              <a:buChar char="•"/>
            </a:pPr>
            <a:r>
              <a:rPr lang="sv-SE" sz="2200">
                <a:solidFill>
                  <a:schemeClr val="bg1"/>
                </a:solidFill>
              </a:rPr>
              <a:t>Färre spelare leder även till </a:t>
            </a:r>
            <a:r>
              <a:rPr lang="sv-SE" sz="2200" b="1">
                <a:solidFill>
                  <a:schemeClr val="bg1"/>
                </a:solidFill>
              </a:rPr>
              <a:t>större grad av delaktighet </a:t>
            </a:r>
            <a:r>
              <a:rPr lang="sv-SE" sz="2200">
                <a:solidFill>
                  <a:schemeClr val="bg1"/>
                </a:solidFill>
              </a:rPr>
              <a:t>av alla spelare och därmed </a:t>
            </a:r>
            <a:r>
              <a:rPr lang="sv-SE" sz="2200" b="1">
                <a:solidFill>
                  <a:schemeClr val="bg1"/>
                </a:solidFill>
              </a:rPr>
              <a:t>högre engagemang.</a:t>
            </a:r>
          </a:p>
        </p:txBody>
      </p:sp>
      <p:sp>
        <p:nvSpPr>
          <p:cNvPr id="12" name="textruta 11">
            <a:extLst>
              <a:ext uri="{FF2B5EF4-FFF2-40B4-BE49-F238E27FC236}">
                <a16:creationId xmlns:a16="http://schemas.microsoft.com/office/drawing/2014/main" id="{B8513CAF-4C1D-69AD-EF05-6CAECE87D07D}"/>
              </a:ext>
            </a:extLst>
          </p:cNvPr>
          <p:cNvSpPr txBox="1"/>
          <p:nvPr/>
        </p:nvSpPr>
        <p:spPr>
          <a:xfrm>
            <a:off x="1571624" y="5597532"/>
            <a:ext cx="9248776" cy="769441"/>
          </a:xfrm>
          <a:prstGeom prst="rect">
            <a:avLst/>
          </a:prstGeom>
          <a:noFill/>
        </p:spPr>
        <p:txBody>
          <a:bodyPr wrap="square" rtlCol="0">
            <a:spAutoFit/>
          </a:bodyPr>
          <a:lstStyle/>
          <a:p>
            <a:pPr marL="285750" indent="-285750">
              <a:buFont typeface="Arial" panose="020B0604020202020204" pitchFamily="34" charset="0"/>
              <a:buChar char="•"/>
            </a:pPr>
            <a:r>
              <a:rPr lang="sv-SE" sz="2200">
                <a:solidFill>
                  <a:schemeClr val="bg1"/>
                </a:solidFill>
              </a:rPr>
              <a:t>Intentionen är att skapa </a:t>
            </a:r>
            <a:r>
              <a:rPr lang="sv-SE" sz="2200" b="1">
                <a:solidFill>
                  <a:schemeClr val="bg1"/>
                </a:solidFill>
              </a:rPr>
              <a:t>fler bollkontakter </a:t>
            </a:r>
            <a:r>
              <a:rPr lang="sv-SE" sz="2200">
                <a:solidFill>
                  <a:schemeClr val="bg1"/>
                </a:solidFill>
              </a:rPr>
              <a:t>och </a:t>
            </a:r>
            <a:r>
              <a:rPr lang="sv-SE" sz="2200" b="1">
                <a:solidFill>
                  <a:schemeClr val="bg1"/>
                </a:solidFill>
              </a:rPr>
              <a:t>högre aktivitet </a:t>
            </a:r>
            <a:r>
              <a:rPr lang="sv-SE" sz="2200">
                <a:solidFill>
                  <a:schemeClr val="bg1"/>
                </a:solidFill>
              </a:rPr>
              <a:t>hos barnen vilket höjer motivationen.</a:t>
            </a:r>
          </a:p>
        </p:txBody>
      </p:sp>
    </p:spTree>
    <p:extLst>
      <p:ext uri="{BB962C8B-B14F-4D97-AF65-F5344CB8AC3E}">
        <p14:creationId xmlns:p14="http://schemas.microsoft.com/office/powerpoint/2010/main" val="3985700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ruta 9">
            <a:extLst>
              <a:ext uri="{FF2B5EF4-FFF2-40B4-BE49-F238E27FC236}">
                <a16:creationId xmlns:a16="http://schemas.microsoft.com/office/drawing/2014/main" id="{7F6CA3CC-3A31-4BAE-93EE-00644F936843}"/>
              </a:ext>
            </a:extLst>
          </p:cNvPr>
          <p:cNvSpPr txBox="1"/>
          <p:nvPr/>
        </p:nvSpPr>
        <p:spPr>
          <a:xfrm>
            <a:off x="1176018" y="3429000"/>
            <a:ext cx="10078214" cy="3230115"/>
          </a:xfrm>
          <a:prstGeom prst="rect">
            <a:avLst/>
          </a:prstGeom>
          <a:noFill/>
        </p:spPr>
        <p:txBody>
          <a:bodyPr wrap="square">
            <a:spAutoFit/>
          </a:bodyPr>
          <a:lstStyle/>
          <a:p>
            <a:pPr lvl="0"/>
            <a:r>
              <a:rPr lang="sv-SE" sz="2200" b="1" dirty="0">
                <a:solidFill>
                  <a:schemeClr val="bg1"/>
                </a:solidFill>
              </a:rPr>
              <a:t>Försvarsspel vid 5 mot 5:</a:t>
            </a:r>
          </a:p>
          <a:p>
            <a:pPr>
              <a:lnSpc>
                <a:spcPct val="115000"/>
              </a:lnSpc>
            </a:pPr>
            <a:r>
              <a:rPr lang="sv-SE" sz="2200" dirty="0">
                <a:solidFill>
                  <a:schemeClr val="bg1"/>
                </a:solidFill>
              </a:rPr>
              <a:t>Svensk handboll förespråkar </a:t>
            </a:r>
            <a:r>
              <a:rPr lang="sv-SE" sz="2200" b="1" dirty="0">
                <a:solidFill>
                  <a:schemeClr val="bg1"/>
                </a:solidFill>
              </a:rPr>
              <a:t>offensiva försvarsspel </a:t>
            </a:r>
            <a:r>
              <a:rPr lang="sv-SE" sz="2200" dirty="0">
                <a:solidFill>
                  <a:schemeClr val="bg1"/>
                </a:solidFill>
              </a:rPr>
              <a:t>i barnhandboll då detta utvecklar den individuella tekniken och spelförståelsen mer än ett defensivt försvarsspel . </a:t>
            </a:r>
            <a:endParaRPr lang="sv-SE" sz="2200" dirty="0">
              <a:solidFill>
                <a:schemeClr val="bg1"/>
              </a:solidFill>
              <a:ea typeface="Calibri" panose="020F0502020204030204" pitchFamily="34" charset="0"/>
              <a:cs typeface="Calibri" panose="020F0502020204030204" pitchFamily="34" charset="0"/>
            </a:endParaRPr>
          </a:p>
          <a:p>
            <a:pPr lvl="0"/>
            <a:endParaRPr lang="sv-SE" sz="2200" dirty="0">
              <a:solidFill>
                <a:schemeClr val="bg1"/>
              </a:solidFill>
            </a:endParaRPr>
          </a:p>
          <a:p>
            <a:r>
              <a:rPr lang="sv-SE" sz="2200" dirty="0">
                <a:solidFill>
                  <a:schemeClr val="bg1"/>
                </a:solidFill>
              </a:rPr>
              <a:t>Vid spel med 5 försvarsspelare och en förutbestämd försvarsuppställning rekommenderas 3-2 eller 2-3-försvar. Man ska vara offensiv men försöka hålla försvarsuppställningarna. </a:t>
            </a:r>
            <a:endParaRPr lang="sv-SE" sz="2200" b="1" dirty="0">
              <a:solidFill>
                <a:schemeClr val="bg1"/>
              </a:solidFill>
            </a:endParaRPr>
          </a:p>
          <a:p>
            <a:pPr lvl="0"/>
            <a:endParaRPr lang="sv-SE" dirty="0">
              <a:solidFill>
                <a:schemeClr val="bg1"/>
              </a:solidFill>
            </a:endParaRPr>
          </a:p>
        </p:txBody>
      </p:sp>
      <p:sp>
        <p:nvSpPr>
          <p:cNvPr id="2" name="textruta 1">
            <a:extLst>
              <a:ext uri="{FF2B5EF4-FFF2-40B4-BE49-F238E27FC236}">
                <a16:creationId xmlns:a16="http://schemas.microsoft.com/office/drawing/2014/main" id="{E5689A33-70FC-7381-4F83-FD9E6A18677D}"/>
              </a:ext>
            </a:extLst>
          </p:cNvPr>
          <p:cNvSpPr txBox="1"/>
          <p:nvPr/>
        </p:nvSpPr>
        <p:spPr>
          <a:xfrm>
            <a:off x="1176018" y="1808836"/>
            <a:ext cx="10078214" cy="1785104"/>
          </a:xfrm>
          <a:prstGeom prst="rect">
            <a:avLst/>
          </a:prstGeom>
          <a:noFill/>
        </p:spPr>
        <p:txBody>
          <a:bodyPr wrap="square">
            <a:spAutoFit/>
          </a:bodyPr>
          <a:lstStyle/>
          <a:p>
            <a:pPr lvl="0"/>
            <a:r>
              <a:rPr lang="sv-SE" sz="2200" b="1">
                <a:solidFill>
                  <a:schemeClr val="bg1"/>
                </a:solidFill>
              </a:rPr>
              <a:t>Anfallsspel vid 5 mot 5:</a:t>
            </a:r>
          </a:p>
          <a:p>
            <a:pPr lvl="0"/>
            <a:r>
              <a:rPr lang="sv-SE" sz="2200">
                <a:solidFill>
                  <a:schemeClr val="bg1"/>
                </a:solidFill>
              </a:rPr>
              <a:t>Vi spelar då med 5 utespelare utan Mitt-6:a då denna ofta blir stående overksam på linjen i dessa unga åldrar. Givetvis kan vi jobba med övergångar in på linjen ändå.</a:t>
            </a:r>
          </a:p>
          <a:p>
            <a:pPr lvl="0"/>
            <a:endParaRPr lang="sv-SE" sz="2200">
              <a:solidFill>
                <a:schemeClr val="bg1"/>
              </a:solidFill>
            </a:endParaRPr>
          </a:p>
        </p:txBody>
      </p:sp>
      <p:pic>
        <p:nvPicPr>
          <p:cNvPr id="3" name="Bildobjekt 2">
            <a:extLst>
              <a:ext uri="{FF2B5EF4-FFF2-40B4-BE49-F238E27FC236}">
                <a16:creationId xmlns:a16="http://schemas.microsoft.com/office/drawing/2014/main" id="{2E6638B8-73E9-05C4-3DDB-69D0761181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39197" y="267717"/>
            <a:ext cx="2189062" cy="1116422"/>
          </a:xfrm>
          <a:prstGeom prst="rect">
            <a:avLst/>
          </a:prstGeom>
        </p:spPr>
      </p:pic>
    </p:spTree>
    <p:extLst>
      <p:ext uri="{BB962C8B-B14F-4D97-AF65-F5344CB8AC3E}">
        <p14:creationId xmlns:p14="http://schemas.microsoft.com/office/powerpoint/2010/main" val="36989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ruta 9">
            <a:extLst>
              <a:ext uri="{FF2B5EF4-FFF2-40B4-BE49-F238E27FC236}">
                <a16:creationId xmlns:a16="http://schemas.microsoft.com/office/drawing/2014/main" id="{7F6CA3CC-3A31-4BAE-93EE-00644F936843}"/>
              </a:ext>
            </a:extLst>
          </p:cNvPr>
          <p:cNvSpPr txBox="1"/>
          <p:nvPr/>
        </p:nvSpPr>
        <p:spPr>
          <a:xfrm>
            <a:off x="1261079" y="1614852"/>
            <a:ext cx="10078214" cy="769441"/>
          </a:xfrm>
          <a:prstGeom prst="rect">
            <a:avLst/>
          </a:prstGeom>
          <a:noFill/>
        </p:spPr>
        <p:txBody>
          <a:bodyPr wrap="square">
            <a:spAutoFit/>
          </a:bodyPr>
          <a:lstStyle/>
          <a:p>
            <a:pPr lvl="0"/>
            <a:r>
              <a:rPr lang="sv-SE" sz="2200" b="1">
                <a:solidFill>
                  <a:schemeClr val="bg1"/>
                </a:solidFill>
              </a:rPr>
              <a:t>Försvarsspel vid 5 mot 5 forts:</a:t>
            </a:r>
          </a:p>
          <a:p>
            <a:pPr lvl="0"/>
            <a:endParaRPr lang="sv-SE" sz="2200" b="1">
              <a:solidFill>
                <a:schemeClr val="bg1"/>
              </a:solidFill>
            </a:endParaRPr>
          </a:p>
        </p:txBody>
      </p:sp>
      <p:sp>
        <p:nvSpPr>
          <p:cNvPr id="2" name="textruta 1">
            <a:extLst>
              <a:ext uri="{FF2B5EF4-FFF2-40B4-BE49-F238E27FC236}">
                <a16:creationId xmlns:a16="http://schemas.microsoft.com/office/drawing/2014/main" id="{A9694362-5717-A7C8-CB10-AAFE01308810}"/>
              </a:ext>
            </a:extLst>
          </p:cNvPr>
          <p:cNvSpPr txBox="1"/>
          <p:nvPr/>
        </p:nvSpPr>
        <p:spPr>
          <a:xfrm>
            <a:off x="1261079" y="3830842"/>
            <a:ext cx="8121046" cy="1446550"/>
          </a:xfrm>
          <a:prstGeom prst="rect">
            <a:avLst/>
          </a:prstGeom>
          <a:noFill/>
        </p:spPr>
        <p:txBody>
          <a:bodyPr wrap="square" rtlCol="0">
            <a:spAutoFit/>
          </a:bodyPr>
          <a:lstStyle/>
          <a:p>
            <a:r>
              <a:rPr lang="sv-SE" sz="2200" dirty="0">
                <a:solidFill>
                  <a:schemeClr val="bg1"/>
                </a:solidFill>
              </a:rPr>
              <a:t>Informera barnen om att försvarsspel är att stoppa anfallsspelaren, täppa till luckor, hjälpa varandra och arbeta intensivt med fötterna.</a:t>
            </a:r>
          </a:p>
          <a:p>
            <a:endParaRPr lang="sv-SE" sz="2200" dirty="0"/>
          </a:p>
        </p:txBody>
      </p:sp>
      <p:sp>
        <p:nvSpPr>
          <p:cNvPr id="4" name="textruta 3">
            <a:extLst>
              <a:ext uri="{FF2B5EF4-FFF2-40B4-BE49-F238E27FC236}">
                <a16:creationId xmlns:a16="http://schemas.microsoft.com/office/drawing/2014/main" id="{8766A88C-C7A5-C9C0-3F31-F2BBDC75AF07}"/>
              </a:ext>
            </a:extLst>
          </p:cNvPr>
          <p:cNvSpPr txBox="1"/>
          <p:nvPr/>
        </p:nvSpPr>
        <p:spPr>
          <a:xfrm>
            <a:off x="1261079" y="1999572"/>
            <a:ext cx="10078214" cy="1446550"/>
          </a:xfrm>
          <a:prstGeom prst="rect">
            <a:avLst/>
          </a:prstGeom>
          <a:noFill/>
        </p:spPr>
        <p:txBody>
          <a:bodyPr wrap="square">
            <a:spAutoFit/>
          </a:bodyPr>
          <a:lstStyle/>
          <a:p>
            <a:pPr lvl="0"/>
            <a:r>
              <a:rPr lang="sv-SE" sz="2200">
                <a:solidFill>
                  <a:schemeClr val="bg1"/>
                </a:solidFill>
              </a:rPr>
              <a:t>Då anfallande lag med största sannolikhet kommer att ha två 6-metersspelare (kanterna) och tre 9-metersspelare så kan en naturlig försvarsuppställning vara 2-3 = två defensiva försvarare och tre offensiva försvarare. Alternativt kan man så klart välja att spela med tre defensiva försvarare och 2 offensiva = 3-2.</a:t>
            </a:r>
            <a:endParaRPr lang="sv-SE" sz="2200" b="1">
              <a:solidFill>
                <a:schemeClr val="bg1"/>
              </a:solidFill>
            </a:endParaRPr>
          </a:p>
        </p:txBody>
      </p:sp>
      <p:pic>
        <p:nvPicPr>
          <p:cNvPr id="5" name="Bildobjekt 4">
            <a:extLst>
              <a:ext uri="{FF2B5EF4-FFF2-40B4-BE49-F238E27FC236}">
                <a16:creationId xmlns:a16="http://schemas.microsoft.com/office/drawing/2014/main" id="{3B26EC61-3FB4-5E95-F0C6-3477DFB9F4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39197" y="267717"/>
            <a:ext cx="2189062" cy="1116422"/>
          </a:xfrm>
          <a:prstGeom prst="rect">
            <a:avLst/>
          </a:prstGeom>
        </p:spPr>
      </p:pic>
    </p:spTree>
    <p:extLst>
      <p:ext uri="{BB962C8B-B14F-4D97-AF65-F5344CB8AC3E}">
        <p14:creationId xmlns:p14="http://schemas.microsoft.com/office/powerpoint/2010/main" val="143424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611EB-517B-AE00-A7AD-7B6D623FE5AC}"/>
            </a:ext>
          </a:extLst>
        </p:cNvPr>
        <p:cNvGrpSpPr/>
        <p:nvPr/>
      </p:nvGrpSpPr>
      <p:grpSpPr>
        <a:xfrm>
          <a:off x="0" y="0"/>
          <a:ext cx="0" cy="0"/>
          <a:chOff x="0" y="0"/>
          <a:chExt cx="0" cy="0"/>
        </a:xfrm>
      </p:grpSpPr>
      <p:pic>
        <p:nvPicPr>
          <p:cNvPr id="2" name="Bildobjekt 1">
            <a:extLst>
              <a:ext uri="{FF2B5EF4-FFF2-40B4-BE49-F238E27FC236}">
                <a16:creationId xmlns:a16="http://schemas.microsoft.com/office/drawing/2014/main" id="{17913923-8EF3-7E16-2EDD-F4257BD8D4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39197" y="267717"/>
            <a:ext cx="2189062" cy="1116422"/>
          </a:xfrm>
          <a:prstGeom prst="rect">
            <a:avLst/>
          </a:prstGeom>
        </p:spPr>
      </p:pic>
      <p:pic>
        <p:nvPicPr>
          <p:cNvPr id="5" name="Bildobjekt 4">
            <a:extLst>
              <a:ext uri="{FF2B5EF4-FFF2-40B4-BE49-F238E27FC236}">
                <a16:creationId xmlns:a16="http://schemas.microsoft.com/office/drawing/2014/main" id="{42E96BB5-0356-C02F-383E-8E59DFC5A8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39197" y="267717"/>
            <a:ext cx="2189062" cy="1116422"/>
          </a:xfrm>
          <a:prstGeom prst="rect">
            <a:avLst/>
          </a:prstGeom>
        </p:spPr>
      </p:pic>
      <p:sp>
        <p:nvSpPr>
          <p:cNvPr id="6" name="Rubrik 1">
            <a:extLst>
              <a:ext uri="{FF2B5EF4-FFF2-40B4-BE49-F238E27FC236}">
                <a16:creationId xmlns:a16="http://schemas.microsoft.com/office/drawing/2014/main" id="{F56C58FD-23EE-C433-DA57-1325BBB0454D}"/>
              </a:ext>
            </a:extLst>
          </p:cNvPr>
          <p:cNvSpPr txBox="1">
            <a:spLocks/>
          </p:cNvSpPr>
          <p:nvPr/>
        </p:nvSpPr>
        <p:spPr>
          <a:xfrm>
            <a:off x="3264377" y="1123823"/>
            <a:ext cx="6056116" cy="888255"/>
          </a:xfrm>
          <a:prstGeom prst="rect">
            <a:avLst/>
          </a:prstGeom>
        </p:spPr>
        <p:txBody>
          <a:bodyPr/>
          <a:lstStyle>
            <a:lvl1pPr algn="l" defTabSz="914400" rtl="0" eaLnBrk="1" latinLnBrk="0" hangingPunct="1">
              <a:lnSpc>
                <a:spcPct val="90000"/>
              </a:lnSpc>
              <a:spcBef>
                <a:spcPct val="0"/>
              </a:spcBef>
              <a:buNone/>
              <a:defRPr sz="2800" b="1" kern="1200">
                <a:solidFill>
                  <a:schemeClr val="bg1"/>
                </a:solidFill>
                <a:latin typeface="+mn-lt"/>
                <a:ea typeface="+mj-ea"/>
                <a:cs typeface="+mj-cs"/>
              </a:defRPr>
            </a:lvl1pPr>
          </a:lstStyle>
          <a:p>
            <a:r>
              <a:rPr lang="sv-SE" sz="3400"/>
              <a:t>Alla matcher ska spelas!</a:t>
            </a:r>
          </a:p>
        </p:txBody>
      </p:sp>
      <p:sp>
        <p:nvSpPr>
          <p:cNvPr id="7" name="textruta 6">
            <a:extLst>
              <a:ext uri="{FF2B5EF4-FFF2-40B4-BE49-F238E27FC236}">
                <a16:creationId xmlns:a16="http://schemas.microsoft.com/office/drawing/2014/main" id="{3CC5F557-EFA8-72E2-0401-483146534473}"/>
              </a:ext>
            </a:extLst>
          </p:cNvPr>
          <p:cNvSpPr txBox="1"/>
          <p:nvPr/>
        </p:nvSpPr>
        <p:spPr>
          <a:xfrm>
            <a:off x="1623192" y="2518370"/>
            <a:ext cx="9184249" cy="1015663"/>
          </a:xfrm>
          <a:prstGeom prst="rect">
            <a:avLst/>
          </a:prstGeom>
          <a:noFill/>
        </p:spPr>
        <p:txBody>
          <a:bodyPr wrap="square" rtlCol="0">
            <a:spAutoFit/>
          </a:bodyPr>
          <a:lstStyle/>
          <a:p>
            <a:pPr marL="285750" indent="-285750">
              <a:buFont typeface="Arial" panose="020B0604020202020204" pitchFamily="34" charset="0"/>
              <a:buChar char="•"/>
            </a:pPr>
            <a:r>
              <a:rPr lang="sv-SE" sz="2000">
                <a:solidFill>
                  <a:schemeClr val="bg1"/>
                </a:solidFill>
              </a:rPr>
              <a:t>Målsättningen måste vara att alla matcher ska spelas oavsett om det är en serie med eller utan visning av resultat. </a:t>
            </a:r>
          </a:p>
          <a:p>
            <a:endParaRPr lang="sv-SE" sz="2000">
              <a:solidFill>
                <a:schemeClr val="bg1"/>
              </a:solidFill>
            </a:endParaRPr>
          </a:p>
        </p:txBody>
      </p:sp>
      <p:sp>
        <p:nvSpPr>
          <p:cNvPr id="8" name="textruta 7">
            <a:extLst>
              <a:ext uri="{FF2B5EF4-FFF2-40B4-BE49-F238E27FC236}">
                <a16:creationId xmlns:a16="http://schemas.microsoft.com/office/drawing/2014/main" id="{E8F8D281-B859-CFC1-DFA1-0DE6C53B0E4E}"/>
              </a:ext>
            </a:extLst>
          </p:cNvPr>
          <p:cNvSpPr txBox="1"/>
          <p:nvPr/>
        </p:nvSpPr>
        <p:spPr>
          <a:xfrm>
            <a:off x="1623192" y="3673910"/>
            <a:ext cx="8181975" cy="1292662"/>
          </a:xfrm>
          <a:prstGeom prst="rect">
            <a:avLst/>
          </a:prstGeom>
          <a:noFill/>
        </p:spPr>
        <p:txBody>
          <a:bodyPr wrap="square" rtlCol="0">
            <a:spAutoFit/>
          </a:bodyPr>
          <a:lstStyle/>
          <a:p>
            <a:pPr marL="342900" indent="-342900">
              <a:buFont typeface="Arial" panose="020B0604020202020204" pitchFamily="34" charset="0"/>
              <a:buChar char="•"/>
            </a:pPr>
            <a:r>
              <a:rPr lang="sv-SE" sz="2000">
                <a:solidFill>
                  <a:schemeClr val="bg1"/>
                </a:solidFill>
              </a:rPr>
              <a:t>Risken är annars att enskilda lag hamnar i sitsen att flera lag inte vill åka dit och spela sina matcher vilket gör att de får en säsong med väldigt få matcher. </a:t>
            </a:r>
          </a:p>
          <a:p>
            <a:endParaRPr lang="sv-SE"/>
          </a:p>
        </p:txBody>
      </p:sp>
    </p:spTree>
    <p:extLst>
      <p:ext uri="{BB962C8B-B14F-4D97-AF65-F5344CB8AC3E}">
        <p14:creationId xmlns:p14="http://schemas.microsoft.com/office/powerpoint/2010/main" val="2596255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6F52A-F2D2-F178-CC06-9505DA62C940}"/>
            </a:ext>
          </a:extLst>
        </p:cNvPr>
        <p:cNvGrpSpPr/>
        <p:nvPr/>
      </p:nvGrpSpPr>
      <p:grpSpPr>
        <a:xfrm>
          <a:off x="0" y="0"/>
          <a:ext cx="0" cy="0"/>
          <a:chOff x="0" y="0"/>
          <a:chExt cx="0" cy="0"/>
        </a:xfrm>
      </p:grpSpPr>
      <p:pic>
        <p:nvPicPr>
          <p:cNvPr id="2" name="Bildobjekt 1">
            <a:extLst>
              <a:ext uri="{FF2B5EF4-FFF2-40B4-BE49-F238E27FC236}">
                <a16:creationId xmlns:a16="http://schemas.microsoft.com/office/drawing/2014/main" id="{695A6178-5CCD-FA69-4888-13A4D3FF21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39197" y="267717"/>
            <a:ext cx="2189062" cy="1116422"/>
          </a:xfrm>
          <a:prstGeom prst="rect">
            <a:avLst/>
          </a:prstGeom>
        </p:spPr>
      </p:pic>
      <p:pic>
        <p:nvPicPr>
          <p:cNvPr id="5" name="Bildobjekt 4">
            <a:extLst>
              <a:ext uri="{FF2B5EF4-FFF2-40B4-BE49-F238E27FC236}">
                <a16:creationId xmlns:a16="http://schemas.microsoft.com/office/drawing/2014/main" id="{9022C6FD-1AE2-1A50-93EA-C5ACF86EA3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39197" y="267717"/>
            <a:ext cx="2189062" cy="1116422"/>
          </a:xfrm>
          <a:prstGeom prst="rect">
            <a:avLst/>
          </a:prstGeom>
        </p:spPr>
      </p:pic>
      <p:sp>
        <p:nvSpPr>
          <p:cNvPr id="6" name="Rubrik 1">
            <a:extLst>
              <a:ext uri="{FF2B5EF4-FFF2-40B4-BE49-F238E27FC236}">
                <a16:creationId xmlns:a16="http://schemas.microsoft.com/office/drawing/2014/main" id="{1FF70EAC-2F0C-18E3-A48A-9501924E0093}"/>
              </a:ext>
            </a:extLst>
          </p:cNvPr>
          <p:cNvSpPr txBox="1">
            <a:spLocks/>
          </p:cNvSpPr>
          <p:nvPr/>
        </p:nvSpPr>
        <p:spPr>
          <a:xfrm>
            <a:off x="3264377" y="1123823"/>
            <a:ext cx="6056116" cy="888255"/>
          </a:xfrm>
          <a:prstGeom prst="rect">
            <a:avLst/>
          </a:prstGeom>
        </p:spPr>
        <p:txBody>
          <a:bodyPr/>
          <a:lstStyle>
            <a:lvl1pPr algn="l" defTabSz="914400" rtl="0" eaLnBrk="1" latinLnBrk="0" hangingPunct="1">
              <a:lnSpc>
                <a:spcPct val="90000"/>
              </a:lnSpc>
              <a:spcBef>
                <a:spcPct val="0"/>
              </a:spcBef>
              <a:buNone/>
              <a:defRPr sz="2800" b="1" kern="1200">
                <a:solidFill>
                  <a:schemeClr val="bg1"/>
                </a:solidFill>
                <a:latin typeface="+mn-lt"/>
                <a:ea typeface="+mj-ea"/>
                <a:cs typeface="+mj-cs"/>
              </a:defRPr>
            </a:lvl1pPr>
          </a:lstStyle>
          <a:p>
            <a:r>
              <a:rPr lang="sv-SE" sz="3400"/>
              <a:t>Matchändring i Profixio </a:t>
            </a:r>
          </a:p>
        </p:txBody>
      </p:sp>
      <p:sp>
        <p:nvSpPr>
          <p:cNvPr id="7" name="textruta 6">
            <a:extLst>
              <a:ext uri="{FF2B5EF4-FFF2-40B4-BE49-F238E27FC236}">
                <a16:creationId xmlns:a16="http://schemas.microsoft.com/office/drawing/2014/main" id="{3F9493EE-8AD7-C81D-0739-BCA324120145}"/>
              </a:ext>
            </a:extLst>
          </p:cNvPr>
          <p:cNvSpPr txBox="1"/>
          <p:nvPr/>
        </p:nvSpPr>
        <p:spPr>
          <a:xfrm>
            <a:off x="1623192" y="2518370"/>
            <a:ext cx="9184249" cy="1015663"/>
          </a:xfrm>
          <a:prstGeom prst="rect">
            <a:avLst/>
          </a:prstGeom>
          <a:noFill/>
        </p:spPr>
        <p:txBody>
          <a:bodyPr wrap="square" rtlCol="0">
            <a:spAutoFit/>
          </a:bodyPr>
          <a:lstStyle/>
          <a:p>
            <a:pPr marL="285750" indent="-285750">
              <a:buFont typeface="Arial" panose="020B0604020202020204" pitchFamily="34" charset="0"/>
              <a:buChar char="•"/>
            </a:pPr>
            <a:r>
              <a:rPr lang="sv-SE" sz="2000">
                <a:solidFill>
                  <a:schemeClr val="bg1"/>
                </a:solidFill>
              </a:rPr>
              <a:t>Vi önskar att alla matcher i mesta möjliga mån spelas på det matchdatum som sätts av arrangerande förening. Har ni svårt att få ihop lag så försök att låna av yngre åldersklass eller kanske tjejer/killar. </a:t>
            </a:r>
          </a:p>
        </p:txBody>
      </p:sp>
      <p:sp>
        <p:nvSpPr>
          <p:cNvPr id="3" name="textruta 2">
            <a:extLst>
              <a:ext uri="{FF2B5EF4-FFF2-40B4-BE49-F238E27FC236}">
                <a16:creationId xmlns:a16="http://schemas.microsoft.com/office/drawing/2014/main" id="{2C9831F9-586C-AC35-7BEE-1E2C11024D19}"/>
              </a:ext>
            </a:extLst>
          </p:cNvPr>
          <p:cNvSpPr txBox="1"/>
          <p:nvPr/>
        </p:nvSpPr>
        <p:spPr>
          <a:xfrm>
            <a:off x="1623191" y="3718520"/>
            <a:ext cx="9184249" cy="984885"/>
          </a:xfrm>
          <a:prstGeom prst="rect">
            <a:avLst/>
          </a:prstGeom>
          <a:noFill/>
        </p:spPr>
        <p:txBody>
          <a:bodyPr wrap="square" rtlCol="0">
            <a:spAutoFit/>
          </a:bodyPr>
          <a:lstStyle/>
          <a:p>
            <a:pPr marL="285750" indent="-285750">
              <a:buFont typeface="Arial" panose="020B0604020202020204" pitchFamily="34" charset="0"/>
              <a:buChar char="•"/>
            </a:pPr>
            <a:r>
              <a:rPr lang="sv-SE" sz="2000">
                <a:solidFill>
                  <a:schemeClr val="bg1"/>
                </a:solidFill>
              </a:rPr>
              <a:t>Om ni ändå måste flytta en match så måste en kontakt tas med laget ni ska möta och en överenskommelse göras om en matchändring. </a:t>
            </a:r>
          </a:p>
          <a:p>
            <a:endParaRPr lang="sv-SE"/>
          </a:p>
        </p:txBody>
      </p:sp>
      <p:sp>
        <p:nvSpPr>
          <p:cNvPr id="4" name="textruta 3">
            <a:extLst>
              <a:ext uri="{FF2B5EF4-FFF2-40B4-BE49-F238E27FC236}">
                <a16:creationId xmlns:a16="http://schemas.microsoft.com/office/drawing/2014/main" id="{2BE8FCCE-18C2-16E2-056B-7624AF2E00B0}"/>
              </a:ext>
            </a:extLst>
          </p:cNvPr>
          <p:cNvSpPr txBox="1"/>
          <p:nvPr/>
        </p:nvSpPr>
        <p:spPr>
          <a:xfrm>
            <a:off x="1623191" y="4779434"/>
            <a:ext cx="9184249" cy="1600438"/>
          </a:xfrm>
          <a:prstGeom prst="rect">
            <a:avLst/>
          </a:prstGeom>
          <a:noFill/>
        </p:spPr>
        <p:txBody>
          <a:bodyPr wrap="square" rtlCol="0">
            <a:spAutoFit/>
          </a:bodyPr>
          <a:lstStyle/>
          <a:p>
            <a:pPr marL="285750" indent="-285750">
              <a:buFont typeface="Arial" panose="020B0604020202020204" pitchFamily="34" charset="0"/>
              <a:buChar char="•"/>
            </a:pPr>
            <a:r>
              <a:rPr lang="sv-SE" sz="2000">
                <a:solidFill>
                  <a:schemeClr val="bg1"/>
                </a:solidFill>
              </a:rPr>
              <a:t>Det lag som vill ändra matchen ansvarar sedan för att deras förening ansöker </a:t>
            </a:r>
            <a:br>
              <a:rPr lang="sv-SE" sz="2000">
                <a:solidFill>
                  <a:schemeClr val="bg1"/>
                </a:solidFill>
              </a:rPr>
            </a:br>
            <a:r>
              <a:rPr lang="sv-SE" sz="2000">
                <a:solidFill>
                  <a:schemeClr val="bg1"/>
                </a:solidFill>
              </a:rPr>
              <a:t>om matchändring i Profixio. </a:t>
            </a:r>
            <a:br>
              <a:rPr lang="sv-SE" sz="2000">
                <a:solidFill>
                  <a:schemeClr val="bg1"/>
                </a:solidFill>
              </a:rPr>
            </a:br>
            <a:r>
              <a:rPr lang="sv-SE" sz="2000">
                <a:solidFill>
                  <a:schemeClr val="bg1"/>
                </a:solidFill>
              </a:rPr>
              <a:t>Undantaget är om det är ett sammandrag – då måste arrangerande förening ansöka om matchändringar då bara dom kan ändra alla tre matcherna. </a:t>
            </a:r>
          </a:p>
          <a:p>
            <a:endParaRPr lang="sv-SE"/>
          </a:p>
        </p:txBody>
      </p:sp>
    </p:spTree>
    <p:extLst>
      <p:ext uri="{BB962C8B-B14F-4D97-AF65-F5344CB8AC3E}">
        <p14:creationId xmlns:p14="http://schemas.microsoft.com/office/powerpoint/2010/main" val="3628229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D2441-CC9D-E16C-87DE-64EFEA6F26B2}"/>
            </a:ext>
          </a:extLst>
        </p:cNvPr>
        <p:cNvGrpSpPr/>
        <p:nvPr/>
      </p:nvGrpSpPr>
      <p:grpSpPr>
        <a:xfrm>
          <a:off x="0" y="0"/>
          <a:ext cx="0" cy="0"/>
          <a:chOff x="0" y="0"/>
          <a:chExt cx="0" cy="0"/>
        </a:xfrm>
      </p:grpSpPr>
      <p:pic>
        <p:nvPicPr>
          <p:cNvPr id="2" name="Bildobjekt 1">
            <a:extLst>
              <a:ext uri="{FF2B5EF4-FFF2-40B4-BE49-F238E27FC236}">
                <a16:creationId xmlns:a16="http://schemas.microsoft.com/office/drawing/2014/main" id="{13A81FF3-8681-98A7-F0A5-6011ACCF9B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39197" y="267717"/>
            <a:ext cx="2189062" cy="1116422"/>
          </a:xfrm>
          <a:prstGeom prst="rect">
            <a:avLst/>
          </a:prstGeom>
        </p:spPr>
      </p:pic>
      <p:pic>
        <p:nvPicPr>
          <p:cNvPr id="5" name="Bildobjekt 4">
            <a:extLst>
              <a:ext uri="{FF2B5EF4-FFF2-40B4-BE49-F238E27FC236}">
                <a16:creationId xmlns:a16="http://schemas.microsoft.com/office/drawing/2014/main" id="{AAE08D36-BB6E-A9EB-8EB7-B551FF2E26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39197" y="267717"/>
            <a:ext cx="2189062" cy="1116422"/>
          </a:xfrm>
          <a:prstGeom prst="rect">
            <a:avLst/>
          </a:prstGeom>
        </p:spPr>
      </p:pic>
      <p:sp>
        <p:nvSpPr>
          <p:cNvPr id="6" name="Rubrik 1">
            <a:extLst>
              <a:ext uri="{FF2B5EF4-FFF2-40B4-BE49-F238E27FC236}">
                <a16:creationId xmlns:a16="http://schemas.microsoft.com/office/drawing/2014/main" id="{89027826-6C29-7D26-F5E9-78566721EF65}"/>
              </a:ext>
            </a:extLst>
          </p:cNvPr>
          <p:cNvSpPr txBox="1">
            <a:spLocks/>
          </p:cNvSpPr>
          <p:nvPr/>
        </p:nvSpPr>
        <p:spPr>
          <a:xfrm>
            <a:off x="3264377" y="1123823"/>
            <a:ext cx="6056116" cy="888255"/>
          </a:xfrm>
          <a:prstGeom prst="rect">
            <a:avLst/>
          </a:prstGeom>
        </p:spPr>
        <p:txBody>
          <a:bodyPr/>
          <a:lstStyle>
            <a:lvl1pPr algn="l" defTabSz="914400" rtl="0" eaLnBrk="1" latinLnBrk="0" hangingPunct="1">
              <a:lnSpc>
                <a:spcPct val="90000"/>
              </a:lnSpc>
              <a:spcBef>
                <a:spcPct val="0"/>
              </a:spcBef>
              <a:buNone/>
              <a:defRPr sz="2800" b="1" kern="1200">
                <a:solidFill>
                  <a:schemeClr val="bg1"/>
                </a:solidFill>
                <a:latin typeface="+mn-lt"/>
                <a:ea typeface="+mj-ea"/>
                <a:cs typeface="+mj-cs"/>
              </a:defRPr>
            </a:lvl1pPr>
          </a:lstStyle>
          <a:p>
            <a:r>
              <a:rPr lang="sv-SE" sz="3400"/>
              <a:t>Matchändring i Profixio </a:t>
            </a:r>
          </a:p>
        </p:txBody>
      </p:sp>
      <p:sp>
        <p:nvSpPr>
          <p:cNvPr id="7" name="textruta 6">
            <a:extLst>
              <a:ext uri="{FF2B5EF4-FFF2-40B4-BE49-F238E27FC236}">
                <a16:creationId xmlns:a16="http://schemas.microsoft.com/office/drawing/2014/main" id="{F8EBE58D-1736-269A-2E41-9D0E65023756}"/>
              </a:ext>
            </a:extLst>
          </p:cNvPr>
          <p:cNvSpPr txBox="1"/>
          <p:nvPr/>
        </p:nvSpPr>
        <p:spPr>
          <a:xfrm>
            <a:off x="1623191" y="2289770"/>
            <a:ext cx="9184249" cy="707886"/>
          </a:xfrm>
          <a:prstGeom prst="rect">
            <a:avLst/>
          </a:prstGeom>
          <a:noFill/>
        </p:spPr>
        <p:txBody>
          <a:bodyPr wrap="square" rtlCol="0">
            <a:spAutoFit/>
          </a:bodyPr>
          <a:lstStyle/>
          <a:p>
            <a:pPr marL="285750" indent="-285750">
              <a:buFont typeface="Arial" panose="020B0604020202020204" pitchFamily="34" charset="0"/>
              <a:buChar char="•"/>
            </a:pPr>
            <a:r>
              <a:rPr lang="sv-SE" sz="2000">
                <a:solidFill>
                  <a:schemeClr val="bg1"/>
                </a:solidFill>
              </a:rPr>
              <a:t>En matchändring som inkommer senast 21 dagar innan fastställt matchdatum är kostnadsfri. Matchändring som inkommer senare kostar 300 kr. </a:t>
            </a:r>
          </a:p>
        </p:txBody>
      </p:sp>
      <p:sp>
        <p:nvSpPr>
          <p:cNvPr id="3" name="textruta 2">
            <a:extLst>
              <a:ext uri="{FF2B5EF4-FFF2-40B4-BE49-F238E27FC236}">
                <a16:creationId xmlns:a16="http://schemas.microsoft.com/office/drawing/2014/main" id="{7FFB3219-F30A-D49F-820C-EB5B791306B3}"/>
              </a:ext>
            </a:extLst>
          </p:cNvPr>
          <p:cNvSpPr txBox="1"/>
          <p:nvPr/>
        </p:nvSpPr>
        <p:spPr>
          <a:xfrm>
            <a:off x="1623191" y="3275348"/>
            <a:ext cx="9184249" cy="1600438"/>
          </a:xfrm>
          <a:prstGeom prst="rect">
            <a:avLst/>
          </a:prstGeom>
          <a:noFill/>
        </p:spPr>
        <p:txBody>
          <a:bodyPr wrap="square" rtlCol="0">
            <a:spAutoFit/>
          </a:bodyPr>
          <a:lstStyle/>
          <a:p>
            <a:pPr marL="285750" indent="-285750">
              <a:buFont typeface="Arial" panose="020B0604020202020204" pitchFamily="34" charset="0"/>
              <a:buChar char="•"/>
            </a:pPr>
            <a:r>
              <a:rPr lang="sv-SE" sz="2000">
                <a:solidFill>
                  <a:schemeClr val="bg1"/>
                </a:solidFill>
              </a:rPr>
              <a:t>Om ni behöver ställa in en match men nytt speldatum ännu inte är framtagit så ska ni maila Towa (towa.almqvist@handbollvast.se). Information måste då finnas om vilken serie och vilka lag det gäller samt vem i motståndarlaget ni har vart i kontakt med och fått OK att matchen ska skjutas upp.  </a:t>
            </a:r>
          </a:p>
          <a:p>
            <a:endParaRPr lang="sv-SE"/>
          </a:p>
        </p:txBody>
      </p:sp>
    </p:spTree>
    <p:extLst>
      <p:ext uri="{BB962C8B-B14F-4D97-AF65-F5344CB8AC3E}">
        <p14:creationId xmlns:p14="http://schemas.microsoft.com/office/powerpoint/2010/main" val="4150765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370861F-054B-459E-A739-6ACAAF2D7801}"/>
              </a:ext>
            </a:extLst>
          </p:cNvPr>
          <p:cNvSpPr>
            <a:spLocks noGrp="1"/>
          </p:cNvSpPr>
          <p:nvPr>
            <p:ph type="title"/>
          </p:nvPr>
        </p:nvSpPr>
        <p:spPr>
          <a:xfrm>
            <a:off x="1720215" y="2084386"/>
            <a:ext cx="7423785" cy="1325563"/>
          </a:xfrm>
        </p:spPr>
        <p:txBody>
          <a:bodyPr/>
          <a:lstStyle/>
          <a:p>
            <a:r>
              <a:rPr lang="sv-SE" sz="4000" dirty="0"/>
              <a:t>Frågor? </a:t>
            </a:r>
          </a:p>
        </p:txBody>
      </p:sp>
      <p:sp>
        <p:nvSpPr>
          <p:cNvPr id="2" name="Rubrik 2">
            <a:extLst>
              <a:ext uri="{FF2B5EF4-FFF2-40B4-BE49-F238E27FC236}">
                <a16:creationId xmlns:a16="http://schemas.microsoft.com/office/drawing/2014/main" id="{CD0A6F1B-95BA-E2C1-B3C9-B4118AE4B4A3}"/>
              </a:ext>
            </a:extLst>
          </p:cNvPr>
          <p:cNvSpPr txBox="1">
            <a:spLocks/>
          </p:cNvSpPr>
          <p:nvPr/>
        </p:nvSpPr>
        <p:spPr>
          <a:xfrm>
            <a:off x="1628775" y="3448051"/>
            <a:ext cx="100203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r>
              <a:rPr lang="sv-SE" sz="4000" dirty="0"/>
              <a:t>Synpunkter/inspel kring seriespel Kortplan/stor plan? </a:t>
            </a:r>
          </a:p>
        </p:txBody>
      </p:sp>
    </p:spTree>
    <p:extLst>
      <p:ext uri="{BB962C8B-B14F-4D97-AF65-F5344CB8AC3E}">
        <p14:creationId xmlns:p14="http://schemas.microsoft.com/office/powerpoint/2010/main" val="447458923"/>
      </p:ext>
    </p:extLst>
  </p:cSld>
  <p:clrMapOvr>
    <a:masterClrMapping/>
  </p:clrMapOvr>
</p:sld>
</file>

<file path=ppt/theme/theme1.xml><?xml version="1.0" encoding="utf-8"?>
<a:theme xmlns:a="http://schemas.openxmlformats.org/drawingml/2006/main" name="Office-tema">
  <a:themeElements>
    <a:clrScheme name="Handboll Väst">
      <a:dk1>
        <a:sysClr val="windowText" lastClr="000000"/>
      </a:dk1>
      <a:lt1>
        <a:sysClr val="window" lastClr="FFFFFF"/>
      </a:lt1>
      <a:dk2>
        <a:srgbClr val="107EBE"/>
      </a:dk2>
      <a:lt2>
        <a:srgbClr val="E7E6E6"/>
      </a:lt2>
      <a:accent1>
        <a:srgbClr val="107EBE"/>
      </a:accent1>
      <a:accent2>
        <a:srgbClr val="ED7D31"/>
      </a:accent2>
      <a:accent3>
        <a:srgbClr val="A5A5A5"/>
      </a:accent3>
      <a:accent4>
        <a:srgbClr val="FFC000"/>
      </a:accent4>
      <a:accent5>
        <a:srgbClr val="5B9BD5"/>
      </a:accent5>
      <a:accent6>
        <a:srgbClr val="70AD47"/>
      </a:accent6>
      <a:hlink>
        <a:srgbClr val="1F3864"/>
      </a:hlink>
      <a:folHlink>
        <a:srgbClr val="954F72"/>
      </a:folHlink>
    </a:clrScheme>
    <a:fontScheme name="Grafisk profil SDF">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andboll Väst mall version 1  -  Skrivskyddad" id="{77A17CB5-2308-4DF9-877B-0BFFB34FD32B}" vid="{8DE8815E-1481-4DDB-8AF9-CA0AC3AAAE41}"/>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4EB88A018EC2D458B95875A0BFB3D63" ma:contentTypeVersion="11" ma:contentTypeDescription="Create a new document." ma:contentTypeScope="" ma:versionID="88ad1f2e6980f254f92b3789c9378b9a">
  <xsd:schema xmlns:xsd="http://www.w3.org/2001/XMLSchema" xmlns:xs="http://www.w3.org/2001/XMLSchema" xmlns:p="http://schemas.microsoft.com/office/2006/metadata/properties" xmlns:ns2="5c507c9b-424f-496d-b33c-31114b9e0a8f" xmlns:ns3="0c380198-d976-4d96-8f60-2d0b78b7d74f" targetNamespace="http://schemas.microsoft.com/office/2006/metadata/properties" ma:root="true" ma:fieldsID="c902acf9d5b8906c8ef383d4778345bb" ns2:_="" ns3:_="">
    <xsd:import namespace="5c507c9b-424f-496d-b33c-31114b9e0a8f"/>
    <xsd:import namespace="0c380198-d976-4d96-8f60-2d0b78b7d74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507c9b-424f-496d-b33c-31114b9e0a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b806f38-a08e-4601-85a3-5b560d3539b6"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c380198-d976-4d96-8f60-2d0b78b7d74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cd961ba-44d3-4368-9dc5-97d8f2f78841}" ma:internalName="TaxCatchAll" ma:showField="CatchAllData" ma:web="0c380198-d976-4d96-8f60-2d0b78b7d74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0c380198-d976-4d96-8f60-2d0b78b7d74f" xsi:nil="true"/>
    <lcf76f155ced4ddcb4097134ff3c332f xmlns="5c507c9b-424f-496d-b33c-31114b9e0a8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11084CC-ECBF-4F14-8730-AD3EC807E927}">
  <ds:schemaRefs>
    <ds:schemaRef ds:uri="http://schemas.microsoft.com/sharepoint/v3/contenttype/forms"/>
  </ds:schemaRefs>
</ds:datastoreItem>
</file>

<file path=customXml/itemProps2.xml><?xml version="1.0" encoding="utf-8"?>
<ds:datastoreItem xmlns:ds="http://schemas.openxmlformats.org/officeDocument/2006/customXml" ds:itemID="{E5E24FCF-B398-4C37-85B2-CE2B110927A1}"/>
</file>

<file path=customXml/itemProps3.xml><?xml version="1.0" encoding="utf-8"?>
<ds:datastoreItem xmlns:ds="http://schemas.openxmlformats.org/officeDocument/2006/customXml" ds:itemID="{97F58390-D47A-472A-B08E-BB34B54A4AA3}">
  <ds:schemaRefs>
    <ds:schemaRef ds:uri="820950aa-98b0-49aa-af9b-e3853c1f17f1"/>
    <ds:schemaRef ds:uri="aeec1cfd-ee20-4fab-9935-8252f940390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Presentation tävling ungdom 22-23</Template>
  <TotalTime>139</TotalTime>
  <Words>1641</Words>
  <Application>Microsoft Office PowerPoint</Application>
  <PresentationFormat>Bredbild</PresentationFormat>
  <Paragraphs>118</Paragraphs>
  <Slides>26</Slides>
  <Notes>6</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26</vt:i4>
      </vt:variant>
    </vt:vector>
  </HeadingPairs>
  <TitlesOfParts>
    <vt:vector size="31" baseType="lpstr">
      <vt:lpstr>Dotum</vt:lpstr>
      <vt:lpstr>Arial</vt:lpstr>
      <vt:lpstr>Calibri</vt:lpstr>
      <vt:lpstr>Symbol</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Frågor?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Sabina Cederkvarn</dc:creator>
  <cp:lastModifiedBy>Camilla Grip - Skövde HF -❤️</cp:lastModifiedBy>
  <cp:revision>3</cp:revision>
  <dcterms:created xsi:type="dcterms:W3CDTF">2022-03-28T13:36:33Z</dcterms:created>
  <dcterms:modified xsi:type="dcterms:W3CDTF">2026-06-22T08:36:07Z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0x01010074EB88A018EC2D458B95875A0BFB3D63</vt:lpwstr>
  </property>
  <property fmtid="{D5CDD505-2E9C-101B-9397-08002B2CF9AE}" pid="3" name="MediaServiceImageTags">
    <vt:lpwstr/>
  </property>
</Properties>
</file>