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293" r:id="rId2"/>
    <p:sldId id="1154" r:id="rId3"/>
    <p:sldId id="1169" r:id="rId4"/>
    <p:sldId id="1339" r:id="rId5"/>
    <p:sldId id="1340" r:id="rId6"/>
    <p:sldId id="1172" r:id="rId7"/>
    <p:sldId id="1174" r:id="rId8"/>
    <p:sldId id="1175" r:id="rId9"/>
    <p:sldId id="1177" r:id="rId10"/>
    <p:sldId id="1176" r:id="rId11"/>
    <p:sldId id="1179" r:id="rId12"/>
    <p:sldId id="1180" r:id="rId13"/>
    <p:sldId id="1181" r:id="rId14"/>
    <p:sldId id="1182" r:id="rId15"/>
    <p:sldId id="1167" r:id="rId16"/>
    <p:sldId id="736" r:id="rId17"/>
    <p:sldId id="737" r:id="rId18"/>
    <p:sldId id="738" r:id="rId19"/>
    <p:sldId id="739" r:id="rId20"/>
    <p:sldId id="740" r:id="rId21"/>
    <p:sldId id="741" r:id="rId22"/>
    <p:sldId id="265" r:id="rId23"/>
    <p:sldId id="309" r:id="rId24"/>
    <p:sldId id="308" r:id="rId25"/>
    <p:sldId id="310" r:id="rId26"/>
    <p:sldId id="742" r:id="rId27"/>
    <p:sldId id="1161" r:id="rId28"/>
    <p:sldId id="1162" r:id="rId29"/>
    <p:sldId id="1163" r:id="rId30"/>
    <p:sldId id="281" r:id="rId31"/>
    <p:sldId id="1164" r:id="rId32"/>
    <p:sldId id="285" r:id="rId33"/>
    <p:sldId id="1185" r:id="rId34"/>
    <p:sldId id="1341" r:id="rId3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Åhlberg - IFK Värnamo" userId="cc008cd5-3738-4fe9-aa20-b0925b615639" providerId="ADAL" clId="{2D76CA68-0F64-46C8-BE6D-2D5D6437DF96}"/>
    <pc:docChg chg="addSld delSld modSld sldOrd">
      <pc:chgData name="Emil Åhlberg - IFK Värnamo" userId="cc008cd5-3738-4fe9-aa20-b0925b615639" providerId="ADAL" clId="{2D76CA68-0F64-46C8-BE6D-2D5D6437DF96}" dt="2024-04-15T14:17:34.161" v="5" actId="2696"/>
      <pc:docMkLst>
        <pc:docMk/>
      </pc:docMkLst>
      <pc:sldChg chg="modSp mod">
        <pc:chgData name="Emil Åhlberg - IFK Värnamo" userId="cc008cd5-3738-4fe9-aa20-b0925b615639" providerId="ADAL" clId="{2D76CA68-0F64-46C8-BE6D-2D5D6437DF96}" dt="2024-04-14T12:48:21.017" v="0" actId="1035"/>
        <pc:sldMkLst>
          <pc:docMk/>
          <pc:sldMk cId="1712978187" sldId="309"/>
        </pc:sldMkLst>
        <pc:picChg chg="mod">
          <ac:chgData name="Emil Åhlberg - IFK Värnamo" userId="cc008cd5-3738-4fe9-aa20-b0925b615639" providerId="ADAL" clId="{2D76CA68-0F64-46C8-BE6D-2D5D6437DF96}" dt="2024-04-14T12:48:21.017" v="0" actId="1035"/>
          <ac:picMkLst>
            <pc:docMk/>
            <pc:sldMk cId="1712978187" sldId="309"/>
            <ac:picMk id="332" creationId="{00000000-0000-0000-0000-000000000000}"/>
          </ac:picMkLst>
        </pc:picChg>
      </pc:sldChg>
      <pc:sldChg chg="del">
        <pc:chgData name="Emil Åhlberg - IFK Värnamo" userId="cc008cd5-3738-4fe9-aa20-b0925b615639" providerId="ADAL" clId="{2D76CA68-0F64-46C8-BE6D-2D5D6437DF96}" dt="2024-04-15T14:17:23.034" v="1" actId="2696"/>
        <pc:sldMkLst>
          <pc:docMk/>
          <pc:sldMk cId="3830491210" sldId="1165"/>
        </pc:sldMkLst>
      </pc:sldChg>
      <pc:sldChg chg="del">
        <pc:chgData name="Emil Åhlberg - IFK Värnamo" userId="cc008cd5-3738-4fe9-aa20-b0925b615639" providerId="ADAL" clId="{2D76CA68-0F64-46C8-BE6D-2D5D6437DF96}" dt="2024-04-15T14:17:23.034" v="1" actId="2696"/>
        <pc:sldMkLst>
          <pc:docMk/>
          <pc:sldMk cId="2290370763" sldId="1166"/>
        </pc:sldMkLst>
      </pc:sldChg>
      <pc:sldChg chg="del">
        <pc:chgData name="Emil Åhlberg - IFK Värnamo" userId="cc008cd5-3738-4fe9-aa20-b0925b615639" providerId="ADAL" clId="{2D76CA68-0F64-46C8-BE6D-2D5D6437DF96}" dt="2024-04-15T14:17:34.161" v="5" actId="2696"/>
        <pc:sldMkLst>
          <pc:docMk/>
          <pc:sldMk cId="2773941553" sldId="1183"/>
        </pc:sldMkLst>
      </pc:sldChg>
      <pc:sldChg chg="del">
        <pc:chgData name="Emil Åhlberg - IFK Värnamo" userId="cc008cd5-3738-4fe9-aa20-b0925b615639" providerId="ADAL" clId="{2D76CA68-0F64-46C8-BE6D-2D5D6437DF96}" dt="2024-04-15T14:17:23.034" v="1" actId="2696"/>
        <pc:sldMkLst>
          <pc:docMk/>
          <pc:sldMk cId="1558833607" sldId="1292"/>
        </pc:sldMkLst>
      </pc:sldChg>
      <pc:sldChg chg="add ord">
        <pc:chgData name="Emil Åhlberg - IFK Värnamo" userId="cc008cd5-3738-4fe9-aa20-b0925b615639" providerId="ADAL" clId="{2D76CA68-0F64-46C8-BE6D-2D5D6437DF96}" dt="2024-04-15T14:17:31.872" v="4"/>
        <pc:sldMkLst>
          <pc:docMk/>
          <pc:sldMk cId="3395716690" sldId="134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8A0D6A-F3A8-E7E3-5014-354DC9AB937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A255D3D-6E11-FB52-69DB-250D707BD3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DD5B49F-FB0C-C276-5DEC-332957B4FDFD}"/>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224012A0-50F1-2F64-F757-750D5AC989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326BF83-E1A8-4169-7AD3-7E575ABDDA9D}"/>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4047560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2A63DB-B9B9-4D16-6C5D-29E75A61164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6A70931-1BD1-969F-8538-859DD5F7165D}"/>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2E13958-2F5B-72E8-B57A-F5B933BB2F7B}"/>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FF37D268-F2B2-2FB7-FF48-0282809B12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00C52D9-6714-CAE6-B3A6-6AAC86D47795}"/>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118918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CD19C3-7881-FED1-0B1D-03DC33765BF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4DC395A-E06B-6DFF-8F51-865AC1D4ED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BCF8300-D171-9C65-8C81-3AF9A9B6E74C}"/>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E9BBDCCD-5C58-DD14-3FFE-D54DBD5D13C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66F7919-A770-EF26-BF79-207197B6B8DD}"/>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694034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48F521-8907-CB60-2F7C-9960CB07991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1E8F1E7-3593-0AE4-D9C7-E480AFFC072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BB2147E5-7AC9-AA1D-01BF-18AAC966CB1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E7102E8-86E3-45C1-7839-6A54FE590F69}"/>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6" name="Platshållare för sidfot 5">
            <a:extLst>
              <a:ext uri="{FF2B5EF4-FFF2-40B4-BE49-F238E27FC236}">
                <a16:creationId xmlns:a16="http://schemas.microsoft.com/office/drawing/2014/main" id="{5BBB2E86-AB54-CC67-9D80-F6C264E147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DB359A7-8904-6E8C-A3B4-62A29D1B3E7A}"/>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925820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FD56D0-6714-06B6-88A5-DE2412CA963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BA48757-A81E-9A56-3762-E836B4059C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837662F-36E5-5271-9B11-E1AD231531E9}"/>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A4A08EC-F133-23FB-0F2F-59EB3E590C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0CBE71E-A7DB-E08E-A869-F7626A1113A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81F218CA-F0C5-723D-81EE-06E30D6C7933}"/>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8" name="Platshållare för sidfot 7">
            <a:extLst>
              <a:ext uri="{FF2B5EF4-FFF2-40B4-BE49-F238E27FC236}">
                <a16:creationId xmlns:a16="http://schemas.microsoft.com/office/drawing/2014/main" id="{169BB21E-E2D3-CFFA-2C26-61EE13DBCD2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AE53655-C855-DB53-1878-37B7544B3060}"/>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2668726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3669AC-1AFF-8589-1A5C-224991262DF3}"/>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0193835-4B32-E930-4D1F-03B7FA6B4B69}"/>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4" name="Platshållare för sidfot 3">
            <a:extLst>
              <a:ext uri="{FF2B5EF4-FFF2-40B4-BE49-F238E27FC236}">
                <a16:creationId xmlns:a16="http://schemas.microsoft.com/office/drawing/2014/main" id="{85E716F3-50E1-6EC8-7161-AA2ED528C0C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EB2C397-6AE6-5F6C-A9D2-7BF3F1F02835}"/>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272817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FD14CC0-FDA3-535D-97A6-BB457D4F823A}"/>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3" name="Platshållare för sidfot 2">
            <a:extLst>
              <a:ext uri="{FF2B5EF4-FFF2-40B4-BE49-F238E27FC236}">
                <a16:creationId xmlns:a16="http://schemas.microsoft.com/office/drawing/2014/main" id="{2724BE74-8F7D-740D-15BA-F69DF9796E0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557A938-B0C9-1A1B-39EC-F6911E7D401E}"/>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145049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C10BFF-EF63-2532-E487-6A320BF476C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E10FFCA-C68D-8246-A182-000146C887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90479FA-E1FD-1B6C-2E63-97F867258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96F54EE-31A9-F368-23F0-E7AC00D76829}"/>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6" name="Platshållare för sidfot 5">
            <a:extLst>
              <a:ext uri="{FF2B5EF4-FFF2-40B4-BE49-F238E27FC236}">
                <a16:creationId xmlns:a16="http://schemas.microsoft.com/office/drawing/2014/main" id="{F2F501FF-BA24-B13F-A608-1CD107009E6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C20599C-8AB9-E81D-F32C-6D324AEDDC20}"/>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212158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5E9E15-2745-4684-1AC3-5AFE43791AB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416808B-9552-4AE8-8779-8CB31CACA0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85B0167-C7D1-10E8-5DA6-9E00C8A9E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03786B3-FF63-F54A-8CF0-0228E34E1A03}"/>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6" name="Platshållare för sidfot 5">
            <a:extLst>
              <a:ext uri="{FF2B5EF4-FFF2-40B4-BE49-F238E27FC236}">
                <a16:creationId xmlns:a16="http://schemas.microsoft.com/office/drawing/2014/main" id="{FC94BD9F-E3F3-59EF-8F92-5F68F806A2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29B4BB5-BB88-3C3B-90CB-677A0E7E570C}"/>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174878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7F610-F590-101B-9BAB-B8C1409782B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7ECBA9-BCBA-D0F6-1BC5-76A8568EBAD8}"/>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9F6049-6906-0D56-6130-94AFD0777F1B}"/>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5D65AA5C-0341-D309-4B78-F923A29C21D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819B7C1-22DA-C255-2F36-8C9F4A8C101E}"/>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177741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C434DA6-07A2-D3E1-28D5-1816DCACA9A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F343C45-70E3-1C7D-2503-FB98FB95FA3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57F9AEE-FCAF-9CCB-BB6B-187B90A8CF11}"/>
              </a:ext>
            </a:extLst>
          </p:cNvPr>
          <p:cNvSpPr>
            <a:spLocks noGrp="1"/>
          </p:cNvSpPr>
          <p:nvPr>
            <p:ph type="dt" sz="half" idx="10"/>
          </p:nvPr>
        </p:nvSpPr>
        <p:spPr/>
        <p:txBody>
          <a:body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73C76415-E653-7A92-92EA-E9795B91CE5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E0A2EFA-B270-5C0E-2547-91FC58636F5B}"/>
              </a:ext>
            </a:extLst>
          </p:cNvPr>
          <p:cNvSpPr>
            <a:spLocks noGrp="1"/>
          </p:cNvSpPr>
          <p:nvPr>
            <p:ph type="sldNum" sz="quarter" idx="12"/>
          </p:nvPr>
        </p:nvSpPr>
        <p:spPr/>
        <p:txBody>
          <a:bodyPr/>
          <a:lstStyle/>
          <a:p>
            <a:fld id="{62ED10B8-2BD7-4772-8774-FAEC627F0C21}" type="slidenum">
              <a:rPr lang="sv-SE" smtClean="0"/>
              <a:t>‹#›</a:t>
            </a:fld>
            <a:endParaRPr lang="sv-SE"/>
          </a:p>
        </p:txBody>
      </p:sp>
    </p:spTree>
    <p:extLst>
      <p:ext uri="{BB962C8B-B14F-4D97-AF65-F5344CB8AC3E}">
        <p14:creationId xmlns:p14="http://schemas.microsoft.com/office/powerpoint/2010/main" val="2751325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FAE3859-82EB-BDDB-624B-ABCAF1B15C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643BADC-0A5B-7205-CC29-493699B1A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B5F2ECF-4E17-A31A-7BB6-FB8F891F32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43319-8B6B-434A-B10C-A2680BAFC037}" type="datetimeFigureOut">
              <a:rPr lang="sv-SE" smtClean="0"/>
              <a:t>2024-04-15</a:t>
            </a:fld>
            <a:endParaRPr lang="sv-SE"/>
          </a:p>
        </p:txBody>
      </p:sp>
      <p:sp>
        <p:nvSpPr>
          <p:cNvPr id="5" name="Platshållare för sidfot 4">
            <a:extLst>
              <a:ext uri="{FF2B5EF4-FFF2-40B4-BE49-F238E27FC236}">
                <a16:creationId xmlns:a16="http://schemas.microsoft.com/office/drawing/2014/main" id="{16A9EAFC-FF16-7E0C-2016-02D7509C22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D196CD8-3A10-60A6-DE1A-D15CE62349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ED10B8-2BD7-4772-8774-FAEC627F0C21}" type="slidenum">
              <a:rPr lang="sv-SE" smtClean="0"/>
              <a:t>‹#›</a:t>
            </a:fld>
            <a:endParaRPr lang="sv-SE"/>
          </a:p>
        </p:txBody>
      </p:sp>
    </p:spTree>
    <p:extLst>
      <p:ext uri="{BB962C8B-B14F-4D97-AF65-F5344CB8AC3E}">
        <p14:creationId xmlns:p14="http://schemas.microsoft.com/office/powerpoint/2010/main" val="4153540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35A9D22-A738-4EF9-9B18-11D84F83A9C6}"/>
              </a:ext>
            </a:extLst>
          </p:cNvPr>
          <p:cNvPicPr>
            <a:picLocks noChangeAspect="1"/>
          </p:cNvPicPr>
          <p:nvPr/>
        </p:nvPicPr>
        <p:blipFill>
          <a:blip r:embed="rId2"/>
          <a:srcRect t="4907" b="4907"/>
          <a:stretch/>
        </p:blipFill>
        <p:spPr>
          <a:xfrm>
            <a:off x="0" y="0"/>
            <a:ext cx="12192000" cy="6858000"/>
          </a:xfrm>
          <a:prstGeom prst="rect">
            <a:avLst/>
          </a:prstGeom>
        </p:spPr>
      </p:pic>
      <p:sp>
        <p:nvSpPr>
          <p:cNvPr id="7" name="Rektangel 6">
            <a:extLst>
              <a:ext uri="{FF2B5EF4-FFF2-40B4-BE49-F238E27FC236}">
                <a16:creationId xmlns:a16="http://schemas.microsoft.com/office/drawing/2014/main" id="{ADB73D79-FA18-4CEF-BCDD-05667FF8DA91}"/>
              </a:ext>
            </a:extLst>
          </p:cNvPr>
          <p:cNvSpPr/>
          <p:nvPr/>
        </p:nvSpPr>
        <p:spPr>
          <a:xfrm>
            <a:off x="0" y="0"/>
            <a:ext cx="12192000"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3D97200B-3353-1E74-DD3C-0A1DE92BF232}"/>
              </a:ext>
            </a:extLst>
          </p:cNvPr>
          <p:cNvSpPr txBox="1"/>
          <p:nvPr/>
        </p:nvSpPr>
        <p:spPr>
          <a:xfrm>
            <a:off x="1500672" y="2090172"/>
            <a:ext cx="9190653" cy="2677656"/>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MATCHMANUAL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pic>
        <p:nvPicPr>
          <p:cNvPr id="5" name="Bildobjekt 4" descr="En bild som visar symbol, logotyp, emblem, Varumärke&#10;&#10;Automatiskt genererad beskrivning">
            <a:extLst>
              <a:ext uri="{FF2B5EF4-FFF2-40B4-BE49-F238E27FC236}">
                <a16:creationId xmlns:a16="http://schemas.microsoft.com/office/drawing/2014/main" id="{B51BBC06-8A79-6B4D-0703-C161203F7A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810" y="5551713"/>
            <a:ext cx="886379" cy="923505"/>
          </a:xfrm>
          <a:prstGeom prst="rect">
            <a:avLst/>
          </a:prstGeom>
        </p:spPr>
      </p:pic>
    </p:spTree>
    <p:extLst>
      <p:ext uri="{BB962C8B-B14F-4D97-AF65-F5344CB8AC3E}">
        <p14:creationId xmlns:p14="http://schemas.microsoft.com/office/powerpoint/2010/main" val="253127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HELPLAN KORTSIDA.png" descr="HELPLAN KORTSIDA.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1" name="Rektangel">
            <a:extLst>
              <a:ext uri="{FF2B5EF4-FFF2-40B4-BE49-F238E27FC236}">
                <a16:creationId xmlns:a16="http://schemas.microsoft.com/office/drawing/2014/main" id="{CABF07C8-BFDA-4DDF-A8A4-9DE909C70FA2}"/>
              </a:ext>
            </a:extLst>
          </p:cNvPr>
          <p:cNvSpPr/>
          <p:nvPr/>
        </p:nvSpPr>
        <p:spPr>
          <a:xfrm>
            <a:off x="-6027" y="-2"/>
            <a:ext cx="12191999" cy="6858001"/>
          </a:xfrm>
          <a:prstGeom prst="rect">
            <a:avLst/>
          </a:prstGeom>
          <a:solidFill>
            <a:srgbClr val="002060">
              <a:alpha val="65000"/>
            </a:srgbClr>
          </a:solidFill>
          <a:ln w="12700">
            <a:miter lim="400000"/>
          </a:ln>
        </p:spPr>
        <p:txBody>
          <a:bodyPr lIns="0" tIns="0" rIns="0" bIns="0" anchor="ctr"/>
          <a:lstStyle/>
          <a:p>
            <a:pPr marL="0" marR="0" lvl="2" indent="228600" algn="l" defTabSz="412750" rtl="0" eaLnBrk="1" fontAlgn="auto" latinLnBrk="0" hangingPunct="0">
              <a:lnSpc>
                <a:spcPct val="100000"/>
              </a:lnSpc>
              <a:spcBef>
                <a:spcPts val="0"/>
              </a:spcBef>
              <a:spcAft>
                <a:spcPts val="0"/>
              </a:spcAft>
              <a:buClrTx/>
              <a:buSzTx/>
              <a:buFontTx/>
              <a:buNone/>
              <a:tabLst/>
              <a:defRPr sz="3400" b="0">
                <a:solidFill>
                  <a:srgbClr val="FFFFFF"/>
                </a:solidFill>
                <a:latin typeface="DIF Display"/>
                <a:ea typeface="DIF Display"/>
                <a:cs typeface="DIF Display"/>
                <a:sym typeface="DIF Display"/>
              </a:defRPr>
            </a:pPr>
            <a:endParaRPr kumimoji="0" sz="1700" b="0" i="0" u="none" strike="noStrike" kern="0" cap="none" spc="0" normalizeH="0" baseline="0" noProof="0">
              <a:ln>
                <a:noFill/>
              </a:ln>
              <a:solidFill>
                <a:srgbClr val="FFFFFF"/>
              </a:solidFill>
              <a:effectLst/>
              <a:uLnTx/>
              <a:uFillTx/>
              <a:latin typeface="DIF Display"/>
              <a:sym typeface="DIF Display"/>
            </a:endParaRPr>
          </a:p>
        </p:txBody>
      </p:sp>
      <p:sp>
        <p:nvSpPr>
          <p:cNvPr id="8" name="Rektangel 7">
            <a:extLst>
              <a:ext uri="{FF2B5EF4-FFF2-40B4-BE49-F238E27FC236}">
                <a16:creationId xmlns:a16="http://schemas.microsoft.com/office/drawing/2014/main" id="{19BABCFE-86FA-5AAF-DD6E-CBF2EFD66B21}"/>
              </a:ext>
            </a:extLst>
          </p:cNvPr>
          <p:cNvSpPr/>
          <p:nvPr/>
        </p:nvSpPr>
        <p:spPr>
          <a:xfrm>
            <a:off x="606726" y="1449566"/>
            <a:ext cx="3512693" cy="1000336"/>
          </a:xfrm>
          <a:prstGeom prst="rect">
            <a:avLst/>
          </a:prstGeom>
          <a:solidFill>
            <a:srgbClr val="0070C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Bildobjekt 9" descr="En bild som visar person, skjorta, spelare&#10;&#10;Automatiskt genererad beskrivning">
            <a:extLst>
              <a:ext uri="{FF2B5EF4-FFF2-40B4-BE49-F238E27FC236}">
                <a16:creationId xmlns:a16="http://schemas.microsoft.com/office/drawing/2014/main" id="{EA0006F0-3067-3591-915D-058714D62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0615" y="1673821"/>
            <a:ext cx="2163776" cy="1649314"/>
          </a:xfrm>
          <a:prstGeom prst="rect">
            <a:avLst/>
          </a:prstGeom>
        </p:spPr>
      </p:pic>
      <p:sp>
        <p:nvSpPr>
          <p:cNvPr id="17" name="Rektangel 16">
            <a:extLst>
              <a:ext uri="{FF2B5EF4-FFF2-40B4-BE49-F238E27FC236}">
                <a16:creationId xmlns:a16="http://schemas.microsoft.com/office/drawing/2014/main" id="{084FEB84-2801-938D-0124-11BCD3EA8BBF}"/>
              </a:ext>
            </a:extLst>
          </p:cNvPr>
          <p:cNvSpPr/>
          <p:nvPr/>
        </p:nvSpPr>
        <p:spPr>
          <a:xfrm>
            <a:off x="609322" y="3291359"/>
            <a:ext cx="3512693" cy="3385875"/>
          </a:xfrm>
          <a:prstGeom prst="rect">
            <a:avLst/>
          </a:prstGeom>
          <a:solidFill>
            <a:srgbClr val="0070C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Parallellogram 38">
            <a:extLst>
              <a:ext uri="{FF2B5EF4-FFF2-40B4-BE49-F238E27FC236}">
                <a16:creationId xmlns:a16="http://schemas.microsoft.com/office/drawing/2014/main" id="{4B03C809-D600-411C-BF0A-713B2B79758F}"/>
              </a:ext>
            </a:extLst>
          </p:cNvPr>
          <p:cNvSpPr/>
          <p:nvPr/>
        </p:nvSpPr>
        <p:spPr>
          <a:xfrm>
            <a:off x="8273301" y="1089382"/>
            <a:ext cx="3311974" cy="347559"/>
          </a:xfrm>
          <a:prstGeom prst="parallelogram">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ktangel 39">
            <a:extLst>
              <a:ext uri="{FF2B5EF4-FFF2-40B4-BE49-F238E27FC236}">
                <a16:creationId xmlns:a16="http://schemas.microsoft.com/office/drawing/2014/main" id="{8B6425CF-D042-548F-AD27-FA768229976D}"/>
              </a:ext>
            </a:extLst>
          </p:cNvPr>
          <p:cNvSpPr/>
          <p:nvPr/>
        </p:nvSpPr>
        <p:spPr>
          <a:xfrm>
            <a:off x="8279330" y="1442440"/>
            <a:ext cx="3230856" cy="1338716"/>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textruta 46">
            <a:extLst>
              <a:ext uri="{FF2B5EF4-FFF2-40B4-BE49-F238E27FC236}">
                <a16:creationId xmlns:a16="http://schemas.microsoft.com/office/drawing/2014/main" id="{0B91AD11-EB00-2BFB-3D7D-382BB5BB174C}"/>
              </a:ext>
            </a:extLst>
          </p:cNvPr>
          <p:cNvSpPr txBox="1"/>
          <p:nvPr/>
        </p:nvSpPr>
        <p:spPr>
          <a:xfrm>
            <a:off x="615477" y="1453722"/>
            <a:ext cx="287675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VI VILL GÖRA MÅL GENOM ATT…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1"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PRINCIP I ANFALLSSPEL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HJÄLP LAGET ATT SPELA IGENOM, RUNT ELLER ÖVER MOTSTÅNDARNA MED KONTROLL</a:t>
            </a:r>
          </a:p>
        </p:txBody>
      </p:sp>
      <p:sp>
        <p:nvSpPr>
          <p:cNvPr id="50" name="textruta 49">
            <a:extLst>
              <a:ext uri="{FF2B5EF4-FFF2-40B4-BE49-F238E27FC236}">
                <a16:creationId xmlns:a16="http://schemas.microsoft.com/office/drawing/2014/main" id="{D430654D-123F-329D-2FFB-3991EC95235F}"/>
              </a:ext>
            </a:extLst>
          </p:cNvPr>
          <p:cNvSpPr txBox="1"/>
          <p:nvPr/>
        </p:nvSpPr>
        <p:spPr>
          <a:xfrm>
            <a:off x="581339" y="3323135"/>
            <a:ext cx="3599293"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BETEENDEN NÄR VI HAR BOLLEN 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SPELUPPBYGGNAD/KOMMA TILL AVSLUT OCH GÖRA MÅL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Bli rättvänd genom att ta emot bollen med bortre fot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Passa bollen till fri spelare med öppet mål eller skjut själv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BETEENDEN NÄR VI VINNER BOLLEN I OFFENSIV OMSTÄLLNING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Driv bollen mot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Utmana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Finta motståndare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BETEENDEN FÖR ATT LYCKAS MED DETTA:</a:t>
            </a:r>
            <a:b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br>
            <a:endParaRPr kumimoji="0" lang="sv-SE" sz="10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Vrid på huvudet / kolla runt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1"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PASSNING I TID </a:t>
            </a:r>
            <a:r>
              <a:rPr kumimoji="0" lang="sv-SE" sz="10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Passa bollen innan medspelare är markerad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1"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SPELAR FRAMÅT BAKOM RYGG </a:t>
            </a:r>
            <a:r>
              <a:rPr kumimoji="0" lang="sv-SE" sz="10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Passa bollen diagonalt till medspelare som löper bakom ryggen på motståndare.</a:t>
            </a:r>
            <a:endParaRPr kumimoji="0" lang="sv-SE" sz="10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1"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BLI RÄTTVÄND MED BOLLEN </a:t>
            </a:r>
            <a:r>
              <a:rPr kumimoji="0" lang="sv-SE" sz="1000" b="0" i="1"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Ta emot bollen med bortre fot</a:t>
            </a:r>
            <a:endParaRPr kumimoji="0" lang="sv-SE" sz="10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p:txBody>
      </p:sp>
      <p:sp>
        <p:nvSpPr>
          <p:cNvPr id="52" name="textruta 51">
            <a:extLst>
              <a:ext uri="{FF2B5EF4-FFF2-40B4-BE49-F238E27FC236}">
                <a16:creationId xmlns:a16="http://schemas.microsoft.com/office/drawing/2014/main" id="{B7AE6123-AFBB-6A18-007D-C3C3D38D5AC8}"/>
              </a:ext>
            </a:extLst>
          </p:cNvPr>
          <p:cNvSpPr txBox="1"/>
          <p:nvPr/>
        </p:nvSpPr>
        <p:spPr>
          <a:xfrm>
            <a:off x="8285778" y="1068606"/>
            <a:ext cx="33943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MÅLBILD I FÖRSVARSSPEL</a:t>
            </a:r>
          </a:p>
        </p:txBody>
      </p:sp>
      <p:sp>
        <p:nvSpPr>
          <p:cNvPr id="53" name="Parallellogram 52">
            <a:extLst>
              <a:ext uri="{FF2B5EF4-FFF2-40B4-BE49-F238E27FC236}">
                <a16:creationId xmlns:a16="http://schemas.microsoft.com/office/drawing/2014/main" id="{DA7CC5CD-875C-D746-DDC9-E2D8A8F135EE}"/>
              </a:ext>
            </a:extLst>
          </p:cNvPr>
          <p:cNvSpPr/>
          <p:nvPr/>
        </p:nvSpPr>
        <p:spPr>
          <a:xfrm>
            <a:off x="606725" y="1058524"/>
            <a:ext cx="3608044"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ruta 42">
            <a:extLst>
              <a:ext uri="{FF2B5EF4-FFF2-40B4-BE49-F238E27FC236}">
                <a16:creationId xmlns:a16="http://schemas.microsoft.com/office/drawing/2014/main" id="{B28EF557-C185-0CA0-DE30-6C0E26220F63}"/>
              </a:ext>
            </a:extLst>
          </p:cNvPr>
          <p:cNvSpPr txBox="1"/>
          <p:nvPr/>
        </p:nvSpPr>
        <p:spPr>
          <a:xfrm>
            <a:off x="682754" y="1076098"/>
            <a:ext cx="23532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sym typeface="Wingdings" panose="05000000000000000000" pitchFamily="2" charset="2"/>
              </a:rPr>
              <a:t>MÅLBILD I ANFALLSSPEL</a:t>
            </a:r>
          </a:p>
        </p:txBody>
      </p:sp>
      <p:sp>
        <p:nvSpPr>
          <p:cNvPr id="54" name="Parallellogram 53">
            <a:extLst>
              <a:ext uri="{FF2B5EF4-FFF2-40B4-BE49-F238E27FC236}">
                <a16:creationId xmlns:a16="http://schemas.microsoft.com/office/drawing/2014/main" id="{8B162429-E216-AA1E-D23D-8D95D052A63C}"/>
              </a:ext>
            </a:extLst>
          </p:cNvPr>
          <p:cNvSpPr/>
          <p:nvPr/>
        </p:nvSpPr>
        <p:spPr>
          <a:xfrm>
            <a:off x="615476" y="2910845"/>
            <a:ext cx="3599293"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ruta 43">
            <a:extLst>
              <a:ext uri="{FF2B5EF4-FFF2-40B4-BE49-F238E27FC236}">
                <a16:creationId xmlns:a16="http://schemas.microsoft.com/office/drawing/2014/main" id="{5978E80D-2648-D6B2-518A-20858F9BDA4F}"/>
              </a:ext>
            </a:extLst>
          </p:cNvPr>
          <p:cNvSpPr txBox="1"/>
          <p:nvPr/>
        </p:nvSpPr>
        <p:spPr>
          <a:xfrm>
            <a:off x="615477" y="2926594"/>
            <a:ext cx="319918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70C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NYCKELBETEENDEN I ANFALLSSPEL</a:t>
            </a:r>
          </a:p>
        </p:txBody>
      </p:sp>
      <p:sp>
        <p:nvSpPr>
          <p:cNvPr id="56" name="Parallellogram 55">
            <a:extLst>
              <a:ext uri="{FF2B5EF4-FFF2-40B4-BE49-F238E27FC236}">
                <a16:creationId xmlns:a16="http://schemas.microsoft.com/office/drawing/2014/main" id="{AEF3EC5C-7D02-96F9-57A6-92087983ACB1}"/>
              </a:ext>
            </a:extLst>
          </p:cNvPr>
          <p:cNvSpPr/>
          <p:nvPr/>
        </p:nvSpPr>
        <p:spPr>
          <a:xfrm>
            <a:off x="8273301" y="2937744"/>
            <a:ext cx="3311974" cy="347559"/>
          </a:xfrm>
          <a:prstGeom prst="parallelogram">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ktangel 57">
            <a:extLst>
              <a:ext uri="{FF2B5EF4-FFF2-40B4-BE49-F238E27FC236}">
                <a16:creationId xmlns:a16="http://schemas.microsoft.com/office/drawing/2014/main" id="{9A980B4D-9A2A-867C-A133-7D33A4FD3066}"/>
              </a:ext>
            </a:extLst>
          </p:cNvPr>
          <p:cNvSpPr/>
          <p:nvPr/>
        </p:nvSpPr>
        <p:spPr>
          <a:xfrm>
            <a:off x="8273300" y="3285483"/>
            <a:ext cx="3482889" cy="3391751"/>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textruta 59">
            <a:extLst>
              <a:ext uri="{FF2B5EF4-FFF2-40B4-BE49-F238E27FC236}">
                <a16:creationId xmlns:a16="http://schemas.microsoft.com/office/drawing/2014/main" id="{1A0AF292-C154-0EAF-8E4B-6B889B808ED5}"/>
              </a:ext>
            </a:extLst>
          </p:cNvPr>
          <p:cNvSpPr txBox="1"/>
          <p:nvPr/>
        </p:nvSpPr>
        <p:spPr>
          <a:xfrm>
            <a:off x="8268531" y="1457717"/>
            <a:ext cx="299780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VI VILL VINNA BOLLEN NÄRA MOTSTÅNDARNAS MÅL GENOM ATT…</a:t>
            </a: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1"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PRINCIP I FÖRSVARSSPEL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FÖRSVÅRA FÖR MOTSTÅNDARNA ATT SPELA IGENOM, RUNT ELLER ÖVER OSS MED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p:txBody>
      </p:sp>
      <p:sp>
        <p:nvSpPr>
          <p:cNvPr id="61" name="textruta 60">
            <a:extLst>
              <a:ext uri="{FF2B5EF4-FFF2-40B4-BE49-F238E27FC236}">
                <a16:creationId xmlns:a16="http://schemas.microsoft.com/office/drawing/2014/main" id="{7277F3D0-20AA-BDC8-3F14-F97608D7BA82}"/>
              </a:ext>
            </a:extLst>
          </p:cNvPr>
          <p:cNvSpPr txBox="1"/>
          <p:nvPr/>
        </p:nvSpPr>
        <p:spPr>
          <a:xfrm>
            <a:off x="8267272" y="3291360"/>
            <a:ext cx="3412893" cy="33239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BETEENDEN NÄR VI INTE HAR BOLLEN  I FÖRHINDRA SPELUPPBYGGNAD/RÄDDA OCH FÖRHINDRA AVSLUT</a:t>
            </a:r>
            <a:endParaRPr kumimoji="0" lang="sv-SE" sz="1000" b="0"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Vinna bollen innan den kommer fram till motståndare, genom att bryta passning (press i tid)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Tackla och kom in framför motståndare om motståndare har kontroll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BETEENDEN NÄR VI TAPPAR BOLLEN I DEFENSIV OMSTÄLLNING</a:t>
            </a:r>
            <a:endParaRPr kumimoji="0" lang="sv-SE" sz="1000" b="0"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Ta tillbaka bollen så fort som möjligt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BETEENDEN FÖR ATT LYCKAS MED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PRESS I TID </a:t>
            </a:r>
            <a:r>
              <a:rPr kumimoji="0" lang="sv-SE" sz="1000" b="0"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Pressa när bollen är på väg till motståndare, kom in framför</a:t>
            </a:r>
            <a:endPar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Se din närmsta motståndare och bollen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COACHA MEDSPEARE </a:t>
            </a:r>
            <a:r>
              <a:rPr kumimoji="0" lang="sv-SE" sz="1000" b="0" i="0" u="none" strike="noStrike" kern="1200" cap="none" spc="0" normalizeH="0" baseline="0" noProof="0" dirty="0">
                <a:ln>
                  <a:noFill/>
                </a:ln>
                <a:solidFill>
                  <a:srgbClr val="002060"/>
                </a:solidFill>
                <a:effectLst/>
                <a:uLnTx/>
                <a:uFillTx/>
                <a:latin typeface="Arial Nova Cond" panose="020B0506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srgbClr val="002060"/>
                </a:solidFill>
                <a:effectLst/>
                <a:uLnTx/>
                <a:uFillTx/>
                <a:latin typeface="Arial Nova Light" panose="020B0304020202020204" pitchFamily="34" charset="0"/>
                <a:ea typeface="+mn-ea"/>
                <a:cs typeface="+mn-cs"/>
                <a:sym typeface="Wingdings" panose="05000000000000000000" pitchFamily="2" charset="2"/>
              </a:rPr>
              <a:t>Prata med spelaren framför dig</a:t>
            </a:r>
          </a:p>
        </p:txBody>
      </p:sp>
      <p:sp>
        <p:nvSpPr>
          <p:cNvPr id="63" name="textruta 62">
            <a:extLst>
              <a:ext uri="{FF2B5EF4-FFF2-40B4-BE49-F238E27FC236}">
                <a16:creationId xmlns:a16="http://schemas.microsoft.com/office/drawing/2014/main" id="{1119D793-C524-4D63-2F1B-30A195BA4B81}"/>
              </a:ext>
            </a:extLst>
          </p:cNvPr>
          <p:cNvSpPr txBox="1"/>
          <p:nvPr/>
        </p:nvSpPr>
        <p:spPr>
          <a:xfrm>
            <a:off x="8272376" y="2957395"/>
            <a:ext cx="342118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NYCKELBETEENDEN I FÖRSVARSSPEL</a:t>
            </a:r>
          </a:p>
        </p:txBody>
      </p:sp>
      <p:sp>
        <p:nvSpPr>
          <p:cNvPr id="194" name="Parallellogram 193">
            <a:extLst>
              <a:ext uri="{FF2B5EF4-FFF2-40B4-BE49-F238E27FC236}">
                <a16:creationId xmlns:a16="http://schemas.microsoft.com/office/drawing/2014/main" id="{727E1B3F-D526-A9B2-4BB7-AE47195D1C98}"/>
              </a:ext>
            </a:extLst>
          </p:cNvPr>
          <p:cNvSpPr/>
          <p:nvPr/>
        </p:nvSpPr>
        <p:spPr>
          <a:xfrm>
            <a:off x="4531391" y="3240325"/>
            <a:ext cx="3311974"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textruta 194">
            <a:extLst>
              <a:ext uri="{FF2B5EF4-FFF2-40B4-BE49-F238E27FC236}">
                <a16:creationId xmlns:a16="http://schemas.microsoft.com/office/drawing/2014/main" id="{A8B1E68E-260C-B009-82E3-A0D27D486F7D}"/>
              </a:ext>
            </a:extLst>
          </p:cNvPr>
          <p:cNvSpPr txBox="1"/>
          <p:nvPr/>
        </p:nvSpPr>
        <p:spPr>
          <a:xfrm>
            <a:off x="4516516" y="3554071"/>
            <a:ext cx="3230856" cy="2559675"/>
          </a:xfrm>
          <a:prstGeom prst="rect">
            <a:avLst/>
          </a:prstGeom>
          <a:solidFill>
            <a:srgbClr val="00206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4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GÖR NÄSTA AKTION</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Visar sig igen efter passning</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Pressar direkt efter bolltapp</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Följer upp returer</a:t>
            </a:r>
          </a:p>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4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GÖR LAGKAMRATER BÄTTRE</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Peppar lagkamrater vid misstag</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Berömmer bra lagkamraters lyckade aktioner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Tummen upp, </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high-five</a:t>
            </a: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 kram</a:t>
            </a:r>
          </a:p>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4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LÅNG OCH HÅLLBAR KARRIÄR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Älskar utmaningar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Prövar svårare fotbollsaktioner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Använder sin sämre fot</a:t>
            </a:r>
          </a:p>
        </p:txBody>
      </p:sp>
      <p:sp>
        <p:nvSpPr>
          <p:cNvPr id="196" name="textruta 195">
            <a:extLst>
              <a:ext uri="{FF2B5EF4-FFF2-40B4-BE49-F238E27FC236}">
                <a16:creationId xmlns:a16="http://schemas.microsoft.com/office/drawing/2014/main" id="{2A5824C1-1E2B-98F7-55F0-A11962F0745D}"/>
              </a:ext>
            </a:extLst>
          </p:cNvPr>
          <p:cNvSpPr txBox="1"/>
          <p:nvPr/>
        </p:nvSpPr>
        <p:spPr>
          <a:xfrm>
            <a:off x="4877785" y="3246593"/>
            <a:ext cx="258943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206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FOTBOLLSPSYKOLOGI</a:t>
            </a:r>
          </a:p>
        </p:txBody>
      </p:sp>
      <p:sp>
        <p:nvSpPr>
          <p:cNvPr id="6" name="Parallellogram 5">
            <a:extLst>
              <a:ext uri="{FF2B5EF4-FFF2-40B4-BE49-F238E27FC236}">
                <a16:creationId xmlns:a16="http://schemas.microsoft.com/office/drawing/2014/main" id="{6085BC25-9640-0CB8-CA0B-5065F5B71809}"/>
              </a:ext>
            </a:extLst>
          </p:cNvPr>
          <p:cNvSpPr/>
          <p:nvPr/>
        </p:nvSpPr>
        <p:spPr>
          <a:xfrm>
            <a:off x="393879" y="266958"/>
            <a:ext cx="6196702"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ruta 6">
            <a:extLst>
              <a:ext uri="{FF2B5EF4-FFF2-40B4-BE49-F238E27FC236}">
                <a16:creationId xmlns:a16="http://schemas.microsoft.com/office/drawing/2014/main" id="{258CDC22-7AF0-E276-7EA1-D148E7F313A8}"/>
              </a:ext>
            </a:extLst>
          </p:cNvPr>
          <p:cNvSpPr txBox="1"/>
          <p:nvPr/>
        </p:nvSpPr>
        <p:spPr>
          <a:xfrm>
            <a:off x="783673" y="266958"/>
            <a:ext cx="5806908"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PRINCIPER OCH MÅLBILDER I ANFALL OCH FÖRSVAR</a:t>
            </a:r>
          </a:p>
        </p:txBody>
      </p:sp>
      <p:pic>
        <p:nvPicPr>
          <p:cNvPr id="9" name="Bildobjekt 8">
            <a:extLst>
              <a:ext uri="{FF2B5EF4-FFF2-40B4-BE49-F238E27FC236}">
                <a16:creationId xmlns:a16="http://schemas.microsoft.com/office/drawing/2014/main" id="{D777AD5F-9D39-731D-404F-B118022E74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12" name="textruta 11">
            <a:extLst>
              <a:ext uri="{FF2B5EF4-FFF2-40B4-BE49-F238E27FC236}">
                <a16:creationId xmlns:a16="http://schemas.microsoft.com/office/drawing/2014/main" id="{B222A210-F462-BB51-313B-64AC9697E842}"/>
              </a:ext>
            </a:extLst>
          </p:cNvPr>
          <p:cNvSpPr txBox="1"/>
          <p:nvPr/>
        </p:nvSpPr>
        <p:spPr>
          <a:xfrm rot="20577570">
            <a:off x="5015701" y="713409"/>
            <a:ext cx="289018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4600" b="1" i="1"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spTree>
    <p:extLst>
      <p:ext uri="{BB962C8B-B14F-4D97-AF65-F5344CB8AC3E}">
        <p14:creationId xmlns:p14="http://schemas.microsoft.com/office/powerpoint/2010/main" val="663639038"/>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59986"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arallellogram 1">
            <a:extLst>
              <a:ext uri="{FF2B5EF4-FFF2-40B4-BE49-F238E27FC236}">
                <a16:creationId xmlns:a16="http://schemas.microsoft.com/office/drawing/2014/main" id="{FB81C771-DCF5-7AE6-8EB1-B5D6E1EAC80B}"/>
              </a:ext>
            </a:extLst>
          </p:cNvPr>
          <p:cNvSpPr/>
          <p:nvPr/>
        </p:nvSpPr>
        <p:spPr>
          <a:xfrm>
            <a:off x="393879" y="266958"/>
            <a:ext cx="4126363"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ruta 3">
            <a:extLst>
              <a:ext uri="{FF2B5EF4-FFF2-40B4-BE49-F238E27FC236}">
                <a16:creationId xmlns:a16="http://schemas.microsoft.com/office/drawing/2014/main" id="{9062445D-E7F1-EAA1-A496-86B5973DF5E7}"/>
              </a:ext>
            </a:extLst>
          </p:cNvPr>
          <p:cNvSpPr txBox="1"/>
          <p:nvPr/>
        </p:nvSpPr>
        <p:spPr>
          <a:xfrm>
            <a:off x="783673" y="255575"/>
            <a:ext cx="2839421"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MATCHSAMLING</a:t>
            </a:r>
          </a:p>
        </p:txBody>
      </p:sp>
      <p:pic>
        <p:nvPicPr>
          <p:cNvPr id="5" name="Bildobjekt 4">
            <a:extLst>
              <a:ext uri="{FF2B5EF4-FFF2-40B4-BE49-F238E27FC236}">
                <a16:creationId xmlns:a16="http://schemas.microsoft.com/office/drawing/2014/main" id="{49EA7B36-1A30-199E-9154-CB852083F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Parallellogram 6">
            <a:extLst>
              <a:ext uri="{FF2B5EF4-FFF2-40B4-BE49-F238E27FC236}">
                <a16:creationId xmlns:a16="http://schemas.microsoft.com/office/drawing/2014/main" id="{EEF5F90E-1A1C-C377-D42C-404E1A582F8E}"/>
              </a:ext>
            </a:extLst>
          </p:cNvPr>
          <p:cNvSpPr/>
          <p:nvPr/>
        </p:nvSpPr>
        <p:spPr>
          <a:xfrm>
            <a:off x="610855" y="1714542"/>
            <a:ext cx="2701688" cy="385901"/>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ACF47059-4467-C59F-5208-594B3F93EE12}"/>
              </a:ext>
            </a:extLst>
          </p:cNvPr>
          <p:cNvSpPr txBox="1"/>
          <p:nvPr/>
        </p:nvSpPr>
        <p:spPr>
          <a:xfrm>
            <a:off x="610855" y="2095452"/>
            <a:ext cx="2615424" cy="2631490"/>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45 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Spelarna samlas och byter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35 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Matchgenomgången börjar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25 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Matchuppvärmning börjar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r>
              <a:rPr kumimoji="0" lang="sv-SE" sz="11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sym typeface="Wingdings" panose="05000000000000000000" pitchFamily="2" charset="2"/>
              </a:rPr>
              <a:t>Highfive</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-kvadraten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Krysslöp eller kolonner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Possessionspel med 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10 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Matchtröjan tas på i omklädningsrum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Spelarna får sista påminnelserna</a:t>
            </a:r>
          </a:p>
        </p:txBody>
      </p:sp>
      <p:sp>
        <p:nvSpPr>
          <p:cNvPr id="11" name="textruta 10">
            <a:extLst>
              <a:ext uri="{FF2B5EF4-FFF2-40B4-BE49-F238E27FC236}">
                <a16:creationId xmlns:a16="http://schemas.microsoft.com/office/drawing/2014/main" id="{3A6E2B9F-6077-6FC3-426A-EAED5E16A50E}"/>
              </a:ext>
            </a:extLst>
          </p:cNvPr>
          <p:cNvSpPr txBox="1"/>
          <p:nvPr/>
        </p:nvSpPr>
        <p:spPr>
          <a:xfrm>
            <a:off x="3623091" y="2095452"/>
            <a:ext cx="2615423" cy="3046988"/>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ska ha planerat en laguppställning samt tilltänkta byten för att säkerställa antalet spelade minuter.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fokuserar på att ungdomarna ska utvecklas genom en positiv approach. Energi och glädje ska uppmuntra ungdomarna till en bra prestation.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genomför en matchgenomgång med ett fåtal taktiska inslag. Fokus ligger på arbeta utifrån lagets arbetssätt och med glädjen i fokus.</a:t>
            </a:r>
            <a:endParaRPr kumimoji="0" lang="sv-SE" sz="12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p:txBody>
      </p:sp>
      <p:sp>
        <p:nvSpPr>
          <p:cNvPr id="12" name="textruta 11">
            <a:extLst>
              <a:ext uri="{FF2B5EF4-FFF2-40B4-BE49-F238E27FC236}">
                <a16:creationId xmlns:a16="http://schemas.microsoft.com/office/drawing/2014/main" id="{E0148B1C-AA93-2DCA-25A0-AC91F0BF959C}"/>
              </a:ext>
            </a:extLst>
          </p:cNvPr>
          <p:cNvSpPr txBox="1"/>
          <p:nvPr/>
        </p:nvSpPr>
        <p:spPr>
          <a:xfrm>
            <a:off x="6664331" y="2095452"/>
            <a:ext cx="2615423" cy="2123658"/>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Vad har vi tränat på under veckan?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Vad kan vi ta med oss till dagens match?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Vad är dagens prestationsmål?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Vad gör vi när målvakt har bollen?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Vad gör vi när motståndarnas målvakt har bollen?</a:t>
            </a:r>
          </a:p>
        </p:txBody>
      </p:sp>
      <p:sp>
        <p:nvSpPr>
          <p:cNvPr id="15" name="Parallellogram 14">
            <a:extLst>
              <a:ext uri="{FF2B5EF4-FFF2-40B4-BE49-F238E27FC236}">
                <a16:creationId xmlns:a16="http://schemas.microsoft.com/office/drawing/2014/main" id="{48BA8C2D-FB3D-01AB-CC73-949D5747BFC3}"/>
              </a:ext>
            </a:extLst>
          </p:cNvPr>
          <p:cNvSpPr/>
          <p:nvPr/>
        </p:nvSpPr>
        <p:spPr>
          <a:xfrm>
            <a:off x="3623094" y="1709552"/>
            <a:ext cx="2701688" cy="385901"/>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D799B89B-44A7-A718-5590-A553B5981FF3}"/>
              </a:ext>
            </a:extLst>
          </p:cNvPr>
          <p:cNvSpPr txBox="1"/>
          <p:nvPr/>
        </p:nvSpPr>
        <p:spPr>
          <a:xfrm>
            <a:off x="676746" y="1709551"/>
            <a:ext cx="1719797" cy="369332"/>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SCHEMA</a:t>
            </a:r>
          </a:p>
        </p:txBody>
      </p:sp>
      <p:sp>
        <p:nvSpPr>
          <p:cNvPr id="18" name="textruta 17">
            <a:extLst>
              <a:ext uri="{FF2B5EF4-FFF2-40B4-BE49-F238E27FC236}">
                <a16:creationId xmlns:a16="http://schemas.microsoft.com/office/drawing/2014/main" id="{11A5B53D-6184-3AE8-0CA3-9595A0A8B4B6}"/>
              </a:ext>
            </a:extLst>
          </p:cNvPr>
          <p:cNvSpPr txBox="1"/>
          <p:nvPr/>
        </p:nvSpPr>
        <p:spPr>
          <a:xfrm>
            <a:off x="3671681" y="1709551"/>
            <a:ext cx="1719797" cy="369332"/>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INFÖR MATCH</a:t>
            </a:r>
          </a:p>
        </p:txBody>
      </p:sp>
      <p:sp>
        <p:nvSpPr>
          <p:cNvPr id="8" name="textruta 7">
            <a:extLst>
              <a:ext uri="{FF2B5EF4-FFF2-40B4-BE49-F238E27FC236}">
                <a16:creationId xmlns:a16="http://schemas.microsoft.com/office/drawing/2014/main" id="{96C4581C-CB15-68B5-B977-F7E38D7DD397}"/>
              </a:ext>
            </a:extLst>
          </p:cNvPr>
          <p:cNvSpPr txBox="1"/>
          <p:nvPr/>
        </p:nvSpPr>
        <p:spPr>
          <a:xfrm>
            <a:off x="2332247" y="5755257"/>
            <a:ext cx="4168034" cy="400110"/>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ANVÄND TAKTIKTAVLA </a:t>
            </a: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a:t>
            </a:r>
            <a:endPar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p:txBody>
      </p:sp>
      <p:pic>
        <p:nvPicPr>
          <p:cNvPr id="9" name="Bild 8" descr="Klassrum med hel fyllning">
            <a:extLst>
              <a:ext uri="{FF2B5EF4-FFF2-40B4-BE49-F238E27FC236}">
                <a16:creationId xmlns:a16="http://schemas.microsoft.com/office/drawing/2014/main" id="{2A179756-DAFD-34C6-2B4A-4E1A68419E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26175" y="5293359"/>
            <a:ext cx="1357605" cy="1357605"/>
          </a:xfrm>
          <a:prstGeom prst="rect">
            <a:avLst/>
          </a:prstGeom>
        </p:spPr>
      </p:pic>
      <p:sp>
        <p:nvSpPr>
          <p:cNvPr id="13" name="Parallellogram 12">
            <a:extLst>
              <a:ext uri="{FF2B5EF4-FFF2-40B4-BE49-F238E27FC236}">
                <a16:creationId xmlns:a16="http://schemas.microsoft.com/office/drawing/2014/main" id="{87912ACC-1651-FA09-37AD-D0256E47830E}"/>
              </a:ext>
            </a:extLst>
          </p:cNvPr>
          <p:cNvSpPr/>
          <p:nvPr/>
        </p:nvSpPr>
        <p:spPr>
          <a:xfrm>
            <a:off x="6659077" y="1695465"/>
            <a:ext cx="2701688" cy="385901"/>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ruta 13">
            <a:extLst>
              <a:ext uri="{FF2B5EF4-FFF2-40B4-BE49-F238E27FC236}">
                <a16:creationId xmlns:a16="http://schemas.microsoft.com/office/drawing/2014/main" id="{2D142B39-47D4-F9CC-6956-DDB8B7D777F3}"/>
              </a:ext>
            </a:extLst>
          </p:cNvPr>
          <p:cNvSpPr txBox="1"/>
          <p:nvPr/>
        </p:nvSpPr>
        <p:spPr>
          <a:xfrm>
            <a:off x="6715178" y="1709551"/>
            <a:ext cx="2135524" cy="369332"/>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MATCHGENOMGÅNG</a:t>
            </a:r>
          </a:p>
        </p:txBody>
      </p:sp>
    </p:spTree>
    <p:extLst>
      <p:ext uri="{BB962C8B-B14F-4D97-AF65-F5344CB8AC3E}">
        <p14:creationId xmlns:p14="http://schemas.microsoft.com/office/powerpoint/2010/main" val="2725521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ell 3">
            <a:extLst>
              <a:ext uri="{FF2B5EF4-FFF2-40B4-BE49-F238E27FC236}">
                <a16:creationId xmlns:a16="http://schemas.microsoft.com/office/drawing/2014/main" id="{599212D3-F7E0-590B-C5DD-51A6C9ED151B}"/>
              </a:ext>
            </a:extLst>
          </p:cNvPr>
          <p:cNvGraphicFramePr>
            <a:graphicFrameLocks noGrp="1"/>
          </p:cNvGraphicFramePr>
          <p:nvPr/>
        </p:nvGraphicFramePr>
        <p:xfrm>
          <a:off x="448735" y="936833"/>
          <a:ext cx="11119288" cy="4464940"/>
        </p:xfrm>
        <a:graphic>
          <a:graphicData uri="http://schemas.openxmlformats.org/drawingml/2006/table">
            <a:tbl>
              <a:tblPr firstRow="1" bandRow="1">
                <a:tableStyleId>{5C22544A-7EE6-4342-B048-85BDC9FD1C3A}</a:tableStyleId>
              </a:tblPr>
              <a:tblGrid>
                <a:gridCol w="3295129">
                  <a:extLst>
                    <a:ext uri="{9D8B030D-6E8A-4147-A177-3AD203B41FA5}">
                      <a16:colId xmlns:a16="http://schemas.microsoft.com/office/drawing/2014/main" val="2508661942"/>
                    </a:ext>
                  </a:extLst>
                </a:gridCol>
                <a:gridCol w="4232911">
                  <a:extLst>
                    <a:ext uri="{9D8B030D-6E8A-4147-A177-3AD203B41FA5}">
                      <a16:colId xmlns:a16="http://schemas.microsoft.com/office/drawing/2014/main" val="4070208440"/>
                    </a:ext>
                  </a:extLst>
                </a:gridCol>
                <a:gridCol w="3591248">
                  <a:extLst>
                    <a:ext uri="{9D8B030D-6E8A-4147-A177-3AD203B41FA5}">
                      <a16:colId xmlns:a16="http://schemas.microsoft.com/office/drawing/2014/main" val="1468000804"/>
                    </a:ext>
                  </a:extLst>
                </a:gridCol>
              </a:tblGrid>
              <a:tr h="459233">
                <a:tc>
                  <a:txBody>
                    <a:bodyPr/>
                    <a:lstStyle/>
                    <a:p>
                      <a:r>
                        <a:rPr lang="sv-SE" sz="1800" i="0" dirty="0">
                          <a:solidFill>
                            <a:srgbClr val="0070C0"/>
                          </a:solidFill>
                          <a:latin typeface="Arial Nova Cond" panose="020B0506020202020204" pitchFamily="34" charset="0"/>
                        </a:rPr>
                        <a:t>MÅLBILD</a:t>
                      </a:r>
                    </a:p>
                  </a:txBody>
                  <a:tcPr>
                    <a:solidFill>
                      <a:schemeClr val="bg1"/>
                    </a:solidFill>
                  </a:tcPr>
                </a:tc>
                <a:tc>
                  <a:txBody>
                    <a:bodyPr/>
                    <a:lstStyle/>
                    <a:p>
                      <a:r>
                        <a:rPr lang="sv-SE" sz="1800" i="0" dirty="0">
                          <a:solidFill>
                            <a:srgbClr val="0070C0"/>
                          </a:solidFill>
                          <a:latin typeface="Arial Nova Cond" panose="020B0506020202020204" pitchFamily="34" charset="0"/>
                        </a:rPr>
                        <a:t>REGEL</a:t>
                      </a:r>
                    </a:p>
                  </a:txBody>
                  <a:tcPr>
                    <a:solidFill>
                      <a:schemeClr val="bg1"/>
                    </a:solidFill>
                  </a:tcPr>
                </a:tc>
                <a:tc>
                  <a:txBody>
                    <a:bodyPr/>
                    <a:lstStyle/>
                    <a:p>
                      <a:r>
                        <a:rPr lang="sv-SE" sz="1800" i="0" dirty="0">
                          <a:solidFill>
                            <a:srgbClr val="0070C0"/>
                          </a:solidFill>
                          <a:latin typeface="Arial Nova Cond" panose="020B0506020202020204" pitchFamily="34" charset="0"/>
                        </a:rPr>
                        <a:t>PRESTATIONSMÅL</a:t>
                      </a:r>
                    </a:p>
                  </a:txBody>
                  <a:tcPr>
                    <a:solidFill>
                      <a:schemeClr val="bg1"/>
                    </a:solidFill>
                  </a:tcPr>
                </a:tc>
                <a:extLst>
                  <a:ext uri="{0D108BD9-81ED-4DB2-BD59-A6C34878D82A}">
                    <a16:rowId xmlns:a16="http://schemas.microsoft.com/office/drawing/2014/main" val="3228773718"/>
                  </a:ext>
                </a:extLst>
              </a:tr>
              <a:tr h="1716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alla i samma anfall tar emot med bortre foten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Anfallande lag behöver passa över mittlinjen innan de gör mål (gör mål direkt om bollvinst på motståndarnas planhalva)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Vid bollvinst, spela valfri målvakt och gör mål på andra målet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endParaRPr lang="sv-SE" sz="1200" dirty="0">
                        <a:solidFill>
                          <a:schemeClr val="bg1"/>
                        </a:solidFill>
                        <a:latin typeface="Arial Nova Light" panose="020B03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t>Hur många gånger kan vi bli rättvända med bortre fot?</a:t>
                      </a:r>
                      <a:b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br>
                      <a:b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b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t>Hur många gånger kan vi bli rättvända på motståndarnas planhalva?</a:t>
                      </a:r>
                    </a:p>
                  </a:txBody>
                  <a:tcPr>
                    <a:noFill/>
                  </a:tcPr>
                </a:tc>
                <a:extLst>
                  <a:ext uri="{0D108BD9-81ED-4DB2-BD59-A6C34878D82A}">
                    <a16:rowId xmlns:a16="http://schemas.microsoft.com/office/drawing/2014/main" val="2183421365"/>
                  </a:ext>
                </a:extLst>
              </a:tr>
              <a:tr h="1100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Avsluta anfall inom x antal sekunder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Gör mål på andra planhalvan vid bollvinst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t>Hur många anfall kan vi avsluta inom 10 sekunder?</a:t>
                      </a:r>
                    </a:p>
                    <a:p>
                      <a:endParaRPr lang="sv-SE" sz="1200" dirty="0">
                        <a:solidFill>
                          <a:schemeClr val="bg1"/>
                        </a:solidFill>
                        <a:latin typeface="Arial Nova Light" panose="020B0304020202020204" pitchFamily="34" charset="0"/>
                      </a:endParaRPr>
                    </a:p>
                  </a:txBody>
                  <a:tcPr>
                    <a:noFill/>
                  </a:tcPr>
                </a:tc>
                <a:extLst>
                  <a:ext uri="{0D108BD9-81ED-4DB2-BD59-A6C34878D82A}">
                    <a16:rowId xmlns:a16="http://schemas.microsoft.com/office/drawing/2014/main" val="4016275689"/>
                  </a:ext>
                </a:extLst>
              </a:tr>
              <a:tr h="1100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mål på 1-2 tillslag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mål från en viss yta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mål mellan pinne och stolpe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t>Hur många direktskott kan vi få på 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Calibri"/>
                        </a:rPr>
                        <a:t>Hur många skott på ett tillslag kan vi få på mål?</a:t>
                      </a:r>
                    </a:p>
                  </a:txBody>
                  <a:tcPr>
                    <a:noFill/>
                  </a:tcPr>
                </a:tc>
                <a:extLst>
                  <a:ext uri="{0D108BD9-81ED-4DB2-BD59-A6C34878D82A}">
                    <a16:rowId xmlns:a16="http://schemas.microsoft.com/office/drawing/2014/main" val="1488683303"/>
                  </a:ext>
                </a:extLst>
              </a:tr>
            </a:tbl>
          </a:graphicData>
        </a:graphic>
      </p:graphicFrame>
      <p:sp>
        <p:nvSpPr>
          <p:cNvPr id="4" name="Parallellogram 3">
            <a:extLst>
              <a:ext uri="{FF2B5EF4-FFF2-40B4-BE49-F238E27FC236}">
                <a16:creationId xmlns:a16="http://schemas.microsoft.com/office/drawing/2014/main" id="{2E105C69-C903-8B66-56EA-C0F34D463983}"/>
              </a:ext>
            </a:extLst>
          </p:cNvPr>
          <p:cNvSpPr/>
          <p:nvPr/>
        </p:nvSpPr>
        <p:spPr>
          <a:xfrm>
            <a:off x="393878" y="266958"/>
            <a:ext cx="4579769"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2" y="273996"/>
            <a:ext cx="3978109"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PRESTATIONSMÅL TILL MATCH</a:t>
            </a:r>
          </a:p>
        </p:txBody>
      </p:sp>
      <p:sp>
        <p:nvSpPr>
          <p:cNvPr id="8" name="textruta 7">
            <a:extLst>
              <a:ext uri="{FF2B5EF4-FFF2-40B4-BE49-F238E27FC236}">
                <a16:creationId xmlns:a16="http://schemas.microsoft.com/office/drawing/2014/main" id="{32E5FE16-57B8-D23A-1335-C3BC6BDA512A}"/>
              </a:ext>
            </a:extLst>
          </p:cNvPr>
          <p:cNvSpPr txBox="1"/>
          <p:nvPr/>
        </p:nvSpPr>
        <p:spPr>
          <a:xfrm>
            <a:off x="1981200" y="5986347"/>
            <a:ext cx="6116546" cy="83099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SAMMANFATTA PRESTATIONSMÅLET MED SPELARNA I EN HALVTIDSPAUS, UPPMUNTRA DEM ATT GÖRA DET BÄTTRE I NÄSTA HALVLEK</a:t>
            </a:r>
          </a:p>
        </p:txBody>
      </p:sp>
      <p:sp>
        <p:nvSpPr>
          <p:cNvPr id="10" name="textruta 9">
            <a:extLst>
              <a:ext uri="{FF2B5EF4-FFF2-40B4-BE49-F238E27FC236}">
                <a16:creationId xmlns:a16="http://schemas.microsoft.com/office/drawing/2014/main" id="{B7478AAD-9F27-8E2C-D1B2-B4B7D6AE6044}"/>
              </a:ext>
            </a:extLst>
          </p:cNvPr>
          <p:cNvSpPr txBox="1"/>
          <p:nvPr/>
        </p:nvSpPr>
        <p:spPr>
          <a:xfrm>
            <a:off x="4973647" y="258949"/>
            <a:ext cx="5963529"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(VÄLJ ETT AV DESSA) </a:t>
            </a:r>
            <a:r>
              <a:rPr kumimoji="0" lang="sv-SE" sz="1400" b="0"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Låt spelarnas bestämma ett rimligt antal</a:t>
            </a:r>
          </a:p>
        </p:txBody>
      </p:sp>
      <p:pic>
        <p:nvPicPr>
          <p:cNvPr id="11" name="Bild 10" descr="Pil: vänd vänster med hel fyllning">
            <a:extLst>
              <a:ext uri="{FF2B5EF4-FFF2-40B4-BE49-F238E27FC236}">
                <a16:creationId xmlns:a16="http://schemas.microsoft.com/office/drawing/2014/main" id="{87184B11-A679-1412-0985-99EB7A7467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9966036">
            <a:off x="8128144" y="5594653"/>
            <a:ext cx="1074488" cy="1074488"/>
          </a:xfrm>
          <a:prstGeom prst="rect">
            <a:avLst/>
          </a:prstGeom>
        </p:spPr>
      </p:pic>
    </p:spTree>
    <p:extLst>
      <p:ext uri="{BB962C8B-B14F-4D97-AF65-F5344CB8AC3E}">
        <p14:creationId xmlns:p14="http://schemas.microsoft.com/office/powerpoint/2010/main" val="3107829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ell 3">
            <a:extLst>
              <a:ext uri="{FF2B5EF4-FFF2-40B4-BE49-F238E27FC236}">
                <a16:creationId xmlns:a16="http://schemas.microsoft.com/office/drawing/2014/main" id="{599212D3-F7E0-590B-C5DD-51A6C9ED151B}"/>
              </a:ext>
            </a:extLst>
          </p:cNvPr>
          <p:cNvGraphicFramePr>
            <a:graphicFrameLocks noGrp="1"/>
          </p:cNvGraphicFramePr>
          <p:nvPr/>
        </p:nvGraphicFramePr>
        <p:xfrm>
          <a:off x="448735" y="936833"/>
          <a:ext cx="11119288" cy="4377039"/>
        </p:xfrm>
        <a:graphic>
          <a:graphicData uri="http://schemas.openxmlformats.org/drawingml/2006/table">
            <a:tbl>
              <a:tblPr firstRow="1" bandRow="1">
                <a:tableStyleId>{5C22544A-7EE6-4342-B048-85BDC9FD1C3A}</a:tableStyleId>
              </a:tblPr>
              <a:tblGrid>
                <a:gridCol w="3726450">
                  <a:extLst>
                    <a:ext uri="{9D8B030D-6E8A-4147-A177-3AD203B41FA5}">
                      <a16:colId xmlns:a16="http://schemas.microsoft.com/office/drawing/2014/main" val="2508661942"/>
                    </a:ext>
                  </a:extLst>
                </a:gridCol>
                <a:gridCol w="3801590">
                  <a:extLst>
                    <a:ext uri="{9D8B030D-6E8A-4147-A177-3AD203B41FA5}">
                      <a16:colId xmlns:a16="http://schemas.microsoft.com/office/drawing/2014/main" val="4070208440"/>
                    </a:ext>
                  </a:extLst>
                </a:gridCol>
                <a:gridCol w="3591248">
                  <a:extLst>
                    <a:ext uri="{9D8B030D-6E8A-4147-A177-3AD203B41FA5}">
                      <a16:colId xmlns:a16="http://schemas.microsoft.com/office/drawing/2014/main" val="1468000804"/>
                    </a:ext>
                  </a:extLst>
                </a:gridCol>
              </a:tblGrid>
              <a:tr h="459233">
                <a:tc>
                  <a:txBody>
                    <a:bodyPr/>
                    <a:lstStyle/>
                    <a:p>
                      <a:r>
                        <a:rPr lang="sv-SE" sz="1800" i="0" dirty="0">
                          <a:solidFill>
                            <a:srgbClr val="0070C0"/>
                          </a:solidFill>
                          <a:latin typeface="Arial Nova Cond" panose="020B0506020202020204" pitchFamily="34" charset="0"/>
                        </a:rPr>
                        <a:t>MÅLBILD</a:t>
                      </a:r>
                    </a:p>
                  </a:txBody>
                  <a:tcPr>
                    <a:solidFill>
                      <a:schemeClr val="bg1"/>
                    </a:solidFill>
                  </a:tcPr>
                </a:tc>
                <a:tc>
                  <a:txBody>
                    <a:bodyPr/>
                    <a:lstStyle/>
                    <a:p>
                      <a:r>
                        <a:rPr lang="sv-SE" sz="1800" i="0" dirty="0">
                          <a:solidFill>
                            <a:srgbClr val="0070C0"/>
                          </a:solidFill>
                          <a:latin typeface="Arial Nova Cond" panose="020B0506020202020204" pitchFamily="34" charset="0"/>
                        </a:rPr>
                        <a:t>REGEL</a:t>
                      </a:r>
                    </a:p>
                  </a:txBody>
                  <a:tcPr>
                    <a:solidFill>
                      <a:schemeClr val="bg1"/>
                    </a:solidFill>
                  </a:tcPr>
                </a:tc>
                <a:tc>
                  <a:txBody>
                    <a:bodyPr/>
                    <a:lstStyle/>
                    <a:p>
                      <a:r>
                        <a:rPr lang="sv-SE" sz="1800" i="0" dirty="0">
                          <a:solidFill>
                            <a:srgbClr val="0070C0"/>
                          </a:solidFill>
                          <a:latin typeface="Arial Nova Cond" panose="020B0506020202020204" pitchFamily="34" charset="0"/>
                        </a:rPr>
                        <a:t>PRESTATIONSMÅL</a:t>
                      </a:r>
                    </a:p>
                  </a:txBody>
                  <a:tcPr>
                    <a:solidFill>
                      <a:schemeClr val="bg1"/>
                    </a:solidFill>
                  </a:tcPr>
                </a:tc>
                <a:extLst>
                  <a:ext uri="{0D108BD9-81ED-4DB2-BD59-A6C34878D82A}">
                    <a16:rowId xmlns:a16="http://schemas.microsoft.com/office/drawing/2014/main" val="3228773718"/>
                  </a:ext>
                </a:extLst>
              </a:tr>
              <a:tr h="1716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endPar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bollvinst på motståndarnas planhalva</a:t>
                      </a: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bollvinst på tredjedelen närmast målet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endParaRPr lang="sv-SE" sz="1200" dirty="0">
                        <a:solidFill>
                          <a:schemeClr val="bg1"/>
                        </a:solidFill>
                        <a:latin typeface="Arial Nova Light" panose="020B03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Calibri" panose="020F0502020204030204"/>
                        </a:rPr>
                        <a:t>Hur många gånger kan vi vinna bollen på motståndarnas planhalva?</a:t>
                      </a:r>
                    </a:p>
                  </a:txBody>
                  <a:tcPr>
                    <a:noFill/>
                  </a:tcPr>
                </a:tc>
                <a:extLst>
                  <a:ext uri="{0D108BD9-81ED-4DB2-BD59-A6C34878D82A}">
                    <a16:rowId xmlns:a16="http://schemas.microsoft.com/office/drawing/2014/main" val="2183421365"/>
                  </a:ext>
                </a:extLst>
              </a:tr>
              <a:tr h="1100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DEFENSIV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DEFENSIV OMSTÄLLNING</a:t>
                      </a:r>
                      <a:endPar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bollvinst inom x antal sekunder</a:t>
                      </a: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bollvinst på samma planhalva där bollen förlorades</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Calibri" panose="020F0502020204030204"/>
                          <a:cs typeface="Calibri" panose="020F0502020204030204"/>
                        </a:rPr>
                        <a:t>Hur många gånger kan vi ta tillbaka bollen inom 6 sekunder?</a:t>
                      </a:r>
                    </a:p>
                    <a:p>
                      <a:endParaRPr lang="sv-SE" sz="1200" dirty="0">
                        <a:solidFill>
                          <a:schemeClr val="bg1"/>
                        </a:solidFill>
                        <a:latin typeface="Arial Nova Light" panose="020B0304020202020204" pitchFamily="34" charset="0"/>
                      </a:endParaRPr>
                    </a:p>
                  </a:txBody>
                  <a:tcPr>
                    <a:noFill/>
                  </a:tcPr>
                </a:tc>
                <a:extLst>
                  <a:ext uri="{0D108BD9-81ED-4DB2-BD59-A6C34878D82A}">
                    <a16:rowId xmlns:a16="http://schemas.microsoft.com/office/drawing/2014/main" val="4016275689"/>
                  </a:ext>
                </a:extLst>
              </a:tr>
              <a:tr h="1100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OCH RÄDDA AVSLUT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OCH RÄDDA AVSLUT</a:t>
                      </a:r>
                      <a:endPar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Extra poäng om avslut blockeras</a:t>
                      </a:r>
                      <a:endParaRPr kumimoji="0" lang="sv-SE" sz="12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FFFFFF"/>
                          </a:solidFill>
                          <a:effectLst/>
                          <a:uLnTx/>
                          <a:uFillTx/>
                          <a:latin typeface="Arial Nova Light" panose="020B0304020202020204" pitchFamily="34" charset="0"/>
                          <a:ea typeface="Calibri" panose="020F0502020204030204"/>
                          <a:cs typeface="Calibri" panose="020F0502020204030204"/>
                        </a:rPr>
                        <a:t>Hur många gånger kan en utespelare blockera avslut?</a:t>
                      </a:r>
                    </a:p>
                  </a:txBody>
                  <a:tcPr>
                    <a:noFill/>
                  </a:tcPr>
                </a:tc>
                <a:extLst>
                  <a:ext uri="{0D108BD9-81ED-4DB2-BD59-A6C34878D82A}">
                    <a16:rowId xmlns:a16="http://schemas.microsoft.com/office/drawing/2014/main" val="1488683303"/>
                  </a:ext>
                </a:extLst>
              </a:tr>
            </a:tbl>
          </a:graphicData>
        </a:graphic>
      </p:graphicFrame>
      <p:sp>
        <p:nvSpPr>
          <p:cNvPr id="4" name="Parallellogram 3">
            <a:extLst>
              <a:ext uri="{FF2B5EF4-FFF2-40B4-BE49-F238E27FC236}">
                <a16:creationId xmlns:a16="http://schemas.microsoft.com/office/drawing/2014/main" id="{2E105C69-C903-8B66-56EA-C0F34D463983}"/>
              </a:ext>
            </a:extLst>
          </p:cNvPr>
          <p:cNvSpPr/>
          <p:nvPr/>
        </p:nvSpPr>
        <p:spPr>
          <a:xfrm>
            <a:off x="393878" y="266958"/>
            <a:ext cx="4579769"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2" y="273996"/>
            <a:ext cx="3978109"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PRESTATIONSMÅL TILL MATCH</a:t>
            </a:r>
          </a:p>
        </p:txBody>
      </p:sp>
      <p:sp>
        <p:nvSpPr>
          <p:cNvPr id="8" name="textruta 7">
            <a:extLst>
              <a:ext uri="{FF2B5EF4-FFF2-40B4-BE49-F238E27FC236}">
                <a16:creationId xmlns:a16="http://schemas.microsoft.com/office/drawing/2014/main" id="{32E5FE16-57B8-D23A-1335-C3BC6BDA512A}"/>
              </a:ext>
            </a:extLst>
          </p:cNvPr>
          <p:cNvSpPr txBox="1"/>
          <p:nvPr/>
        </p:nvSpPr>
        <p:spPr>
          <a:xfrm>
            <a:off x="1560112" y="5986347"/>
            <a:ext cx="6537633"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SAMMANFATTA PRESTATIONSMÅLET MED SPELARNA I EN HALVTIDSPAUS, UPPMUNTRA DEM ATT GÖRA DET BÄTTRE I NÄSTA HALVLEK</a:t>
            </a:r>
          </a:p>
        </p:txBody>
      </p:sp>
      <p:pic>
        <p:nvPicPr>
          <p:cNvPr id="9" name="Bild 8" descr="Pil: vänd vänster med hel fyllning">
            <a:extLst>
              <a:ext uri="{FF2B5EF4-FFF2-40B4-BE49-F238E27FC236}">
                <a16:creationId xmlns:a16="http://schemas.microsoft.com/office/drawing/2014/main" id="{1F7D9D48-AEFE-EFF5-4CFD-934B86327E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9966036">
            <a:off x="8128144" y="5594653"/>
            <a:ext cx="1074488" cy="1074488"/>
          </a:xfrm>
          <a:prstGeom prst="rect">
            <a:avLst/>
          </a:prstGeom>
        </p:spPr>
      </p:pic>
      <p:sp>
        <p:nvSpPr>
          <p:cNvPr id="10" name="textruta 9">
            <a:extLst>
              <a:ext uri="{FF2B5EF4-FFF2-40B4-BE49-F238E27FC236}">
                <a16:creationId xmlns:a16="http://schemas.microsoft.com/office/drawing/2014/main" id="{B7478AAD-9F27-8E2C-D1B2-B4B7D6AE6044}"/>
              </a:ext>
            </a:extLst>
          </p:cNvPr>
          <p:cNvSpPr txBox="1"/>
          <p:nvPr/>
        </p:nvSpPr>
        <p:spPr>
          <a:xfrm>
            <a:off x="4973647" y="258949"/>
            <a:ext cx="5963529"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(VÄLJ ETT AV DESSA) </a:t>
            </a:r>
            <a:r>
              <a:rPr kumimoji="0" lang="sv-SE" sz="1400" b="0"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Låt spelarnas bestämma ett rimligt antal</a:t>
            </a:r>
          </a:p>
        </p:txBody>
      </p:sp>
    </p:spTree>
    <p:extLst>
      <p:ext uri="{BB962C8B-B14F-4D97-AF65-F5344CB8AC3E}">
        <p14:creationId xmlns:p14="http://schemas.microsoft.com/office/powerpoint/2010/main" val="1196838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HELPLAN KORTSIDA.png" descr="HELPLAN KORTSIDA.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1" name="Rektangel">
            <a:extLst>
              <a:ext uri="{FF2B5EF4-FFF2-40B4-BE49-F238E27FC236}">
                <a16:creationId xmlns:a16="http://schemas.microsoft.com/office/drawing/2014/main" id="{CABF07C8-BFDA-4DDF-A8A4-9DE909C70FA2}"/>
              </a:ext>
            </a:extLst>
          </p:cNvPr>
          <p:cNvSpPr/>
          <p:nvPr/>
        </p:nvSpPr>
        <p:spPr>
          <a:xfrm>
            <a:off x="-6027" y="-2"/>
            <a:ext cx="12191999" cy="6858001"/>
          </a:xfrm>
          <a:prstGeom prst="rect">
            <a:avLst/>
          </a:prstGeom>
          <a:solidFill>
            <a:srgbClr val="002060">
              <a:alpha val="65000"/>
            </a:srgbClr>
          </a:solidFill>
          <a:ln w="12700">
            <a:miter lim="400000"/>
          </a:ln>
        </p:spPr>
        <p:txBody>
          <a:bodyPr lIns="0" tIns="0" rIns="0" bIns="0" anchor="ctr"/>
          <a:lstStyle/>
          <a:p>
            <a:pPr marL="0" marR="0" lvl="2" indent="228600" algn="l" defTabSz="412750" rtl="0" eaLnBrk="1" fontAlgn="auto" latinLnBrk="0" hangingPunct="0">
              <a:lnSpc>
                <a:spcPct val="100000"/>
              </a:lnSpc>
              <a:spcBef>
                <a:spcPts val="0"/>
              </a:spcBef>
              <a:spcAft>
                <a:spcPts val="0"/>
              </a:spcAft>
              <a:buClrTx/>
              <a:buSzTx/>
              <a:buFontTx/>
              <a:buNone/>
              <a:tabLst/>
              <a:defRPr sz="3400" b="0">
                <a:solidFill>
                  <a:srgbClr val="FFFFFF"/>
                </a:solidFill>
                <a:latin typeface="DIF Display"/>
                <a:ea typeface="DIF Display"/>
                <a:cs typeface="DIF Display"/>
                <a:sym typeface="DIF Display"/>
              </a:defRPr>
            </a:pPr>
            <a:endParaRPr kumimoji="0" sz="1700" b="0" i="0" u="none" strike="noStrike" kern="0" cap="none" spc="0" normalizeH="0" baseline="0" noProof="0">
              <a:ln>
                <a:noFill/>
              </a:ln>
              <a:solidFill>
                <a:srgbClr val="FFFFFF"/>
              </a:solidFill>
              <a:effectLst/>
              <a:uLnTx/>
              <a:uFillTx/>
              <a:latin typeface="DIF Display"/>
              <a:sym typeface="DIF Display"/>
            </a:endParaRPr>
          </a:p>
        </p:txBody>
      </p:sp>
      <p:pic>
        <p:nvPicPr>
          <p:cNvPr id="17" name="Bildobjekt 16" descr="En bild som visar person, skjorta, spelare&#10;&#10;Automatiskt genererad beskrivning">
            <a:extLst>
              <a:ext uri="{FF2B5EF4-FFF2-40B4-BE49-F238E27FC236}">
                <a16:creationId xmlns:a16="http://schemas.microsoft.com/office/drawing/2014/main" id="{8CE85623-70A3-6DA7-BA9A-1B9EB29A7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301" y="496079"/>
            <a:ext cx="865339" cy="659595"/>
          </a:xfrm>
          <a:prstGeom prst="rect">
            <a:avLst/>
          </a:prstGeom>
        </p:spPr>
      </p:pic>
      <p:pic>
        <p:nvPicPr>
          <p:cNvPr id="2" name="Bildobjekt 1" descr="En bild som visar person, skjorta, spelare&#10;&#10;Automatiskt genererad beskrivning">
            <a:extLst>
              <a:ext uri="{FF2B5EF4-FFF2-40B4-BE49-F238E27FC236}">
                <a16:creationId xmlns:a16="http://schemas.microsoft.com/office/drawing/2014/main" id="{7CF2E37A-8308-246D-4F83-D0F3FC9F0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5219" y="5042731"/>
            <a:ext cx="865339" cy="659595"/>
          </a:xfrm>
          <a:prstGeom prst="rect">
            <a:avLst/>
          </a:prstGeom>
        </p:spPr>
      </p:pic>
      <p:pic>
        <p:nvPicPr>
          <p:cNvPr id="4" name="Bildobjekt 3" descr="En bild som visar person, skjorta, spelare&#10;&#10;Automatiskt genererad beskrivning">
            <a:extLst>
              <a:ext uri="{FF2B5EF4-FFF2-40B4-BE49-F238E27FC236}">
                <a16:creationId xmlns:a16="http://schemas.microsoft.com/office/drawing/2014/main" id="{5B8DAF48-ACBE-C1E7-F6D0-8EE16B24F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626" y="4079300"/>
            <a:ext cx="865339" cy="659595"/>
          </a:xfrm>
          <a:prstGeom prst="rect">
            <a:avLst/>
          </a:prstGeom>
        </p:spPr>
      </p:pic>
      <p:pic>
        <p:nvPicPr>
          <p:cNvPr id="5" name="Bildobjekt 4" descr="En bild som visar person, skjorta, spelare&#10;&#10;Automatiskt genererad beskrivning">
            <a:extLst>
              <a:ext uri="{FF2B5EF4-FFF2-40B4-BE49-F238E27FC236}">
                <a16:creationId xmlns:a16="http://schemas.microsoft.com/office/drawing/2014/main" id="{71F4882A-74AE-4897-5BAE-55E95099A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9064" y="4089876"/>
            <a:ext cx="865339" cy="659595"/>
          </a:xfrm>
          <a:prstGeom prst="rect">
            <a:avLst/>
          </a:prstGeom>
        </p:spPr>
      </p:pic>
      <p:pic>
        <p:nvPicPr>
          <p:cNvPr id="8" name="Bildobjekt 7" descr="En bild som visar person, skjorta, spelare&#10;&#10;Automatiskt genererad beskrivning">
            <a:extLst>
              <a:ext uri="{FF2B5EF4-FFF2-40B4-BE49-F238E27FC236}">
                <a16:creationId xmlns:a16="http://schemas.microsoft.com/office/drawing/2014/main" id="{0A05DC1F-97B6-4A8C-1F23-9D64C7D92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301" y="2408119"/>
            <a:ext cx="865339" cy="659595"/>
          </a:xfrm>
          <a:prstGeom prst="rect">
            <a:avLst/>
          </a:prstGeom>
        </p:spPr>
      </p:pic>
      <p:pic>
        <p:nvPicPr>
          <p:cNvPr id="10" name="Bildobjekt 9" descr="En bild som visar person, skjorta, spelare&#10;&#10;Automatiskt genererad beskrivning">
            <a:extLst>
              <a:ext uri="{FF2B5EF4-FFF2-40B4-BE49-F238E27FC236}">
                <a16:creationId xmlns:a16="http://schemas.microsoft.com/office/drawing/2014/main" id="{138582A6-83DA-940F-E4F4-A16731A3C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518" y="1714393"/>
            <a:ext cx="865339" cy="659595"/>
          </a:xfrm>
          <a:prstGeom prst="rect">
            <a:avLst/>
          </a:prstGeom>
        </p:spPr>
      </p:pic>
      <p:pic>
        <p:nvPicPr>
          <p:cNvPr id="11" name="Bildobjekt 10" descr="En bild som visar person, skjorta, spelare&#10;&#10;Automatiskt genererad beskrivning">
            <a:extLst>
              <a:ext uri="{FF2B5EF4-FFF2-40B4-BE49-F238E27FC236}">
                <a16:creationId xmlns:a16="http://schemas.microsoft.com/office/drawing/2014/main" id="{5AA369C4-7795-05F7-0ECE-3652F61E55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7425" y="1748524"/>
            <a:ext cx="865339" cy="659595"/>
          </a:xfrm>
          <a:prstGeom prst="rect">
            <a:avLst/>
          </a:prstGeom>
        </p:spPr>
      </p:pic>
      <p:sp>
        <p:nvSpPr>
          <p:cNvPr id="50" name="textruta 49">
            <a:extLst>
              <a:ext uri="{FF2B5EF4-FFF2-40B4-BE49-F238E27FC236}">
                <a16:creationId xmlns:a16="http://schemas.microsoft.com/office/drawing/2014/main" id="{FFAE8756-34DF-D198-D835-FD0EF3FBBC56}"/>
              </a:ext>
            </a:extLst>
          </p:cNvPr>
          <p:cNvSpPr txBox="1"/>
          <p:nvPr/>
        </p:nvSpPr>
        <p:spPr>
          <a:xfrm>
            <a:off x="2847083" y="2343650"/>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VÄNSTERYTTER</a:t>
            </a:r>
          </a:p>
        </p:txBody>
      </p:sp>
      <p:sp>
        <p:nvSpPr>
          <p:cNvPr id="3" name="Parallellogram 2">
            <a:extLst>
              <a:ext uri="{FF2B5EF4-FFF2-40B4-BE49-F238E27FC236}">
                <a16:creationId xmlns:a16="http://schemas.microsoft.com/office/drawing/2014/main" id="{FD96E44E-2F07-616B-08A5-613FABE88111}"/>
              </a:ext>
            </a:extLst>
          </p:cNvPr>
          <p:cNvSpPr/>
          <p:nvPr/>
        </p:nvSpPr>
        <p:spPr>
          <a:xfrm>
            <a:off x="393879" y="266958"/>
            <a:ext cx="3821626"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Bildobjekt 5">
            <a:extLst>
              <a:ext uri="{FF2B5EF4-FFF2-40B4-BE49-F238E27FC236}">
                <a16:creationId xmlns:a16="http://schemas.microsoft.com/office/drawing/2014/main" id="{65B26288-9EF1-8837-A409-6B0179D4C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73AE288B-94BE-4FB9-8EA3-EBC58D28BA21}"/>
              </a:ext>
            </a:extLst>
          </p:cNvPr>
          <p:cNvSpPr txBox="1"/>
          <p:nvPr/>
        </p:nvSpPr>
        <p:spPr>
          <a:xfrm>
            <a:off x="757535" y="266958"/>
            <a:ext cx="2857803"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BYTEN OCH SPELTID</a:t>
            </a:r>
          </a:p>
        </p:txBody>
      </p:sp>
      <p:sp>
        <p:nvSpPr>
          <p:cNvPr id="9" name="textruta 8">
            <a:extLst>
              <a:ext uri="{FF2B5EF4-FFF2-40B4-BE49-F238E27FC236}">
                <a16:creationId xmlns:a16="http://schemas.microsoft.com/office/drawing/2014/main" id="{F308A764-DACA-3C13-154F-320ECEB967B0}"/>
              </a:ext>
            </a:extLst>
          </p:cNvPr>
          <p:cNvSpPr txBox="1"/>
          <p:nvPr/>
        </p:nvSpPr>
        <p:spPr>
          <a:xfrm>
            <a:off x="5405951" y="3045818"/>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MITT-MITT</a:t>
            </a:r>
          </a:p>
        </p:txBody>
      </p:sp>
      <p:sp>
        <p:nvSpPr>
          <p:cNvPr id="12" name="textruta 11">
            <a:extLst>
              <a:ext uri="{FF2B5EF4-FFF2-40B4-BE49-F238E27FC236}">
                <a16:creationId xmlns:a16="http://schemas.microsoft.com/office/drawing/2014/main" id="{6B09EFEE-904C-175A-2B99-7205AEEF9F1A}"/>
              </a:ext>
            </a:extLst>
          </p:cNvPr>
          <p:cNvSpPr txBox="1"/>
          <p:nvPr/>
        </p:nvSpPr>
        <p:spPr>
          <a:xfrm>
            <a:off x="5416482" y="1131834"/>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FORWARD</a:t>
            </a:r>
          </a:p>
        </p:txBody>
      </p:sp>
      <p:sp>
        <p:nvSpPr>
          <p:cNvPr id="15" name="textruta 14">
            <a:extLst>
              <a:ext uri="{FF2B5EF4-FFF2-40B4-BE49-F238E27FC236}">
                <a16:creationId xmlns:a16="http://schemas.microsoft.com/office/drawing/2014/main" id="{76C147A4-4A97-2B8A-6899-50CE4E766A8F}"/>
              </a:ext>
            </a:extLst>
          </p:cNvPr>
          <p:cNvSpPr txBox="1"/>
          <p:nvPr/>
        </p:nvSpPr>
        <p:spPr>
          <a:xfrm>
            <a:off x="7985883" y="2353073"/>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HÖGERYTTER</a:t>
            </a:r>
          </a:p>
        </p:txBody>
      </p:sp>
      <p:sp>
        <p:nvSpPr>
          <p:cNvPr id="16" name="textruta 15">
            <a:extLst>
              <a:ext uri="{FF2B5EF4-FFF2-40B4-BE49-F238E27FC236}">
                <a16:creationId xmlns:a16="http://schemas.microsoft.com/office/drawing/2014/main" id="{52CC82B2-2D95-8AE3-A79B-3A37E96BAE5A}"/>
              </a:ext>
            </a:extLst>
          </p:cNvPr>
          <p:cNvSpPr txBox="1"/>
          <p:nvPr/>
        </p:nvSpPr>
        <p:spPr>
          <a:xfrm>
            <a:off x="4072807" y="4715946"/>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VÄNSTERBACK</a:t>
            </a:r>
          </a:p>
        </p:txBody>
      </p:sp>
      <p:sp>
        <p:nvSpPr>
          <p:cNvPr id="18" name="textruta 17">
            <a:extLst>
              <a:ext uri="{FF2B5EF4-FFF2-40B4-BE49-F238E27FC236}">
                <a16:creationId xmlns:a16="http://schemas.microsoft.com/office/drawing/2014/main" id="{9DC393F1-E120-1ACD-4E8E-783185106AF7}"/>
              </a:ext>
            </a:extLst>
          </p:cNvPr>
          <p:cNvSpPr txBox="1"/>
          <p:nvPr/>
        </p:nvSpPr>
        <p:spPr>
          <a:xfrm>
            <a:off x="6721536" y="4738895"/>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HÖGERBACK</a:t>
            </a:r>
          </a:p>
        </p:txBody>
      </p:sp>
      <p:sp>
        <p:nvSpPr>
          <p:cNvPr id="19" name="textruta 18">
            <a:extLst>
              <a:ext uri="{FF2B5EF4-FFF2-40B4-BE49-F238E27FC236}">
                <a16:creationId xmlns:a16="http://schemas.microsoft.com/office/drawing/2014/main" id="{156DC1CF-F672-D2B5-7888-A75F85D111F2}"/>
              </a:ext>
            </a:extLst>
          </p:cNvPr>
          <p:cNvSpPr txBox="1"/>
          <p:nvPr/>
        </p:nvSpPr>
        <p:spPr>
          <a:xfrm>
            <a:off x="5454400" y="5680466"/>
            <a:ext cx="1346975"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MÅLVAKT</a:t>
            </a:r>
          </a:p>
        </p:txBody>
      </p:sp>
      <p:sp>
        <p:nvSpPr>
          <p:cNvPr id="21" name="Parallellogram 20">
            <a:extLst>
              <a:ext uri="{FF2B5EF4-FFF2-40B4-BE49-F238E27FC236}">
                <a16:creationId xmlns:a16="http://schemas.microsoft.com/office/drawing/2014/main" id="{06C5EAF4-0103-8D36-D65B-43C38EF86F00}"/>
              </a:ext>
            </a:extLst>
          </p:cNvPr>
          <p:cNvSpPr/>
          <p:nvPr/>
        </p:nvSpPr>
        <p:spPr>
          <a:xfrm>
            <a:off x="393879" y="3240325"/>
            <a:ext cx="3043956"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ruta 21">
            <a:extLst>
              <a:ext uri="{FF2B5EF4-FFF2-40B4-BE49-F238E27FC236}">
                <a16:creationId xmlns:a16="http://schemas.microsoft.com/office/drawing/2014/main" id="{046156E1-B73F-44A7-F618-31297FB5A317}"/>
              </a:ext>
            </a:extLst>
          </p:cNvPr>
          <p:cNvSpPr txBox="1"/>
          <p:nvPr/>
        </p:nvSpPr>
        <p:spPr>
          <a:xfrm>
            <a:off x="476614" y="3267424"/>
            <a:ext cx="26590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sym typeface="Wingdings" panose="05000000000000000000" pitchFamily="2" charset="2"/>
              </a:rPr>
              <a:t>VILA PER HALVLEK/PERIOD</a:t>
            </a:r>
          </a:p>
        </p:txBody>
      </p:sp>
      <p:sp>
        <p:nvSpPr>
          <p:cNvPr id="23" name="textruta 22">
            <a:extLst>
              <a:ext uri="{FF2B5EF4-FFF2-40B4-BE49-F238E27FC236}">
                <a16:creationId xmlns:a16="http://schemas.microsoft.com/office/drawing/2014/main" id="{419F750A-9CB1-BDF6-C13C-D3BA89B81A11}"/>
              </a:ext>
            </a:extLst>
          </p:cNvPr>
          <p:cNvSpPr txBox="1"/>
          <p:nvPr/>
        </p:nvSpPr>
        <p:spPr>
          <a:xfrm>
            <a:off x="393879" y="3615399"/>
            <a:ext cx="40161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Varje spelare vilar 6 min 40 sek per halvlek/period</a:t>
            </a:r>
          </a:p>
        </p:txBody>
      </p:sp>
      <p:sp>
        <p:nvSpPr>
          <p:cNvPr id="27" name="Parallellogram 26">
            <a:extLst>
              <a:ext uri="{FF2B5EF4-FFF2-40B4-BE49-F238E27FC236}">
                <a16:creationId xmlns:a16="http://schemas.microsoft.com/office/drawing/2014/main" id="{F9EC2CAB-EEF5-9739-B655-658585258AAE}"/>
              </a:ext>
            </a:extLst>
          </p:cNvPr>
          <p:cNvSpPr/>
          <p:nvPr/>
        </p:nvSpPr>
        <p:spPr>
          <a:xfrm>
            <a:off x="9023229" y="3238054"/>
            <a:ext cx="2866907"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ruta 27">
            <a:extLst>
              <a:ext uri="{FF2B5EF4-FFF2-40B4-BE49-F238E27FC236}">
                <a16:creationId xmlns:a16="http://schemas.microsoft.com/office/drawing/2014/main" id="{DEB9B6E1-93F5-875F-8B40-2199CA244B9E}"/>
              </a:ext>
            </a:extLst>
          </p:cNvPr>
          <p:cNvSpPr txBox="1"/>
          <p:nvPr/>
        </p:nvSpPr>
        <p:spPr>
          <a:xfrm>
            <a:off x="8713025" y="3267423"/>
            <a:ext cx="304395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sym typeface="Wingdings" panose="05000000000000000000" pitchFamily="2" charset="2"/>
              </a:rPr>
              <a:t>AVBYTARE</a:t>
            </a:r>
          </a:p>
        </p:txBody>
      </p:sp>
      <p:sp>
        <p:nvSpPr>
          <p:cNvPr id="29" name="textruta 28">
            <a:extLst>
              <a:ext uri="{FF2B5EF4-FFF2-40B4-BE49-F238E27FC236}">
                <a16:creationId xmlns:a16="http://schemas.microsoft.com/office/drawing/2014/main" id="{2AAD6B04-6EFD-CB46-D1E6-949301A3A5C8}"/>
              </a:ext>
            </a:extLst>
          </p:cNvPr>
          <p:cNvSpPr txBox="1"/>
          <p:nvPr/>
        </p:nvSpPr>
        <p:spPr>
          <a:xfrm>
            <a:off x="10187797" y="3653577"/>
            <a:ext cx="1574618"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YTTER</a:t>
            </a:r>
          </a:p>
        </p:txBody>
      </p:sp>
      <p:sp>
        <p:nvSpPr>
          <p:cNvPr id="31" name="textruta 30">
            <a:extLst>
              <a:ext uri="{FF2B5EF4-FFF2-40B4-BE49-F238E27FC236}">
                <a16:creationId xmlns:a16="http://schemas.microsoft.com/office/drawing/2014/main" id="{ECF0BA91-F607-82D1-F2B2-DFFCF741F22D}"/>
              </a:ext>
            </a:extLst>
          </p:cNvPr>
          <p:cNvSpPr txBox="1"/>
          <p:nvPr/>
        </p:nvSpPr>
        <p:spPr>
          <a:xfrm>
            <a:off x="10187797" y="4027629"/>
            <a:ext cx="1574618"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MITT-MITT/FORWARD</a:t>
            </a:r>
          </a:p>
        </p:txBody>
      </p:sp>
      <p:sp>
        <p:nvSpPr>
          <p:cNvPr id="32" name="textruta 31">
            <a:extLst>
              <a:ext uri="{FF2B5EF4-FFF2-40B4-BE49-F238E27FC236}">
                <a16:creationId xmlns:a16="http://schemas.microsoft.com/office/drawing/2014/main" id="{8FAED244-0F09-9251-3B04-6A5F254C14E4}"/>
              </a:ext>
            </a:extLst>
          </p:cNvPr>
          <p:cNvSpPr txBox="1"/>
          <p:nvPr/>
        </p:nvSpPr>
        <p:spPr>
          <a:xfrm>
            <a:off x="10182363" y="4409097"/>
            <a:ext cx="1574618" cy="23596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Cond" panose="020B0506020202020204" pitchFamily="34" charset="0"/>
                <a:ea typeface="+mn-ea"/>
                <a:cs typeface="+mn-cs"/>
                <a:sym typeface="Helvetica Neue"/>
              </a:rPr>
              <a:t>BACK</a:t>
            </a:r>
          </a:p>
        </p:txBody>
      </p:sp>
    </p:spTree>
    <p:extLst>
      <p:ext uri="{BB962C8B-B14F-4D97-AF65-F5344CB8AC3E}">
        <p14:creationId xmlns:p14="http://schemas.microsoft.com/office/powerpoint/2010/main" val="305355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logram 4">
            <a:extLst>
              <a:ext uri="{FF2B5EF4-FFF2-40B4-BE49-F238E27FC236}">
                <a16:creationId xmlns:a16="http://schemas.microsoft.com/office/drawing/2014/main" id="{B2E930BB-9604-312C-CD3F-A19EEA8A25BF}"/>
              </a:ext>
            </a:extLst>
          </p:cNvPr>
          <p:cNvSpPr/>
          <p:nvPr/>
        </p:nvSpPr>
        <p:spPr>
          <a:xfrm>
            <a:off x="393879" y="266958"/>
            <a:ext cx="4109110"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dobjekt 3">
            <a:extLst>
              <a:ext uri="{FF2B5EF4-FFF2-40B4-BE49-F238E27FC236}">
                <a16:creationId xmlns:a16="http://schemas.microsoft.com/office/drawing/2014/main" id="{39FE1498-6B80-A4BC-F2ED-AFAD12BA5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9D60D3E-2E95-B092-06E1-0909267BF6E0}"/>
              </a:ext>
            </a:extLst>
          </p:cNvPr>
          <p:cNvSpPr txBox="1"/>
          <p:nvPr/>
        </p:nvSpPr>
        <p:spPr>
          <a:xfrm>
            <a:off x="783674" y="255575"/>
            <a:ext cx="3555414"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SPELARENS SPELTID I MATCH</a:t>
            </a:r>
          </a:p>
        </p:txBody>
      </p:sp>
      <p:sp>
        <p:nvSpPr>
          <p:cNvPr id="2" name="textruta 1">
            <a:extLst>
              <a:ext uri="{FF2B5EF4-FFF2-40B4-BE49-F238E27FC236}">
                <a16:creationId xmlns:a16="http://schemas.microsoft.com/office/drawing/2014/main" id="{82BFA0A1-B170-6C03-22BD-0340E14AA72C}"/>
              </a:ext>
            </a:extLst>
          </p:cNvPr>
          <p:cNvSpPr txBox="1"/>
          <p:nvPr/>
        </p:nvSpPr>
        <p:spPr>
          <a:xfrm rot="20577570">
            <a:off x="6611775" y="1164935"/>
            <a:ext cx="5043781"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0" b="1" i="1"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sp>
        <p:nvSpPr>
          <p:cNvPr id="9" name="textruta 8">
            <a:extLst>
              <a:ext uri="{FF2B5EF4-FFF2-40B4-BE49-F238E27FC236}">
                <a16:creationId xmlns:a16="http://schemas.microsoft.com/office/drawing/2014/main" id="{B31C65E7-8A0C-C182-884B-743B5692DBF0}"/>
              </a:ext>
            </a:extLst>
          </p:cNvPr>
          <p:cNvSpPr txBox="1"/>
          <p:nvPr/>
        </p:nvSpPr>
        <p:spPr>
          <a:xfrm>
            <a:off x="448735" y="801949"/>
            <a:ext cx="7038199" cy="461664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Vi kallar 10 spelare till varje match.</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En spelare spelar målvakt hela matchen, eller en målvakt per halvlek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vänsterback/högerback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vänsterytter/högerytter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mitt-mitt/forward</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Spelaren spelar 2/3-delar av varje match</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Spelaren spelar 13 minuter och 20 sekunder per halvlek.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Spelaren vilar 6 minuter och 40 sekunder per halvlek.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Om spelaren själv väljer att byta ut sig själv innan tränaren genomför bytet räknas det ändå som att spelaren har spelat rätt antal minuter.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 ansvarar för byte av spelare och säkerställer att samtliga spelare fyller sina antal spelade minuter per vecka. </a:t>
            </a:r>
          </a:p>
        </p:txBody>
      </p:sp>
    </p:spTree>
    <p:extLst>
      <p:ext uri="{BB962C8B-B14F-4D97-AF65-F5344CB8AC3E}">
        <p14:creationId xmlns:p14="http://schemas.microsoft.com/office/powerpoint/2010/main" val="1925480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logram 9">
            <a:extLst>
              <a:ext uri="{FF2B5EF4-FFF2-40B4-BE49-F238E27FC236}">
                <a16:creationId xmlns:a16="http://schemas.microsoft.com/office/drawing/2014/main" id="{BFC79297-6031-7088-C999-760D84C6AC89}"/>
              </a:ext>
            </a:extLst>
          </p:cNvPr>
          <p:cNvSpPr/>
          <p:nvPr/>
        </p:nvSpPr>
        <p:spPr>
          <a:xfrm>
            <a:off x="393879" y="266958"/>
            <a:ext cx="4109110"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15345F7D-16E5-FBC0-72B1-E61D25705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11" name="textruta 10">
            <a:extLst>
              <a:ext uri="{FF2B5EF4-FFF2-40B4-BE49-F238E27FC236}">
                <a16:creationId xmlns:a16="http://schemas.microsoft.com/office/drawing/2014/main" id="{CCD54E6D-5ED5-DBEB-E137-5CE33F4A8268}"/>
              </a:ext>
            </a:extLst>
          </p:cNvPr>
          <p:cNvSpPr txBox="1"/>
          <p:nvPr/>
        </p:nvSpPr>
        <p:spPr>
          <a:xfrm>
            <a:off x="783674" y="255575"/>
            <a:ext cx="3555414"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SPELARENS POSITION I MATCH</a:t>
            </a:r>
          </a:p>
        </p:txBody>
      </p:sp>
      <p:sp>
        <p:nvSpPr>
          <p:cNvPr id="8" name="textruta 7">
            <a:extLst>
              <a:ext uri="{FF2B5EF4-FFF2-40B4-BE49-F238E27FC236}">
                <a16:creationId xmlns:a16="http://schemas.microsoft.com/office/drawing/2014/main" id="{7C775BDA-C848-8B7D-C558-1646CB3E5329}"/>
              </a:ext>
            </a:extLst>
          </p:cNvPr>
          <p:cNvSpPr txBox="1"/>
          <p:nvPr/>
        </p:nvSpPr>
        <p:spPr>
          <a:xfrm rot="20577570">
            <a:off x="6611775" y="1164935"/>
            <a:ext cx="5043781"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8200" b="1" i="1"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sp>
        <p:nvSpPr>
          <p:cNvPr id="4" name="textruta 3">
            <a:extLst>
              <a:ext uri="{FF2B5EF4-FFF2-40B4-BE49-F238E27FC236}">
                <a16:creationId xmlns:a16="http://schemas.microsoft.com/office/drawing/2014/main" id="{E3F00CFA-993C-9172-0C24-69D11A3A0CDA}"/>
              </a:ext>
            </a:extLst>
          </p:cNvPr>
          <p:cNvSpPr txBox="1"/>
          <p:nvPr/>
        </p:nvSpPr>
        <p:spPr>
          <a:xfrm>
            <a:off x="448735" y="790566"/>
            <a:ext cx="7038199" cy="44012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Vi kallar 10 spelare till varje match.</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En spelare spelar målvakt hela matchen, eller en målvakt per halvlek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vänsterback/högerback</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vänsterytter/högerytter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Tre spelare delar på speltiden som mitt-mitt/forward</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OM DET FINNS EN ELLER FLERA MÅLVAKTER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Ska resterande spelare spela 25% på varje position under året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25% Back – 25% Ytter – 25% Mitt-mitt – 25%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OM DET INTE FINNS UTPRÄGLADE MÅLVAKTER</a:t>
            </a:r>
            <a:endParaRPr kumimoji="0" lang="sv-SE" sz="14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Ska samtliga spelare spela 20% på varje position under året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20% Målvakt – 20% Back – 20% Ytter – 20% Mitt-mitt – 20%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p:txBody>
      </p:sp>
      <p:sp>
        <p:nvSpPr>
          <p:cNvPr id="12" name="textruta 11">
            <a:extLst>
              <a:ext uri="{FF2B5EF4-FFF2-40B4-BE49-F238E27FC236}">
                <a16:creationId xmlns:a16="http://schemas.microsoft.com/office/drawing/2014/main" id="{756C73B6-3974-6BB0-5FA2-3A54A66EE2B1}"/>
              </a:ext>
            </a:extLst>
          </p:cNvPr>
          <p:cNvSpPr txBox="1"/>
          <p:nvPr/>
        </p:nvSpPr>
        <p:spPr>
          <a:xfrm>
            <a:off x="5538928" y="3490297"/>
            <a:ext cx="4605736" cy="913070"/>
          </a:xfrm>
          <a:prstGeom prst="rect">
            <a:avLst/>
          </a:prstGeom>
          <a:solidFill>
            <a:srgbClr val="00206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Spelare som brinner för målvaktspositionen ska spela 50% av säsongen som utespelare för att säkerställa en välutvecklad teknik och spelförståelse för målvaktens anfallsaktioner och kunna bidra i lagets speluppbyggnad</a:t>
            </a:r>
          </a:p>
        </p:txBody>
      </p:sp>
      <p:sp>
        <p:nvSpPr>
          <p:cNvPr id="13" name="Parallellogram 12">
            <a:extLst>
              <a:ext uri="{FF2B5EF4-FFF2-40B4-BE49-F238E27FC236}">
                <a16:creationId xmlns:a16="http://schemas.microsoft.com/office/drawing/2014/main" id="{799B41F0-8E53-C171-4A9F-4826D3805404}"/>
              </a:ext>
            </a:extLst>
          </p:cNvPr>
          <p:cNvSpPr/>
          <p:nvPr/>
        </p:nvSpPr>
        <p:spPr>
          <a:xfrm>
            <a:off x="5538928" y="3118758"/>
            <a:ext cx="4671906"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p:txBody>
      </p:sp>
      <p:sp>
        <p:nvSpPr>
          <p:cNvPr id="14" name="textruta 13">
            <a:extLst>
              <a:ext uri="{FF2B5EF4-FFF2-40B4-BE49-F238E27FC236}">
                <a16:creationId xmlns:a16="http://schemas.microsoft.com/office/drawing/2014/main" id="{0BCB6A53-3095-3466-EFB3-22811A098A27}"/>
              </a:ext>
            </a:extLst>
          </p:cNvPr>
          <p:cNvSpPr txBox="1"/>
          <p:nvPr/>
        </p:nvSpPr>
        <p:spPr>
          <a:xfrm>
            <a:off x="5667935" y="3150639"/>
            <a:ext cx="473751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00206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INGA SPECIALISERADE MÅLVAKTER INNAN 13 ÅR</a:t>
            </a:r>
          </a:p>
        </p:txBody>
      </p:sp>
    </p:spTree>
    <p:extLst>
      <p:ext uri="{BB962C8B-B14F-4D97-AF65-F5344CB8AC3E}">
        <p14:creationId xmlns:p14="http://schemas.microsoft.com/office/powerpoint/2010/main" val="764074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35A9D22-A738-4EF9-9B18-11D84F83A9C6}"/>
              </a:ext>
            </a:extLst>
          </p:cNvPr>
          <p:cNvPicPr>
            <a:picLocks noChangeAspect="1"/>
          </p:cNvPicPr>
          <p:nvPr/>
        </p:nvPicPr>
        <p:blipFill>
          <a:blip r:embed="rId2"/>
          <a:srcRect t="4907" b="4907"/>
          <a:stretch/>
        </p:blipFill>
        <p:spPr>
          <a:xfrm>
            <a:off x="0" y="0"/>
            <a:ext cx="12192000" cy="6858000"/>
          </a:xfrm>
          <a:prstGeom prst="rect">
            <a:avLst/>
          </a:prstGeom>
        </p:spPr>
      </p:pic>
      <p:sp>
        <p:nvSpPr>
          <p:cNvPr id="7" name="Rektangel 6">
            <a:extLst>
              <a:ext uri="{FF2B5EF4-FFF2-40B4-BE49-F238E27FC236}">
                <a16:creationId xmlns:a16="http://schemas.microsoft.com/office/drawing/2014/main" id="{ADB73D79-FA18-4CEF-BCDD-05667FF8DA91}"/>
              </a:ext>
            </a:extLst>
          </p:cNvPr>
          <p:cNvSpPr/>
          <p:nvPr/>
        </p:nvSpPr>
        <p:spPr>
          <a:xfrm>
            <a:off x="0" y="0"/>
            <a:ext cx="12192000"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Bildobjekt 1">
            <a:extLst>
              <a:ext uri="{FF2B5EF4-FFF2-40B4-BE49-F238E27FC236}">
                <a16:creationId xmlns:a16="http://schemas.microsoft.com/office/drawing/2014/main" id="{079D87B4-F15A-61E0-AFDC-5D6FC8B8B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9013" y="904237"/>
            <a:ext cx="2953973" cy="2953973"/>
          </a:xfrm>
          <a:prstGeom prst="rect">
            <a:avLst/>
          </a:prstGeom>
        </p:spPr>
      </p:pic>
      <p:sp>
        <p:nvSpPr>
          <p:cNvPr id="6" name="Parallellogram 5">
            <a:extLst>
              <a:ext uri="{FF2B5EF4-FFF2-40B4-BE49-F238E27FC236}">
                <a16:creationId xmlns:a16="http://schemas.microsoft.com/office/drawing/2014/main" id="{45BFAFE0-464B-EC42-ADDD-E24A1740C87E}"/>
              </a:ext>
            </a:extLst>
          </p:cNvPr>
          <p:cNvSpPr/>
          <p:nvPr/>
        </p:nvSpPr>
        <p:spPr>
          <a:xfrm>
            <a:off x="3600808" y="4181456"/>
            <a:ext cx="4982475"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3D97200B-3353-1E74-DD3C-0A1DE92BF232}"/>
              </a:ext>
            </a:extLst>
          </p:cNvPr>
          <p:cNvSpPr txBox="1"/>
          <p:nvPr/>
        </p:nvSpPr>
        <p:spPr>
          <a:xfrm>
            <a:off x="3604761" y="4139295"/>
            <a:ext cx="4982475" cy="46166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1"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POSITIONSSPECIFIKA EGENSKAPER</a:t>
            </a:r>
          </a:p>
        </p:txBody>
      </p:sp>
      <p:sp>
        <p:nvSpPr>
          <p:cNvPr id="4" name="textruta 3">
            <a:extLst>
              <a:ext uri="{FF2B5EF4-FFF2-40B4-BE49-F238E27FC236}">
                <a16:creationId xmlns:a16="http://schemas.microsoft.com/office/drawing/2014/main" id="{F0F13A71-F937-126B-CB5B-E6F72DCC3CB5}"/>
              </a:ext>
            </a:extLst>
          </p:cNvPr>
          <p:cNvSpPr txBox="1"/>
          <p:nvPr/>
        </p:nvSpPr>
        <p:spPr>
          <a:xfrm>
            <a:off x="2597407" y="4568768"/>
            <a:ext cx="6989275" cy="138499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2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IFK VÄRNAMO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2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spTree>
    <p:extLst>
      <p:ext uri="{BB962C8B-B14F-4D97-AF65-F5344CB8AC3E}">
        <p14:creationId xmlns:p14="http://schemas.microsoft.com/office/powerpoint/2010/main" val="4221686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HELPLAN KORTSIDA.png" descr="HELPLAN KORTSIDA.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1" name="Rektangel">
            <a:extLst>
              <a:ext uri="{FF2B5EF4-FFF2-40B4-BE49-F238E27FC236}">
                <a16:creationId xmlns:a16="http://schemas.microsoft.com/office/drawing/2014/main" id="{CABF07C8-BFDA-4DDF-A8A4-9DE909C70FA2}"/>
              </a:ext>
            </a:extLst>
          </p:cNvPr>
          <p:cNvSpPr/>
          <p:nvPr/>
        </p:nvSpPr>
        <p:spPr>
          <a:xfrm>
            <a:off x="-6027" y="-2"/>
            <a:ext cx="12191999" cy="6858001"/>
          </a:xfrm>
          <a:prstGeom prst="rect">
            <a:avLst/>
          </a:prstGeom>
          <a:solidFill>
            <a:srgbClr val="002060">
              <a:alpha val="65000"/>
            </a:srgbClr>
          </a:solidFill>
          <a:ln w="12700">
            <a:miter lim="400000"/>
          </a:ln>
        </p:spPr>
        <p:txBody>
          <a:bodyPr lIns="0" tIns="0" rIns="0" bIns="0" anchor="ctr"/>
          <a:lstStyle/>
          <a:p>
            <a:pPr marL="0" marR="0" lvl="2" indent="228600" algn="l" defTabSz="412750" rtl="0" eaLnBrk="1" fontAlgn="auto" latinLnBrk="0" hangingPunct="0">
              <a:lnSpc>
                <a:spcPct val="100000"/>
              </a:lnSpc>
              <a:spcBef>
                <a:spcPts val="0"/>
              </a:spcBef>
              <a:spcAft>
                <a:spcPts val="0"/>
              </a:spcAft>
              <a:buClrTx/>
              <a:buSzTx/>
              <a:buFontTx/>
              <a:buNone/>
              <a:tabLst/>
              <a:defRPr sz="3400" b="0">
                <a:solidFill>
                  <a:srgbClr val="FFFFFF"/>
                </a:solidFill>
                <a:latin typeface="DIF Display"/>
                <a:ea typeface="DIF Display"/>
                <a:cs typeface="DIF Display"/>
                <a:sym typeface="DIF Display"/>
              </a:defRPr>
            </a:pPr>
            <a:endParaRPr kumimoji="0" sz="1700" b="0" i="0" u="none" strike="noStrike" kern="0" cap="none" spc="0" normalizeH="0" baseline="0" noProof="0">
              <a:ln>
                <a:noFill/>
              </a:ln>
              <a:solidFill>
                <a:srgbClr val="FFFFFF"/>
              </a:solidFill>
              <a:effectLst/>
              <a:uLnTx/>
              <a:uFillTx/>
              <a:latin typeface="DIF Display"/>
              <a:sym typeface="DIF Display"/>
            </a:endParaRPr>
          </a:p>
        </p:txBody>
      </p:sp>
      <p:pic>
        <p:nvPicPr>
          <p:cNvPr id="17" name="Bildobjekt 16" descr="En bild som visar person, skjorta, spelare&#10;&#10;Automatiskt genererad beskrivning">
            <a:extLst>
              <a:ext uri="{FF2B5EF4-FFF2-40B4-BE49-F238E27FC236}">
                <a16:creationId xmlns:a16="http://schemas.microsoft.com/office/drawing/2014/main" id="{8CE85623-70A3-6DA7-BA9A-1B9EB29A7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301" y="496079"/>
            <a:ext cx="865339" cy="659595"/>
          </a:xfrm>
          <a:prstGeom prst="rect">
            <a:avLst/>
          </a:prstGeom>
        </p:spPr>
      </p:pic>
      <p:pic>
        <p:nvPicPr>
          <p:cNvPr id="2" name="Bildobjekt 1" descr="En bild som visar person, skjorta, spelare&#10;&#10;Automatiskt genererad beskrivning">
            <a:extLst>
              <a:ext uri="{FF2B5EF4-FFF2-40B4-BE49-F238E27FC236}">
                <a16:creationId xmlns:a16="http://schemas.microsoft.com/office/drawing/2014/main" id="{7CF2E37A-8308-246D-4F83-D0F3FC9F0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5219" y="5042731"/>
            <a:ext cx="865339" cy="659595"/>
          </a:xfrm>
          <a:prstGeom prst="rect">
            <a:avLst/>
          </a:prstGeom>
        </p:spPr>
      </p:pic>
      <p:pic>
        <p:nvPicPr>
          <p:cNvPr id="4" name="Bildobjekt 3" descr="En bild som visar person, skjorta, spelare&#10;&#10;Automatiskt genererad beskrivning">
            <a:extLst>
              <a:ext uri="{FF2B5EF4-FFF2-40B4-BE49-F238E27FC236}">
                <a16:creationId xmlns:a16="http://schemas.microsoft.com/office/drawing/2014/main" id="{5B8DAF48-ACBE-C1E7-F6D0-8EE16B24F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626" y="4079300"/>
            <a:ext cx="865339" cy="659595"/>
          </a:xfrm>
          <a:prstGeom prst="rect">
            <a:avLst/>
          </a:prstGeom>
        </p:spPr>
      </p:pic>
      <p:pic>
        <p:nvPicPr>
          <p:cNvPr id="5" name="Bildobjekt 4" descr="En bild som visar person, skjorta, spelare&#10;&#10;Automatiskt genererad beskrivning">
            <a:extLst>
              <a:ext uri="{FF2B5EF4-FFF2-40B4-BE49-F238E27FC236}">
                <a16:creationId xmlns:a16="http://schemas.microsoft.com/office/drawing/2014/main" id="{71F4882A-74AE-4897-5BAE-55E95099A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9064" y="4089876"/>
            <a:ext cx="865339" cy="659595"/>
          </a:xfrm>
          <a:prstGeom prst="rect">
            <a:avLst/>
          </a:prstGeom>
        </p:spPr>
      </p:pic>
      <p:pic>
        <p:nvPicPr>
          <p:cNvPr id="8" name="Bildobjekt 7" descr="En bild som visar person, skjorta, spelare&#10;&#10;Automatiskt genererad beskrivning">
            <a:extLst>
              <a:ext uri="{FF2B5EF4-FFF2-40B4-BE49-F238E27FC236}">
                <a16:creationId xmlns:a16="http://schemas.microsoft.com/office/drawing/2014/main" id="{0A05DC1F-97B6-4A8C-1F23-9D64C7D92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301" y="2408119"/>
            <a:ext cx="865339" cy="659595"/>
          </a:xfrm>
          <a:prstGeom prst="rect">
            <a:avLst/>
          </a:prstGeom>
        </p:spPr>
      </p:pic>
      <p:pic>
        <p:nvPicPr>
          <p:cNvPr id="10" name="Bildobjekt 9" descr="En bild som visar person, skjorta, spelare&#10;&#10;Automatiskt genererad beskrivning">
            <a:extLst>
              <a:ext uri="{FF2B5EF4-FFF2-40B4-BE49-F238E27FC236}">
                <a16:creationId xmlns:a16="http://schemas.microsoft.com/office/drawing/2014/main" id="{138582A6-83DA-940F-E4F4-A16731A3C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518" y="1714393"/>
            <a:ext cx="865339" cy="659595"/>
          </a:xfrm>
          <a:prstGeom prst="rect">
            <a:avLst/>
          </a:prstGeom>
        </p:spPr>
      </p:pic>
      <p:pic>
        <p:nvPicPr>
          <p:cNvPr id="11" name="Bildobjekt 10" descr="En bild som visar person, skjorta, spelare&#10;&#10;Automatiskt genererad beskrivning">
            <a:extLst>
              <a:ext uri="{FF2B5EF4-FFF2-40B4-BE49-F238E27FC236}">
                <a16:creationId xmlns:a16="http://schemas.microsoft.com/office/drawing/2014/main" id="{5AA369C4-7795-05F7-0ECE-3652F61E55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7425" y="1748524"/>
            <a:ext cx="865339" cy="659595"/>
          </a:xfrm>
          <a:prstGeom prst="rect">
            <a:avLst/>
          </a:prstGeom>
        </p:spPr>
      </p:pic>
      <p:sp>
        <p:nvSpPr>
          <p:cNvPr id="13" name="textruta 12">
            <a:extLst>
              <a:ext uri="{FF2B5EF4-FFF2-40B4-BE49-F238E27FC236}">
                <a16:creationId xmlns:a16="http://schemas.microsoft.com/office/drawing/2014/main" id="{0D25ABC4-C1FF-3433-9B6A-9DD4EF04985F}"/>
              </a:ext>
            </a:extLst>
          </p:cNvPr>
          <p:cNvSpPr txBox="1"/>
          <p:nvPr/>
        </p:nvSpPr>
        <p:spPr>
          <a:xfrm>
            <a:off x="5335702" y="3028514"/>
            <a:ext cx="1540269" cy="728405"/>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Länkande spelbarhet</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Genombrott</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Orientering</a:t>
            </a:r>
          </a:p>
        </p:txBody>
      </p:sp>
      <p:sp>
        <p:nvSpPr>
          <p:cNvPr id="14" name="textruta 13">
            <a:extLst>
              <a:ext uri="{FF2B5EF4-FFF2-40B4-BE49-F238E27FC236}">
                <a16:creationId xmlns:a16="http://schemas.microsoft.com/office/drawing/2014/main" id="{C749B66B-1EF0-5421-DABD-C02FBB65684F}"/>
              </a:ext>
            </a:extLst>
          </p:cNvPr>
          <p:cNvSpPr txBox="1"/>
          <p:nvPr/>
        </p:nvSpPr>
        <p:spPr>
          <a:xfrm>
            <a:off x="7985883" y="2351344"/>
            <a:ext cx="1368422" cy="89768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1v1 off/</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def</a:t>
            </a: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Inspel</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Avslut</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Sprintförmåga</a:t>
            </a:r>
          </a:p>
        </p:txBody>
      </p:sp>
      <p:sp>
        <p:nvSpPr>
          <p:cNvPr id="25" name="textruta 24">
            <a:extLst>
              <a:ext uri="{FF2B5EF4-FFF2-40B4-BE49-F238E27FC236}">
                <a16:creationId xmlns:a16="http://schemas.microsoft.com/office/drawing/2014/main" id="{39925493-F311-9040-77CA-021771C6D211}"/>
              </a:ext>
            </a:extLst>
          </p:cNvPr>
          <p:cNvSpPr txBox="1"/>
          <p:nvPr/>
        </p:nvSpPr>
        <p:spPr>
          <a:xfrm>
            <a:off x="5443678" y="1155674"/>
            <a:ext cx="1368422" cy="728405"/>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1v1 off/</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def</a:t>
            </a: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Avslut</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Positionering</a:t>
            </a:r>
          </a:p>
        </p:txBody>
      </p:sp>
      <p:sp>
        <p:nvSpPr>
          <p:cNvPr id="38" name="textruta 37">
            <a:extLst>
              <a:ext uri="{FF2B5EF4-FFF2-40B4-BE49-F238E27FC236}">
                <a16:creationId xmlns:a16="http://schemas.microsoft.com/office/drawing/2014/main" id="{51B29461-4069-80A5-3E6D-C998A700DA85}"/>
              </a:ext>
            </a:extLst>
          </p:cNvPr>
          <p:cNvSpPr txBox="1"/>
          <p:nvPr/>
        </p:nvSpPr>
        <p:spPr>
          <a:xfrm>
            <a:off x="6812099" y="4749471"/>
            <a:ext cx="1368422" cy="728405"/>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1v1 </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def</a:t>
            </a: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Uppspel</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Passera lagdelar</a:t>
            </a:r>
          </a:p>
        </p:txBody>
      </p:sp>
      <p:sp>
        <p:nvSpPr>
          <p:cNvPr id="40" name="textruta 39">
            <a:extLst>
              <a:ext uri="{FF2B5EF4-FFF2-40B4-BE49-F238E27FC236}">
                <a16:creationId xmlns:a16="http://schemas.microsoft.com/office/drawing/2014/main" id="{CD0EE9BC-95F1-10E2-BDBC-F8EF69E19D96}"/>
              </a:ext>
            </a:extLst>
          </p:cNvPr>
          <p:cNvSpPr txBox="1"/>
          <p:nvPr/>
        </p:nvSpPr>
        <p:spPr>
          <a:xfrm>
            <a:off x="4103170" y="4700706"/>
            <a:ext cx="1368422" cy="728405"/>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1v1 </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def</a:t>
            </a: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Uppspel</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Passera lagdelar</a:t>
            </a:r>
          </a:p>
        </p:txBody>
      </p:sp>
      <p:sp>
        <p:nvSpPr>
          <p:cNvPr id="46" name="textruta 45">
            <a:extLst>
              <a:ext uri="{FF2B5EF4-FFF2-40B4-BE49-F238E27FC236}">
                <a16:creationId xmlns:a16="http://schemas.microsoft.com/office/drawing/2014/main" id="{576E6918-CE38-3088-769D-5BB5798B2EE0}"/>
              </a:ext>
            </a:extLst>
          </p:cNvPr>
          <p:cNvSpPr txBox="1"/>
          <p:nvPr/>
        </p:nvSpPr>
        <p:spPr>
          <a:xfrm>
            <a:off x="5471592" y="5686314"/>
            <a:ext cx="1368422" cy="728405"/>
          </a:xfrm>
          <a:prstGeom prst="rect">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Kommunikation</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Uppspel</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Passera lagdelar</a:t>
            </a:r>
          </a:p>
        </p:txBody>
      </p:sp>
      <p:sp>
        <p:nvSpPr>
          <p:cNvPr id="50" name="textruta 49">
            <a:extLst>
              <a:ext uri="{FF2B5EF4-FFF2-40B4-BE49-F238E27FC236}">
                <a16:creationId xmlns:a16="http://schemas.microsoft.com/office/drawing/2014/main" id="{FFAE8756-34DF-D198-D835-FD0EF3FBBC56}"/>
              </a:ext>
            </a:extLst>
          </p:cNvPr>
          <p:cNvSpPr txBox="1"/>
          <p:nvPr/>
        </p:nvSpPr>
        <p:spPr>
          <a:xfrm>
            <a:off x="2859559" y="2289075"/>
            <a:ext cx="1368422" cy="897682"/>
          </a:xfrm>
          <a:prstGeom prst="rect">
            <a:avLst/>
          </a:prstGeom>
          <a:solidFill>
            <a:srgbClr val="0070C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Spetsegenskaper:</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1v1 off/</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mn-ea"/>
                <a:cs typeface="+mn-cs"/>
                <a:sym typeface="Helvetica Neue"/>
              </a:rPr>
              <a:t>def</a:t>
            </a:r>
            <a:endPar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endParaRP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Inspel</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Avslut</a:t>
            </a:r>
          </a:p>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mn-ea"/>
                <a:cs typeface="+mn-cs"/>
                <a:sym typeface="Helvetica Neue"/>
              </a:rPr>
              <a:t>Sprintförmåga</a:t>
            </a:r>
          </a:p>
        </p:txBody>
      </p:sp>
      <p:sp>
        <p:nvSpPr>
          <p:cNvPr id="3" name="Parallellogram 2">
            <a:extLst>
              <a:ext uri="{FF2B5EF4-FFF2-40B4-BE49-F238E27FC236}">
                <a16:creationId xmlns:a16="http://schemas.microsoft.com/office/drawing/2014/main" id="{FD96E44E-2F07-616B-08A5-613FABE88111}"/>
              </a:ext>
            </a:extLst>
          </p:cNvPr>
          <p:cNvSpPr/>
          <p:nvPr/>
        </p:nvSpPr>
        <p:spPr>
          <a:xfrm>
            <a:off x="393879" y="266958"/>
            <a:ext cx="3821626"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Bildobjekt 5">
            <a:extLst>
              <a:ext uri="{FF2B5EF4-FFF2-40B4-BE49-F238E27FC236}">
                <a16:creationId xmlns:a16="http://schemas.microsoft.com/office/drawing/2014/main" id="{65B26288-9EF1-8837-A409-6B0179D4C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73AE288B-94BE-4FB9-8EA3-EBC58D28BA21}"/>
              </a:ext>
            </a:extLst>
          </p:cNvPr>
          <p:cNvSpPr txBox="1"/>
          <p:nvPr/>
        </p:nvSpPr>
        <p:spPr>
          <a:xfrm>
            <a:off x="722159" y="230623"/>
            <a:ext cx="2530000" cy="461665"/>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spTree>
    <p:extLst>
      <p:ext uri="{BB962C8B-B14F-4D97-AF65-F5344CB8AC3E}">
        <p14:creationId xmlns:p14="http://schemas.microsoft.com/office/powerpoint/2010/main" val="664861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ell 3">
            <a:extLst>
              <a:ext uri="{FF2B5EF4-FFF2-40B4-BE49-F238E27FC236}">
                <a16:creationId xmlns:a16="http://schemas.microsoft.com/office/drawing/2014/main" id="{599212D3-F7E0-590B-C5DD-51A6C9ED151B}"/>
              </a:ext>
            </a:extLst>
          </p:cNvPr>
          <p:cNvGraphicFramePr>
            <a:graphicFrameLocks noGrp="1"/>
          </p:cNvGraphicFramePr>
          <p:nvPr/>
        </p:nvGraphicFramePr>
        <p:xfrm>
          <a:off x="448735" y="936833"/>
          <a:ext cx="11378080" cy="4953858"/>
        </p:xfrm>
        <a:graphic>
          <a:graphicData uri="http://schemas.openxmlformats.org/drawingml/2006/table">
            <a:tbl>
              <a:tblPr firstRow="1" bandRow="1">
                <a:tableStyleId>{5C22544A-7EE6-4342-B048-85BDC9FD1C3A}</a:tableStyleId>
              </a:tblPr>
              <a:tblGrid>
                <a:gridCol w="3813180">
                  <a:extLst>
                    <a:ext uri="{9D8B030D-6E8A-4147-A177-3AD203B41FA5}">
                      <a16:colId xmlns:a16="http://schemas.microsoft.com/office/drawing/2014/main" val="2508661942"/>
                    </a:ext>
                  </a:extLst>
                </a:gridCol>
                <a:gridCol w="3890069">
                  <a:extLst>
                    <a:ext uri="{9D8B030D-6E8A-4147-A177-3AD203B41FA5}">
                      <a16:colId xmlns:a16="http://schemas.microsoft.com/office/drawing/2014/main" val="4070208440"/>
                    </a:ext>
                  </a:extLst>
                </a:gridCol>
                <a:gridCol w="3674831">
                  <a:extLst>
                    <a:ext uri="{9D8B030D-6E8A-4147-A177-3AD203B41FA5}">
                      <a16:colId xmlns:a16="http://schemas.microsoft.com/office/drawing/2014/main" val="1468000804"/>
                    </a:ext>
                  </a:extLst>
                </a:gridCol>
              </a:tblGrid>
              <a:tr h="503778">
                <a:tc>
                  <a:txBody>
                    <a:bodyPr/>
                    <a:lstStyle/>
                    <a:p>
                      <a:r>
                        <a:rPr lang="sv-SE" sz="2000" i="0" dirty="0">
                          <a:solidFill>
                            <a:srgbClr val="0070C0"/>
                          </a:solidFill>
                          <a:latin typeface="Arial Nova Cond" panose="020B0506020202020204" pitchFamily="34" charset="0"/>
                        </a:rPr>
                        <a:t>FÖRBEREDELSE</a:t>
                      </a:r>
                    </a:p>
                  </a:txBody>
                  <a:tcPr>
                    <a:solidFill>
                      <a:schemeClr val="bg1"/>
                    </a:solidFill>
                  </a:tcPr>
                </a:tc>
                <a:tc>
                  <a:txBody>
                    <a:bodyPr/>
                    <a:lstStyle/>
                    <a:p>
                      <a:r>
                        <a:rPr lang="sv-SE" sz="2000" i="0" dirty="0">
                          <a:solidFill>
                            <a:srgbClr val="0070C0"/>
                          </a:solidFill>
                          <a:latin typeface="Arial Nova Cond" panose="020B0506020202020204" pitchFamily="34" charset="0"/>
                        </a:rPr>
                        <a:t>GENOMFÖRANDE</a:t>
                      </a:r>
                    </a:p>
                  </a:txBody>
                  <a:tcPr>
                    <a:solidFill>
                      <a:schemeClr val="bg1"/>
                    </a:solidFill>
                  </a:tcPr>
                </a:tc>
                <a:tc>
                  <a:txBody>
                    <a:bodyPr/>
                    <a:lstStyle/>
                    <a:p>
                      <a:r>
                        <a:rPr lang="sv-SE" sz="2000" i="0" dirty="0">
                          <a:solidFill>
                            <a:srgbClr val="0070C0"/>
                          </a:solidFill>
                          <a:latin typeface="Arial Nova Cond" panose="020B0506020202020204" pitchFamily="34" charset="0"/>
                        </a:rPr>
                        <a:t>UTVÄRDERING</a:t>
                      </a:r>
                    </a:p>
                  </a:txBody>
                  <a:tcPr>
                    <a:solidFill>
                      <a:schemeClr val="bg1"/>
                    </a:solidFill>
                  </a:tcPr>
                </a:tc>
                <a:extLst>
                  <a:ext uri="{0D108BD9-81ED-4DB2-BD59-A6C34878D82A}">
                    <a16:rowId xmlns:a16="http://schemas.microsoft.com/office/drawing/2014/main" val="3228773718"/>
                  </a:ext>
                </a:extLst>
              </a:tr>
              <a:tr h="3525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JAG KOMMER I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Jag ansvarar för att komma i tid till samlingen. Jag tar hjälp om jag inte kan lösa det på egen hand.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FFFF00"/>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JAG HAR RÄTT MATERIAL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Jag packar min IFK-väska själv med fotbollsskor, benskydd, benskyddstejp, matchtröja, shorts, vattenflaska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JAG ÄR FÖRBEREDD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Jag är utvilad och har ätit bra mat innan matchen. Jag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förberedd på att genomföra taktiken som tränaren har förmedlat dagen innan eller under matchsamlingen.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SCHEMA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45 min </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Spelarna samlas och byter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35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Matchgenomgången börjar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25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Matchuppvärmning börjar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a:t>
                      </a:r>
                      <a:r>
                        <a:rPr kumimoji="0" lang="sv-SE" sz="1100" b="0" i="0" u="none" strike="noStrike" kern="1200" cap="none" spc="0" normalizeH="0" baseline="0" noProof="0" dirty="0" err="1">
                          <a:ln>
                            <a:noFill/>
                          </a:ln>
                          <a:solidFill>
                            <a:prstClr val="white"/>
                          </a:solidFill>
                          <a:effectLst/>
                          <a:uLnTx/>
                          <a:uFillTx/>
                          <a:latin typeface="Arial Nova Light" panose="020B0304020202020204" pitchFamily="34" charset="0"/>
                          <a:sym typeface="Wingdings" panose="05000000000000000000" pitchFamily="2" charset="2"/>
                        </a:rPr>
                        <a:t>Highfive</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-kvadraten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Krysslöp eller kolonner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Possessionspel med 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15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Matchtröjan tas på i omklädningsrum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Spelarna får sista påminnelserna</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JAG GÖR MITT BÄSTA</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Maximera sin egen prestation utifrån att göra sitt allra bästa.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Spelaren har med sig sin individuella utvecklingsplan ut på planen och gör aktioner utifrån den. IUP ska vägleda spelaren att söka upp utmanande situationer.</a:t>
                      </a:r>
                      <a:endParaRPr kumimoji="0" lang="sv-SE" sz="110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JAG FÖLJER VÄRDEGRUNDEN KRAM</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Kamratskap – Respekt – Ansvar – Mod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JAG GÖR LAGKAMRATER BÄTTRE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Ute på planen peppar jag mina lagkamrater, jag firar våra mål med laget, jag ger tummen upp och </a:t>
                      </a:r>
                      <a:r>
                        <a:rPr kumimoji="0" lang="sv-SE" sz="1100" b="0" i="0" u="none" strike="noStrike" kern="120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high-five</a:t>
                      </a:r>
                      <a:r>
                        <a:rPr kumimoji="0" lang="sv-SE" sz="11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vid bra prestationer.</a:t>
                      </a:r>
                      <a:endParaRPr kumimoji="0" lang="sv-SE" sz="1100" b="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endParaRPr lang="sv-SE" sz="1100" dirty="0">
                        <a:solidFill>
                          <a:schemeClr val="bg1"/>
                        </a:solidFill>
                        <a:latin typeface="Arial Nova Light" panose="020B03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JAG DELTAR I</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Reflektionen tillsammans med tränarna och lagkamraterna för att göra mig själv och lagkamrater bättre.</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5 min </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Spelarna reflekterar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Hur gick det med dagens prestationsmål?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Hur bra var min arbetsinsats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Vad lyckades vi bäst med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Vad kan vi göra bättre till nästa match?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10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Spelarna reflekterar tillsammans med ledare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15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Tränar sammanfattar reflektionen och delger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viktigaste informationen inför nästa vecka</a:t>
                      </a:r>
                    </a:p>
                  </a:txBody>
                  <a:tcPr>
                    <a:noFill/>
                  </a:tcPr>
                </a:tc>
                <a:extLst>
                  <a:ext uri="{0D108BD9-81ED-4DB2-BD59-A6C34878D82A}">
                    <a16:rowId xmlns:a16="http://schemas.microsoft.com/office/drawing/2014/main" val="2183421365"/>
                  </a:ext>
                </a:extLst>
              </a:tr>
            </a:tbl>
          </a:graphicData>
        </a:graphic>
      </p:graphicFrame>
      <p:sp>
        <p:nvSpPr>
          <p:cNvPr id="4" name="Parallellogram 3">
            <a:extLst>
              <a:ext uri="{FF2B5EF4-FFF2-40B4-BE49-F238E27FC236}">
                <a16:creationId xmlns:a16="http://schemas.microsoft.com/office/drawing/2014/main" id="{2E105C69-C903-8B66-56EA-C0F34D463983}"/>
              </a:ext>
            </a:extLst>
          </p:cNvPr>
          <p:cNvSpPr/>
          <p:nvPr/>
        </p:nvSpPr>
        <p:spPr>
          <a:xfrm>
            <a:off x="393878" y="266958"/>
            <a:ext cx="6697035"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1" y="273996"/>
            <a:ext cx="6057075"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SPELARENS ANSVAR INFÖR, UNDER OCH EFTER MATCH</a:t>
            </a:r>
          </a:p>
        </p:txBody>
      </p:sp>
      <p:sp>
        <p:nvSpPr>
          <p:cNvPr id="8" name="textruta 7">
            <a:extLst>
              <a:ext uri="{FF2B5EF4-FFF2-40B4-BE49-F238E27FC236}">
                <a16:creationId xmlns:a16="http://schemas.microsoft.com/office/drawing/2014/main" id="{3EBBA430-55BA-F0C0-98C8-66EB18737931}"/>
              </a:ext>
            </a:extLst>
          </p:cNvPr>
          <p:cNvSpPr txBox="1"/>
          <p:nvPr/>
        </p:nvSpPr>
        <p:spPr>
          <a:xfrm>
            <a:off x="1930650" y="6153418"/>
            <a:ext cx="5655683" cy="400110"/>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ANVÄND TAKTIKTAVLA </a:t>
            </a: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a:t>
            </a:r>
            <a:endPar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p:txBody>
      </p:sp>
      <p:pic>
        <p:nvPicPr>
          <p:cNvPr id="9" name="Bild 8" descr="Klassrum med hel fyllning">
            <a:extLst>
              <a:ext uri="{FF2B5EF4-FFF2-40B4-BE49-F238E27FC236}">
                <a16:creationId xmlns:a16="http://schemas.microsoft.com/office/drawing/2014/main" id="{39AADE07-3215-0689-45D4-2C9A1F06BC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0102" y="5890691"/>
            <a:ext cx="810811" cy="810811"/>
          </a:xfrm>
          <a:prstGeom prst="rect">
            <a:avLst/>
          </a:prstGeom>
        </p:spPr>
      </p:pic>
    </p:spTree>
    <p:extLst>
      <p:ext uri="{BB962C8B-B14F-4D97-AF65-F5344CB8AC3E}">
        <p14:creationId xmlns:p14="http://schemas.microsoft.com/office/powerpoint/2010/main" val="3876664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ell 3">
            <a:extLst>
              <a:ext uri="{FF2B5EF4-FFF2-40B4-BE49-F238E27FC236}">
                <a16:creationId xmlns:a16="http://schemas.microsoft.com/office/drawing/2014/main" id="{599212D3-F7E0-590B-C5DD-51A6C9ED151B}"/>
              </a:ext>
            </a:extLst>
          </p:cNvPr>
          <p:cNvGraphicFramePr>
            <a:graphicFrameLocks noGrp="1"/>
          </p:cNvGraphicFramePr>
          <p:nvPr/>
        </p:nvGraphicFramePr>
        <p:xfrm>
          <a:off x="448733" y="936833"/>
          <a:ext cx="11412588" cy="5654040"/>
        </p:xfrm>
        <a:graphic>
          <a:graphicData uri="http://schemas.openxmlformats.org/drawingml/2006/table">
            <a:tbl>
              <a:tblPr firstRow="1" bandRow="1">
                <a:tableStyleId>{5C22544A-7EE6-4342-B048-85BDC9FD1C3A}</a:tableStyleId>
              </a:tblPr>
              <a:tblGrid>
                <a:gridCol w="3019086">
                  <a:extLst>
                    <a:ext uri="{9D8B030D-6E8A-4147-A177-3AD203B41FA5}">
                      <a16:colId xmlns:a16="http://schemas.microsoft.com/office/drawing/2014/main" val="2508661942"/>
                    </a:ext>
                  </a:extLst>
                </a:gridCol>
                <a:gridCol w="4045789">
                  <a:extLst>
                    <a:ext uri="{9D8B030D-6E8A-4147-A177-3AD203B41FA5}">
                      <a16:colId xmlns:a16="http://schemas.microsoft.com/office/drawing/2014/main" val="4070208440"/>
                    </a:ext>
                  </a:extLst>
                </a:gridCol>
                <a:gridCol w="4347713">
                  <a:extLst>
                    <a:ext uri="{9D8B030D-6E8A-4147-A177-3AD203B41FA5}">
                      <a16:colId xmlns:a16="http://schemas.microsoft.com/office/drawing/2014/main" val="1468000804"/>
                    </a:ext>
                  </a:extLst>
                </a:gridCol>
              </a:tblGrid>
              <a:tr h="239953">
                <a:tc rowSpan="2">
                  <a:txBody>
                    <a:bodyPr/>
                    <a:lstStyle/>
                    <a:p>
                      <a:r>
                        <a:rPr lang="sv-SE" sz="2000" i="0" dirty="0">
                          <a:solidFill>
                            <a:srgbClr val="0070C0"/>
                          </a:solidFill>
                          <a:latin typeface="Arial Nova Cond" panose="020B0506020202020204" pitchFamily="34" charset="0"/>
                        </a:rPr>
                        <a:t>FÖRBEREDELSE</a:t>
                      </a:r>
                    </a:p>
                  </a:txBody>
                  <a:tcPr>
                    <a:solidFill>
                      <a:schemeClr val="bg1"/>
                    </a:solidFill>
                  </a:tcPr>
                </a:tc>
                <a:tc rowSpan="2">
                  <a:txBody>
                    <a:bodyPr/>
                    <a:lstStyle/>
                    <a:p>
                      <a:r>
                        <a:rPr lang="sv-SE" sz="2000" i="0" dirty="0">
                          <a:solidFill>
                            <a:srgbClr val="0070C0"/>
                          </a:solidFill>
                          <a:latin typeface="Arial Nova Cond" panose="020B0506020202020204" pitchFamily="34" charset="0"/>
                        </a:rPr>
                        <a:t>GENOMFÖRANDE</a:t>
                      </a:r>
                    </a:p>
                  </a:txBody>
                  <a:tcPr>
                    <a:solidFill>
                      <a:schemeClr val="bg1"/>
                    </a:solidFill>
                  </a:tcPr>
                </a:tc>
                <a:tc>
                  <a:txBody>
                    <a:bodyPr/>
                    <a:lstStyle/>
                    <a:p>
                      <a:r>
                        <a:rPr lang="sv-SE" sz="2000" i="0" dirty="0">
                          <a:solidFill>
                            <a:srgbClr val="0070C0"/>
                          </a:solidFill>
                          <a:latin typeface="Arial Nova Cond" panose="020B0506020202020204" pitchFamily="34" charset="0"/>
                        </a:rPr>
                        <a:t>UTVÄRDERING</a:t>
                      </a:r>
                    </a:p>
                  </a:txBody>
                  <a:tcPr>
                    <a:solidFill>
                      <a:schemeClr val="bg1"/>
                    </a:solidFill>
                  </a:tcPr>
                </a:tc>
                <a:extLst>
                  <a:ext uri="{0D108BD9-81ED-4DB2-BD59-A6C34878D82A}">
                    <a16:rowId xmlns:a16="http://schemas.microsoft.com/office/drawing/2014/main" val="3228773718"/>
                  </a:ext>
                </a:extLst>
              </a:tr>
              <a:tr h="0">
                <a:tc vMerge="1">
                  <a:txBody>
                    <a:bodyPr/>
                    <a:lstStyle/>
                    <a:p>
                      <a:endParaRPr lang="sv-SE"/>
                    </a:p>
                  </a:txBody>
                  <a:tcPr/>
                </a:tc>
                <a:tc vMerge="1">
                  <a:txBody>
                    <a:bodyPr/>
                    <a:lstStyle/>
                    <a:p>
                      <a:endParaRPr lang="sv-SE"/>
                    </a:p>
                  </a:txBody>
                  <a:tcPr/>
                </a:tc>
                <a:tc>
                  <a:txBody>
                    <a:bodyPr/>
                    <a:lstStyle/>
                    <a:p>
                      <a:endParaRPr lang="sv-SE" sz="1600" i="1" dirty="0">
                        <a:solidFill>
                          <a:srgbClr val="0070C0"/>
                        </a:solidFill>
                        <a:latin typeface="Arial Nova Cond" panose="020B0506020202020204" pitchFamily="34" charset="0"/>
                      </a:endParaRPr>
                    </a:p>
                  </a:txBody>
                  <a:tcPr>
                    <a:solidFill>
                      <a:schemeClr val="bg1"/>
                    </a:solidFill>
                  </a:tcPr>
                </a:tc>
                <a:extLst>
                  <a:ext uri="{0D108BD9-81ED-4DB2-BD59-A6C34878D82A}">
                    <a16:rowId xmlns:a16="http://schemas.microsoft.com/office/drawing/2014/main" val="1864203163"/>
                  </a:ext>
                </a:extLst>
              </a:tr>
              <a:tr h="234499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TRÄNAREN ANSVARAR FÖR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Tränaren ska ha planerat en laguppställning samt tilltänkta byten för att säkerställa antalet spelade minuter.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Tränaren fokuserar på att ungdomarna ska utvecklas genom en positiv approach. Energi och glädje ska uppmuntra ungdomarna till en bra prestation.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Tränaren genomför en matchgenomgång med ett fåtal taktiska inslag. Fokus ligger på arbeta utifrån lagets arbetssätt, veckans prestationsmål och med glädjen i fokus.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sym typeface="Wingdings" panose="05000000000000000000" pitchFamily="2" charset="2"/>
                        </a:rPr>
                        <a:t>MATCHGENOMGÅNG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Vad har vi tränat på under veckan?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Vad kan vi ta med oss till dagens match?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Vad är dagens prestationsmål?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Vad gör vi när målvakt har bollen?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Vad gör vi när motståndarnas målvakt har bollen?</a:t>
                      </a:r>
                    </a:p>
                  </a:txBody>
                  <a:tcPr>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rgbClr val="FFFF00"/>
                          </a:solidFill>
                          <a:effectLst/>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LÅTER SPELARNA TA EGNA BESLUT</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Hjälper spelarna att rikta sitt fokus </a:t>
                      </a: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med frågor och instruktioner som inte begränsar spelarna. </a:t>
                      </a:r>
                      <a:r>
                        <a:rPr lang="sv-SE" sz="1100" dirty="0" err="1">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T.ex</a:t>
                      </a: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t>
                      </a:r>
                      <a:b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b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Var finns det mer yta nu? (spelarna får avgöra om det finns mer yta någon annanstans)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Nu behövs du mer i mitten av planen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Går det </a:t>
                      </a: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att spelvända? (spelarna får avgöra hur spelvändningen går till)</a:t>
                      </a:r>
                      <a:endParaRPr kumimoji="0" lang="sv-SE" sz="110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rgbClr val="FFFF00"/>
                          </a:solidFill>
                          <a:effectLst/>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GER KONKRET POSITIV FEEDBACK</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IFK-tränaren hjälper spelarna att sortera vilka aktioner som var extra bra och mer avgörande i vissa situationer. </a:t>
                      </a:r>
                      <a:endParaRPr kumimoji="0" lang="sv-SE" sz="1100"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FFFF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rgbClr val="FFFF00"/>
                          </a:solidFill>
                          <a:effectLst/>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TAR ANSVAR FÖR SPELARNAS SPRÅK OCH TACKLINGAR</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Spelare som använder ovårdat språk och/eller använder tacklingar som kan ska motståndare ska tas av planen helst innan domaren gör det. Ledaren tar ansvar för detta oavsett hur det står i den enskilda matchen och spelarnas skicklighet som fotbollsspelare.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b="1"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rgbClr val="FFFF00"/>
                          </a:solidFill>
                          <a:effectLst/>
                          <a:latin typeface="Arial Nova Cond" panose="020B0506020202020204" pitchFamily="34" charset="0"/>
                          <a:ea typeface="DejaVu Sans Condensed" panose="020B0606030804020204" pitchFamily="34" charset="0"/>
                          <a:cs typeface="DejaVu Sans Condensed" panose="020B0606030804020204" pitchFamily="34" charset="0"/>
                        </a:rPr>
                        <a:t>VARJE MATCH ÄR LIKA VIKTIG OCH OVIKTIG PÅ SAMMA GÅNG</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100" dirty="0">
                          <a:solidFill>
                            <a:srgbClr val="FFFFFF"/>
                          </a:solidFill>
                          <a:effectLst/>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Alla matcher är lika viktiga som medel för att spelarna ska må bra och utvecklas men också oviktiga utifrån matchens resultat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LÅTER SPELARNA GÖRA MISSTAG</a:t>
                      </a:r>
                      <a:endParaRPr kumimoji="0" lang="sv-SE" sz="1100" b="1" i="0" u="none" strike="noStrike" kern="1200" cap="none" spc="0" normalizeH="0" baseline="0" noProof="0" dirty="0">
                        <a:ln>
                          <a:noFill/>
                        </a:ln>
                        <a:solidFill>
                          <a:srgbClr val="FFFF00"/>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En IFK-tränare fokuserar på spelarnas bra prestationer och försöker få spelarnas att upprepa dessa. En IFK-tränare </a:t>
                      </a:r>
                      <a:r>
                        <a:rPr kumimoji="0" lang="sv-SE" sz="1100" b="0" i="0" u="none" strike="noStrike" kern="120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radiostyr</a:t>
                      </a:r>
                      <a:r>
                        <a:rPr kumimoji="0" lang="sv-SE" sz="11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inte spelarna för att undvika misstag.</a:t>
                      </a:r>
                      <a:endParaRPr lang="sv-SE" sz="1100" dirty="0">
                        <a:solidFill>
                          <a:schemeClr val="bg1"/>
                        </a:solidFill>
                        <a:latin typeface="Arial Nova Light" panose="020B03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Tränaren ansvarar för att matchreflektionen blir genomförd. En matchreflektion som syftar till ett utökat lärande men som även uppmuntrar till ett framtida utövande och längtan efter nästa pass.</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5 min </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Spelarna reflekterar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Hur gick det med dagens prestationsmål?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Hur bra var min arbetsinsats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Vad lyckades vi bäst med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 Vad kan vi göra bättre till nästa match?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10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Spelarna reflekterar tillsammans med ledare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15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Tränar sammanfattar reflektionen och delger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viktigaste informationen inför nästa vecka</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Tränaren klappar om samtliga spelare i syfte att tacka för matchen.</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sym typeface="Wingdings" panose="05000000000000000000" pitchFamily="2" charset="2"/>
                        </a:rPr>
                        <a:t>- Tränaren säkerställer att material och klädsel är intakt och att det hamnar på rätt plats.</a:t>
                      </a:r>
                    </a:p>
                  </a:txBody>
                  <a:tcPr>
                    <a:noFill/>
                  </a:tcPr>
                </a:tc>
                <a:extLst>
                  <a:ext uri="{0D108BD9-81ED-4DB2-BD59-A6C34878D82A}">
                    <a16:rowId xmlns:a16="http://schemas.microsoft.com/office/drawing/2014/main" val="2183421365"/>
                  </a:ext>
                </a:extLst>
              </a:tr>
              <a:tr h="1439717">
                <a:tc vMerge="1">
                  <a:txBody>
                    <a:bodyPr/>
                    <a:lstStyle/>
                    <a:p>
                      <a:endParaRPr lang="sv-SE"/>
                    </a:p>
                  </a:txBody>
                  <a:tcPr/>
                </a:tc>
                <a:tc vMerge="1">
                  <a:txBody>
                    <a:bodyPr/>
                    <a:lstStyle/>
                    <a:p>
                      <a:endParaRPr lang="sv-S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OBLIGATORISKT</a:t>
                      </a:r>
                      <a:endParaRPr kumimoji="0" lang="sv-SE" sz="14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ansvarar för att laget tar sig an matchen på ett respektfullt sätt gentemot sig själva, motståndarna och våra domare.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genomför halvtidspausen och fokuserar på saker som vi gör bra och som vi kan göra bättre till andra halvlek.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Tränaren säkerställer att samtliga spelare tackar motståndarna och domarna för matchen.</a:t>
                      </a:r>
                    </a:p>
                  </a:txBody>
                  <a:tcPr>
                    <a:noFill/>
                  </a:tcPr>
                </a:tc>
                <a:extLst>
                  <a:ext uri="{0D108BD9-81ED-4DB2-BD59-A6C34878D82A}">
                    <a16:rowId xmlns:a16="http://schemas.microsoft.com/office/drawing/2014/main" val="4293114792"/>
                  </a:ext>
                </a:extLst>
              </a:tr>
            </a:tbl>
          </a:graphicData>
        </a:graphic>
      </p:graphicFrame>
      <p:sp>
        <p:nvSpPr>
          <p:cNvPr id="4" name="Parallellogram 3">
            <a:extLst>
              <a:ext uri="{FF2B5EF4-FFF2-40B4-BE49-F238E27FC236}">
                <a16:creationId xmlns:a16="http://schemas.microsoft.com/office/drawing/2014/main" id="{2E105C69-C903-8B66-56EA-C0F34D463983}"/>
              </a:ext>
            </a:extLst>
          </p:cNvPr>
          <p:cNvSpPr/>
          <p:nvPr/>
        </p:nvSpPr>
        <p:spPr>
          <a:xfrm>
            <a:off x="393878" y="266958"/>
            <a:ext cx="6697035"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1" y="273996"/>
            <a:ext cx="6057075"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TRÄNARENS ANSVAR INFÖR, UNDER OCH EFTER MATCH</a:t>
            </a:r>
          </a:p>
        </p:txBody>
      </p:sp>
    </p:spTree>
    <p:extLst>
      <p:ext uri="{BB962C8B-B14F-4D97-AF65-F5344CB8AC3E}">
        <p14:creationId xmlns:p14="http://schemas.microsoft.com/office/powerpoint/2010/main" val="1610864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Tabell 3">
            <a:extLst>
              <a:ext uri="{FF2B5EF4-FFF2-40B4-BE49-F238E27FC236}">
                <a16:creationId xmlns:a16="http://schemas.microsoft.com/office/drawing/2014/main" id="{599212D3-F7E0-590B-C5DD-51A6C9ED151B}"/>
              </a:ext>
            </a:extLst>
          </p:cNvPr>
          <p:cNvGraphicFramePr>
            <a:graphicFrameLocks noGrp="1"/>
          </p:cNvGraphicFramePr>
          <p:nvPr/>
        </p:nvGraphicFramePr>
        <p:xfrm>
          <a:off x="448734" y="936833"/>
          <a:ext cx="11274564" cy="5486400"/>
        </p:xfrm>
        <a:graphic>
          <a:graphicData uri="http://schemas.openxmlformats.org/drawingml/2006/table">
            <a:tbl>
              <a:tblPr firstRow="1" bandRow="1">
                <a:tableStyleId>{5C22544A-7EE6-4342-B048-85BDC9FD1C3A}</a:tableStyleId>
              </a:tblPr>
              <a:tblGrid>
                <a:gridCol w="4856511">
                  <a:extLst>
                    <a:ext uri="{9D8B030D-6E8A-4147-A177-3AD203B41FA5}">
                      <a16:colId xmlns:a16="http://schemas.microsoft.com/office/drawing/2014/main" val="2508661942"/>
                    </a:ext>
                  </a:extLst>
                </a:gridCol>
                <a:gridCol w="6418053">
                  <a:extLst>
                    <a:ext uri="{9D8B030D-6E8A-4147-A177-3AD203B41FA5}">
                      <a16:colId xmlns:a16="http://schemas.microsoft.com/office/drawing/2014/main" val="4070208440"/>
                    </a:ext>
                  </a:extLst>
                </a:gridCol>
              </a:tblGrid>
              <a:tr h="348503">
                <a:tc>
                  <a:txBody>
                    <a:bodyPr/>
                    <a:lstStyle/>
                    <a:p>
                      <a:r>
                        <a:rPr lang="sv-SE" sz="2000" i="1" dirty="0">
                          <a:solidFill>
                            <a:srgbClr val="0070C0"/>
                          </a:solidFill>
                          <a:latin typeface="Arial Nova Cond" panose="020B0506020202020204" pitchFamily="34" charset="0"/>
                        </a:rPr>
                        <a:t>INNAN MATCH</a:t>
                      </a:r>
                    </a:p>
                  </a:txBody>
                  <a:tcPr>
                    <a:solidFill>
                      <a:schemeClr val="bg1"/>
                    </a:solidFill>
                  </a:tcPr>
                </a:tc>
                <a:tc>
                  <a:txBody>
                    <a:bodyPr/>
                    <a:lstStyle/>
                    <a:p>
                      <a:r>
                        <a:rPr lang="sv-SE" sz="2000" i="1" dirty="0">
                          <a:solidFill>
                            <a:srgbClr val="0070C0"/>
                          </a:solidFill>
                          <a:latin typeface="Arial Nova Cond" panose="020B0506020202020204" pitchFamily="34" charset="0"/>
                        </a:rPr>
                        <a:t>UNDER MATCH</a:t>
                      </a:r>
                    </a:p>
                  </a:txBody>
                  <a:tcPr>
                    <a:solidFill>
                      <a:schemeClr val="bg1"/>
                    </a:solidFill>
                  </a:tcPr>
                </a:tc>
                <a:extLst>
                  <a:ext uri="{0D108BD9-81ED-4DB2-BD59-A6C34878D82A}">
                    <a16:rowId xmlns:a16="http://schemas.microsoft.com/office/drawing/2014/main" val="3228773718"/>
                  </a:ext>
                </a:extLst>
              </a:tr>
              <a:tr h="3525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ADMIN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lägger in spelare i </a:t>
                      </a:r>
                      <a:r>
                        <a:rPr kumimoji="0" lang="sv-SE" sz="11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Fogis</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inför match</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hälsar och stämmer av med domare innan match</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FILMA MATCHEN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ansvarar för att matchen blir inspelad när det finns möjlighet</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UPPVÄRMNING</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sköter uppvärmning av målvakt</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sköter uppvärmning av laget</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COACHNING I MATCH</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coachar målvakt och backlinje, en coachar mittfält och anfall</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coachar i anfallsspel och en i försvarsspel</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Högst två tränare får aktivt coacha i matchen, är det fler tränare tar de ansvar för andra uppgifter</a:t>
                      </a:r>
                      <a:endParaRPr kumimoji="0" lang="sv-SE" sz="12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PRATA MED AVBYTARE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pratar med avbytare under matchen och ställer frågor utifrån matchgenomgång och vad som händer i matchen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Tränare kan fråga spelaren vad hen vill försöka göra i sin position när hen kommer in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Tränaren står ”bakom bänken” dvs kan se bänken och spelarna samtidigt</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HALVTIDSPAUS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Högst två tränare pratar i pausen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Om fler tränare pratar riskerar budskapen till spelarna bli luddiga eller </a:t>
                      </a:r>
                      <a:r>
                        <a:rPr kumimoji="0" lang="sv-SE" sz="11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okonkreta</a:t>
                      </a: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Prata ihop ett par minuter innan halvtidspausen och kom överens om vad ni ska prata om och vad ni ska fråga spelarna</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BYTEN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Håll koll på vem som ska byta med vem och när</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Håll koll på tiden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Låt spelarna sköta bytena själva, avbytaren kan ropa ”nästa” till den som är planen dvs nästa tillfälle i matchen som är lämpligt för byte</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SKADADE SPELARE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En tränare tar hand om skadade spelare</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Tränaren undviker att springa in direkt på planen och låter spelaren resa sig upp själv, om det inte är bråk med knytnävar eller huvudskada</a:t>
                      </a:r>
                    </a:p>
                  </a:txBody>
                  <a:tcPr>
                    <a:noFill/>
                  </a:tcPr>
                </a:tc>
                <a:extLst>
                  <a:ext uri="{0D108BD9-81ED-4DB2-BD59-A6C34878D82A}">
                    <a16:rowId xmlns:a16="http://schemas.microsoft.com/office/drawing/2014/main" val="2183421365"/>
                  </a:ext>
                </a:extLst>
              </a:tr>
            </a:tbl>
          </a:graphicData>
        </a:graphic>
      </p:graphicFrame>
      <p:sp>
        <p:nvSpPr>
          <p:cNvPr id="4" name="Parallellogram 3">
            <a:extLst>
              <a:ext uri="{FF2B5EF4-FFF2-40B4-BE49-F238E27FC236}">
                <a16:creationId xmlns:a16="http://schemas.microsoft.com/office/drawing/2014/main" id="{2E105C69-C903-8B66-56EA-C0F34D463983}"/>
              </a:ext>
            </a:extLst>
          </p:cNvPr>
          <p:cNvSpPr/>
          <p:nvPr/>
        </p:nvSpPr>
        <p:spPr>
          <a:xfrm>
            <a:off x="393879" y="266958"/>
            <a:ext cx="6057076"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1" y="273996"/>
            <a:ext cx="6057075"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TRÄNARTEAMETS ANSVARSFÖRDELNING</a:t>
            </a:r>
          </a:p>
        </p:txBody>
      </p:sp>
      <p:sp>
        <p:nvSpPr>
          <p:cNvPr id="10" name="textruta 9">
            <a:extLst>
              <a:ext uri="{FF2B5EF4-FFF2-40B4-BE49-F238E27FC236}">
                <a16:creationId xmlns:a16="http://schemas.microsoft.com/office/drawing/2014/main" id="{3753A45A-66F8-4F85-7AD2-03C6C773A87E}"/>
              </a:ext>
            </a:extLst>
          </p:cNvPr>
          <p:cNvSpPr txBox="1"/>
          <p:nvPr/>
        </p:nvSpPr>
        <p:spPr>
          <a:xfrm>
            <a:off x="-466392" y="614155"/>
            <a:ext cx="8138159"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err="1">
                <a:ln>
                  <a:noFill/>
                </a:ln>
                <a:solidFill>
                  <a:srgbClr val="FFFF00"/>
                </a:solidFill>
                <a:effectLst/>
                <a:uLnTx/>
                <a:uFillTx/>
                <a:latin typeface="Arial Nova Light" panose="020B0304020202020204" pitchFamily="34" charset="0"/>
                <a:ea typeface="+mn-ea"/>
                <a:cs typeface="+mn-cs"/>
              </a:rPr>
              <a:t>Tränarna</a:t>
            </a:r>
            <a:r>
              <a:rPr kumimoji="0" lang="sv-SE" sz="1400" b="0" i="0" u="none" strike="noStrike" kern="1200" cap="none" spc="0" normalizeH="0" baseline="0" noProof="0" dirty="0">
                <a:ln>
                  <a:noFill/>
                </a:ln>
                <a:solidFill>
                  <a:srgbClr val="FFFF00"/>
                </a:solidFill>
                <a:effectLst/>
                <a:uLnTx/>
                <a:uFillTx/>
                <a:latin typeface="Arial Nova Light" panose="020B0304020202020204" pitchFamily="34" charset="0"/>
                <a:ea typeface="+mn-ea"/>
                <a:cs typeface="+mn-cs"/>
              </a:rPr>
              <a:t> kommer överens innan matchen om vilka uppgifter de tar ansvar för</a:t>
            </a:r>
          </a:p>
        </p:txBody>
      </p:sp>
    </p:spTree>
    <p:extLst>
      <p:ext uri="{BB962C8B-B14F-4D97-AF65-F5344CB8AC3E}">
        <p14:creationId xmlns:p14="http://schemas.microsoft.com/office/powerpoint/2010/main" val="2113377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34263"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Parallellogram 3">
            <a:extLst>
              <a:ext uri="{FF2B5EF4-FFF2-40B4-BE49-F238E27FC236}">
                <a16:creationId xmlns:a16="http://schemas.microsoft.com/office/drawing/2014/main" id="{2E105C69-C903-8B66-56EA-C0F34D463983}"/>
              </a:ext>
            </a:extLst>
          </p:cNvPr>
          <p:cNvSpPr/>
          <p:nvPr/>
        </p:nvSpPr>
        <p:spPr>
          <a:xfrm>
            <a:off x="393879" y="266958"/>
            <a:ext cx="6057076"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7E0F7CA9-FB0A-29C3-EB1A-2AF330C5C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textruta 6">
            <a:extLst>
              <a:ext uri="{FF2B5EF4-FFF2-40B4-BE49-F238E27FC236}">
                <a16:creationId xmlns:a16="http://schemas.microsoft.com/office/drawing/2014/main" id="{F1CCE25B-E9C2-770B-EC65-AB972C5C40A2}"/>
              </a:ext>
            </a:extLst>
          </p:cNvPr>
          <p:cNvSpPr txBox="1"/>
          <p:nvPr/>
        </p:nvSpPr>
        <p:spPr>
          <a:xfrm>
            <a:off x="783672" y="273996"/>
            <a:ext cx="4927016"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GENERELLA RIKTLINJER KRING MATCHEN</a:t>
            </a:r>
          </a:p>
        </p:txBody>
      </p:sp>
      <p:sp>
        <p:nvSpPr>
          <p:cNvPr id="8" name="Parallellogram 7">
            <a:extLst>
              <a:ext uri="{FF2B5EF4-FFF2-40B4-BE49-F238E27FC236}">
                <a16:creationId xmlns:a16="http://schemas.microsoft.com/office/drawing/2014/main" id="{62724945-929B-EBCB-261A-337DDBC25D66}"/>
              </a:ext>
            </a:extLst>
          </p:cNvPr>
          <p:cNvSpPr/>
          <p:nvPr/>
        </p:nvSpPr>
        <p:spPr>
          <a:xfrm>
            <a:off x="563525" y="1297070"/>
            <a:ext cx="7191621"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arallellogram 8">
            <a:extLst>
              <a:ext uri="{FF2B5EF4-FFF2-40B4-BE49-F238E27FC236}">
                <a16:creationId xmlns:a16="http://schemas.microsoft.com/office/drawing/2014/main" id="{25E523C2-65C5-B409-8280-294A64825C1A}"/>
              </a:ext>
            </a:extLst>
          </p:cNvPr>
          <p:cNvSpPr/>
          <p:nvPr/>
        </p:nvSpPr>
        <p:spPr>
          <a:xfrm>
            <a:off x="563525" y="2784318"/>
            <a:ext cx="7191621"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Parallellogram 10">
            <a:extLst>
              <a:ext uri="{FF2B5EF4-FFF2-40B4-BE49-F238E27FC236}">
                <a16:creationId xmlns:a16="http://schemas.microsoft.com/office/drawing/2014/main" id="{DD71BF7A-3C5E-4A35-FC66-81A98159EB0C}"/>
              </a:ext>
            </a:extLst>
          </p:cNvPr>
          <p:cNvSpPr/>
          <p:nvPr/>
        </p:nvSpPr>
        <p:spPr>
          <a:xfrm>
            <a:off x="563526" y="4237368"/>
            <a:ext cx="7191620"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ruta 11">
            <a:extLst>
              <a:ext uri="{FF2B5EF4-FFF2-40B4-BE49-F238E27FC236}">
                <a16:creationId xmlns:a16="http://schemas.microsoft.com/office/drawing/2014/main" id="{797A43EF-A964-B8B6-B78A-55EFA7B74F3A}"/>
              </a:ext>
            </a:extLst>
          </p:cNvPr>
          <p:cNvSpPr txBox="1"/>
          <p:nvPr/>
        </p:nvSpPr>
        <p:spPr>
          <a:xfrm>
            <a:off x="563525" y="1726627"/>
            <a:ext cx="77782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Föräldrar och anhöriga ska stå på motsatt sida av planen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Hemmalagets och bortalagets spelare och tränare ska stå på samma sida</a:t>
            </a:r>
          </a:p>
        </p:txBody>
      </p:sp>
      <p:sp>
        <p:nvSpPr>
          <p:cNvPr id="13" name="textruta 12">
            <a:extLst>
              <a:ext uri="{FF2B5EF4-FFF2-40B4-BE49-F238E27FC236}">
                <a16:creationId xmlns:a16="http://schemas.microsoft.com/office/drawing/2014/main" id="{F7FDC3F3-5990-2CFA-BBE5-DCBE8517B5B5}"/>
              </a:ext>
            </a:extLst>
          </p:cNvPr>
          <p:cNvSpPr txBox="1"/>
          <p:nvPr/>
        </p:nvSpPr>
        <p:spPr>
          <a:xfrm>
            <a:off x="563524" y="3222081"/>
            <a:ext cx="94517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Som ledare ska du alltid ha en dialog med motståndarlagets ledare och domare inför varje match. Kan vara att lagen har en gemensam historik kring enskilda spelare eller föräldrar som har betett sig mindre bra som domaren bör känna till.</a:t>
            </a:r>
          </a:p>
        </p:txBody>
      </p:sp>
      <p:sp>
        <p:nvSpPr>
          <p:cNvPr id="14" name="textruta 13">
            <a:extLst>
              <a:ext uri="{FF2B5EF4-FFF2-40B4-BE49-F238E27FC236}">
                <a16:creationId xmlns:a16="http://schemas.microsoft.com/office/drawing/2014/main" id="{0A859D61-4761-DA19-CBDF-4E59D3E9C2BA}"/>
              </a:ext>
            </a:extLst>
          </p:cNvPr>
          <p:cNvSpPr txBox="1"/>
          <p:nvPr/>
        </p:nvSpPr>
        <p:spPr>
          <a:xfrm>
            <a:off x="563524" y="4702847"/>
            <a:ext cx="929646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rPr>
              <a:t>För att säkerställa spelarnas egna beslutsfattande ska tränarna coacha spelarna. Det innebär att tränaren bestämmer vad spelarnas få positiv feedback på och vad spelarna ska få instruktioner eller frågor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rPr>
              <a:t>Föräldrarna ska peppa hela laget och inte bara sitt eget barn.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rPr>
              <a:t>Föräldrarna ska inte berömma passningar som slås i panik eller ropa ”NEEEJ” när spelarna inte gör mål</a:t>
            </a: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p:txBody>
      </p:sp>
      <p:sp>
        <p:nvSpPr>
          <p:cNvPr id="15" name="textruta 14">
            <a:extLst>
              <a:ext uri="{FF2B5EF4-FFF2-40B4-BE49-F238E27FC236}">
                <a16:creationId xmlns:a16="http://schemas.microsoft.com/office/drawing/2014/main" id="{28236B06-BE70-C134-E497-06D2034D3679}"/>
              </a:ext>
            </a:extLst>
          </p:cNvPr>
          <p:cNvSpPr txBox="1"/>
          <p:nvPr/>
        </p:nvSpPr>
        <p:spPr>
          <a:xfrm>
            <a:off x="680672" y="1309383"/>
            <a:ext cx="6957326"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SPELARE OCH TRÄNARE PÅ ENA SIDAN, PUBLIK PÅ DEN ANDRA</a:t>
            </a:r>
          </a:p>
        </p:txBody>
      </p:sp>
      <p:sp>
        <p:nvSpPr>
          <p:cNvPr id="16" name="textruta 15">
            <a:extLst>
              <a:ext uri="{FF2B5EF4-FFF2-40B4-BE49-F238E27FC236}">
                <a16:creationId xmlns:a16="http://schemas.microsoft.com/office/drawing/2014/main" id="{5FACF074-98A7-7133-4F25-231BCB76C93C}"/>
              </a:ext>
            </a:extLst>
          </p:cNvPr>
          <p:cNvSpPr txBox="1"/>
          <p:nvPr/>
        </p:nvSpPr>
        <p:spPr>
          <a:xfrm>
            <a:off x="728810" y="2768661"/>
            <a:ext cx="4809347"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DIALOG MED MOTSTÅNDARE OCH DOMARE</a:t>
            </a:r>
          </a:p>
        </p:txBody>
      </p:sp>
      <p:sp>
        <p:nvSpPr>
          <p:cNvPr id="17" name="textruta 16">
            <a:extLst>
              <a:ext uri="{FF2B5EF4-FFF2-40B4-BE49-F238E27FC236}">
                <a16:creationId xmlns:a16="http://schemas.microsoft.com/office/drawing/2014/main" id="{8231A592-A974-197F-2966-27EE4F9ECC9A}"/>
              </a:ext>
            </a:extLst>
          </p:cNvPr>
          <p:cNvSpPr txBox="1"/>
          <p:nvPr/>
        </p:nvSpPr>
        <p:spPr>
          <a:xfrm>
            <a:off x="728811" y="4225984"/>
            <a:ext cx="4809346"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TRÄNARE COACHAR, FÖRÄLDRAR PEPPAR</a:t>
            </a:r>
          </a:p>
        </p:txBody>
      </p:sp>
    </p:spTree>
    <p:extLst>
      <p:ext uri="{BB962C8B-B14F-4D97-AF65-F5344CB8AC3E}">
        <p14:creationId xmlns:p14="http://schemas.microsoft.com/office/powerpoint/2010/main" val="823898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35A9D22-A738-4EF9-9B18-11D84F83A9C6}"/>
              </a:ext>
            </a:extLst>
          </p:cNvPr>
          <p:cNvPicPr>
            <a:picLocks noChangeAspect="1"/>
          </p:cNvPicPr>
          <p:nvPr/>
        </p:nvPicPr>
        <p:blipFill>
          <a:blip r:embed="rId2"/>
          <a:srcRect t="4907" b="4907"/>
          <a:stretch/>
        </p:blipFill>
        <p:spPr>
          <a:xfrm>
            <a:off x="0" y="0"/>
            <a:ext cx="12192000" cy="6858000"/>
          </a:xfrm>
          <a:prstGeom prst="rect">
            <a:avLst/>
          </a:prstGeom>
        </p:spPr>
      </p:pic>
      <p:sp>
        <p:nvSpPr>
          <p:cNvPr id="7" name="Rektangel 6">
            <a:extLst>
              <a:ext uri="{FF2B5EF4-FFF2-40B4-BE49-F238E27FC236}">
                <a16:creationId xmlns:a16="http://schemas.microsoft.com/office/drawing/2014/main" id="{ADB73D79-FA18-4CEF-BCDD-05667FF8DA91}"/>
              </a:ext>
            </a:extLst>
          </p:cNvPr>
          <p:cNvSpPr/>
          <p:nvPr/>
        </p:nvSpPr>
        <p:spPr>
          <a:xfrm>
            <a:off x="0" y="0"/>
            <a:ext cx="12192000"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Bildobjekt 1">
            <a:extLst>
              <a:ext uri="{FF2B5EF4-FFF2-40B4-BE49-F238E27FC236}">
                <a16:creationId xmlns:a16="http://schemas.microsoft.com/office/drawing/2014/main" id="{079D87B4-F15A-61E0-AFDC-5D6FC8B8B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9013" y="904237"/>
            <a:ext cx="2953973" cy="2953973"/>
          </a:xfrm>
          <a:prstGeom prst="rect">
            <a:avLst/>
          </a:prstGeom>
        </p:spPr>
      </p:pic>
      <p:sp>
        <p:nvSpPr>
          <p:cNvPr id="6" name="Parallellogram 5">
            <a:extLst>
              <a:ext uri="{FF2B5EF4-FFF2-40B4-BE49-F238E27FC236}">
                <a16:creationId xmlns:a16="http://schemas.microsoft.com/office/drawing/2014/main" id="{45BFAFE0-464B-EC42-ADDD-E24A1740C87E}"/>
              </a:ext>
            </a:extLst>
          </p:cNvPr>
          <p:cNvSpPr/>
          <p:nvPr/>
        </p:nvSpPr>
        <p:spPr>
          <a:xfrm>
            <a:off x="3600808" y="4181456"/>
            <a:ext cx="4982475" cy="377345"/>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3D97200B-3353-1E74-DD3C-0A1DE92BF232}"/>
              </a:ext>
            </a:extLst>
          </p:cNvPr>
          <p:cNvSpPr txBox="1"/>
          <p:nvPr/>
        </p:nvSpPr>
        <p:spPr>
          <a:xfrm>
            <a:off x="3604761" y="4139295"/>
            <a:ext cx="4982475" cy="46166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1"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SPELSÄTT 7 MOT 7</a:t>
            </a:r>
          </a:p>
        </p:txBody>
      </p:sp>
      <p:sp>
        <p:nvSpPr>
          <p:cNvPr id="4" name="textruta 3">
            <a:extLst>
              <a:ext uri="{FF2B5EF4-FFF2-40B4-BE49-F238E27FC236}">
                <a16:creationId xmlns:a16="http://schemas.microsoft.com/office/drawing/2014/main" id="{EE5BC0FE-749C-2230-16BE-692708F4E73E}"/>
              </a:ext>
            </a:extLst>
          </p:cNvPr>
          <p:cNvSpPr txBox="1"/>
          <p:nvPr/>
        </p:nvSpPr>
        <p:spPr>
          <a:xfrm>
            <a:off x="2608616" y="4762447"/>
            <a:ext cx="6966857" cy="138499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2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ANFALLSSPEL OCH FÖRSVARSSPEL</a:t>
            </a:r>
          </a:p>
        </p:txBody>
      </p:sp>
    </p:spTree>
    <p:extLst>
      <p:ext uri="{BB962C8B-B14F-4D97-AF65-F5344CB8AC3E}">
        <p14:creationId xmlns:p14="http://schemas.microsoft.com/office/powerpoint/2010/main" val="3667723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HELPLAN KORTSIDA.png" descr="HELPLAN KORTSIDA.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03" name="Oval"/>
          <p:cNvSpPr/>
          <p:nvPr/>
        </p:nvSpPr>
        <p:spPr>
          <a:xfrm>
            <a:off x="7840057" y="3575392"/>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09" name="Oval"/>
          <p:cNvSpPr/>
          <p:nvPr/>
        </p:nvSpPr>
        <p:spPr>
          <a:xfrm>
            <a:off x="8175922" y="3286549"/>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18" name="Oval"/>
          <p:cNvSpPr/>
          <p:nvPr/>
        </p:nvSpPr>
        <p:spPr>
          <a:xfrm>
            <a:off x="6423447" y="6076705"/>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21" name="Oval"/>
          <p:cNvSpPr/>
          <p:nvPr/>
        </p:nvSpPr>
        <p:spPr>
          <a:xfrm>
            <a:off x="5683045" y="5833500"/>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24" name="Oval"/>
          <p:cNvSpPr/>
          <p:nvPr/>
        </p:nvSpPr>
        <p:spPr>
          <a:xfrm>
            <a:off x="8508251" y="6136061"/>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27" name="Rektangel"/>
          <p:cNvSpPr/>
          <p:nvPr/>
        </p:nvSpPr>
        <p:spPr>
          <a:xfrm>
            <a:off x="-6026" y="-2"/>
            <a:ext cx="3463209" cy="2733801"/>
          </a:xfrm>
          <a:prstGeom prst="rect">
            <a:avLst/>
          </a:prstGeom>
          <a:solidFill>
            <a:srgbClr val="0070C0">
              <a:alpha val="65000"/>
            </a:srgbClr>
          </a:solidFill>
          <a:ln w="12700">
            <a:miter lim="400000"/>
          </a:ln>
        </p:spPr>
        <p:txBody>
          <a:bodyPr lIns="0" tIns="0" rIns="0" bIns="0" anchor="ctr"/>
          <a:lstStyle/>
          <a:p>
            <a:pPr marL="0" marR="0" lvl="2" indent="228600" algn="l" defTabSz="412750" rtl="0" eaLnBrk="1" fontAlgn="auto" latinLnBrk="0" hangingPunct="0">
              <a:lnSpc>
                <a:spcPct val="100000"/>
              </a:lnSpc>
              <a:spcBef>
                <a:spcPts val="0"/>
              </a:spcBef>
              <a:spcAft>
                <a:spcPts val="0"/>
              </a:spcAft>
              <a:buClrTx/>
              <a:buSzTx/>
              <a:buFontTx/>
              <a:buNone/>
              <a:tabLst/>
              <a:defRPr sz="3400" b="0">
                <a:solidFill>
                  <a:srgbClr val="FFFFFF"/>
                </a:solidFill>
                <a:latin typeface="DIF Display"/>
                <a:ea typeface="DIF Display"/>
                <a:cs typeface="DIF Display"/>
                <a:sym typeface="DIF Display"/>
              </a:defRPr>
            </a:pPr>
            <a:endParaRPr kumimoji="0" sz="1700" b="0" i="0" u="none" strike="noStrike" kern="0" cap="none" spc="0" normalizeH="0" baseline="0" noProof="0" dirty="0">
              <a:ln>
                <a:noFill/>
              </a:ln>
              <a:solidFill>
                <a:srgbClr val="FFFFFF"/>
              </a:solidFill>
              <a:effectLst/>
              <a:uLnTx/>
              <a:uFillTx/>
              <a:latin typeface="Arial Nova Cond" panose="020B0506020202020204" pitchFamily="34" charset="0"/>
              <a:sym typeface="DIF Display"/>
            </a:endParaRPr>
          </a:p>
        </p:txBody>
      </p:sp>
      <p:sp>
        <p:nvSpPr>
          <p:cNvPr id="28" name="textruta 27">
            <a:extLst>
              <a:ext uri="{FF2B5EF4-FFF2-40B4-BE49-F238E27FC236}">
                <a16:creationId xmlns:a16="http://schemas.microsoft.com/office/drawing/2014/main" id="{2DEF60F5-CD7C-4518-84EC-DF416ACEB513}"/>
              </a:ext>
            </a:extLst>
          </p:cNvPr>
          <p:cNvSpPr txBox="1"/>
          <p:nvPr/>
        </p:nvSpPr>
        <p:spPr>
          <a:xfrm>
            <a:off x="668172" y="184884"/>
            <a:ext cx="2619831"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MATCHUPPVÄRMNING</a:t>
            </a:r>
          </a:p>
        </p:txBody>
      </p:sp>
      <p:sp>
        <p:nvSpPr>
          <p:cNvPr id="30" name="textruta 29">
            <a:extLst>
              <a:ext uri="{FF2B5EF4-FFF2-40B4-BE49-F238E27FC236}">
                <a16:creationId xmlns:a16="http://schemas.microsoft.com/office/drawing/2014/main" id="{5BD267EE-C168-48E7-A3E9-B4F5C66EF6A8}"/>
              </a:ext>
            </a:extLst>
          </p:cNvPr>
          <p:cNvSpPr txBox="1"/>
          <p:nvPr/>
        </p:nvSpPr>
        <p:spPr>
          <a:xfrm>
            <a:off x="138770" y="819829"/>
            <a:ext cx="3440607" cy="1713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l" defTabSz="412750" rtl="0" eaLnBrk="1" fontAlgn="auto" latinLnBrk="0" hangingPunct="0">
              <a:lnSpc>
                <a:spcPct val="15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15 min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Inverterade led</a:t>
            </a:r>
          </a:p>
          <a:p>
            <a:pPr marL="0" marR="0" lvl="0" indent="0" algn="l" defTabSz="412750" rtl="0" eaLnBrk="1" fontAlgn="auto" latinLnBrk="0" hangingPunct="0">
              <a:lnSpc>
                <a:spcPct val="150000"/>
              </a:lnSpc>
              <a:spcBef>
                <a:spcPts val="0"/>
              </a:spcBef>
              <a:spcAft>
                <a:spcPts val="0"/>
              </a:spcAft>
              <a:buClrTx/>
              <a:buSzTx/>
              <a:buFontTx/>
              <a:buNone/>
              <a:tabLst/>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1 </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High-five</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kvadrat</a:t>
            </a:r>
          </a:p>
          <a:p>
            <a:pPr marL="0" marR="0" lvl="0" indent="0" algn="l" defTabSz="412750" rtl="0" eaLnBrk="1" fontAlgn="auto" latinLnBrk="0" hangingPunct="0">
              <a:lnSpc>
                <a:spcPct val="150000"/>
              </a:lnSpc>
              <a:spcBef>
                <a:spcPts val="0"/>
              </a:spcBef>
              <a:spcAft>
                <a:spcPts val="0"/>
              </a:spcAft>
              <a:buClrTx/>
              <a:buSzTx/>
              <a:buFontTx/>
              <a:buNone/>
              <a:tabLst/>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2 Kolonner</a:t>
            </a:r>
          </a:p>
          <a:p>
            <a:pPr marL="0" marR="0" lvl="0" indent="0" algn="l" defTabSz="412750" rtl="0" eaLnBrk="1" fontAlgn="auto" latinLnBrk="0" hangingPunct="0">
              <a:lnSpc>
                <a:spcPct val="150000"/>
              </a:lnSpc>
              <a:spcBef>
                <a:spcPts val="0"/>
              </a:spcBef>
              <a:spcAft>
                <a:spcPts val="0"/>
              </a:spcAft>
              <a:buClrTx/>
              <a:buSzTx/>
              <a:buFontTx/>
              <a:buNone/>
              <a:tabLst/>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		3 Väggspel förbi led</a:t>
            </a:r>
          </a:p>
          <a:p>
            <a:pPr marL="0" marR="0" lvl="0" indent="0" algn="l" defTabSz="412750" rtl="0" eaLnBrk="1" fontAlgn="auto" latinLnBrk="0" hangingPunct="0">
              <a:lnSpc>
                <a:spcPct val="150000"/>
              </a:lnSpc>
              <a:spcBef>
                <a:spcPts val="0"/>
              </a:spcBef>
              <a:spcAft>
                <a:spcPts val="0"/>
              </a:spcAft>
              <a:buClrTx/>
              <a:buSzTx/>
              <a:buFontTx/>
              <a:buNone/>
              <a:tabLst/>
              <a:defRPr/>
            </a:pPr>
            <a:endPar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a:p>
            <a:pPr marL="0" marR="0" lvl="0" indent="0" algn="l" defTabSz="412750" rtl="0" eaLnBrk="1" fontAlgn="auto" latinLnBrk="0" hangingPunct="0">
              <a:lnSpc>
                <a:spcPct val="150000"/>
              </a:lnSpc>
              <a:spcBef>
                <a:spcPts val="0"/>
              </a:spcBef>
              <a:spcAft>
                <a:spcPts val="0"/>
              </a:spcAft>
              <a:buClrTx/>
              <a:buSzTx/>
              <a:buFontTx/>
              <a:buNone/>
              <a:tabLst/>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10 min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rPr>
              <a:t>Possessionspel med riktning	</a:t>
            </a:r>
            <a:endPar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32" name="Likbent triangel 31">
            <a:extLst>
              <a:ext uri="{FF2B5EF4-FFF2-40B4-BE49-F238E27FC236}">
                <a16:creationId xmlns:a16="http://schemas.microsoft.com/office/drawing/2014/main" id="{83D700CD-167C-4112-B4AD-67C50D0E0462}"/>
              </a:ext>
            </a:extLst>
          </p:cNvPr>
          <p:cNvSpPr/>
          <p:nvPr/>
        </p:nvSpPr>
        <p:spPr>
          <a:xfrm>
            <a:off x="6141166" y="3174017"/>
            <a:ext cx="149290" cy="489109"/>
          </a:xfrm>
          <a:prstGeom prst="triangle">
            <a:avLst/>
          </a:prstGeom>
          <a:solidFill>
            <a:srgbClr val="FF0000"/>
          </a:solid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 name="Likbent triangel 33">
            <a:extLst>
              <a:ext uri="{FF2B5EF4-FFF2-40B4-BE49-F238E27FC236}">
                <a16:creationId xmlns:a16="http://schemas.microsoft.com/office/drawing/2014/main" id="{9615F8CC-DB96-48DE-8338-D4BF348939B1}"/>
              </a:ext>
            </a:extLst>
          </p:cNvPr>
          <p:cNvSpPr/>
          <p:nvPr/>
        </p:nvSpPr>
        <p:spPr>
          <a:xfrm>
            <a:off x="6168604" y="5626704"/>
            <a:ext cx="149290" cy="489109"/>
          </a:xfrm>
          <a:prstGeom prst="triangle">
            <a:avLst/>
          </a:prstGeom>
          <a:solidFill>
            <a:srgbClr val="FF0000"/>
          </a:solid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 name="Oval">
            <a:extLst>
              <a:ext uri="{FF2B5EF4-FFF2-40B4-BE49-F238E27FC236}">
                <a16:creationId xmlns:a16="http://schemas.microsoft.com/office/drawing/2014/main" id="{B67A9219-17A8-4FEF-95BE-83061837DD78}"/>
              </a:ext>
            </a:extLst>
          </p:cNvPr>
          <p:cNvSpPr/>
          <p:nvPr/>
        </p:nvSpPr>
        <p:spPr>
          <a:xfrm>
            <a:off x="6290456" y="3356288"/>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cxnSp>
        <p:nvCxnSpPr>
          <p:cNvPr id="5" name="Rak pilkoppling 4">
            <a:extLst>
              <a:ext uri="{FF2B5EF4-FFF2-40B4-BE49-F238E27FC236}">
                <a16:creationId xmlns:a16="http://schemas.microsoft.com/office/drawing/2014/main" id="{DECADE47-86F4-4CFF-A252-C74684419B46}"/>
              </a:ext>
            </a:extLst>
          </p:cNvPr>
          <p:cNvCxnSpPr>
            <a:cxnSpLocks/>
          </p:cNvCxnSpPr>
          <p:nvPr/>
        </p:nvCxnSpPr>
        <p:spPr>
          <a:xfrm flipH="1">
            <a:off x="5993237" y="3905326"/>
            <a:ext cx="234026" cy="1918344"/>
          </a:xfrm>
          <a:prstGeom prst="straightConnector1">
            <a:avLst/>
          </a:prstGeom>
          <a:noFill/>
          <a:ln w="762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41" name="Gruppera">
            <a:extLst>
              <a:ext uri="{FF2B5EF4-FFF2-40B4-BE49-F238E27FC236}">
                <a16:creationId xmlns:a16="http://schemas.microsoft.com/office/drawing/2014/main" id="{7D30BF91-A4AF-44C2-B7E4-4A85D3AAE4B6}"/>
              </a:ext>
            </a:extLst>
          </p:cNvPr>
          <p:cNvGrpSpPr/>
          <p:nvPr/>
        </p:nvGrpSpPr>
        <p:grpSpPr>
          <a:xfrm>
            <a:off x="5983810" y="3825950"/>
            <a:ext cx="158750" cy="158751"/>
            <a:chOff x="0" y="0"/>
            <a:chExt cx="317500" cy="317500"/>
          </a:xfrm>
        </p:grpSpPr>
        <p:sp>
          <p:nvSpPr>
            <p:cNvPr id="42" name="Oval">
              <a:extLst>
                <a:ext uri="{FF2B5EF4-FFF2-40B4-BE49-F238E27FC236}">
                  <a16:creationId xmlns:a16="http://schemas.microsoft.com/office/drawing/2014/main" id="{8102B2E8-2407-4F94-92DD-F22D1181E9CC}"/>
                </a:ext>
              </a:extLst>
            </p:cNvPr>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43" name="Fotboll">
              <a:extLst>
                <a:ext uri="{FF2B5EF4-FFF2-40B4-BE49-F238E27FC236}">
                  <a16:creationId xmlns:a16="http://schemas.microsoft.com/office/drawing/2014/main" id="{2ED6C75F-0760-4AA3-A783-651DFA8A2C6E}"/>
                </a:ext>
              </a:extLst>
            </p:cNvPr>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50" name="Likbent triangel 49">
            <a:extLst>
              <a:ext uri="{FF2B5EF4-FFF2-40B4-BE49-F238E27FC236}">
                <a16:creationId xmlns:a16="http://schemas.microsoft.com/office/drawing/2014/main" id="{DB86D59F-4789-402C-99F0-7AF82C5EE8BF}"/>
              </a:ext>
            </a:extLst>
          </p:cNvPr>
          <p:cNvSpPr/>
          <p:nvPr/>
        </p:nvSpPr>
        <p:spPr>
          <a:xfrm>
            <a:off x="7851063" y="3128035"/>
            <a:ext cx="149290" cy="489109"/>
          </a:xfrm>
          <a:prstGeom prst="triangle">
            <a:avLst/>
          </a:prstGeom>
          <a:solidFill>
            <a:srgbClr val="FF0000"/>
          </a:solid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1" name="Form">
            <a:extLst>
              <a:ext uri="{FF2B5EF4-FFF2-40B4-BE49-F238E27FC236}">
                <a16:creationId xmlns:a16="http://schemas.microsoft.com/office/drawing/2014/main" id="{608410F1-5FC9-4D9B-A4FE-CDD3FBD0591F}"/>
              </a:ext>
            </a:extLst>
          </p:cNvPr>
          <p:cNvSpPr/>
          <p:nvPr/>
        </p:nvSpPr>
        <p:spPr>
          <a:xfrm>
            <a:off x="3257741" y="1201828"/>
            <a:ext cx="5825808" cy="1694501"/>
          </a:xfrm>
          <a:custGeom>
            <a:avLst/>
            <a:gdLst>
              <a:gd name="connsiteX0" fmla="*/ 1184 w 21600"/>
              <a:gd name="connsiteY0" fmla="*/ 0 h 21600"/>
              <a:gd name="connsiteX1" fmla="*/ 19193 w 21600"/>
              <a:gd name="connsiteY1" fmla="*/ 883 h 21600"/>
              <a:gd name="connsiteX2" fmla="*/ 21600 w 21600"/>
              <a:gd name="connsiteY2" fmla="*/ 21600 h 21600"/>
              <a:gd name="connsiteX3" fmla="*/ 0 w 21600"/>
              <a:gd name="connsiteY3" fmla="*/ 21356 h 21600"/>
              <a:gd name="connsiteX4" fmla="*/ 1184 w 21600"/>
              <a:gd name="connsiteY4" fmla="*/ 0 h 21600"/>
              <a:gd name="connsiteX0" fmla="*/ 2187 w 21600"/>
              <a:gd name="connsiteY0" fmla="*/ 30 h 20717"/>
              <a:gd name="connsiteX1" fmla="*/ 19193 w 21600"/>
              <a:gd name="connsiteY1" fmla="*/ 0 h 20717"/>
              <a:gd name="connsiteX2" fmla="*/ 21600 w 21600"/>
              <a:gd name="connsiteY2" fmla="*/ 20717 h 20717"/>
              <a:gd name="connsiteX3" fmla="*/ 0 w 21600"/>
              <a:gd name="connsiteY3" fmla="*/ 20473 h 20717"/>
              <a:gd name="connsiteX4" fmla="*/ 2187 w 21600"/>
              <a:gd name="connsiteY4" fmla="*/ 30 h 2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0717" extrusionOk="0">
                <a:moveTo>
                  <a:pt x="2187" y="30"/>
                </a:moveTo>
                <a:lnTo>
                  <a:pt x="19193" y="0"/>
                </a:lnTo>
                <a:lnTo>
                  <a:pt x="21600" y="20717"/>
                </a:lnTo>
                <a:lnTo>
                  <a:pt x="0" y="20473"/>
                </a:lnTo>
                <a:cubicBezTo>
                  <a:pt x="395" y="13354"/>
                  <a:pt x="1792" y="7149"/>
                  <a:pt x="2187" y="30"/>
                </a:cubicBezTo>
                <a:close/>
              </a:path>
            </a:pathLst>
          </a:custGeom>
          <a:solidFill>
            <a:schemeClr val="accent1">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52" name="Likbent triangel 51">
            <a:extLst>
              <a:ext uri="{FF2B5EF4-FFF2-40B4-BE49-F238E27FC236}">
                <a16:creationId xmlns:a16="http://schemas.microsoft.com/office/drawing/2014/main" id="{321513D4-7896-4CB6-8856-91321718E7A1}"/>
              </a:ext>
            </a:extLst>
          </p:cNvPr>
          <p:cNvSpPr/>
          <p:nvPr/>
        </p:nvSpPr>
        <p:spPr>
          <a:xfrm>
            <a:off x="8084902" y="5432126"/>
            <a:ext cx="149290" cy="489109"/>
          </a:xfrm>
          <a:prstGeom prst="triangle">
            <a:avLst/>
          </a:prstGeom>
          <a:solidFill>
            <a:srgbClr val="FF0000"/>
          </a:solid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3" name="Oval">
            <a:extLst>
              <a:ext uri="{FF2B5EF4-FFF2-40B4-BE49-F238E27FC236}">
                <a16:creationId xmlns:a16="http://schemas.microsoft.com/office/drawing/2014/main" id="{16A42CDC-A162-4E46-9BC0-5AF0C47E514A}"/>
              </a:ext>
            </a:extLst>
          </p:cNvPr>
          <p:cNvSpPr/>
          <p:nvPr/>
        </p:nvSpPr>
        <p:spPr>
          <a:xfrm>
            <a:off x="8012736" y="5386778"/>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cxnSp>
        <p:nvCxnSpPr>
          <p:cNvPr id="54" name="Rak pilkoppling 53">
            <a:extLst>
              <a:ext uri="{FF2B5EF4-FFF2-40B4-BE49-F238E27FC236}">
                <a16:creationId xmlns:a16="http://schemas.microsoft.com/office/drawing/2014/main" id="{47FFB74C-AC76-4546-9790-F6813FAE2079}"/>
              </a:ext>
            </a:extLst>
          </p:cNvPr>
          <p:cNvCxnSpPr>
            <a:cxnSpLocks/>
          </p:cNvCxnSpPr>
          <p:nvPr/>
        </p:nvCxnSpPr>
        <p:spPr>
          <a:xfrm>
            <a:off x="8419257" y="3709884"/>
            <a:ext cx="210662" cy="2200151"/>
          </a:xfrm>
          <a:prstGeom prst="straightConnector1">
            <a:avLst/>
          </a:prstGeom>
          <a:noFill/>
          <a:ln w="762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56" name="Rak pilkoppling 55">
            <a:extLst>
              <a:ext uri="{FF2B5EF4-FFF2-40B4-BE49-F238E27FC236}">
                <a16:creationId xmlns:a16="http://schemas.microsoft.com/office/drawing/2014/main" id="{E70A0E8C-91B2-4F44-8D7C-4E4C2DE956B7}"/>
              </a:ext>
            </a:extLst>
          </p:cNvPr>
          <p:cNvCxnSpPr>
            <a:cxnSpLocks/>
          </p:cNvCxnSpPr>
          <p:nvPr/>
        </p:nvCxnSpPr>
        <p:spPr>
          <a:xfrm flipH="1" flipV="1">
            <a:off x="8240218" y="5113176"/>
            <a:ext cx="317037" cy="832402"/>
          </a:xfrm>
          <a:prstGeom prst="straightConnector1">
            <a:avLst/>
          </a:prstGeom>
          <a:noFill/>
          <a:ln w="762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59" name="Rak pilkoppling 58">
            <a:extLst>
              <a:ext uri="{FF2B5EF4-FFF2-40B4-BE49-F238E27FC236}">
                <a16:creationId xmlns:a16="http://schemas.microsoft.com/office/drawing/2014/main" id="{420BB66F-7FAB-4AD1-A94B-559B5B0B5F6F}"/>
              </a:ext>
            </a:extLst>
          </p:cNvPr>
          <p:cNvCxnSpPr>
            <a:cxnSpLocks/>
          </p:cNvCxnSpPr>
          <p:nvPr/>
        </p:nvCxnSpPr>
        <p:spPr>
          <a:xfrm flipH="1">
            <a:off x="7377209" y="5214818"/>
            <a:ext cx="691707" cy="218460"/>
          </a:xfrm>
          <a:prstGeom prst="straightConnector1">
            <a:avLst/>
          </a:prstGeom>
          <a:noFill/>
          <a:ln w="762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62" name="Gruppera">
            <a:extLst>
              <a:ext uri="{FF2B5EF4-FFF2-40B4-BE49-F238E27FC236}">
                <a16:creationId xmlns:a16="http://schemas.microsoft.com/office/drawing/2014/main" id="{65C550AE-DA96-4CD7-9F5E-4E716334E498}"/>
              </a:ext>
            </a:extLst>
          </p:cNvPr>
          <p:cNvGrpSpPr/>
          <p:nvPr/>
        </p:nvGrpSpPr>
        <p:grpSpPr>
          <a:xfrm>
            <a:off x="8274409" y="3542008"/>
            <a:ext cx="158750" cy="158751"/>
            <a:chOff x="0" y="0"/>
            <a:chExt cx="317500" cy="317500"/>
          </a:xfrm>
        </p:grpSpPr>
        <p:sp>
          <p:nvSpPr>
            <p:cNvPr id="63" name="Oval">
              <a:extLst>
                <a:ext uri="{FF2B5EF4-FFF2-40B4-BE49-F238E27FC236}">
                  <a16:creationId xmlns:a16="http://schemas.microsoft.com/office/drawing/2014/main" id="{654D5EAB-2102-4441-9410-12DA60256881}"/>
                </a:ext>
              </a:extLst>
            </p:cNvPr>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 name="Fotboll">
              <a:extLst>
                <a:ext uri="{FF2B5EF4-FFF2-40B4-BE49-F238E27FC236}">
                  <a16:creationId xmlns:a16="http://schemas.microsoft.com/office/drawing/2014/main" id="{00889A9E-3B9D-4EC2-8195-0AC8731DC849}"/>
                </a:ext>
              </a:extLst>
            </p:cNvPr>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cxnSp>
        <p:nvCxnSpPr>
          <p:cNvPr id="18" name="Rak koppling 17">
            <a:extLst>
              <a:ext uri="{FF2B5EF4-FFF2-40B4-BE49-F238E27FC236}">
                <a16:creationId xmlns:a16="http://schemas.microsoft.com/office/drawing/2014/main" id="{F0AD24D3-1131-4978-AF83-DAFA813D4EA1}"/>
              </a:ext>
            </a:extLst>
          </p:cNvPr>
          <p:cNvCxnSpPr>
            <a:cxnSpLocks/>
          </p:cNvCxnSpPr>
          <p:nvPr/>
        </p:nvCxnSpPr>
        <p:spPr>
          <a:xfrm>
            <a:off x="7441323" y="5587251"/>
            <a:ext cx="905270" cy="636545"/>
          </a:xfrm>
          <a:prstGeom prst="line">
            <a:avLst/>
          </a:prstGeom>
          <a:noFill/>
          <a:ln w="57150" cap="flat">
            <a:solidFill>
              <a:srgbClr val="FFFF00"/>
            </a:solidFill>
            <a:prstDash val="sysDot"/>
            <a:miter lim="400000"/>
          </a:ln>
          <a:effectLst/>
          <a:sp3d/>
        </p:spPr>
        <p:style>
          <a:lnRef idx="0">
            <a:scrgbClr r="0" g="0" b="0"/>
          </a:lnRef>
          <a:fillRef idx="0">
            <a:scrgbClr r="0" g="0" b="0"/>
          </a:fillRef>
          <a:effectRef idx="0">
            <a:scrgbClr r="0" g="0" b="0"/>
          </a:effectRef>
          <a:fontRef idx="none"/>
        </p:style>
      </p:cxnSp>
      <p:cxnSp>
        <p:nvCxnSpPr>
          <p:cNvPr id="68" name="Rak koppling 67">
            <a:extLst>
              <a:ext uri="{FF2B5EF4-FFF2-40B4-BE49-F238E27FC236}">
                <a16:creationId xmlns:a16="http://schemas.microsoft.com/office/drawing/2014/main" id="{ACF8B270-64AB-4682-982C-03C5BD7C2AAE}"/>
              </a:ext>
            </a:extLst>
          </p:cNvPr>
          <p:cNvCxnSpPr>
            <a:cxnSpLocks/>
          </p:cNvCxnSpPr>
          <p:nvPr/>
        </p:nvCxnSpPr>
        <p:spPr>
          <a:xfrm flipH="1">
            <a:off x="8083392" y="3525094"/>
            <a:ext cx="134822" cy="1624647"/>
          </a:xfrm>
          <a:prstGeom prst="line">
            <a:avLst/>
          </a:prstGeom>
          <a:noFill/>
          <a:ln w="57150" cap="flat">
            <a:solidFill>
              <a:srgbClr val="FFFF00"/>
            </a:solidFill>
            <a:prstDash val="sysDot"/>
            <a:miter lim="400000"/>
          </a:ln>
          <a:effectLst/>
          <a:sp3d/>
        </p:spPr>
        <p:style>
          <a:lnRef idx="0">
            <a:scrgbClr r="0" g="0" b="0"/>
          </a:lnRef>
          <a:fillRef idx="0">
            <a:scrgbClr r="0" g="0" b="0"/>
          </a:fillRef>
          <a:effectRef idx="0">
            <a:scrgbClr r="0" g="0" b="0"/>
          </a:effectRef>
          <a:fontRef idx="none"/>
        </p:style>
      </p:cxnSp>
      <p:sp>
        <p:nvSpPr>
          <p:cNvPr id="200" name="Oval"/>
          <p:cNvSpPr/>
          <p:nvPr/>
        </p:nvSpPr>
        <p:spPr>
          <a:xfrm>
            <a:off x="6180112" y="3682268"/>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0" name="Oval">
            <a:extLst>
              <a:ext uri="{FF2B5EF4-FFF2-40B4-BE49-F238E27FC236}">
                <a16:creationId xmlns:a16="http://schemas.microsoft.com/office/drawing/2014/main" id="{A6C1AB87-22A7-41B0-83C1-DBE159D36E8B}"/>
              </a:ext>
            </a:extLst>
          </p:cNvPr>
          <p:cNvSpPr/>
          <p:nvPr/>
        </p:nvSpPr>
        <p:spPr>
          <a:xfrm>
            <a:off x="3585199" y="1434633"/>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 name="Oval">
            <a:extLst>
              <a:ext uri="{FF2B5EF4-FFF2-40B4-BE49-F238E27FC236}">
                <a16:creationId xmlns:a16="http://schemas.microsoft.com/office/drawing/2014/main" id="{2C86311A-C8F4-4316-A3A8-9E8CBCA053A9}"/>
              </a:ext>
            </a:extLst>
          </p:cNvPr>
          <p:cNvSpPr/>
          <p:nvPr/>
        </p:nvSpPr>
        <p:spPr>
          <a:xfrm>
            <a:off x="8786656" y="2387911"/>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 name="Oval">
            <a:extLst>
              <a:ext uri="{FF2B5EF4-FFF2-40B4-BE49-F238E27FC236}">
                <a16:creationId xmlns:a16="http://schemas.microsoft.com/office/drawing/2014/main" id="{C4F1D508-747C-42A1-925D-BF0DE2B88BB8}"/>
              </a:ext>
            </a:extLst>
          </p:cNvPr>
          <p:cNvSpPr/>
          <p:nvPr/>
        </p:nvSpPr>
        <p:spPr>
          <a:xfrm>
            <a:off x="5423127" y="2475645"/>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3" name="Oval">
            <a:extLst>
              <a:ext uri="{FF2B5EF4-FFF2-40B4-BE49-F238E27FC236}">
                <a16:creationId xmlns:a16="http://schemas.microsoft.com/office/drawing/2014/main" id="{ABD48AF1-6ED8-40BB-838E-402BFC8BF17F}"/>
              </a:ext>
            </a:extLst>
          </p:cNvPr>
          <p:cNvSpPr/>
          <p:nvPr/>
        </p:nvSpPr>
        <p:spPr>
          <a:xfrm>
            <a:off x="7554006" y="1758235"/>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4" name="Oval">
            <a:extLst>
              <a:ext uri="{FF2B5EF4-FFF2-40B4-BE49-F238E27FC236}">
                <a16:creationId xmlns:a16="http://schemas.microsoft.com/office/drawing/2014/main" id="{D3346CDA-08BE-4DCC-98BE-77A8982A5B8B}"/>
              </a:ext>
            </a:extLst>
          </p:cNvPr>
          <p:cNvSpPr/>
          <p:nvPr/>
        </p:nvSpPr>
        <p:spPr>
          <a:xfrm>
            <a:off x="5661471" y="1605085"/>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5" name="Oval">
            <a:extLst>
              <a:ext uri="{FF2B5EF4-FFF2-40B4-BE49-F238E27FC236}">
                <a16:creationId xmlns:a16="http://schemas.microsoft.com/office/drawing/2014/main" id="{1B2A6D50-492F-46CB-A6BD-ACA5A0255168}"/>
              </a:ext>
            </a:extLst>
          </p:cNvPr>
          <p:cNvSpPr/>
          <p:nvPr/>
        </p:nvSpPr>
        <p:spPr>
          <a:xfrm>
            <a:off x="6914450" y="2322596"/>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6" name="Oval">
            <a:extLst>
              <a:ext uri="{FF2B5EF4-FFF2-40B4-BE49-F238E27FC236}">
                <a16:creationId xmlns:a16="http://schemas.microsoft.com/office/drawing/2014/main" id="{ECEB7920-8EC9-4272-8459-716515D711F8}"/>
              </a:ext>
            </a:extLst>
          </p:cNvPr>
          <p:cNvSpPr/>
          <p:nvPr/>
        </p:nvSpPr>
        <p:spPr>
          <a:xfrm>
            <a:off x="4505049" y="2049078"/>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7" name="Oval">
            <a:extLst>
              <a:ext uri="{FF2B5EF4-FFF2-40B4-BE49-F238E27FC236}">
                <a16:creationId xmlns:a16="http://schemas.microsoft.com/office/drawing/2014/main" id="{04147ECC-5E1C-4C00-AC6C-744ABE3C9E9C}"/>
              </a:ext>
            </a:extLst>
          </p:cNvPr>
          <p:cNvSpPr/>
          <p:nvPr/>
        </p:nvSpPr>
        <p:spPr>
          <a:xfrm>
            <a:off x="3204183" y="2413232"/>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8" name="Oval">
            <a:extLst>
              <a:ext uri="{FF2B5EF4-FFF2-40B4-BE49-F238E27FC236}">
                <a16:creationId xmlns:a16="http://schemas.microsoft.com/office/drawing/2014/main" id="{42D77130-B2ED-47FB-B3FE-95FAFED00FD1}"/>
              </a:ext>
            </a:extLst>
          </p:cNvPr>
          <p:cNvSpPr/>
          <p:nvPr/>
        </p:nvSpPr>
        <p:spPr>
          <a:xfrm>
            <a:off x="8346593" y="1377671"/>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9" name="Oval">
            <a:extLst>
              <a:ext uri="{FF2B5EF4-FFF2-40B4-BE49-F238E27FC236}">
                <a16:creationId xmlns:a16="http://schemas.microsoft.com/office/drawing/2014/main" id="{77312F28-2064-431D-917A-2DA2B146CFC5}"/>
              </a:ext>
            </a:extLst>
          </p:cNvPr>
          <p:cNvSpPr/>
          <p:nvPr/>
        </p:nvSpPr>
        <p:spPr>
          <a:xfrm>
            <a:off x="6474387" y="1392534"/>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80" name="Oval">
            <a:extLst>
              <a:ext uri="{FF2B5EF4-FFF2-40B4-BE49-F238E27FC236}">
                <a16:creationId xmlns:a16="http://schemas.microsoft.com/office/drawing/2014/main" id="{470E9BA9-16F5-49ED-A6BB-2FB336999FAB}"/>
              </a:ext>
            </a:extLst>
          </p:cNvPr>
          <p:cNvSpPr/>
          <p:nvPr/>
        </p:nvSpPr>
        <p:spPr>
          <a:xfrm>
            <a:off x="6168789" y="2152779"/>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81" name="Oval">
            <a:extLst>
              <a:ext uri="{FF2B5EF4-FFF2-40B4-BE49-F238E27FC236}">
                <a16:creationId xmlns:a16="http://schemas.microsoft.com/office/drawing/2014/main" id="{B341E89C-8E22-4765-97C2-928CFB6E6624}"/>
              </a:ext>
            </a:extLst>
          </p:cNvPr>
          <p:cNvSpPr/>
          <p:nvPr/>
        </p:nvSpPr>
        <p:spPr>
          <a:xfrm>
            <a:off x="7377209" y="2558331"/>
            <a:ext cx="243335" cy="175469"/>
          </a:xfrm>
          <a:prstGeom prst="ellipse">
            <a:avLst/>
          </a:prstGeom>
          <a:solidFill>
            <a:srgbClr val="FF0000"/>
          </a:solidFill>
          <a:ln w="50800" cap="flat">
            <a:solidFill>
              <a:srgbClr val="00000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cxnSp>
        <p:nvCxnSpPr>
          <p:cNvPr id="22" name="Rak pilkoppling 21">
            <a:extLst>
              <a:ext uri="{FF2B5EF4-FFF2-40B4-BE49-F238E27FC236}">
                <a16:creationId xmlns:a16="http://schemas.microsoft.com/office/drawing/2014/main" id="{6106711B-376A-44F1-80B4-B630F33BA1D7}"/>
              </a:ext>
            </a:extLst>
          </p:cNvPr>
          <p:cNvCxnSpPr/>
          <p:nvPr/>
        </p:nvCxnSpPr>
        <p:spPr>
          <a:xfrm>
            <a:off x="4492801" y="1081230"/>
            <a:ext cx="3468924" cy="0"/>
          </a:xfrm>
          <a:prstGeom prst="straightConnector1">
            <a:avLst/>
          </a:prstGeom>
          <a:noFill/>
          <a:ln w="76200" cap="flat">
            <a:solidFill>
              <a:srgbClr val="FFFF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grpSp>
        <p:nvGrpSpPr>
          <p:cNvPr id="84" name="Gruppera">
            <a:extLst>
              <a:ext uri="{FF2B5EF4-FFF2-40B4-BE49-F238E27FC236}">
                <a16:creationId xmlns:a16="http://schemas.microsoft.com/office/drawing/2014/main" id="{C54DC980-3A2B-4F7E-8321-B763477453D1}"/>
              </a:ext>
            </a:extLst>
          </p:cNvPr>
          <p:cNvGrpSpPr/>
          <p:nvPr/>
        </p:nvGrpSpPr>
        <p:grpSpPr>
          <a:xfrm>
            <a:off x="4801942" y="2081763"/>
            <a:ext cx="158750" cy="158751"/>
            <a:chOff x="0" y="0"/>
            <a:chExt cx="317500" cy="317500"/>
          </a:xfrm>
        </p:grpSpPr>
        <p:sp>
          <p:nvSpPr>
            <p:cNvPr id="85" name="Oval">
              <a:extLst>
                <a:ext uri="{FF2B5EF4-FFF2-40B4-BE49-F238E27FC236}">
                  <a16:creationId xmlns:a16="http://schemas.microsoft.com/office/drawing/2014/main" id="{6074A852-0FE4-4C5A-B3BA-15289F9ED4E4}"/>
                </a:ext>
              </a:extLst>
            </p:cNvPr>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86" name="Fotboll">
              <a:extLst>
                <a:ext uri="{FF2B5EF4-FFF2-40B4-BE49-F238E27FC236}">
                  <a16:creationId xmlns:a16="http://schemas.microsoft.com/office/drawing/2014/main" id="{F7137C81-B900-4120-9023-7DCDA6E07733}"/>
                </a:ext>
              </a:extLst>
            </p:cNvPr>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cxnSp>
        <p:nvCxnSpPr>
          <p:cNvPr id="87" name="Rak pilkoppling 86">
            <a:extLst>
              <a:ext uri="{FF2B5EF4-FFF2-40B4-BE49-F238E27FC236}">
                <a16:creationId xmlns:a16="http://schemas.microsoft.com/office/drawing/2014/main" id="{663055EE-A406-4DDF-B1D1-A041D2E70CC9}"/>
              </a:ext>
            </a:extLst>
          </p:cNvPr>
          <p:cNvCxnSpPr>
            <a:cxnSpLocks/>
          </p:cNvCxnSpPr>
          <p:nvPr/>
        </p:nvCxnSpPr>
        <p:spPr>
          <a:xfrm flipV="1">
            <a:off x="5106419" y="1605085"/>
            <a:ext cx="1929699" cy="555426"/>
          </a:xfrm>
          <a:prstGeom prst="straightConnector1">
            <a:avLst/>
          </a:prstGeom>
          <a:noFill/>
          <a:ln w="762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55" name="Bildobjekt 54">
            <a:extLst>
              <a:ext uri="{FF2B5EF4-FFF2-40B4-BE49-F238E27FC236}">
                <a16:creationId xmlns:a16="http://schemas.microsoft.com/office/drawing/2014/main" id="{961BA61D-D5B7-4831-8BDB-2C28204AC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57" name="Form">
            <a:extLst>
              <a:ext uri="{FF2B5EF4-FFF2-40B4-BE49-F238E27FC236}">
                <a16:creationId xmlns:a16="http://schemas.microsoft.com/office/drawing/2014/main" id="{5F41A0A6-5932-4710-AFB8-486E4CDEA16A}"/>
              </a:ext>
            </a:extLst>
          </p:cNvPr>
          <p:cNvSpPr/>
          <p:nvPr/>
        </p:nvSpPr>
        <p:spPr>
          <a:xfrm>
            <a:off x="2105336" y="4160961"/>
            <a:ext cx="3466178" cy="1777602"/>
          </a:xfrm>
          <a:custGeom>
            <a:avLst/>
            <a:gdLst>
              <a:gd name="connsiteX0" fmla="*/ 1184 w 21600"/>
              <a:gd name="connsiteY0" fmla="*/ 0 h 21600"/>
              <a:gd name="connsiteX1" fmla="*/ 19193 w 21600"/>
              <a:gd name="connsiteY1" fmla="*/ 883 h 21600"/>
              <a:gd name="connsiteX2" fmla="*/ 21600 w 21600"/>
              <a:gd name="connsiteY2" fmla="*/ 21600 h 21600"/>
              <a:gd name="connsiteX3" fmla="*/ 0 w 21600"/>
              <a:gd name="connsiteY3" fmla="*/ 21356 h 21600"/>
              <a:gd name="connsiteX4" fmla="*/ 1184 w 21600"/>
              <a:gd name="connsiteY4" fmla="*/ 0 h 21600"/>
              <a:gd name="connsiteX0" fmla="*/ 2187 w 21600"/>
              <a:gd name="connsiteY0" fmla="*/ 30 h 20717"/>
              <a:gd name="connsiteX1" fmla="*/ 19193 w 21600"/>
              <a:gd name="connsiteY1" fmla="*/ 0 h 20717"/>
              <a:gd name="connsiteX2" fmla="*/ 21600 w 21600"/>
              <a:gd name="connsiteY2" fmla="*/ 20717 h 20717"/>
              <a:gd name="connsiteX3" fmla="*/ 0 w 21600"/>
              <a:gd name="connsiteY3" fmla="*/ 20473 h 20717"/>
              <a:gd name="connsiteX4" fmla="*/ 2187 w 21600"/>
              <a:gd name="connsiteY4" fmla="*/ 30 h 20717"/>
              <a:gd name="connsiteX0" fmla="*/ 4145 w 21600"/>
              <a:gd name="connsiteY0" fmla="*/ 0 h 21703"/>
              <a:gd name="connsiteX1" fmla="*/ 19193 w 21600"/>
              <a:gd name="connsiteY1" fmla="*/ 986 h 21703"/>
              <a:gd name="connsiteX2" fmla="*/ 21600 w 21600"/>
              <a:gd name="connsiteY2" fmla="*/ 21703 h 21703"/>
              <a:gd name="connsiteX3" fmla="*/ 0 w 21600"/>
              <a:gd name="connsiteY3" fmla="*/ 21459 h 21703"/>
              <a:gd name="connsiteX4" fmla="*/ 4145 w 21600"/>
              <a:gd name="connsiteY4" fmla="*/ 0 h 21703"/>
              <a:gd name="connsiteX0" fmla="*/ 4145 w 21678"/>
              <a:gd name="connsiteY0" fmla="*/ 901 h 22604"/>
              <a:gd name="connsiteX1" fmla="*/ 21678 w 21678"/>
              <a:gd name="connsiteY1" fmla="*/ 0 h 22604"/>
              <a:gd name="connsiteX2" fmla="*/ 21600 w 21678"/>
              <a:gd name="connsiteY2" fmla="*/ 22604 h 22604"/>
              <a:gd name="connsiteX3" fmla="*/ 0 w 21678"/>
              <a:gd name="connsiteY3" fmla="*/ 22360 h 22604"/>
              <a:gd name="connsiteX4" fmla="*/ 4145 w 21678"/>
              <a:gd name="connsiteY4" fmla="*/ 901 h 22604"/>
              <a:gd name="connsiteX0" fmla="*/ 4145 w 21979"/>
              <a:gd name="connsiteY0" fmla="*/ 30 h 21733"/>
              <a:gd name="connsiteX1" fmla="*/ 21979 w 21979"/>
              <a:gd name="connsiteY1" fmla="*/ 0 h 21733"/>
              <a:gd name="connsiteX2" fmla="*/ 21600 w 21979"/>
              <a:gd name="connsiteY2" fmla="*/ 21733 h 21733"/>
              <a:gd name="connsiteX3" fmla="*/ 0 w 21979"/>
              <a:gd name="connsiteY3" fmla="*/ 21489 h 21733"/>
              <a:gd name="connsiteX4" fmla="*/ 4145 w 21979"/>
              <a:gd name="connsiteY4" fmla="*/ 30 h 21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79" h="21733" extrusionOk="0">
                <a:moveTo>
                  <a:pt x="4145" y="30"/>
                </a:moveTo>
                <a:lnTo>
                  <a:pt x="21979" y="0"/>
                </a:lnTo>
                <a:cubicBezTo>
                  <a:pt x="21953" y="7535"/>
                  <a:pt x="21626" y="14198"/>
                  <a:pt x="21600" y="21733"/>
                </a:cubicBezTo>
                <a:lnTo>
                  <a:pt x="0" y="21489"/>
                </a:lnTo>
                <a:cubicBezTo>
                  <a:pt x="395" y="14370"/>
                  <a:pt x="3750" y="7149"/>
                  <a:pt x="4145" y="30"/>
                </a:cubicBezTo>
                <a:close/>
              </a:path>
            </a:pathLst>
          </a:custGeom>
          <a:solidFill>
            <a:schemeClr val="accent1">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0" name="Oval">
            <a:extLst>
              <a:ext uri="{FF2B5EF4-FFF2-40B4-BE49-F238E27FC236}">
                <a16:creationId xmlns:a16="http://schemas.microsoft.com/office/drawing/2014/main" id="{7D9523D5-954A-4076-AAEB-3BC2C52CBDD9}"/>
              </a:ext>
            </a:extLst>
          </p:cNvPr>
          <p:cNvSpPr/>
          <p:nvPr/>
        </p:nvSpPr>
        <p:spPr>
          <a:xfrm>
            <a:off x="4717357" y="5386777"/>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1" name="Oval">
            <a:extLst>
              <a:ext uri="{FF2B5EF4-FFF2-40B4-BE49-F238E27FC236}">
                <a16:creationId xmlns:a16="http://schemas.microsoft.com/office/drawing/2014/main" id="{A69A35D6-DA7C-4377-8D1F-75A5AC23ED91}"/>
              </a:ext>
            </a:extLst>
          </p:cNvPr>
          <p:cNvSpPr/>
          <p:nvPr/>
        </p:nvSpPr>
        <p:spPr>
          <a:xfrm>
            <a:off x="3046373" y="5214818"/>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 name="Oval">
            <a:extLst>
              <a:ext uri="{FF2B5EF4-FFF2-40B4-BE49-F238E27FC236}">
                <a16:creationId xmlns:a16="http://schemas.microsoft.com/office/drawing/2014/main" id="{720F3EA5-E8C8-4C36-8072-63D770BA60AC}"/>
              </a:ext>
            </a:extLst>
          </p:cNvPr>
          <p:cNvSpPr/>
          <p:nvPr/>
        </p:nvSpPr>
        <p:spPr>
          <a:xfrm>
            <a:off x="3866271" y="4559334"/>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 name="Oval">
            <a:extLst>
              <a:ext uri="{FF2B5EF4-FFF2-40B4-BE49-F238E27FC236}">
                <a16:creationId xmlns:a16="http://schemas.microsoft.com/office/drawing/2014/main" id="{9BAEBEFA-2F1B-4604-ABFD-29CFBE6E6350}"/>
              </a:ext>
            </a:extLst>
          </p:cNvPr>
          <p:cNvSpPr/>
          <p:nvPr/>
        </p:nvSpPr>
        <p:spPr>
          <a:xfrm>
            <a:off x="3044668" y="4383865"/>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7" name="Oval">
            <a:extLst>
              <a:ext uri="{FF2B5EF4-FFF2-40B4-BE49-F238E27FC236}">
                <a16:creationId xmlns:a16="http://schemas.microsoft.com/office/drawing/2014/main" id="{BE907DEA-AC16-4E9F-9B60-E6B7B741E462}"/>
              </a:ext>
            </a:extLst>
          </p:cNvPr>
          <p:cNvSpPr/>
          <p:nvPr/>
        </p:nvSpPr>
        <p:spPr>
          <a:xfrm>
            <a:off x="3622936" y="5025441"/>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9" name="Oval">
            <a:extLst>
              <a:ext uri="{FF2B5EF4-FFF2-40B4-BE49-F238E27FC236}">
                <a16:creationId xmlns:a16="http://schemas.microsoft.com/office/drawing/2014/main" id="{A5F176EE-B063-49A9-93DD-7934F0F74E4E}"/>
              </a:ext>
            </a:extLst>
          </p:cNvPr>
          <p:cNvSpPr/>
          <p:nvPr/>
        </p:nvSpPr>
        <p:spPr>
          <a:xfrm>
            <a:off x="4759007" y="4475086"/>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82" name="Oval">
            <a:extLst>
              <a:ext uri="{FF2B5EF4-FFF2-40B4-BE49-F238E27FC236}">
                <a16:creationId xmlns:a16="http://schemas.microsoft.com/office/drawing/2014/main" id="{49E3DED1-DC35-445B-ADBC-ACAD7885E517}"/>
              </a:ext>
            </a:extLst>
          </p:cNvPr>
          <p:cNvSpPr/>
          <p:nvPr/>
        </p:nvSpPr>
        <p:spPr>
          <a:xfrm>
            <a:off x="3866271" y="5482002"/>
            <a:ext cx="243335" cy="175469"/>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Tree>
    <p:extLst>
      <p:ext uri="{BB962C8B-B14F-4D97-AF65-F5344CB8AC3E}">
        <p14:creationId xmlns:p14="http://schemas.microsoft.com/office/powerpoint/2010/main" val="1624937539"/>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HELPLAN KORTSIDA.png" descr="HELPLAN KORTSIDA.png"/>
          <p:cNvPicPr>
            <a:picLocks noChangeAspect="1"/>
          </p:cNvPicPr>
          <p:nvPr/>
        </p:nvPicPr>
        <p:blipFill>
          <a:blip r:embed="rId2"/>
          <a:stretch>
            <a:fillRect/>
          </a:stretch>
        </p:blipFill>
        <p:spPr>
          <a:xfrm>
            <a:off x="0" y="0"/>
            <a:ext cx="12192000" cy="6858000"/>
          </a:xfrm>
          <a:prstGeom prst="rect">
            <a:avLst/>
          </a:prstGeom>
          <a:ln w="12700">
            <a:miter lim="400000"/>
          </a:ln>
        </p:spPr>
      </p:pic>
      <p:grpSp>
        <p:nvGrpSpPr>
          <p:cNvPr id="202" name="Gruppera"/>
          <p:cNvGrpSpPr/>
          <p:nvPr/>
        </p:nvGrpSpPr>
        <p:grpSpPr>
          <a:xfrm>
            <a:off x="3402681" y="2603428"/>
            <a:ext cx="243335" cy="390073"/>
            <a:chOff x="31165" y="0"/>
            <a:chExt cx="486668" cy="780144"/>
          </a:xfrm>
          <a:solidFill>
            <a:schemeClr val="bg1"/>
          </a:solidFill>
        </p:grpSpPr>
        <p:sp>
          <p:nvSpPr>
            <p:cNvPr id="200" name="Oval"/>
            <p:cNvSpPr/>
            <p:nvPr/>
          </p:nvSpPr>
          <p:spPr>
            <a:xfrm>
              <a:off x="31165" y="0"/>
              <a:ext cx="486668" cy="350937"/>
            </a:xfrm>
            <a:prstGeom prst="ellipse">
              <a:avLst/>
            </a:prstGeom>
            <a:grp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01" name="VY"/>
            <p:cNvSpPr txBox="1"/>
            <p:nvPr/>
          </p:nvSpPr>
          <p:spPr>
            <a:xfrm>
              <a:off x="42747" y="354388"/>
              <a:ext cx="461662" cy="425756"/>
            </a:xfrm>
            <a:prstGeom prst="rect">
              <a:avLst/>
            </a:prstGeom>
            <a:noFill/>
            <a:ln w="12700" cap="flat">
              <a:solidFill>
                <a:srgbClr val="0070C0"/>
              </a:solid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VY</a:t>
              </a:r>
            </a:p>
          </p:txBody>
        </p:sp>
      </p:grpSp>
      <p:grpSp>
        <p:nvGrpSpPr>
          <p:cNvPr id="205" name="Gruppera"/>
          <p:cNvGrpSpPr/>
          <p:nvPr/>
        </p:nvGrpSpPr>
        <p:grpSpPr>
          <a:xfrm>
            <a:off x="8175922" y="2603427"/>
            <a:ext cx="243335" cy="390073"/>
            <a:chOff x="31165" y="0"/>
            <a:chExt cx="486668" cy="780144"/>
          </a:xfrm>
          <a:solidFill>
            <a:schemeClr val="bg1"/>
          </a:solidFill>
        </p:grpSpPr>
        <p:sp>
          <p:nvSpPr>
            <p:cNvPr id="203" name="Oval"/>
            <p:cNvSpPr/>
            <p:nvPr/>
          </p:nvSpPr>
          <p:spPr>
            <a:xfrm>
              <a:off x="31165" y="0"/>
              <a:ext cx="486668" cy="350937"/>
            </a:xfrm>
            <a:prstGeom prst="ellipse">
              <a:avLst/>
            </a:prstGeom>
            <a:grp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04" name="HY"/>
            <p:cNvSpPr txBox="1"/>
            <p:nvPr/>
          </p:nvSpPr>
          <p:spPr>
            <a:xfrm>
              <a:off x="34731" y="354388"/>
              <a:ext cx="477694" cy="425756"/>
            </a:xfrm>
            <a:prstGeom prst="rect">
              <a:avLst/>
            </a:prstGeom>
            <a:noFill/>
            <a:ln w="12700" cap="flat">
              <a:solidFill>
                <a:srgbClr val="0070C0"/>
              </a:solid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HY</a:t>
              </a:r>
            </a:p>
          </p:txBody>
        </p:sp>
      </p:grpSp>
      <p:grpSp>
        <p:nvGrpSpPr>
          <p:cNvPr id="211" name="Gruppera"/>
          <p:cNvGrpSpPr/>
          <p:nvPr/>
        </p:nvGrpSpPr>
        <p:grpSpPr>
          <a:xfrm>
            <a:off x="6063631" y="2215018"/>
            <a:ext cx="243335" cy="390073"/>
            <a:chOff x="31165" y="0"/>
            <a:chExt cx="486668" cy="780144"/>
          </a:xfrm>
          <a:solidFill>
            <a:schemeClr val="bg1"/>
          </a:solidFill>
        </p:grpSpPr>
        <p:sp>
          <p:nvSpPr>
            <p:cNvPr id="209" name="Oval"/>
            <p:cNvSpPr/>
            <p:nvPr/>
          </p:nvSpPr>
          <p:spPr>
            <a:xfrm>
              <a:off x="31165" y="0"/>
              <a:ext cx="486668" cy="350937"/>
            </a:xfrm>
            <a:prstGeom prst="ellipse">
              <a:avLst/>
            </a:prstGeom>
            <a:grp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10" name="CF"/>
            <p:cNvSpPr txBox="1"/>
            <p:nvPr/>
          </p:nvSpPr>
          <p:spPr>
            <a:xfrm>
              <a:off x="42747" y="354388"/>
              <a:ext cx="461662" cy="425756"/>
            </a:xfrm>
            <a:prstGeom prst="rect">
              <a:avLst/>
            </a:prstGeom>
            <a:noFill/>
            <a:ln w="12700" cap="flat">
              <a:solidFill>
                <a:srgbClr val="0070C0"/>
              </a:solid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CF</a:t>
              </a:r>
            </a:p>
          </p:txBody>
        </p:sp>
      </p:grpSp>
      <p:grpSp>
        <p:nvGrpSpPr>
          <p:cNvPr id="214" name="Gruppera"/>
          <p:cNvGrpSpPr/>
          <p:nvPr/>
        </p:nvGrpSpPr>
        <p:grpSpPr>
          <a:xfrm>
            <a:off x="6097623" y="3524465"/>
            <a:ext cx="261290" cy="390073"/>
            <a:chOff x="12289" y="0"/>
            <a:chExt cx="522578" cy="780144"/>
          </a:xfrm>
          <a:solidFill>
            <a:schemeClr val="bg1"/>
          </a:solidFill>
        </p:grpSpPr>
        <p:sp>
          <p:nvSpPr>
            <p:cNvPr id="212" name="Oval"/>
            <p:cNvSpPr/>
            <p:nvPr/>
          </p:nvSpPr>
          <p:spPr>
            <a:xfrm>
              <a:off x="31165" y="0"/>
              <a:ext cx="486668" cy="350937"/>
            </a:xfrm>
            <a:prstGeom prst="ellipse">
              <a:avLst/>
            </a:prstGeom>
            <a:grp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13" name="CM"/>
            <p:cNvSpPr txBox="1"/>
            <p:nvPr/>
          </p:nvSpPr>
          <p:spPr>
            <a:xfrm>
              <a:off x="12289" y="354388"/>
              <a:ext cx="522578" cy="425756"/>
            </a:xfrm>
            <a:prstGeom prst="rect">
              <a:avLst/>
            </a:prstGeom>
            <a:noFill/>
            <a:ln w="12700" cap="flat">
              <a:solidFill>
                <a:srgbClr val="0070C0"/>
              </a:solid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CM</a:t>
              </a:r>
            </a:p>
          </p:txBody>
        </p:sp>
      </p:grpSp>
      <p:grpSp>
        <p:nvGrpSpPr>
          <p:cNvPr id="220" name="Gruppera"/>
          <p:cNvGrpSpPr/>
          <p:nvPr/>
        </p:nvGrpSpPr>
        <p:grpSpPr>
          <a:xfrm>
            <a:off x="4613618" y="4878534"/>
            <a:ext cx="251266" cy="386684"/>
            <a:chOff x="31165" y="0"/>
            <a:chExt cx="502530" cy="773366"/>
          </a:xfrm>
        </p:grpSpPr>
        <p:sp>
          <p:nvSpPr>
            <p:cNvPr id="218" name="Oval"/>
            <p:cNvSpPr/>
            <p:nvPr/>
          </p:nvSpPr>
          <p:spPr>
            <a:xfrm>
              <a:off x="31165" y="0"/>
              <a:ext cx="486668" cy="350937"/>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19" name="VB"/>
            <p:cNvSpPr txBox="1"/>
            <p:nvPr/>
          </p:nvSpPr>
          <p:spPr>
            <a:xfrm>
              <a:off x="56001" y="347609"/>
              <a:ext cx="477694" cy="425757"/>
            </a:xfrm>
            <a:prstGeom prst="rect">
              <a:avLst/>
            </a:prstGeom>
            <a:noFill/>
            <a:ln w="12700" cap="flat">
              <a:no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VB</a:t>
              </a:r>
            </a:p>
          </p:txBody>
        </p:sp>
      </p:grpSp>
      <p:grpSp>
        <p:nvGrpSpPr>
          <p:cNvPr id="223" name="Gruppera"/>
          <p:cNvGrpSpPr/>
          <p:nvPr/>
        </p:nvGrpSpPr>
        <p:grpSpPr>
          <a:xfrm>
            <a:off x="7565430" y="4798545"/>
            <a:ext cx="246862" cy="390073"/>
            <a:chOff x="26717" y="0"/>
            <a:chExt cx="493722" cy="780144"/>
          </a:xfrm>
          <a:solidFill>
            <a:schemeClr val="bg1"/>
          </a:solidFill>
        </p:grpSpPr>
        <p:sp>
          <p:nvSpPr>
            <p:cNvPr id="221" name="Oval"/>
            <p:cNvSpPr/>
            <p:nvPr/>
          </p:nvSpPr>
          <p:spPr>
            <a:xfrm>
              <a:off x="31165" y="0"/>
              <a:ext cx="486668" cy="350937"/>
            </a:xfrm>
            <a:prstGeom prst="ellipse">
              <a:avLst/>
            </a:prstGeom>
            <a:grp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22" name="HB"/>
            <p:cNvSpPr txBox="1"/>
            <p:nvPr/>
          </p:nvSpPr>
          <p:spPr>
            <a:xfrm>
              <a:off x="26717" y="354388"/>
              <a:ext cx="493722" cy="425756"/>
            </a:xfrm>
            <a:prstGeom prst="rect">
              <a:avLst/>
            </a:prstGeom>
            <a:noFill/>
            <a:ln w="12700" cap="flat">
              <a:solidFill>
                <a:srgbClr val="0070C0"/>
              </a:solid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HB</a:t>
              </a:r>
            </a:p>
          </p:txBody>
        </p:sp>
      </p:grpSp>
      <p:grpSp>
        <p:nvGrpSpPr>
          <p:cNvPr id="226" name="Gruppera"/>
          <p:cNvGrpSpPr/>
          <p:nvPr/>
        </p:nvGrpSpPr>
        <p:grpSpPr>
          <a:xfrm>
            <a:off x="6058201" y="5823670"/>
            <a:ext cx="253275" cy="390073"/>
            <a:chOff x="20305" y="0"/>
            <a:chExt cx="506548" cy="780144"/>
          </a:xfrm>
        </p:grpSpPr>
        <p:sp>
          <p:nvSpPr>
            <p:cNvPr id="224" name="Oval"/>
            <p:cNvSpPr/>
            <p:nvPr/>
          </p:nvSpPr>
          <p:spPr>
            <a:xfrm>
              <a:off x="31165" y="0"/>
              <a:ext cx="486668" cy="350937"/>
            </a:xfrm>
            <a:prstGeom prst="ellipse">
              <a:avLst/>
            </a:prstGeom>
            <a:solidFill>
              <a:schemeClr val="bg1"/>
            </a:solidFill>
            <a:ln w="50800" cap="flat">
              <a:solidFill>
                <a:srgbClr val="0070C0"/>
              </a:solidFill>
              <a:prstDash val="solid"/>
              <a:miter lim="400000"/>
            </a:ln>
            <a:effectLst/>
          </p:spPr>
          <p:txBody>
            <a:bodyPr wrap="square" lIns="25400" tIns="25400" rIns="25400" bIns="25400" numCol="1" anchor="b">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25" name="MV"/>
            <p:cNvSpPr txBox="1"/>
            <p:nvPr/>
          </p:nvSpPr>
          <p:spPr>
            <a:xfrm>
              <a:off x="20305" y="354388"/>
              <a:ext cx="506548" cy="425756"/>
            </a:xfrm>
            <a:prstGeom prst="rect">
              <a:avLst/>
            </a:prstGeom>
            <a:noFill/>
            <a:ln w="12700" cap="flat">
              <a:noFill/>
              <a:miter lim="400000"/>
            </a:ln>
            <a:effectLst>
              <a:outerShdw blurRad="38100" dist="25400" dir="11817193" rotWithShape="0">
                <a:srgbClr val="000000">
                  <a:alpha val="50000"/>
                </a:srgbClr>
              </a:outerShdw>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numCol="1" anchor="ctr">
              <a:spAutoFit/>
            </a:bodyPr>
            <a:lstStyle>
              <a:lvl1pPr>
                <a:defRPr sz="2100">
                  <a:solidFill>
                    <a:srgbClr val="FFFFFF"/>
                  </a:solidFill>
                  <a:latin typeface="Helvetica"/>
                  <a:ea typeface="Helvetica"/>
                  <a:cs typeface="Helvetica"/>
                  <a:sym typeface="Helvetica"/>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1050" b="1" i="0" u="none" strike="noStrike" kern="0" cap="none" spc="0" normalizeH="0" baseline="0" noProof="0">
                  <a:ln>
                    <a:noFill/>
                  </a:ln>
                  <a:solidFill>
                    <a:srgbClr val="FFFFFF"/>
                  </a:solidFill>
                  <a:effectLst/>
                  <a:uLnTx/>
                  <a:uFillTx/>
                  <a:latin typeface="Helvetica"/>
                  <a:cs typeface="Helvetica"/>
                  <a:sym typeface="Helvetica"/>
                </a:rPr>
                <a:t>MV</a:t>
              </a:r>
            </a:p>
          </p:txBody>
        </p:sp>
      </p:grpSp>
      <p:sp>
        <p:nvSpPr>
          <p:cNvPr id="227" name="Rektangel"/>
          <p:cNvSpPr/>
          <p:nvPr/>
        </p:nvSpPr>
        <p:spPr>
          <a:xfrm>
            <a:off x="-6026" y="0"/>
            <a:ext cx="3755066" cy="1469795"/>
          </a:xfrm>
          <a:prstGeom prst="rect">
            <a:avLst/>
          </a:prstGeom>
          <a:solidFill>
            <a:srgbClr val="0070C0">
              <a:alpha val="65000"/>
            </a:srgbClr>
          </a:solidFill>
          <a:ln w="12700">
            <a:miter lim="400000"/>
          </a:ln>
        </p:spPr>
        <p:txBody>
          <a:bodyPr lIns="0" tIns="0" rIns="0" bIns="0" anchor="ctr"/>
          <a:lstStyle/>
          <a:p>
            <a:pPr marL="0" marR="0" lvl="2" indent="228600" algn="l" defTabSz="412750" rtl="0" eaLnBrk="1" fontAlgn="auto" latinLnBrk="0" hangingPunct="0">
              <a:lnSpc>
                <a:spcPct val="100000"/>
              </a:lnSpc>
              <a:spcBef>
                <a:spcPts val="0"/>
              </a:spcBef>
              <a:spcAft>
                <a:spcPts val="0"/>
              </a:spcAft>
              <a:buClrTx/>
              <a:buSzTx/>
              <a:buFontTx/>
              <a:buNone/>
              <a:tabLst/>
              <a:defRPr sz="3400" b="0">
                <a:solidFill>
                  <a:srgbClr val="FFFFFF"/>
                </a:solidFill>
                <a:latin typeface="DIF Display"/>
                <a:ea typeface="DIF Display"/>
                <a:cs typeface="DIF Display"/>
                <a:sym typeface="DIF Display"/>
              </a:defRPr>
            </a:pPr>
            <a:endParaRPr kumimoji="0" sz="1700" b="0" i="0" u="none" strike="noStrike" kern="0" cap="none" spc="0" normalizeH="0" baseline="0" noProof="0" dirty="0">
              <a:ln>
                <a:noFill/>
              </a:ln>
              <a:solidFill>
                <a:srgbClr val="FFFFFF"/>
              </a:solidFill>
              <a:effectLst/>
              <a:uLnTx/>
              <a:uFillTx/>
              <a:latin typeface="Arial Nova Cond" panose="020B0506020202020204" pitchFamily="34" charset="0"/>
              <a:sym typeface="DIF Display"/>
            </a:endParaRPr>
          </a:p>
        </p:txBody>
      </p:sp>
      <p:sp>
        <p:nvSpPr>
          <p:cNvPr id="228" name="Speluppbyggnad…"/>
          <p:cNvSpPr txBox="1"/>
          <p:nvPr/>
        </p:nvSpPr>
        <p:spPr>
          <a:xfrm>
            <a:off x="58007" y="839868"/>
            <a:ext cx="3149901" cy="3052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marL="0" marR="0" lvl="2" indent="228600" algn="l" defTabSz="412750" rtl="0" eaLnBrk="1" fontAlgn="auto" latinLnBrk="0" hangingPunct="0">
              <a:lnSpc>
                <a:spcPct val="100000"/>
              </a:lnSpc>
              <a:spcBef>
                <a:spcPts val="0"/>
              </a:spcBef>
              <a:spcAft>
                <a:spcPts val="0"/>
              </a:spcAft>
              <a:buClrTx/>
              <a:buSzTx/>
              <a:buFontTx/>
              <a:buNone/>
              <a:tabLst/>
              <a:defRPr sz="3300" b="0">
                <a:solidFill>
                  <a:srgbClr val="FFFFFF"/>
                </a:solidFill>
                <a:latin typeface="Helvetica"/>
                <a:ea typeface="Helvetica"/>
                <a:cs typeface="Helvetica"/>
                <a:sym typeface="Helvetica"/>
              </a:defRPr>
            </a:pPr>
            <a:r>
              <a:rPr kumimoji="0" sz="165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Utgångspositioner</a:t>
            </a:r>
            <a:r>
              <a:rPr kumimoji="0" sz="165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lang="sv-SE" sz="165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1 - 2 - 3 - 1</a:t>
            </a:r>
            <a:r>
              <a:rPr kumimoji="0" sz="165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p>
        </p:txBody>
      </p:sp>
      <p:sp>
        <p:nvSpPr>
          <p:cNvPr id="28" name="textruta 27">
            <a:extLst>
              <a:ext uri="{FF2B5EF4-FFF2-40B4-BE49-F238E27FC236}">
                <a16:creationId xmlns:a16="http://schemas.microsoft.com/office/drawing/2014/main" id="{C35F1883-D941-48DA-AF22-8A5DEC68B436}"/>
              </a:ext>
            </a:extLst>
          </p:cNvPr>
          <p:cNvSpPr txBox="1"/>
          <p:nvPr/>
        </p:nvSpPr>
        <p:spPr>
          <a:xfrm>
            <a:off x="763437" y="156081"/>
            <a:ext cx="2257200"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SPELUPPBYGGNAD</a:t>
            </a:r>
          </a:p>
        </p:txBody>
      </p:sp>
      <p:pic>
        <p:nvPicPr>
          <p:cNvPr id="30" name="Bildobjekt 29">
            <a:extLst>
              <a:ext uri="{FF2B5EF4-FFF2-40B4-BE49-F238E27FC236}">
                <a16:creationId xmlns:a16="http://schemas.microsoft.com/office/drawing/2014/main" id="{F84C45C6-7A6A-487B-8ABF-F04D735E7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31" name="Form"/>
          <p:cNvSpPr/>
          <p:nvPr/>
        </p:nvSpPr>
        <p:spPr>
          <a:xfrm>
            <a:off x="3192260" y="1847378"/>
            <a:ext cx="5825808" cy="1093144"/>
          </a:xfrm>
          <a:custGeom>
            <a:avLst/>
            <a:gdLst/>
            <a:ahLst/>
            <a:cxnLst>
              <a:cxn ang="0">
                <a:pos x="wd2" y="hd2"/>
              </a:cxn>
              <a:cxn ang="5400000">
                <a:pos x="wd2" y="hd2"/>
              </a:cxn>
              <a:cxn ang="10800000">
                <a:pos x="wd2" y="hd2"/>
              </a:cxn>
              <a:cxn ang="16200000">
                <a:pos x="wd2" y="hd2"/>
              </a:cxn>
            </a:cxnLst>
            <a:rect l="0" t="0" r="r" b="b"/>
            <a:pathLst>
              <a:path w="21600" h="21600" extrusionOk="0">
                <a:moveTo>
                  <a:pt x="1184" y="0"/>
                </a:moveTo>
                <a:lnTo>
                  <a:pt x="20369" y="313"/>
                </a:lnTo>
                <a:lnTo>
                  <a:pt x="21600" y="21600"/>
                </a:lnTo>
                <a:lnTo>
                  <a:pt x="0" y="21356"/>
                </a:lnTo>
                <a:lnTo>
                  <a:pt x="1184" y="0"/>
                </a:lnTo>
                <a:close/>
              </a:path>
            </a:pathLst>
          </a:custGeom>
          <a:solidFill>
            <a:schemeClr val="accent1">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232" name="Rektangel"/>
          <p:cNvSpPr/>
          <p:nvPr/>
        </p:nvSpPr>
        <p:spPr>
          <a:xfrm>
            <a:off x="-6026" y="0"/>
            <a:ext cx="2797453" cy="3370414"/>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3"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4"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5"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6"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7" name="Arbetssätt…"/>
          <p:cNvSpPr txBox="1"/>
          <p:nvPr/>
        </p:nvSpPr>
        <p:spPr>
          <a:xfrm>
            <a:off x="119385" y="713734"/>
            <a:ext cx="2627298" cy="22672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3100" b="0">
                <a:solidFill>
                  <a:srgbClr val="FFFFFF"/>
                </a:solidFill>
                <a:latin typeface="DIF Display"/>
                <a:ea typeface="DIF Display"/>
                <a:cs typeface="DIF Display"/>
                <a:sym typeface="DIF Display"/>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DIF Display"/>
              </a:rPr>
              <a:t>UTGÅNGSPOSITIONER</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Backarna börjar i mitten av planen framför straffområdet, så det skapas en vinkel inåt (till mitt-mitt) och en vinkel utåt (till ytter). Forward är alltid spelbar på samma sida som bollen.</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Mittfält och forward börjar så högt upp som möjligt, bakom ryggen på motståndarna, och yttrar börjar också brett som möjligt.</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grpSp>
        <p:nvGrpSpPr>
          <p:cNvPr id="240" name="Gruppera"/>
          <p:cNvGrpSpPr/>
          <p:nvPr/>
        </p:nvGrpSpPr>
        <p:grpSpPr>
          <a:xfrm>
            <a:off x="6026150" y="5758761"/>
            <a:ext cx="158750" cy="158751"/>
            <a:chOff x="0" y="0"/>
            <a:chExt cx="317500" cy="317500"/>
          </a:xfrm>
        </p:grpSpPr>
        <p:sp>
          <p:nvSpPr>
            <p:cNvPr id="238"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9"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241" name="Oval"/>
          <p:cNvSpPr/>
          <p:nvPr/>
        </p:nvSpPr>
        <p:spPr>
          <a:xfrm>
            <a:off x="4102263" y="4426216"/>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2" name="Oval"/>
          <p:cNvSpPr/>
          <p:nvPr/>
        </p:nvSpPr>
        <p:spPr>
          <a:xfrm>
            <a:off x="6024281" y="5901596"/>
            <a:ext cx="162489" cy="117171"/>
          </a:xfrm>
          <a:prstGeom prst="ellipse">
            <a:avLst/>
          </a:prstGeom>
          <a:solidFill>
            <a:schemeClr val="accent3">
              <a:hueOff val="362282"/>
              <a:satOff val="31803"/>
              <a:lumOff val="-18242"/>
            </a:schemeClr>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3" name="Oval"/>
          <p:cNvSpPr/>
          <p:nvPr/>
        </p:nvSpPr>
        <p:spPr>
          <a:xfrm>
            <a:off x="7913836" y="4433491"/>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8" name="Oval"/>
          <p:cNvSpPr/>
          <p:nvPr/>
        </p:nvSpPr>
        <p:spPr>
          <a:xfrm>
            <a:off x="6627359" y="3009003"/>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9" name="Oval"/>
          <p:cNvSpPr/>
          <p:nvPr/>
        </p:nvSpPr>
        <p:spPr>
          <a:xfrm>
            <a:off x="3449277" y="2212045"/>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0" name="Oval"/>
          <p:cNvSpPr/>
          <p:nvPr/>
        </p:nvSpPr>
        <p:spPr>
          <a:xfrm>
            <a:off x="6063619" y="2204219"/>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1" name="Oval"/>
          <p:cNvSpPr/>
          <p:nvPr/>
        </p:nvSpPr>
        <p:spPr>
          <a:xfrm>
            <a:off x="8050559" y="2212046"/>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2" name="Oval"/>
          <p:cNvSpPr/>
          <p:nvPr/>
        </p:nvSpPr>
        <p:spPr>
          <a:xfrm>
            <a:off x="5994934" y="92852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4" name="Oval"/>
          <p:cNvSpPr/>
          <p:nvPr/>
        </p:nvSpPr>
        <p:spPr>
          <a:xfrm>
            <a:off x="8050559" y="3370414"/>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5" name="Oval"/>
          <p:cNvSpPr/>
          <p:nvPr/>
        </p:nvSpPr>
        <p:spPr>
          <a:xfrm>
            <a:off x="6124071" y="4271467"/>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6" name="Oval"/>
          <p:cNvSpPr/>
          <p:nvPr/>
        </p:nvSpPr>
        <p:spPr>
          <a:xfrm>
            <a:off x="4117120" y="331182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7" name="Oval"/>
          <p:cNvSpPr/>
          <p:nvPr/>
        </p:nvSpPr>
        <p:spPr>
          <a:xfrm>
            <a:off x="6166179" y="3253243"/>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0" name="Oval"/>
          <p:cNvSpPr/>
          <p:nvPr/>
        </p:nvSpPr>
        <p:spPr>
          <a:xfrm>
            <a:off x="5270052" y="201016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2" name="Oval"/>
          <p:cNvSpPr/>
          <p:nvPr/>
        </p:nvSpPr>
        <p:spPr>
          <a:xfrm>
            <a:off x="6706284" y="2068751"/>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9" name="textruta 28">
            <a:extLst>
              <a:ext uri="{FF2B5EF4-FFF2-40B4-BE49-F238E27FC236}">
                <a16:creationId xmlns:a16="http://schemas.microsoft.com/office/drawing/2014/main" id="{E9A9E579-661A-4BCC-80E0-24D2F26A5DDB}"/>
              </a:ext>
            </a:extLst>
          </p:cNvPr>
          <p:cNvSpPr txBox="1"/>
          <p:nvPr/>
        </p:nvSpPr>
        <p:spPr>
          <a:xfrm>
            <a:off x="460589" y="226971"/>
            <a:ext cx="2086707"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ARBETSSÄTT</a:t>
            </a:r>
          </a:p>
        </p:txBody>
      </p:sp>
      <p:pic>
        <p:nvPicPr>
          <p:cNvPr id="30" name="Bildobjekt 29">
            <a:extLst>
              <a:ext uri="{FF2B5EF4-FFF2-40B4-BE49-F238E27FC236}">
                <a16:creationId xmlns:a16="http://schemas.microsoft.com/office/drawing/2014/main" id="{D6570C60-7BBC-46F4-BBEB-8AAC47F35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31" name="Form"/>
          <p:cNvSpPr/>
          <p:nvPr/>
        </p:nvSpPr>
        <p:spPr>
          <a:xfrm>
            <a:off x="3192260" y="1847378"/>
            <a:ext cx="5825808" cy="1093144"/>
          </a:xfrm>
          <a:custGeom>
            <a:avLst/>
            <a:gdLst/>
            <a:ahLst/>
            <a:cxnLst>
              <a:cxn ang="0">
                <a:pos x="wd2" y="hd2"/>
              </a:cxn>
              <a:cxn ang="5400000">
                <a:pos x="wd2" y="hd2"/>
              </a:cxn>
              <a:cxn ang="10800000">
                <a:pos x="wd2" y="hd2"/>
              </a:cxn>
              <a:cxn ang="16200000">
                <a:pos x="wd2" y="hd2"/>
              </a:cxn>
            </a:cxnLst>
            <a:rect l="0" t="0" r="r" b="b"/>
            <a:pathLst>
              <a:path w="21600" h="21600" extrusionOk="0">
                <a:moveTo>
                  <a:pt x="1184" y="0"/>
                </a:moveTo>
                <a:lnTo>
                  <a:pt x="20369" y="313"/>
                </a:lnTo>
                <a:lnTo>
                  <a:pt x="21600" y="21600"/>
                </a:lnTo>
                <a:lnTo>
                  <a:pt x="0" y="21356"/>
                </a:lnTo>
                <a:lnTo>
                  <a:pt x="1184" y="0"/>
                </a:lnTo>
                <a:close/>
              </a:path>
            </a:pathLst>
          </a:custGeom>
          <a:solidFill>
            <a:schemeClr val="accent1">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232" name="Rektangel"/>
          <p:cNvSpPr/>
          <p:nvPr/>
        </p:nvSpPr>
        <p:spPr>
          <a:xfrm>
            <a:off x="-6026" y="0"/>
            <a:ext cx="2797453" cy="3370414"/>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3"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4"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5"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6"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7" name="Arbetssätt…"/>
          <p:cNvSpPr txBox="1"/>
          <p:nvPr/>
        </p:nvSpPr>
        <p:spPr>
          <a:xfrm>
            <a:off x="92631" y="749276"/>
            <a:ext cx="2627298" cy="245195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3100" b="0">
                <a:solidFill>
                  <a:srgbClr val="FFFFFF"/>
                </a:solidFill>
                <a:latin typeface="DIF Display"/>
                <a:ea typeface="DIF Display"/>
                <a:cs typeface="DIF Display"/>
                <a:sym typeface="DIF Display"/>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DIF Display"/>
              </a:rPr>
              <a:t>UTGÅNGSPOSITIONER</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Backarna börjar i mitten av planen framför straffområdet, så det skapas en vinkel inåt (till mitt-mitt) och en vinkel utåt (till ytter). Forward är alltid spelbar på samma sida som bollen.</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Mittfält och forward börjar så högt upp som möjligt, bakom ryggen på motståndarna, och yttrar börjar också brett som möjligt.</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grpSp>
        <p:nvGrpSpPr>
          <p:cNvPr id="240" name="Gruppera"/>
          <p:cNvGrpSpPr/>
          <p:nvPr/>
        </p:nvGrpSpPr>
        <p:grpSpPr>
          <a:xfrm>
            <a:off x="6025789" y="5651541"/>
            <a:ext cx="158750" cy="158751"/>
            <a:chOff x="0" y="0"/>
            <a:chExt cx="317500" cy="317500"/>
          </a:xfrm>
        </p:grpSpPr>
        <p:sp>
          <p:nvSpPr>
            <p:cNvPr id="238"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39"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241" name="Oval"/>
          <p:cNvSpPr/>
          <p:nvPr/>
        </p:nvSpPr>
        <p:spPr>
          <a:xfrm>
            <a:off x="4090603" y="4492076"/>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2" name="Oval"/>
          <p:cNvSpPr/>
          <p:nvPr/>
        </p:nvSpPr>
        <p:spPr>
          <a:xfrm>
            <a:off x="6024281" y="5901596"/>
            <a:ext cx="162489" cy="117171"/>
          </a:xfrm>
          <a:prstGeom prst="ellipse">
            <a:avLst/>
          </a:prstGeom>
          <a:solidFill>
            <a:schemeClr val="accent3">
              <a:hueOff val="362282"/>
              <a:satOff val="31803"/>
              <a:lumOff val="-18242"/>
            </a:schemeClr>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3" name="Oval"/>
          <p:cNvSpPr/>
          <p:nvPr/>
        </p:nvSpPr>
        <p:spPr>
          <a:xfrm>
            <a:off x="7913836" y="4433491"/>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8" name="Oval"/>
          <p:cNvSpPr/>
          <p:nvPr/>
        </p:nvSpPr>
        <p:spPr>
          <a:xfrm>
            <a:off x="6644649" y="2963364"/>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49" name="Oval"/>
          <p:cNvSpPr/>
          <p:nvPr/>
        </p:nvSpPr>
        <p:spPr>
          <a:xfrm>
            <a:off x="3449277" y="2212045"/>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0" name="Oval"/>
          <p:cNvSpPr/>
          <p:nvPr/>
        </p:nvSpPr>
        <p:spPr>
          <a:xfrm>
            <a:off x="6063619" y="2204219"/>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1" name="Oval"/>
          <p:cNvSpPr/>
          <p:nvPr/>
        </p:nvSpPr>
        <p:spPr>
          <a:xfrm>
            <a:off x="8050559" y="2212046"/>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2" name="Oval"/>
          <p:cNvSpPr/>
          <p:nvPr/>
        </p:nvSpPr>
        <p:spPr>
          <a:xfrm>
            <a:off x="5994934" y="92852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4" name="Oval"/>
          <p:cNvSpPr/>
          <p:nvPr/>
        </p:nvSpPr>
        <p:spPr>
          <a:xfrm>
            <a:off x="8050559" y="3370414"/>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5" name="Oval"/>
          <p:cNvSpPr/>
          <p:nvPr/>
        </p:nvSpPr>
        <p:spPr>
          <a:xfrm>
            <a:off x="6124071" y="4271467"/>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6" name="Oval"/>
          <p:cNvSpPr/>
          <p:nvPr/>
        </p:nvSpPr>
        <p:spPr>
          <a:xfrm>
            <a:off x="4117120" y="331182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57" name="Oval"/>
          <p:cNvSpPr/>
          <p:nvPr/>
        </p:nvSpPr>
        <p:spPr>
          <a:xfrm>
            <a:off x="6166179" y="3253243"/>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0" name="Oval"/>
          <p:cNvSpPr/>
          <p:nvPr/>
        </p:nvSpPr>
        <p:spPr>
          <a:xfrm>
            <a:off x="5270052" y="201016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2" name="Oval"/>
          <p:cNvSpPr/>
          <p:nvPr/>
        </p:nvSpPr>
        <p:spPr>
          <a:xfrm>
            <a:off x="6706284" y="2068751"/>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9" name="textruta 28">
            <a:extLst>
              <a:ext uri="{FF2B5EF4-FFF2-40B4-BE49-F238E27FC236}">
                <a16:creationId xmlns:a16="http://schemas.microsoft.com/office/drawing/2014/main" id="{E9A9E579-661A-4BCC-80E0-24D2F26A5DDB}"/>
              </a:ext>
            </a:extLst>
          </p:cNvPr>
          <p:cNvSpPr txBox="1"/>
          <p:nvPr/>
        </p:nvSpPr>
        <p:spPr>
          <a:xfrm>
            <a:off x="460589" y="226971"/>
            <a:ext cx="2086707"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ARBETSSÄTT</a:t>
            </a:r>
          </a:p>
        </p:txBody>
      </p:sp>
      <p:pic>
        <p:nvPicPr>
          <p:cNvPr id="30" name="Bildobjekt 29">
            <a:extLst>
              <a:ext uri="{FF2B5EF4-FFF2-40B4-BE49-F238E27FC236}">
                <a16:creationId xmlns:a16="http://schemas.microsoft.com/office/drawing/2014/main" id="{D6570C60-7BBC-46F4-BBEB-8AAC47F35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cxnSp>
        <p:nvCxnSpPr>
          <p:cNvPr id="3" name="Rak pilkoppling 2">
            <a:extLst>
              <a:ext uri="{FF2B5EF4-FFF2-40B4-BE49-F238E27FC236}">
                <a16:creationId xmlns:a16="http://schemas.microsoft.com/office/drawing/2014/main" id="{AEC955AB-D2D2-F194-839E-3EFF922FC2CB}"/>
              </a:ext>
            </a:extLst>
          </p:cNvPr>
          <p:cNvCxnSpPr>
            <a:cxnSpLocks/>
          </p:cNvCxnSpPr>
          <p:nvPr/>
        </p:nvCxnSpPr>
        <p:spPr>
          <a:xfrm flipV="1">
            <a:off x="4397829" y="3080536"/>
            <a:ext cx="1575291" cy="130810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Rak pilkoppling 5">
            <a:extLst>
              <a:ext uri="{FF2B5EF4-FFF2-40B4-BE49-F238E27FC236}">
                <a16:creationId xmlns:a16="http://schemas.microsoft.com/office/drawing/2014/main" id="{47B6F7FB-9D5E-BD69-38F7-ADAFFDA90702}"/>
              </a:ext>
            </a:extLst>
          </p:cNvPr>
          <p:cNvCxnSpPr>
            <a:cxnSpLocks/>
          </p:cNvCxnSpPr>
          <p:nvPr/>
        </p:nvCxnSpPr>
        <p:spPr>
          <a:xfrm flipH="1" flipV="1">
            <a:off x="3568789" y="2536371"/>
            <a:ext cx="428918" cy="1735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Rak pilkoppling 10">
            <a:extLst>
              <a:ext uri="{FF2B5EF4-FFF2-40B4-BE49-F238E27FC236}">
                <a16:creationId xmlns:a16="http://schemas.microsoft.com/office/drawing/2014/main" id="{905C0879-8B55-BFDA-7709-0F338A51595A}"/>
              </a:ext>
            </a:extLst>
          </p:cNvPr>
          <p:cNvCxnSpPr>
            <a:cxnSpLocks/>
          </p:cNvCxnSpPr>
          <p:nvPr/>
        </p:nvCxnSpPr>
        <p:spPr>
          <a:xfrm flipV="1">
            <a:off x="4219636" y="2536371"/>
            <a:ext cx="700521" cy="17936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686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1.25E-6 1.85185E-6 L -0.15469 -0.19584 " pathEditMode="relative" rAng="0" ptsTypes="AA">
                                      <p:cBhvr>
                                        <p:cTn id="11" dur="2000" fill="hold"/>
                                        <p:tgtEl>
                                          <p:spTgt spid="240"/>
                                        </p:tgtEl>
                                        <p:attrNameLst>
                                          <p:attrName>ppt_x</p:attrName>
                                          <p:attrName>ppt_y</p:attrName>
                                        </p:attrNameLst>
                                      </p:cBhvr>
                                      <p:rCtr x="-7734" y="-9792"/>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par>
                                <p:cTn id="17" presetID="42" presetClass="path" presetSubtype="0" accel="50000" decel="50000" fill="hold" grpId="0" nodeType="withEffect">
                                  <p:stCondLst>
                                    <p:cond delay="0"/>
                                  </p:stCondLst>
                                  <p:childTnLst>
                                    <p:animMotion origin="layout" path="M 3.54167E-6 -1.11111E-6 L -0.0944 0.02199 " pathEditMode="relative" rAng="0" ptsTypes="AA">
                                      <p:cBhvr>
                                        <p:cTn id="18" dur="2000" fill="hold"/>
                                        <p:tgtEl>
                                          <p:spTgt spid="250"/>
                                        </p:tgtEl>
                                        <p:attrNameLst>
                                          <p:attrName>ppt_x</p:attrName>
                                          <p:attrName>ppt_y</p:attrName>
                                        </p:attrNameLst>
                                      </p:cBhvr>
                                      <p:rCtr x="-4727" y="1088"/>
                                    </p:animMotion>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par>
                                <p:cTn id="22" presetID="42" presetClass="path" presetSubtype="0" accel="50000" decel="50000" fill="hold" grpId="0" nodeType="withEffect">
                                  <p:stCondLst>
                                    <p:cond delay="0"/>
                                  </p:stCondLst>
                                  <p:childTnLst>
                                    <p:animMotion origin="layout" path="M -2.70833E-6 7.40741E-7 L -0.05429 -0.00232 " pathEditMode="relative" rAng="0" ptsTypes="AA">
                                      <p:cBhvr>
                                        <p:cTn id="23" dur="2000" fill="hold"/>
                                        <p:tgtEl>
                                          <p:spTgt spid="248"/>
                                        </p:tgtEl>
                                        <p:attrNameLst>
                                          <p:attrName>ppt_x</p:attrName>
                                          <p:attrName>ppt_y</p:attrName>
                                        </p:attrNameLst>
                                      </p:cBhvr>
                                      <p:rCtr x="-2721"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animBg="1"/>
      <p:bldP spid="25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65" name="Form"/>
          <p:cNvSpPr/>
          <p:nvPr/>
        </p:nvSpPr>
        <p:spPr>
          <a:xfrm>
            <a:off x="7341401" y="2607144"/>
            <a:ext cx="1910134" cy="848969"/>
          </a:xfrm>
          <a:custGeom>
            <a:avLst/>
            <a:gdLst/>
            <a:ahLst/>
            <a:cxnLst>
              <a:cxn ang="0">
                <a:pos x="wd2" y="hd2"/>
              </a:cxn>
              <a:cxn ang="5400000">
                <a:pos x="wd2" y="hd2"/>
              </a:cxn>
              <a:cxn ang="10800000">
                <a:pos x="wd2" y="hd2"/>
              </a:cxn>
              <a:cxn ang="16200000">
                <a:pos x="wd2" y="hd2"/>
              </a:cxn>
            </a:cxnLst>
            <a:rect l="0" t="0" r="r" b="b"/>
            <a:pathLst>
              <a:path w="21600" h="21600" extrusionOk="0">
                <a:moveTo>
                  <a:pt x="0" y="875"/>
                </a:moveTo>
                <a:lnTo>
                  <a:pt x="2303" y="21600"/>
                </a:lnTo>
                <a:lnTo>
                  <a:pt x="21600" y="21267"/>
                </a:lnTo>
                <a:lnTo>
                  <a:pt x="17579" y="0"/>
                </a:lnTo>
                <a:lnTo>
                  <a:pt x="0" y="875"/>
                </a:lnTo>
                <a:close/>
              </a:path>
            </a:pathLst>
          </a:custGeom>
          <a:solidFill>
            <a:schemeClr val="accent1">
              <a:lumOff val="16847"/>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266"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7" name="Linje"/>
          <p:cNvSpPr/>
          <p:nvPr/>
        </p:nvSpPr>
        <p:spPr>
          <a:xfrm flipH="1" flipV="1">
            <a:off x="6636100" y="36096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8"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9" name="Oval"/>
          <p:cNvSpPr/>
          <p:nvPr/>
        </p:nvSpPr>
        <p:spPr>
          <a:xfrm>
            <a:off x="7013184" y="5223295"/>
            <a:ext cx="162489" cy="117171"/>
          </a:xfrm>
          <a:prstGeom prst="ellipse">
            <a:avLst/>
          </a:prstGeom>
          <a:solidFill>
            <a:schemeClr val="accent3">
              <a:hueOff val="362282"/>
              <a:satOff val="31803"/>
              <a:lumOff val="-18242"/>
            </a:schemeClr>
          </a:solidFill>
          <a:ln w="381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0" name="Oval"/>
          <p:cNvSpPr/>
          <p:nvPr/>
        </p:nvSpPr>
        <p:spPr>
          <a:xfrm>
            <a:off x="6014756" y="243798"/>
            <a:ext cx="162489" cy="117171"/>
          </a:xfrm>
          <a:prstGeom prst="ellipse">
            <a:avLst/>
          </a:prstGeom>
          <a:solidFill>
            <a:schemeClr val="accent4">
              <a:hueOff val="-1081314"/>
              <a:satOff val="4338"/>
              <a:lumOff val="-8931"/>
            </a:schemeClr>
          </a:solidFill>
          <a:ln w="381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1" name="Oval"/>
          <p:cNvSpPr/>
          <p:nvPr/>
        </p:nvSpPr>
        <p:spPr>
          <a:xfrm>
            <a:off x="6635080" y="2933679"/>
            <a:ext cx="162489" cy="117172"/>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2" name="Oval"/>
          <p:cNvSpPr/>
          <p:nvPr/>
        </p:nvSpPr>
        <p:spPr>
          <a:xfrm>
            <a:off x="5116224" y="4307039"/>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5" name="Oval"/>
          <p:cNvSpPr/>
          <p:nvPr/>
        </p:nvSpPr>
        <p:spPr>
          <a:xfrm>
            <a:off x="3806570" y="2252815"/>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6" name="Oval"/>
          <p:cNvSpPr/>
          <p:nvPr/>
        </p:nvSpPr>
        <p:spPr>
          <a:xfrm>
            <a:off x="6505226" y="3095582"/>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7" name="Oval"/>
          <p:cNvSpPr/>
          <p:nvPr/>
        </p:nvSpPr>
        <p:spPr>
          <a:xfrm>
            <a:off x="6010283" y="1662265"/>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8" name="Oval"/>
          <p:cNvSpPr/>
          <p:nvPr/>
        </p:nvSpPr>
        <p:spPr>
          <a:xfrm>
            <a:off x="6607782" y="2252815"/>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0" name="Oval"/>
          <p:cNvSpPr/>
          <p:nvPr/>
        </p:nvSpPr>
        <p:spPr>
          <a:xfrm>
            <a:off x="6940644" y="2456131"/>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1" name="Oval"/>
          <p:cNvSpPr/>
          <p:nvPr/>
        </p:nvSpPr>
        <p:spPr>
          <a:xfrm>
            <a:off x="7818040" y="3705103"/>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3" name="Oval"/>
          <p:cNvSpPr/>
          <p:nvPr/>
        </p:nvSpPr>
        <p:spPr>
          <a:xfrm>
            <a:off x="8267237" y="2252815"/>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4" name="Oval"/>
          <p:cNvSpPr/>
          <p:nvPr/>
        </p:nvSpPr>
        <p:spPr>
          <a:xfrm>
            <a:off x="7640210" y="2978411"/>
            <a:ext cx="162489" cy="117172"/>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6" name="Oval"/>
          <p:cNvSpPr/>
          <p:nvPr/>
        </p:nvSpPr>
        <p:spPr>
          <a:xfrm>
            <a:off x="4415089" y="2978411"/>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8" name="Oval"/>
          <p:cNvSpPr/>
          <p:nvPr/>
        </p:nvSpPr>
        <p:spPr>
          <a:xfrm>
            <a:off x="6800395" y="4032251"/>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296" name="Gruppera"/>
          <p:cNvGrpSpPr/>
          <p:nvPr/>
        </p:nvGrpSpPr>
        <p:grpSpPr>
          <a:xfrm>
            <a:off x="7733102" y="3533001"/>
            <a:ext cx="160270" cy="160270"/>
            <a:chOff x="0" y="0"/>
            <a:chExt cx="320538" cy="320538"/>
          </a:xfrm>
        </p:grpSpPr>
        <p:sp>
          <p:nvSpPr>
            <p:cNvPr id="294" name="Oval"/>
            <p:cNvSpPr/>
            <p:nvPr/>
          </p:nvSpPr>
          <p:spPr>
            <a:xfrm>
              <a:off x="0" y="6733"/>
              <a:ext cx="320539" cy="307072"/>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95" name="Fotboll"/>
            <p:cNvSpPr/>
            <p:nvPr/>
          </p:nvSpPr>
          <p:spPr>
            <a:xfrm>
              <a:off x="0" y="0"/>
              <a:ext cx="320539" cy="3205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5"/>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3"/>
                  </a:moveTo>
                  <a:lnTo>
                    <a:pt x="7388" y="9899"/>
                  </a:lnTo>
                  <a:lnTo>
                    <a:pt x="8569" y="13534"/>
                  </a:lnTo>
                  <a:lnTo>
                    <a:pt x="6559" y="16301"/>
                  </a:lnTo>
                  <a:lnTo>
                    <a:pt x="3441" y="15355"/>
                  </a:lnTo>
                  <a:lnTo>
                    <a:pt x="2174" y="11434"/>
                  </a:lnTo>
                  <a:lnTo>
                    <a:pt x="4134" y="8843"/>
                  </a:lnTo>
                  <a:close/>
                  <a:moveTo>
                    <a:pt x="17466" y="8843"/>
                  </a:moveTo>
                  <a:lnTo>
                    <a:pt x="19432" y="11441"/>
                  </a:lnTo>
                  <a:lnTo>
                    <a:pt x="18152" y="15358"/>
                  </a:lnTo>
                  <a:lnTo>
                    <a:pt x="15041" y="16301"/>
                  </a:lnTo>
                  <a:lnTo>
                    <a:pt x="13031" y="13534"/>
                  </a:lnTo>
                  <a:lnTo>
                    <a:pt x="14212" y="9899"/>
                  </a:lnTo>
                  <a:lnTo>
                    <a:pt x="17466" y="8843"/>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1"/>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299" name="Rektangel"/>
          <p:cNvSpPr/>
          <p:nvPr/>
        </p:nvSpPr>
        <p:spPr>
          <a:xfrm>
            <a:off x="-9607" y="1"/>
            <a:ext cx="2931322" cy="2933678"/>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00" name="LUCKA BAKOM YMF…"/>
          <p:cNvSpPr txBox="1"/>
          <p:nvPr/>
        </p:nvSpPr>
        <p:spPr>
          <a:xfrm>
            <a:off x="137528" y="782776"/>
            <a:ext cx="2442935" cy="171329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3100" b="0">
                <a:solidFill>
                  <a:srgbClr val="FFFFFF"/>
                </a:solidFill>
                <a:latin typeface="DIF Display"/>
                <a:ea typeface="DIF Display"/>
                <a:cs typeface="DIF Display"/>
                <a:sym typeface="DIF Display"/>
              </a:defRPr>
            </a:pPr>
            <a:r>
              <a:rPr kumimoji="0"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DIF Display"/>
              </a:rPr>
              <a:t>LUCKA BAKOM YMF</a:t>
            </a:r>
            <a:endPar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DIF Display"/>
            </a:endParaRPr>
          </a:p>
          <a:p>
            <a:pPr marL="0" marR="0" lvl="0" indent="0" algn="l" defTabSz="412750" rtl="0" eaLnBrk="1" fontAlgn="auto" latinLnBrk="0" hangingPunct="0">
              <a:lnSpc>
                <a:spcPct val="100000"/>
              </a:lnSpc>
              <a:spcBef>
                <a:spcPts val="0"/>
              </a:spcBef>
              <a:spcAft>
                <a:spcPts val="0"/>
              </a:spcAft>
              <a:buClrTx/>
              <a:buSzTx/>
              <a:buFontTx/>
              <a:buNone/>
              <a:tabLst/>
              <a:defRPr sz="3100" b="0">
                <a:solidFill>
                  <a:srgbClr val="FFFFFF"/>
                </a:solidFill>
                <a:latin typeface="DIF Display"/>
                <a:ea typeface="DIF Display"/>
                <a:cs typeface="DIF Display"/>
                <a:sym typeface="DIF Display"/>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DIF Display"/>
            </a:endParaRP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Forward är spelbar framför bollen, kan </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vägga</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ut till </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yttermitffältare</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utanför</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till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ytter eller väggspela via forward</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pic>
        <p:nvPicPr>
          <p:cNvPr id="26" name="Rektangel" descr="Rektangel">
            <a:extLst>
              <a:ext uri="{FF2B5EF4-FFF2-40B4-BE49-F238E27FC236}">
                <a16:creationId xmlns:a16="http://schemas.microsoft.com/office/drawing/2014/main" id="{BAB269CB-2361-4F8B-B868-4DD4F2E3A878}"/>
              </a:ext>
            </a:extLst>
          </p:cNvPr>
          <p:cNvPicPr>
            <a:picLocks/>
          </p:cNvPicPr>
          <p:nvPr/>
        </p:nvPicPr>
        <p:blipFill>
          <a:blip r:embed="rId3"/>
          <a:stretch>
            <a:fillRect/>
          </a:stretch>
        </p:blipFill>
        <p:spPr>
          <a:xfrm>
            <a:off x="6505226" y="2187667"/>
            <a:ext cx="641671" cy="519587"/>
          </a:xfrm>
          <a:prstGeom prst="rect">
            <a:avLst/>
          </a:prstGeom>
        </p:spPr>
      </p:pic>
      <p:cxnSp>
        <p:nvCxnSpPr>
          <p:cNvPr id="4" name="Rak pilkoppling 3">
            <a:extLst>
              <a:ext uri="{FF2B5EF4-FFF2-40B4-BE49-F238E27FC236}">
                <a16:creationId xmlns:a16="http://schemas.microsoft.com/office/drawing/2014/main" id="{4A31822C-DBE9-4BFD-A7F0-F9EFB6BA3F24}"/>
              </a:ext>
            </a:extLst>
          </p:cNvPr>
          <p:cNvCxnSpPr/>
          <p:nvPr/>
        </p:nvCxnSpPr>
        <p:spPr>
          <a:xfrm flipV="1">
            <a:off x="7893372" y="2456131"/>
            <a:ext cx="373865" cy="1073503"/>
          </a:xfrm>
          <a:prstGeom prst="straightConnector1">
            <a:avLst/>
          </a:prstGeom>
          <a:noFill/>
          <a:ln w="5715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31" name="textruta 30">
            <a:extLst>
              <a:ext uri="{FF2B5EF4-FFF2-40B4-BE49-F238E27FC236}">
                <a16:creationId xmlns:a16="http://schemas.microsoft.com/office/drawing/2014/main" id="{1040710C-F283-4249-9AFF-ACCF2F8AB296}"/>
              </a:ext>
            </a:extLst>
          </p:cNvPr>
          <p:cNvSpPr txBox="1"/>
          <p:nvPr/>
        </p:nvSpPr>
        <p:spPr>
          <a:xfrm>
            <a:off x="773686" y="181432"/>
            <a:ext cx="1570038"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UPPSPEL</a:t>
            </a:r>
          </a:p>
        </p:txBody>
      </p:sp>
      <p:pic>
        <p:nvPicPr>
          <p:cNvPr id="32" name="Bildobjekt 31">
            <a:extLst>
              <a:ext uri="{FF2B5EF4-FFF2-40B4-BE49-F238E27FC236}">
                <a16:creationId xmlns:a16="http://schemas.microsoft.com/office/drawing/2014/main" id="{2ED09D48-6C51-4D07-B555-2D4787D2C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type="lt">
                                    <p:tmAbs val="0"/>
                                  </p:iterate>
                                  <p:childTnLst>
                                    <p:set>
                                      <p:cBhvr>
                                        <p:cTn id="6" fill="hold"/>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65" name="Form"/>
          <p:cNvSpPr/>
          <p:nvPr/>
        </p:nvSpPr>
        <p:spPr>
          <a:xfrm>
            <a:off x="7341401" y="2607144"/>
            <a:ext cx="1910134" cy="848969"/>
          </a:xfrm>
          <a:custGeom>
            <a:avLst/>
            <a:gdLst/>
            <a:ahLst/>
            <a:cxnLst>
              <a:cxn ang="0">
                <a:pos x="wd2" y="hd2"/>
              </a:cxn>
              <a:cxn ang="5400000">
                <a:pos x="wd2" y="hd2"/>
              </a:cxn>
              <a:cxn ang="10800000">
                <a:pos x="wd2" y="hd2"/>
              </a:cxn>
              <a:cxn ang="16200000">
                <a:pos x="wd2" y="hd2"/>
              </a:cxn>
            </a:cxnLst>
            <a:rect l="0" t="0" r="r" b="b"/>
            <a:pathLst>
              <a:path w="21600" h="21600" extrusionOk="0">
                <a:moveTo>
                  <a:pt x="0" y="875"/>
                </a:moveTo>
                <a:lnTo>
                  <a:pt x="2303" y="21600"/>
                </a:lnTo>
                <a:lnTo>
                  <a:pt x="21600" y="21267"/>
                </a:lnTo>
                <a:lnTo>
                  <a:pt x="17579" y="0"/>
                </a:lnTo>
                <a:lnTo>
                  <a:pt x="0" y="875"/>
                </a:lnTo>
                <a:close/>
              </a:path>
            </a:pathLst>
          </a:custGeom>
          <a:solidFill>
            <a:schemeClr val="accent1">
              <a:lumOff val="16847"/>
              <a:alpha val="50000"/>
            </a:scheme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266"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7" name="Linje"/>
          <p:cNvSpPr/>
          <p:nvPr/>
        </p:nvSpPr>
        <p:spPr>
          <a:xfrm flipH="1" flipV="1">
            <a:off x="6636100" y="36096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8"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9" name="Oval"/>
          <p:cNvSpPr/>
          <p:nvPr/>
        </p:nvSpPr>
        <p:spPr>
          <a:xfrm>
            <a:off x="7013184" y="5223295"/>
            <a:ext cx="162489" cy="117171"/>
          </a:xfrm>
          <a:prstGeom prst="ellipse">
            <a:avLst/>
          </a:prstGeom>
          <a:solidFill>
            <a:srgbClr val="7030A0"/>
          </a:solidFill>
          <a:ln w="38100">
            <a:solidFill>
              <a:srgbClr val="00B0F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0" name="Oval"/>
          <p:cNvSpPr/>
          <p:nvPr/>
        </p:nvSpPr>
        <p:spPr>
          <a:xfrm>
            <a:off x="6014756" y="243798"/>
            <a:ext cx="162489" cy="117171"/>
          </a:xfrm>
          <a:prstGeom prst="ellipse">
            <a:avLst/>
          </a:prstGeom>
          <a:solidFill>
            <a:schemeClr val="accent4">
              <a:hueOff val="-1081314"/>
              <a:satOff val="4338"/>
              <a:lumOff val="-8931"/>
            </a:schemeClr>
          </a:solidFill>
          <a:ln w="381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2" name="Oval"/>
          <p:cNvSpPr/>
          <p:nvPr/>
        </p:nvSpPr>
        <p:spPr>
          <a:xfrm>
            <a:off x="5116224" y="4307039"/>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5" name="Oval"/>
          <p:cNvSpPr/>
          <p:nvPr/>
        </p:nvSpPr>
        <p:spPr>
          <a:xfrm>
            <a:off x="3806570" y="2252815"/>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7" name="Oval"/>
          <p:cNvSpPr/>
          <p:nvPr/>
        </p:nvSpPr>
        <p:spPr>
          <a:xfrm>
            <a:off x="6010283" y="1662265"/>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8" name="Oval"/>
          <p:cNvSpPr/>
          <p:nvPr/>
        </p:nvSpPr>
        <p:spPr>
          <a:xfrm>
            <a:off x="6607782" y="2252815"/>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0" name="Oval"/>
          <p:cNvSpPr/>
          <p:nvPr/>
        </p:nvSpPr>
        <p:spPr>
          <a:xfrm>
            <a:off x="6940644" y="2456131"/>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3" name="Oval"/>
          <p:cNvSpPr/>
          <p:nvPr/>
        </p:nvSpPr>
        <p:spPr>
          <a:xfrm>
            <a:off x="8267237" y="2252815"/>
            <a:ext cx="162489" cy="117171"/>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4" name="Oval"/>
          <p:cNvSpPr/>
          <p:nvPr/>
        </p:nvSpPr>
        <p:spPr>
          <a:xfrm>
            <a:off x="7640210" y="2978411"/>
            <a:ext cx="162489" cy="117172"/>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6" name="Oval"/>
          <p:cNvSpPr/>
          <p:nvPr/>
        </p:nvSpPr>
        <p:spPr>
          <a:xfrm>
            <a:off x="4415089" y="2978411"/>
            <a:ext cx="162489" cy="117172"/>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8" name="Oval"/>
          <p:cNvSpPr/>
          <p:nvPr/>
        </p:nvSpPr>
        <p:spPr>
          <a:xfrm>
            <a:off x="6800395" y="4032251"/>
            <a:ext cx="162489" cy="117171"/>
          </a:xfrm>
          <a:prstGeom prst="ellipse">
            <a:avLst/>
          </a:prstGeom>
          <a:solidFill>
            <a:srgbClr val="FF26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99" name="Rektangel"/>
          <p:cNvSpPr/>
          <p:nvPr/>
        </p:nvSpPr>
        <p:spPr>
          <a:xfrm>
            <a:off x="-9607" y="1"/>
            <a:ext cx="2752558" cy="3212753"/>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00" name="LUCKA BAKOM YMF…"/>
          <p:cNvSpPr txBox="1"/>
          <p:nvPr/>
        </p:nvSpPr>
        <p:spPr>
          <a:xfrm>
            <a:off x="101012" y="1124661"/>
            <a:ext cx="2370046" cy="1528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vänd framåt diagonalt via:</a:t>
            </a: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22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Mitt-mitt som skapar passerande passningslinje bakom motståndare</a:t>
            </a:r>
          </a:p>
          <a:p>
            <a:pPr marL="0" marR="0" lvl="0" indent="0" algn="l" defTabSz="412750" rtl="0" eaLnBrk="1" fontAlgn="auto" latinLnBrk="0" hangingPunct="0">
              <a:lnSpc>
                <a:spcPct val="100000"/>
              </a:lnSpc>
              <a:spcBef>
                <a:spcPts val="0"/>
              </a:spcBef>
              <a:spcAft>
                <a:spcPts val="0"/>
              </a:spcAft>
              <a:buClrTx/>
              <a:buSzTx/>
              <a:buFontTx/>
              <a:buNone/>
              <a:tabLst/>
              <a:defRPr sz="2200" b="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22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Ytter som skapar passningslinje bakom motståndarnas ytter</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pic>
        <p:nvPicPr>
          <p:cNvPr id="26" name="Rektangel" descr="Rektangel">
            <a:extLst>
              <a:ext uri="{FF2B5EF4-FFF2-40B4-BE49-F238E27FC236}">
                <a16:creationId xmlns:a16="http://schemas.microsoft.com/office/drawing/2014/main" id="{BAB269CB-2361-4F8B-B868-4DD4F2E3A878}"/>
              </a:ext>
            </a:extLst>
          </p:cNvPr>
          <p:cNvPicPr>
            <a:picLocks/>
          </p:cNvPicPr>
          <p:nvPr/>
        </p:nvPicPr>
        <p:blipFill>
          <a:blip r:embed="rId3"/>
          <a:stretch>
            <a:fillRect/>
          </a:stretch>
        </p:blipFill>
        <p:spPr>
          <a:xfrm>
            <a:off x="6300236" y="2855700"/>
            <a:ext cx="625720" cy="519587"/>
          </a:xfrm>
          <a:prstGeom prst="rect">
            <a:avLst/>
          </a:prstGeom>
        </p:spPr>
      </p:pic>
      <p:cxnSp>
        <p:nvCxnSpPr>
          <p:cNvPr id="4" name="Rak pilkoppling 3">
            <a:extLst>
              <a:ext uri="{FF2B5EF4-FFF2-40B4-BE49-F238E27FC236}">
                <a16:creationId xmlns:a16="http://schemas.microsoft.com/office/drawing/2014/main" id="{4A31822C-DBE9-4BFD-A7F0-F9EFB6BA3F24}"/>
              </a:ext>
            </a:extLst>
          </p:cNvPr>
          <p:cNvCxnSpPr/>
          <p:nvPr/>
        </p:nvCxnSpPr>
        <p:spPr>
          <a:xfrm flipV="1">
            <a:off x="7893372" y="2456131"/>
            <a:ext cx="373865" cy="1073503"/>
          </a:xfrm>
          <a:prstGeom prst="straightConnector1">
            <a:avLst/>
          </a:prstGeom>
          <a:noFill/>
          <a:ln w="5715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296" name="Gruppera"/>
          <p:cNvGrpSpPr/>
          <p:nvPr/>
        </p:nvGrpSpPr>
        <p:grpSpPr>
          <a:xfrm>
            <a:off x="7733102" y="3533001"/>
            <a:ext cx="160270" cy="160270"/>
            <a:chOff x="0" y="0"/>
            <a:chExt cx="320538" cy="320538"/>
          </a:xfrm>
        </p:grpSpPr>
        <p:sp>
          <p:nvSpPr>
            <p:cNvPr id="294" name="Oval"/>
            <p:cNvSpPr/>
            <p:nvPr/>
          </p:nvSpPr>
          <p:spPr>
            <a:xfrm>
              <a:off x="0" y="6733"/>
              <a:ext cx="320539" cy="307072"/>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95" name="Fotboll"/>
            <p:cNvSpPr/>
            <p:nvPr/>
          </p:nvSpPr>
          <p:spPr>
            <a:xfrm>
              <a:off x="0" y="0"/>
              <a:ext cx="320539" cy="3205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5"/>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3"/>
                  </a:moveTo>
                  <a:lnTo>
                    <a:pt x="7388" y="9899"/>
                  </a:lnTo>
                  <a:lnTo>
                    <a:pt x="8569" y="13534"/>
                  </a:lnTo>
                  <a:lnTo>
                    <a:pt x="6559" y="16301"/>
                  </a:lnTo>
                  <a:lnTo>
                    <a:pt x="3441" y="15355"/>
                  </a:lnTo>
                  <a:lnTo>
                    <a:pt x="2174" y="11434"/>
                  </a:lnTo>
                  <a:lnTo>
                    <a:pt x="4134" y="8843"/>
                  </a:lnTo>
                  <a:close/>
                  <a:moveTo>
                    <a:pt x="17466" y="8843"/>
                  </a:moveTo>
                  <a:lnTo>
                    <a:pt x="19432" y="11441"/>
                  </a:lnTo>
                  <a:lnTo>
                    <a:pt x="18152" y="15358"/>
                  </a:lnTo>
                  <a:lnTo>
                    <a:pt x="15041" y="16301"/>
                  </a:lnTo>
                  <a:lnTo>
                    <a:pt x="13031" y="13534"/>
                  </a:lnTo>
                  <a:lnTo>
                    <a:pt x="14212" y="9899"/>
                  </a:lnTo>
                  <a:lnTo>
                    <a:pt x="17466" y="8843"/>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1"/>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281" name="Oval"/>
          <p:cNvSpPr/>
          <p:nvPr/>
        </p:nvSpPr>
        <p:spPr>
          <a:xfrm>
            <a:off x="7818040" y="3705103"/>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6" name="Oval"/>
          <p:cNvSpPr/>
          <p:nvPr/>
        </p:nvSpPr>
        <p:spPr>
          <a:xfrm>
            <a:off x="6505226" y="3095582"/>
            <a:ext cx="162489" cy="117172"/>
          </a:xfrm>
          <a:prstGeom prst="ellipse">
            <a:avLst/>
          </a:prstGeom>
          <a:solidFill>
            <a:schemeClr val="bg1"/>
          </a:solidFill>
          <a:ln w="381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1" name="Oval"/>
          <p:cNvSpPr/>
          <p:nvPr/>
        </p:nvSpPr>
        <p:spPr>
          <a:xfrm>
            <a:off x="6635080" y="2933679"/>
            <a:ext cx="162489" cy="117172"/>
          </a:xfrm>
          <a:prstGeom prst="ellipse">
            <a:avLst/>
          </a:prstGeom>
          <a:solidFill>
            <a:srgbClr val="FF2600"/>
          </a:solidFill>
          <a:ln w="381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cxnSp>
        <p:nvCxnSpPr>
          <p:cNvPr id="29" name="Rak pilkoppling 28">
            <a:extLst>
              <a:ext uri="{FF2B5EF4-FFF2-40B4-BE49-F238E27FC236}">
                <a16:creationId xmlns:a16="http://schemas.microsoft.com/office/drawing/2014/main" id="{6D5D8B3C-3999-4583-9BCA-1CCCB683CAF3}"/>
              </a:ext>
            </a:extLst>
          </p:cNvPr>
          <p:cNvCxnSpPr>
            <a:cxnSpLocks/>
          </p:cNvCxnSpPr>
          <p:nvPr/>
        </p:nvCxnSpPr>
        <p:spPr>
          <a:xfrm flipH="1" flipV="1">
            <a:off x="5569130" y="2684795"/>
            <a:ext cx="2034679" cy="887916"/>
          </a:xfrm>
          <a:prstGeom prst="straightConnector1">
            <a:avLst/>
          </a:prstGeom>
          <a:noFill/>
          <a:ln w="5715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6" name="Båge 5">
            <a:extLst>
              <a:ext uri="{FF2B5EF4-FFF2-40B4-BE49-F238E27FC236}">
                <a16:creationId xmlns:a16="http://schemas.microsoft.com/office/drawing/2014/main" id="{05CB4E0C-D924-455B-811F-1DFD2F1C23D5}"/>
              </a:ext>
            </a:extLst>
          </p:cNvPr>
          <p:cNvSpPr/>
          <p:nvPr/>
        </p:nvSpPr>
        <p:spPr>
          <a:xfrm>
            <a:off x="1281071" y="2281758"/>
            <a:ext cx="6293798" cy="2169351"/>
          </a:xfrm>
          <a:prstGeom prst="arc">
            <a:avLst/>
          </a:prstGeom>
          <a:noFill/>
          <a:ln w="57150" cap="flat">
            <a:solidFill>
              <a:srgbClr val="000000"/>
            </a:solidFill>
            <a:prstDash val="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anchor="t">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sv-SE" sz="900" b="0" i="0" u="none" strike="noStrike" kern="0" cap="none" spc="0" normalizeH="0" baseline="0" noProof="0">
              <a:ln>
                <a:noFill/>
              </a:ln>
              <a:solidFill>
                <a:srgbClr val="000000"/>
              </a:solidFill>
              <a:effectLst/>
              <a:uLnTx/>
              <a:uFillTx/>
              <a:latin typeface="Helvetica Neue"/>
              <a:ea typeface="+mn-ea"/>
              <a:cs typeface="+mn-cs"/>
              <a:sym typeface="Helvetica Neue"/>
            </a:endParaRPr>
          </a:p>
        </p:txBody>
      </p:sp>
      <p:sp>
        <p:nvSpPr>
          <p:cNvPr id="33" name="textruta 32">
            <a:extLst>
              <a:ext uri="{FF2B5EF4-FFF2-40B4-BE49-F238E27FC236}">
                <a16:creationId xmlns:a16="http://schemas.microsoft.com/office/drawing/2014/main" id="{6C5E587D-6A38-4577-B6DB-68DC454D87F2}"/>
              </a:ext>
            </a:extLst>
          </p:cNvPr>
          <p:cNvSpPr txBox="1"/>
          <p:nvPr/>
        </p:nvSpPr>
        <p:spPr>
          <a:xfrm>
            <a:off x="645814" y="66814"/>
            <a:ext cx="2300201"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3100" b="0">
                <a:solidFill>
                  <a:srgbClr val="FFFFFF"/>
                </a:solidFill>
                <a:latin typeface="DIF Display"/>
                <a:ea typeface="DIF Display"/>
                <a:cs typeface="DIF Display"/>
                <a:sym typeface="DIF Display"/>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DIF Display"/>
              </a:rPr>
              <a:t>SPELVÄNDNING FRAMÅT DIAGONALT</a:t>
            </a:r>
          </a:p>
        </p:txBody>
      </p:sp>
      <p:pic>
        <p:nvPicPr>
          <p:cNvPr id="34" name="Bildobjekt 33">
            <a:extLst>
              <a:ext uri="{FF2B5EF4-FFF2-40B4-BE49-F238E27FC236}">
                <a16:creationId xmlns:a16="http://schemas.microsoft.com/office/drawing/2014/main" id="{575333E9-07C6-4407-91C7-74CFBAC96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extLst>
      <p:ext uri="{BB962C8B-B14F-4D97-AF65-F5344CB8AC3E}">
        <p14:creationId xmlns:p14="http://schemas.microsoft.com/office/powerpoint/2010/main" val="3359651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type="lt">
                                    <p:tmAbs val="0"/>
                                  </p:iterate>
                                  <p:childTnLst>
                                    <p:set>
                                      <p:cBhvr>
                                        <p:cTn id="6" fill="hold"/>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7" presetClass="path" presetSubtype="0" accel="50000" decel="50000" fill="hold" grpId="0" nodeType="clickEffect">
                                  <p:stCondLst>
                                    <p:cond delay="0"/>
                                  </p:stCondLst>
                                  <p:childTnLst>
                                    <p:animMotion origin="layout" path="M -4.375E-6 -3.7037E-6 L -0.03574 0.04468 C -0.04316 0.05498 -0.05266 0.05834 -0.06132 0.05394 C -0.07109 0.04896 -0.07773 0.03739 -0.08105 0.02153 L -0.09785 -0.04988 " pathEditMode="relative" rAng="960000" ptsTypes="AAAAA">
                                      <p:cBhvr>
                                        <p:cTn id="11" dur="2000" fill="hold"/>
                                        <p:tgtEl>
                                          <p:spTgt spid="276"/>
                                        </p:tgtEl>
                                        <p:attrNameLst>
                                          <p:attrName>ppt_x</p:attrName>
                                          <p:attrName>ppt_y</p:attrName>
                                        </p:attrNameLst>
                                      </p:cBhvr>
                                      <p:rCtr x="-5527" y="1435"/>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advAuto="0"/>
      <p:bldP spid="276"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33" name="Rektangel"/>
          <p:cNvSpPr/>
          <p:nvPr/>
        </p:nvSpPr>
        <p:spPr>
          <a:xfrm>
            <a:off x="-6026" y="0"/>
            <a:ext cx="3124187" cy="2913630"/>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8" name="Komma till avslut och göra mål…"/>
          <p:cNvSpPr txBox="1"/>
          <p:nvPr/>
        </p:nvSpPr>
        <p:spPr>
          <a:xfrm>
            <a:off x="155104" y="951416"/>
            <a:ext cx="2894938" cy="112851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Skapa 2v1 -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flytta</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på</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motståndaren</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på</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ryggsidan</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Inlägg</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 sent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eller</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tidigt</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339" name="Oval"/>
          <p:cNvSpPr/>
          <p:nvPr/>
        </p:nvSpPr>
        <p:spPr>
          <a:xfrm>
            <a:off x="6019306" y="245639"/>
            <a:ext cx="162489" cy="117172"/>
          </a:xfrm>
          <a:prstGeom prst="ellipse">
            <a:avLst/>
          </a:prstGeom>
          <a:solidFill>
            <a:schemeClr val="accent3">
              <a:hueOff val="362282"/>
              <a:satOff val="31803"/>
              <a:lumOff val="-18242"/>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342" name="Gruppera"/>
          <p:cNvGrpSpPr/>
          <p:nvPr/>
        </p:nvGrpSpPr>
        <p:grpSpPr>
          <a:xfrm>
            <a:off x="7806010" y="769129"/>
            <a:ext cx="158751" cy="158751"/>
            <a:chOff x="0" y="0"/>
            <a:chExt cx="317500" cy="317500"/>
          </a:xfrm>
        </p:grpSpPr>
        <p:sp>
          <p:nvSpPr>
            <p:cNvPr id="340"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1"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344" name="Oval"/>
          <p:cNvSpPr/>
          <p:nvPr/>
        </p:nvSpPr>
        <p:spPr>
          <a:xfrm>
            <a:off x="4024812" y="789919"/>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5" name="Oval"/>
          <p:cNvSpPr/>
          <p:nvPr/>
        </p:nvSpPr>
        <p:spPr>
          <a:xfrm>
            <a:off x="5613817" y="47876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7" name="Oval"/>
          <p:cNvSpPr/>
          <p:nvPr/>
        </p:nvSpPr>
        <p:spPr>
          <a:xfrm>
            <a:off x="6585410" y="57118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8" name="Oval"/>
          <p:cNvSpPr/>
          <p:nvPr/>
        </p:nvSpPr>
        <p:spPr>
          <a:xfrm>
            <a:off x="7322699" y="73133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9" name="Oval"/>
          <p:cNvSpPr/>
          <p:nvPr/>
        </p:nvSpPr>
        <p:spPr>
          <a:xfrm>
            <a:off x="5980116" y="161413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0" name="Oval"/>
          <p:cNvSpPr/>
          <p:nvPr/>
        </p:nvSpPr>
        <p:spPr>
          <a:xfrm>
            <a:off x="6796784" y="919990"/>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1" name="Oval"/>
          <p:cNvSpPr/>
          <p:nvPr/>
        </p:nvSpPr>
        <p:spPr>
          <a:xfrm>
            <a:off x="5266217" y="910466"/>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5" name="Oval"/>
          <p:cNvSpPr/>
          <p:nvPr/>
        </p:nvSpPr>
        <p:spPr>
          <a:xfrm>
            <a:off x="6014756" y="588530"/>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7" name="Oval"/>
          <p:cNvSpPr/>
          <p:nvPr/>
        </p:nvSpPr>
        <p:spPr>
          <a:xfrm>
            <a:off x="7962641" y="780706"/>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9" name="Oval"/>
          <p:cNvSpPr/>
          <p:nvPr/>
        </p:nvSpPr>
        <p:spPr>
          <a:xfrm>
            <a:off x="6918989" y="1309376"/>
            <a:ext cx="162489" cy="117172"/>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0" name="Oval"/>
          <p:cNvSpPr/>
          <p:nvPr/>
        </p:nvSpPr>
        <p:spPr>
          <a:xfrm>
            <a:off x="4491011" y="1929414"/>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2" name="Oval"/>
          <p:cNvSpPr/>
          <p:nvPr/>
        </p:nvSpPr>
        <p:spPr>
          <a:xfrm>
            <a:off x="7161346" y="1929414"/>
            <a:ext cx="162489" cy="117171"/>
          </a:xfrm>
          <a:prstGeom prst="ellipse">
            <a:avLst/>
          </a:prstGeom>
          <a:solidFill>
            <a:schemeClr val="bg1"/>
          </a:solidFill>
          <a:ln w="50800">
            <a:solidFill>
              <a:srgbClr val="0070C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4" name="Oval"/>
          <p:cNvSpPr/>
          <p:nvPr/>
        </p:nvSpPr>
        <p:spPr>
          <a:xfrm>
            <a:off x="6024281" y="4536346"/>
            <a:ext cx="162489" cy="117171"/>
          </a:xfrm>
          <a:prstGeom prst="ellipse">
            <a:avLst/>
          </a:prstGeom>
          <a:solidFill>
            <a:srgbClr val="012554"/>
          </a:solidFill>
          <a:ln w="50800">
            <a:solidFill>
              <a:srgbClr val="FFFFFF"/>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 name="textruta 27">
            <a:extLst>
              <a:ext uri="{FF2B5EF4-FFF2-40B4-BE49-F238E27FC236}">
                <a16:creationId xmlns:a16="http://schemas.microsoft.com/office/drawing/2014/main" id="{ED4A3275-5D29-4E8D-9004-2B82C74CB24B}"/>
              </a:ext>
            </a:extLst>
          </p:cNvPr>
          <p:cNvSpPr txBox="1"/>
          <p:nvPr/>
        </p:nvSpPr>
        <p:spPr>
          <a:xfrm>
            <a:off x="722861" y="104928"/>
            <a:ext cx="2327181"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p:txBody>
      </p:sp>
      <p:pic>
        <p:nvPicPr>
          <p:cNvPr id="29" name="Bildobjekt 28">
            <a:extLst>
              <a:ext uri="{FF2B5EF4-FFF2-40B4-BE49-F238E27FC236}">
                <a16:creationId xmlns:a16="http://schemas.microsoft.com/office/drawing/2014/main" id="{A8C5AA4B-C706-4F3D-A43B-B08BD3219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UTAN BANNERS OVANIFRAN.png" descr="UTAN BANNERS OVANIFRAN.png"/>
          <p:cNvPicPr>
            <a:picLocks noChangeAspect="1"/>
          </p:cNvPicPr>
          <p:nvPr/>
        </p:nvPicPr>
        <p:blipFill>
          <a:blip r:embed="rId2"/>
          <a:stretch>
            <a:fillRect/>
          </a:stretch>
        </p:blipFill>
        <p:spPr>
          <a:xfrm>
            <a:off x="0" y="-9331"/>
            <a:ext cx="12192000" cy="6858000"/>
          </a:xfrm>
          <a:prstGeom prst="rect">
            <a:avLst/>
          </a:prstGeom>
          <a:ln w="12700">
            <a:miter lim="400000"/>
          </a:ln>
        </p:spPr>
      </p:pic>
      <p:sp>
        <p:nvSpPr>
          <p:cNvPr id="333" name="Rektangel"/>
          <p:cNvSpPr/>
          <p:nvPr/>
        </p:nvSpPr>
        <p:spPr>
          <a:xfrm>
            <a:off x="-6026" y="0"/>
            <a:ext cx="3124187" cy="2913630"/>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8" name="Komma till avslut och göra mål…"/>
          <p:cNvSpPr txBox="1"/>
          <p:nvPr/>
        </p:nvSpPr>
        <p:spPr>
          <a:xfrm>
            <a:off x="149098" y="978576"/>
            <a:ext cx="2813937" cy="1128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Skapa 2v1 -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flytta</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på</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motståndaren</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på</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ryggsidan</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400" b="0">
                <a:solidFill>
                  <a:srgbClr val="FFFFFF"/>
                </a:solidFill>
                <a:latin typeface="Helvetica"/>
                <a:ea typeface="Helvetica"/>
                <a:cs typeface="Helvetica"/>
                <a:sym typeface="Helvetica"/>
              </a:defRPr>
            </a:pP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Inlägg</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 sent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eller</a:t>
            </a:r>
            <a:r>
              <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4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tidigt</a:t>
            </a:r>
            <a:endParaRPr kumimoji="0" sz="14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339" name="Oval"/>
          <p:cNvSpPr/>
          <p:nvPr/>
        </p:nvSpPr>
        <p:spPr>
          <a:xfrm>
            <a:off x="6019306" y="245639"/>
            <a:ext cx="162489" cy="117172"/>
          </a:xfrm>
          <a:prstGeom prst="ellipse">
            <a:avLst/>
          </a:prstGeom>
          <a:solidFill>
            <a:schemeClr val="accent3">
              <a:hueOff val="362282"/>
              <a:satOff val="31803"/>
              <a:lumOff val="-18242"/>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342" name="Gruppera"/>
          <p:cNvGrpSpPr/>
          <p:nvPr/>
        </p:nvGrpSpPr>
        <p:grpSpPr>
          <a:xfrm>
            <a:off x="7806010" y="769129"/>
            <a:ext cx="158751" cy="158751"/>
            <a:chOff x="0" y="0"/>
            <a:chExt cx="317500" cy="317500"/>
          </a:xfrm>
        </p:grpSpPr>
        <p:sp>
          <p:nvSpPr>
            <p:cNvPr id="340"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1"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344" name="Oval"/>
          <p:cNvSpPr/>
          <p:nvPr/>
        </p:nvSpPr>
        <p:spPr>
          <a:xfrm>
            <a:off x="4024812" y="78991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5" name="Oval"/>
          <p:cNvSpPr/>
          <p:nvPr/>
        </p:nvSpPr>
        <p:spPr>
          <a:xfrm>
            <a:off x="5613817" y="47876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7" name="Oval"/>
          <p:cNvSpPr/>
          <p:nvPr/>
        </p:nvSpPr>
        <p:spPr>
          <a:xfrm>
            <a:off x="6585410" y="57118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8" name="Oval"/>
          <p:cNvSpPr/>
          <p:nvPr/>
        </p:nvSpPr>
        <p:spPr>
          <a:xfrm>
            <a:off x="7322699" y="73133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9" name="Oval"/>
          <p:cNvSpPr/>
          <p:nvPr/>
        </p:nvSpPr>
        <p:spPr>
          <a:xfrm>
            <a:off x="5980116" y="161413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0" name="Oval"/>
          <p:cNvSpPr/>
          <p:nvPr/>
        </p:nvSpPr>
        <p:spPr>
          <a:xfrm>
            <a:off x="6796784" y="919990"/>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1" name="Oval"/>
          <p:cNvSpPr/>
          <p:nvPr/>
        </p:nvSpPr>
        <p:spPr>
          <a:xfrm>
            <a:off x="5266217" y="910466"/>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5" name="Oval"/>
          <p:cNvSpPr/>
          <p:nvPr/>
        </p:nvSpPr>
        <p:spPr>
          <a:xfrm>
            <a:off x="6014756" y="588530"/>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7" name="Oval"/>
          <p:cNvSpPr/>
          <p:nvPr/>
        </p:nvSpPr>
        <p:spPr>
          <a:xfrm>
            <a:off x="7962641" y="78070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9" name="Oval"/>
          <p:cNvSpPr/>
          <p:nvPr/>
        </p:nvSpPr>
        <p:spPr>
          <a:xfrm>
            <a:off x="6918989" y="130937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0" name="Oval"/>
          <p:cNvSpPr/>
          <p:nvPr/>
        </p:nvSpPr>
        <p:spPr>
          <a:xfrm>
            <a:off x="4491011"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2" name="Oval"/>
          <p:cNvSpPr/>
          <p:nvPr/>
        </p:nvSpPr>
        <p:spPr>
          <a:xfrm>
            <a:off x="7161346"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4" name="Oval"/>
          <p:cNvSpPr/>
          <p:nvPr/>
        </p:nvSpPr>
        <p:spPr>
          <a:xfrm>
            <a:off x="6024281" y="4536346"/>
            <a:ext cx="162489" cy="117171"/>
          </a:xfrm>
          <a:prstGeom prst="ellipse">
            <a:avLst/>
          </a:prstGeom>
          <a:solidFill>
            <a:srgbClr val="012554"/>
          </a:solidFill>
          <a:ln w="50800">
            <a:solidFill>
              <a:srgbClr val="7030A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pic>
        <p:nvPicPr>
          <p:cNvPr id="29" name="Bildobjekt 28">
            <a:extLst>
              <a:ext uri="{FF2B5EF4-FFF2-40B4-BE49-F238E27FC236}">
                <a16:creationId xmlns:a16="http://schemas.microsoft.com/office/drawing/2014/main" id="{851D62A7-9E5C-4EF2-AA8A-E738D7575F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3" name="textruta 2">
            <a:extLst>
              <a:ext uri="{FF2B5EF4-FFF2-40B4-BE49-F238E27FC236}">
                <a16:creationId xmlns:a16="http://schemas.microsoft.com/office/drawing/2014/main" id="{3941618D-C45F-E895-26C4-03A720C5D08C}"/>
              </a:ext>
            </a:extLst>
          </p:cNvPr>
          <p:cNvSpPr txBox="1"/>
          <p:nvPr/>
        </p:nvSpPr>
        <p:spPr>
          <a:xfrm>
            <a:off x="722861" y="104928"/>
            <a:ext cx="2327181"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p:txBody>
      </p:sp>
    </p:spTree>
    <p:extLst>
      <p:ext uri="{BB962C8B-B14F-4D97-AF65-F5344CB8AC3E}">
        <p14:creationId xmlns:p14="http://schemas.microsoft.com/office/powerpoint/2010/main" val="1712978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1.2963E-6 L 0.09837 -0.03252 " pathEditMode="relative" rAng="0" ptsTypes="AA">
                                      <p:cBhvr>
                                        <p:cTn id="6" dur="2000" fill="hold"/>
                                        <p:tgtEl>
                                          <p:spTgt spid="355"/>
                                        </p:tgtEl>
                                        <p:attrNameLst>
                                          <p:attrName>ppt_x</p:attrName>
                                          <p:attrName>ppt_y</p:attrName>
                                        </p:attrNameLst>
                                      </p:cBhvr>
                                      <p:rCtr x="4915" y="-1632"/>
                                    </p:animMotion>
                                  </p:childTnLst>
                                </p:cTn>
                              </p:par>
                              <p:par>
                                <p:cTn id="7" presetID="42" presetClass="path" presetSubtype="0" accel="50000" decel="50000" fill="hold" nodeType="withEffect">
                                  <p:stCondLst>
                                    <p:cond delay="0"/>
                                  </p:stCondLst>
                                  <p:childTnLst>
                                    <p:animMotion origin="layout" path="M -4.79167E-6 3.14815E-6 L -0.06699 -0.06968 " pathEditMode="relative" rAng="0" ptsTypes="AA">
                                      <p:cBhvr>
                                        <p:cTn id="8" dur="2000" fill="hold"/>
                                        <p:tgtEl>
                                          <p:spTgt spid="342"/>
                                        </p:tgtEl>
                                        <p:attrNameLst>
                                          <p:attrName>ppt_x</p:attrName>
                                          <p:attrName>ppt_y</p:attrName>
                                        </p:attrNameLst>
                                      </p:cBhvr>
                                      <p:rCtr x="-3353" y="-3484"/>
                                    </p:animMotion>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7333" decel="42667" fill="hold" grpId="0" nodeType="clickEffect">
                                  <p:stCondLst>
                                    <p:cond delay="0"/>
                                  </p:stCondLst>
                                  <p:childTnLst>
                                    <p:animMotion origin="layout" path="M 5.55112E-17 -4.81481E-6 L 0.07448 -0.1728 " pathEditMode="relative" rAng="0" ptsTypes="AA">
                                      <p:cBhvr>
                                        <p:cTn id="12" dur="3000" fill="hold"/>
                                        <p:tgtEl>
                                          <p:spTgt spid="360"/>
                                        </p:tgtEl>
                                        <p:attrNameLst>
                                          <p:attrName>ppt_x</p:attrName>
                                          <p:attrName>ppt_y</p:attrName>
                                        </p:attrNameLst>
                                      </p:cBhvr>
                                      <p:rCtr x="3724" y="-8646"/>
                                    </p:animMotion>
                                  </p:childTnLst>
                                </p:cTn>
                              </p:par>
                              <p:par>
                                <p:cTn id="13" presetID="42" presetClass="path" presetSubtype="0" accel="57500" decel="42500" fill="hold" grpId="0" nodeType="withEffect">
                                  <p:stCondLst>
                                    <p:cond delay="0"/>
                                  </p:stCondLst>
                                  <p:childTnLst>
                                    <p:animMotion origin="layout" path="M -3.85417E-6 3.14815E-6 L 0.13021 -0.07084 " pathEditMode="relative" rAng="0" ptsTypes="AA">
                                      <p:cBhvr>
                                        <p:cTn id="14" dur="2000" fill="hold"/>
                                        <p:tgtEl>
                                          <p:spTgt spid="344"/>
                                        </p:tgtEl>
                                        <p:attrNameLst>
                                          <p:attrName>ppt_x</p:attrName>
                                          <p:attrName>ppt_y</p:attrName>
                                        </p:attrNameLst>
                                      </p:cBhvr>
                                      <p:rCtr x="6510" y="-3542"/>
                                    </p:animMotion>
                                  </p:childTnLst>
                                </p:cTn>
                              </p:par>
                              <p:par>
                                <p:cTn id="15" presetID="37" presetClass="path" presetSubtype="0" accel="57500" decel="42500" fill="hold" grpId="0" nodeType="withEffect">
                                  <p:stCondLst>
                                    <p:cond delay="500"/>
                                  </p:stCondLst>
                                  <p:childTnLst>
                                    <p:animMotion origin="layout" path="M -0.01582 -0.02801 L -0.05443 0.01203 C -0.0625 0.02095 -0.07461 0.02604 -0.08724 0.02604 C -0.10163 0.02604 -0.11316 0.02095 -0.12123 0.01203 L -0.15977 -0.02801 " pathEditMode="relative" rAng="0" ptsTypes="AAAAA">
                                      <p:cBhvr>
                                        <p:cTn id="16" dur="2000" fill="hold"/>
                                        <p:tgtEl>
                                          <p:spTgt spid="357"/>
                                        </p:tgtEl>
                                        <p:attrNameLst>
                                          <p:attrName>ppt_x</p:attrName>
                                          <p:attrName>ppt_y</p:attrName>
                                        </p:attrNameLst>
                                      </p:cBhvr>
                                      <p:rCtr x="-7201" y="2697"/>
                                    </p:animMotion>
                                  </p:childTnLst>
                                </p:cTn>
                              </p:par>
                              <p:par>
                                <p:cTn id="17" presetID="42" presetClass="path" presetSubtype="0" accel="50000" decel="50000" fill="hold" grpId="0" nodeType="withEffect">
                                  <p:stCondLst>
                                    <p:cond delay="1500"/>
                                  </p:stCondLst>
                                  <p:childTnLst>
                                    <p:animMotion origin="layout" path="M -3.64583E-6 -1.2963E-6 L 0.07259 -0.0757 " pathEditMode="relative" rAng="0" ptsTypes="AA">
                                      <p:cBhvr>
                                        <p:cTn id="18" dur="2000" fill="hold"/>
                                        <p:tgtEl>
                                          <p:spTgt spid="359"/>
                                        </p:tgtEl>
                                        <p:attrNameLst>
                                          <p:attrName>ppt_x</p:attrName>
                                          <p:attrName>ppt_y</p:attrName>
                                        </p:attrNameLst>
                                      </p:cBhvr>
                                      <p:rCtr x="3301" y="-2407"/>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2000"/>
                                  </p:stCondLst>
                                  <p:childTnLst>
                                    <p:animMotion origin="layout" path="M -4.16667E-7 -4.81481E-6 L -0.08659 0.02419 " pathEditMode="relative" rAng="0" ptsTypes="AA">
                                      <p:cBhvr>
                                        <p:cTn id="22" dur="2000" fill="hold"/>
                                        <p:tgtEl>
                                          <p:spTgt spid="362"/>
                                        </p:tgtEl>
                                        <p:attrNameLst>
                                          <p:attrName>ppt_x</p:attrName>
                                          <p:attrName>ppt_y</p:attrName>
                                        </p:attrNameLst>
                                      </p:cBhvr>
                                      <p:rCtr x="-4329" y="12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P spid="355" grpId="0" animBg="1"/>
      <p:bldP spid="357" grpId="0" animBg="1"/>
      <p:bldP spid="359" grpId="0" animBg="1"/>
      <p:bldP spid="360" grpId="0" animBg="1"/>
      <p:bldP spid="36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3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9" name="Oval"/>
          <p:cNvSpPr/>
          <p:nvPr/>
        </p:nvSpPr>
        <p:spPr>
          <a:xfrm>
            <a:off x="6027342" y="118508"/>
            <a:ext cx="162489" cy="117172"/>
          </a:xfrm>
          <a:prstGeom prst="ellipse">
            <a:avLst/>
          </a:prstGeom>
          <a:solidFill>
            <a:schemeClr val="accent3">
              <a:hueOff val="362282"/>
              <a:satOff val="31803"/>
              <a:lumOff val="-18242"/>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342" name="Gruppera"/>
          <p:cNvGrpSpPr/>
          <p:nvPr/>
        </p:nvGrpSpPr>
        <p:grpSpPr>
          <a:xfrm>
            <a:off x="7806010" y="769129"/>
            <a:ext cx="158751" cy="158751"/>
            <a:chOff x="0" y="0"/>
            <a:chExt cx="317500" cy="317500"/>
          </a:xfrm>
        </p:grpSpPr>
        <p:sp>
          <p:nvSpPr>
            <p:cNvPr id="340"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1"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344" name="Oval"/>
          <p:cNvSpPr/>
          <p:nvPr/>
        </p:nvSpPr>
        <p:spPr>
          <a:xfrm>
            <a:off x="4024812" y="78991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5" name="Oval"/>
          <p:cNvSpPr/>
          <p:nvPr/>
        </p:nvSpPr>
        <p:spPr>
          <a:xfrm>
            <a:off x="5613817" y="47876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7" name="Oval"/>
          <p:cNvSpPr/>
          <p:nvPr/>
        </p:nvSpPr>
        <p:spPr>
          <a:xfrm>
            <a:off x="6585410" y="57118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8" name="Oval"/>
          <p:cNvSpPr/>
          <p:nvPr/>
        </p:nvSpPr>
        <p:spPr>
          <a:xfrm>
            <a:off x="7322699" y="73133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9" name="Oval"/>
          <p:cNvSpPr/>
          <p:nvPr/>
        </p:nvSpPr>
        <p:spPr>
          <a:xfrm>
            <a:off x="5980116" y="161413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0" name="Oval"/>
          <p:cNvSpPr/>
          <p:nvPr/>
        </p:nvSpPr>
        <p:spPr>
          <a:xfrm>
            <a:off x="6796784" y="919990"/>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1" name="Oval"/>
          <p:cNvSpPr/>
          <p:nvPr/>
        </p:nvSpPr>
        <p:spPr>
          <a:xfrm>
            <a:off x="5266217" y="910466"/>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5" name="Oval"/>
          <p:cNvSpPr/>
          <p:nvPr/>
        </p:nvSpPr>
        <p:spPr>
          <a:xfrm>
            <a:off x="6014756" y="588530"/>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7" name="Oval"/>
          <p:cNvSpPr/>
          <p:nvPr/>
        </p:nvSpPr>
        <p:spPr>
          <a:xfrm>
            <a:off x="7962641" y="78070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9" name="Oval"/>
          <p:cNvSpPr/>
          <p:nvPr/>
        </p:nvSpPr>
        <p:spPr>
          <a:xfrm>
            <a:off x="6918989" y="130937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0" name="Oval"/>
          <p:cNvSpPr/>
          <p:nvPr/>
        </p:nvSpPr>
        <p:spPr>
          <a:xfrm>
            <a:off x="4491011"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2" name="Oval"/>
          <p:cNvSpPr/>
          <p:nvPr/>
        </p:nvSpPr>
        <p:spPr>
          <a:xfrm>
            <a:off x="7161346"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4" name="Oval"/>
          <p:cNvSpPr/>
          <p:nvPr/>
        </p:nvSpPr>
        <p:spPr>
          <a:xfrm>
            <a:off x="6024281" y="4536346"/>
            <a:ext cx="162489" cy="117171"/>
          </a:xfrm>
          <a:prstGeom prst="ellipse">
            <a:avLst/>
          </a:prstGeom>
          <a:solidFill>
            <a:srgbClr val="012554"/>
          </a:solidFill>
          <a:ln w="50800">
            <a:solidFill>
              <a:srgbClr val="FFFFFF"/>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 name="Rektangel">
            <a:extLst>
              <a:ext uri="{FF2B5EF4-FFF2-40B4-BE49-F238E27FC236}">
                <a16:creationId xmlns:a16="http://schemas.microsoft.com/office/drawing/2014/main" id="{FA6F9557-FB46-40B0-8914-3404C0F665CE}"/>
              </a:ext>
            </a:extLst>
          </p:cNvPr>
          <p:cNvSpPr/>
          <p:nvPr/>
        </p:nvSpPr>
        <p:spPr>
          <a:xfrm>
            <a:off x="-6026" y="0"/>
            <a:ext cx="3124187" cy="2913630"/>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 name="Komma till avslut och göra mål…">
            <a:extLst>
              <a:ext uri="{FF2B5EF4-FFF2-40B4-BE49-F238E27FC236}">
                <a16:creationId xmlns:a16="http://schemas.microsoft.com/office/drawing/2014/main" id="{56CA42F7-2C0D-4BD1-86EA-89277C93BC94}"/>
              </a:ext>
            </a:extLst>
          </p:cNvPr>
          <p:cNvSpPr txBox="1"/>
          <p:nvPr/>
        </p:nvSpPr>
        <p:spPr>
          <a:xfrm>
            <a:off x="223755" y="1093069"/>
            <a:ext cx="2665687" cy="11592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OBS 1: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Sätt</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in den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tidigt</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mellan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MV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och</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MB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eller</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mot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bortre</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ytter</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om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ytan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finns</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OBS 2: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Driv</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den mot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kortlinjen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och</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 mot bortre stolpen eller </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cutback</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pic>
        <p:nvPicPr>
          <p:cNvPr id="31" name="Bildobjekt 30">
            <a:extLst>
              <a:ext uri="{FF2B5EF4-FFF2-40B4-BE49-F238E27FC236}">
                <a16:creationId xmlns:a16="http://schemas.microsoft.com/office/drawing/2014/main" id="{07E4C787-0369-4597-B997-777ABA658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3" name="textruta 2">
            <a:extLst>
              <a:ext uri="{FF2B5EF4-FFF2-40B4-BE49-F238E27FC236}">
                <a16:creationId xmlns:a16="http://schemas.microsoft.com/office/drawing/2014/main" id="{483F034A-5FB3-77F4-FB37-93A8916599FD}"/>
              </a:ext>
            </a:extLst>
          </p:cNvPr>
          <p:cNvSpPr txBox="1"/>
          <p:nvPr/>
        </p:nvSpPr>
        <p:spPr>
          <a:xfrm>
            <a:off x="722861" y="104928"/>
            <a:ext cx="2327181"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p:txBody>
      </p:sp>
    </p:spTree>
    <p:extLst>
      <p:ext uri="{BB962C8B-B14F-4D97-AF65-F5344CB8AC3E}">
        <p14:creationId xmlns:p14="http://schemas.microsoft.com/office/powerpoint/2010/main" val="3866562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9167E-6 3.14815E-6 L -0.07187 -0.08797 " pathEditMode="relative" rAng="0" ptsTypes="AA">
                                      <p:cBhvr>
                                        <p:cTn id="6" dur="2000" fill="hold"/>
                                        <p:tgtEl>
                                          <p:spTgt spid="342"/>
                                        </p:tgtEl>
                                        <p:attrNameLst>
                                          <p:attrName>ppt_x</p:attrName>
                                          <p:attrName>ppt_y</p:attrName>
                                        </p:attrNameLst>
                                      </p:cBhvr>
                                      <p:rCtr x="-3594" y="-4398"/>
                                    </p:animMotion>
                                  </p:childTnLst>
                                </p:cTn>
                              </p:par>
                              <p:par>
                                <p:cTn id="7" presetID="42" presetClass="path" presetSubtype="0" accel="50000" decel="50000" fill="hold" grpId="0" nodeType="withEffect">
                                  <p:stCondLst>
                                    <p:cond delay="0"/>
                                  </p:stCondLst>
                                  <p:childTnLst>
                                    <p:animMotion origin="layout" path="M 4.375E-6 2.03704E-6 L -0.06875 -0.06945 " pathEditMode="relative" rAng="0" ptsTypes="AA">
                                      <p:cBhvr>
                                        <p:cTn id="8" dur="2000" fill="hold"/>
                                        <p:tgtEl>
                                          <p:spTgt spid="357"/>
                                        </p:tgtEl>
                                        <p:attrNameLst>
                                          <p:attrName>ppt_x</p:attrName>
                                          <p:attrName>ppt_y</p:attrName>
                                        </p:attrNameLst>
                                      </p:cBhvr>
                                      <p:rCtr x="-3438" y="-3472"/>
                                    </p:animMotion>
                                  </p:childTnLst>
                                </p:cTn>
                              </p:par>
                              <p:par>
                                <p:cTn id="9" presetID="42" presetClass="path" presetSubtype="0" accel="50000" decel="50000" fill="hold" grpId="0" nodeType="withEffect">
                                  <p:stCondLst>
                                    <p:cond delay="0"/>
                                  </p:stCondLst>
                                  <p:childTnLst>
                                    <p:animMotion origin="layout" path="M -3.64583E-6 -1.2963E-6 L -0.07416 -0.10509 " pathEditMode="relative" rAng="0" ptsTypes="AA">
                                      <p:cBhvr>
                                        <p:cTn id="10" dur="2000" fill="hold"/>
                                        <p:tgtEl>
                                          <p:spTgt spid="359"/>
                                        </p:tgtEl>
                                        <p:attrNameLst>
                                          <p:attrName>ppt_x</p:attrName>
                                          <p:attrName>ppt_y</p:attrName>
                                        </p:attrNameLst>
                                      </p:cBhvr>
                                      <p:rCtr x="-4049" y="-3785"/>
                                    </p:animMotion>
                                  </p:childTnLst>
                                </p:cTn>
                              </p:par>
                              <p:par>
                                <p:cTn id="11" presetID="42" presetClass="path" presetSubtype="0" accel="50000" decel="50000" fill="hold" grpId="0" nodeType="withEffect">
                                  <p:stCondLst>
                                    <p:cond delay="0"/>
                                  </p:stCondLst>
                                  <p:childTnLst>
                                    <p:animMotion origin="layout" path="M -3.85417E-6 3.14815E-6 L 0.11804 -0.06968 " pathEditMode="relative" rAng="0" ptsTypes="AA">
                                      <p:cBhvr>
                                        <p:cTn id="12" dur="2000" fill="hold"/>
                                        <p:tgtEl>
                                          <p:spTgt spid="344"/>
                                        </p:tgtEl>
                                        <p:attrNameLst>
                                          <p:attrName>ppt_x</p:attrName>
                                          <p:attrName>ppt_y</p:attrName>
                                        </p:attrNameLst>
                                      </p:cBhvr>
                                      <p:rCtr x="5898" y="-3484"/>
                                    </p:animMotion>
                                  </p:childTnLst>
                                </p:cTn>
                              </p:par>
                              <p:par>
                                <p:cTn id="13" presetID="42" presetClass="path" presetSubtype="0" accel="50000" decel="50000" fill="hold" grpId="0" nodeType="withEffect">
                                  <p:stCondLst>
                                    <p:cond delay="0"/>
                                  </p:stCondLst>
                                  <p:childTnLst>
                                    <p:animMotion origin="layout" path="M 0 1.2963E-6 L -3.4375E-6 -9.25926E-7 " pathEditMode="relative" rAng="0" ptsTypes="AA">
                                      <p:cBhvr>
                                        <p:cTn id="14" dur="2000" fill="hold"/>
                                        <p:tgtEl>
                                          <p:spTgt spid="355"/>
                                        </p:tgtEl>
                                        <p:attrNameLst>
                                          <p:attrName>ppt_x</p:attrName>
                                          <p:attrName>ppt_y</p:attrName>
                                        </p:attrNameLst>
                                      </p:cBhvr>
                                      <p:rCtr x="573" y="-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P spid="355" grpId="0" animBg="1"/>
      <p:bldP spid="357" grpId="0" animBg="1"/>
      <p:bldP spid="35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3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9" name="Oval"/>
          <p:cNvSpPr/>
          <p:nvPr/>
        </p:nvSpPr>
        <p:spPr>
          <a:xfrm>
            <a:off x="6027342" y="118508"/>
            <a:ext cx="162489" cy="117172"/>
          </a:xfrm>
          <a:prstGeom prst="ellipse">
            <a:avLst/>
          </a:prstGeom>
          <a:solidFill>
            <a:schemeClr val="accent3">
              <a:hueOff val="362282"/>
              <a:satOff val="31803"/>
              <a:lumOff val="-18242"/>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342" name="Gruppera"/>
          <p:cNvGrpSpPr/>
          <p:nvPr/>
        </p:nvGrpSpPr>
        <p:grpSpPr>
          <a:xfrm>
            <a:off x="7806010" y="769129"/>
            <a:ext cx="158751" cy="158751"/>
            <a:chOff x="0" y="0"/>
            <a:chExt cx="317500" cy="317500"/>
          </a:xfrm>
        </p:grpSpPr>
        <p:sp>
          <p:nvSpPr>
            <p:cNvPr id="340"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1"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344" name="Oval"/>
          <p:cNvSpPr/>
          <p:nvPr/>
        </p:nvSpPr>
        <p:spPr>
          <a:xfrm>
            <a:off x="4024812" y="78991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5" name="Oval"/>
          <p:cNvSpPr/>
          <p:nvPr/>
        </p:nvSpPr>
        <p:spPr>
          <a:xfrm>
            <a:off x="5613817" y="478768"/>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7" name="Oval"/>
          <p:cNvSpPr/>
          <p:nvPr/>
        </p:nvSpPr>
        <p:spPr>
          <a:xfrm>
            <a:off x="6585410" y="57118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8" name="Oval"/>
          <p:cNvSpPr/>
          <p:nvPr/>
        </p:nvSpPr>
        <p:spPr>
          <a:xfrm>
            <a:off x="7322699" y="73133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9" name="Oval"/>
          <p:cNvSpPr/>
          <p:nvPr/>
        </p:nvSpPr>
        <p:spPr>
          <a:xfrm>
            <a:off x="5980116" y="161413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0" name="Oval"/>
          <p:cNvSpPr/>
          <p:nvPr/>
        </p:nvSpPr>
        <p:spPr>
          <a:xfrm>
            <a:off x="6796784" y="919990"/>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1" name="Oval"/>
          <p:cNvSpPr/>
          <p:nvPr/>
        </p:nvSpPr>
        <p:spPr>
          <a:xfrm>
            <a:off x="5266217" y="910466"/>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5" name="Oval"/>
          <p:cNvSpPr/>
          <p:nvPr/>
        </p:nvSpPr>
        <p:spPr>
          <a:xfrm>
            <a:off x="6014756" y="588530"/>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7" name="Oval"/>
          <p:cNvSpPr/>
          <p:nvPr/>
        </p:nvSpPr>
        <p:spPr>
          <a:xfrm>
            <a:off x="7962641" y="78070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9" name="Oval"/>
          <p:cNvSpPr/>
          <p:nvPr/>
        </p:nvSpPr>
        <p:spPr>
          <a:xfrm>
            <a:off x="6918989" y="1309376"/>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0" name="Oval"/>
          <p:cNvSpPr/>
          <p:nvPr/>
        </p:nvSpPr>
        <p:spPr>
          <a:xfrm>
            <a:off x="4491011"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2" name="Oval"/>
          <p:cNvSpPr/>
          <p:nvPr/>
        </p:nvSpPr>
        <p:spPr>
          <a:xfrm>
            <a:off x="7161346" y="192941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64" name="Oval"/>
          <p:cNvSpPr/>
          <p:nvPr/>
        </p:nvSpPr>
        <p:spPr>
          <a:xfrm>
            <a:off x="6024281" y="4536346"/>
            <a:ext cx="162489" cy="117171"/>
          </a:xfrm>
          <a:prstGeom prst="ellipse">
            <a:avLst/>
          </a:prstGeom>
          <a:solidFill>
            <a:srgbClr val="012554"/>
          </a:solidFill>
          <a:ln w="50800">
            <a:solidFill>
              <a:srgbClr val="FFFFFF"/>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6" name="Rektangel">
            <a:extLst>
              <a:ext uri="{FF2B5EF4-FFF2-40B4-BE49-F238E27FC236}">
                <a16:creationId xmlns:a16="http://schemas.microsoft.com/office/drawing/2014/main" id="{FA6F9557-FB46-40B0-8914-3404C0F665CE}"/>
              </a:ext>
            </a:extLst>
          </p:cNvPr>
          <p:cNvSpPr/>
          <p:nvPr/>
        </p:nvSpPr>
        <p:spPr>
          <a:xfrm>
            <a:off x="-6026" y="0"/>
            <a:ext cx="3124187" cy="2913630"/>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7" name="Komma till avslut och göra mål…">
            <a:extLst>
              <a:ext uri="{FF2B5EF4-FFF2-40B4-BE49-F238E27FC236}">
                <a16:creationId xmlns:a16="http://schemas.microsoft.com/office/drawing/2014/main" id="{56CA42F7-2C0D-4BD1-86EA-89277C93BC94}"/>
              </a:ext>
            </a:extLst>
          </p:cNvPr>
          <p:cNvSpPr txBox="1"/>
          <p:nvPr/>
        </p:nvSpPr>
        <p:spPr>
          <a:xfrm>
            <a:off x="63679" y="815971"/>
            <a:ext cx="3033264" cy="19133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Helvetica"/>
                <a:ea typeface="Helvetica"/>
                <a:cs typeface="Helvetica"/>
                <a:sym typeface="Helvetica"/>
              </a:defRPr>
            </a:pP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Överlappa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med </a:t>
            </a:r>
            <a:r>
              <a:rPr kumimoji="0" lang="sv-SE"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YB eller 10an </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vid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spelvändni</a:t>
            </a:r>
            <a:r>
              <a:rPr kumimoji="0" lang="sv-SE"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ng</a:t>
            </a: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Helvetica"/>
                <a:ea typeface="Helvetica"/>
                <a:cs typeface="Helvetica"/>
                <a:sym typeface="Helvetica"/>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Helvetica"/>
                <a:ea typeface="Helvetica"/>
                <a:cs typeface="Helvetica"/>
                <a:sym typeface="Helvetica"/>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OBS 1: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Sätt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in den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tidigt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mellan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MV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och</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MB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eller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mot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bortre</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ytter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om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ytan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finns</a:t>
            </a: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OBS 2: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Driv</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den mot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kortlinjen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och</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chipa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mot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bortre</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900" b="0">
                <a:solidFill>
                  <a:srgbClr val="FFFFFF"/>
                </a:solidFill>
                <a:latin typeface="DIF Display"/>
                <a:ea typeface="DIF Display"/>
                <a:cs typeface="DIF Display"/>
                <a:sym typeface="DIF Display"/>
              </a:defRPr>
            </a:pP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OBS 3: Ta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distansskott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för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tvinga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dem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sina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positioner.</a:t>
            </a:r>
          </a:p>
        </p:txBody>
      </p:sp>
      <p:pic>
        <p:nvPicPr>
          <p:cNvPr id="31" name="Bildobjekt 30">
            <a:extLst>
              <a:ext uri="{FF2B5EF4-FFF2-40B4-BE49-F238E27FC236}">
                <a16:creationId xmlns:a16="http://schemas.microsoft.com/office/drawing/2014/main" id="{18C921DC-42B5-46AA-8C4F-3FE5DBA11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2" name="textruta 1">
            <a:extLst>
              <a:ext uri="{FF2B5EF4-FFF2-40B4-BE49-F238E27FC236}">
                <a16:creationId xmlns:a16="http://schemas.microsoft.com/office/drawing/2014/main" id="{EBD50769-EFBD-3DB7-0564-749325EAED83}"/>
              </a:ext>
            </a:extLst>
          </p:cNvPr>
          <p:cNvSpPr txBox="1"/>
          <p:nvPr/>
        </p:nvSpPr>
        <p:spPr>
          <a:xfrm>
            <a:off x="722861" y="104928"/>
            <a:ext cx="2374082"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p:txBody>
      </p:sp>
    </p:spTree>
    <p:extLst>
      <p:ext uri="{BB962C8B-B14F-4D97-AF65-F5344CB8AC3E}">
        <p14:creationId xmlns:p14="http://schemas.microsoft.com/office/powerpoint/2010/main" val="2785240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79167E-6 3.14815E-6 L -0.07187 -0.08797 " pathEditMode="relative" rAng="0" ptsTypes="AA">
                                      <p:cBhvr>
                                        <p:cTn id="6" dur="2000" fill="hold"/>
                                        <p:tgtEl>
                                          <p:spTgt spid="342"/>
                                        </p:tgtEl>
                                        <p:attrNameLst>
                                          <p:attrName>ppt_x</p:attrName>
                                          <p:attrName>ppt_y</p:attrName>
                                        </p:attrNameLst>
                                      </p:cBhvr>
                                      <p:rCtr x="-3594" y="-4398"/>
                                    </p:animMotion>
                                  </p:childTnLst>
                                </p:cTn>
                              </p:par>
                              <p:par>
                                <p:cTn id="7" presetID="42" presetClass="path" presetSubtype="0" accel="50000" decel="50000" fill="hold" grpId="0" nodeType="withEffect">
                                  <p:stCondLst>
                                    <p:cond delay="0"/>
                                  </p:stCondLst>
                                  <p:childTnLst>
                                    <p:animMotion origin="layout" path="M 4.375E-6 2.03704E-6 L -0.06875 -0.06945 " pathEditMode="relative" rAng="0" ptsTypes="AA">
                                      <p:cBhvr>
                                        <p:cTn id="8" dur="2000" fill="hold"/>
                                        <p:tgtEl>
                                          <p:spTgt spid="357"/>
                                        </p:tgtEl>
                                        <p:attrNameLst>
                                          <p:attrName>ppt_x</p:attrName>
                                          <p:attrName>ppt_y</p:attrName>
                                        </p:attrNameLst>
                                      </p:cBhvr>
                                      <p:rCtr x="-3438" y="-3472"/>
                                    </p:animMotion>
                                  </p:childTnLst>
                                </p:cTn>
                              </p:par>
                              <p:par>
                                <p:cTn id="9" presetID="42" presetClass="path" presetSubtype="0" accel="50000" decel="50000" fill="hold" grpId="0" nodeType="withEffect">
                                  <p:stCondLst>
                                    <p:cond delay="0"/>
                                  </p:stCondLst>
                                  <p:childTnLst>
                                    <p:animMotion origin="layout" path="M -3.64583E-6 -1.2963E-6 L -0.07416 -0.10509 " pathEditMode="relative" rAng="0" ptsTypes="AA">
                                      <p:cBhvr>
                                        <p:cTn id="10" dur="2000" fill="hold"/>
                                        <p:tgtEl>
                                          <p:spTgt spid="359"/>
                                        </p:tgtEl>
                                        <p:attrNameLst>
                                          <p:attrName>ppt_x</p:attrName>
                                          <p:attrName>ppt_y</p:attrName>
                                        </p:attrNameLst>
                                      </p:cBhvr>
                                      <p:rCtr x="-4049" y="-3785"/>
                                    </p:animMotion>
                                  </p:childTnLst>
                                </p:cTn>
                              </p:par>
                              <p:par>
                                <p:cTn id="11" presetID="42" presetClass="path" presetSubtype="0" accel="50000" decel="50000" fill="hold" grpId="0" nodeType="withEffect">
                                  <p:stCondLst>
                                    <p:cond delay="0"/>
                                  </p:stCondLst>
                                  <p:childTnLst>
                                    <p:animMotion origin="layout" path="M -3.85417E-6 3.14815E-6 L 0.11804 -0.06968 " pathEditMode="relative" rAng="0" ptsTypes="AA">
                                      <p:cBhvr>
                                        <p:cTn id="12" dur="2000" fill="hold"/>
                                        <p:tgtEl>
                                          <p:spTgt spid="344"/>
                                        </p:tgtEl>
                                        <p:attrNameLst>
                                          <p:attrName>ppt_x</p:attrName>
                                          <p:attrName>ppt_y</p:attrName>
                                        </p:attrNameLst>
                                      </p:cBhvr>
                                      <p:rCtr x="5898" y="-3484"/>
                                    </p:animMotion>
                                  </p:childTnLst>
                                </p:cTn>
                              </p:par>
                              <p:par>
                                <p:cTn id="13" presetID="42" presetClass="path" presetSubtype="0" accel="50000" decel="50000" fill="hold" grpId="0" nodeType="withEffect">
                                  <p:stCondLst>
                                    <p:cond delay="0"/>
                                  </p:stCondLst>
                                  <p:childTnLst>
                                    <p:animMotion origin="layout" path="M 0 1.2963E-6 L -3.4375E-6 -9.25926E-7 " pathEditMode="relative" rAng="0" ptsTypes="AA">
                                      <p:cBhvr>
                                        <p:cTn id="14" dur="2000" fill="hold"/>
                                        <p:tgtEl>
                                          <p:spTgt spid="355"/>
                                        </p:tgtEl>
                                        <p:attrNameLst>
                                          <p:attrName>ppt_x</p:attrName>
                                          <p:attrName>ppt_y</p:attrName>
                                        </p:attrNameLst>
                                      </p:cBhvr>
                                      <p:rCtr x="573" y="-2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P spid="355" grpId="0" animBg="1"/>
      <p:bldP spid="357" grpId="0" animBg="1"/>
      <p:bldP spid="35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63" name="Rektangel"/>
          <p:cNvSpPr/>
          <p:nvPr/>
        </p:nvSpPr>
        <p:spPr>
          <a:xfrm>
            <a:off x="-6026" y="-22397"/>
            <a:ext cx="3124187" cy="3659677"/>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8" name="Förhindra speluppbyggnad…"/>
          <p:cNvSpPr txBox="1"/>
          <p:nvPr/>
        </p:nvSpPr>
        <p:spPr>
          <a:xfrm>
            <a:off x="139972" y="1096785"/>
            <a:ext cx="2832192" cy="208262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Utgångsposition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1</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2-3-1</a:t>
            </a: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Forward pressar mellan vänsterback och vänsterytter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Vänsterytter pressar mellan högerback och högerytter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Högerytter blir tredje back</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Mitt-mitt markerar mitt-mitt</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Vänsterback markerar högerytter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H</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ögerback</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markerar forward</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569" name="Oval"/>
          <p:cNvSpPr/>
          <p:nvPr/>
        </p:nvSpPr>
        <p:spPr>
          <a:xfrm>
            <a:off x="6021982" y="4385204"/>
            <a:ext cx="162489" cy="117171"/>
          </a:xfrm>
          <a:prstGeom prst="ellipse">
            <a:avLst/>
          </a:prstGeom>
          <a:solidFill>
            <a:srgbClr val="7030A0"/>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0" name="Oval"/>
          <p:cNvSpPr/>
          <p:nvPr/>
        </p:nvSpPr>
        <p:spPr>
          <a:xfrm>
            <a:off x="6014756" y="24379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2" name="Oval"/>
          <p:cNvSpPr/>
          <p:nvPr/>
        </p:nvSpPr>
        <p:spPr>
          <a:xfrm>
            <a:off x="4227734" y="1665579"/>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3" name="Oval"/>
          <p:cNvSpPr/>
          <p:nvPr/>
        </p:nvSpPr>
        <p:spPr>
          <a:xfrm>
            <a:off x="6028301" y="1761762"/>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4" name="Oval"/>
          <p:cNvSpPr/>
          <p:nvPr/>
        </p:nvSpPr>
        <p:spPr>
          <a:xfrm>
            <a:off x="6877305" y="2655808"/>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6" name="Oval"/>
          <p:cNvSpPr/>
          <p:nvPr/>
        </p:nvSpPr>
        <p:spPr>
          <a:xfrm>
            <a:off x="7699264" y="1681648"/>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7" name="Oval"/>
          <p:cNvSpPr/>
          <p:nvPr/>
        </p:nvSpPr>
        <p:spPr>
          <a:xfrm>
            <a:off x="5103428" y="2597223"/>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583" name="Gruppera"/>
          <p:cNvGrpSpPr/>
          <p:nvPr/>
        </p:nvGrpSpPr>
        <p:grpSpPr>
          <a:xfrm>
            <a:off x="6003897" y="346130"/>
            <a:ext cx="158751" cy="158751"/>
            <a:chOff x="0" y="0"/>
            <a:chExt cx="317500" cy="317500"/>
          </a:xfrm>
        </p:grpSpPr>
        <p:sp>
          <p:nvSpPr>
            <p:cNvPr id="581"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2"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584" name="Oval"/>
          <p:cNvSpPr/>
          <p:nvPr/>
        </p:nvSpPr>
        <p:spPr>
          <a:xfrm>
            <a:off x="5220410" y="46220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7" name="Oval"/>
          <p:cNvSpPr/>
          <p:nvPr/>
        </p:nvSpPr>
        <p:spPr>
          <a:xfrm>
            <a:off x="3929433" y="1379931"/>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8" name="Oval"/>
          <p:cNvSpPr/>
          <p:nvPr/>
        </p:nvSpPr>
        <p:spPr>
          <a:xfrm>
            <a:off x="6033969" y="1339206"/>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0" name="Oval"/>
          <p:cNvSpPr/>
          <p:nvPr/>
        </p:nvSpPr>
        <p:spPr>
          <a:xfrm>
            <a:off x="6009661" y="2376028"/>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2" name="Oval"/>
          <p:cNvSpPr/>
          <p:nvPr/>
        </p:nvSpPr>
        <p:spPr>
          <a:xfrm>
            <a:off x="8064512" y="133920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8" name="Oval"/>
          <p:cNvSpPr/>
          <p:nvPr/>
        </p:nvSpPr>
        <p:spPr>
          <a:xfrm>
            <a:off x="6021982" y="87293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5" name="Oval"/>
          <p:cNvSpPr/>
          <p:nvPr/>
        </p:nvSpPr>
        <p:spPr>
          <a:xfrm>
            <a:off x="6747490" y="485109"/>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28" name="textruta 27">
            <a:extLst>
              <a:ext uri="{FF2B5EF4-FFF2-40B4-BE49-F238E27FC236}">
                <a16:creationId xmlns:a16="http://schemas.microsoft.com/office/drawing/2014/main" id="{281F5894-95BC-43E0-B41E-7DEB37B1D8AF}"/>
              </a:ext>
            </a:extLst>
          </p:cNvPr>
          <p:cNvSpPr txBox="1"/>
          <p:nvPr/>
        </p:nvSpPr>
        <p:spPr>
          <a:xfrm>
            <a:off x="617496" y="108420"/>
            <a:ext cx="2289932"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p>
        </p:txBody>
      </p:sp>
      <p:pic>
        <p:nvPicPr>
          <p:cNvPr id="29" name="Bildobjekt 28">
            <a:extLst>
              <a:ext uri="{FF2B5EF4-FFF2-40B4-BE49-F238E27FC236}">
                <a16:creationId xmlns:a16="http://schemas.microsoft.com/office/drawing/2014/main" id="{4652ADD9-1DD3-4345-BABE-F86A89D3F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extLst>
      <p:ext uri="{BB962C8B-B14F-4D97-AF65-F5344CB8AC3E}">
        <p14:creationId xmlns:p14="http://schemas.microsoft.com/office/powerpoint/2010/main" val="1607857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0625E-6 -3.88889E-6 L 0.11243 0.0125 " pathEditMode="relative" rAng="0" ptsTypes="AA">
                                      <p:cBhvr>
                                        <p:cTn id="6" dur="2000" fill="hold"/>
                                        <p:tgtEl>
                                          <p:spTgt spid="578"/>
                                        </p:tgtEl>
                                        <p:attrNameLst>
                                          <p:attrName>ppt_x</p:attrName>
                                          <p:attrName>ppt_y</p:attrName>
                                        </p:attrNameLst>
                                      </p:cBhvr>
                                      <p:rCtr x="5618" y="625"/>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4.58333E-6 1.11111E-6 L 0.02936 -0.10706 " pathEditMode="relative" rAng="0" ptsTypes="AA">
                                      <p:cBhvr>
                                        <p:cTn id="10" dur="2000" fill="hold"/>
                                        <p:tgtEl>
                                          <p:spTgt spid="572"/>
                                        </p:tgtEl>
                                        <p:attrNameLst>
                                          <p:attrName>ppt_x</p:attrName>
                                          <p:attrName>ppt_y</p:attrName>
                                        </p:attrNameLst>
                                      </p:cBhvr>
                                      <p:rCtr x="1465" y="-535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7 1.48148E-6 L -0.07187 -0.13588 " pathEditMode="relative" rAng="0" ptsTypes="AA">
                                      <p:cBhvr>
                                        <p:cTn id="14" dur="2000" fill="hold"/>
                                        <p:tgtEl>
                                          <p:spTgt spid="577"/>
                                        </p:tgtEl>
                                        <p:attrNameLst>
                                          <p:attrName>ppt_x</p:attrName>
                                          <p:attrName>ppt_y</p:attrName>
                                        </p:attrNameLst>
                                      </p:cBhvr>
                                      <p:rCtr x="-2005" y="-5671"/>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125E-6 -3.33333E-6 L -0.0707 0.01285 " pathEditMode="relative" rAng="0" ptsTypes="AA">
                                      <p:cBhvr>
                                        <p:cTn id="18" dur="2000" fill="hold"/>
                                        <p:tgtEl>
                                          <p:spTgt spid="574"/>
                                        </p:tgtEl>
                                        <p:attrNameLst>
                                          <p:attrName>ppt_x</p:attrName>
                                          <p:attrName>ppt_y</p:attrName>
                                        </p:attrNameLst>
                                      </p:cBhvr>
                                      <p:rCtr x="-3535" y="6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 grpId="0" animBg="1"/>
      <p:bldP spid="574" grpId="0" animBg="1"/>
      <p:bldP spid="577" grpId="0" animBg="1"/>
      <p:bldP spid="57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63" name="Rektangel"/>
          <p:cNvSpPr/>
          <p:nvPr/>
        </p:nvSpPr>
        <p:spPr>
          <a:xfrm>
            <a:off x="-6026" y="-22397"/>
            <a:ext cx="3124187" cy="4667594"/>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9" name="Oval"/>
          <p:cNvSpPr/>
          <p:nvPr/>
        </p:nvSpPr>
        <p:spPr>
          <a:xfrm>
            <a:off x="6021982" y="4385204"/>
            <a:ext cx="162489" cy="117171"/>
          </a:xfrm>
          <a:prstGeom prst="ellipse">
            <a:avLst/>
          </a:prstGeom>
          <a:solidFill>
            <a:srgbClr val="7030A0"/>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0" name="Oval"/>
          <p:cNvSpPr/>
          <p:nvPr/>
        </p:nvSpPr>
        <p:spPr>
          <a:xfrm>
            <a:off x="6014756" y="24379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2" name="Oval"/>
          <p:cNvSpPr/>
          <p:nvPr/>
        </p:nvSpPr>
        <p:spPr>
          <a:xfrm>
            <a:off x="4227734" y="1665579"/>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3" name="Oval"/>
          <p:cNvSpPr/>
          <p:nvPr/>
        </p:nvSpPr>
        <p:spPr>
          <a:xfrm>
            <a:off x="6028301" y="1761762"/>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4" name="Oval"/>
          <p:cNvSpPr/>
          <p:nvPr/>
        </p:nvSpPr>
        <p:spPr>
          <a:xfrm>
            <a:off x="6877305" y="2655808"/>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6" name="Oval"/>
          <p:cNvSpPr/>
          <p:nvPr/>
        </p:nvSpPr>
        <p:spPr>
          <a:xfrm>
            <a:off x="7699264" y="1681648"/>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7" name="Oval"/>
          <p:cNvSpPr/>
          <p:nvPr/>
        </p:nvSpPr>
        <p:spPr>
          <a:xfrm>
            <a:off x="5103428" y="2597223"/>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583" name="Gruppera"/>
          <p:cNvGrpSpPr/>
          <p:nvPr/>
        </p:nvGrpSpPr>
        <p:grpSpPr>
          <a:xfrm>
            <a:off x="6003897" y="346130"/>
            <a:ext cx="158751" cy="158751"/>
            <a:chOff x="0" y="0"/>
            <a:chExt cx="317500" cy="317500"/>
          </a:xfrm>
        </p:grpSpPr>
        <p:sp>
          <p:nvSpPr>
            <p:cNvPr id="581"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2"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584" name="Oval"/>
          <p:cNvSpPr/>
          <p:nvPr/>
        </p:nvSpPr>
        <p:spPr>
          <a:xfrm>
            <a:off x="5220410" y="462200"/>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7" name="Oval"/>
          <p:cNvSpPr/>
          <p:nvPr/>
        </p:nvSpPr>
        <p:spPr>
          <a:xfrm>
            <a:off x="3929433" y="1379931"/>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8" name="Oval"/>
          <p:cNvSpPr/>
          <p:nvPr/>
        </p:nvSpPr>
        <p:spPr>
          <a:xfrm>
            <a:off x="6033969" y="1339206"/>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0" name="Oval"/>
          <p:cNvSpPr/>
          <p:nvPr/>
        </p:nvSpPr>
        <p:spPr>
          <a:xfrm>
            <a:off x="6009661" y="2376028"/>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2" name="Oval"/>
          <p:cNvSpPr/>
          <p:nvPr/>
        </p:nvSpPr>
        <p:spPr>
          <a:xfrm>
            <a:off x="8064512" y="1339206"/>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8" name="Oval"/>
          <p:cNvSpPr/>
          <p:nvPr/>
        </p:nvSpPr>
        <p:spPr>
          <a:xfrm>
            <a:off x="6021982" y="87293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5" name="Oval"/>
          <p:cNvSpPr/>
          <p:nvPr/>
        </p:nvSpPr>
        <p:spPr>
          <a:xfrm>
            <a:off x="6747490" y="485109"/>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pic>
        <p:nvPicPr>
          <p:cNvPr id="29" name="Bildobjekt 28">
            <a:extLst>
              <a:ext uri="{FF2B5EF4-FFF2-40B4-BE49-F238E27FC236}">
                <a16:creationId xmlns:a16="http://schemas.microsoft.com/office/drawing/2014/main" id="{02B4790D-E570-4304-BF0F-2F06BB590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3" name="Förhindra speluppbyggnad…">
            <a:extLst>
              <a:ext uri="{FF2B5EF4-FFF2-40B4-BE49-F238E27FC236}">
                <a16:creationId xmlns:a16="http://schemas.microsoft.com/office/drawing/2014/main" id="{AE10A1E8-DB3E-B584-9C5D-2FC62538FA13}"/>
              </a:ext>
            </a:extLst>
          </p:cNvPr>
          <p:cNvSpPr txBox="1"/>
          <p:nvPr/>
        </p:nvSpPr>
        <p:spPr>
          <a:xfrm>
            <a:off x="139972" y="1096785"/>
            <a:ext cx="2832192" cy="208262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Utgångsposition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1</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2-3-1</a:t>
            </a: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Forward pressar mellan vänsterback och vänsterytter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Vänsterytter pressar mellan högerback och högerytter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Högerytter blir tredje back</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Mitt-mitt markerar mitt-mitt</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Vänsterback markerar högerytter</a:t>
            </a:r>
          </a:p>
          <a:p>
            <a:pPr marL="228600" marR="0" lvl="0" indent="-228600" algn="l" defTabSz="412750" rtl="0" eaLnBrk="1" fontAlgn="auto" latinLnBrk="0" hangingPunct="0">
              <a:lnSpc>
                <a:spcPct val="100000"/>
              </a:lnSpc>
              <a:spcBef>
                <a:spcPts val="0"/>
              </a:spcBef>
              <a:spcAft>
                <a:spcPts val="0"/>
              </a:spcAft>
              <a:buClrTx/>
              <a:buSzTx/>
              <a:buFontTx/>
              <a:buChar char="-"/>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H</a:t>
            </a:r>
            <a:r>
              <a:rPr kumimoji="0" lang="sv-SE"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ögerback</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markerar forward</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2" name="textruta 1">
            <a:extLst>
              <a:ext uri="{FF2B5EF4-FFF2-40B4-BE49-F238E27FC236}">
                <a16:creationId xmlns:a16="http://schemas.microsoft.com/office/drawing/2014/main" id="{3E3C79EC-27F9-DA20-9F31-EAE5EFB698A2}"/>
              </a:ext>
            </a:extLst>
          </p:cNvPr>
          <p:cNvSpPr txBox="1"/>
          <p:nvPr/>
        </p:nvSpPr>
        <p:spPr>
          <a:xfrm>
            <a:off x="617496" y="108420"/>
            <a:ext cx="2289932"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p>
        </p:txBody>
      </p:sp>
    </p:spTree>
    <p:extLst>
      <p:ext uri="{BB962C8B-B14F-4D97-AF65-F5344CB8AC3E}">
        <p14:creationId xmlns:p14="http://schemas.microsoft.com/office/powerpoint/2010/main" val="1845874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0625E-6 -3.88889E-6 L 0.11243 0.0125 " pathEditMode="relative" rAng="0" ptsTypes="AA">
                                      <p:cBhvr>
                                        <p:cTn id="6" dur="2000" fill="hold"/>
                                        <p:tgtEl>
                                          <p:spTgt spid="578"/>
                                        </p:tgtEl>
                                        <p:attrNameLst>
                                          <p:attrName>ppt_x</p:attrName>
                                          <p:attrName>ppt_y</p:attrName>
                                        </p:attrNameLst>
                                      </p:cBhvr>
                                      <p:rCtr x="5618" y="625"/>
                                    </p:animMotion>
                                  </p:childTnLst>
                                </p:cTn>
                              </p:par>
                              <p:par>
                                <p:cTn id="7" presetID="42" presetClass="path" presetSubtype="0" accel="50000" decel="50000" fill="hold" grpId="0" nodeType="withEffect">
                                  <p:stCondLst>
                                    <p:cond delay="0"/>
                                  </p:stCondLst>
                                  <p:childTnLst>
                                    <p:animMotion origin="layout" path="M 4.58333E-6 1.11111E-6 L 0.02936 -0.10706 " pathEditMode="relative" rAng="0" ptsTypes="AA">
                                      <p:cBhvr>
                                        <p:cTn id="8" dur="2000" fill="hold"/>
                                        <p:tgtEl>
                                          <p:spTgt spid="572"/>
                                        </p:tgtEl>
                                        <p:attrNameLst>
                                          <p:attrName>ppt_x</p:attrName>
                                          <p:attrName>ppt_y</p:attrName>
                                        </p:attrNameLst>
                                      </p:cBhvr>
                                      <p:rCtr x="1465" y="-5359"/>
                                    </p:animMotion>
                                  </p:childTnLst>
                                </p:cTn>
                              </p:par>
                              <p:par>
                                <p:cTn id="9" presetID="42" presetClass="path" presetSubtype="0" accel="50000" decel="50000" fill="hold" grpId="0" nodeType="withEffect">
                                  <p:stCondLst>
                                    <p:cond delay="0"/>
                                  </p:stCondLst>
                                  <p:childTnLst>
                                    <p:animMotion origin="layout" path="M -4.16667E-7 1.48148E-6 L -0.07187 -0.13588 " pathEditMode="relative" rAng="0" ptsTypes="AA">
                                      <p:cBhvr>
                                        <p:cTn id="10" dur="2000" fill="hold"/>
                                        <p:tgtEl>
                                          <p:spTgt spid="577"/>
                                        </p:tgtEl>
                                        <p:attrNameLst>
                                          <p:attrName>ppt_x</p:attrName>
                                          <p:attrName>ppt_y</p:attrName>
                                        </p:attrNameLst>
                                      </p:cBhvr>
                                      <p:rCtr x="-2005" y="-5671"/>
                                    </p:animMotion>
                                  </p:childTnLst>
                                </p:cTn>
                              </p:par>
                              <p:par>
                                <p:cTn id="11" presetID="42" presetClass="path" presetSubtype="0" accel="50000" decel="50000" fill="hold" grpId="0" nodeType="withEffect">
                                  <p:stCondLst>
                                    <p:cond delay="0"/>
                                  </p:stCondLst>
                                  <p:childTnLst>
                                    <p:animMotion origin="layout" path="M -3.125E-6 -3.33333E-6 L -0.0707 0.01285 " pathEditMode="relative" rAng="0" ptsTypes="AA">
                                      <p:cBhvr>
                                        <p:cTn id="12" dur="2000" fill="hold"/>
                                        <p:tgtEl>
                                          <p:spTgt spid="574"/>
                                        </p:tgtEl>
                                        <p:attrNameLst>
                                          <p:attrName>ppt_x</p:attrName>
                                          <p:attrName>ppt_y</p:attrName>
                                        </p:attrNameLst>
                                      </p:cBhvr>
                                      <p:rCtr x="-3535" y="6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 grpId="0" animBg="1"/>
      <p:bldP spid="574" grpId="0" animBg="1"/>
      <p:bldP spid="577" grpId="0" animBg="1"/>
      <p:bldP spid="57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63" name="Rektangel"/>
          <p:cNvSpPr/>
          <p:nvPr/>
        </p:nvSpPr>
        <p:spPr>
          <a:xfrm>
            <a:off x="-6026" y="-22397"/>
            <a:ext cx="3124187" cy="4667594"/>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9" name="Oval"/>
          <p:cNvSpPr/>
          <p:nvPr/>
        </p:nvSpPr>
        <p:spPr>
          <a:xfrm>
            <a:off x="6021982" y="4385204"/>
            <a:ext cx="162489" cy="117171"/>
          </a:xfrm>
          <a:prstGeom prst="ellipse">
            <a:avLst/>
          </a:prstGeom>
          <a:solidFill>
            <a:srgbClr val="7030A0"/>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0" name="Oval"/>
          <p:cNvSpPr/>
          <p:nvPr/>
        </p:nvSpPr>
        <p:spPr>
          <a:xfrm>
            <a:off x="6014756" y="24379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2" name="Oval"/>
          <p:cNvSpPr/>
          <p:nvPr/>
        </p:nvSpPr>
        <p:spPr>
          <a:xfrm>
            <a:off x="4227734" y="1665579"/>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3" name="Oval"/>
          <p:cNvSpPr/>
          <p:nvPr/>
        </p:nvSpPr>
        <p:spPr>
          <a:xfrm>
            <a:off x="6028301" y="1761762"/>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4" name="Oval"/>
          <p:cNvSpPr/>
          <p:nvPr/>
        </p:nvSpPr>
        <p:spPr>
          <a:xfrm>
            <a:off x="6877305" y="2655808"/>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6" name="Oval"/>
          <p:cNvSpPr/>
          <p:nvPr/>
        </p:nvSpPr>
        <p:spPr>
          <a:xfrm>
            <a:off x="7699264" y="1681648"/>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7" name="Oval"/>
          <p:cNvSpPr/>
          <p:nvPr/>
        </p:nvSpPr>
        <p:spPr>
          <a:xfrm>
            <a:off x="5103428" y="2597223"/>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583" name="Gruppera"/>
          <p:cNvGrpSpPr/>
          <p:nvPr/>
        </p:nvGrpSpPr>
        <p:grpSpPr>
          <a:xfrm>
            <a:off x="6003897" y="346130"/>
            <a:ext cx="158751" cy="158751"/>
            <a:chOff x="0" y="0"/>
            <a:chExt cx="317500" cy="317500"/>
          </a:xfrm>
        </p:grpSpPr>
        <p:sp>
          <p:nvSpPr>
            <p:cNvPr id="581"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2"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584" name="Oval"/>
          <p:cNvSpPr/>
          <p:nvPr/>
        </p:nvSpPr>
        <p:spPr>
          <a:xfrm>
            <a:off x="5220410" y="462200"/>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7" name="Oval"/>
          <p:cNvSpPr/>
          <p:nvPr/>
        </p:nvSpPr>
        <p:spPr>
          <a:xfrm>
            <a:off x="3929433" y="1379931"/>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8" name="Oval"/>
          <p:cNvSpPr/>
          <p:nvPr/>
        </p:nvSpPr>
        <p:spPr>
          <a:xfrm>
            <a:off x="6033969" y="1339206"/>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0" name="Oval"/>
          <p:cNvSpPr/>
          <p:nvPr/>
        </p:nvSpPr>
        <p:spPr>
          <a:xfrm>
            <a:off x="6009661" y="2376028"/>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2" name="Oval"/>
          <p:cNvSpPr/>
          <p:nvPr/>
        </p:nvSpPr>
        <p:spPr>
          <a:xfrm>
            <a:off x="8064512" y="1339206"/>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8" name="Oval"/>
          <p:cNvSpPr/>
          <p:nvPr/>
        </p:nvSpPr>
        <p:spPr>
          <a:xfrm>
            <a:off x="6021982" y="872939"/>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5" name="Oval"/>
          <p:cNvSpPr/>
          <p:nvPr/>
        </p:nvSpPr>
        <p:spPr>
          <a:xfrm>
            <a:off x="6747490" y="485109"/>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pic>
        <p:nvPicPr>
          <p:cNvPr id="29" name="Bildobjekt 28">
            <a:extLst>
              <a:ext uri="{FF2B5EF4-FFF2-40B4-BE49-F238E27FC236}">
                <a16:creationId xmlns:a16="http://schemas.microsoft.com/office/drawing/2014/main" id="{14F5B8E0-D425-4133-8593-2AE3C1673D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2" name="Förhindra speluppbyggnad…">
            <a:extLst>
              <a:ext uri="{FF2B5EF4-FFF2-40B4-BE49-F238E27FC236}">
                <a16:creationId xmlns:a16="http://schemas.microsoft.com/office/drawing/2014/main" id="{483681F1-BFA5-D038-BB35-0B9FCD19946D}"/>
              </a:ext>
            </a:extLst>
          </p:cNvPr>
          <p:cNvSpPr txBox="1"/>
          <p:nvPr/>
        </p:nvSpPr>
        <p:spPr>
          <a:xfrm>
            <a:off x="139972" y="1004453"/>
            <a:ext cx="2832192" cy="2267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Utgångsposition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1-3-2</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PRESS I TID</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Spelarna som pressar emellan motståndarna, pressar sin spelare när bollen är på väg (press i tid)</a:t>
            </a: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Övriga ser sin spelare och bollen samtidigt. Om bollen spelas till deras spelare så ska de pressa sin spelare när bollen är på väg (press i tid) och kliva in framför motståndare.</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3" name="textruta 2">
            <a:extLst>
              <a:ext uri="{FF2B5EF4-FFF2-40B4-BE49-F238E27FC236}">
                <a16:creationId xmlns:a16="http://schemas.microsoft.com/office/drawing/2014/main" id="{C2CA4D4B-FD5C-F624-ABB4-CDBA86F8D1B2}"/>
              </a:ext>
            </a:extLst>
          </p:cNvPr>
          <p:cNvSpPr txBox="1"/>
          <p:nvPr/>
        </p:nvSpPr>
        <p:spPr>
          <a:xfrm>
            <a:off x="617496" y="108420"/>
            <a:ext cx="2289932"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p>
        </p:txBody>
      </p:sp>
    </p:spTree>
    <p:extLst>
      <p:ext uri="{BB962C8B-B14F-4D97-AF65-F5344CB8AC3E}">
        <p14:creationId xmlns:p14="http://schemas.microsoft.com/office/powerpoint/2010/main" val="776006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0625E-6 -3.88889E-6 L 0.11243 0.0125 " pathEditMode="relative" rAng="0" ptsTypes="AA">
                                      <p:cBhvr>
                                        <p:cTn id="6" dur="2000" fill="hold"/>
                                        <p:tgtEl>
                                          <p:spTgt spid="578"/>
                                        </p:tgtEl>
                                        <p:attrNameLst>
                                          <p:attrName>ppt_x</p:attrName>
                                          <p:attrName>ppt_y</p:attrName>
                                        </p:attrNameLst>
                                      </p:cBhvr>
                                      <p:rCtr x="5618" y="625"/>
                                    </p:animMotion>
                                  </p:childTnLst>
                                </p:cTn>
                              </p:par>
                              <p:par>
                                <p:cTn id="7" presetID="42" presetClass="path" presetSubtype="0" accel="50000" decel="50000" fill="hold" grpId="0" nodeType="withEffect">
                                  <p:stCondLst>
                                    <p:cond delay="0"/>
                                  </p:stCondLst>
                                  <p:childTnLst>
                                    <p:animMotion origin="layout" path="M 4.58333E-6 1.11111E-6 L 0.02936 -0.10706 " pathEditMode="relative" rAng="0" ptsTypes="AA">
                                      <p:cBhvr>
                                        <p:cTn id="8" dur="2000" fill="hold"/>
                                        <p:tgtEl>
                                          <p:spTgt spid="572"/>
                                        </p:tgtEl>
                                        <p:attrNameLst>
                                          <p:attrName>ppt_x</p:attrName>
                                          <p:attrName>ppt_y</p:attrName>
                                        </p:attrNameLst>
                                      </p:cBhvr>
                                      <p:rCtr x="1465" y="-5359"/>
                                    </p:animMotion>
                                  </p:childTnLst>
                                </p:cTn>
                              </p:par>
                              <p:par>
                                <p:cTn id="9" presetID="42" presetClass="path" presetSubtype="0" accel="50000" decel="50000" fill="hold" grpId="0" nodeType="withEffect">
                                  <p:stCondLst>
                                    <p:cond delay="0"/>
                                  </p:stCondLst>
                                  <p:childTnLst>
                                    <p:animMotion origin="layout" path="M -4.16667E-7 1.48148E-6 L -0.07187 -0.13588 " pathEditMode="relative" rAng="0" ptsTypes="AA">
                                      <p:cBhvr>
                                        <p:cTn id="10" dur="2000" fill="hold"/>
                                        <p:tgtEl>
                                          <p:spTgt spid="577"/>
                                        </p:tgtEl>
                                        <p:attrNameLst>
                                          <p:attrName>ppt_x</p:attrName>
                                          <p:attrName>ppt_y</p:attrName>
                                        </p:attrNameLst>
                                      </p:cBhvr>
                                      <p:rCtr x="-2005" y="-5671"/>
                                    </p:animMotion>
                                  </p:childTnLst>
                                </p:cTn>
                              </p:par>
                              <p:par>
                                <p:cTn id="11" presetID="42" presetClass="path" presetSubtype="0" accel="50000" decel="50000" fill="hold" grpId="0" nodeType="withEffect">
                                  <p:stCondLst>
                                    <p:cond delay="0"/>
                                  </p:stCondLst>
                                  <p:childTnLst>
                                    <p:animMotion origin="layout" path="M -3.125E-6 -3.33333E-6 L -0.0707 0.01285 " pathEditMode="relative" rAng="0" ptsTypes="AA">
                                      <p:cBhvr>
                                        <p:cTn id="12" dur="2000" fill="hold"/>
                                        <p:tgtEl>
                                          <p:spTgt spid="574"/>
                                        </p:tgtEl>
                                        <p:attrNameLst>
                                          <p:attrName>ppt_x</p:attrName>
                                          <p:attrName>ppt_y</p:attrName>
                                        </p:attrNameLst>
                                      </p:cBhvr>
                                      <p:rCtr x="-3535" y="6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 grpId="0" animBg="1"/>
      <p:bldP spid="574" grpId="0" animBg="1"/>
      <p:bldP spid="577" grpId="0" animBg="1"/>
      <p:bldP spid="5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63" name="Rektangel"/>
          <p:cNvSpPr/>
          <p:nvPr/>
        </p:nvSpPr>
        <p:spPr>
          <a:xfrm>
            <a:off x="-6026" y="-22397"/>
            <a:ext cx="3124187" cy="4667594"/>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4"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5"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6"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7"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69" name="Oval"/>
          <p:cNvSpPr/>
          <p:nvPr/>
        </p:nvSpPr>
        <p:spPr>
          <a:xfrm>
            <a:off x="6021982" y="4385204"/>
            <a:ext cx="162489" cy="117171"/>
          </a:xfrm>
          <a:prstGeom prst="ellipse">
            <a:avLst/>
          </a:prstGeom>
          <a:solidFill>
            <a:schemeClr val="accent3">
              <a:hueOff val="362282"/>
              <a:satOff val="31803"/>
              <a:lumOff val="-18242"/>
            </a:schemeClr>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0" name="Oval"/>
          <p:cNvSpPr/>
          <p:nvPr/>
        </p:nvSpPr>
        <p:spPr>
          <a:xfrm>
            <a:off x="6014756" y="24379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2" name="Oval"/>
          <p:cNvSpPr/>
          <p:nvPr/>
        </p:nvSpPr>
        <p:spPr>
          <a:xfrm>
            <a:off x="4691025" y="990110"/>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3" name="Oval"/>
          <p:cNvSpPr/>
          <p:nvPr/>
        </p:nvSpPr>
        <p:spPr>
          <a:xfrm>
            <a:off x="6028301" y="1761762"/>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4" name="Oval"/>
          <p:cNvSpPr/>
          <p:nvPr/>
        </p:nvSpPr>
        <p:spPr>
          <a:xfrm>
            <a:off x="6081403" y="2707764"/>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6" name="Oval"/>
          <p:cNvSpPr/>
          <p:nvPr/>
        </p:nvSpPr>
        <p:spPr>
          <a:xfrm>
            <a:off x="7492592" y="1745045"/>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7" name="Oval"/>
          <p:cNvSpPr/>
          <p:nvPr/>
        </p:nvSpPr>
        <p:spPr>
          <a:xfrm>
            <a:off x="4579709" y="1820348"/>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nvGrpSpPr>
          <p:cNvPr id="583" name="Gruppera"/>
          <p:cNvGrpSpPr/>
          <p:nvPr/>
        </p:nvGrpSpPr>
        <p:grpSpPr>
          <a:xfrm>
            <a:off x="6003897" y="346130"/>
            <a:ext cx="158751" cy="158751"/>
            <a:chOff x="0" y="0"/>
            <a:chExt cx="317500" cy="317500"/>
          </a:xfrm>
        </p:grpSpPr>
        <p:sp>
          <p:nvSpPr>
            <p:cNvPr id="581"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2"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584" name="Oval"/>
          <p:cNvSpPr/>
          <p:nvPr/>
        </p:nvSpPr>
        <p:spPr>
          <a:xfrm>
            <a:off x="5220410" y="462200"/>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7" name="Oval"/>
          <p:cNvSpPr/>
          <p:nvPr/>
        </p:nvSpPr>
        <p:spPr>
          <a:xfrm>
            <a:off x="3929433" y="1379931"/>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8" name="Oval"/>
          <p:cNvSpPr/>
          <p:nvPr/>
        </p:nvSpPr>
        <p:spPr>
          <a:xfrm>
            <a:off x="6033969" y="1339206"/>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0" name="Oval"/>
          <p:cNvSpPr/>
          <p:nvPr/>
        </p:nvSpPr>
        <p:spPr>
          <a:xfrm>
            <a:off x="6009661" y="2376028"/>
            <a:ext cx="162489" cy="117172"/>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92" name="Oval"/>
          <p:cNvSpPr/>
          <p:nvPr/>
        </p:nvSpPr>
        <p:spPr>
          <a:xfrm>
            <a:off x="8064512" y="1339206"/>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78" name="Oval"/>
          <p:cNvSpPr/>
          <p:nvPr/>
        </p:nvSpPr>
        <p:spPr>
          <a:xfrm>
            <a:off x="7376302" y="990110"/>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585" name="Oval"/>
          <p:cNvSpPr/>
          <p:nvPr/>
        </p:nvSpPr>
        <p:spPr>
          <a:xfrm>
            <a:off x="6747490" y="485109"/>
            <a:ext cx="162489" cy="117171"/>
          </a:xfrm>
          <a:prstGeom prst="ellipse">
            <a:avLst/>
          </a:prstGeom>
          <a:solidFill>
            <a:srgbClr val="FF0000"/>
          </a:solidFill>
          <a:ln w="28575">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pic>
        <p:nvPicPr>
          <p:cNvPr id="29" name="Bildobjekt 28">
            <a:extLst>
              <a:ext uri="{FF2B5EF4-FFF2-40B4-BE49-F238E27FC236}">
                <a16:creationId xmlns:a16="http://schemas.microsoft.com/office/drawing/2014/main" id="{7119EFD2-B7D5-4795-9519-3EA1E5594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3" name="Förhindra speluppbyggnad…">
            <a:extLst>
              <a:ext uri="{FF2B5EF4-FFF2-40B4-BE49-F238E27FC236}">
                <a16:creationId xmlns:a16="http://schemas.microsoft.com/office/drawing/2014/main" id="{D979A62A-E939-C85D-8F8A-A92D35A3731B}"/>
              </a:ext>
            </a:extLst>
          </p:cNvPr>
          <p:cNvSpPr txBox="1"/>
          <p:nvPr/>
        </p:nvSpPr>
        <p:spPr>
          <a:xfrm>
            <a:off x="139972" y="1004453"/>
            <a:ext cx="2832192" cy="2267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Utgångsposition</a:t>
            </a: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1-3-2</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PRESS I TID</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Spelarna som pressar emellan motståndarna, pressar sin spelare när bollen är på väg (press i tid)</a:t>
            </a: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Övriga ser sin spelare och bollen samtidigt. Om bollen spelas till deras spelare så ska de pressa sin spelare när bollen är på väg (press i tid) och kliva in framför motståndare.</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sp>
        <p:nvSpPr>
          <p:cNvPr id="2" name="textruta 1">
            <a:extLst>
              <a:ext uri="{FF2B5EF4-FFF2-40B4-BE49-F238E27FC236}">
                <a16:creationId xmlns:a16="http://schemas.microsoft.com/office/drawing/2014/main" id="{FC32ECC7-1E86-F63C-F53F-B7FA0BE65A8F}"/>
              </a:ext>
            </a:extLst>
          </p:cNvPr>
          <p:cNvSpPr txBox="1"/>
          <p:nvPr/>
        </p:nvSpPr>
        <p:spPr>
          <a:xfrm>
            <a:off x="617496" y="108420"/>
            <a:ext cx="2289932"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SPELUPPBYGGNAD</a:t>
            </a:r>
          </a:p>
        </p:txBody>
      </p:sp>
    </p:spTree>
    <p:extLst>
      <p:ext uri="{BB962C8B-B14F-4D97-AF65-F5344CB8AC3E}">
        <p14:creationId xmlns:p14="http://schemas.microsoft.com/office/powerpoint/2010/main" val="816717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2.96296E-6 L 0.04902 0.03946 " pathEditMode="relative" rAng="0" ptsTypes="AA">
                                      <p:cBhvr>
                                        <p:cTn id="6" dur="2000" fill="hold"/>
                                        <p:tgtEl>
                                          <p:spTgt spid="583"/>
                                        </p:tgtEl>
                                        <p:attrNameLst>
                                          <p:attrName>ppt_x</p:attrName>
                                          <p:attrName>ppt_y</p:attrName>
                                        </p:attrNameLst>
                                      </p:cBhvr>
                                      <p:rCtr x="2448" y="1968"/>
                                    </p:animMotion>
                                  </p:childTnLst>
                                </p:cTn>
                              </p:par>
                              <p:par>
                                <p:cTn id="7" presetID="42" presetClass="path" presetSubtype="0" accel="50000" decel="50000" fill="hold" grpId="0" nodeType="withEffect">
                                  <p:stCondLst>
                                    <p:cond delay="0"/>
                                  </p:stCondLst>
                                  <p:childTnLst>
                                    <p:animMotion origin="layout" path="M -3.64583E-6 -3.51852E-6 L -0.04492 -0.03865 " pathEditMode="relative" rAng="0" ptsTypes="AA">
                                      <p:cBhvr>
                                        <p:cTn id="8" dur="2000" fill="hold"/>
                                        <p:tgtEl>
                                          <p:spTgt spid="578"/>
                                        </p:tgtEl>
                                        <p:attrNameLst>
                                          <p:attrName>ppt_x</p:attrName>
                                          <p:attrName>ppt_y</p:attrName>
                                        </p:attrNameLst>
                                      </p:cBhvr>
                                      <p:rCtr x="-2246" y="-1933"/>
                                    </p:animMotion>
                                  </p:childTnLst>
                                </p:cTn>
                              </p:par>
                              <p:par>
                                <p:cTn id="9" presetID="42" presetClass="path" presetSubtype="0" accel="50000" decel="50000" fill="hold" grpId="0" nodeType="withEffect">
                                  <p:stCondLst>
                                    <p:cond delay="0"/>
                                  </p:stCondLst>
                                  <p:childTnLst>
                                    <p:animMotion origin="layout" path="M 3.75E-6 -3.51852E-6 L 0.04043 -0.03321 " pathEditMode="relative" rAng="0" ptsTypes="AA">
                                      <p:cBhvr>
                                        <p:cTn id="10" dur="2000" fill="hold"/>
                                        <p:tgtEl>
                                          <p:spTgt spid="572"/>
                                        </p:tgtEl>
                                        <p:attrNameLst>
                                          <p:attrName>ppt_x</p:attrName>
                                          <p:attrName>ppt_y</p:attrName>
                                        </p:attrNameLst>
                                      </p:cBhvr>
                                      <p:rCtr x="2018" y="-166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1.66667E-6 2.96296E-6 L -0.14668 0.15625 " pathEditMode="relative" rAng="0" ptsTypes="AA">
                                      <p:cBhvr>
                                        <p:cTn id="14" dur="2000" fill="hold"/>
                                        <p:tgtEl>
                                          <p:spTgt spid="583"/>
                                        </p:tgtEl>
                                        <p:attrNameLst>
                                          <p:attrName>ppt_x</p:attrName>
                                          <p:attrName>ppt_y</p:attrName>
                                        </p:attrNameLst>
                                      </p:cBhvr>
                                      <p:rCtr x="-7337" y="7813"/>
                                    </p:animMotion>
                                  </p:childTnLst>
                                </p:cTn>
                              </p:par>
                              <p:par>
                                <p:cTn id="15" presetID="42" presetClass="path" presetSubtype="0" accel="50000" decel="50000" fill="hold" grpId="0" nodeType="withEffect">
                                  <p:stCondLst>
                                    <p:cond delay="0"/>
                                  </p:stCondLst>
                                  <p:childTnLst>
                                    <p:animMotion origin="layout" path="M -1.66667E-6 1.66667E-6 L -0.02871 -0.03993 " pathEditMode="relative" rAng="0" ptsTypes="AA">
                                      <p:cBhvr>
                                        <p:cTn id="16" dur="2000" fill="hold"/>
                                        <p:tgtEl>
                                          <p:spTgt spid="577"/>
                                        </p:tgtEl>
                                        <p:attrNameLst>
                                          <p:attrName>ppt_x</p:attrName>
                                          <p:attrName>ppt_y</p:attrName>
                                        </p:attrNameLst>
                                      </p:cBhvr>
                                      <p:rCtr x="-1439" y="-20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 grpId="0" animBg="1"/>
      <p:bldP spid="577" grpId="0" animBg="1"/>
      <p:bldP spid="57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32" name="Rektangel"/>
          <p:cNvSpPr/>
          <p:nvPr/>
        </p:nvSpPr>
        <p:spPr>
          <a:xfrm>
            <a:off x="-6026" y="-22397"/>
            <a:ext cx="3124187" cy="3523312"/>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3"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4"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5"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6"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8" name="Förhindra och rädda avslut…"/>
          <p:cNvSpPr txBox="1"/>
          <p:nvPr/>
        </p:nvSpPr>
        <p:spPr>
          <a:xfrm>
            <a:off x="100095" y="967211"/>
            <a:ext cx="2898437" cy="208262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Stäng spelvändning mellan backarna.</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Tvinga spelet till ena sidan</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pressar från olika håll på bollhållaren</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ser motståndare och bollen samtidigt</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pressar när bollen är på väg</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försvarar med tre backar framför mål</a:t>
            </a:r>
          </a:p>
        </p:txBody>
      </p:sp>
      <p:grpSp>
        <p:nvGrpSpPr>
          <p:cNvPr id="641" name="Gruppera"/>
          <p:cNvGrpSpPr/>
          <p:nvPr/>
        </p:nvGrpSpPr>
        <p:grpSpPr>
          <a:xfrm>
            <a:off x="8893769" y="4233398"/>
            <a:ext cx="158751" cy="158751"/>
            <a:chOff x="0" y="0"/>
            <a:chExt cx="317500" cy="317500"/>
          </a:xfrm>
        </p:grpSpPr>
        <p:sp>
          <p:nvSpPr>
            <p:cNvPr id="639"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0"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642" name="Oval"/>
          <p:cNvSpPr/>
          <p:nvPr/>
        </p:nvSpPr>
        <p:spPr>
          <a:xfrm>
            <a:off x="4043868" y="314162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3" name="Oval"/>
          <p:cNvSpPr/>
          <p:nvPr/>
        </p:nvSpPr>
        <p:spPr>
          <a:xfrm>
            <a:off x="5994934" y="92852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4" name="Oval"/>
          <p:cNvSpPr/>
          <p:nvPr/>
        </p:nvSpPr>
        <p:spPr>
          <a:xfrm>
            <a:off x="5899619" y="2867611"/>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7" name="Oval"/>
          <p:cNvSpPr/>
          <p:nvPr/>
        </p:nvSpPr>
        <p:spPr>
          <a:xfrm>
            <a:off x="6018369" y="3546774"/>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8" name="Oval"/>
          <p:cNvSpPr/>
          <p:nvPr/>
        </p:nvSpPr>
        <p:spPr>
          <a:xfrm>
            <a:off x="8893769" y="398704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2" name="Oval"/>
          <p:cNvSpPr/>
          <p:nvPr/>
        </p:nvSpPr>
        <p:spPr>
          <a:xfrm>
            <a:off x="7299215" y="2821632"/>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3" name="Oval"/>
          <p:cNvSpPr/>
          <p:nvPr/>
        </p:nvSpPr>
        <p:spPr>
          <a:xfrm>
            <a:off x="5481168" y="2354785"/>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9" name="Oval"/>
          <p:cNvSpPr/>
          <p:nvPr/>
        </p:nvSpPr>
        <p:spPr>
          <a:xfrm>
            <a:off x="8544668" y="3141623"/>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0" name="Oval"/>
          <p:cNvSpPr/>
          <p:nvPr/>
        </p:nvSpPr>
        <p:spPr>
          <a:xfrm>
            <a:off x="6685482" y="3633012"/>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1" name="Oval"/>
          <p:cNvSpPr/>
          <p:nvPr/>
        </p:nvSpPr>
        <p:spPr>
          <a:xfrm>
            <a:off x="4456534" y="3401816"/>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8" name="textruta 37">
            <a:extLst>
              <a:ext uri="{FF2B5EF4-FFF2-40B4-BE49-F238E27FC236}">
                <a16:creationId xmlns:a16="http://schemas.microsoft.com/office/drawing/2014/main" id="{6E95C9E7-2E6B-4A9E-B710-6F4DA751B603}"/>
              </a:ext>
            </a:extLst>
          </p:cNvPr>
          <p:cNvSpPr txBox="1"/>
          <p:nvPr/>
        </p:nvSpPr>
        <p:spPr>
          <a:xfrm>
            <a:off x="659584" y="62615"/>
            <a:ext cx="2069733"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OCH RÄDDA AVSLUT</a:t>
            </a:r>
          </a:p>
        </p:txBody>
      </p:sp>
      <p:sp>
        <p:nvSpPr>
          <p:cNvPr id="39" name="Form">
            <a:extLst>
              <a:ext uri="{FF2B5EF4-FFF2-40B4-BE49-F238E27FC236}">
                <a16:creationId xmlns:a16="http://schemas.microsoft.com/office/drawing/2014/main" id="{712DD225-4A9E-496E-BDF4-335C36D0375A}"/>
              </a:ext>
            </a:extLst>
          </p:cNvPr>
          <p:cNvSpPr/>
          <p:nvPr/>
        </p:nvSpPr>
        <p:spPr>
          <a:xfrm>
            <a:off x="3701522" y="4148881"/>
            <a:ext cx="4749313" cy="2224182"/>
          </a:xfrm>
          <a:custGeom>
            <a:avLst/>
            <a:gdLst>
              <a:gd name="connsiteX0" fmla="*/ 1641 w 22084"/>
              <a:gd name="connsiteY0" fmla="*/ 122 h 21432"/>
              <a:gd name="connsiteX1" fmla="*/ 19917 w 22084"/>
              <a:gd name="connsiteY1" fmla="*/ 0 h 21432"/>
              <a:gd name="connsiteX2" fmla="*/ 22084 w 22084"/>
              <a:gd name="connsiteY2" fmla="*/ 21429 h 21432"/>
              <a:gd name="connsiteX3" fmla="*/ 0 w 22084"/>
              <a:gd name="connsiteY3" fmla="*/ 21432 h 21432"/>
              <a:gd name="connsiteX4" fmla="*/ 1641 w 22084"/>
              <a:gd name="connsiteY4" fmla="*/ 122 h 21432"/>
              <a:gd name="connsiteX0" fmla="*/ 1641 w 22084"/>
              <a:gd name="connsiteY0" fmla="*/ 122 h 21432"/>
              <a:gd name="connsiteX1" fmla="*/ 19917 w 22084"/>
              <a:gd name="connsiteY1" fmla="*/ 0 h 21432"/>
              <a:gd name="connsiteX2" fmla="*/ 22084 w 22084"/>
              <a:gd name="connsiteY2" fmla="*/ 21429 h 21432"/>
              <a:gd name="connsiteX3" fmla="*/ 0 w 22084"/>
              <a:gd name="connsiteY3" fmla="*/ 21432 h 21432"/>
              <a:gd name="connsiteX4" fmla="*/ 1641 w 22084"/>
              <a:gd name="connsiteY4" fmla="*/ 122 h 21432"/>
              <a:gd name="connsiteX0" fmla="*/ 1949 w 22392"/>
              <a:gd name="connsiteY0" fmla="*/ 122 h 21429"/>
              <a:gd name="connsiteX1" fmla="*/ 20225 w 22392"/>
              <a:gd name="connsiteY1" fmla="*/ 0 h 21429"/>
              <a:gd name="connsiteX2" fmla="*/ 22392 w 22392"/>
              <a:gd name="connsiteY2" fmla="*/ 21429 h 21429"/>
              <a:gd name="connsiteX3" fmla="*/ 0 w 22392"/>
              <a:gd name="connsiteY3" fmla="*/ 21346 h 21429"/>
              <a:gd name="connsiteX4" fmla="*/ 1949 w 22392"/>
              <a:gd name="connsiteY4" fmla="*/ 122 h 21429"/>
              <a:gd name="connsiteX0" fmla="*/ 2257 w 22392"/>
              <a:gd name="connsiteY0" fmla="*/ 464 h 21429"/>
              <a:gd name="connsiteX1" fmla="*/ 20225 w 22392"/>
              <a:gd name="connsiteY1" fmla="*/ 0 h 21429"/>
              <a:gd name="connsiteX2" fmla="*/ 22392 w 22392"/>
              <a:gd name="connsiteY2" fmla="*/ 21429 h 21429"/>
              <a:gd name="connsiteX3" fmla="*/ 0 w 22392"/>
              <a:gd name="connsiteY3" fmla="*/ 21346 h 21429"/>
              <a:gd name="connsiteX4" fmla="*/ 2257 w 22392"/>
              <a:gd name="connsiteY4" fmla="*/ 464 h 21429"/>
              <a:gd name="connsiteX0" fmla="*/ 2257 w 22392"/>
              <a:gd name="connsiteY0" fmla="*/ 0 h 20965"/>
              <a:gd name="connsiteX1" fmla="*/ 20225 w 22392"/>
              <a:gd name="connsiteY1" fmla="*/ 563 h 20965"/>
              <a:gd name="connsiteX2" fmla="*/ 22392 w 22392"/>
              <a:gd name="connsiteY2" fmla="*/ 20965 h 20965"/>
              <a:gd name="connsiteX3" fmla="*/ 0 w 22392"/>
              <a:gd name="connsiteY3" fmla="*/ 20882 h 20965"/>
              <a:gd name="connsiteX4" fmla="*/ 2257 w 22392"/>
              <a:gd name="connsiteY4" fmla="*/ 0 h 20965"/>
              <a:gd name="connsiteX0" fmla="*/ 2213 w 22392"/>
              <a:gd name="connsiteY0" fmla="*/ 36 h 20402"/>
              <a:gd name="connsiteX1" fmla="*/ 20225 w 22392"/>
              <a:gd name="connsiteY1" fmla="*/ 0 h 20402"/>
              <a:gd name="connsiteX2" fmla="*/ 22392 w 22392"/>
              <a:gd name="connsiteY2" fmla="*/ 20402 h 20402"/>
              <a:gd name="connsiteX3" fmla="*/ 0 w 22392"/>
              <a:gd name="connsiteY3" fmla="*/ 20319 h 20402"/>
              <a:gd name="connsiteX4" fmla="*/ 2213 w 22392"/>
              <a:gd name="connsiteY4" fmla="*/ 36 h 2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92" h="20402" extrusionOk="0">
                <a:moveTo>
                  <a:pt x="2213" y="36"/>
                </a:moveTo>
                <a:lnTo>
                  <a:pt x="20225" y="0"/>
                </a:lnTo>
                <a:lnTo>
                  <a:pt x="22392" y="20402"/>
                </a:lnTo>
                <a:lnTo>
                  <a:pt x="0" y="20319"/>
                </a:lnTo>
                <a:lnTo>
                  <a:pt x="2213" y="36"/>
                </a:lnTo>
                <a:close/>
              </a:path>
            </a:pathLst>
          </a:custGeom>
          <a:solidFill>
            <a:srgbClr val="FF2600">
              <a:alpha val="50000"/>
            </a:srgb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62" name="Oval"/>
          <p:cNvSpPr/>
          <p:nvPr/>
        </p:nvSpPr>
        <p:spPr>
          <a:xfrm>
            <a:off x="5475276" y="4552278"/>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6" name="Oval"/>
          <p:cNvSpPr/>
          <p:nvPr/>
        </p:nvSpPr>
        <p:spPr>
          <a:xfrm>
            <a:off x="6610680" y="4519359"/>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6" name="Oval"/>
          <p:cNvSpPr/>
          <p:nvPr/>
        </p:nvSpPr>
        <p:spPr>
          <a:xfrm>
            <a:off x="7214401" y="4512054"/>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7" name="Oval"/>
          <p:cNvSpPr/>
          <p:nvPr/>
        </p:nvSpPr>
        <p:spPr>
          <a:xfrm>
            <a:off x="6080302" y="5462291"/>
            <a:ext cx="162489" cy="117171"/>
          </a:xfrm>
          <a:prstGeom prst="ellipse">
            <a:avLst/>
          </a:prstGeom>
          <a:solidFill>
            <a:srgbClr val="7030A0"/>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pic>
        <p:nvPicPr>
          <p:cNvPr id="30" name="Bildobjekt 29">
            <a:extLst>
              <a:ext uri="{FF2B5EF4-FFF2-40B4-BE49-F238E27FC236}">
                <a16:creationId xmlns:a16="http://schemas.microsoft.com/office/drawing/2014/main" id="{A9C07B00-0DE2-434C-B4E0-37EC6196E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p:tmAbs val="0"/>
                                  </p:iterate>
                                  <p:childTnLst>
                                    <p:set>
                                      <p:cBhvr>
                                        <p:cTn id="6" fill="hold"/>
                                        <p:tgtEl>
                                          <p:spTgt spid="39"/>
                                        </p:tgtEl>
                                        <p:attrNameLst>
                                          <p:attrName>style.visibility</p:attrName>
                                        </p:attrNameLst>
                                      </p:cBhvr>
                                      <p:to>
                                        <p:strVal val="visible"/>
                                      </p:to>
                                    </p:set>
                                    <p:animEffect transition="in" filter="box(out)">
                                      <p:cBhvr>
                                        <p:cTn id="7"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31" name="Form"/>
          <p:cNvSpPr/>
          <p:nvPr/>
        </p:nvSpPr>
        <p:spPr>
          <a:xfrm>
            <a:off x="3713572" y="4157593"/>
            <a:ext cx="4749313" cy="2224182"/>
          </a:xfrm>
          <a:custGeom>
            <a:avLst/>
            <a:gdLst>
              <a:gd name="connsiteX0" fmla="*/ 1641 w 22084"/>
              <a:gd name="connsiteY0" fmla="*/ 122 h 21432"/>
              <a:gd name="connsiteX1" fmla="*/ 19917 w 22084"/>
              <a:gd name="connsiteY1" fmla="*/ 0 h 21432"/>
              <a:gd name="connsiteX2" fmla="*/ 22084 w 22084"/>
              <a:gd name="connsiteY2" fmla="*/ 21429 h 21432"/>
              <a:gd name="connsiteX3" fmla="*/ 0 w 22084"/>
              <a:gd name="connsiteY3" fmla="*/ 21432 h 21432"/>
              <a:gd name="connsiteX4" fmla="*/ 1641 w 22084"/>
              <a:gd name="connsiteY4" fmla="*/ 122 h 21432"/>
              <a:gd name="connsiteX0" fmla="*/ 1641 w 22084"/>
              <a:gd name="connsiteY0" fmla="*/ 122 h 21432"/>
              <a:gd name="connsiteX1" fmla="*/ 19917 w 22084"/>
              <a:gd name="connsiteY1" fmla="*/ 0 h 21432"/>
              <a:gd name="connsiteX2" fmla="*/ 22084 w 22084"/>
              <a:gd name="connsiteY2" fmla="*/ 21429 h 21432"/>
              <a:gd name="connsiteX3" fmla="*/ 0 w 22084"/>
              <a:gd name="connsiteY3" fmla="*/ 21432 h 21432"/>
              <a:gd name="connsiteX4" fmla="*/ 1641 w 22084"/>
              <a:gd name="connsiteY4" fmla="*/ 122 h 21432"/>
              <a:gd name="connsiteX0" fmla="*/ 1949 w 22392"/>
              <a:gd name="connsiteY0" fmla="*/ 122 h 21429"/>
              <a:gd name="connsiteX1" fmla="*/ 20225 w 22392"/>
              <a:gd name="connsiteY1" fmla="*/ 0 h 21429"/>
              <a:gd name="connsiteX2" fmla="*/ 22392 w 22392"/>
              <a:gd name="connsiteY2" fmla="*/ 21429 h 21429"/>
              <a:gd name="connsiteX3" fmla="*/ 0 w 22392"/>
              <a:gd name="connsiteY3" fmla="*/ 21346 h 21429"/>
              <a:gd name="connsiteX4" fmla="*/ 1949 w 22392"/>
              <a:gd name="connsiteY4" fmla="*/ 122 h 21429"/>
              <a:gd name="connsiteX0" fmla="*/ 2257 w 22392"/>
              <a:gd name="connsiteY0" fmla="*/ 464 h 21429"/>
              <a:gd name="connsiteX1" fmla="*/ 20225 w 22392"/>
              <a:gd name="connsiteY1" fmla="*/ 0 h 21429"/>
              <a:gd name="connsiteX2" fmla="*/ 22392 w 22392"/>
              <a:gd name="connsiteY2" fmla="*/ 21429 h 21429"/>
              <a:gd name="connsiteX3" fmla="*/ 0 w 22392"/>
              <a:gd name="connsiteY3" fmla="*/ 21346 h 21429"/>
              <a:gd name="connsiteX4" fmla="*/ 2257 w 22392"/>
              <a:gd name="connsiteY4" fmla="*/ 464 h 21429"/>
              <a:gd name="connsiteX0" fmla="*/ 2257 w 22392"/>
              <a:gd name="connsiteY0" fmla="*/ 0 h 20965"/>
              <a:gd name="connsiteX1" fmla="*/ 20225 w 22392"/>
              <a:gd name="connsiteY1" fmla="*/ 563 h 20965"/>
              <a:gd name="connsiteX2" fmla="*/ 22392 w 22392"/>
              <a:gd name="connsiteY2" fmla="*/ 20965 h 20965"/>
              <a:gd name="connsiteX3" fmla="*/ 0 w 22392"/>
              <a:gd name="connsiteY3" fmla="*/ 20882 h 20965"/>
              <a:gd name="connsiteX4" fmla="*/ 2257 w 22392"/>
              <a:gd name="connsiteY4" fmla="*/ 0 h 20965"/>
              <a:gd name="connsiteX0" fmla="*/ 2213 w 22392"/>
              <a:gd name="connsiteY0" fmla="*/ 36 h 20402"/>
              <a:gd name="connsiteX1" fmla="*/ 20225 w 22392"/>
              <a:gd name="connsiteY1" fmla="*/ 0 h 20402"/>
              <a:gd name="connsiteX2" fmla="*/ 22392 w 22392"/>
              <a:gd name="connsiteY2" fmla="*/ 20402 h 20402"/>
              <a:gd name="connsiteX3" fmla="*/ 0 w 22392"/>
              <a:gd name="connsiteY3" fmla="*/ 20319 h 20402"/>
              <a:gd name="connsiteX4" fmla="*/ 2213 w 22392"/>
              <a:gd name="connsiteY4" fmla="*/ 36 h 20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92" h="20402" extrusionOk="0">
                <a:moveTo>
                  <a:pt x="2213" y="36"/>
                </a:moveTo>
                <a:lnTo>
                  <a:pt x="20225" y="0"/>
                </a:lnTo>
                <a:lnTo>
                  <a:pt x="22392" y="20402"/>
                </a:lnTo>
                <a:lnTo>
                  <a:pt x="0" y="20319"/>
                </a:lnTo>
                <a:lnTo>
                  <a:pt x="2213" y="36"/>
                </a:lnTo>
                <a:close/>
              </a:path>
            </a:pathLst>
          </a:custGeom>
          <a:solidFill>
            <a:srgbClr val="FF2600">
              <a:alpha val="50000"/>
            </a:srgbClr>
          </a:solidFill>
          <a:ln w="12700">
            <a:miter lim="400000"/>
          </a:ln>
        </p:spPr>
        <p:txBody>
          <a:bodyPr lIns="22859" tIns="22859" rIns="22859" bIns="22859"/>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32" name="Rektangel"/>
          <p:cNvSpPr/>
          <p:nvPr/>
        </p:nvSpPr>
        <p:spPr>
          <a:xfrm>
            <a:off x="-6026" y="-22397"/>
            <a:ext cx="3124187" cy="3523312"/>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3"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4"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5"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6"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7" name="Oval"/>
          <p:cNvSpPr/>
          <p:nvPr/>
        </p:nvSpPr>
        <p:spPr>
          <a:xfrm>
            <a:off x="6080302" y="5462291"/>
            <a:ext cx="162489" cy="117171"/>
          </a:xfrm>
          <a:prstGeom prst="ellipse">
            <a:avLst/>
          </a:prstGeom>
          <a:solidFill>
            <a:schemeClr val="accent3">
              <a:hueOff val="362282"/>
              <a:satOff val="31803"/>
              <a:lumOff val="-18242"/>
            </a:schemeClr>
          </a:solidFill>
          <a:ln w="50800">
            <a:solidFill>
              <a:srgbClr val="002554"/>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38" name="Förhindra och rädda avslut…"/>
          <p:cNvSpPr txBox="1"/>
          <p:nvPr/>
        </p:nvSpPr>
        <p:spPr>
          <a:xfrm>
            <a:off x="100095" y="967211"/>
            <a:ext cx="2898437" cy="2082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Stäng spelvändning mellan backarna.</a:t>
            </a: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b="0">
                <a:solidFill>
                  <a:srgbClr val="FFFFFF"/>
                </a:solidFill>
                <a:latin typeface="Helvetica"/>
                <a:ea typeface="Helvetica"/>
                <a:cs typeface="Helvetica"/>
                <a:sym typeface="Helvetica"/>
              </a:defRPr>
            </a:pPr>
            <a:endParaRPr kumimoji="0"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Tvinga spelet till ena sidan</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pressar från olika håll på bollhållaren</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ser motståndare och bollen samtidigt</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pressar när bollen är på väg</a:t>
            </a: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endPar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800">
                <a:solidFill>
                  <a:srgbClr val="FFFFFF"/>
                </a:solidFill>
                <a:latin typeface="Helvetica"/>
                <a:ea typeface="Helvetica"/>
                <a:cs typeface="Helvetica"/>
                <a:sym typeface="Helvetica"/>
              </a:defRPr>
            </a:pPr>
            <a:r>
              <a:rPr kumimoji="0" lang="sv-SE" sz="12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försvarar med tre backar framför mål</a:t>
            </a:r>
          </a:p>
        </p:txBody>
      </p:sp>
      <p:grpSp>
        <p:nvGrpSpPr>
          <p:cNvPr id="641" name="Gruppera"/>
          <p:cNvGrpSpPr/>
          <p:nvPr/>
        </p:nvGrpSpPr>
        <p:grpSpPr>
          <a:xfrm>
            <a:off x="8893769" y="4233398"/>
            <a:ext cx="158751" cy="158751"/>
            <a:chOff x="0" y="0"/>
            <a:chExt cx="317500" cy="317500"/>
          </a:xfrm>
        </p:grpSpPr>
        <p:sp>
          <p:nvSpPr>
            <p:cNvPr id="639"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0"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643" name="Oval"/>
          <p:cNvSpPr/>
          <p:nvPr/>
        </p:nvSpPr>
        <p:spPr>
          <a:xfrm>
            <a:off x="5994934" y="928528"/>
            <a:ext cx="162489" cy="117171"/>
          </a:xfrm>
          <a:prstGeom prst="ellipse">
            <a:avLst/>
          </a:prstGeom>
          <a:solidFill>
            <a:schemeClr val="accent4">
              <a:hueOff val="-1081314"/>
              <a:satOff val="4338"/>
              <a:lumOff val="-8931"/>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8" name="Oval"/>
          <p:cNvSpPr/>
          <p:nvPr/>
        </p:nvSpPr>
        <p:spPr>
          <a:xfrm>
            <a:off x="8893769" y="3987046"/>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3" name="Oval"/>
          <p:cNvSpPr/>
          <p:nvPr/>
        </p:nvSpPr>
        <p:spPr>
          <a:xfrm>
            <a:off x="5481168" y="2354785"/>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6" name="Oval"/>
          <p:cNvSpPr/>
          <p:nvPr/>
        </p:nvSpPr>
        <p:spPr>
          <a:xfrm>
            <a:off x="7221714" y="4553063"/>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9" name="Oval"/>
          <p:cNvSpPr/>
          <p:nvPr/>
        </p:nvSpPr>
        <p:spPr>
          <a:xfrm>
            <a:off x="8544668" y="3141623"/>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0" name="Likbent triangel 29">
            <a:extLst>
              <a:ext uri="{FF2B5EF4-FFF2-40B4-BE49-F238E27FC236}">
                <a16:creationId xmlns:a16="http://schemas.microsoft.com/office/drawing/2014/main" id="{5F105ED3-451C-4D19-AE9B-399E884EF3C5}"/>
              </a:ext>
            </a:extLst>
          </p:cNvPr>
          <p:cNvSpPr/>
          <p:nvPr/>
        </p:nvSpPr>
        <p:spPr>
          <a:xfrm rot="9438937">
            <a:off x="4772532" y="4488964"/>
            <a:ext cx="468557" cy="489109"/>
          </a:xfrm>
          <a:prstGeom prst="triangle">
            <a:avLst/>
          </a:prstGeom>
          <a:solidFill>
            <a:srgbClr val="FF0000">
              <a:alpha val="40000"/>
            </a:srgbClr>
          </a:solidFill>
          <a:ln w="28575" cap="flat">
            <a:solidFill>
              <a:srgbClr val="FFFF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3" name="Likbent triangel 32">
            <a:extLst>
              <a:ext uri="{FF2B5EF4-FFF2-40B4-BE49-F238E27FC236}">
                <a16:creationId xmlns:a16="http://schemas.microsoft.com/office/drawing/2014/main" id="{1D56D777-9F88-452C-A540-C7332EC31EB1}"/>
              </a:ext>
            </a:extLst>
          </p:cNvPr>
          <p:cNvSpPr/>
          <p:nvPr/>
        </p:nvSpPr>
        <p:spPr>
          <a:xfrm rot="10474330">
            <a:off x="6498790" y="4488963"/>
            <a:ext cx="468557" cy="489109"/>
          </a:xfrm>
          <a:prstGeom prst="triangle">
            <a:avLst/>
          </a:prstGeom>
          <a:solidFill>
            <a:srgbClr val="FF0000">
              <a:alpha val="40000"/>
            </a:srgbClr>
          </a:solidFill>
          <a:ln w="28575" cap="flat">
            <a:solidFill>
              <a:srgbClr val="FFFF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4" name="Likbent triangel 33">
            <a:extLst>
              <a:ext uri="{FF2B5EF4-FFF2-40B4-BE49-F238E27FC236}">
                <a16:creationId xmlns:a16="http://schemas.microsoft.com/office/drawing/2014/main" id="{8BCF260A-4FD7-43AF-9B8B-AC5CA5D26536}"/>
              </a:ext>
            </a:extLst>
          </p:cNvPr>
          <p:cNvSpPr/>
          <p:nvPr/>
        </p:nvSpPr>
        <p:spPr>
          <a:xfrm rot="10474330">
            <a:off x="5904111" y="3560628"/>
            <a:ext cx="468557" cy="489109"/>
          </a:xfrm>
          <a:prstGeom prst="triangle">
            <a:avLst/>
          </a:prstGeom>
          <a:solidFill>
            <a:srgbClr val="FF0000">
              <a:alpha val="40000"/>
            </a:srgbClr>
          </a:solidFill>
          <a:ln w="28575" cap="flat">
            <a:solidFill>
              <a:srgbClr val="FFFF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5" name="Likbent triangel 34">
            <a:extLst>
              <a:ext uri="{FF2B5EF4-FFF2-40B4-BE49-F238E27FC236}">
                <a16:creationId xmlns:a16="http://schemas.microsoft.com/office/drawing/2014/main" id="{9ECECDEA-C8A1-493F-B967-8BC7927888D9}"/>
              </a:ext>
            </a:extLst>
          </p:cNvPr>
          <p:cNvSpPr/>
          <p:nvPr/>
        </p:nvSpPr>
        <p:spPr>
          <a:xfrm rot="15653478">
            <a:off x="6955875" y="2707815"/>
            <a:ext cx="468557" cy="489109"/>
          </a:xfrm>
          <a:prstGeom prst="triangle">
            <a:avLst/>
          </a:prstGeom>
          <a:solidFill>
            <a:srgbClr val="FF0000">
              <a:alpha val="40000"/>
            </a:srgbClr>
          </a:solidFill>
          <a:ln w="28575" cap="flat">
            <a:solidFill>
              <a:srgbClr val="FFFF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sv-SE"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1" name="Oval"/>
          <p:cNvSpPr/>
          <p:nvPr/>
        </p:nvSpPr>
        <p:spPr>
          <a:xfrm>
            <a:off x="4456534" y="3401816"/>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2" name="Oval"/>
          <p:cNvSpPr/>
          <p:nvPr/>
        </p:nvSpPr>
        <p:spPr>
          <a:xfrm>
            <a:off x="4043868" y="314162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7" name="Oval"/>
          <p:cNvSpPr/>
          <p:nvPr/>
        </p:nvSpPr>
        <p:spPr>
          <a:xfrm>
            <a:off x="6018369" y="3546774"/>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0" name="Oval"/>
          <p:cNvSpPr/>
          <p:nvPr/>
        </p:nvSpPr>
        <p:spPr>
          <a:xfrm>
            <a:off x="6685482" y="3633012"/>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52" name="Oval"/>
          <p:cNvSpPr/>
          <p:nvPr/>
        </p:nvSpPr>
        <p:spPr>
          <a:xfrm>
            <a:off x="7299215" y="2821632"/>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4" name="Oval"/>
          <p:cNvSpPr/>
          <p:nvPr/>
        </p:nvSpPr>
        <p:spPr>
          <a:xfrm>
            <a:off x="5899619" y="2867611"/>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46" name="Oval"/>
          <p:cNvSpPr/>
          <p:nvPr/>
        </p:nvSpPr>
        <p:spPr>
          <a:xfrm>
            <a:off x="6610680" y="4519359"/>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62" name="Oval"/>
          <p:cNvSpPr/>
          <p:nvPr/>
        </p:nvSpPr>
        <p:spPr>
          <a:xfrm>
            <a:off x="5475276" y="4552278"/>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9" name="textruta 38">
            <a:extLst>
              <a:ext uri="{FF2B5EF4-FFF2-40B4-BE49-F238E27FC236}">
                <a16:creationId xmlns:a16="http://schemas.microsoft.com/office/drawing/2014/main" id="{231B5640-9CAB-463B-AA45-A0D1D252574E}"/>
              </a:ext>
            </a:extLst>
          </p:cNvPr>
          <p:cNvSpPr txBox="1"/>
          <p:nvPr/>
        </p:nvSpPr>
        <p:spPr>
          <a:xfrm>
            <a:off x="3312322" y="5157093"/>
            <a:ext cx="2289932" cy="3282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srgbClr val="002060"/>
                </a:solidFill>
                <a:effectLst/>
                <a:uLnTx/>
                <a:uFillTx/>
                <a:latin typeface="Maison Neue Bold" panose="02000000000000000000" pitchFamily="50" charset="0"/>
                <a:ea typeface="+mn-ea"/>
                <a:cs typeface="+mn-cs"/>
                <a:sym typeface="Helvetica Neue"/>
              </a:rPr>
              <a:t>TREDJE BACK</a:t>
            </a:r>
          </a:p>
        </p:txBody>
      </p:sp>
      <p:pic>
        <p:nvPicPr>
          <p:cNvPr id="40" name="Bildobjekt 39">
            <a:extLst>
              <a:ext uri="{FF2B5EF4-FFF2-40B4-BE49-F238E27FC236}">
                <a16:creationId xmlns:a16="http://schemas.microsoft.com/office/drawing/2014/main" id="{6D3C3B20-9304-4BB0-A15E-6E965D21F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
        <p:nvSpPr>
          <p:cNvPr id="2" name="textruta 1">
            <a:extLst>
              <a:ext uri="{FF2B5EF4-FFF2-40B4-BE49-F238E27FC236}">
                <a16:creationId xmlns:a16="http://schemas.microsoft.com/office/drawing/2014/main" id="{8EE6E693-6B2D-A3B4-4E8C-2C437B87F5A7}"/>
              </a:ext>
            </a:extLst>
          </p:cNvPr>
          <p:cNvSpPr txBox="1"/>
          <p:nvPr/>
        </p:nvSpPr>
        <p:spPr>
          <a:xfrm>
            <a:off x="659584" y="62615"/>
            <a:ext cx="2069733"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FÖRHINDRA OCH RÄDDA AVSLUT</a:t>
            </a:r>
          </a:p>
        </p:txBody>
      </p:sp>
    </p:spTree>
    <p:extLst>
      <p:ext uri="{BB962C8B-B14F-4D97-AF65-F5344CB8AC3E}">
        <p14:creationId xmlns:p14="http://schemas.microsoft.com/office/powerpoint/2010/main" val="4249976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p:tmAbs val="0"/>
                                  </p:iterate>
                                  <p:childTnLst>
                                    <p:set>
                                      <p:cBhvr>
                                        <p:cTn id="6" fill="hold"/>
                                        <p:tgtEl>
                                          <p:spTgt spid="631"/>
                                        </p:tgtEl>
                                        <p:attrNameLst>
                                          <p:attrName>style.visibility</p:attrName>
                                        </p:attrNameLst>
                                      </p:cBhvr>
                                      <p:to>
                                        <p:strVal val="visible"/>
                                      </p:to>
                                    </p:set>
                                    <p:animEffect transition="in" filter="box(out)">
                                      <p:cBhvr>
                                        <p:cTn id="7" dur="1000"/>
                                        <p:tgtEl>
                                          <p:spTgt spid="63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1.04167E-7 -3.7037E-7 L 0.08535 0.00857 " pathEditMode="relative" rAng="0" ptsTypes="AA">
                                      <p:cBhvr>
                                        <p:cTn id="11" dur="2000" fill="hold"/>
                                        <p:tgtEl>
                                          <p:spTgt spid="644"/>
                                        </p:tgtEl>
                                        <p:attrNameLst>
                                          <p:attrName>ppt_x</p:attrName>
                                          <p:attrName>ppt_y</p:attrName>
                                        </p:attrNameLst>
                                      </p:cBhvr>
                                      <p:rCtr x="4264" y="428"/>
                                    </p:animMotion>
                                  </p:childTnLst>
                                </p:cTn>
                              </p:par>
                              <p:par>
                                <p:cTn id="12" presetID="42" presetClass="path" presetSubtype="0" accel="50000" decel="50000" fill="hold" grpId="0" nodeType="withEffect">
                                  <p:stCondLst>
                                    <p:cond delay="0"/>
                                  </p:stCondLst>
                                  <p:childTnLst>
                                    <p:animMotion origin="layout" path="M -3.02083E-6 -1.85185E-7 L -0.05 0.0184 " pathEditMode="relative" rAng="0" ptsTypes="AA">
                                      <p:cBhvr>
                                        <p:cTn id="13" dur="2000" fill="hold"/>
                                        <p:tgtEl>
                                          <p:spTgt spid="660"/>
                                        </p:tgtEl>
                                        <p:attrNameLst>
                                          <p:attrName>ppt_x</p:attrName>
                                          <p:attrName>ppt_y</p:attrName>
                                        </p:attrNameLst>
                                      </p:cBhvr>
                                      <p:rCtr x="-2500" y="914"/>
                                    </p:animMotion>
                                  </p:childTnLst>
                                </p:cTn>
                              </p:par>
                              <p:par>
                                <p:cTn id="14" presetID="42" presetClass="path" presetSubtype="0" accel="50000" decel="50000" fill="hold" grpId="0" nodeType="withEffect">
                                  <p:stCondLst>
                                    <p:cond delay="0"/>
                                  </p:stCondLst>
                                  <p:childTnLst>
                                    <p:animMotion origin="layout" path="M 3.02083E-6 3.33333E-6 L 0.022 0.09386 " pathEditMode="relative" rAng="0" ptsTypes="AA">
                                      <p:cBhvr>
                                        <p:cTn id="15" dur="2000" fill="hold"/>
                                        <p:tgtEl>
                                          <p:spTgt spid="659"/>
                                        </p:tgtEl>
                                        <p:attrNameLst>
                                          <p:attrName>ppt_x</p:attrName>
                                          <p:attrName>ppt_y</p:attrName>
                                        </p:attrNameLst>
                                      </p:cBhvr>
                                      <p:rCtr x="1100" y="4688"/>
                                    </p:animMotion>
                                  </p:childTnLst>
                                </p:cTn>
                              </p:par>
                              <p:par>
                                <p:cTn id="16" presetID="42" presetClass="path" presetSubtype="0" accel="50000" decel="50000" fill="hold" grpId="0" nodeType="withEffect">
                                  <p:stCondLst>
                                    <p:cond delay="0"/>
                                  </p:stCondLst>
                                  <p:childTnLst>
                                    <p:animMotion origin="layout" path="M 1.66667E-6 -3.7037E-6 L 0.09733 -0.01342 " pathEditMode="relative" rAng="0" ptsTypes="AA">
                                      <p:cBhvr>
                                        <p:cTn id="17" dur="2000" fill="hold"/>
                                        <p:tgtEl>
                                          <p:spTgt spid="656"/>
                                        </p:tgtEl>
                                        <p:attrNameLst>
                                          <p:attrName>ppt_x</p:attrName>
                                          <p:attrName>ppt_y</p:attrName>
                                        </p:attrNameLst>
                                      </p:cBhvr>
                                      <p:rCtr x="4863" y="-671"/>
                                    </p:animMotion>
                                  </p:childTnLst>
                                </p:cTn>
                              </p:par>
                              <p:par>
                                <p:cTn id="18" presetID="42" presetClass="path" presetSubtype="0" accel="50000" decel="50000" fill="hold" grpId="0" nodeType="withEffect">
                                  <p:stCondLst>
                                    <p:cond delay="0"/>
                                  </p:stCondLst>
                                  <p:childTnLst>
                                    <p:animMotion origin="layout" path="M 8.33333E-7 2.03704E-6 L 0.0998 0.04687 " pathEditMode="relative" rAng="0" ptsTypes="AA">
                                      <p:cBhvr>
                                        <p:cTn id="19" dur="2000" fill="hold"/>
                                        <p:tgtEl>
                                          <p:spTgt spid="662"/>
                                        </p:tgtEl>
                                        <p:attrNameLst>
                                          <p:attrName>ppt_x</p:attrName>
                                          <p:attrName>ppt_y</p:attrName>
                                        </p:attrNameLst>
                                      </p:cBhvr>
                                      <p:rCtr x="4987" y="2338"/>
                                    </p:animMotion>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grpId="0" nodeType="clickEffect">
                                  <p:stCondLst>
                                    <p:cond delay="0"/>
                                  </p:stCondLst>
                                  <p:childTnLst>
                                    <p:animMotion origin="layout" path="M -5.20833E-7 -3.88889E-6 L 0.04603 0.21389 " pathEditMode="relative" rAng="0" ptsTypes="AA">
                                      <p:cBhvr>
                                        <p:cTn id="23" dur="2000" fill="hold"/>
                                        <p:tgtEl>
                                          <p:spTgt spid="661"/>
                                        </p:tgtEl>
                                        <p:attrNameLst>
                                          <p:attrName>ppt_x</p:attrName>
                                          <p:attrName>ppt_y</p:attrName>
                                        </p:attrNameLst>
                                      </p:cBhvr>
                                      <p:rCtr x="2298" y="10694"/>
                                    </p:animMotion>
                                  </p:childTnLst>
                                </p:cTn>
                              </p:par>
                              <p:par>
                                <p:cTn id="24" presetID="42" presetClass="path" presetSubtype="0" accel="50000" decel="50000" fill="hold" grpId="0" nodeType="withEffect">
                                  <p:stCondLst>
                                    <p:cond delay="0"/>
                                  </p:stCondLst>
                                  <p:childTnLst>
                                    <p:animMotion origin="layout" path="M 3.64583E-6 3.33333E-6 L 0.05976 0.21423 " pathEditMode="relative" rAng="0" ptsTypes="AA">
                                      <p:cBhvr>
                                        <p:cTn id="25" dur="3000" fill="hold"/>
                                        <p:tgtEl>
                                          <p:spTgt spid="642"/>
                                        </p:tgtEl>
                                        <p:attrNameLst>
                                          <p:attrName>ppt_x</p:attrName>
                                          <p:attrName>ppt_y</p:attrName>
                                        </p:attrNameLst>
                                      </p:cBhvr>
                                      <p:rCtr x="2988" y="10706"/>
                                    </p:animMotion>
                                  </p:childTnLst>
                                </p:cTn>
                              </p:par>
                            </p:childTnLst>
                          </p:cTn>
                        </p:par>
                        <p:par>
                          <p:cTn id="26" fill="hold">
                            <p:stCondLst>
                              <p:cond delay="3000"/>
                            </p:stCondLst>
                            <p:childTnLst>
                              <p:par>
                                <p:cTn id="27" presetID="1" presetClass="entr" presetSubtype="0" fill="hold" grpId="0" nodeType="afterEffect">
                                  <p:stCondLst>
                                    <p:cond delay="500"/>
                                  </p:stCondLst>
                                  <p:childTnLst>
                                    <p:set>
                                      <p:cBhvr>
                                        <p:cTn id="28" dur="1" fill="hold">
                                          <p:stCondLst>
                                            <p:cond delay="0"/>
                                          </p:stCondLst>
                                        </p:cTn>
                                        <p:tgtEl>
                                          <p:spTgt spid="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100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100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100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100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 grpId="0" animBg="1" advAuto="0"/>
      <p:bldP spid="656" grpId="0" animBg="1"/>
      <p:bldP spid="659" grpId="0" animBg="1"/>
      <p:bldP spid="30" grpId="0" animBg="1"/>
      <p:bldP spid="33" grpId="0" animBg="1"/>
      <p:bldP spid="34" grpId="0" animBg="1"/>
      <p:bldP spid="35" grpId="0" animBg="1"/>
      <p:bldP spid="661" grpId="0" animBg="1"/>
      <p:bldP spid="642" grpId="0" animBg="1"/>
      <p:bldP spid="660" grpId="0" animBg="1"/>
      <p:bldP spid="644" grpId="0" animBg="1"/>
      <p:bldP spid="662" grpId="0" animBg="1"/>
      <p:bldP spid="3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2" name="UTAN BANNERS OVANIFRAN.png" descr="UTAN BANNERS OVANIFRAN.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93" name="Rektangel"/>
          <p:cNvSpPr/>
          <p:nvPr/>
        </p:nvSpPr>
        <p:spPr>
          <a:xfrm>
            <a:off x="6277086" y="2601688"/>
            <a:ext cx="1143034" cy="732593"/>
          </a:xfrm>
          <a:prstGeom prst="rect">
            <a:avLst/>
          </a:prstGeom>
          <a:solidFill>
            <a:srgbClr val="FF2600">
              <a:alpha val="60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94" name="Rektangel"/>
          <p:cNvSpPr/>
          <p:nvPr/>
        </p:nvSpPr>
        <p:spPr>
          <a:xfrm>
            <a:off x="5433562" y="1699150"/>
            <a:ext cx="1143034" cy="732593"/>
          </a:xfrm>
          <a:prstGeom prst="rect">
            <a:avLst/>
          </a:prstGeom>
          <a:solidFill>
            <a:srgbClr val="32BAF2">
              <a:alpha val="60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95" name="Rektangel"/>
          <p:cNvSpPr/>
          <p:nvPr/>
        </p:nvSpPr>
        <p:spPr>
          <a:xfrm>
            <a:off x="-6026" y="-22397"/>
            <a:ext cx="2901545" cy="4175686"/>
          </a:xfrm>
          <a:prstGeom prst="rect">
            <a:avLst/>
          </a:prstGeom>
          <a:solidFill>
            <a:srgbClr val="0070C0">
              <a:alpha val="65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96" name="Cirkel"/>
          <p:cNvSpPr/>
          <p:nvPr/>
        </p:nvSpPr>
        <p:spPr>
          <a:xfrm>
            <a:off x="4623240" y="2203907"/>
            <a:ext cx="933412" cy="936372"/>
          </a:xfrm>
          <a:prstGeom prst="ellipse">
            <a:avLst/>
          </a:prstGeom>
          <a:solidFill>
            <a:srgbClr val="FCEA27">
              <a:alpha val="50000"/>
            </a:srgb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latin typeface="+mn-lt"/>
                <a:ea typeface="+mn-ea"/>
                <a:cs typeface="+mn-cs"/>
                <a:sym typeface="Helvetica Neue Medium"/>
              </a:defRPr>
            </a:pPr>
            <a:endParaRPr kumimoji="0" sz="1500" b="0" i="0" u="none" strike="noStrike" kern="0" cap="none" spc="0" normalizeH="0" baseline="0" noProof="0">
              <a:ln>
                <a:noFill/>
              </a:ln>
              <a:solidFill>
                <a:srgbClr val="000000"/>
              </a:solidFill>
              <a:effectLst/>
              <a:uLnTx/>
              <a:uFillTx/>
              <a:latin typeface="Helvetica Neue Medium"/>
              <a:ea typeface="+mn-ea"/>
              <a:cs typeface="+mn-cs"/>
              <a:sym typeface="Helvetica Neue Medium"/>
            </a:endParaRPr>
          </a:p>
        </p:txBody>
      </p:sp>
      <p:sp>
        <p:nvSpPr>
          <p:cNvPr id="697" name="Linje"/>
          <p:cNvSpPr/>
          <p:nvPr/>
        </p:nvSpPr>
        <p:spPr>
          <a:xfrm flipV="1">
            <a:off x="4087209" y="682393"/>
            <a:ext cx="818250" cy="3946832"/>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98" name="Linje"/>
          <p:cNvSpPr/>
          <p:nvPr/>
        </p:nvSpPr>
        <p:spPr>
          <a:xfrm flipH="1" flipV="1">
            <a:off x="6603000" y="354409"/>
            <a:ext cx="489943" cy="5365175"/>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699" name="Linje"/>
          <p:cNvSpPr/>
          <p:nvPr/>
        </p:nvSpPr>
        <p:spPr>
          <a:xfrm flipV="1">
            <a:off x="5098694" y="370783"/>
            <a:ext cx="497534" cy="5360134"/>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00" name="Vi vill avsluta inom 10 sekunder!…"/>
          <p:cNvSpPr txBox="1"/>
          <p:nvPr/>
        </p:nvSpPr>
        <p:spPr>
          <a:xfrm>
            <a:off x="177867" y="1054135"/>
            <a:ext cx="2665688" cy="292900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marL="150395" marR="0" lvl="0" indent="-150395" algn="l" defTabSz="412750" rtl="0" eaLnBrk="1" fontAlgn="auto" latinLnBrk="0" hangingPunct="0">
              <a:lnSpc>
                <a:spcPct val="100000"/>
              </a:lnSpc>
              <a:spcBef>
                <a:spcPts val="0"/>
              </a:spcBef>
              <a:spcAft>
                <a:spcPts val="0"/>
              </a:spcAft>
              <a:buClrTx/>
              <a:buSzPct val="100000"/>
              <a:buFontTx/>
              <a:buChar char="-"/>
              <a:tabLst/>
              <a:defRPr sz="2300" b="0">
                <a:solidFill>
                  <a:srgbClr val="FFFFFF"/>
                </a:solidFill>
                <a:latin typeface="DIF Display"/>
                <a:ea typeface="DIF Display"/>
                <a:cs typeface="DIF Display"/>
                <a:sym typeface="DIF Display"/>
              </a:defRPr>
            </a:pPr>
            <a:r>
              <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 </a:t>
            </a:r>
            <a:r>
              <a:rPr kumimoji="0" sz="1100" b="1"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vill</a:t>
            </a:r>
            <a:r>
              <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1"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avsluta</a:t>
            </a:r>
            <a:r>
              <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1"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inom</a:t>
            </a:r>
            <a:r>
              <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10 </a:t>
            </a:r>
            <a:r>
              <a:rPr kumimoji="0" sz="1100" b="1"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sekunder</a:t>
            </a:r>
            <a:r>
              <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p>
          <a:p>
            <a:pPr marL="150395" marR="0" lvl="0" indent="-150395" algn="l" defTabSz="412750" rtl="0" eaLnBrk="1" fontAlgn="auto" latinLnBrk="0" hangingPunct="0">
              <a:lnSpc>
                <a:spcPct val="100000"/>
              </a:lnSpc>
              <a:spcBef>
                <a:spcPts val="0"/>
              </a:spcBef>
              <a:spcAft>
                <a:spcPts val="0"/>
              </a:spcAft>
              <a:buClrTx/>
              <a:buSzPct val="100000"/>
              <a:buFontTx/>
              <a:buChar char="-"/>
              <a:tabLst/>
              <a:defRPr sz="2300" b="0">
                <a:solidFill>
                  <a:srgbClr val="FFFFFF"/>
                </a:solidFill>
                <a:latin typeface="DIF Display"/>
                <a:ea typeface="DIF Display"/>
                <a:cs typeface="DIF Display"/>
                <a:sym typeface="DIF Display"/>
              </a:defRPr>
            </a:pPr>
            <a:endPar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Passningar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framåt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är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säkrare</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än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passningar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i</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sidled,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eftersom</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vi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kan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pressa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direkt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vid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ett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bolltapp</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om vi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tappar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bollen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framför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oss</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endPar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endPar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Vad</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vi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gör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med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bollen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i</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kontringen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avgörs</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hur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det ser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ut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när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vi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vinner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bollen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endPar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r>
              <a:rPr kumimoji="0" sz="1100" b="1" i="0" u="none" strike="noStrike" kern="0" cap="none" spc="0" normalizeH="0" baseline="0" noProof="0" dirty="0">
                <a:ln>
                  <a:noFill/>
                </a:ln>
                <a:solidFill>
                  <a:srgbClr val="FCEA27"/>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sz="1100" b="1" i="0" u="none" strike="noStrike" kern="0" cap="none" spc="0" normalizeH="0" baseline="0" noProof="0" dirty="0" err="1">
                <a:ln>
                  <a:noFill/>
                </a:ln>
                <a:solidFill>
                  <a:srgbClr val="FCEA27"/>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Öppen</a:t>
            </a:r>
            <a:r>
              <a:rPr kumimoji="0" sz="1100" b="1" i="0" u="none" strike="noStrike" kern="0" cap="none" spc="0" normalizeH="0" baseline="0" noProof="0" dirty="0">
                <a:ln>
                  <a:noFill/>
                </a:ln>
                <a:solidFill>
                  <a:srgbClr val="FCEA27"/>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1" i="0" u="none" strike="noStrike" kern="0" cap="none" spc="0" normalizeH="0" baseline="0" noProof="0" dirty="0" err="1">
                <a:ln>
                  <a:noFill/>
                </a:ln>
                <a:solidFill>
                  <a:srgbClr val="FCEA27"/>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bollvinst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framför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 ta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ytan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själv</a:t>
            </a: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r>
              <a:rPr kumimoji="0" sz="1100" b="1" i="0" u="none" strike="noStrike" kern="0" cap="none" spc="0" normalizeH="0" baseline="0" noProof="0" dirty="0">
                <a:ln>
                  <a:noFill/>
                </a:ln>
                <a:solidFill>
                  <a:srgbClr val="00A2FF">
                    <a:lumOff val="16847"/>
                  </a:srgbClr>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sz="1100" b="1" i="0" u="none" strike="noStrike" kern="0" cap="none" spc="0" normalizeH="0" baseline="0" noProof="0" dirty="0" err="1">
                <a:ln>
                  <a:noFill/>
                </a:ln>
                <a:solidFill>
                  <a:srgbClr val="00A2FF">
                    <a:lumOff val="16847"/>
                  </a:srgbClr>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Bollvinst</a:t>
            </a:r>
            <a:r>
              <a:rPr kumimoji="0" sz="1100" b="1" i="0" u="none" strike="noStrike" kern="0" cap="none" spc="0" normalizeH="0" baseline="0" noProof="0" dirty="0">
                <a:ln>
                  <a:noFill/>
                </a:ln>
                <a:solidFill>
                  <a:srgbClr val="00A2FF">
                    <a:lumOff val="16847"/>
                  </a:srgbClr>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med </a:t>
            </a:r>
            <a:r>
              <a:rPr kumimoji="0" sz="1100" b="1" i="0" u="none" strike="noStrike" kern="0" cap="none" spc="0" normalizeH="0" baseline="0" noProof="0" dirty="0" err="1">
                <a:ln>
                  <a:noFill/>
                </a:ln>
                <a:solidFill>
                  <a:srgbClr val="00A2FF">
                    <a:lumOff val="16847"/>
                  </a:srgbClr>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fördel</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någon</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är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fri</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spela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loss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bollen</a:t>
            </a: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300" b="0">
                <a:solidFill>
                  <a:srgbClr val="FFFFFF"/>
                </a:solidFill>
                <a:latin typeface="DIF Display"/>
                <a:ea typeface="DIF Display"/>
                <a:cs typeface="DIF Display"/>
                <a:sym typeface="DIF Display"/>
              </a:defRPr>
            </a:pPr>
            <a:r>
              <a:rPr kumimoji="0" sz="1100" b="1" i="0" u="none" strike="noStrike" kern="0" cap="none" spc="0" normalizeH="0" baseline="0" noProof="0" dirty="0">
                <a:ln>
                  <a:noFill/>
                </a:ln>
                <a:solidFill>
                  <a:srgbClr val="FF26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a:t>
            </a:r>
            <a:r>
              <a:rPr kumimoji="0" sz="1100" b="1" i="0" u="none" strike="noStrike" kern="0" cap="none" spc="0" normalizeH="0" baseline="0" noProof="0" dirty="0" err="1">
                <a:ln>
                  <a:noFill/>
                </a:ln>
                <a:solidFill>
                  <a:srgbClr val="FF26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Stängd</a:t>
            </a:r>
            <a:r>
              <a:rPr kumimoji="0" sz="1100" b="1" i="0" u="none" strike="noStrike" kern="0" cap="none" spc="0" normalizeH="0" baseline="0" noProof="0" dirty="0">
                <a:ln>
                  <a:noFill/>
                </a:ln>
                <a:solidFill>
                  <a:srgbClr val="FF26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1" i="0" u="none" strike="noStrike" kern="0" cap="none" spc="0" normalizeH="0" baseline="0" noProof="0" dirty="0" err="1">
                <a:ln>
                  <a:noFill/>
                </a:ln>
                <a:solidFill>
                  <a:srgbClr val="FF2600"/>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bollvinst</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vi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blir</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pressade</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rädda</a:t>
            </a:r>
            <a:r>
              <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 </a:t>
            </a:r>
            <a:r>
              <a:rPr kumimoji="0" sz="1100" b="0" i="0" u="none" strike="noStrike" kern="0" cap="none" spc="0" normalizeH="0" baseline="0" noProof="0" dirty="0" err="1">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rPr>
              <a:t>bollen</a:t>
            </a:r>
            <a:endParaRPr kumimoji="0" sz="1100" b="0"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2000" b="0">
                <a:solidFill>
                  <a:srgbClr val="FFFFFF"/>
                </a:solidFill>
                <a:latin typeface="DIF Display"/>
                <a:ea typeface="DIF Display"/>
                <a:cs typeface="DIF Display"/>
                <a:sym typeface="DIF Display"/>
              </a:defRPr>
            </a:pPr>
            <a:endParaRPr kumimoji="0" sz="1100" b="1" i="0" u="none" strike="noStrike" kern="0" cap="none" spc="0" normalizeH="0" baseline="0" noProof="0" dirty="0">
              <a:ln>
                <a:noFill/>
              </a:ln>
              <a:solidFill>
                <a:srgbClr val="FFFFFF"/>
              </a:solidFill>
              <a:effectLst/>
              <a:uLnTx/>
              <a:uFillTx/>
              <a:latin typeface="Arial Nova Light" panose="020B0304020202020204" pitchFamily="34" charset="0"/>
              <a:ea typeface="DejaVu Sans Condensed" panose="020B0606030804020204" pitchFamily="34" charset="0"/>
              <a:cs typeface="DejaVu Sans Condensed" panose="020B0606030804020204" pitchFamily="34" charset="0"/>
              <a:sym typeface="Helvetica"/>
            </a:endParaRPr>
          </a:p>
        </p:txBody>
      </p:sp>
      <p:grpSp>
        <p:nvGrpSpPr>
          <p:cNvPr id="703" name="Gruppera"/>
          <p:cNvGrpSpPr/>
          <p:nvPr/>
        </p:nvGrpSpPr>
        <p:grpSpPr>
          <a:xfrm>
            <a:off x="5378726" y="1722532"/>
            <a:ext cx="158751" cy="158751"/>
            <a:chOff x="0" y="0"/>
            <a:chExt cx="317500" cy="317500"/>
          </a:xfrm>
        </p:grpSpPr>
        <p:sp>
          <p:nvSpPr>
            <p:cNvPr id="701" name="Oval"/>
            <p:cNvSpPr/>
            <p:nvPr/>
          </p:nvSpPr>
          <p:spPr>
            <a:xfrm>
              <a:off x="0" y="6669"/>
              <a:ext cx="317500" cy="304161"/>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02" name="Fotboll"/>
            <p:cNvSpPr/>
            <p:nvPr/>
          </p:nvSpPr>
          <p:spPr>
            <a:xfrm>
              <a:off x="0" y="0"/>
              <a:ext cx="317500" cy="3175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4"/>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grpSp>
      <p:sp>
        <p:nvSpPr>
          <p:cNvPr id="704" name="Oval"/>
          <p:cNvSpPr/>
          <p:nvPr/>
        </p:nvSpPr>
        <p:spPr>
          <a:xfrm>
            <a:off x="4483536" y="3023070"/>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05" name="Oval"/>
          <p:cNvSpPr/>
          <p:nvPr/>
        </p:nvSpPr>
        <p:spPr>
          <a:xfrm>
            <a:off x="4383992" y="3878414"/>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07" name="Oval"/>
          <p:cNvSpPr/>
          <p:nvPr/>
        </p:nvSpPr>
        <p:spPr>
          <a:xfrm>
            <a:off x="6766727" y="2966548"/>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0" name="Oval"/>
          <p:cNvSpPr/>
          <p:nvPr/>
        </p:nvSpPr>
        <p:spPr>
          <a:xfrm>
            <a:off x="6231037" y="3735763"/>
            <a:ext cx="162489" cy="117171"/>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1" name="Oval"/>
          <p:cNvSpPr/>
          <p:nvPr/>
        </p:nvSpPr>
        <p:spPr>
          <a:xfrm>
            <a:off x="7125171" y="1630692"/>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3" name="Oval"/>
          <p:cNvSpPr/>
          <p:nvPr/>
        </p:nvSpPr>
        <p:spPr>
          <a:xfrm>
            <a:off x="4343832" y="2417363"/>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4" name="Oval"/>
          <p:cNvSpPr/>
          <p:nvPr/>
        </p:nvSpPr>
        <p:spPr>
          <a:xfrm>
            <a:off x="6767358" y="3878414"/>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5" name="Oval"/>
          <p:cNvSpPr/>
          <p:nvPr/>
        </p:nvSpPr>
        <p:spPr>
          <a:xfrm>
            <a:off x="5223290" y="3161192"/>
            <a:ext cx="162489" cy="117171"/>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6" name="Oval"/>
          <p:cNvSpPr/>
          <p:nvPr/>
        </p:nvSpPr>
        <p:spPr>
          <a:xfrm>
            <a:off x="5882802" y="2006860"/>
            <a:ext cx="162489" cy="117172"/>
          </a:xfrm>
          <a:prstGeom prst="ellipse">
            <a:avLst/>
          </a:prstGeom>
          <a:solidFill>
            <a:schemeClr val="bg1"/>
          </a:solidFill>
          <a:ln w="50800">
            <a:solidFill>
              <a:schemeClr val="accent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19" name="Oval"/>
          <p:cNvSpPr/>
          <p:nvPr/>
        </p:nvSpPr>
        <p:spPr>
          <a:xfrm>
            <a:off x="3282331" y="2824439"/>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1" name="Oval"/>
          <p:cNvSpPr/>
          <p:nvPr/>
        </p:nvSpPr>
        <p:spPr>
          <a:xfrm>
            <a:off x="5376857" y="1600702"/>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2" name="Oval"/>
          <p:cNvSpPr/>
          <p:nvPr/>
        </p:nvSpPr>
        <p:spPr>
          <a:xfrm>
            <a:off x="8798521" y="3370414"/>
            <a:ext cx="162489" cy="117172"/>
          </a:xfrm>
          <a:prstGeom prst="ellipse">
            <a:avLst/>
          </a:prstGeom>
          <a:solidFill>
            <a:srgbClr val="FF0000"/>
          </a:solidFill>
          <a:ln w="28575">
            <a:solidFill>
              <a:schemeClr val="tx1"/>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3" name="Linje"/>
          <p:cNvSpPr/>
          <p:nvPr/>
        </p:nvSpPr>
        <p:spPr>
          <a:xfrm flipH="1" flipV="1">
            <a:off x="7295646" y="696350"/>
            <a:ext cx="807236" cy="3951487"/>
          </a:xfrm>
          <a:prstGeom prst="line">
            <a:avLst/>
          </a:prstGeom>
          <a:ln w="19050">
            <a:solidFill>
              <a:srgbClr val="FFFFFF">
                <a:alpha val="49983"/>
              </a:srgbClr>
            </a:solidFill>
            <a:custDash>
              <a:ds d="600000" sp="600000"/>
            </a:custDash>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5" name="Oval"/>
          <p:cNvSpPr/>
          <p:nvPr/>
        </p:nvSpPr>
        <p:spPr>
          <a:xfrm>
            <a:off x="6009706" y="806737"/>
            <a:ext cx="162489" cy="117172"/>
          </a:xfrm>
          <a:prstGeom prst="ellipse">
            <a:avLst/>
          </a:prstGeom>
          <a:solidFill>
            <a:schemeClr val="accent3">
              <a:hueOff val="362282"/>
              <a:satOff val="31803"/>
              <a:lumOff val="-18242"/>
            </a:schemeClr>
          </a:solidFill>
          <a:ln w="50800">
            <a:solidFill>
              <a:srgbClr val="000000"/>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726" name="Oval"/>
          <p:cNvSpPr/>
          <p:nvPr/>
        </p:nvSpPr>
        <p:spPr>
          <a:xfrm>
            <a:off x="6021982" y="5401204"/>
            <a:ext cx="162489" cy="117171"/>
          </a:xfrm>
          <a:prstGeom prst="ellipse">
            <a:avLst/>
          </a:prstGeom>
          <a:solidFill>
            <a:srgbClr val="012554"/>
          </a:solidFill>
          <a:ln w="50800">
            <a:solidFill>
              <a:srgbClr val="FFFFFF"/>
            </a:solidFill>
            <a:miter lim="400000"/>
          </a:ln>
        </p:spPr>
        <p:txBody>
          <a:bodyPr lIns="25400" tIns="25400" rIns="25400" bIns="25400" anchor="b"/>
          <a:lstStyle/>
          <a:p>
            <a:pPr marL="0" marR="0" lvl="0" indent="0" algn="ctr" defTabSz="412750" rtl="0" eaLnBrk="1" fontAlgn="auto" latinLnBrk="0" hangingPunct="0">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ea typeface="+mn-ea"/>
              <a:cs typeface="+mn-cs"/>
              <a:sym typeface="Helvetica Neue Medium"/>
            </a:endParaRPr>
          </a:p>
        </p:txBody>
      </p:sp>
      <p:sp>
        <p:nvSpPr>
          <p:cNvPr id="39" name="textruta 38">
            <a:extLst>
              <a:ext uri="{FF2B5EF4-FFF2-40B4-BE49-F238E27FC236}">
                <a16:creationId xmlns:a16="http://schemas.microsoft.com/office/drawing/2014/main" id="{DFF415DA-73DA-42B9-B95D-01B541765FF5}"/>
              </a:ext>
            </a:extLst>
          </p:cNvPr>
          <p:cNvSpPr txBox="1"/>
          <p:nvPr/>
        </p:nvSpPr>
        <p:spPr>
          <a:xfrm>
            <a:off x="625482" y="61502"/>
            <a:ext cx="2023963"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srgbClr val="FFFFFF"/>
                </a:solidFill>
                <a:effectLst/>
                <a:uLnTx/>
                <a:uFillTx/>
                <a:latin typeface="Arial Nova Cond" panose="020B0506020202020204" pitchFamily="34" charset="0"/>
                <a:ea typeface="DejaVu Sans Condensed" panose="020B0606030804020204" pitchFamily="34" charset="0"/>
                <a:cs typeface="DejaVu Sans Condensed" panose="020B0606030804020204" pitchFamily="34" charset="0"/>
                <a:sym typeface="Helvetica Neue"/>
              </a:rPr>
              <a:t>OFFENSIV OMSTÄLLNING</a:t>
            </a:r>
          </a:p>
        </p:txBody>
      </p:sp>
      <p:pic>
        <p:nvPicPr>
          <p:cNvPr id="32" name="Bildobjekt 31">
            <a:extLst>
              <a:ext uri="{FF2B5EF4-FFF2-40B4-BE49-F238E27FC236}">
                <a16:creationId xmlns:a16="http://schemas.microsoft.com/office/drawing/2014/main" id="{2FAFD435-4E86-4569-98D6-378237BED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 y="108420"/>
            <a:ext cx="559489" cy="55948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00000 0.000000 L -0.041242 0.170032" pathEditMode="relative">
                                      <p:cBhvr>
                                        <p:cTn id="6" dur="1000" fill="hold"/>
                                        <p:tgtEl>
                                          <p:spTgt spid="703"/>
                                        </p:tgtEl>
                                        <p:attrNameLst>
                                          <p:attrName>ppt_x</p:attrName>
                                          <p:attrName>ppt_y</p:attrName>
                                        </p:attrNameLst>
                                      </p:cBhvr>
                                    </p:animMotion>
                                  </p:childTnLst>
                                </p:cTn>
                              </p:par>
                            </p:childTnLst>
                          </p:cTn>
                        </p:par>
                        <p:par>
                          <p:cTn id="7" fill="hold">
                            <p:stCondLst>
                              <p:cond delay="0"/>
                            </p:stCondLst>
                            <p:childTnLst>
                              <p:par>
                                <p:cTn id="8" presetID="-1" presetClass="path" presetSubtype="0" accel="50000" decel="50000" fill="hold" nodeType="withEffect">
                                  <p:stCondLst>
                                    <p:cond delay="0"/>
                                  </p:stCondLst>
                                  <p:childTnLst>
                                    <p:animMotion origin="layout" path="M 0.000000 0.000000 L -0.041129 -0.024658" pathEditMode="relative">
                                      <p:cBhvr>
                                        <p:cTn id="9" dur="1000" fill="hold"/>
                                        <p:tgtEl>
                                          <p:spTgt spid="715"/>
                                        </p:tgtEl>
                                        <p:attrNameLst>
                                          <p:attrName>ppt_x</p:attrName>
                                          <p:attrName>ppt_y</p:attrName>
                                        </p:attrNameLst>
                                      </p:cBhvr>
                                    </p:animMotion>
                                  </p:childTnLst>
                                </p:cTn>
                              </p:par>
                            </p:childTnLst>
                          </p:cTn>
                        </p:par>
                      </p:childTnLst>
                    </p:cTn>
                  </p:par>
                  <p:par>
                    <p:cTn id="10" fill="hold">
                      <p:stCondLst>
                        <p:cond delay="indefinite"/>
                      </p:stCondLst>
                      <p:childTnLst>
                        <p:par>
                          <p:cTn id="11" fill="hold">
                            <p:stCondLst>
                              <p:cond delay="0"/>
                            </p:stCondLst>
                            <p:childTnLst>
                              <p:par>
                                <p:cTn id="12" presetID="10" presetClass="entr" fill="hold" grpId="0" nodeType="clickEffect">
                                  <p:stCondLst>
                                    <p:cond delay="0"/>
                                  </p:stCondLst>
                                  <p:iterate type="lt">
                                    <p:tmAbs val="0"/>
                                  </p:iterate>
                                  <p:childTnLst>
                                    <p:set>
                                      <p:cBhvr>
                                        <p:cTn id="13" fill="hold"/>
                                        <p:tgtEl>
                                          <p:spTgt spid="694"/>
                                        </p:tgtEl>
                                        <p:attrNameLst>
                                          <p:attrName>style.visibility</p:attrName>
                                        </p:attrNameLst>
                                      </p:cBhvr>
                                      <p:to>
                                        <p:strVal val="visible"/>
                                      </p:to>
                                    </p:set>
                                    <p:animEffect transition="in" filter="fade">
                                      <p:cBhvr>
                                        <p:cTn id="14" dur="1000"/>
                                        <p:tgtEl>
                                          <p:spTgt spid="69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path" presetSubtype="0" accel="50000" decel="50000" fill="hold" nodeType="clickEffect">
                                  <p:stCondLst>
                                    <p:cond delay="0"/>
                                  </p:stCondLst>
                                  <p:childTnLst>
                                    <p:animMotion origin="layout" path="M -0.041242 0.170032 L 0.041417 0.054203" pathEditMode="relative">
                                      <p:cBhvr>
                                        <p:cTn id="18" dur="1000" fill="hold"/>
                                        <p:tgtEl>
                                          <p:spTgt spid="703"/>
                                        </p:tgtEl>
                                        <p:attrNameLst>
                                          <p:attrName>ppt_x</p:attrName>
                                          <p:attrName>ppt_y</p:attrName>
                                        </p:attrNameLst>
                                      </p:cBhvr>
                                    </p:animMotion>
                                  </p:childTnLst>
                                </p:cTn>
                              </p:par>
                            </p:childTnLst>
                          </p:cTn>
                        </p:par>
                        <p:par>
                          <p:cTn id="19" fill="hold">
                            <p:stCondLst>
                              <p:cond delay="0"/>
                            </p:stCondLst>
                            <p:childTnLst>
                              <p:par>
                                <p:cTn id="20" presetID="-1" presetClass="path" presetSubtype="0" accel="50000" decel="50000" fill="hold" nodeType="afterEffect">
                                  <p:stCondLst>
                                    <p:cond delay="0"/>
                                  </p:stCondLst>
                                  <p:childTnLst>
                                    <p:animMotion origin="layout" path="M 0.000000 0.000000 L 0.032816 0.039429" pathEditMode="relative">
                                      <p:cBhvr>
                                        <p:cTn id="21" dur="1000" fill="hold"/>
                                        <p:tgtEl>
                                          <p:spTgt spid="721"/>
                                        </p:tgtEl>
                                        <p:attrNameLst>
                                          <p:attrName>ppt_x</p:attrName>
                                          <p:attrName>ppt_y</p:attrName>
                                        </p:attrNameLst>
                                      </p:cBhvr>
                                    </p:animMotion>
                                  </p:childTnLst>
                                </p:cTn>
                              </p:par>
                            </p:childTnLst>
                          </p:cTn>
                        </p:par>
                        <p:par>
                          <p:cTn id="22" fill="hold">
                            <p:stCondLst>
                              <p:cond delay="0"/>
                            </p:stCondLst>
                            <p:childTnLst>
                              <p:par>
                                <p:cTn id="23" presetID="-1" presetClass="path" presetSubtype="0" accel="50000" decel="50000" fill="hold" nodeType="afterEffect">
                                  <p:stCondLst>
                                    <p:cond delay="0"/>
                                  </p:stCondLst>
                                  <p:childTnLst>
                                    <p:animMotion origin="layout" path="M 0.041417 0.054203 L 0.110732 0.156712" pathEditMode="relative">
                                      <p:cBhvr>
                                        <p:cTn id="24" dur="1000" fill="hold"/>
                                        <p:tgtEl>
                                          <p:spTgt spid="703"/>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1" presetClass="path" presetSubtype="0" accel="50000" decel="50000" fill="hold" nodeType="clickEffect">
                                  <p:stCondLst>
                                    <p:cond delay="0"/>
                                  </p:stCondLst>
                                  <p:childTnLst>
                                    <p:animMotion origin="layout" path="M 0.000000 0.000000 L -0.032127 0.141017" pathEditMode="relative">
                                      <p:cBhvr>
                                        <p:cTn id="28" dur="1000" fill="hold"/>
                                        <p:tgtEl>
                                          <p:spTgt spid="711"/>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10" presetClass="entr" fill="hold" grpId="0" nodeType="clickEffect">
                                  <p:stCondLst>
                                    <p:cond delay="0"/>
                                  </p:stCondLst>
                                  <p:iterate type="lt">
                                    <p:tmAbs val="0"/>
                                  </p:iterate>
                                  <p:childTnLst>
                                    <p:set>
                                      <p:cBhvr>
                                        <p:cTn id="32" fill="hold"/>
                                        <p:tgtEl>
                                          <p:spTgt spid="693"/>
                                        </p:tgtEl>
                                        <p:attrNameLst>
                                          <p:attrName>style.visibility</p:attrName>
                                        </p:attrNameLst>
                                      </p:cBhvr>
                                      <p:to>
                                        <p:strVal val="visible"/>
                                      </p:to>
                                    </p:set>
                                    <p:animEffect transition="in" filter="fade">
                                      <p:cBhvr>
                                        <p:cTn id="33" dur="1000"/>
                                        <p:tgtEl>
                                          <p:spTgt spid="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 grpId="0" animBg="1" advAuto="0"/>
      <p:bldP spid="694"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natur, barrväxt, träd&#10;&#10;Automatiskt genererad beskrivning">
            <a:extLst>
              <a:ext uri="{FF2B5EF4-FFF2-40B4-BE49-F238E27FC236}">
                <a16:creationId xmlns:a16="http://schemas.microsoft.com/office/drawing/2014/main" id="{C35A9D22-A738-4EF9-9B18-11D84F83A9C6}"/>
              </a:ext>
            </a:extLst>
          </p:cNvPr>
          <p:cNvPicPr>
            <a:picLocks noChangeAspect="1"/>
          </p:cNvPicPr>
          <p:nvPr/>
        </p:nvPicPr>
        <p:blipFill rotWithShape="1">
          <a:blip r:embed="rId2">
            <a:extLst>
              <a:ext uri="{28A0092B-C50C-407E-A947-70E740481C1C}">
                <a14:useLocalDpi xmlns:a14="http://schemas.microsoft.com/office/drawing/2010/main" val="0"/>
              </a:ext>
            </a:extLst>
          </a:blip>
          <a:srcRect l="3665" r="-78" b="-227"/>
          <a:stretch/>
        </p:blipFill>
        <p:spPr>
          <a:xfrm>
            <a:off x="0" y="0"/>
            <a:ext cx="12277708" cy="6858000"/>
          </a:xfrm>
          <a:prstGeom prst="rect">
            <a:avLst/>
          </a:prstGeom>
        </p:spPr>
      </p:pic>
      <p:sp>
        <p:nvSpPr>
          <p:cNvPr id="6" name="Rektangel 5">
            <a:extLst>
              <a:ext uri="{FF2B5EF4-FFF2-40B4-BE49-F238E27FC236}">
                <a16:creationId xmlns:a16="http://schemas.microsoft.com/office/drawing/2014/main" id="{AF1FCE5E-FCF7-476A-84E7-DE22FBB32B52}"/>
              </a:ext>
            </a:extLst>
          </p:cNvPr>
          <p:cNvSpPr/>
          <p:nvPr/>
        </p:nvSpPr>
        <p:spPr>
          <a:xfrm>
            <a:off x="-59986" y="0"/>
            <a:ext cx="12311971"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arallellogram 1">
            <a:extLst>
              <a:ext uri="{FF2B5EF4-FFF2-40B4-BE49-F238E27FC236}">
                <a16:creationId xmlns:a16="http://schemas.microsoft.com/office/drawing/2014/main" id="{FB81C771-DCF5-7AE6-8EB1-B5D6E1EAC80B}"/>
              </a:ext>
            </a:extLst>
          </p:cNvPr>
          <p:cNvSpPr/>
          <p:nvPr/>
        </p:nvSpPr>
        <p:spPr>
          <a:xfrm>
            <a:off x="393879" y="266958"/>
            <a:ext cx="4126363" cy="377345"/>
          </a:xfrm>
          <a:prstGeom prst="parallelogram">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ruta 3">
            <a:extLst>
              <a:ext uri="{FF2B5EF4-FFF2-40B4-BE49-F238E27FC236}">
                <a16:creationId xmlns:a16="http://schemas.microsoft.com/office/drawing/2014/main" id="{9062445D-E7F1-EAA1-A496-86B5973DF5E7}"/>
              </a:ext>
            </a:extLst>
          </p:cNvPr>
          <p:cNvSpPr txBox="1"/>
          <p:nvPr/>
        </p:nvSpPr>
        <p:spPr>
          <a:xfrm>
            <a:off x="783673" y="255575"/>
            <a:ext cx="3615799" cy="40011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 EFTER MATCH</a:t>
            </a:r>
          </a:p>
        </p:txBody>
      </p:sp>
      <p:pic>
        <p:nvPicPr>
          <p:cNvPr id="5" name="Bildobjekt 4">
            <a:extLst>
              <a:ext uri="{FF2B5EF4-FFF2-40B4-BE49-F238E27FC236}">
                <a16:creationId xmlns:a16="http://schemas.microsoft.com/office/drawing/2014/main" id="{49EA7B36-1A30-199E-9154-CB852083F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98" y="120694"/>
            <a:ext cx="669875" cy="669875"/>
          </a:xfrm>
          <a:prstGeom prst="rect">
            <a:avLst/>
          </a:prstGeom>
        </p:spPr>
      </p:pic>
      <p:sp>
        <p:nvSpPr>
          <p:cNvPr id="7" name="Parallellogram 6">
            <a:extLst>
              <a:ext uri="{FF2B5EF4-FFF2-40B4-BE49-F238E27FC236}">
                <a16:creationId xmlns:a16="http://schemas.microsoft.com/office/drawing/2014/main" id="{EEF5F90E-1A1C-C377-D42C-404E1A582F8E}"/>
              </a:ext>
            </a:extLst>
          </p:cNvPr>
          <p:cNvSpPr/>
          <p:nvPr/>
        </p:nvSpPr>
        <p:spPr>
          <a:xfrm>
            <a:off x="610855" y="1714542"/>
            <a:ext cx="2546413" cy="385901"/>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ACF47059-4467-C59F-5208-594B3F93EE12}"/>
              </a:ext>
            </a:extLst>
          </p:cNvPr>
          <p:cNvSpPr txBox="1"/>
          <p:nvPr/>
        </p:nvSpPr>
        <p:spPr>
          <a:xfrm>
            <a:off x="610855" y="2095452"/>
            <a:ext cx="2472908" cy="3139321"/>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Tränaren ansvarar för att matchreflektionen blir genomförd. En matchreflektion som syftar till ett utökat lärande men som även uppmuntrar till ett framtida utövande och längtan efter nästa pass.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Tränaren klappar om samtliga spelare i syfte att tacka för matchen.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Tränaren säkerställer att samtliga spelare har information om kommande veckas händelser och planering.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Tränaren säkerställer att material och klädsel är intakt och att det hamnar på rätt plats.</a:t>
            </a:r>
          </a:p>
        </p:txBody>
      </p:sp>
      <p:sp>
        <p:nvSpPr>
          <p:cNvPr id="11" name="textruta 10">
            <a:extLst>
              <a:ext uri="{FF2B5EF4-FFF2-40B4-BE49-F238E27FC236}">
                <a16:creationId xmlns:a16="http://schemas.microsoft.com/office/drawing/2014/main" id="{3A6E2B9F-6077-6FC3-426A-EAED5E16A50E}"/>
              </a:ext>
            </a:extLst>
          </p:cNvPr>
          <p:cNvSpPr txBox="1"/>
          <p:nvPr/>
        </p:nvSpPr>
        <p:spPr>
          <a:xfrm>
            <a:off x="3623091" y="2095452"/>
            <a:ext cx="2786335" cy="2800767"/>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5 min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Spelarna reflekterar tillsammans med ledare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Hur gick det med dagens prestationsmål?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Hur bra var min arbetsinsats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Vad lyckades vi bäst med idag?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Vad kan vi göra bättre till nästa match?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10 min</a:t>
            </a: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sym typeface="Wingdings" panose="05000000000000000000" pitchFamily="2" charset="2"/>
              </a:rPr>
              <a:t>Tränar sammanfattar reflektionen och delger viktigaste informationen inför nästa vecka</a:t>
            </a:r>
          </a:p>
        </p:txBody>
      </p:sp>
      <p:sp>
        <p:nvSpPr>
          <p:cNvPr id="15" name="Parallellogram 14">
            <a:extLst>
              <a:ext uri="{FF2B5EF4-FFF2-40B4-BE49-F238E27FC236}">
                <a16:creationId xmlns:a16="http://schemas.microsoft.com/office/drawing/2014/main" id="{48BA8C2D-FB3D-01AB-CC73-949D5747BFC3}"/>
              </a:ext>
            </a:extLst>
          </p:cNvPr>
          <p:cNvSpPr/>
          <p:nvPr/>
        </p:nvSpPr>
        <p:spPr>
          <a:xfrm>
            <a:off x="3623093" y="1709552"/>
            <a:ext cx="2872597" cy="385901"/>
          </a:xfrm>
          <a:prstGeom prst="parallelogram">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D799B89B-44A7-A718-5590-A553B5981FF3}"/>
              </a:ext>
            </a:extLst>
          </p:cNvPr>
          <p:cNvSpPr txBox="1"/>
          <p:nvPr/>
        </p:nvSpPr>
        <p:spPr>
          <a:xfrm>
            <a:off x="676746" y="1709551"/>
            <a:ext cx="1719797" cy="369332"/>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EFTER MATCH</a:t>
            </a:r>
          </a:p>
        </p:txBody>
      </p:sp>
      <p:sp>
        <p:nvSpPr>
          <p:cNvPr id="18" name="textruta 17">
            <a:extLst>
              <a:ext uri="{FF2B5EF4-FFF2-40B4-BE49-F238E27FC236}">
                <a16:creationId xmlns:a16="http://schemas.microsoft.com/office/drawing/2014/main" id="{11A5B53D-6184-3AE8-0CA3-9595A0A8B4B6}"/>
              </a:ext>
            </a:extLst>
          </p:cNvPr>
          <p:cNvSpPr txBox="1"/>
          <p:nvPr/>
        </p:nvSpPr>
        <p:spPr>
          <a:xfrm>
            <a:off x="3671681" y="1709551"/>
            <a:ext cx="2151149" cy="369332"/>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0070C0"/>
                </a:solidFill>
                <a:effectLst/>
                <a:uLnTx/>
                <a:uFillTx/>
                <a:latin typeface="Arial Nova Cond" panose="020B0506020202020204" pitchFamily="34" charset="0"/>
                <a:ea typeface="+mn-ea"/>
                <a:cs typeface="+mn-cs"/>
              </a:rPr>
              <a:t>MATCHREFLEKTION</a:t>
            </a:r>
          </a:p>
        </p:txBody>
      </p:sp>
      <p:sp>
        <p:nvSpPr>
          <p:cNvPr id="8" name="textruta 7">
            <a:extLst>
              <a:ext uri="{FF2B5EF4-FFF2-40B4-BE49-F238E27FC236}">
                <a16:creationId xmlns:a16="http://schemas.microsoft.com/office/drawing/2014/main" id="{5F5C95A1-B42B-68C6-C8B1-1B1DC5DF7D41}"/>
              </a:ext>
            </a:extLst>
          </p:cNvPr>
          <p:cNvSpPr txBox="1"/>
          <p:nvPr/>
        </p:nvSpPr>
        <p:spPr>
          <a:xfrm>
            <a:off x="5088685" y="3228945"/>
            <a:ext cx="5655683" cy="400110"/>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ANVÄND TAKTIKTAVLA </a:t>
            </a:r>
            <a:r>
              <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Wingdings" panose="05000000000000000000" pitchFamily="2" charset="2"/>
              </a:rPr>
              <a:t></a:t>
            </a:r>
            <a:endParaRPr kumimoji="0" lang="sv-SE" sz="20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p:txBody>
      </p:sp>
      <p:pic>
        <p:nvPicPr>
          <p:cNvPr id="9" name="Bild 8" descr="Klassrum med hel fyllning">
            <a:extLst>
              <a:ext uri="{FF2B5EF4-FFF2-40B4-BE49-F238E27FC236}">
                <a16:creationId xmlns:a16="http://schemas.microsoft.com/office/drawing/2014/main" id="{74A132E1-426F-AF33-4DA8-24D098287F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54059" y="2614296"/>
            <a:ext cx="1629408" cy="1629408"/>
          </a:xfrm>
          <a:prstGeom prst="rect">
            <a:avLst/>
          </a:prstGeom>
        </p:spPr>
      </p:pic>
    </p:spTree>
    <p:extLst>
      <p:ext uri="{BB962C8B-B14F-4D97-AF65-F5344CB8AC3E}">
        <p14:creationId xmlns:p14="http://schemas.microsoft.com/office/powerpoint/2010/main" val="23667079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35A9D22-A738-4EF9-9B18-11D84F83A9C6}"/>
              </a:ext>
            </a:extLst>
          </p:cNvPr>
          <p:cNvPicPr>
            <a:picLocks noChangeAspect="1"/>
          </p:cNvPicPr>
          <p:nvPr/>
        </p:nvPicPr>
        <p:blipFill>
          <a:blip r:embed="rId2"/>
          <a:srcRect t="4907" b="4907"/>
          <a:stretch/>
        </p:blipFill>
        <p:spPr>
          <a:xfrm>
            <a:off x="0" y="0"/>
            <a:ext cx="12192000" cy="6858000"/>
          </a:xfrm>
          <a:prstGeom prst="rect">
            <a:avLst/>
          </a:prstGeom>
        </p:spPr>
      </p:pic>
      <p:sp>
        <p:nvSpPr>
          <p:cNvPr id="7" name="Rektangel 6">
            <a:extLst>
              <a:ext uri="{FF2B5EF4-FFF2-40B4-BE49-F238E27FC236}">
                <a16:creationId xmlns:a16="http://schemas.microsoft.com/office/drawing/2014/main" id="{ADB73D79-FA18-4CEF-BCDD-05667FF8DA91}"/>
              </a:ext>
            </a:extLst>
          </p:cNvPr>
          <p:cNvSpPr/>
          <p:nvPr/>
        </p:nvSpPr>
        <p:spPr>
          <a:xfrm>
            <a:off x="0" y="0"/>
            <a:ext cx="12192000" cy="6858000"/>
          </a:xfrm>
          <a:prstGeom prst="rect">
            <a:avLst/>
          </a:prstGeom>
          <a:solidFill>
            <a:srgbClr val="002060">
              <a:alpha val="8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3D97200B-3353-1E74-DD3C-0A1DE92BF232}"/>
              </a:ext>
            </a:extLst>
          </p:cNvPr>
          <p:cNvSpPr txBox="1"/>
          <p:nvPr/>
        </p:nvSpPr>
        <p:spPr>
          <a:xfrm>
            <a:off x="1500672" y="2090172"/>
            <a:ext cx="9190653" cy="2677656"/>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MATCHMANUAL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7 MOT 7</a:t>
            </a:r>
          </a:p>
        </p:txBody>
      </p:sp>
      <p:pic>
        <p:nvPicPr>
          <p:cNvPr id="5" name="Bildobjekt 4" descr="En bild som visar symbol, logotyp, emblem, Varumärke&#10;&#10;Automatiskt genererad beskrivning">
            <a:extLst>
              <a:ext uri="{FF2B5EF4-FFF2-40B4-BE49-F238E27FC236}">
                <a16:creationId xmlns:a16="http://schemas.microsoft.com/office/drawing/2014/main" id="{B51BBC06-8A79-6B4D-0703-C161203F7A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810" y="5551713"/>
            <a:ext cx="886379" cy="923505"/>
          </a:xfrm>
          <a:prstGeom prst="rect">
            <a:avLst/>
          </a:prstGeom>
        </p:spPr>
      </p:pic>
    </p:spTree>
    <p:extLst>
      <p:ext uri="{BB962C8B-B14F-4D97-AF65-F5344CB8AC3E}">
        <p14:creationId xmlns:p14="http://schemas.microsoft.com/office/powerpoint/2010/main" val="33957166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6C4C0C9277D7C459314FCBA068377BC" ma:contentTypeVersion="13" ma:contentTypeDescription="Skapa ett nytt dokument." ma:contentTypeScope="" ma:versionID="032289dcc1ee83b1176f3edcf90dc4fd">
  <xsd:schema xmlns:xsd="http://www.w3.org/2001/XMLSchema" xmlns:xs="http://www.w3.org/2001/XMLSchema" xmlns:p="http://schemas.microsoft.com/office/2006/metadata/properties" xmlns:ns2="2d61fa22-ac5a-4c96-ba75-af9954021f41" xmlns:ns3="979c0cea-d588-401b-8fb6-852a0f73400b" targetNamespace="http://schemas.microsoft.com/office/2006/metadata/properties" ma:root="true" ma:fieldsID="4fa334266e7a9cbcf451ca4e71962e7e" ns2:_="" ns3:_="">
    <xsd:import namespace="2d61fa22-ac5a-4c96-ba75-af9954021f41"/>
    <xsd:import namespace="979c0cea-d588-401b-8fb6-852a0f73400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61fa22-ac5a-4c96-ba75-af9954021f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6" nillable="true" ma:taxonomy="true" ma:internalName="lcf76f155ced4ddcb4097134ff3c332f" ma:taxonomyFieldName="MediaServiceImageTags" ma:displayName="Bildmarkeringar" ma:readOnly="false" ma:fieldId="{5cf76f15-5ced-4ddc-b409-7134ff3c332f}" ma:taxonomyMulti="true" ma:sspId="13ab68f0-3e2c-46f0-be3e-27894a0cf53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9c0cea-d588-401b-8fb6-852a0f73400b"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element name="TaxCatchAll" ma:index="17" nillable="true" ma:displayName="Taxonomy Catch All Column" ma:hidden="true" ma:list="{9588c187-0bd8-45a3-9041-6aa4f2a92b7d}" ma:internalName="TaxCatchAll" ma:showField="CatchAllData" ma:web="979c0cea-d588-401b-8fb6-852a0f7340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5696D0-A092-46D5-B254-CA31F2A6A23F}"/>
</file>

<file path=customXml/itemProps2.xml><?xml version="1.0" encoding="utf-8"?>
<ds:datastoreItem xmlns:ds="http://schemas.openxmlformats.org/officeDocument/2006/customXml" ds:itemID="{249E9EBE-B851-4BE6-9EA3-2CAC51EFC437}"/>
</file>

<file path=docProps/app.xml><?xml version="1.0" encoding="utf-8"?>
<Properties xmlns="http://schemas.openxmlformats.org/officeDocument/2006/extended-properties" xmlns:vt="http://schemas.openxmlformats.org/officeDocument/2006/docPropsVTypes">
  <TotalTime>2</TotalTime>
  <Words>3294</Words>
  <Application>Microsoft Office PowerPoint</Application>
  <PresentationFormat>Bredbild</PresentationFormat>
  <Paragraphs>572</Paragraphs>
  <Slides>34</Slides>
  <Notes>0</Notes>
  <HiddenSlides>0</HiddenSlides>
  <MMClips>0</MMClips>
  <ScaleCrop>false</ScaleCrop>
  <HeadingPairs>
    <vt:vector size="6" baseType="variant">
      <vt:variant>
        <vt:lpstr>Använt teckensnitt</vt:lpstr>
      </vt:variant>
      <vt:variant>
        <vt:i4>11</vt:i4>
      </vt:variant>
      <vt:variant>
        <vt:lpstr>Tema</vt:lpstr>
      </vt:variant>
      <vt:variant>
        <vt:i4>1</vt:i4>
      </vt:variant>
      <vt:variant>
        <vt:lpstr>Bildrubriker</vt:lpstr>
      </vt:variant>
      <vt:variant>
        <vt:i4>34</vt:i4>
      </vt:variant>
    </vt:vector>
  </HeadingPairs>
  <TitlesOfParts>
    <vt:vector size="46" baseType="lpstr">
      <vt:lpstr>Arial</vt:lpstr>
      <vt:lpstr>Arial Nova Cond</vt:lpstr>
      <vt:lpstr>Arial Nova Light</vt:lpstr>
      <vt:lpstr>Calibri</vt:lpstr>
      <vt:lpstr>Calibri Light</vt:lpstr>
      <vt:lpstr>Courier New</vt:lpstr>
      <vt:lpstr>DIF Display</vt:lpstr>
      <vt:lpstr>Helvetica</vt:lpstr>
      <vt:lpstr>Helvetica Neue</vt:lpstr>
      <vt:lpstr>Helvetica Neue Medium</vt:lpstr>
      <vt:lpstr>Maison Neue Bold</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Emil Åhlberg - IFK Värnamo</dc:creator>
  <cp:lastModifiedBy>Emil Åhlberg - IFK Värnamo</cp:lastModifiedBy>
  <cp:revision>1</cp:revision>
  <dcterms:created xsi:type="dcterms:W3CDTF">2024-02-23T14:36:44Z</dcterms:created>
  <dcterms:modified xsi:type="dcterms:W3CDTF">2024-04-15T14:17:36Z</dcterms:modified>
</cp:coreProperties>
</file>