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291" r:id="rId2"/>
    <p:sldId id="1296" r:id="rId3"/>
    <p:sldId id="1300" r:id="rId4"/>
    <p:sldId id="1301" r:id="rId5"/>
    <p:sldId id="1302" r:id="rId6"/>
    <p:sldId id="1303" r:id="rId7"/>
    <p:sldId id="1304" r:id="rId8"/>
    <p:sldId id="1305" r:id="rId9"/>
    <p:sldId id="1306" r:id="rId10"/>
    <p:sldId id="1315" r:id="rId11"/>
    <p:sldId id="1337" r:id="rId12"/>
    <p:sldId id="1338" r:id="rId13"/>
    <p:sldId id="1211" r:id="rId14"/>
    <p:sldId id="1207" r:id="rId15"/>
    <p:sldId id="1208" r:id="rId16"/>
    <p:sldId id="1209" r:id="rId17"/>
    <p:sldId id="1193" r:id="rId18"/>
    <p:sldId id="1194" r:id="rId19"/>
    <p:sldId id="1195" r:id="rId20"/>
    <p:sldId id="499" r:id="rId21"/>
    <p:sldId id="304" r:id="rId22"/>
    <p:sldId id="1196" r:id="rId23"/>
    <p:sldId id="1197" r:id="rId24"/>
    <p:sldId id="1198" r:id="rId25"/>
    <p:sldId id="277" r:id="rId26"/>
    <p:sldId id="305" r:id="rId27"/>
    <p:sldId id="306" r:id="rId28"/>
    <p:sldId id="307" r:id="rId29"/>
    <p:sldId id="1199" r:id="rId30"/>
    <p:sldId id="1200" r:id="rId31"/>
    <p:sldId id="1201" r:id="rId32"/>
    <p:sldId id="1203" r:id="rId33"/>
    <p:sldId id="1309" r:id="rId3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Åhlberg - IFK Värnamo" userId="cc008cd5-3738-4fe9-aa20-b0925b615639" providerId="ADAL" clId="{7DEB82C3-9A65-4333-B5F4-385E2DE3495A}"/>
    <pc:docChg chg="delSld">
      <pc:chgData name="Emil Åhlberg - IFK Värnamo" userId="cc008cd5-3738-4fe9-aa20-b0925b615639" providerId="ADAL" clId="{7DEB82C3-9A65-4333-B5F4-385E2DE3495A}" dt="2024-04-15T14:19:23.248" v="1" actId="2696"/>
      <pc:docMkLst>
        <pc:docMk/>
      </pc:docMkLst>
      <pc:sldChg chg="del">
        <pc:chgData name="Emil Åhlberg - IFK Värnamo" userId="cc008cd5-3738-4fe9-aa20-b0925b615639" providerId="ADAL" clId="{7DEB82C3-9A65-4333-B5F4-385E2DE3495A}" dt="2024-04-15T14:19:23.248" v="1" actId="2696"/>
        <pc:sldMkLst>
          <pc:docMk/>
          <pc:sldMk cId="1092932368" sldId="1204"/>
        </pc:sldMkLst>
      </pc:sldChg>
      <pc:sldChg chg="del">
        <pc:chgData name="Emil Åhlberg - IFK Värnamo" userId="cc008cd5-3738-4fe9-aa20-b0925b615639" providerId="ADAL" clId="{7DEB82C3-9A65-4333-B5F4-385E2DE3495A}" dt="2024-04-15T14:19:17.596" v="0" actId="2696"/>
        <pc:sldMkLst>
          <pc:docMk/>
          <pc:sldMk cId="2669907768" sldId="1206"/>
        </pc:sldMkLst>
      </pc:sldChg>
      <pc:sldChg chg="del">
        <pc:chgData name="Emil Åhlberg - IFK Värnamo" userId="cc008cd5-3738-4fe9-aa20-b0925b615639" providerId="ADAL" clId="{7DEB82C3-9A65-4333-B5F4-385E2DE3495A}" dt="2024-04-15T14:19:17.596" v="0" actId="2696"/>
        <pc:sldMkLst>
          <pc:docMk/>
          <pc:sldMk cId="3396979852" sldId="1237"/>
        </pc:sldMkLst>
      </pc:sldChg>
      <pc:sldChg chg="del">
        <pc:chgData name="Emil Åhlberg - IFK Värnamo" userId="cc008cd5-3738-4fe9-aa20-b0925b615639" providerId="ADAL" clId="{7DEB82C3-9A65-4333-B5F4-385E2DE3495A}" dt="2024-04-15T14:19:17.596" v="0" actId="2696"/>
        <pc:sldMkLst>
          <pc:docMk/>
          <pc:sldMk cId="3843127132" sldId="1290"/>
        </pc:sldMkLst>
      </pc:sldChg>
      <pc:sldChg chg="del">
        <pc:chgData name="Emil Åhlberg - IFK Värnamo" userId="cc008cd5-3738-4fe9-aa20-b0925b615639" providerId="ADAL" clId="{7DEB82C3-9A65-4333-B5F4-385E2DE3495A}" dt="2024-04-15T14:19:23.248" v="1" actId="2696"/>
        <pc:sldMkLst>
          <pc:docMk/>
          <pc:sldMk cId="511896404" sldId="130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A599E7-EAFA-2D2C-9AA1-684189299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391C163-DB00-406D-7949-A28D01B17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00D6DF-087A-283F-C39E-AE5623A7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312B06-09BB-D47F-FD58-6AC26E2F4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0E7386-081C-D60D-F05C-7C54D782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183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6BD925-B422-A408-66C7-06BC69CF4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8A0789-00B1-1D14-AFE9-DE5B8BB40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15910A-BFEE-7BF2-D380-1A9A521F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3F5484-1324-8CF1-D8E0-006A59C2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591EF6-902E-D723-108C-A1DF21A3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54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74DE70-5B06-B556-12C4-19364C1DA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835849-B634-51B8-B901-3CB1413AA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491B53-8AB4-90DA-352C-7E86A4D12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C7BE21-B52E-FCFD-3B22-21AAE903B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4A0C66-9E2A-D516-A4C1-A423C90B6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439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6E6F1F-D63F-7D67-A865-878B9B5A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A52835-F041-6D29-9E21-A6C35DE51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3C2349F-E992-3469-3446-D760D838C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AE8DC3-4C38-F38C-7847-D5D85134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F6525C-349D-1A05-4C3A-52B94CB29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DC6196A-A1D0-F8B0-42B1-DD9CFBD6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588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683EB8-0607-677C-5C7B-B9525A3F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29BD2EC-39B5-6C89-5A2E-FA9B81CFE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B94B7C-9210-D9A4-3E99-F3ED1AA5B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28AADFC-A5A6-59B7-89FF-0D3EC2245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1AF0771-C277-B404-7CA7-520AC600C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D03813C-18D9-5BEB-D430-5FAFA0908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F88E116-DFB7-7554-9BF0-03B24A28B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EFDF1B5-A503-345E-25FC-4496788C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59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FAEBA0-A219-1361-6E77-5BF759F22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679A132-1B07-1C9E-D7FA-5F4BDF562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3ADDCE-33EE-BBCE-8E62-D0CA6415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D262262-5A0A-AC59-59FA-EE7A86BE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818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96D77C4-E696-7616-B1DD-DF6CB236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4A2F11-8EBB-9FD4-9702-E806469A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6D077F5-8F09-05DC-3C33-08F419ABB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601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477CFB-DEC7-3FED-1590-B5B9D8B4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86D706-515E-F24B-E90E-78FD3528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4A67BA7-2EEF-F384-C5FF-666F650DC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0C87ED-C21B-F7F5-1D33-80820A36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26F26BF-1D43-5D5E-7167-E7A9DD9A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C97FE48-5383-3792-B892-8145762E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15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60904D-40DA-2EBD-3A55-3FFC1C86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945B294-8251-9062-13F3-6CF234847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699360-4AAF-7B49-B787-012957C9B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F82A2E7-CFB2-01B9-9F50-7409536CE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F17B87-73D1-2620-55D9-8BC76C28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5C1411F-E310-42EF-1BD2-2FD958D7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731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7AC458-9707-1AD9-9CB3-BAA1024B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289D663-FF33-3AF2-902D-DB1718E78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7575F5-592A-374A-3DC1-6E581029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F1613F-8130-40E5-755A-AD41CB06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F732F39-7E7E-B979-B3D3-74138568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796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8FD48FE-BE83-5D93-A36E-D452D43A1A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2BAA3C5-D2DD-AA4D-70B9-D5326906B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EF60E4-0892-5D10-28AA-C3EF7034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B4A11E-F128-E2A1-FFD4-A55F2A634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C05F30-52CD-9EB5-AF0A-CD374413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511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9DFD24A-D62B-B7A5-480D-9E5D75E03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B727F1-98A3-4975-BCAF-466030F8F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ECC1A9-E903-640F-37D0-2A1350A47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BD0D0-8EE2-4E91-8A97-63F756705F32}" type="datetimeFigureOut">
              <a:rPr lang="sv-SE" smtClean="0"/>
              <a:t>2024-04-15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E836B2-05A2-16A1-DCC1-2DEB00F80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54469E-8118-2F03-5613-64B9E3E14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0319C-4B75-4F3A-8BB0-EB43EC1E88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51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0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8.sv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svg"/><Relationship Id="rId9" Type="http://schemas.openxmlformats.org/officeDocument/2006/relationships/image" Target="../media/image5.png"/><Relationship Id="rId1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07" b="49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DB73D79-FA18-4CEF-BCDD-05667FF8DA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D97200B-3353-1E74-DD3C-0A1DE92BF232}"/>
              </a:ext>
            </a:extLst>
          </p:cNvPr>
          <p:cNvSpPr txBox="1"/>
          <p:nvPr/>
        </p:nvSpPr>
        <p:spPr>
          <a:xfrm>
            <a:off x="1500672" y="2090172"/>
            <a:ext cx="9190653" cy="26776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MATCHMANUAL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  <p:pic>
        <p:nvPicPr>
          <p:cNvPr id="5" name="Bildobjekt 4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B51BBC06-8A79-6B4D-0703-C161203F7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810" y="5551713"/>
            <a:ext cx="886379" cy="92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9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Rektangel">
            <a:extLst>
              <a:ext uri="{FF2B5EF4-FFF2-40B4-BE49-F238E27FC236}">
                <a16:creationId xmlns:a16="http://schemas.microsoft.com/office/drawing/2014/main" id="{CABF07C8-BFDA-4DDF-A8A4-9DE909C70FA2}"/>
              </a:ext>
            </a:extLst>
          </p:cNvPr>
          <p:cNvSpPr/>
          <p:nvPr/>
        </p:nvSpPr>
        <p:spPr>
          <a:xfrm>
            <a:off x="-6027" y="-2"/>
            <a:ext cx="12191999" cy="6858001"/>
          </a:xfrm>
          <a:prstGeom prst="rect">
            <a:avLst/>
          </a:prstGeom>
          <a:solidFill>
            <a:srgbClr val="002060">
              <a:alpha val="7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F Display"/>
              <a:sym typeface="DIF Display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9BABCFE-86FA-5AAF-DD6E-CBF2EFD66B21}"/>
              </a:ext>
            </a:extLst>
          </p:cNvPr>
          <p:cNvSpPr/>
          <p:nvPr/>
        </p:nvSpPr>
        <p:spPr>
          <a:xfrm>
            <a:off x="756939" y="1312084"/>
            <a:ext cx="3287783" cy="645381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Bildobjekt 9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EA0006F0-3067-3591-915D-058714D62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615" y="1673821"/>
            <a:ext cx="2163776" cy="1649314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084FEB84-2801-938D-0124-11BCD3EA8BBF}"/>
              </a:ext>
            </a:extLst>
          </p:cNvPr>
          <p:cNvSpPr/>
          <p:nvPr/>
        </p:nvSpPr>
        <p:spPr>
          <a:xfrm>
            <a:off x="769656" y="2459011"/>
            <a:ext cx="3275065" cy="65672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Parallellogram 38">
            <a:extLst>
              <a:ext uri="{FF2B5EF4-FFF2-40B4-BE49-F238E27FC236}">
                <a16:creationId xmlns:a16="http://schemas.microsoft.com/office/drawing/2014/main" id="{4B03C809-D600-411C-BF0A-713B2B79758F}"/>
              </a:ext>
            </a:extLst>
          </p:cNvPr>
          <p:cNvSpPr/>
          <p:nvPr/>
        </p:nvSpPr>
        <p:spPr>
          <a:xfrm>
            <a:off x="8273301" y="925526"/>
            <a:ext cx="3526356" cy="347559"/>
          </a:xfrm>
          <a:prstGeom prst="parallelogram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8B6425CF-D042-548F-AD27-FA768229976D}"/>
              </a:ext>
            </a:extLst>
          </p:cNvPr>
          <p:cNvSpPr/>
          <p:nvPr/>
        </p:nvSpPr>
        <p:spPr>
          <a:xfrm>
            <a:off x="8294251" y="1294118"/>
            <a:ext cx="3420421" cy="9044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0B91AD11-EB00-2BFB-3D7D-382BB5BB174C}"/>
              </a:ext>
            </a:extLst>
          </p:cNvPr>
          <p:cNvSpPr txBox="1"/>
          <p:nvPr/>
        </p:nvSpPr>
        <p:spPr>
          <a:xfrm>
            <a:off x="752567" y="1314570"/>
            <a:ext cx="27505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Spela spelaren som kan bli rättvänd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Spela bollen framåt - igenom eller förbi lagdel bakom ryggen på motståndare</a:t>
            </a: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D430654D-123F-329D-2FFB-3991EC95235F}"/>
              </a:ext>
            </a:extLst>
          </p:cNvPr>
          <p:cNvSpPr txBox="1"/>
          <p:nvPr/>
        </p:nvSpPr>
        <p:spPr>
          <a:xfrm>
            <a:off x="773295" y="2510794"/>
            <a:ext cx="29776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Spela bollen i tid till ytan framför löpande spelare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Löpa i tid till ytan framför bollen på båda sidor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B7AE6123-AFBB-6A18-007D-C3C3D38D5AC8}"/>
              </a:ext>
            </a:extLst>
          </p:cNvPr>
          <p:cNvSpPr txBox="1"/>
          <p:nvPr/>
        </p:nvSpPr>
        <p:spPr>
          <a:xfrm>
            <a:off x="8323650" y="913352"/>
            <a:ext cx="3255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Vinn bollen så nära motståndarnas mål som möjligt</a:t>
            </a:r>
          </a:p>
        </p:txBody>
      </p:sp>
      <p:sp>
        <p:nvSpPr>
          <p:cNvPr id="53" name="Parallellogram 52">
            <a:extLst>
              <a:ext uri="{FF2B5EF4-FFF2-40B4-BE49-F238E27FC236}">
                <a16:creationId xmlns:a16="http://schemas.microsoft.com/office/drawing/2014/main" id="{DA7CC5CD-875C-D746-DDC9-E2D8A8F135EE}"/>
              </a:ext>
            </a:extLst>
          </p:cNvPr>
          <p:cNvSpPr/>
          <p:nvPr/>
        </p:nvSpPr>
        <p:spPr>
          <a:xfrm>
            <a:off x="759733" y="929041"/>
            <a:ext cx="3378411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B28EF557-C185-0CA0-DE30-6C0E26220F63}"/>
              </a:ext>
            </a:extLst>
          </p:cNvPr>
          <p:cNvSpPr txBox="1"/>
          <p:nvPr/>
        </p:nvSpPr>
        <p:spPr>
          <a:xfrm>
            <a:off x="814279" y="928508"/>
            <a:ext cx="23532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SPELUPPBYGGNAD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Bli rättvänd framför backlinje</a:t>
            </a:r>
          </a:p>
        </p:txBody>
      </p:sp>
      <p:sp>
        <p:nvSpPr>
          <p:cNvPr id="54" name="Parallellogram 53">
            <a:extLst>
              <a:ext uri="{FF2B5EF4-FFF2-40B4-BE49-F238E27FC236}">
                <a16:creationId xmlns:a16="http://schemas.microsoft.com/office/drawing/2014/main" id="{8B162429-E216-AA1E-D23D-8D95D052A63C}"/>
              </a:ext>
            </a:extLst>
          </p:cNvPr>
          <p:cNvSpPr/>
          <p:nvPr/>
        </p:nvSpPr>
        <p:spPr>
          <a:xfrm>
            <a:off x="774325" y="2076151"/>
            <a:ext cx="3378411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ruta 43">
            <a:extLst>
              <a:ext uri="{FF2B5EF4-FFF2-40B4-BE49-F238E27FC236}">
                <a16:creationId xmlns:a16="http://schemas.microsoft.com/office/drawing/2014/main" id="{5978E80D-2648-D6B2-518A-20858F9BDA4F}"/>
              </a:ext>
            </a:extLst>
          </p:cNvPr>
          <p:cNvSpPr txBox="1"/>
          <p:nvPr/>
        </p:nvSpPr>
        <p:spPr>
          <a:xfrm>
            <a:off x="833128" y="2068978"/>
            <a:ext cx="25894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OFFENSIV OMSTÄLLNING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Avsluta anfall så fort som möjligt</a:t>
            </a:r>
          </a:p>
        </p:txBody>
      </p:sp>
      <p:sp>
        <p:nvSpPr>
          <p:cNvPr id="55" name="Parallellogram 54">
            <a:extLst>
              <a:ext uri="{FF2B5EF4-FFF2-40B4-BE49-F238E27FC236}">
                <a16:creationId xmlns:a16="http://schemas.microsoft.com/office/drawing/2014/main" id="{AC77B81B-1F6D-197F-3D5C-E5330C9220E6}"/>
              </a:ext>
            </a:extLst>
          </p:cNvPr>
          <p:cNvSpPr/>
          <p:nvPr/>
        </p:nvSpPr>
        <p:spPr>
          <a:xfrm>
            <a:off x="795886" y="3256952"/>
            <a:ext cx="3370955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889DFE3E-BF42-DD3C-E01C-1F4A3819C1E8}"/>
              </a:ext>
            </a:extLst>
          </p:cNvPr>
          <p:cNvSpPr txBox="1"/>
          <p:nvPr/>
        </p:nvSpPr>
        <p:spPr>
          <a:xfrm>
            <a:off x="818667" y="3268961"/>
            <a:ext cx="2627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Avsluta på mål på få tillslag</a:t>
            </a:r>
          </a:p>
        </p:txBody>
      </p:sp>
      <p:sp>
        <p:nvSpPr>
          <p:cNvPr id="56" name="Parallellogram 55">
            <a:extLst>
              <a:ext uri="{FF2B5EF4-FFF2-40B4-BE49-F238E27FC236}">
                <a16:creationId xmlns:a16="http://schemas.microsoft.com/office/drawing/2014/main" id="{AEF3EC5C-7D02-96F9-57A6-92087983ACB1}"/>
              </a:ext>
            </a:extLst>
          </p:cNvPr>
          <p:cNvSpPr/>
          <p:nvPr/>
        </p:nvSpPr>
        <p:spPr>
          <a:xfrm>
            <a:off x="8267273" y="2394258"/>
            <a:ext cx="3526356" cy="347559"/>
          </a:xfrm>
          <a:prstGeom prst="parallelogram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Parallellogram 56">
            <a:extLst>
              <a:ext uri="{FF2B5EF4-FFF2-40B4-BE49-F238E27FC236}">
                <a16:creationId xmlns:a16="http://schemas.microsoft.com/office/drawing/2014/main" id="{EF24133F-D982-CDED-655D-D95B06048949}"/>
              </a:ext>
            </a:extLst>
          </p:cNvPr>
          <p:cNvSpPr/>
          <p:nvPr/>
        </p:nvSpPr>
        <p:spPr>
          <a:xfrm>
            <a:off x="8253693" y="3898150"/>
            <a:ext cx="3539936" cy="347559"/>
          </a:xfrm>
          <a:prstGeom prst="parallelogram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9A980B4D-9A2A-867C-A133-7D33A4FD3066}"/>
              </a:ext>
            </a:extLst>
          </p:cNvPr>
          <p:cNvSpPr/>
          <p:nvPr/>
        </p:nvSpPr>
        <p:spPr>
          <a:xfrm>
            <a:off x="8268157" y="2763966"/>
            <a:ext cx="3453427" cy="97760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7B8F82A9-0328-D300-8B82-F259549A9745}"/>
              </a:ext>
            </a:extLst>
          </p:cNvPr>
          <p:cNvSpPr/>
          <p:nvPr/>
        </p:nvSpPr>
        <p:spPr>
          <a:xfrm>
            <a:off x="8247664" y="4245273"/>
            <a:ext cx="3467007" cy="55316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1A0AF292-C154-0EAF-8E4B-6B889B808ED5}"/>
              </a:ext>
            </a:extLst>
          </p:cNvPr>
          <p:cNvSpPr txBox="1"/>
          <p:nvPr/>
        </p:nvSpPr>
        <p:spPr>
          <a:xfrm>
            <a:off x="8294252" y="1306712"/>
            <a:ext cx="299780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Se din närmsta motståndare och bollen samtidigt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Täck genomspel i din lagdel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Press i tid (när bollen lämnar foten)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Stäng passningslinje samtidigt som du pressar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Understöd i linje med bollen</a:t>
            </a: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7277F3D0-20AA-BDC8-3F14-F97608D7BA82}"/>
              </a:ext>
            </a:extLst>
          </p:cNvPr>
          <p:cNvSpPr txBox="1"/>
          <p:nvPr/>
        </p:nvSpPr>
        <p:spPr>
          <a:xfrm>
            <a:off x="8263951" y="2743770"/>
            <a:ext cx="310938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Avvakta om BH har kontroll, styr motståndaren bort från målet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Gör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hemlöp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i maxfart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Omställningstid 0,0 sekunder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Fortsätt pressa tills motståndaren har passat bollen</a:t>
            </a: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140C2B1F-FCD3-182D-3D3A-39E84C5D9EEA}"/>
              </a:ext>
            </a:extLst>
          </p:cNvPr>
          <p:cNvSpPr txBox="1"/>
          <p:nvPr/>
        </p:nvSpPr>
        <p:spPr>
          <a:xfrm>
            <a:off x="8285212" y="3867748"/>
            <a:ext cx="3294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OCH RÄDDA AVSLUT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Blockera avslut med alla kroppsdelar förutom händer</a:t>
            </a:r>
          </a:p>
        </p:txBody>
      </p:sp>
      <p:sp>
        <p:nvSpPr>
          <p:cNvPr id="63" name="textruta 62">
            <a:extLst>
              <a:ext uri="{FF2B5EF4-FFF2-40B4-BE49-F238E27FC236}">
                <a16:creationId xmlns:a16="http://schemas.microsoft.com/office/drawing/2014/main" id="{1119D793-C524-4D63-2F1B-30A195BA4B81}"/>
              </a:ext>
            </a:extLst>
          </p:cNvPr>
          <p:cNvSpPr txBox="1"/>
          <p:nvPr/>
        </p:nvSpPr>
        <p:spPr>
          <a:xfrm>
            <a:off x="8284067" y="2394205"/>
            <a:ext cx="2936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DEFENSIV OMSTÄLLNING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Ta tillbaka bollen så fort som möjligt</a:t>
            </a:r>
          </a:p>
        </p:txBody>
      </p:sp>
      <p:sp>
        <p:nvSpPr>
          <p:cNvPr id="192" name="textruta 191">
            <a:extLst>
              <a:ext uri="{FF2B5EF4-FFF2-40B4-BE49-F238E27FC236}">
                <a16:creationId xmlns:a16="http://schemas.microsoft.com/office/drawing/2014/main" id="{2AE2D8CD-11D0-8BFA-BE43-BA17AEA13BA6}"/>
              </a:ext>
            </a:extLst>
          </p:cNvPr>
          <p:cNvSpPr txBox="1"/>
          <p:nvPr/>
        </p:nvSpPr>
        <p:spPr>
          <a:xfrm>
            <a:off x="8258309" y="4283420"/>
            <a:ext cx="2382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Förhindra inspel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Blockera avslut</a:t>
            </a:r>
          </a:p>
        </p:txBody>
      </p:sp>
      <p:sp>
        <p:nvSpPr>
          <p:cNvPr id="194" name="Parallellogram 193">
            <a:extLst>
              <a:ext uri="{FF2B5EF4-FFF2-40B4-BE49-F238E27FC236}">
                <a16:creationId xmlns:a16="http://schemas.microsoft.com/office/drawing/2014/main" id="{727E1B3F-D526-A9B2-4BB7-AE47195D1C98}"/>
              </a:ext>
            </a:extLst>
          </p:cNvPr>
          <p:cNvSpPr/>
          <p:nvPr/>
        </p:nvSpPr>
        <p:spPr>
          <a:xfrm>
            <a:off x="4531391" y="3240325"/>
            <a:ext cx="3311974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textruta 194">
            <a:extLst>
              <a:ext uri="{FF2B5EF4-FFF2-40B4-BE49-F238E27FC236}">
                <a16:creationId xmlns:a16="http://schemas.microsoft.com/office/drawing/2014/main" id="{A8B1E68E-260C-B009-82E3-A0D27D486F7D}"/>
              </a:ext>
            </a:extLst>
          </p:cNvPr>
          <p:cNvSpPr txBox="1"/>
          <p:nvPr/>
        </p:nvSpPr>
        <p:spPr>
          <a:xfrm>
            <a:off x="4569656" y="3610827"/>
            <a:ext cx="3197464" cy="2451953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GÖR NÄSTA AKTION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Visar sig igen efter passning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Pressar direkt efter bolltapp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Följer upp returer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GÖR LAGKAMRATER BÄTTRE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Peppar lagkamrater vid misstag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Berömmer bra lagkamraters lyckade aktioner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Tummen upp, 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high-five</a:t>
            </a: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, kram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LÅNG OCH HÅLLBAR KARRIÄR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Älskar utmaningar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Prövar svårare fotbollsaktioner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Använder sin sämre fot</a:t>
            </a:r>
          </a:p>
        </p:txBody>
      </p:sp>
      <p:sp>
        <p:nvSpPr>
          <p:cNvPr id="196" name="textruta 195">
            <a:extLst>
              <a:ext uri="{FF2B5EF4-FFF2-40B4-BE49-F238E27FC236}">
                <a16:creationId xmlns:a16="http://schemas.microsoft.com/office/drawing/2014/main" id="{2A5824C1-1E2B-98F7-55F0-A11962F0745D}"/>
              </a:ext>
            </a:extLst>
          </p:cNvPr>
          <p:cNvSpPr txBox="1"/>
          <p:nvPr/>
        </p:nvSpPr>
        <p:spPr>
          <a:xfrm>
            <a:off x="4877785" y="3280758"/>
            <a:ext cx="25894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FOTBOLLSPSYKOLOGI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289C77F-7C89-AB17-69A8-91DB30BC6D61}"/>
              </a:ext>
            </a:extLst>
          </p:cNvPr>
          <p:cNvSpPr txBox="1"/>
          <p:nvPr/>
        </p:nvSpPr>
        <p:spPr>
          <a:xfrm rot="20577570">
            <a:off x="5015701" y="713409"/>
            <a:ext cx="28901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3711BCC-209A-4DC2-1D1D-EE4590AAC35C}"/>
              </a:ext>
            </a:extLst>
          </p:cNvPr>
          <p:cNvSpPr/>
          <p:nvPr/>
        </p:nvSpPr>
        <p:spPr>
          <a:xfrm>
            <a:off x="783673" y="3634297"/>
            <a:ext cx="3311974" cy="703742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3633A33-1F36-2263-8177-738CBAF9C65A}"/>
              </a:ext>
            </a:extLst>
          </p:cNvPr>
          <p:cNvSpPr txBox="1"/>
          <p:nvPr/>
        </p:nvSpPr>
        <p:spPr>
          <a:xfrm>
            <a:off x="782734" y="3662584"/>
            <a:ext cx="28673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Flytta på utespelare och målvakt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Avsluta i fart på få tillslag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Se bollen, målet och motståndarna samtidigt</a:t>
            </a: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B5D4967E-78F4-2306-AAF8-E872E826E3D2}"/>
              </a:ext>
            </a:extLst>
          </p:cNvPr>
          <p:cNvSpPr/>
          <p:nvPr/>
        </p:nvSpPr>
        <p:spPr>
          <a:xfrm>
            <a:off x="795887" y="4472968"/>
            <a:ext cx="3370954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AB2B116-1146-84B1-F452-0AF32433A145}"/>
              </a:ext>
            </a:extLst>
          </p:cNvPr>
          <p:cNvSpPr/>
          <p:nvPr/>
        </p:nvSpPr>
        <p:spPr>
          <a:xfrm>
            <a:off x="769657" y="4850313"/>
            <a:ext cx="3325990" cy="1920033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F84EC41-0FDE-E46F-5F92-54685FD6186A}"/>
              </a:ext>
            </a:extLst>
          </p:cNvPr>
          <p:cNvSpPr txBox="1"/>
          <p:nvPr/>
        </p:nvSpPr>
        <p:spPr>
          <a:xfrm>
            <a:off x="759734" y="4917777"/>
            <a:ext cx="337841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ORIENTERING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Vrid på huvudet, leta efter yta, bollen medspelare och motståndare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PASSNING I TID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 Passa bollen innan medspelare är markerad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 FRAMÅT BAKOM RYGG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 Passa bollen diagonalt till medspelare som löper bakom ryggen på motståndare.</a:t>
            </a: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BLI RÄTTVÄND MED BOLLEN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– Ta emot bollen med bortre fot</a:t>
            </a: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3701546-811F-8814-7BBD-21EA517E1634}"/>
              </a:ext>
            </a:extLst>
          </p:cNvPr>
          <p:cNvSpPr txBox="1"/>
          <p:nvPr/>
        </p:nvSpPr>
        <p:spPr>
          <a:xfrm>
            <a:off x="833128" y="4521439"/>
            <a:ext cx="28169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NYCKELBETEENDEN I ANFALLSSPEL</a:t>
            </a:r>
          </a:p>
        </p:txBody>
      </p:sp>
      <p:sp>
        <p:nvSpPr>
          <p:cNvPr id="15" name="Parallellogram 14">
            <a:extLst>
              <a:ext uri="{FF2B5EF4-FFF2-40B4-BE49-F238E27FC236}">
                <a16:creationId xmlns:a16="http://schemas.microsoft.com/office/drawing/2014/main" id="{35FA98A7-847D-0034-51D9-C071B2F391F7}"/>
              </a:ext>
            </a:extLst>
          </p:cNvPr>
          <p:cNvSpPr/>
          <p:nvPr/>
        </p:nvSpPr>
        <p:spPr>
          <a:xfrm>
            <a:off x="8255217" y="4962295"/>
            <a:ext cx="3538412" cy="347559"/>
          </a:xfrm>
          <a:prstGeom prst="parallelogram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87033570-7D7F-7AF4-7CB4-8FACBBE78053}"/>
              </a:ext>
            </a:extLst>
          </p:cNvPr>
          <p:cNvSpPr txBox="1"/>
          <p:nvPr/>
        </p:nvSpPr>
        <p:spPr>
          <a:xfrm>
            <a:off x="8323650" y="4984444"/>
            <a:ext cx="28169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NYCKELBETEENDEN I ANFALLSSPEL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C0BA6959-ABAD-92A4-E3F6-A9921B1276D7}"/>
              </a:ext>
            </a:extLst>
          </p:cNvPr>
          <p:cNvSpPr/>
          <p:nvPr/>
        </p:nvSpPr>
        <p:spPr>
          <a:xfrm>
            <a:off x="8255216" y="5331343"/>
            <a:ext cx="3466367" cy="130862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2D31B32F-17D9-C578-1025-EBE5AD7F3CA3}"/>
              </a:ext>
            </a:extLst>
          </p:cNvPr>
          <p:cNvSpPr txBox="1"/>
          <p:nvPr/>
        </p:nvSpPr>
        <p:spPr>
          <a:xfrm>
            <a:off x="8284068" y="5379513"/>
            <a:ext cx="314819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PRESS I TID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Pressa när bollen är på väg till motståndare, kom in framför</a:t>
            </a: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ORIENTERING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Se din närmsta motståndare och bollen samtidigt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COACHA MEDSPEARE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–</a:t>
            </a: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Prata med spelaren framför dig</a:t>
            </a:r>
          </a:p>
        </p:txBody>
      </p:sp>
      <p:sp>
        <p:nvSpPr>
          <p:cNvPr id="22" name="Parallellogram 21">
            <a:extLst>
              <a:ext uri="{FF2B5EF4-FFF2-40B4-BE49-F238E27FC236}">
                <a16:creationId xmlns:a16="http://schemas.microsoft.com/office/drawing/2014/main" id="{4CEA387B-11A1-CED3-6023-5E1FA4A8B7D8}"/>
              </a:ext>
            </a:extLst>
          </p:cNvPr>
          <p:cNvSpPr/>
          <p:nvPr/>
        </p:nvSpPr>
        <p:spPr>
          <a:xfrm>
            <a:off x="393879" y="266958"/>
            <a:ext cx="6196702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C681550-D39C-FE77-7B7B-47E768857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E490C53F-0CCC-55EA-F742-F7C904933748}"/>
              </a:ext>
            </a:extLst>
          </p:cNvPr>
          <p:cNvSpPr txBox="1"/>
          <p:nvPr/>
        </p:nvSpPr>
        <p:spPr>
          <a:xfrm>
            <a:off x="783673" y="266958"/>
            <a:ext cx="580690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PRINCIPER OCH MÅLBILDER I ANFALL OCH FÖRSVAR</a:t>
            </a:r>
          </a:p>
        </p:txBody>
      </p:sp>
    </p:spTree>
    <p:extLst>
      <p:ext uri="{BB962C8B-B14F-4D97-AF65-F5344CB8AC3E}">
        <p14:creationId xmlns:p14="http://schemas.microsoft.com/office/powerpoint/2010/main" val="2576766437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59986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rallellogram 1">
            <a:extLst>
              <a:ext uri="{FF2B5EF4-FFF2-40B4-BE49-F238E27FC236}">
                <a16:creationId xmlns:a16="http://schemas.microsoft.com/office/drawing/2014/main" id="{FB81C771-DCF5-7AE6-8EB1-B5D6E1EAC80B}"/>
              </a:ext>
            </a:extLst>
          </p:cNvPr>
          <p:cNvSpPr/>
          <p:nvPr/>
        </p:nvSpPr>
        <p:spPr>
          <a:xfrm>
            <a:off x="393879" y="266958"/>
            <a:ext cx="4126363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062445D-E7F1-EAA1-A496-86B5973DF5E7}"/>
              </a:ext>
            </a:extLst>
          </p:cNvPr>
          <p:cNvSpPr txBox="1"/>
          <p:nvPr/>
        </p:nvSpPr>
        <p:spPr>
          <a:xfrm>
            <a:off x="783673" y="255575"/>
            <a:ext cx="283942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MATCHSAMLING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9EA7B36-1A30-199E-9154-CB852083F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Parallellogram 6">
            <a:extLst>
              <a:ext uri="{FF2B5EF4-FFF2-40B4-BE49-F238E27FC236}">
                <a16:creationId xmlns:a16="http://schemas.microsoft.com/office/drawing/2014/main" id="{EEF5F90E-1A1C-C377-D42C-404E1A582F8E}"/>
              </a:ext>
            </a:extLst>
          </p:cNvPr>
          <p:cNvSpPr/>
          <p:nvPr/>
        </p:nvSpPr>
        <p:spPr>
          <a:xfrm>
            <a:off x="610855" y="1714542"/>
            <a:ext cx="2701688" cy="385901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CF47059-4467-C59F-5208-594B3F93EE12}"/>
              </a:ext>
            </a:extLst>
          </p:cNvPr>
          <p:cNvSpPr txBox="1"/>
          <p:nvPr/>
        </p:nvSpPr>
        <p:spPr>
          <a:xfrm>
            <a:off x="610855" y="2095452"/>
            <a:ext cx="2615424" cy="263149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60 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Spelarna samlas och byter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45 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Matchgenomgången börjar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35 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Matchuppvärmning börjar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</a:t>
            </a: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Highfive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-kvadraten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Krysslöp eller kolonner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Possessionspel med riktning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10 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Matchtröjan tas på i omklädningsrum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Spelarna får sista påminnelserna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A6E2B9F-6077-6FC3-426A-EAED5E16A50E}"/>
              </a:ext>
            </a:extLst>
          </p:cNvPr>
          <p:cNvSpPr txBox="1"/>
          <p:nvPr/>
        </p:nvSpPr>
        <p:spPr>
          <a:xfrm>
            <a:off x="3623091" y="2095452"/>
            <a:ext cx="2615423" cy="304698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ska ha planerat en laguppställning samt tilltänkta byten för att säkerställa antalet spelade minuter.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fokuserar på att ungdomarna ska utvecklas genom en positiv approach. Energi och glädje ska uppmuntra ungdomarna till en bra prestation.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genomför en matchgenomgång med ett fåtal taktiska inslag. Fokus ligger på arbeta utifrån lagets arbetssätt och med glädjen i fokus.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0148B1C-AA93-2DCA-25A0-AC91F0BF959C}"/>
              </a:ext>
            </a:extLst>
          </p:cNvPr>
          <p:cNvSpPr txBox="1"/>
          <p:nvPr/>
        </p:nvSpPr>
        <p:spPr>
          <a:xfrm>
            <a:off x="6664331" y="2095452"/>
            <a:ext cx="2615423" cy="212365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har vi tränat på under veckan?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kan vi ta med oss till dagens match?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är dagens prestationsmål?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gör vi när målvakt har bollen?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gör vi när motståndarnas målvakt har bollen?</a:t>
            </a:r>
          </a:p>
        </p:txBody>
      </p:sp>
      <p:sp>
        <p:nvSpPr>
          <p:cNvPr id="15" name="Parallellogram 14">
            <a:extLst>
              <a:ext uri="{FF2B5EF4-FFF2-40B4-BE49-F238E27FC236}">
                <a16:creationId xmlns:a16="http://schemas.microsoft.com/office/drawing/2014/main" id="{48BA8C2D-FB3D-01AB-CC73-949D5747BFC3}"/>
              </a:ext>
            </a:extLst>
          </p:cNvPr>
          <p:cNvSpPr/>
          <p:nvPr/>
        </p:nvSpPr>
        <p:spPr>
          <a:xfrm>
            <a:off x="3623094" y="1709552"/>
            <a:ext cx="2701688" cy="385901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799B89B-44A7-A718-5590-A553B5981FF3}"/>
              </a:ext>
            </a:extLst>
          </p:cNvPr>
          <p:cNvSpPr txBox="1"/>
          <p:nvPr/>
        </p:nvSpPr>
        <p:spPr>
          <a:xfrm>
            <a:off x="676746" y="1709551"/>
            <a:ext cx="171979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SCHEMA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11A5B53D-6184-3AE8-0CA3-9595A0A8B4B6}"/>
              </a:ext>
            </a:extLst>
          </p:cNvPr>
          <p:cNvSpPr txBox="1"/>
          <p:nvPr/>
        </p:nvSpPr>
        <p:spPr>
          <a:xfrm>
            <a:off x="3671681" y="1709551"/>
            <a:ext cx="171979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INFÖR MATCH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6C4581C-CB15-68B5-B977-F7E38D7DD397}"/>
              </a:ext>
            </a:extLst>
          </p:cNvPr>
          <p:cNvSpPr txBox="1"/>
          <p:nvPr/>
        </p:nvSpPr>
        <p:spPr>
          <a:xfrm>
            <a:off x="2332247" y="5755257"/>
            <a:ext cx="4168034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ANVÄND TAKTIKTAVLA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9" name="Bild 8" descr="Klassrum med hel fyllning">
            <a:extLst>
              <a:ext uri="{FF2B5EF4-FFF2-40B4-BE49-F238E27FC236}">
                <a16:creationId xmlns:a16="http://schemas.microsoft.com/office/drawing/2014/main" id="{2A179756-DAFD-34C6-2B4A-4E1A68419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26175" y="5293359"/>
            <a:ext cx="1357605" cy="1357605"/>
          </a:xfrm>
          <a:prstGeom prst="rect">
            <a:avLst/>
          </a:prstGeom>
        </p:spPr>
      </p:pic>
      <p:sp>
        <p:nvSpPr>
          <p:cNvPr id="13" name="Parallellogram 12">
            <a:extLst>
              <a:ext uri="{FF2B5EF4-FFF2-40B4-BE49-F238E27FC236}">
                <a16:creationId xmlns:a16="http://schemas.microsoft.com/office/drawing/2014/main" id="{87912ACC-1651-FA09-37AD-D0256E47830E}"/>
              </a:ext>
            </a:extLst>
          </p:cNvPr>
          <p:cNvSpPr/>
          <p:nvPr/>
        </p:nvSpPr>
        <p:spPr>
          <a:xfrm>
            <a:off x="6659077" y="1695465"/>
            <a:ext cx="2701688" cy="385901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D142B39-47D4-F9CC-6956-DDB8B7D777F3}"/>
              </a:ext>
            </a:extLst>
          </p:cNvPr>
          <p:cNvSpPr txBox="1"/>
          <p:nvPr/>
        </p:nvSpPr>
        <p:spPr>
          <a:xfrm>
            <a:off x="6715178" y="1709551"/>
            <a:ext cx="225154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MATCHGENOMGÅNG</a:t>
            </a:r>
          </a:p>
        </p:txBody>
      </p:sp>
    </p:spTree>
    <p:extLst>
      <p:ext uri="{BB962C8B-B14F-4D97-AF65-F5344CB8AC3E}">
        <p14:creationId xmlns:p14="http://schemas.microsoft.com/office/powerpoint/2010/main" val="682428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599212D3-F7E0-590B-C5DD-51A6C9ED151B}"/>
              </a:ext>
            </a:extLst>
          </p:cNvPr>
          <p:cNvGraphicFramePr>
            <a:graphicFrameLocks noGrp="1"/>
          </p:cNvGraphicFramePr>
          <p:nvPr/>
        </p:nvGraphicFramePr>
        <p:xfrm>
          <a:off x="448735" y="936833"/>
          <a:ext cx="11119288" cy="446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129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4232911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  <a:gridCol w="3591248">
                  <a:extLst>
                    <a:ext uri="{9D8B030D-6E8A-4147-A177-3AD203B41FA5}">
                      <a16:colId xmlns:a16="http://schemas.microsoft.com/office/drawing/2014/main" val="1468000804"/>
                    </a:ext>
                  </a:extLst>
                </a:gridCol>
              </a:tblGrid>
              <a:tr h="459233"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MÅLBILD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REGEL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PRESTATIONSMÅL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1716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SPELUPPBYGGNAD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Bli rättvänd framför backlinje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SPELUPPBYGGNAD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alla i samma anfall tar emot med bortre foten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Anfallande lag behöver passa över mittlinjen innan de gör mål (gör mål direkt om bollvinst på motståndarnas planhalva)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Vid bollvinst, spela valfri målvakt och gör mål på andra målet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endParaRPr lang="sv-SE" sz="12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  <a:t>Hur många gånger kan vi bli rättvända med bortre fot?</a:t>
                      </a:r>
                      <a:b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</a:br>
                      <a:b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</a:b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  <a:t>Hur många gånger kan vi bli rättvända på motståndarnas planhalva?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  <a:tr h="1100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OFFENSIV OMSTÄLLNING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Avsluta anfall så fort som möjligt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OFFENSIV OMSTÄLLNING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Avsluta anfall inom x antal sekunder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Gör mål på andra planhalvan vid bollvinst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  <a:t>Hur många anfall kan vi avsluta inom 10 sekunder?</a:t>
                      </a:r>
                    </a:p>
                    <a:p>
                      <a:endParaRPr lang="sv-SE" sz="12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275689"/>
                  </a:ext>
                </a:extLst>
              </a:tr>
              <a:tr h="1100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KOMMA TILL AVSLUT OCH GÖRA MÅL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Avsluta på mål på få tillslag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KOMMA TILL AVSLUT OCH GÖRA MÅL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mål på 1-2 tillslag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mål från en viss yta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mål mellan pinne och stolpe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  <a:t>Hur många direktskott kan vi få på mål?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Calibri"/>
                        </a:rPr>
                        <a:t>Hur många skott på ett tillslag kan vi få på mål?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683303"/>
                  </a:ext>
                </a:extLst>
              </a:tr>
            </a:tbl>
          </a:graphicData>
        </a:graphic>
      </p:graphicFrame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8" y="266958"/>
            <a:ext cx="4579769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2" y="273996"/>
            <a:ext cx="397810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PRESTATIONSMÅL TILL MATCH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2E5FE16-57B8-D23A-1335-C3BC6BDA512A}"/>
              </a:ext>
            </a:extLst>
          </p:cNvPr>
          <p:cNvSpPr txBox="1"/>
          <p:nvPr/>
        </p:nvSpPr>
        <p:spPr>
          <a:xfrm>
            <a:off x="1981200" y="5986347"/>
            <a:ext cx="6116546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SAMMANFATTA PRESTATIONSMÅLET MED SPELARNA I EN HALVTIDSPAUS, UPPMUNTRA DEM ATT GÖRA DET BÄTTRE I NÄSTA HALVLEK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7478AAD-9F27-8E2C-D1B2-B4B7D6AE6044}"/>
              </a:ext>
            </a:extLst>
          </p:cNvPr>
          <p:cNvSpPr txBox="1"/>
          <p:nvPr/>
        </p:nvSpPr>
        <p:spPr>
          <a:xfrm>
            <a:off x="4973647" y="258949"/>
            <a:ext cx="596352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(VÄLJ ETT AV DESSA)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Låt spelarnas bestämma ett rimligt antal</a:t>
            </a:r>
          </a:p>
        </p:txBody>
      </p:sp>
      <p:pic>
        <p:nvPicPr>
          <p:cNvPr id="11" name="Bild 10" descr="Pil: vänd vänster med hel fyllning">
            <a:extLst>
              <a:ext uri="{FF2B5EF4-FFF2-40B4-BE49-F238E27FC236}">
                <a16:creationId xmlns:a16="http://schemas.microsoft.com/office/drawing/2014/main" id="{87184B11-A679-1412-0985-99EB7A746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966036">
            <a:off x="8128144" y="5594653"/>
            <a:ext cx="1074488" cy="10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22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599212D3-F7E0-590B-C5DD-51A6C9ED151B}"/>
              </a:ext>
            </a:extLst>
          </p:cNvPr>
          <p:cNvGraphicFramePr>
            <a:graphicFrameLocks noGrp="1"/>
          </p:cNvGraphicFramePr>
          <p:nvPr/>
        </p:nvGraphicFramePr>
        <p:xfrm>
          <a:off x="448735" y="936833"/>
          <a:ext cx="11119288" cy="4377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6450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3801590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  <a:gridCol w="3591248">
                  <a:extLst>
                    <a:ext uri="{9D8B030D-6E8A-4147-A177-3AD203B41FA5}">
                      <a16:colId xmlns:a16="http://schemas.microsoft.com/office/drawing/2014/main" val="1468000804"/>
                    </a:ext>
                  </a:extLst>
                </a:gridCol>
              </a:tblGrid>
              <a:tr h="459233"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MÅLBILD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REGEL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PRESTATIONSMÅL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1716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FÖRHINDRA SPELUPPBYGGNAD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Vinn bollen så nära motståndarnas mål som möjligt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FÖRHINDRA SPELUPPBYGGNAD</a:t>
                      </a:r>
                      <a:endParaRPr kumimoji="0" lang="sv-S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bollvinst på motståndarnas planhalva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bollvinst på tredjedelen närmast målet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endParaRPr lang="sv-SE" sz="12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Calibri" panose="020F0502020204030204"/>
                        </a:rPr>
                        <a:t>Hur många gånger kan vi vinna bollen på motståndarnas planhalva?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  <a:tr h="1100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DEFENSIV OMSTÄLLNING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Ta tillbaka bollen så fort som möjligt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DEFENSIV OMSTÄLLNING</a:t>
                      </a:r>
                      <a:endParaRPr kumimoji="0" lang="sv-S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bollvinst inom x antal sekunder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bollvinst på samma planhalva där bollen förlorades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Calibri" panose="020F0502020204030204"/>
                          <a:cs typeface="Calibri" panose="020F0502020204030204"/>
                        </a:rPr>
                        <a:t>Hur många gånger kan vi ta tillbaka bollen inom 6 sekunder?</a:t>
                      </a:r>
                    </a:p>
                    <a:p>
                      <a:endParaRPr lang="sv-SE" sz="12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275689"/>
                  </a:ext>
                </a:extLst>
              </a:tr>
              <a:tr h="1100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FÖRHINDRA OCH RÄDDA AVSLUT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Blockera avslut med alla kroppsdelar förutom händer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FÖRHINDRA OCH RÄDDA AVSLUT</a:t>
                      </a:r>
                      <a:endParaRPr kumimoji="0" lang="sv-S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Extra poäng om avslut blockeras</a:t>
                      </a:r>
                      <a:endParaRPr kumimoji="0" lang="sv-SE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Calibri" panose="020F0502020204030204"/>
                          <a:cs typeface="Calibri" panose="020F0502020204030204"/>
                        </a:rPr>
                        <a:t>Hur många gånger kan en utespelare blockera avslut?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683303"/>
                  </a:ext>
                </a:extLst>
              </a:tr>
            </a:tbl>
          </a:graphicData>
        </a:graphic>
      </p:graphicFrame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8" y="266958"/>
            <a:ext cx="4579769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2" y="273996"/>
            <a:ext cx="397810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PRESTATIONSMÅL TILL MATCH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2E5FE16-57B8-D23A-1335-C3BC6BDA512A}"/>
              </a:ext>
            </a:extLst>
          </p:cNvPr>
          <p:cNvSpPr txBox="1"/>
          <p:nvPr/>
        </p:nvSpPr>
        <p:spPr>
          <a:xfrm>
            <a:off x="1560112" y="5986347"/>
            <a:ext cx="653763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SAMMANFATTA PRESTATIONSMÅLET MED SPELARNA I EN HALVTIDSPAUS, UPPMUNTRA DEM ATT GÖRA DET BÄTTRE I NÄSTA HALVLEK</a:t>
            </a:r>
          </a:p>
        </p:txBody>
      </p:sp>
      <p:pic>
        <p:nvPicPr>
          <p:cNvPr id="9" name="Bild 8" descr="Pil: vänd vänster med hel fyllning">
            <a:extLst>
              <a:ext uri="{FF2B5EF4-FFF2-40B4-BE49-F238E27FC236}">
                <a16:creationId xmlns:a16="http://schemas.microsoft.com/office/drawing/2014/main" id="{1F7D9D48-AEFE-EFF5-4CFD-934B86327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966036">
            <a:off x="8128144" y="5594653"/>
            <a:ext cx="1074488" cy="1074488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B7478AAD-9F27-8E2C-D1B2-B4B7D6AE6044}"/>
              </a:ext>
            </a:extLst>
          </p:cNvPr>
          <p:cNvSpPr txBox="1"/>
          <p:nvPr/>
        </p:nvSpPr>
        <p:spPr>
          <a:xfrm>
            <a:off x="4973647" y="258949"/>
            <a:ext cx="596352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(VÄLJ ETT AV DESSA)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Låt spelarnas bestämma ett rimligt antal</a:t>
            </a:r>
          </a:p>
        </p:txBody>
      </p:sp>
    </p:spTree>
    <p:extLst>
      <p:ext uri="{BB962C8B-B14F-4D97-AF65-F5344CB8AC3E}">
        <p14:creationId xmlns:p14="http://schemas.microsoft.com/office/powerpoint/2010/main" val="217159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599212D3-F7E0-590B-C5DD-51A6C9ED151B}"/>
              </a:ext>
            </a:extLst>
          </p:cNvPr>
          <p:cNvGraphicFramePr>
            <a:graphicFrameLocks noGrp="1"/>
          </p:cNvGraphicFramePr>
          <p:nvPr/>
        </p:nvGraphicFramePr>
        <p:xfrm>
          <a:off x="448735" y="936833"/>
          <a:ext cx="11378080" cy="495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3180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3389187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  <a:gridCol w="4175713">
                  <a:extLst>
                    <a:ext uri="{9D8B030D-6E8A-4147-A177-3AD203B41FA5}">
                      <a16:colId xmlns:a16="http://schemas.microsoft.com/office/drawing/2014/main" val="1468000804"/>
                    </a:ext>
                  </a:extLst>
                </a:gridCol>
              </a:tblGrid>
              <a:tr h="503778"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FÖRBEREDELSE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GENOMFÖRANDE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UTVÄRDERING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3525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JAG KOMMER I TID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Jag ansvarar för att komma i tid till samlingen. Jag tar hjälp om jag inte kan lösa det på egen hand.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JAG HAR RÄTT MATERIAL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Jag packar min IFK-väska själv med fotbollsskor, benskydd, benskyddstejp, matchtröja, shorts, vattenflaska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JAG ÄR FÖRBEREDD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Jag är utvilad och har ätit bra mat innan matchen. Jag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förberedd på att genomföra taktiken som tränaren har förmedlat dagen innan eller under matchsamlingen.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SCHEMA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60 min 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	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Spelarna samlas och byter 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45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Matchgenomgången börjar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35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Matchuppvärmning börjar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</a:t>
                      </a:r>
                      <a:r>
                        <a:rPr kumimoji="0" lang="sv-SE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Highfive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-kvadraten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Krysslöp eller kolonner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Possessionspel med riktning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10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Matchtröjan tas på i omklädningsrum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Spelarna får sista påminnelserna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JAG GÖR MITT BÄSTA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Maximera sin egen prestation utifrån att göra sitt allra bästa.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Spelaren har med sig sin individuella utvecklingsplan ut på planen och gör aktioner utifrån den. IUP ska vägleda spelaren att söka upp utmanande situationer.</a:t>
                      </a:r>
                      <a:endParaRPr kumimoji="0" lang="sv-SE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JAG FÖLJER VÄRDEGRUNDEN KRAM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Kamratskap – Respekt – Ansvar – Mod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JAG GÖR LAGKAMRATER BÄTTRE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Ute på planen peppar jag mina lagkamrater, jag firar våra mål med laget, jag ger tummen upp och </a:t>
                      </a:r>
                      <a:r>
                        <a:rPr kumimoji="0" lang="sv-SE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high-five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 vid bra prestationer.</a:t>
                      </a: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endParaRPr lang="sv-SE" sz="11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JAG DELTAR 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Reflektionen tillsammans med tränarna och lagkamraterna för att göra mig själv och lagkamrater bättre.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5 min 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	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Spelarna reflekterar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Hur gick det med dagens prestationsmål?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Hur bra var min arbetsinsats idag?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Vad lyckades vi bäst med idag?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Vad kan vi göra bättre till nästa match?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10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	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Spelarna reflekterar tillsammans med ledare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15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	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Tränar sammanfattar reflektionen och delger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viktigaste informationen inför nästa vecka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</a:tbl>
          </a:graphicData>
        </a:graphic>
      </p:graphicFrame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8" y="266958"/>
            <a:ext cx="6697035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1" y="273996"/>
            <a:ext cx="605707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SPELARENS ANSVAR INFÖR, UNDER OCH EFTER MATCH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EBBA430-55BA-F0C0-98C8-66EB18737931}"/>
              </a:ext>
            </a:extLst>
          </p:cNvPr>
          <p:cNvSpPr txBox="1"/>
          <p:nvPr/>
        </p:nvSpPr>
        <p:spPr>
          <a:xfrm>
            <a:off x="1930650" y="6153418"/>
            <a:ext cx="565568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ANVÄND TAKTIKTAVLA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9" name="Bild 8" descr="Klassrum med hel fyllning">
            <a:extLst>
              <a:ext uri="{FF2B5EF4-FFF2-40B4-BE49-F238E27FC236}">
                <a16:creationId xmlns:a16="http://schemas.microsoft.com/office/drawing/2014/main" id="{39AADE07-3215-0689-45D4-2C9A1F06B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0102" y="5890691"/>
            <a:ext cx="810811" cy="81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42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599212D3-F7E0-590B-C5DD-51A6C9ED151B}"/>
              </a:ext>
            </a:extLst>
          </p:cNvPr>
          <p:cNvGraphicFramePr>
            <a:graphicFrameLocks noGrp="1"/>
          </p:cNvGraphicFramePr>
          <p:nvPr/>
        </p:nvGraphicFramePr>
        <p:xfrm>
          <a:off x="448733" y="936833"/>
          <a:ext cx="11412588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086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4045789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  <a:gridCol w="4347713">
                  <a:extLst>
                    <a:ext uri="{9D8B030D-6E8A-4147-A177-3AD203B41FA5}">
                      <a16:colId xmlns:a16="http://schemas.microsoft.com/office/drawing/2014/main" val="1468000804"/>
                    </a:ext>
                  </a:extLst>
                </a:gridCol>
              </a:tblGrid>
              <a:tr h="239953">
                <a:tc rowSpan="2"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FÖRBEREDELSE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GENOMFÖRANDE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UTVÄRDERING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600" i="1" dirty="0">
                        <a:solidFill>
                          <a:srgbClr val="0070C0"/>
                        </a:solidFill>
                        <a:latin typeface="Arial Nova Cond" panose="020B0506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203163"/>
                  </a:ext>
                </a:extLst>
              </a:tr>
              <a:tr h="23449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TRÄNAREN ANSVARAR FÖR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Tränaren ska ha planerat en laguppställning samt tilltänkta byten för att säkerställa antalet spelade minuter.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Tränaren fokuserar på att ungdomarna ska utvecklas genom en positiv approach. Energi och glädje ska uppmuntra ungdomarna till en bra prestation.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Tränaren genomför en matchgenomgång med ett fåtal taktiska inslag. Fokus ligger på arbeta utifrån lagets arbetssätt, veckans prestationsmål och med glädjen i fokus.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MATCHGENOMGÅNG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Vad har vi tränat på under veckan?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Vad kan vi ta med oss till dagens match?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Vad är dagens prestationsmål?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Vad gör vi när målvakt har bollen?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Vad gör vi när motståndarnas målvakt har bollen?</a:t>
                      </a: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rgbClr val="FFFF00"/>
                          </a:solidFill>
                          <a:effectLst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LÅTER SPELARNA TA EGNA BESLUT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Hjälper spelarna att rikta sitt fokus </a:t>
                      </a: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med frågor och instruktioner som inte begränsar spelarna. </a:t>
                      </a:r>
                      <a:r>
                        <a:rPr lang="sv-SE" sz="1100" dirty="0" err="1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T.ex</a:t>
                      </a: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:</a:t>
                      </a:r>
                      <a:b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</a:b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-    Var finns det mer yta nu? (spelarna får avgöra om det finns mer yta någon annanstans)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Nu behövs du mer i mitten av planen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Går det </a:t>
                      </a: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att spelvända? (spelarna får avgöra hur spelvändningen går till)</a:t>
                      </a:r>
                      <a:endParaRPr kumimoji="0" lang="sv-SE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rgbClr val="FFFF00"/>
                          </a:solidFill>
                          <a:effectLst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GER KONKRET POSITIV FEEDBACK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IFK-tränaren hjälper spelarna att sortera vilka aktioner som var extra bra och mer avgörande i vissa situationer. </a:t>
                      </a:r>
                      <a:endParaRPr kumimoji="0" lang="sv-SE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rgbClr val="FFFF00"/>
                          </a:solidFill>
                          <a:effectLst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TAR ANSVAR FÖR SPELARNAS SPRÅK OCH TACKLINGAR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Spelare som använder ovårdat språk och/eller använder tacklingar som kan ska motståndare ska tas av planen helst innan domaren gör det. Ledaren tar ansvar för detta oavsett hur det står i den enskilda matchen och spelarnas skicklighet som fotbollsspelare.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dirty="0">
                        <a:solidFill>
                          <a:srgbClr val="FFFFFF"/>
                        </a:solidFill>
                        <a:effectLst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rgbClr val="FFFF00"/>
                          </a:solidFill>
                          <a:effectLst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</a:rPr>
                        <a:t>VARJE MATCH ÄR LIKA VIKTIG OCH OVIKTIG PÅ SAMMA GÅNG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FFFFFF"/>
                          </a:solidFill>
                          <a:effectLst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Alla matcher är lika viktiga som medel för att spelarna ska må bra och utvecklas men också oviktiga utifrån matchens resultat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  <a:sym typeface="Helvetica Neue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LÅTER SPELARNA GÖRA MISSTAG</a:t>
                      </a:r>
                      <a:endParaRPr kumimoji="0" lang="sv-S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DejaVu Sans Condensed" panose="020B0606030804020204" pitchFamily="34" charset="0"/>
                        <a:cs typeface="DejaVu Sans Condensed" panose="020B06060308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En IFK-tränare fokuserar på spelarnas bra prestationer och försöker få spelarnas att upprepa dessa. En IFK-tränare </a:t>
                      </a:r>
                      <a:r>
                        <a:rPr kumimoji="0" lang="sv-SE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radiostyr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DejaVu Sans Condensed" panose="020B0606030804020204" pitchFamily="34" charset="0"/>
                          <a:cs typeface="DejaVu Sans Condensed" panose="020B0606030804020204" pitchFamily="34" charset="0"/>
                          <a:sym typeface="Helvetica Neue"/>
                        </a:rPr>
                        <a:t> inte spelarna för att undvika misstag.</a:t>
                      </a:r>
                      <a:endParaRPr lang="sv-SE" sz="1100" dirty="0">
                        <a:solidFill>
                          <a:schemeClr val="bg1"/>
                        </a:solidFill>
                        <a:latin typeface="Arial Nova Light" panose="020B03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Tränaren ansvarar för att matchreflektionen blir genomförd. En matchreflektion som syftar till ett utökat lärande men som även uppmuntrar till ett framtida utövande och längtan efter nästa pass.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5 min 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Spelarna reflekterar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Hur gick det med dagens prestationsmål?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Hur bra var min arbetsinsats idag?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Vad lyckades vi bäst med idag?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- Vad kan vi göra bättre till nästa match?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10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Spelarna reflekterar tillsammans med ledare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sym typeface="Wingdings" panose="05000000000000000000" pitchFamily="2" charset="2"/>
                        </a:rPr>
                        <a:t>15 min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Tränar sammanfattar reflektionen och delger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	viktigaste informationen inför nästa vecka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- Tränaren klappar om samtliga spelare i syfte att tacka för matchen.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sym typeface="Wingdings" panose="05000000000000000000" pitchFamily="2" charset="2"/>
                        </a:rPr>
                        <a:t>- Tränaren säkerställer att material och klädsel är intakt och att det hamnar på rätt plats.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  <a:tr h="1439717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OBLIGATORISKT</a:t>
                      </a: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Tränaren ansvarar för att laget tar sig an matchen på ett respektfullt sätt gentemot sig själva, motståndarna och våra domare.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Tränaren genomför halvtidspausen och fokuserar på saker som vi gör bra och som vi kan göra bättre till andra halvlek.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Tränaren säkerställer att samtliga spelare tackar motståndarna och domarna för matchen.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114792"/>
                  </a:ext>
                </a:extLst>
              </a:tr>
            </a:tbl>
          </a:graphicData>
        </a:graphic>
      </p:graphicFrame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8" y="266958"/>
            <a:ext cx="6697035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1" y="273996"/>
            <a:ext cx="605707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TRÄNARENS ANSVAR INFÖR, UNDER OCH EFTER MATCH</a:t>
            </a:r>
          </a:p>
        </p:txBody>
      </p:sp>
    </p:spTree>
    <p:extLst>
      <p:ext uri="{BB962C8B-B14F-4D97-AF65-F5344CB8AC3E}">
        <p14:creationId xmlns:p14="http://schemas.microsoft.com/office/powerpoint/2010/main" val="3401122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599212D3-F7E0-590B-C5DD-51A6C9ED151B}"/>
              </a:ext>
            </a:extLst>
          </p:cNvPr>
          <p:cNvGraphicFramePr>
            <a:graphicFrameLocks noGrp="1"/>
          </p:cNvGraphicFramePr>
          <p:nvPr/>
        </p:nvGraphicFramePr>
        <p:xfrm>
          <a:off x="448734" y="936833"/>
          <a:ext cx="11274564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6511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6418053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</a:tblGrid>
              <a:tr h="348503"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INNAN MATCH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i="0" dirty="0">
                          <a:solidFill>
                            <a:srgbClr val="0070C0"/>
                          </a:solidFill>
                          <a:latin typeface="Arial Nova Cond" panose="020B0506020202020204" pitchFamily="34" charset="0"/>
                        </a:rPr>
                        <a:t>UNDER MATCH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3525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ADMIN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lägger in spelare i </a:t>
                      </a:r>
                      <a:r>
                        <a:rPr kumimoji="0" lang="sv-SE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Fogis</a:t>
                      </a: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 inför match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hälsar och stämmer av med domare innan match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FILMA MATCHEN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ansvarar för att matchen blir inspelad när det finns möjlighet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UPPVÄRMNING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sköter uppvärmning av målvakt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sköter uppvärmning av laget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COACHNING I MATCH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coachar målvakt och backlinje, en coachar mittfält och anfall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coachar i anfallsspel och en i försvarsspel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Högst två tränare får aktivt coacha i matchen, är det fler tränare tar de ansvar för andra uppgifter</a:t>
                      </a:r>
                      <a:endParaRPr kumimoji="0" lang="sv-S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PRATA MED AVBYTARE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pratar med avbytare under matchen och ställer frågor utifrån matchgenomgång och vad som händer i matchen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Tränare kan fråga spelaren vad hen vill försöka göra i sin position när hen kommer in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Tränaren står ”bakom bänken” dvs kan se bänken och spelarna samtidigt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HALVTIDSPAUS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Högst två tränare pratar i pausen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Om fler tränare pratar riskerar budskapen till spelarna bli luddiga eller </a:t>
                      </a:r>
                      <a:r>
                        <a:rPr kumimoji="0" lang="sv-SE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okonkreta</a:t>
                      </a: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Prata ihop ett par minuter innan halvtidspausen och kom överens om vad ni ska prata om och vad ni ska fråga spelarna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Light" panose="020B03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BYTEN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Håll koll på vem som ska byta med vem och när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Håll koll på tiden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Låt spelarna sköta bytena själva, avbytaren kan ropa ”nästa” till den som är planen dvs nästa tillfälle i matchen som är lämpligt för byte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 Cond" panose="020B0506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Cond" panose="020B0506020202020204" pitchFamily="34" charset="0"/>
                          <a:ea typeface="+mn-ea"/>
                          <a:cs typeface="+mn-cs"/>
                        </a:rPr>
                        <a:t>SKADADE SPELARE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En tränare tar hand om skadade spelare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sv-SE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 Light" panose="020B0304020202020204" pitchFamily="34" charset="0"/>
                          <a:ea typeface="+mn-ea"/>
                          <a:cs typeface="+mn-cs"/>
                        </a:rPr>
                        <a:t>Tränaren undviker att springa in direkt på planen och låter spelaren resa sig upp själv, om det inte är bråk med knytnävar eller huvudskada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</a:tbl>
          </a:graphicData>
        </a:graphic>
      </p:graphicFrame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9" y="266958"/>
            <a:ext cx="6057076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1" y="273996"/>
            <a:ext cx="605707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TRÄNARTEAMETS ANSVARSFÖRDELNING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753A45A-66F8-4F85-7AD2-03C6C773A87E}"/>
              </a:ext>
            </a:extLst>
          </p:cNvPr>
          <p:cNvSpPr txBox="1"/>
          <p:nvPr/>
        </p:nvSpPr>
        <p:spPr>
          <a:xfrm>
            <a:off x="-466392" y="614155"/>
            <a:ext cx="81381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Tränarna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kommer överens innan matchen om vilka uppgifter de tar ansvar för</a:t>
            </a:r>
          </a:p>
        </p:txBody>
      </p:sp>
    </p:spTree>
    <p:extLst>
      <p:ext uri="{BB962C8B-B14F-4D97-AF65-F5344CB8AC3E}">
        <p14:creationId xmlns:p14="http://schemas.microsoft.com/office/powerpoint/2010/main" val="3725852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arallellogram 3">
            <a:extLst>
              <a:ext uri="{FF2B5EF4-FFF2-40B4-BE49-F238E27FC236}">
                <a16:creationId xmlns:a16="http://schemas.microsoft.com/office/drawing/2014/main" id="{2E105C69-C903-8B66-56EA-C0F34D463983}"/>
              </a:ext>
            </a:extLst>
          </p:cNvPr>
          <p:cNvSpPr/>
          <p:nvPr/>
        </p:nvSpPr>
        <p:spPr>
          <a:xfrm>
            <a:off x="393879" y="266958"/>
            <a:ext cx="6057076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0F7CA9-FB0A-29C3-EB1A-2AF330C5C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1CCE25B-E9C2-770B-EC65-AB972C5C40A2}"/>
              </a:ext>
            </a:extLst>
          </p:cNvPr>
          <p:cNvSpPr txBox="1"/>
          <p:nvPr/>
        </p:nvSpPr>
        <p:spPr>
          <a:xfrm>
            <a:off x="783672" y="273996"/>
            <a:ext cx="492701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GENERELLA RIKTLINJER KRING MATCHEN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753A45A-66F8-4F85-7AD2-03C6C773A87E}"/>
              </a:ext>
            </a:extLst>
          </p:cNvPr>
          <p:cNvSpPr txBox="1"/>
          <p:nvPr/>
        </p:nvSpPr>
        <p:spPr>
          <a:xfrm>
            <a:off x="728810" y="624367"/>
            <a:ext cx="81381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Tränarna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kommer överens innan matchen om vilka uppgifter de tar ansvar för</a:t>
            </a:r>
          </a:p>
        </p:txBody>
      </p:sp>
      <p:sp>
        <p:nvSpPr>
          <p:cNvPr id="8" name="Parallellogram 7">
            <a:extLst>
              <a:ext uri="{FF2B5EF4-FFF2-40B4-BE49-F238E27FC236}">
                <a16:creationId xmlns:a16="http://schemas.microsoft.com/office/drawing/2014/main" id="{62724945-929B-EBCB-261A-337DDBC25D66}"/>
              </a:ext>
            </a:extLst>
          </p:cNvPr>
          <p:cNvSpPr/>
          <p:nvPr/>
        </p:nvSpPr>
        <p:spPr>
          <a:xfrm>
            <a:off x="563525" y="1297070"/>
            <a:ext cx="7191621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arallellogram 8">
            <a:extLst>
              <a:ext uri="{FF2B5EF4-FFF2-40B4-BE49-F238E27FC236}">
                <a16:creationId xmlns:a16="http://schemas.microsoft.com/office/drawing/2014/main" id="{25E523C2-65C5-B409-8280-294A64825C1A}"/>
              </a:ext>
            </a:extLst>
          </p:cNvPr>
          <p:cNvSpPr/>
          <p:nvPr/>
        </p:nvSpPr>
        <p:spPr>
          <a:xfrm>
            <a:off x="563525" y="2784318"/>
            <a:ext cx="7191621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arallellogram 10">
            <a:extLst>
              <a:ext uri="{FF2B5EF4-FFF2-40B4-BE49-F238E27FC236}">
                <a16:creationId xmlns:a16="http://schemas.microsoft.com/office/drawing/2014/main" id="{DD71BF7A-3C5E-4A35-FC66-81A98159EB0C}"/>
              </a:ext>
            </a:extLst>
          </p:cNvPr>
          <p:cNvSpPr/>
          <p:nvPr/>
        </p:nvSpPr>
        <p:spPr>
          <a:xfrm>
            <a:off x="563526" y="4237368"/>
            <a:ext cx="7191620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97A43EF-A964-B8B6-B78A-55EFA7B74F3A}"/>
              </a:ext>
            </a:extLst>
          </p:cNvPr>
          <p:cNvSpPr txBox="1"/>
          <p:nvPr/>
        </p:nvSpPr>
        <p:spPr>
          <a:xfrm>
            <a:off x="563525" y="1726627"/>
            <a:ext cx="7778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Föräldrar och anhöriga ska stå på motsatt sida av planen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Hemmalagets och bortalagets spelare och tränare ska stå på samma sida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F7FDC3F3-5990-2CFA-BBE5-DCBE8517B5B5}"/>
              </a:ext>
            </a:extLst>
          </p:cNvPr>
          <p:cNvSpPr txBox="1"/>
          <p:nvPr/>
        </p:nvSpPr>
        <p:spPr>
          <a:xfrm>
            <a:off x="563524" y="3222081"/>
            <a:ext cx="9886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Som ledare ska du alltid ha en dialog med motståndarlagets ledare och domare inför varje match. Kan vara att i de fall som lagen har en gemensam historik kring enskilda spelare eller föräldrar som har betett sig mindre bra som domaren bör känna till.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0A859D61-4761-DA19-CBDF-4E59D3E9C2BA}"/>
              </a:ext>
            </a:extLst>
          </p:cNvPr>
          <p:cNvSpPr txBox="1"/>
          <p:nvPr/>
        </p:nvSpPr>
        <p:spPr>
          <a:xfrm>
            <a:off x="563524" y="4702847"/>
            <a:ext cx="9296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För att säkerställa spelarnas egna beslutsfattande ska tränarna coacha spelarna. Det innebär att tränaren bestämmer vad spelarnas få positiv feedback på och vad spelarna ska få instruktioner eller frågor 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Föräldrarna ska peppa hela laget och inte bara sitt eget barn.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Föräldrarna ska inte berömma passningar och rensningar som slås i panik eller ropa ”NEEEJ” när spelarna inte gör mål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28236B06-BE70-C134-E497-06D2034D3679}"/>
              </a:ext>
            </a:extLst>
          </p:cNvPr>
          <p:cNvSpPr txBox="1"/>
          <p:nvPr/>
        </p:nvSpPr>
        <p:spPr>
          <a:xfrm>
            <a:off x="728810" y="1297070"/>
            <a:ext cx="683655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SPELARE OCH TRÄNARE PÅ ENA SIDAN, PUBLIK PÅ DEN ANDRA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5FACF074-98A7-7133-4F25-231BCB76C93C}"/>
              </a:ext>
            </a:extLst>
          </p:cNvPr>
          <p:cNvSpPr txBox="1"/>
          <p:nvPr/>
        </p:nvSpPr>
        <p:spPr>
          <a:xfrm>
            <a:off x="728810" y="2768661"/>
            <a:ext cx="480934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DIALOG MED MOTSTÅNDARE OCH DOMARE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231A592-A974-197F-2966-27EE4F9ECC9A}"/>
              </a:ext>
            </a:extLst>
          </p:cNvPr>
          <p:cNvSpPr txBox="1"/>
          <p:nvPr/>
        </p:nvSpPr>
        <p:spPr>
          <a:xfrm>
            <a:off x="728811" y="4225984"/>
            <a:ext cx="480934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TRÄNARE COACHAR, FÖRÄLDRAR PEPPAR</a:t>
            </a:r>
          </a:p>
        </p:txBody>
      </p:sp>
      <p:pic>
        <p:nvPicPr>
          <p:cNvPr id="2" name="Bildobjekt 1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9345DBD7-AC4B-8D51-E1ED-3C48021EF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269" y="6217605"/>
            <a:ext cx="456514" cy="4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13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 11" descr="Klocka med hel fyllning">
            <a:extLst>
              <a:ext uri="{FF2B5EF4-FFF2-40B4-BE49-F238E27FC236}">
                <a16:creationId xmlns:a16="http://schemas.microsoft.com/office/drawing/2014/main" id="{65BA0071-4528-4A03-96FD-2E0468A30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6579" y="1293984"/>
            <a:ext cx="1437606" cy="1437606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E6C61A5D-27DA-4D3D-9AC8-D3404D8A80AB}"/>
              </a:ext>
            </a:extLst>
          </p:cNvPr>
          <p:cNvSpPr txBox="1"/>
          <p:nvPr/>
        </p:nvSpPr>
        <p:spPr>
          <a:xfrm>
            <a:off x="756392" y="2646938"/>
            <a:ext cx="3017980" cy="49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KOMMER I TID</a:t>
            </a:r>
          </a:p>
        </p:txBody>
      </p:sp>
      <p:pic>
        <p:nvPicPr>
          <p:cNvPr id="14" name="Bild 13" descr="Känga kontur">
            <a:extLst>
              <a:ext uri="{FF2B5EF4-FFF2-40B4-BE49-F238E27FC236}">
                <a16:creationId xmlns:a16="http://schemas.microsoft.com/office/drawing/2014/main" id="{3E05C2F3-37F9-4603-ADDB-A62C56E14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8422" y="1321082"/>
            <a:ext cx="1561466" cy="1561466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339DE7D0-717D-4565-8B81-BE8DA65F953E}"/>
              </a:ext>
            </a:extLst>
          </p:cNvPr>
          <p:cNvSpPr txBox="1"/>
          <p:nvPr/>
        </p:nvSpPr>
        <p:spPr>
          <a:xfrm>
            <a:off x="4587010" y="2646938"/>
            <a:ext cx="3017980" cy="49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HAR RÄTT MATERIAL</a:t>
            </a:r>
          </a:p>
        </p:txBody>
      </p:sp>
      <p:pic>
        <p:nvPicPr>
          <p:cNvPr id="17" name="Bild 16" descr="Ryggsäck med hel fyllning">
            <a:extLst>
              <a:ext uri="{FF2B5EF4-FFF2-40B4-BE49-F238E27FC236}">
                <a16:creationId xmlns:a16="http://schemas.microsoft.com/office/drawing/2014/main" id="{D50322EE-B730-4899-A337-82C89D74F2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6275" y="3578610"/>
            <a:ext cx="1444165" cy="1444165"/>
          </a:xfrm>
          <a:prstGeom prst="rect">
            <a:avLst/>
          </a:prstGeom>
        </p:spPr>
      </p:pic>
      <p:sp>
        <p:nvSpPr>
          <p:cNvPr id="18" name="textruta 17">
            <a:extLst>
              <a:ext uri="{FF2B5EF4-FFF2-40B4-BE49-F238E27FC236}">
                <a16:creationId xmlns:a16="http://schemas.microsoft.com/office/drawing/2014/main" id="{2B98CE05-0BFC-4B81-90F3-01937E14BD95}"/>
              </a:ext>
            </a:extLst>
          </p:cNvPr>
          <p:cNvSpPr txBox="1"/>
          <p:nvPr/>
        </p:nvSpPr>
        <p:spPr>
          <a:xfrm>
            <a:off x="687313" y="4900309"/>
            <a:ext cx="3017980" cy="49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ÄR FÖRBEREDD</a:t>
            </a:r>
          </a:p>
        </p:txBody>
      </p: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251EFB0F-5F72-4B5F-941A-F1514BA60A7C}"/>
              </a:ext>
            </a:extLst>
          </p:cNvPr>
          <p:cNvCxnSpPr>
            <a:cxnSpLocks/>
          </p:cNvCxnSpPr>
          <p:nvPr/>
        </p:nvCxnSpPr>
        <p:spPr>
          <a:xfrm flipV="1">
            <a:off x="8807251" y="819502"/>
            <a:ext cx="2208112" cy="791806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Kub 19">
            <a:extLst>
              <a:ext uri="{FF2B5EF4-FFF2-40B4-BE49-F238E27FC236}">
                <a16:creationId xmlns:a16="http://schemas.microsoft.com/office/drawing/2014/main" id="{27E36538-1597-416B-B53B-0503E81ED855}"/>
              </a:ext>
            </a:extLst>
          </p:cNvPr>
          <p:cNvSpPr/>
          <p:nvPr/>
        </p:nvSpPr>
        <p:spPr>
          <a:xfrm>
            <a:off x="8823301" y="1907723"/>
            <a:ext cx="490824" cy="634544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Kub 20">
            <a:extLst>
              <a:ext uri="{FF2B5EF4-FFF2-40B4-BE49-F238E27FC236}">
                <a16:creationId xmlns:a16="http://schemas.microsoft.com/office/drawing/2014/main" id="{2A23B8DA-A3FD-41E9-98B5-BD7F2351204B}"/>
              </a:ext>
            </a:extLst>
          </p:cNvPr>
          <p:cNvSpPr/>
          <p:nvPr/>
        </p:nvSpPr>
        <p:spPr>
          <a:xfrm>
            <a:off x="9420483" y="1702128"/>
            <a:ext cx="490824" cy="833626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Kub 21">
            <a:extLst>
              <a:ext uri="{FF2B5EF4-FFF2-40B4-BE49-F238E27FC236}">
                <a16:creationId xmlns:a16="http://schemas.microsoft.com/office/drawing/2014/main" id="{3687FAEE-9FAE-49F0-8CBA-17A659C8AC4D}"/>
              </a:ext>
            </a:extLst>
          </p:cNvPr>
          <p:cNvSpPr/>
          <p:nvPr/>
        </p:nvSpPr>
        <p:spPr>
          <a:xfrm>
            <a:off x="10075213" y="1544764"/>
            <a:ext cx="490824" cy="98600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Kub 22">
            <a:extLst>
              <a:ext uri="{FF2B5EF4-FFF2-40B4-BE49-F238E27FC236}">
                <a16:creationId xmlns:a16="http://schemas.microsoft.com/office/drawing/2014/main" id="{27FADA3A-D890-4162-9DDF-F7BED0D1761C}"/>
              </a:ext>
            </a:extLst>
          </p:cNvPr>
          <p:cNvSpPr/>
          <p:nvPr/>
        </p:nvSpPr>
        <p:spPr>
          <a:xfrm>
            <a:off x="10699415" y="1281996"/>
            <a:ext cx="479854" cy="1262938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E5BF2A85-9FED-49C3-A0F8-1960700034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531" y="3578610"/>
            <a:ext cx="1262938" cy="1262938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FCE32255-2792-434F-B344-1EEA0CE76529}"/>
              </a:ext>
            </a:extLst>
          </p:cNvPr>
          <p:cNvSpPr txBox="1"/>
          <p:nvPr/>
        </p:nvSpPr>
        <p:spPr>
          <a:xfrm>
            <a:off x="3438526" y="4860205"/>
            <a:ext cx="5314948" cy="951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FÖLJER VÄRDEGRUNDEN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Kamratskap – Respekt – Ansvar – Mod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B6E1E904-4125-4F4D-A10A-704AD8F2DA39}"/>
              </a:ext>
            </a:extLst>
          </p:cNvPr>
          <p:cNvSpPr txBox="1"/>
          <p:nvPr/>
        </p:nvSpPr>
        <p:spPr>
          <a:xfrm>
            <a:off x="8480237" y="2650141"/>
            <a:ext cx="3017980" cy="496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GÖR MITT BÄSTA</a:t>
            </a:r>
          </a:p>
        </p:txBody>
      </p:sp>
      <p:pic>
        <p:nvPicPr>
          <p:cNvPr id="4" name="Bild 3" descr="Händer som applåderar med hel fyllning">
            <a:extLst>
              <a:ext uri="{FF2B5EF4-FFF2-40B4-BE49-F238E27FC236}">
                <a16:creationId xmlns:a16="http://schemas.microsoft.com/office/drawing/2014/main" id="{3EBFEFE6-4A1C-3E8F-D6FB-2893C97EA0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1489">
            <a:off x="8453745" y="3577848"/>
            <a:ext cx="1445689" cy="1445689"/>
          </a:xfrm>
          <a:prstGeom prst="rect">
            <a:avLst/>
          </a:prstGeom>
        </p:spPr>
      </p:pic>
      <p:pic>
        <p:nvPicPr>
          <p:cNvPr id="27" name="Bild 26" descr="Tummen upp med hel fyllning">
            <a:extLst>
              <a:ext uri="{FF2B5EF4-FFF2-40B4-BE49-F238E27FC236}">
                <a16:creationId xmlns:a16="http://schemas.microsoft.com/office/drawing/2014/main" id="{47B71BAF-A815-B554-3F77-21C26C4B95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06671" y="3720934"/>
            <a:ext cx="1195764" cy="1195764"/>
          </a:xfrm>
          <a:prstGeom prst="rect">
            <a:avLst/>
          </a:prstGeom>
        </p:spPr>
      </p:pic>
      <p:sp>
        <p:nvSpPr>
          <p:cNvPr id="28" name="textruta 27">
            <a:extLst>
              <a:ext uri="{FF2B5EF4-FFF2-40B4-BE49-F238E27FC236}">
                <a16:creationId xmlns:a16="http://schemas.microsoft.com/office/drawing/2014/main" id="{4D95A7AD-CB70-079F-78B1-64D14862E6CA}"/>
              </a:ext>
            </a:extLst>
          </p:cNvPr>
          <p:cNvSpPr txBox="1"/>
          <p:nvPr/>
        </p:nvSpPr>
        <p:spPr>
          <a:xfrm>
            <a:off x="8286129" y="4917493"/>
            <a:ext cx="3441083" cy="958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JAG GÖR LAGKAMRATER BÄTTRE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5612DE9-6787-5C45-0ECE-2E5746F39176}"/>
              </a:ext>
            </a:extLst>
          </p:cNvPr>
          <p:cNvSpPr txBox="1"/>
          <p:nvPr/>
        </p:nvSpPr>
        <p:spPr>
          <a:xfrm>
            <a:off x="1981200" y="160483"/>
            <a:ext cx="82296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PRAKTISKA FÖRVÄNTNINGAR PÅ SPELARE</a:t>
            </a:r>
          </a:p>
        </p:txBody>
      </p:sp>
      <p:pic>
        <p:nvPicPr>
          <p:cNvPr id="8" name="Bildobjekt 7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959BE795-07CA-2639-A42E-77C2449167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269" y="6217605"/>
            <a:ext cx="456514" cy="4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85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20" grpId="0" animBg="1"/>
      <p:bldP spid="21" grpId="0" animBg="1"/>
      <p:bldP spid="22" grpId="0" animBg="1"/>
      <p:bldP spid="23" grpId="0" animBg="1"/>
      <p:bldP spid="25" grpId="0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1" y="0"/>
            <a:ext cx="12277708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875286" y="185438"/>
            <a:ext cx="8263702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IFK-SPELAREN</a:t>
            </a:r>
            <a:endParaRPr kumimoji="0" lang="sv-SE" sz="7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2" name="Bildobjekt 1" descr="En bild som visar person, Sportuniform, fotbeklädnader, idrottskläder&#10;&#10;Automatiskt genererad beskrivning">
            <a:extLst>
              <a:ext uri="{FF2B5EF4-FFF2-40B4-BE49-F238E27FC236}">
                <a16:creationId xmlns:a16="http://schemas.microsoft.com/office/drawing/2014/main" id="{ABF49885-05C4-57EC-BDAF-0A4B61250C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4" t="5161" r="22725" b="5360"/>
          <a:stretch/>
        </p:blipFill>
        <p:spPr>
          <a:xfrm>
            <a:off x="951387" y="768851"/>
            <a:ext cx="2602212" cy="5747536"/>
          </a:xfrm>
          <a:prstGeom prst="rect">
            <a:avLst/>
          </a:prstGeom>
        </p:spPr>
      </p:pic>
      <p:pic>
        <p:nvPicPr>
          <p:cNvPr id="10" name="Bildobjekt 9" descr="En bild som visar person, fotbeklädnader, Sportuniform, Sporttröja&#10;&#10;Automatiskt genererad beskrivning">
            <a:extLst>
              <a:ext uri="{FF2B5EF4-FFF2-40B4-BE49-F238E27FC236}">
                <a16:creationId xmlns:a16="http://schemas.microsoft.com/office/drawing/2014/main" id="{51E72F6C-05B9-F58E-EBF2-A77561B398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7" t="5316" r="20254" b="5217"/>
          <a:stretch/>
        </p:blipFill>
        <p:spPr>
          <a:xfrm>
            <a:off x="8460676" y="778568"/>
            <a:ext cx="2712838" cy="5761201"/>
          </a:xfrm>
          <a:prstGeom prst="rect">
            <a:avLst/>
          </a:prstGeom>
        </p:spPr>
      </p:pic>
      <p:sp>
        <p:nvSpPr>
          <p:cNvPr id="14" name="textruta 17">
            <a:extLst>
              <a:ext uri="{FF2B5EF4-FFF2-40B4-BE49-F238E27FC236}">
                <a16:creationId xmlns:a16="http://schemas.microsoft.com/office/drawing/2014/main" id="{919FEC80-2A3A-DEDD-8E8A-E6334B1BB225}"/>
              </a:ext>
            </a:extLst>
          </p:cNvPr>
          <p:cNvSpPr txBox="1"/>
          <p:nvPr/>
        </p:nvSpPr>
        <p:spPr>
          <a:xfrm>
            <a:off x="2860652" y="1730769"/>
            <a:ext cx="6470695" cy="28007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JOBBAR ALLTID HÅRT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ställer krav på sig själv först, sen på andra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SINA LAGKAMRATER BÄTTRE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peppar lagkamrater som gör misstag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berömmer lagkamrater som gör bra saker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ALLTID NÄSTA AKTION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Oavsett väder, känsla och situation kan IFK-spelaren alltid orientera sig och ta beslut för att göra nästa aktion och påverka det som händer</a:t>
            </a:r>
          </a:p>
        </p:txBody>
      </p:sp>
      <p:pic>
        <p:nvPicPr>
          <p:cNvPr id="8" name="Bildobjekt 7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6AAE7CA1-C3F8-5468-90E2-C1614CD47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43" y="6204856"/>
            <a:ext cx="456514" cy="4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04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Bildobjekt 1" descr="En bild som visar person, Sportuniform, fotbeklädnader, idrottskläder&#10;&#10;Automatiskt genererad beskrivning">
            <a:extLst>
              <a:ext uri="{FF2B5EF4-FFF2-40B4-BE49-F238E27FC236}">
                <a16:creationId xmlns:a16="http://schemas.microsoft.com/office/drawing/2014/main" id="{ABF49885-05C4-57EC-BDAF-0A4B61250C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4" t="5161" r="22725" b="5360"/>
          <a:stretch/>
        </p:blipFill>
        <p:spPr>
          <a:xfrm>
            <a:off x="258175" y="1920781"/>
            <a:ext cx="6066082" cy="13398226"/>
          </a:xfrm>
          <a:prstGeom prst="rect">
            <a:avLst/>
          </a:prstGeom>
        </p:spPr>
      </p:pic>
      <p:pic>
        <p:nvPicPr>
          <p:cNvPr id="10" name="Bildobjekt 9" descr="En bild som visar person, fotbeklädnader, Sportuniform, Sporttröja&#10;&#10;Automatiskt genererad beskrivning">
            <a:extLst>
              <a:ext uri="{FF2B5EF4-FFF2-40B4-BE49-F238E27FC236}">
                <a16:creationId xmlns:a16="http://schemas.microsoft.com/office/drawing/2014/main" id="{51E72F6C-05B9-F58E-EBF2-A77561B398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7" t="5316" r="20254" b="5217"/>
          <a:stretch/>
        </p:blipFill>
        <p:spPr>
          <a:xfrm>
            <a:off x="5553091" y="1570433"/>
            <a:ext cx="6638909" cy="1409892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875286" y="185438"/>
            <a:ext cx="8263702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IFK-SPELAREN</a:t>
            </a:r>
            <a:endParaRPr kumimoji="0" lang="sv-SE" sz="7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14" name="textruta 17">
            <a:extLst>
              <a:ext uri="{FF2B5EF4-FFF2-40B4-BE49-F238E27FC236}">
                <a16:creationId xmlns:a16="http://schemas.microsoft.com/office/drawing/2014/main" id="{919FEC80-2A3A-DEDD-8E8A-E6334B1BB225}"/>
              </a:ext>
            </a:extLst>
          </p:cNvPr>
          <p:cNvSpPr txBox="1"/>
          <p:nvPr/>
        </p:nvSpPr>
        <p:spPr>
          <a:xfrm>
            <a:off x="2860652" y="1730769"/>
            <a:ext cx="6470695" cy="28007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JOBBAR ALLTID HÅRT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ställer krav på sig själv först, sen på andra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SINA LAGKAMRATER BÄTTRE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peppar lagkamrater som gör misstag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berömmer lagkamrater som gör bra saker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ALLTID NÄSTA AKTION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Oavsett väder, känsla och situation kan IFK-spelaren alltid orientera sig och ta beslut för att påverka det som händer</a:t>
            </a:r>
          </a:p>
        </p:txBody>
      </p:sp>
      <p:pic>
        <p:nvPicPr>
          <p:cNvPr id="8" name="Bildobjekt 7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6AAE7CA1-C3F8-5468-90E2-C1614CD47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743" y="6204856"/>
            <a:ext cx="456514" cy="475635"/>
          </a:xfrm>
          <a:prstGeom prst="rect">
            <a:avLst/>
          </a:prstGeom>
        </p:spPr>
      </p:pic>
      <p:sp>
        <p:nvSpPr>
          <p:cNvPr id="4" name="textruta 17">
            <a:extLst>
              <a:ext uri="{FF2B5EF4-FFF2-40B4-BE49-F238E27FC236}">
                <a16:creationId xmlns:a16="http://schemas.microsoft.com/office/drawing/2014/main" id="{543A5583-A431-C8C5-D628-5253F3B4B4DB}"/>
              </a:ext>
            </a:extLst>
          </p:cNvPr>
          <p:cNvSpPr txBox="1"/>
          <p:nvPr/>
        </p:nvSpPr>
        <p:spPr>
          <a:xfrm rot="20776007">
            <a:off x="859215" y="1853833"/>
            <a:ext cx="3292503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R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iktiga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IFK: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are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spelar utan rädsla. De är inte rädda för att tappa bollen. De är inte rädda för att göra misstag.</a:t>
            </a:r>
          </a:p>
        </p:txBody>
      </p:sp>
      <p:sp>
        <p:nvSpPr>
          <p:cNvPr id="5" name="textruta 17">
            <a:extLst>
              <a:ext uri="{FF2B5EF4-FFF2-40B4-BE49-F238E27FC236}">
                <a16:creationId xmlns:a16="http://schemas.microsoft.com/office/drawing/2014/main" id="{DC471C6E-08ED-7168-C838-26AEE3AC98E7}"/>
              </a:ext>
            </a:extLst>
          </p:cNvPr>
          <p:cNvSpPr txBox="1"/>
          <p:nvPr/>
        </p:nvSpPr>
        <p:spPr>
          <a:xfrm rot="20841797">
            <a:off x="1534112" y="4947706"/>
            <a:ext cx="3292503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R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iktiga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IFK: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are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förstår att det största misstaget är att spela säkert och att aldrig ta risker eftersom de skulle göra dem tråkiga att titta på.</a:t>
            </a:r>
          </a:p>
        </p:txBody>
      </p:sp>
      <p:sp>
        <p:nvSpPr>
          <p:cNvPr id="7" name="textruta 17">
            <a:extLst>
              <a:ext uri="{FF2B5EF4-FFF2-40B4-BE49-F238E27FC236}">
                <a16:creationId xmlns:a16="http://schemas.microsoft.com/office/drawing/2014/main" id="{8B353187-CC46-70D4-640E-1F466998E00D}"/>
              </a:ext>
            </a:extLst>
          </p:cNvPr>
          <p:cNvSpPr txBox="1"/>
          <p:nvPr/>
        </p:nvSpPr>
        <p:spPr>
          <a:xfrm rot="20724421">
            <a:off x="8660916" y="1255076"/>
            <a:ext cx="329250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R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iktiga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IFK: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are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förstår att en kortsiktig känsla av misstag är mindre jobbig än en långsiktig känsla av ånger. Ångern över att INTE ha gjort tillräckligt med misstag!</a:t>
            </a:r>
          </a:p>
        </p:txBody>
      </p:sp>
      <p:sp>
        <p:nvSpPr>
          <p:cNvPr id="9" name="textruta 17">
            <a:extLst>
              <a:ext uri="{FF2B5EF4-FFF2-40B4-BE49-F238E27FC236}">
                <a16:creationId xmlns:a16="http://schemas.microsoft.com/office/drawing/2014/main" id="{F30BE961-78A0-C06E-745F-DBEAD84F2745}"/>
              </a:ext>
            </a:extLst>
          </p:cNvPr>
          <p:cNvSpPr txBox="1"/>
          <p:nvPr/>
        </p:nvSpPr>
        <p:spPr>
          <a:xfrm rot="21188479">
            <a:off x="6916223" y="4258457"/>
            <a:ext cx="4200946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PÅ ANDRA SIDAN RISKEN FINNS MÖJLIGHETEN ATT GÖRA SKILLNAD.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VAR SPELAREN SOM GÖR SKILLNAD!</a:t>
            </a:r>
          </a:p>
        </p:txBody>
      </p:sp>
    </p:spTree>
    <p:extLst>
      <p:ext uri="{BB962C8B-B14F-4D97-AF65-F5344CB8AC3E}">
        <p14:creationId xmlns:p14="http://schemas.microsoft.com/office/powerpoint/2010/main" val="1177351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Rektangel">
            <a:extLst>
              <a:ext uri="{FF2B5EF4-FFF2-40B4-BE49-F238E27FC236}">
                <a16:creationId xmlns:a16="http://schemas.microsoft.com/office/drawing/2014/main" id="{CABF07C8-BFDA-4DDF-A8A4-9DE909C70FA2}"/>
              </a:ext>
            </a:extLst>
          </p:cNvPr>
          <p:cNvSpPr/>
          <p:nvPr/>
        </p:nvSpPr>
        <p:spPr>
          <a:xfrm>
            <a:off x="-6027" y="-2"/>
            <a:ext cx="12198027" cy="6858001"/>
          </a:xfrm>
          <a:prstGeom prst="rect">
            <a:avLst/>
          </a:prstGeom>
          <a:solidFill>
            <a:srgbClr val="002060">
              <a:alpha val="7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F Display"/>
              <a:sym typeface="DIF Display"/>
            </a:endParaRPr>
          </a:p>
        </p:txBody>
      </p:sp>
      <p:pic>
        <p:nvPicPr>
          <p:cNvPr id="17" name="Bildobjekt 16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8CE85623-70A3-6DA7-BA9A-1B9EB29A7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1" y="496079"/>
            <a:ext cx="865339" cy="659595"/>
          </a:xfrm>
          <a:prstGeom prst="rect">
            <a:avLst/>
          </a:prstGeom>
        </p:spPr>
      </p:pic>
      <p:pic>
        <p:nvPicPr>
          <p:cNvPr id="2" name="Bildobjekt 1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CF2E37A-8308-246D-4F83-D0F3FC9F0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219" y="5042731"/>
            <a:ext cx="865339" cy="659595"/>
          </a:xfrm>
          <a:prstGeom prst="rect">
            <a:avLst/>
          </a:prstGeom>
        </p:spPr>
      </p:pic>
      <p:pic>
        <p:nvPicPr>
          <p:cNvPr id="4" name="Bildobjekt 3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5B8DAF48-ACBE-C1E7-F6D0-8EE16B24F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626" y="4079300"/>
            <a:ext cx="865339" cy="659595"/>
          </a:xfrm>
          <a:prstGeom prst="rect">
            <a:avLst/>
          </a:prstGeom>
        </p:spPr>
      </p:pic>
      <p:pic>
        <p:nvPicPr>
          <p:cNvPr id="5" name="Bildobjekt 4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1F4882A-74AE-4897-5BAE-55E95099A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64" y="4089876"/>
            <a:ext cx="865339" cy="659595"/>
          </a:xfrm>
          <a:prstGeom prst="rect">
            <a:avLst/>
          </a:prstGeom>
        </p:spPr>
      </p:pic>
      <p:pic>
        <p:nvPicPr>
          <p:cNvPr id="7" name="Bildobjekt 6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2AF4E359-41BD-359B-0E36-B1383CAB4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089" y="1372171"/>
            <a:ext cx="865339" cy="659595"/>
          </a:xfrm>
          <a:prstGeom prst="rect">
            <a:avLst/>
          </a:prstGeom>
        </p:spPr>
      </p:pic>
      <p:pic>
        <p:nvPicPr>
          <p:cNvPr id="8" name="Bildobjekt 7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0A05DC1F-97B6-4A8C-1F23-9D64C7D92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74" y="1356879"/>
            <a:ext cx="865339" cy="659595"/>
          </a:xfrm>
          <a:prstGeom prst="rect">
            <a:avLst/>
          </a:prstGeom>
        </p:spPr>
      </p:pic>
      <p:pic>
        <p:nvPicPr>
          <p:cNvPr id="9" name="Bildobjekt 8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9BC20CC-08E7-3BE6-5FB6-5EEDB9219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1" y="2872799"/>
            <a:ext cx="865339" cy="659595"/>
          </a:xfrm>
          <a:prstGeom prst="rect">
            <a:avLst/>
          </a:prstGeom>
        </p:spPr>
      </p:pic>
      <p:pic>
        <p:nvPicPr>
          <p:cNvPr id="10" name="Bildobjekt 9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138582A6-83DA-940F-E4F4-A16731A3C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35" y="2651651"/>
            <a:ext cx="865339" cy="659595"/>
          </a:xfrm>
          <a:prstGeom prst="rect">
            <a:avLst/>
          </a:prstGeom>
        </p:spPr>
      </p:pic>
      <p:pic>
        <p:nvPicPr>
          <p:cNvPr id="11" name="Bildobjekt 10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5AA369C4-7795-05F7-0ECE-3652F61E5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02" y="2651650"/>
            <a:ext cx="865339" cy="659595"/>
          </a:xfrm>
          <a:prstGeom prst="rect">
            <a:avLst/>
          </a:prstGeom>
        </p:spPr>
      </p:pic>
      <p:sp>
        <p:nvSpPr>
          <p:cNvPr id="3" name="Parallellogram 2">
            <a:extLst>
              <a:ext uri="{FF2B5EF4-FFF2-40B4-BE49-F238E27FC236}">
                <a16:creationId xmlns:a16="http://schemas.microsoft.com/office/drawing/2014/main" id="{4FACA738-338E-7FE9-8A48-75859D9377D0}"/>
              </a:ext>
            </a:extLst>
          </p:cNvPr>
          <p:cNvSpPr/>
          <p:nvPr/>
        </p:nvSpPr>
        <p:spPr>
          <a:xfrm>
            <a:off x="393879" y="266958"/>
            <a:ext cx="3821626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3AA63BA-AF2B-BD5F-F39C-BFDF9B36A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A0D9FD4A-E65C-987B-DB8B-5C44E984FC7F}"/>
              </a:ext>
            </a:extLst>
          </p:cNvPr>
          <p:cNvSpPr txBox="1"/>
          <p:nvPr/>
        </p:nvSpPr>
        <p:spPr>
          <a:xfrm>
            <a:off x="3966270" y="2016474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VÄNSTERYTTER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1AF6530-4DB1-EB09-C74C-D924FC3AEE8D}"/>
              </a:ext>
            </a:extLst>
          </p:cNvPr>
          <p:cNvSpPr txBox="1"/>
          <p:nvPr/>
        </p:nvSpPr>
        <p:spPr>
          <a:xfrm>
            <a:off x="6878757" y="1990916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HÖGERYTTER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96F0307-F440-493E-3FD6-434CDB835E8E}"/>
              </a:ext>
            </a:extLst>
          </p:cNvPr>
          <p:cNvSpPr txBox="1"/>
          <p:nvPr/>
        </p:nvSpPr>
        <p:spPr>
          <a:xfrm>
            <a:off x="5416482" y="1131834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FORWARD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4B67BB5-F003-E8DA-E9BD-B151F49107A9}"/>
              </a:ext>
            </a:extLst>
          </p:cNvPr>
          <p:cNvSpPr txBox="1"/>
          <p:nvPr/>
        </p:nvSpPr>
        <p:spPr>
          <a:xfrm>
            <a:off x="2238616" y="3297191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VÄNSTERBACK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9E0555E4-1D81-52A9-C4D4-8706584E22B1}"/>
              </a:ext>
            </a:extLst>
          </p:cNvPr>
          <p:cNvSpPr txBox="1"/>
          <p:nvPr/>
        </p:nvSpPr>
        <p:spPr>
          <a:xfrm>
            <a:off x="8188951" y="3292876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HÖGERBACK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4C6DD9A-2256-6727-1014-505F1090B739}"/>
              </a:ext>
            </a:extLst>
          </p:cNvPr>
          <p:cNvSpPr txBox="1"/>
          <p:nvPr/>
        </p:nvSpPr>
        <p:spPr>
          <a:xfrm>
            <a:off x="5416482" y="3528838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CDM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2CDA0FDC-0563-2B23-500C-E7EB7DE1F04F}"/>
              </a:ext>
            </a:extLst>
          </p:cNvPr>
          <p:cNvSpPr txBox="1"/>
          <p:nvPr/>
        </p:nvSpPr>
        <p:spPr>
          <a:xfrm>
            <a:off x="4063552" y="4705933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MITTBACK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D402753-DD4C-C246-3C1E-819612C673C1}"/>
              </a:ext>
            </a:extLst>
          </p:cNvPr>
          <p:cNvSpPr txBox="1"/>
          <p:nvPr/>
        </p:nvSpPr>
        <p:spPr>
          <a:xfrm>
            <a:off x="6781475" y="4719870"/>
            <a:ext cx="1346975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MITTBACK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09CAB1EC-0149-DE92-D58B-E0C855478608}"/>
              </a:ext>
            </a:extLst>
          </p:cNvPr>
          <p:cNvSpPr txBox="1"/>
          <p:nvPr/>
        </p:nvSpPr>
        <p:spPr>
          <a:xfrm>
            <a:off x="5454400" y="5680466"/>
            <a:ext cx="1346975" cy="235962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MÅLVAKT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7165F918-DC46-A55D-3AED-C7DE6D11C02C}"/>
              </a:ext>
            </a:extLst>
          </p:cNvPr>
          <p:cNvSpPr txBox="1"/>
          <p:nvPr/>
        </p:nvSpPr>
        <p:spPr>
          <a:xfrm>
            <a:off x="757535" y="266958"/>
            <a:ext cx="285780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BYTEN OCH SPELTID</a:t>
            </a:r>
          </a:p>
        </p:txBody>
      </p:sp>
      <p:sp>
        <p:nvSpPr>
          <p:cNvPr id="29" name="Parallellogram 28">
            <a:extLst>
              <a:ext uri="{FF2B5EF4-FFF2-40B4-BE49-F238E27FC236}">
                <a16:creationId xmlns:a16="http://schemas.microsoft.com/office/drawing/2014/main" id="{D8767997-8EF8-5F47-D316-0905C8A2C3AA}"/>
              </a:ext>
            </a:extLst>
          </p:cNvPr>
          <p:cNvSpPr/>
          <p:nvPr/>
        </p:nvSpPr>
        <p:spPr>
          <a:xfrm>
            <a:off x="354225" y="3731593"/>
            <a:ext cx="3043956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3C521208-2B28-E978-76FC-65B8B0A8D0DC}"/>
              </a:ext>
            </a:extLst>
          </p:cNvPr>
          <p:cNvSpPr txBox="1"/>
          <p:nvPr/>
        </p:nvSpPr>
        <p:spPr>
          <a:xfrm>
            <a:off x="418781" y="3764800"/>
            <a:ext cx="2659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VILA PER HALVLEK/PERIOD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763994E3-1C78-78B0-0D7B-548F627E188B}"/>
              </a:ext>
            </a:extLst>
          </p:cNvPr>
          <p:cNvSpPr txBox="1"/>
          <p:nvPr/>
        </p:nvSpPr>
        <p:spPr>
          <a:xfrm>
            <a:off x="252968" y="4104475"/>
            <a:ext cx="4103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Varje spelare vilar 8 min 20 sek per halvlek/period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Mittbackar försöker spela hela matchen</a:t>
            </a:r>
          </a:p>
        </p:txBody>
      </p:sp>
      <p:sp>
        <p:nvSpPr>
          <p:cNvPr id="32" name="Parallellogram 31">
            <a:extLst>
              <a:ext uri="{FF2B5EF4-FFF2-40B4-BE49-F238E27FC236}">
                <a16:creationId xmlns:a16="http://schemas.microsoft.com/office/drawing/2014/main" id="{AE183378-A390-3B17-F34F-D2E15325B353}"/>
              </a:ext>
            </a:extLst>
          </p:cNvPr>
          <p:cNvSpPr/>
          <p:nvPr/>
        </p:nvSpPr>
        <p:spPr>
          <a:xfrm>
            <a:off x="9029754" y="3730015"/>
            <a:ext cx="2866907" cy="377345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9E2AD0AB-2139-6664-8EB9-2BC708B2214B}"/>
              </a:ext>
            </a:extLst>
          </p:cNvPr>
          <p:cNvSpPr txBox="1"/>
          <p:nvPr/>
        </p:nvSpPr>
        <p:spPr>
          <a:xfrm>
            <a:off x="10256808" y="4190556"/>
            <a:ext cx="1574618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YTTER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96514AE8-A987-C946-5017-1FB8666DFC2B}"/>
              </a:ext>
            </a:extLst>
          </p:cNvPr>
          <p:cNvSpPr txBox="1"/>
          <p:nvPr/>
        </p:nvSpPr>
        <p:spPr>
          <a:xfrm>
            <a:off x="10256808" y="4509714"/>
            <a:ext cx="1574618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MITT-MITT/FORWARD</a:t>
            </a: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F01E883F-17F1-CE47-5295-3FF4DF1149CD}"/>
              </a:ext>
            </a:extLst>
          </p:cNvPr>
          <p:cNvSpPr txBox="1"/>
          <p:nvPr/>
        </p:nvSpPr>
        <p:spPr>
          <a:xfrm>
            <a:off x="8781758" y="3771523"/>
            <a:ext cx="3043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AVBYTARE</a:t>
            </a: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527DC992-6502-3582-E9BA-34A4156A3A1A}"/>
              </a:ext>
            </a:extLst>
          </p:cNvPr>
          <p:cNvSpPr txBox="1"/>
          <p:nvPr/>
        </p:nvSpPr>
        <p:spPr>
          <a:xfrm>
            <a:off x="10251096" y="4806769"/>
            <a:ext cx="1574618" cy="23596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YTTERBACK</a:t>
            </a:r>
          </a:p>
        </p:txBody>
      </p:sp>
    </p:spTree>
    <p:extLst>
      <p:ext uri="{BB962C8B-B14F-4D97-AF65-F5344CB8AC3E}">
        <p14:creationId xmlns:p14="http://schemas.microsoft.com/office/powerpoint/2010/main" val="3591392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Rektangel">
            <a:extLst>
              <a:ext uri="{FF2B5EF4-FFF2-40B4-BE49-F238E27FC236}">
                <a16:creationId xmlns:a16="http://schemas.microsoft.com/office/drawing/2014/main" id="{CABF07C8-BFDA-4DDF-A8A4-9DE909C70FA2}"/>
              </a:ext>
            </a:extLst>
          </p:cNvPr>
          <p:cNvSpPr/>
          <p:nvPr/>
        </p:nvSpPr>
        <p:spPr>
          <a:xfrm>
            <a:off x="-6027" y="-2"/>
            <a:ext cx="12191999" cy="6858001"/>
          </a:xfrm>
          <a:prstGeom prst="rect">
            <a:avLst/>
          </a:prstGeom>
          <a:solidFill>
            <a:srgbClr val="002060">
              <a:alpha val="7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IF Display"/>
              <a:sym typeface="DIF Display"/>
            </a:endParaRPr>
          </a:p>
        </p:txBody>
      </p:sp>
      <p:pic>
        <p:nvPicPr>
          <p:cNvPr id="17" name="Bildobjekt 16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8CE85623-70A3-6DA7-BA9A-1B9EB29A7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1" y="496079"/>
            <a:ext cx="865339" cy="659595"/>
          </a:xfrm>
          <a:prstGeom prst="rect">
            <a:avLst/>
          </a:prstGeom>
        </p:spPr>
      </p:pic>
      <p:sp>
        <p:nvSpPr>
          <p:cNvPr id="50" name="textruta 49">
            <a:extLst>
              <a:ext uri="{FF2B5EF4-FFF2-40B4-BE49-F238E27FC236}">
                <a16:creationId xmlns:a16="http://schemas.microsoft.com/office/drawing/2014/main" id="{FFAE8756-34DF-D198-D835-FD0EF3FBBC56}"/>
              </a:ext>
            </a:extLst>
          </p:cNvPr>
          <p:cNvSpPr txBox="1"/>
          <p:nvPr/>
        </p:nvSpPr>
        <p:spPr>
          <a:xfrm>
            <a:off x="2243853" y="3291905"/>
            <a:ext cx="1368422" cy="157479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off/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Inspel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Avslut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Sprintförmåga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Länkande spelbarhet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Genombrott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Orientering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Arbetskapacitet</a:t>
            </a:r>
          </a:p>
        </p:txBody>
      </p:sp>
      <p:pic>
        <p:nvPicPr>
          <p:cNvPr id="2" name="Bildobjekt 1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CF2E37A-8308-246D-4F83-D0F3FC9F0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219" y="5042731"/>
            <a:ext cx="865339" cy="659595"/>
          </a:xfrm>
          <a:prstGeom prst="rect">
            <a:avLst/>
          </a:prstGeom>
        </p:spPr>
      </p:pic>
      <p:pic>
        <p:nvPicPr>
          <p:cNvPr id="4" name="Bildobjekt 3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5B8DAF48-ACBE-C1E7-F6D0-8EE16B24F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626" y="4079300"/>
            <a:ext cx="865339" cy="659595"/>
          </a:xfrm>
          <a:prstGeom prst="rect">
            <a:avLst/>
          </a:prstGeom>
        </p:spPr>
      </p:pic>
      <p:pic>
        <p:nvPicPr>
          <p:cNvPr id="5" name="Bildobjekt 4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1F4882A-74AE-4897-5BAE-55E95099A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64" y="4089876"/>
            <a:ext cx="865339" cy="659595"/>
          </a:xfrm>
          <a:prstGeom prst="rect">
            <a:avLst/>
          </a:prstGeom>
        </p:spPr>
      </p:pic>
      <p:pic>
        <p:nvPicPr>
          <p:cNvPr id="7" name="Bildobjekt 6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2AF4E359-41BD-359B-0E36-B1383CAB4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089" y="1372171"/>
            <a:ext cx="865339" cy="659595"/>
          </a:xfrm>
          <a:prstGeom prst="rect">
            <a:avLst/>
          </a:prstGeom>
        </p:spPr>
      </p:pic>
      <p:pic>
        <p:nvPicPr>
          <p:cNvPr id="8" name="Bildobjekt 7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0A05DC1F-97B6-4A8C-1F23-9D64C7D92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73" y="1458847"/>
            <a:ext cx="865339" cy="659595"/>
          </a:xfrm>
          <a:prstGeom prst="rect">
            <a:avLst/>
          </a:prstGeom>
        </p:spPr>
      </p:pic>
      <p:pic>
        <p:nvPicPr>
          <p:cNvPr id="9" name="Bildobjekt 8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79BC20CC-08E7-3BE6-5FB6-5EEDB9219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26" y="2873558"/>
            <a:ext cx="865339" cy="659595"/>
          </a:xfrm>
          <a:prstGeom prst="rect">
            <a:avLst/>
          </a:prstGeom>
        </p:spPr>
      </p:pic>
      <p:pic>
        <p:nvPicPr>
          <p:cNvPr id="10" name="Bildobjekt 9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138582A6-83DA-940F-E4F4-A16731A3C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35" y="2651651"/>
            <a:ext cx="865339" cy="659595"/>
          </a:xfrm>
          <a:prstGeom prst="rect">
            <a:avLst/>
          </a:prstGeom>
        </p:spPr>
      </p:pic>
      <p:pic>
        <p:nvPicPr>
          <p:cNvPr id="11" name="Bildobjekt 10" descr="En bild som visar person, skjorta, spelare&#10;&#10;Automatiskt genererad beskrivning">
            <a:extLst>
              <a:ext uri="{FF2B5EF4-FFF2-40B4-BE49-F238E27FC236}">
                <a16:creationId xmlns:a16="http://schemas.microsoft.com/office/drawing/2014/main" id="{5AA369C4-7795-05F7-0ECE-3652F61E5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02" y="2651650"/>
            <a:ext cx="865339" cy="659595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39925493-F311-9040-77CA-021771C6D211}"/>
              </a:ext>
            </a:extLst>
          </p:cNvPr>
          <p:cNvSpPr txBox="1"/>
          <p:nvPr/>
        </p:nvSpPr>
        <p:spPr>
          <a:xfrm>
            <a:off x="5443678" y="1155674"/>
            <a:ext cx="1368422" cy="72840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off/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Avslut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Positionering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8B209758-7402-0FBF-4D02-13A389C0661B}"/>
              </a:ext>
            </a:extLst>
          </p:cNvPr>
          <p:cNvSpPr txBox="1"/>
          <p:nvPr/>
        </p:nvSpPr>
        <p:spPr>
          <a:xfrm>
            <a:off x="5445781" y="3462419"/>
            <a:ext cx="1540269" cy="72840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Länkande spelbarhet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Orientering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Skydda backlinje</a:t>
            </a: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51B29461-4069-80A5-3E6D-C998A700DA85}"/>
              </a:ext>
            </a:extLst>
          </p:cNvPr>
          <p:cNvSpPr txBox="1"/>
          <p:nvPr/>
        </p:nvSpPr>
        <p:spPr>
          <a:xfrm>
            <a:off x="6812100" y="4738896"/>
            <a:ext cx="1368422" cy="89768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Uppspel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Passera lagdelar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Längre passningar</a:t>
            </a:r>
          </a:p>
        </p:txBody>
      </p:sp>
      <p:sp>
        <p:nvSpPr>
          <p:cNvPr id="40" name="textruta 39">
            <a:extLst>
              <a:ext uri="{FF2B5EF4-FFF2-40B4-BE49-F238E27FC236}">
                <a16:creationId xmlns:a16="http://schemas.microsoft.com/office/drawing/2014/main" id="{CD0EE9BC-95F1-10E2-BDBC-F8EF69E19D96}"/>
              </a:ext>
            </a:extLst>
          </p:cNvPr>
          <p:cNvSpPr txBox="1"/>
          <p:nvPr/>
        </p:nvSpPr>
        <p:spPr>
          <a:xfrm>
            <a:off x="4075256" y="4712845"/>
            <a:ext cx="1368422" cy="897682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Uppspel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Passera lagdelar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Längre passningar</a:t>
            </a:r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576E6918-CE38-3088-769D-5BB5798B2EE0}"/>
              </a:ext>
            </a:extLst>
          </p:cNvPr>
          <p:cNvSpPr txBox="1"/>
          <p:nvPr/>
        </p:nvSpPr>
        <p:spPr>
          <a:xfrm>
            <a:off x="5484484" y="5695215"/>
            <a:ext cx="1368422" cy="897682"/>
          </a:xfrm>
          <a:prstGeom prst="rect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Kommunikation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Uppspel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Passera lagdelar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Längre passningar</a:t>
            </a:r>
          </a:p>
        </p:txBody>
      </p:sp>
      <p:sp>
        <p:nvSpPr>
          <p:cNvPr id="3" name="Parallellogram 2">
            <a:extLst>
              <a:ext uri="{FF2B5EF4-FFF2-40B4-BE49-F238E27FC236}">
                <a16:creationId xmlns:a16="http://schemas.microsoft.com/office/drawing/2014/main" id="{4FACA738-338E-7FE9-8A48-75859D9377D0}"/>
              </a:ext>
            </a:extLst>
          </p:cNvPr>
          <p:cNvSpPr/>
          <p:nvPr/>
        </p:nvSpPr>
        <p:spPr>
          <a:xfrm>
            <a:off x="393879" y="266958"/>
            <a:ext cx="3821626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3AA63BA-AF2B-BD5F-F39C-BFDF9B36A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1119E807-7E19-6845-3A4A-292002187118}"/>
              </a:ext>
            </a:extLst>
          </p:cNvPr>
          <p:cNvSpPr txBox="1"/>
          <p:nvPr/>
        </p:nvSpPr>
        <p:spPr>
          <a:xfrm>
            <a:off x="783673" y="220996"/>
            <a:ext cx="2530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150F561-2D17-A799-80F9-9A0F899EBF94}"/>
              </a:ext>
            </a:extLst>
          </p:cNvPr>
          <p:cNvSpPr txBox="1"/>
          <p:nvPr/>
        </p:nvSpPr>
        <p:spPr>
          <a:xfrm>
            <a:off x="8215560" y="3291905"/>
            <a:ext cx="1368422" cy="157479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off/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Inspel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Avslut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Sprintförmåga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Länkande spelbarhet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Genombrott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Orientering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Arbetskapacitet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3C710C7-ABEA-D50D-E7FD-E72C38FA378D}"/>
              </a:ext>
            </a:extLst>
          </p:cNvPr>
          <p:cNvSpPr txBox="1"/>
          <p:nvPr/>
        </p:nvSpPr>
        <p:spPr>
          <a:xfrm>
            <a:off x="6912336" y="2108868"/>
            <a:ext cx="1368422" cy="157479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off/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Inspel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Avslut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Sprintförmåga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Länkande spelbarhet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Genombrott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Orientering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Arbetskapacitet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22D40C4-7583-3DFB-0FC1-42D0A4FDFAF4}"/>
              </a:ext>
            </a:extLst>
          </p:cNvPr>
          <p:cNvSpPr txBox="1"/>
          <p:nvPr/>
        </p:nvSpPr>
        <p:spPr>
          <a:xfrm>
            <a:off x="3961558" y="2016474"/>
            <a:ext cx="1368422" cy="1574790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Spetsegenskaper: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1v1 off/</a:t>
            </a:r>
            <a:r>
              <a:rPr kumimoji="0" lang="sv-SE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def</a:t>
            </a:r>
            <a:endParaRPr kumimoji="0" lang="sv-SE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Helvetica Neue"/>
            </a:endParaRP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Inspel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Avslut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Sprintförmåga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Länkande spelbarhet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Genombrott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Orientering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Helvetica Neue"/>
              </a:rPr>
              <a:t>Arbetskapacitet</a:t>
            </a:r>
          </a:p>
        </p:txBody>
      </p:sp>
    </p:spTree>
    <p:extLst>
      <p:ext uri="{BB962C8B-B14F-4D97-AF65-F5344CB8AC3E}">
        <p14:creationId xmlns:p14="http://schemas.microsoft.com/office/powerpoint/2010/main" val="68909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allellogram 4">
            <a:extLst>
              <a:ext uri="{FF2B5EF4-FFF2-40B4-BE49-F238E27FC236}">
                <a16:creationId xmlns:a16="http://schemas.microsoft.com/office/drawing/2014/main" id="{B2E930BB-9604-312C-CD3F-A19EEA8A25BF}"/>
              </a:ext>
            </a:extLst>
          </p:cNvPr>
          <p:cNvSpPr/>
          <p:nvPr/>
        </p:nvSpPr>
        <p:spPr>
          <a:xfrm>
            <a:off x="393879" y="266958"/>
            <a:ext cx="4109110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9FE1498-6B80-A4BC-F2ED-AFAD12BA5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9D60D3E-2E95-B092-06E1-0909267BF6E0}"/>
              </a:ext>
            </a:extLst>
          </p:cNvPr>
          <p:cNvSpPr txBox="1"/>
          <p:nvPr/>
        </p:nvSpPr>
        <p:spPr>
          <a:xfrm>
            <a:off x="783674" y="255575"/>
            <a:ext cx="3555414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SPELARENS SPELTID I MATCH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2BFA0A1-B170-6C03-22BD-0340E14AA72C}"/>
              </a:ext>
            </a:extLst>
          </p:cNvPr>
          <p:cNvSpPr txBox="1"/>
          <p:nvPr/>
        </p:nvSpPr>
        <p:spPr>
          <a:xfrm rot="20577570">
            <a:off x="6611775" y="1164935"/>
            <a:ext cx="50437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A5A4FF0-5607-E14E-65C6-7C1F4955CA85}"/>
              </a:ext>
            </a:extLst>
          </p:cNvPr>
          <p:cNvSpPr txBox="1"/>
          <p:nvPr/>
        </p:nvSpPr>
        <p:spPr>
          <a:xfrm>
            <a:off x="393879" y="801949"/>
            <a:ext cx="703819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Vi kallar 12 spelare till varje match.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vänsterback/högerback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vänsterytter/högerytter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mitt-mitt/forward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Mittbackar och målvakt försöker spela hela matchen.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Spelaren spelar 2/3-delar av varje match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Spelaren spelar 16 minuter och 20 sekunder per halvlek.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Spelaren vilar 8 minuter och 20 sekunder per halvlek.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Om spelaren själv väljer att byta ut sig själv innan tränaren genomför bytet räknas det ändå som att spelaren har spelat rätt antal minuter.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59039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allellogram 9">
            <a:extLst>
              <a:ext uri="{FF2B5EF4-FFF2-40B4-BE49-F238E27FC236}">
                <a16:creationId xmlns:a16="http://schemas.microsoft.com/office/drawing/2014/main" id="{BFC79297-6031-7088-C999-760D84C6AC89}"/>
              </a:ext>
            </a:extLst>
          </p:cNvPr>
          <p:cNvSpPr/>
          <p:nvPr/>
        </p:nvSpPr>
        <p:spPr>
          <a:xfrm>
            <a:off x="393879" y="266958"/>
            <a:ext cx="4109110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5345F7D-16E5-FBC0-72B1-E61D25705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CCD54E6D-5ED5-DBEB-E137-5CE33F4A8268}"/>
              </a:ext>
            </a:extLst>
          </p:cNvPr>
          <p:cNvSpPr txBox="1"/>
          <p:nvPr/>
        </p:nvSpPr>
        <p:spPr>
          <a:xfrm>
            <a:off x="783674" y="255575"/>
            <a:ext cx="3555414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SPELARENS POSITION I MATCH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B24BB28-0D49-B45F-08E3-08324A443BAF}"/>
              </a:ext>
            </a:extLst>
          </p:cNvPr>
          <p:cNvSpPr txBox="1"/>
          <p:nvPr/>
        </p:nvSpPr>
        <p:spPr>
          <a:xfrm>
            <a:off x="448735" y="801949"/>
            <a:ext cx="765704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Vi kallar 12 spelare till varje match.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vänsterback/högerback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vänsterytter/högerytter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Tre spelare delar på speltiden som mitt-mitt/forward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Mittbackar och målvakt försöker spela hela matchen.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MÅLVAKTER</a:t>
            </a:r>
            <a:endParaRPr kumimoji="0" lang="sv-SE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Ska spela 8 matcher som utespelare varje år fram till året spelaren fyller 15 år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UTESPELARE</a:t>
            </a:r>
            <a:endParaRPr kumimoji="0" lang="sv-SE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Ska fördela sin speltid jämnt över två positioner: exempelvis 50% ytterback och 50% ytterforward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C775BDA-C848-8B7D-C558-1646CB3E5329}"/>
              </a:ext>
            </a:extLst>
          </p:cNvPr>
          <p:cNvSpPr txBox="1"/>
          <p:nvPr/>
        </p:nvSpPr>
        <p:spPr>
          <a:xfrm rot="20577570">
            <a:off x="6611775" y="1164935"/>
            <a:ext cx="50437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</p:spTree>
    <p:extLst>
      <p:ext uri="{BB962C8B-B14F-4D97-AF65-F5344CB8AC3E}">
        <p14:creationId xmlns:p14="http://schemas.microsoft.com/office/powerpoint/2010/main" val="1713637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Oval"/>
          <p:cNvSpPr/>
          <p:nvPr/>
        </p:nvSpPr>
        <p:spPr>
          <a:xfrm>
            <a:off x="7840057" y="3575392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9" name="Oval"/>
          <p:cNvSpPr/>
          <p:nvPr/>
        </p:nvSpPr>
        <p:spPr>
          <a:xfrm>
            <a:off x="8175922" y="3286549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18" name="Oval"/>
          <p:cNvSpPr/>
          <p:nvPr/>
        </p:nvSpPr>
        <p:spPr>
          <a:xfrm>
            <a:off x="6423447" y="607670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1" name="Oval"/>
          <p:cNvSpPr/>
          <p:nvPr/>
        </p:nvSpPr>
        <p:spPr>
          <a:xfrm>
            <a:off x="5683045" y="5833500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4" name="Oval"/>
          <p:cNvSpPr/>
          <p:nvPr/>
        </p:nvSpPr>
        <p:spPr>
          <a:xfrm>
            <a:off x="8508251" y="6136061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7" name="Rektangel"/>
          <p:cNvSpPr/>
          <p:nvPr/>
        </p:nvSpPr>
        <p:spPr>
          <a:xfrm>
            <a:off x="-6026" y="-2"/>
            <a:ext cx="3463209" cy="2733801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2DEF60F5-CD7C-4518-84EC-DF416ACEB513}"/>
              </a:ext>
            </a:extLst>
          </p:cNvPr>
          <p:cNvSpPr txBox="1"/>
          <p:nvPr/>
        </p:nvSpPr>
        <p:spPr>
          <a:xfrm>
            <a:off x="756425" y="169768"/>
            <a:ext cx="2531578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MATCHUPPVÄRMNING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5BD267EE-C168-48E7-A3E9-B4F5C66EF6A8}"/>
              </a:ext>
            </a:extLst>
          </p:cNvPr>
          <p:cNvSpPr txBox="1"/>
          <p:nvPr/>
        </p:nvSpPr>
        <p:spPr>
          <a:xfrm>
            <a:off x="138770" y="819829"/>
            <a:ext cx="3440607" cy="17132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15 min		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Inverterade led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1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High-five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kvadrat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2 Kolonner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3 Väggspel förbi led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10 min		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Possessionspel med riktning	</a:t>
            </a:r>
            <a:endParaRPr kumimoji="0" lang="sv-S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32" name="Likbent triangel 31">
            <a:extLst>
              <a:ext uri="{FF2B5EF4-FFF2-40B4-BE49-F238E27FC236}">
                <a16:creationId xmlns:a16="http://schemas.microsoft.com/office/drawing/2014/main" id="{83D700CD-167C-4112-B4AD-67C50D0E0462}"/>
              </a:ext>
            </a:extLst>
          </p:cNvPr>
          <p:cNvSpPr/>
          <p:nvPr/>
        </p:nvSpPr>
        <p:spPr>
          <a:xfrm>
            <a:off x="6141166" y="3174017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Likbent triangel 33">
            <a:extLst>
              <a:ext uri="{FF2B5EF4-FFF2-40B4-BE49-F238E27FC236}">
                <a16:creationId xmlns:a16="http://schemas.microsoft.com/office/drawing/2014/main" id="{9615F8CC-DB96-48DE-8338-D4BF348939B1}"/>
              </a:ext>
            </a:extLst>
          </p:cNvPr>
          <p:cNvSpPr/>
          <p:nvPr/>
        </p:nvSpPr>
        <p:spPr>
          <a:xfrm>
            <a:off x="6168604" y="5626704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" name="Oval">
            <a:extLst>
              <a:ext uri="{FF2B5EF4-FFF2-40B4-BE49-F238E27FC236}">
                <a16:creationId xmlns:a16="http://schemas.microsoft.com/office/drawing/2014/main" id="{B67A9219-17A8-4FEF-95BE-83061837DD78}"/>
              </a:ext>
            </a:extLst>
          </p:cNvPr>
          <p:cNvSpPr/>
          <p:nvPr/>
        </p:nvSpPr>
        <p:spPr>
          <a:xfrm>
            <a:off x="6290456" y="3356288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5" name="Rak pilkoppling 4">
            <a:extLst>
              <a:ext uri="{FF2B5EF4-FFF2-40B4-BE49-F238E27FC236}">
                <a16:creationId xmlns:a16="http://schemas.microsoft.com/office/drawing/2014/main" id="{DECADE47-86F4-4CFF-A252-C74684419B46}"/>
              </a:ext>
            </a:extLst>
          </p:cNvPr>
          <p:cNvCxnSpPr>
            <a:cxnSpLocks/>
          </p:cNvCxnSpPr>
          <p:nvPr/>
        </p:nvCxnSpPr>
        <p:spPr>
          <a:xfrm flipH="1">
            <a:off x="5993237" y="3905326"/>
            <a:ext cx="234026" cy="1918344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41" name="Gruppera">
            <a:extLst>
              <a:ext uri="{FF2B5EF4-FFF2-40B4-BE49-F238E27FC236}">
                <a16:creationId xmlns:a16="http://schemas.microsoft.com/office/drawing/2014/main" id="{7D30BF91-A4AF-44C2-B7E4-4A85D3AAE4B6}"/>
              </a:ext>
            </a:extLst>
          </p:cNvPr>
          <p:cNvGrpSpPr/>
          <p:nvPr/>
        </p:nvGrpSpPr>
        <p:grpSpPr>
          <a:xfrm>
            <a:off x="5983810" y="3825950"/>
            <a:ext cx="158750" cy="158751"/>
            <a:chOff x="0" y="0"/>
            <a:chExt cx="317500" cy="317500"/>
          </a:xfrm>
        </p:grpSpPr>
        <p:sp>
          <p:nvSpPr>
            <p:cNvPr id="42" name="Oval">
              <a:extLst>
                <a:ext uri="{FF2B5EF4-FFF2-40B4-BE49-F238E27FC236}">
                  <a16:creationId xmlns:a16="http://schemas.microsoft.com/office/drawing/2014/main" id="{8102B2E8-2407-4F94-92DD-F22D1181E9CC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3" name="Fotboll">
              <a:extLst>
                <a:ext uri="{FF2B5EF4-FFF2-40B4-BE49-F238E27FC236}">
                  <a16:creationId xmlns:a16="http://schemas.microsoft.com/office/drawing/2014/main" id="{2ED6C75F-0760-4AA3-A783-651DFA8A2C6E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50" name="Likbent triangel 49">
            <a:extLst>
              <a:ext uri="{FF2B5EF4-FFF2-40B4-BE49-F238E27FC236}">
                <a16:creationId xmlns:a16="http://schemas.microsoft.com/office/drawing/2014/main" id="{DB86D59F-4789-402C-99F0-7AF82C5EE8BF}"/>
              </a:ext>
            </a:extLst>
          </p:cNvPr>
          <p:cNvSpPr/>
          <p:nvPr/>
        </p:nvSpPr>
        <p:spPr>
          <a:xfrm>
            <a:off x="7851063" y="3128035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1" name="Form">
            <a:extLst>
              <a:ext uri="{FF2B5EF4-FFF2-40B4-BE49-F238E27FC236}">
                <a16:creationId xmlns:a16="http://schemas.microsoft.com/office/drawing/2014/main" id="{608410F1-5FC9-4D9B-A4FE-CDD3FBD0591F}"/>
              </a:ext>
            </a:extLst>
          </p:cNvPr>
          <p:cNvSpPr/>
          <p:nvPr/>
        </p:nvSpPr>
        <p:spPr>
          <a:xfrm>
            <a:off x="3257741" y="1201828"/>
            <a:ext cx="5825808" cy="1694501"/>
          </a:xfrm>
          <a:custGeom>
            <a:avLst/>
            <a:gdLst>
              <a:gd name="connsiteX0" fmla="*/ 1184 w 21600"/>
              <a:gd name="connsiteY0" fmla="*/ 0 h 21600"/>
              <a:gd name="connsiteX1" fmla="*/ 19193 w 21600"/>
              <a:gd name="connsiteY1" fmla="*/ 883 h 21600"/>
              <a:gd name="connsiteX2" fmla="*/ 21600 w 21600"/>
              <a:gd name="connsiteY2" fmla="*/ 21600 h 21600"/>
              <a:gd name="connsiteX3" fmla="*/ 0 w 21600"/>
              <a:gd name="connsiteY3" fmla="*/ 21356 h 21600"/>
              <a:gd name="connsiteX4" fmla="*/ 1184 w 21600"/>
              <a:gd name="connsiteY4" fmla="*/ 0 h 21600"/>
              <a:gd name="connsiteX0" fmla="*/ 2187 w 21600"/>
              <a:gd name="connsiteY0" fmla="*/ 30 h 20717"/>
              <a:gd name="connsiteX1" fmla="*/ 19193 w 21600"/>
              <a:gd name="connsiteY1" fmla="*/ 0 h 20717"/>
              <a:gd name="connsiteX2" fmla="*/ 21600 w 21600"/>
              <a:gd name="connsiteY2" fmla="*/ 20717 h 20717"/>
              <a:gd name="connsiteX3" fmla="*/ 0 w 21600"/>
              <a:gd name="connsiteY3" fmla="*/ 20473 h 20717"/>
              <a:gd name="connsiteX4" fmla="*/ 2187 w 21600"/>
              <a:gd name="connsiteY4" fmla="*/ 30 h 2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717" extrusionOk="0">
                <a:moveTo>
                  <a:pt x="2187" y="30"/>
                </a:moveTo>
                <a:lnTo>
                  <a:pt x="19193" y="0"/>
                </a:lnTo>
                <a:lnTo>
                  <a:pt x="21600" y="20717"/>
                </a:lnTo>
                <a:lnTo>
                  <a:pt x="0" y="20473"/>
                </a:lnTo>
                <a:cubicBezTo>
                  <a:pt x="395" y="13354"/>
                  <a:pt x="1792" y="7149"/>
                  <a:pt x="2187" y="3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2" name="Likbent triangel 51">
            <a:extLst>
              <a:ext uri="{FF2B5EF4-FFF2-40B4-BE49-F238E27FC236}">
                <a16:creationId xmlns:a16="http://schemas.microsoft.com/office/drawing/2014/main" id="{321513D4-7896-4CB6-8856-91321718E7A1}"/>
              </a:ext>
            </a:extLst>
          </p:cNvPr>
          <p:cNvSpPr/>
          <p:nvPr/>
        </p:nvSpPr>
        <p:spPr>
          <a:xfrm>
            <a:off x="8084902" y="5432126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Oval">
            <a:extLst>
              <a:ext uri="{FF2B5EF4-FFF2-40B4-BE49-F238E27FC236}">
                <a16:creationId xmlns:a16="http://schemas.microsoft.com/office/drawing/2014/main" id="{16A42CDC-A162-4E46-9BC0-5AF0C47E514A}"/>
              </a:ext>
            </a:extLst>
          </p:cNvPr>
          <p:cNvSpPr/>
          <p:nvPr/>
        </p:nvSpPr>
        <p:spPr>
          <a:xfrm>
            <a:off x="8012736" y="5386778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54" name="Rak pilkoppling 53">
            <a:extLst>
              <a:ext uri="{FF2B5EF4-FFF2-40B4-BE49-F238E27FC236}">
                <a16:creationId xmlns:a16="http://schemas.microsoft.com/office/drawing/2014/main" id="{47FFB74C-AC76-4546-9790-F6813FAE2079}"/>
              </a:ext>
            </a:extLst>
          </p:cNvPr>
          <p:cNvCxnSpPr>
            <a:cxnSpLocks/>
          </p:cNvCxnSpPr>
          <p:nvPr/>
        </p:nvCxnSpPr>
        <p:spPr>
          <a:xfrm>
            <a:off x="8419257" y="3709884"/>
            <a:ext cx="210662" cy="220015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E70A0E8C-91B2-4F44-8D7C-4E4C2DE956B7}"/>
              </a:ext>
            </a:extLst>
          </p:cNvPr>
          <p:cNvCxnSpPr>
            <a:cxnSpLocks/>
          </p:cNvCxnSpPr>
          <p:nvPr/>
        </p:nvCxnSpPr>
        <p:spPr>
          <a:xfrm flipH="1" flipV="1">
            <a:off x="8240218" y="5113176"/>
            <a:ext cx="317037" cy="832402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Rak pilkoppling 58">
            <a:extLst>
              <a:ext uri="{FF2B5EF4-FFF2-40B4-BE49-F238E27FC236}">
                <a16:creationId xmlns:a16="http://schemas.microsoft.com/office/drawing/2014/main" id="{420BB66F-7FAB-4AD1-A94B-559B5B0B5F6F}"/>
              </a:ext>
            </a:extLst>
          </p:cNvPr>
          <p:cNvCxnSpPr>
            <a:cxnSpLocks/>
          </p:cNvCxnSpPr>
          <p:nvPr/>
        </p:nvCxnSpPr>
        <p:spPr>
          <a:xfrm flipH="1">
            <a:off x="7377209" y="5214818"/>
            <a:ext cx="691707" cy="218460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62" name="Gruppera">
            <a:extLst>
              <a:ext uri="{FF2B5EF4-FFF2-40B4-BE49-F238E27FC236}">
                <a16:creationId xmlns:a16="http://schemas.microsoft.com/office/drawing/2014/main" id="{65C550AE-DA96-4CD7-9F5E-4E716334E498}"/>
              </a:ext>
            </a:extLst>
          </p:cNvPr>
          <p:cNvGrpSpPr/>
          <p:nvPr/>
        </p:nvGrpSpPr>
        <p:grpSpPr>
          <a:xfrm>
            <a:off x="8274409" y="3542008"/>
            <a:ext cx="158750" cy="158751"/>
            <a:chOff x="0" y="0"/>
            <a:chExt cx="317500" cy="317500"/>
          </a:xfrm>
        </p:grpSpPr>
        <p:sp>
          <p:nvSpPr>
            <p:cNvPr id="63" name="Oval">
              <a:extLst>
                <a:ext uri="{FF2B5EF4-FFF2-40B4-BE49-F238E27FC236}">
                  <a16:creationId xmlns:a16="http://schemas.microsoft.com/office/drawing/2014/main" id="{654D5EAB-2102-4441-9410-12DA60256881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4" name="Fotboll">
              <a:extLst>
                <a:ext uri="{FF2B5EF4-FFF2-40B4-BE49-F238E27FC236}">
                  <a16:creationId xmlns:a16="http://schemas.microsoft.com/office/drawing/2014/main" id="{00889A9E-3B9D-4EC2-8195-0AC8731DC849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F0AD24D3-1131-4978-AF83-DAFA813D4EA1}"/>
              </a:ext>
            </a:extLst>
          </p:cNvPr>
          <p:cNvCxnSpPr>
            <a:cxnSpLocks/>
          </p:cNvCxnSpPr>
          <p:nvPr/>
        </p:nvCxnSpPr>
        <p:spPr>
          <a:xfrm>
            <a:off x="7441323" y="5587251"/>
            <a:ext cx="905270" cy="636545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Rak koppling 67">
            <a:extLst>
              <a:ext uri="{FF2B5EF4-FFF2-40B4-BE49-F238E27FC236}">
                <a16:creationId xmlns:a16="http://schemas.microsoft.com/office/drawing/2014/main" id="{ACF8B270-64AB-4682-982C-03C5BD7C2AAE}"/>
              </a:ext>
            </a:extLst>
          </p:cNvPr>
          <p:cNvCxnSpPr>
            <a:cxnSpLocks/>
          </p:cNvCxnSpPr>
          <p:nvPr/>
        </p:nvCxnSpPr>
        <p:spPr>
          <a:xfrm flipH="1">
            <a:off x="8083392" y="3525094"/>
            <a:ext cx="134822" cy="162464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0" name="Oval"/>
          <p:cNvSpPr/>
          <p:nvPr/>
        </p:nvSpPr>
        <p:spPr>
          <a:xfrm>
            <a:off x="6180112" y="3682268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" name="Oval">
            <a:extLst>
              <a:ext uri="{FF2B5EF4-FFF2-40B4-BE49-F238E27FC236}">
                <a16:creationId xmlns:a16="http://schemas.microsoft.com/office/drawing/2014/main" id="{A6C1AB87-22A7-41B0-83C1-DBE159D36E8B}"/>
              </a:ext>
            </a:extLst>
          </p:cNvPr>
          <p:cNvSpPr/>
          <p:nvPr/>
        </p:nvSpPr>
        <p:spPr>
          <a:xfrm>
            <a:off x="3585199" y="1434633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" name="Oval">
            <a:extLst>
              <a:ext uri="{FF2B5EF4-FFF2-40B4-BE49-F238E27FC236}">
                <a16:creationId xmlns:a16="http://schemas.microsoft.com/office/drawing/2014/main" id="{2C86311A-C8F4-4316-A3A8-9E8CBCA053A9}"/>
              </a:ext>
            </a:extLst>
          </p:cNvPr>
          <p:cNvSpPr/>
          <p:nvPr/>
        </p:nvSpPr>
        <p:spPr>
          <a:xfrm>
            <a:off x="8786656" y="2387911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" name="Oval">
            <a:extLst>
              <a:ext uri="{FF2B5EF4-FFF2-40B4-BE49-F238E27FC236}">
                <a16:creationId xmlns:a16="http://schemas.microsoft.com/office/drawing/2014/main" id="{C4F1D508-747C-42A1-925D-BF0DE2B88BB8}"/>
              </a:ext>
            </a:extLst>
          </p:cNvPr>
          <p:cNvSpPr/>
          <p:nvPr/>
        </p:nvSpPr>
        <p:spPr>
          <a:xfrm>
            <a:off x="5423127" y="247564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3" name="Oval">
            <a:extLst>
              <a:ext uri="{FF2B5EF4-FFF2-40B4-BE49-F238E27FC236}">
                <a16:creationId xmlns:a16="http://schemas.microsoft.com/office/drawing/2014/main" id="{ABD48AF1-6ED8-40BB-838E-402BFC8BF17F}"/>
              </a:ext>
            </a:extLst>
          </p:cNvPr>
          <p:cNvSpPr/>
          <p:nvPr/>
        </p:nvSpPr>
        <p:spPr>
          <a:xfrm>
            <a:off x="7554006" y="175823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4" name="Oval">
            <a:extLst>
              <a:ext uri="{FF2B5EF4-FFF2-40B4-BE49-F238E27FC236}">
                <a16:creationId xmlns:a16="http://schemas.microsoft.com/office/drawing/2014/main" id="{D3346CDA-08BE-4DCC-98BE-77A8982A5B8B}"/>
              </a:ext>
            </a:extLst>
          </p:cNvPr>
          <p:cNvSpPr/>
          <p:nvPr/>
        </p:nvSpPr>
        <p:spPr>
          <a:xfrm>
            <a:off x="5661471" y="160508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5" name="Oval">
            <a:extLst>
              <a:ext uri="{FF2B5EF4-FFF2-40B4-BE49-F238E27FC236}">
                <a16:creationId xmlns:a16="http://schemas.microsoft.com/office/drawing/2014/main" id="{1B2A6D50-492F-46CB-A6BD-ACA5A0255168}"/>
              </a:ext>
            </a:extLst>
          </p:cNvPr>
          <p:cNvSpPr/>
          <p:nvPr/>
        </p:nvSpPr>
        <p:spPr>
          <a:xfrm>
            <a:off x="6914450" y="2322596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6" name="Oval">
            <a:extLst>
              <a:ext uri="{FF2B5EF4-FFF2-40B4-BE49-F238E27FC236}">
                <a16:creationId xmlns:a16="http://schemas.microsoft.com/office/drawing/2014/main" id="{ECEB7920-8EC9-4272-8459-716515D711F8}"/>
              </a:ext>
            </a:extLst>
          </p:cNvPr>
          <p:cNvSpPr/>
          <p:nvPr/>
        </p:nvSpPr>
        <p:spPr>
          <a:xfrm>
            <a:off x="4505049" y="2049078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7" name="Oval">
            <a:extLst>
              <a:ext uri="{FF2B5EF4-FFF2-40B4-BE49-F238E27FC236}">
                <a16:creationId xmlns:a16="http://schemas.microsoft.com/office/drawing/2014/main" id="{04147ECC-5E1C-4C00-AC6C-744ABE3C9E9C}"/>
              </a:ext>
            </a:extLst>
          </p:cNvPr>
          <p:cNvSpPr/>
          <p:nvPr/>
        </p:nvSpPr>
        <p:spPr>
          <a:xfrm>
            <a:off x="3204183" y="2413232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Oval">
            <a:extLst>
              <a:ext uri="{FF2B5EF4-FFF2-40B4-BE49-F238E27FC236}">
                <a16:creationId xmlns:a16="http://schemas.microsoft.com/office/drawing/2014/main" id="{42D77130-B2ED-47FB-B3FE-95FAFED00FD1}"/>
              </a:ext>
            </a:extLst>
          </p:cNvPr>
          <p:cNvSpPr/>
          <p:nvPr/>
        </p:nvSpPr>
        <p:spPr>
          <a:xfrm>
            <a:off x="8346593" y="1377671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9" name="Oval">
            <a:extLst>
              <a:ext uri="{FF2B5EF4-FFF2-40B4-BE49-F238E27FC236}">
                <a16:creationId xmlns:a16="http://schemas.microsoft.com/office/drawing/2014/main" id="{77312F28-2064-431D-917A-2DA2B146CFC5}"/>
              </a:ext>
            </a:extLst>
          </p:cNvPr>
          <p:cNvSpPr/>
          <p:nvPr/>
        </p:nvSpPr>
        <p:spPr>
          <a:xfrm>
            <a:off x="6474387" y="1392534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0" name="Oval">
            <a:extLst>
              <a:ext uri="{FF2B5EF4-FFF2-40B4-BE49-F238E27FC236}">
                <a16:creationId xmlns:a16="http://schemas.microsoft.com/office/drawing/2014/main" id="{470E9BA9-16F5-49ED-A6BB-2FB336999FAB}"/>
              </a:ext>
            </a:extLst>
          </p:cNvPr>
          <p:cNvSpPr/>
          <p:nvPr/>
        </p:nvSpPr>
        <p:spPr>
          <a:xfrm>
            <a:off x="6168789" y="2152779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1" name="Oval">
            <a:extLst>
              <a:ext uri="{FF2B5EF4-FFF2-40B4-BE49-F238E27FC236}">
                <a16:creationId xmlns:a16="http://schemas.microsoft.com/office/drawing/2014/main" id="{B341E89C-8E22-4765-97C2-928CFB6E6624}"/>
              </a:ext>
            </a:extLst>
          </p:cNvPr>
          <p:cNvSpPr/>
          <p:nvPr/>
        </p:nvSpPr>
        <p:spPr>
          <a:xfrm>
            <a:off x="7377209" y="2558331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6106711B-376A-44F1-80B4-B630F33BA1D7}"/>
              </a:ext>
            </a:extLst>
          </p:cNvPr>
          <p:cNvCxnSpPr/>
          <p:nvPr/>
        </p:nvCxnSpPr>
        <p:spPr>
          <a:xfrm>
            <a:off x="4492801" y="1081230"/>
            <a:ext cx="3468924" cy="0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4" name="Gruppera">
            <a:extLst>
              <a:ext uri="{FF2B5EF4-FFF2-40B4-BE49-F238E27FC236}">
                <a16:creationId xmlns:a16="http://schemas.microsoft.com/office/drawing/2014/main" id="{C54DC980-3A2B-4F7E-8321-B763477453D1}"/>
              </a:ext>
            </a:extLst>
          </p:cNvPr>
          <p:cNvGrpSpPr/>
          <p:nvPr/>
        </p:nvGrpSpPr>
        <p:grpSpPr>
          <a:xfrm>
            <a:off x="4801942" y="2081763"/>
            <a:ext cx="158750" cy="158751"/>
            <a:chOff x="0" y="0"/>
            <a:chExt cx="317500" cy="317500"/>
          </a:xfrm>
        </p:grpSpPr>
        <p:sp>
          <p:nvSpPr>
            <p:cNvPr id="85" name="Oval">
              <a:extLst>
                <a:ext uri="{FF2B5EF4-FFF2-40B4-BE49-F238E27FC236}">
                  <a16:creationId xmlns:a16="http://schemas.microsoft.com/office/drawing/2014/main" id="{6074A852-0FE4-4C5A-B3BA-15289F9ED4E4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86" name="Fotboll">
              <a:extLst>
                <a:ext uri="{FF2B5EF4-FFF2-40B4-BE49-F238E27FC236}">
                  <a16:creationId xmlns:a16="http://schemas.microsoft.com/office/drawing/2014/main" id="{F7137C81-B900-4120-9023-7DCDA6E07733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cxnSp>
        <p:nvCxnSpPr>
          <p:cNvPr id="87" name="Rak pilkoppling 86">
            <a:extLst>
              <a:ext uri="{FF2B5EF4-FFF2-40B4-BE49-F238E27FC236}">
                <a16:creationId xmlns:a16="http://schemas.microsoft.com/office/drawing/2014/main" id="{663055EE-A406-4DDF-B1D1-A041D2E70CC9}"/>
              </a:ext>
            </a:extLst>
          </p:cNvPr>
          <p:cNvCxnSpPr>
            <a:cxnSpLocks/>
          </p:cNvCxnSpPr>
          <p:nvPr/>
        </p:nvCxnSpPr>
        <p:spPr>
          <a:xfrm flipV="1">
            <a:off x="5106419" y="1605085"/>
            <a:ext cx="1929699" cy="555426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5" name="Bildobjekt 54">
            <a:extLst>
              <a:ext uri="{FF2B5EF4-FFF2-40B4-BE49-F238E27FC236}">
                <a16:creationId xmlns:a16="http://schemas.microsoft.com/office/drawing/2014/main" id="{961BA61D-D5B7-4831-8BDB-2C28204AC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57" name="Form">
            <a:extLst>
              <a:ext uri="{FF2B5EF4-FFF2-40B4-BE49-F238E27FC236}">
                <a16:creationId xmlns:a16="http://schemas.microsoft.com/office/drawing/2014/main" id="{5F41A0A6-5932-4710-AFB8-486E4CDEA16A}"/>
              </a:ext>
            </a:extLst>
          </p:cNvPr>
          <p:cNvSpPr/>
          <p:nvPr/>
        </p:nvSpPr>
        <p:spPr>
          <a:xfrm>
            <a:off x="2105336" y="4160961"/>
            <a:ext cx="3466178" cy="1777602"/>
          </a:xfrm>
          <a:custGeom>
            <a:avLst/>
            <a:gdLst>
              <a:gd name="connsiteX0" fmla="*/ 1184 w 21600"/>
              <a:gd name="connsiteY0" fmla="*/ 0 h 21600"/>
              <a:gd name="connsiteX1" fmla="*/ 19193 w 21600"/>
              <a:gd name="connsiteY1" fmla="*/ 883 h 21600"/>
              <a:gd name="connsiteX2" fmla="*/ 21600 w 21600"/>
              <a:gd name="connsiteY2" fmla="*/ 21600 h 21600"/>
              <a:gd name="connsiteX3" fmla="*/ 0 w 21600"/>
              <a:gd name="connsiteY3" fmla="*/ 21356 h 21600"/>
              <a:gd name="connsiteX4" fmla="*/ 1184 w 21600"/>
              <a:gd name="connsiteY4" fmla="*/ 0 h 21600"/>
              <a:gd name="connsiteX0" fmla="*/ 2187 w 21600"/>
              <a:gd name="connsiteY0" fmla="*/ 30 h 20717"/>
              <a:gd name="connsiteX1" fmla="*/ 19193 w 21600"/>
              <a:gd name="connsiteY1" fmla="*/ 0 h 20717"/>
              <a:gd name="connsiteX2" fmla="*/ 21600 w 21600"/>
              <a:gd name="connsiteY2" fmla="*/ 20717 h 20717"/>
              <a:gd name="connsiteX3" fmla="*/ 0 w 21600"/>
              <a:gd name="connsiteY3" fmla="*/ 20473 h 20717"/>
              <a:gd name="connsiteX4" fmla="*/ 2187 w 21600"/>
              <a:gd name="connsiteY4" fmla="*/ 30 h 20717"/>
              <a:gd name="connsiteX0" fmla="*/ 4145 w 21600"/>
              <a:gd name="connsiteY0" fmla="*/ 0 h 21703"/>
              <a:gd name="connsiteX1" fmla="*/ 19193 w 21600"/>
              <a:gd name="connsiteY1" fmla="*/ 986 h 21703"/>
              <a:gd name="connsiteX2" fmla="*/ 21600 w 21600"/>
              <a:gd name="connsiteY2" fmla="*/ 21703 h 21703"/>
              <a:gd name="connsiteX3" fmla="*/ 0 w 21600"/>
              <a:gd name="connsiteY3" fmla="*/ 21459 h 21703"/>
              <a:gd name="connsiteX4" fmla="*/ 4145 w 21600"/>
              <a:gd name="connsiteY4" fmla="*/ 0 h 21703"/>
              <a:gd name="connsiteX0" fmla="*/ 4145 w 21678"/>
              <a:gd name="connsiteY0" fmla="*/ 901 h 22604"/>
              <a:gd name="connsiteX1" fmla="*/ 21678 w 21678"/>
              <a:gd name="connsiteY1" fmla="*/ 0 h 22604"/>
              <a:gd name="connsiteX2" fmla="*/ 21600 w 21678"/>
              <a:gd name="connsiteY2" fmla="*/ 22604 h 22604"/>
              <a:gd name="connsiteX3" fmla="*/ 0 w 21678"/>
              <a:gd name="connsiteY3" fmla="*/ 22360 h 22604"/>
              <a:gd name="connsiteX4" fmla="*/ 4145 w 21678"/>
              <a:gd name="connsiteY4" fmla="*/ 901 h 22604"/>
              <a:gd name="connsiteX0" fmla="*/ 4145 w 21979"/>
              <a:gd name="connsiteY0" fmla="*/ 30 h 21733"/>
              <a:gd name="connsiteX1" fmla="*/ 21979 w 21979"/>
              <a:gd name="connsiteY1" fmla="*/ 0 h 21733"/>
              <a:gd name="connsiteX2" fmla="*/ 21600 w 21979"/>
              <a:gd name="connsiteY2" fmla="*/ 21733 h 21733"/>
              <a:gd name="connsiteX3" fmla="*/ 0 w 21979"/>
              <a:gd name="connsiteY3" fmla="*/ 21489 h 21733"/>
              <a:gd name="connsiteX4" fmla="*/ 4145 w 21979"/>
              <a:gd name="connsiteY4" fmla="*/ 30 h 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79" h="21733" extrusionOk="0">
                <a:moveTo>
                  <a:pt x="4145" y="30"/>
                </a:moveTo>
                <a:lnTo>
                  <a:pt x="21979" y="0"/>
                </a:lnTo>
                <a:cubicBezTo>
                  <a:pt x="21953" y="7535"/>
                  <a:pt x="21626" y="14198"/>
                  <a:pt x="21600" y="21733"/>
                </a:cubicBezTo>
                <a:lnTo>
                  <a:pt x="0" y="21489"/>
                </a:lnTo>
                <a:cubicBezTo>
                  <a:pt x="395" y="14370"/>
                  <a:pt x="3750" y="7149"/>
                  <a:pt x="4145" y="3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0" name="Oval">
            <a:extLst>
              <a:ext uri="{FF2B5EF4-FFF2-40B4-BE49-F238E27FC236}">
                <a16:creationId xmlns:a16="http://schemas.microsoft.com/office/drawing/2014/main" id="{7D9523D5-954A-4076-AAEB-3BC2C52CBDD9}"/>
              </a:ext>
            </a:extLst>
          </p:cNvPr>
          <p:cNvSpPr/>
          <p:nvPr/>
        </p:nvSpPr>
        <p:spPr>
          <a:xfrm>
            <a:off x="4717357" y="5386777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1" name="Oval">
            <a:extLst>
              <a:ext uri="{FF2B5EF4-FFF2-40B4-BE49-F238E27FC236}">
                <a16:creationId xmlns:a16="http://schemas.microsoft.com/office/drawing/2014/main" id="{A69A35D6-DA7C-4377-8D1F-75A5AC23ED91}"/>
              </a:ext>
            </a:extLst>
          </p:cNvPr>
          <p:cNvSpPr/>
          <p:nvPr/>
        </p:nvSpPr>
        <p:spPr>
          <a:xfrm>
            <a:off x="3046373" y="5214818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" name="Oval">
            <a:extLst>
              <a:ext uri="{FF2B5EF4-FFF2-40B4-BE49-F238E27FC236}">
                <a16:creationId xmlns:a16="http://schemas.microsoft.com/office/drawing/2014/main" id="{720F3EA5-E8C8-4C36-8072-63D770BA60AC}"/>
              </a:ext>
            </a:extLst>
          </p:cNvPr>
          <p:cNvSpPr/>
          <p:nvPr/>
        </p:nvSpPr>
        <p:spPr>
          <a:xfrm>
            <a:off x="3866271" y="4559334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" name="Oval">
            <a:extLst>
              <a:ext uri="{FF2B5EF4-FFF2-40B4-BE49-F238E27FC236}">
                <a16:creationId xmlns:a16="http://schemas.microsoft.com/office/drawing/2014/main" id="{9BAEBEFA-2F1B-4604-ABFD-29CFBE6E6350}"/>
              </a:ext>
            </a:extLst>
          </p:cNvPr>
          <p:cNvSpPr/>
          <p:nvPr/>
        </p:nvSpPr>
        <p:spPr>
          <a:xfrm>
            <a:off x="3044668" y="438386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7" name="Oval">
            <a:extLst>
              <a:ext uri="{FF2B5EF4-FFF2-40B4-BE49-F238E27FC236}">
                <a16:creationId xmlns:a16="http://schemas.microsoft.com/office/drawing/2014/main" id="{BE907DEA-AC16-4E9F-9B60-E6B7B741E462}"/>
              </a:ext>
            </a:extLst>
          </p:cNvPr>
          <p:cNvSpPr/>
          <p:nvPr/>
        </p:nvSpPr>
        <p:spPr>
          <a:xfrm>
            <a:off x="3622936" y="5025441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" name="Oval">
            <a:extLst>
              <a:ext uri="{FF2B5EF4-FFF2-40B4-BE49-F238E27FC236}">
                <a16:creationId xmlns:a16="http://schemas.microsoft.com/office/drawing/2014/main" id="{A5F176EE-B063-49A9-93DD-7934F0F74E4E}"/>
              </a:ext>
            </a:extLst>
          </p:cNvPr>
          <p:cNvSpPr/>
          <p:nvPr/>
        </p:nvSpPr>
        <p:spPr>
          <a:xfrm>
            <a:off x="4759007" y="4475086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2" name="Oval">
            <a:extLst>
              <a:ext uri="{FF2B5EF4-FFF2-40B4-BE49-F238E27FC236}">
                <a16:creationId xmlns:a16="http://schemas.microsoft.com/office/drawing/2014/main" id="{49E3DED1-DC35-445B-ADBC-ACAD7885E517}"/>
              </a:ext>
            </a:extLst>
          </p:cNvPr>
          <p:cNvSpPr/>
          <p:nvPr/>
        </p:nvSpPr>
        <p:spPr>
          <a:xfrm>
            <a:off x="3866271" y="5482002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41769252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2" name="Gruppera"/>
          <p:cNvGrpSpPr/>
          <p:nvPr/>
        </p:nvGrpSpPr>
        <p:grpSpPr>
          <a:xfrm>
            <a:off x="3402681" y="2603428"/>
            <a:ext cx="243335" cy="390074"/>
            <a:chOff x="31165" y="0"/>
            <a:chExt cx="486668" cy="780144"/>
          </a:xfrm>
          <a:solidFill>
            <a:schemeClr val="bg1"/>
          </a:solidFill>
        </p:grpSpPr>
        <p:sp>
          <p:nvSpPr>
            <p:cNvPr id="200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01" name="VY"/>
            <p:cNvSpPr txBox="1"/>
            <p:nvPr/>
          </p:nvSpPr>
          <p:spPr>
            <a:xfrm>
              <a:off x="42747" y="354388"/>
              <a:ext cx="461662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VY</a:t>
              </a:r>
            </a:p>
          </p:txBody>
        </p:sp>
      </p:grpSp>
      <p:grpSp>
        <p:nvGrpSpPr>
          <p:cNvPr id="205" name="Gruppera"/>
          <p:cNvGrpSpPr/>
          <p:nvPr/>
        </p:nvGrpSpPr>
        <p:grpSpPr>
          <a:xfrm>
            <a:off x="8175922" y="2603427"/>
            <a:ext cx="243335" cy="390074"/>
            <a:chOff x="31165" y="0"/>
            <a:chExt cx="486668" cy="780144"/>
          </a:xfrm>
          <a:solidFill>
            <a:schemeClr val="bg1"/>
          </a:solidFill>
        </p:grpSpPr>
        <p:sp>
          <p:nvSpPr>
            <p:cNvPr id="203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04" name="HY"/>
            <p:cNvSpPr txBox="1"/>
            <p:nvPr/>
          </p:nvSpPr>
          <p:spPr>
            <a:xfrm>
              <a:off x="34731" y="354388"/>
              <a:ext cx="477694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HY</a:t>
              </a:r>
            </a:p>
          </p:txBody>
        </p:sp>
      </p:grpSp>
      <p:grpSp>
        <p:nvGrpSpPr>
          <p:cNvPr id="211" name="Gruppera"/>
          <p:cNvGrpSpPr/>
          <p:nvPr/>
        </p:nvGrpSpPr>
        <p:grpSpPr>
          <a:xfrm>
            <a:off x="6063631" y="2215018"/>
            <a:ext cx="243335" cy="390074"/>
            <a:chOff x="31165" y="0"/>
            <a:chExt cx="486668" cy="780144"/>
          </a:xfrm>
          <a:solidFill>
            <a:schemeClr val="bg1"/>
          </a:solidFill>
        </p:grpSpPr>
        <p:sp>
          <p:nvSpPr>
            <p:cNvPr id="209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0" name="CF"/>
            <p:cNvSpPr txBox="1"/>
            <p:nvPr/>
          </p:nvSpPr>
          <p:spPr>
            <a:xfrm>
              <a:off x="42747" y="354388"/>
              <a:ext cx="461662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CF</a:t>
              </a:r>
            </a:p>
          </p:txBody>
        </p:sp>
      </p:grpSp>
      <p:grpSp>
        <p:nvGrpSpPr>
          <p:cNvPr id="214" name="Gruppera"/>
          <p:cNvGrpSpPr/>
          <p:nvPr/>
        </p:nvGrpSpPr>
        <p:grpSpPr>
          <a:xfrm>
            <a:off x="6097623" y="3524465"/>
            <a:ext cx="261290" cy="390074"/>
            <a:chOff x="12289" y="0"/>
            <a:chExt cx="522578" cy="780144"/>
          </a:xfrm>
          <a:solidFill>
            <a:schemeClr val="bg1"/>
          </a:solidFill>
        </p:grpSpPr>
        <p:sp>
          <p:nvSpPr>
            <p:cNvPr id="212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3" name="CM"/>
            <p:cNvSpPr txBox="1"/>
            <p:nvPr/>
          </p:nvSpPr>
          <p:spPr>
            <a:xfrm>
              <a:off x="12289" y="354388"/>
              <a:ext cx="522578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CM</a:t>
              </a:r>
            </a:p>
          </p:txBody>
        </p:sp>
      </p:grpSp>
      <p:grpSp>
        <p:nvGrpSpPr>
          <p:cNvPr id="220" name="Gruppera"/>
          <p:cNvGrpSpPr/>
          <p:nvPr/>
        </p:nvGrpSpPr>
        <p:grpSpPr>
          <a:xfrm>
            <a:off x="4183851" y="4891018"/>
            <a:ext cx="351058" cy="386684"/>
            <a:chOff x="-56209" y="0"/>
            <a:chExt cx="702113" cy="773366"/>
          </a:xfrm>
        </p:grpSpPr>
        <p:sp>
          <p:nvSpPr>
            <p:cNvPr id="218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19" name="VB"/>
            <p:cNvSpPr txBox="1"/>
            <p:nvPr/>
          </p:nvSpPr>
          <p:spPr>
            <a:xfrm>
              <a:off x="-56209" y="347609"/>
              <a:ext cx="702113" cy="4257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V</a:t>
              </a:r>
              <a:r>
                <a:rPr kumimoji="0" lang="sv-SE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M</a:t>
              </a: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B</a:t>
              </a:r>
            </a:p>
          </p:txBody>
        </p:sp>
      </p:grpSp>
      <p:grpSp>
        <p:nvGrpSpPr>
          <p:cNvPr id="223" name="Gruppera"/>
          <p:cNvGrpSpPr/>
          <p:nvPr/>
        </p:nvGrpSpPr>
        <p:grpSpPr>
          <a:xfrm>
            <a:off x="7509325" y="4798545"/>
            <a:ext cx="359073" cy="390074"/>
            <a:chOff x="-85493" y="0"/>
            <a:chExt cx="718143" cy="780144"/>
          </a:xfrm>
          <a:solidFill>
            <a:schemeClr val="bg1"/>
          </a:solidFill>
        </p:grpSpPr>
        <p:sp>
          <p:nvSpPr>
            <p:cNvPr id="221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22" name="HB"/>
            <p:cNvSpPr txBox="1"/>
            <p:nvPr/>
          </p:nvSpPr>
          <p:spPr>
            <a:xfrm>
              <a:off x="-85493" y="354388"/>
              <a:ext cx="718143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H</a:t>
              </a:r>
              <a:r>
                <a:rPr kumimoji="0" lang="sv-SE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M</a:t>
              </a: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B</a:t>
              </a:r>
            </a:p>
          </p:txBody>
        </p:sp>
      </p:grpSp>
      <p:grpSp>
        <p:nvGrpSpPr>
          <p:cNvPr id="226" name="Gruppera"/>
          <p:cNvGrpSpPr/>
          <p:nvPr/>
        </p:nvGrpSpPr>
        <p:grpSpPr>
          <a:xfrm>
            <a:off x="6058201" y="5823670"/>
            <a:ext cx="253275" cy="390074"/>
            <a:chOff x="20305" y="0"/>
            <a:chExt cx="506548" cy="780144"/>
          </a:xfrm>
        </p:grpSpPr>
        <p:sp>
          <p:nvSpPr>
            <p:cNvPr id="224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25" name="MV"/>
            <p:cNvSpPr txBox="1"/>
            <p:nvPr/>
          </p:nvSpPr>
          <p:spPr>
            <a:xfrm>
              <a:off x="20305" y="354388"/>
              <a:ext cx="506548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MV</a:t>
              </a:r>
            </a:p>
          </p:txBody>
        </p:sp>
      </p:grpSp>
      <p:sp>
        <p:nvSpPr>
          <p:cNvPr id="227" name="Rektangel"/>
          <p:cNvSpPr/>
          <p:nvPr/>
        </p:nvSpPr>
        <p:spPr>
          <a:xfrm>
            <a:off x="-6026" y="0"/>
            <a:ext cx="3755066" cy="1469795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28" name="Speluppbyggnad…"/>
          <p:cNvSpPr txBox="1"/>
          <p:nvPr/>
        </p:nvSpPr>
        <p:spPr>
          <a:xfrm>
            <a:off x="58007" y="763640"/>
            <a:ext cx="3149901" cy="305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Utgångspositioner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</a:t>
            </a:r>
            <a:r>
              <a:rPr kumimoji="0" lang="sv-SE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1 - 2 - 3 - 3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 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C35F1883-D941-48DA-AF22-8A5DEC68B436}"/>
              </a:ext>
            </a:extLst>
          </p:cNvPr>
          <p:cNvSpPr txBox="1"/>
          <p:nvPr/>
        </p:nvSpPr>
        <p:spPr>
          <a:xfrm>
            <a:off x="763437" y="156081"/>
            <a:ext cx="2257200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SPELUPPBYGGNAD</a:t>
            </a: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F84C45C6-7A6A-487B-8ABF-F04D735E7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grpSp>
        <p:nvGrpSpPr>
          <p:cNvPr id="29" name="Gruppera">
            <a:extLst>
              <a:ext uri="{FF2B5EF4-FFF2-40B4-BE49-F238E27FC236}">
                <a16:creationId xmlns:a16="http://schemas.microsoft.com/office/drawing/2014/main" id="{649B7932-B076-7BE1-CF92-BBEA8EA73A13}"/>
              </a:ext>
            </a:extLst>
          </p:cNvPr>
          <p:cNvGrpSpPr/>
          <p:nvPr/>
        </p:nvGrpSpPr>
        <p:grpSpPr>
          <a:xfrm>
            <a:off x="3030075" y="3849143"/>
            <a:ext cx="243335" cy="390074"/>
            <a:chOff x="31165" y="0"/>
            <a:chExt cx="486668" cy="780144"/>
          </a:xfrm>
          <a:solidFill>
            <a:schemeClr val="bg1"/>
          </a:solidFill>
        </p:grpSpPr>
        <p:sp>
          <p:nvSpPr>
            <p:cNvPr id="31" name="Oval">
              <a:extLst>
                <a:ext uri="{FF2B5EF4-FFF2-40B4-BE49-F238E27FC236}">
                  <a16:creationId xmlns:a16="http://schemas.microsoft.com/office/drawing/2014/main" id="{32479940-5660-5366-8FF1-164CFF7B733D}"/>
                </a:ext>
              </a:extLst>
            </p:cNvPr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2" name="CM">
              <a:extLst>
                <a:ext uri="{FF2B5EF4-FFF2-40B4-BE49-F238E27FC236}">
                  <a16:creationId xmlns:a16="http://schemas.microsoft.com/office/drawing/2014/main" id="{6EF82A3F-6BA2-F89E-4A06-3DA1A95A0056}"/>
                </a:ext>
              </a:extLst>
            </p:cNvPr>
            <p:cNvSpPr txBox="1"/>
            <p:nvPr/>
          </p:nvSpPr>
          <p:spPr>
            <a:xfrm>
              <a:off x="34731" y="354388"/>
              <a:ext cx="477694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VB</a:t>
              </a:r>
              <a:endParaRPr kumimoji="0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33" name="Gruppera">
            <a:extLst>
              <a:ext uri="{FF2B5EF4-FFF2-40B4-BE49-F238E27FC236}">
                <a16:creationId xmlns:a16="http://schemas.microsoft.com/office/drawing/2014/main" id="{CAA75B3E-041B-F0B4-D3E7-0F455FF4F0B6}"/>
              </a:ext>
            </a:extLst>
          </p:cNvPr>
          <p:cNvGrpSpPr/>
          <p:nvPr/>
        </p:nvGrpSpPr>
        <p:grpSpPr>
          <a:xfrm>
            <a:off x="8794700" y="3849143"/>
            <a:ext cx="246862" cy="390074"/>
            <a:chOff x="26717" y="0"/>
            <a:chExt cx="493722" cy="780144"/>
          </a:xfrm>
          <a:solidFill>
            <a:schemeClr val="bg1"/>
          </a:solidFill>
        </p:grpSpPr>
        <p:sp>
          <p:nvSpPr>
            <p:cNvPr id="34" name="Oval">
              <a:extLst>
                <a:ext uri="{FF2B5EF4-FFF2-40B4-BE49-F238E27FC236}">
                  <a16:creationId xmlns:a16="http://schemas.microsoft.com/office/drawing/2014/main" id="{098F46F2-16D0-942A-5675-43C2E96B8EBB}"/>
                </a:ext>
              </a:extLst>
            </p:cNvPr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5" name="CM">
              <a:extLst>
                <a:ext uri="{FF2B5EF4-FFF2-40B4-BE49-F238E27FC236}">
                  <a16:creationId xmlns:a16="http://schemas.microsoft.com/office/drawing/2014/main" id="{97CF66EF-3364-25E3-C859-D245CA4960AA}"/>
                </a:ext>
              </a:extLst>
            </p:cNvPr>
            <p:cNvSpPr txBox="1"/>
            <p:nvPr/>
          </p:nvSpPr>
          <p:spPr>
            <a:xfrm>
              <a:off x="26717" y="354388"/>
              <a:ext cx="493722" cy="425756"/>
            </a:xfrm>
            <a:prstGeom prst="rect">
              <a:avLst/>
            </a:prstGeom>
            <a:noFill/>
            <a:ln w="12700" cap="flat">
              <a:solidFill>
                <a:srgbClr val="0070C0"/>
              </a:solidFill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HB</a:t>
              </a:r>
              <a:endParaRPr kumimoji="0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2958688" y="1847378"/>
            <a:ext cx="6292952" cy="1703780"/>
          </a:xfrm>
          <a:custGeom>
            <a:avLst/>
            <a:gdLst>
              <a:gd name="connsiteX0" fmla="*/ 1184 w 22466"/>
              <a:gd name="connsiteY0" fmla="*/ 0 h 21356"/>
              <a:gd name="connsiteX1" fmla="*/ 20369 w 22466"/>
              <a:gd name="connsiteY1" fmla="*/ 313 h 21356"/>
              <a:gd name="connsiteX2" fmla="*/ 22466 w 22466"/>
              <a:gd name="connsiteY2" fmla="*/ 21345 h 21356"/>
              <a:gd name="connsiteX3" fmla="*/ 0 w 22466"/>
              <a:gd name="connsiteY3" fmla="*/ 21356 h 21356"/>
              <a:gd name="connsiteX4" fmla="*/ 1184 w 22466"/>
              <a:gd name="connsiteY4" fmla="*/ 0 h 21356"/>
              <a:gd name="connsiteX0" fmla="*/ 2050 w 23332"/>
              <a:gd name="connsiteY0" fmla="*/ 0 h 21356"/>
              <a:gd name="connsiteX1" fmla="*/ 21235 w 23332"/>
              <a:gd name="connsiteY1" fmla="*/ 313 h 21356"/>
              <a:gd name="connsiteX2" fmla="*/ 23332 w 23332"/>
              <a:gd name="connsiteY2" fmla="*/ 21345 h 21356"/>
              <a:gd name="connsiteX3" fmla="*/ 0 w 23332"/>
              <a:gd name="connsiteY3" fmla="*/ 21356 h 21356"/>
              <a:gd name="connsiteX4" fmla="*/ 2050 w 23332"/>
              <a:gd name="connsiteY4" fmla="*/ 0 h 21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2" h="21356" extrusionOk="0">
                <a:moveTo>
                  <a:pt x="2050" y="0"/>
                </a:moveTo>
                <a:lnTo>
                  <a:pt x="21235" y="313"/>
                </a:lnTo>
                <a:lnTo>
                  <a:pt x="23332" y="21345"/>
                </a:lnTo>
                <a:lnTo>
                  <a:pt x="0" y="21356"/>
                </a:lnTo>
                <a:cubicBezTo>
                  <a:pt x="395" y="14237"/>
                  <a:pt x="1655" y="7119"/>
                  <a:pt x="2050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2" name="Rektangel"/>
          <p:cNvSpPr/>
          <p:nvPr/>
        </p:nvSpPr>
        <p:spPr>
          <a:xfrm>
            <a:off x="-6026" y="0"/>
            <a:ext cx="2797453" cy="294052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7" name="Arbetssätt…"/>
          <p:cNvSpPr txBox="1"/>
          <p:nvPr/>
        </p:nvSpPr>
        <p:spPr>
          <a:xfrm>
            <a:off x="92631" y="849411"/>
            <a:ext cx="2627298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UTGÅNGSPOSITIONER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DIF Display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 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LOCKA med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backarna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LÅS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deras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backlinje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med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7, 11, 9 som ställer sig offside på inspark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N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är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motståndarnas pressar vill vi spela igenom eller förbi deras mittfält…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grpSp>
        <p:nvGrpSpPr>
          <p:cNvPr id="240" name="Gruppera"/>
          <p:cNvGrpSpPr/>
          <p:nvPr/>
        </p:nvGrpSpPr>
        <p:grpSpPr>
          <a:xfrm>
            <a:off x="6026150" y="5758761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41" name="Oval"/>
          <p:cNvSpPr/>
          <p:nvPr/>
        </p:nvSpPr>
        <p:spPr>
          <a:xfrm>
            <a:off x="4333844" y="4697707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3" name="Oval"/>
          <p:cNvSpPr/>
          <p:nvPr/>
        </p:nvSpPr>
        <p:spPr>
          <a:xfrm>
            <a:off x="7615944" y="479356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8" name="Oval"/>
          <p:cNvSpPr/>
          <p:nvPr/>
        </p:nvSpPr>
        <p:spPr>
          <a:xfrm>
            <a:off x="6101826" y="296336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9" name="Oval"/>
          <p:cNvSpPr/>
          <p:nvPr/>
        </p:nvSpPr>
        <p:spPr>
          <a:xfrm>
            <a:off x="3775485" y="182295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0" name="Oval"/>
          <p:cNvSpPr/>
          <p:nvPr/>
        </p:nvSpPr>
        <p:spPr>
          <a:xfrm>
            <a:off x="6023919" y="175938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1" name="Oval"/>
          <p:cNvSpPr/>
          <p:nvPr/>
        </p:nvSpPr>
        <p:spPr>
          <a:xfrm>
            <a:off x="8174401" y="1853356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2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4" name="Oval"/>
          <p:cNvSpPr/>
          <p:nvPr/>
        </p:nvSpPr>
        <p:spPr>
          <a:xfrm>
            <a:off x="8050559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5" name="Oval"/>
          <p:cNvSpPr/>
          <p:nvPr/>
        </p:nvSpPr>
        <p:spPr>
          <a:xfrm>
            <a:off x="6124071" y="4271467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6" name="Oval"/>
          <p:cNvSpPr/>
          <p:nvPr/>
        </p:nvSpPr>
        <p:spPr>
          <a:xfrm>
            <a:off x="4117120" y="33118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7" name="Oval"/>
          <p:cNvSpPr/>
          <p:nvPr/>
        </p:nvSpPr>
        <p:spPr>
          <a:xfrm>
            <a:off x="6540925" y="317837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0" name="Oval"/>
          <p:cNvSpPr/>
          <p:nvPr/>
        </p:nvSpPr>
        <p:spPr>
          <a:xfrm>
            <a:off x="4537499" y="205328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2" name="Oval"/>
          <p:cNvSpPr/>
          <p:nvPr/>
        </p:nvSpPr>
        <p:spPr>
          <a:xfrm>
            <a:off x="5992620" y="205328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E9A9E579-661A-4BCC-80E0-24D2F26A5DDB}"/>
              </a:ext>
            </a:extLst>
          </p:cNvPr>
          <p:cNvSpPr txBox="1"/>
          <p:nvPr/>
        </p:nvSpPr>
        <p:spPr>
          <a:xfrm>
            <a:off x="460589" y="208627"/>
            <a:ext cx="2086707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ARBETSSÄTT</a:t>
            </a: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D6570C60-7BBC-46F4-BBEB-8AAC47F35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1" name="Oval">
            <a:extLst>
              <a:ext uri="{FF2B5EF4-FFF2-40B4-BE49-F238E27FC236}">
                <a16:creationId xmlns:a16="http://schemas.microsoft.com/office/drawing/2014/main" id="{FFE23B9A-AC5C-C310-E29D-BE2A974C812E}"/>
              </a:ext>
            </a:extLst>
          </p:cNvPr>
          <p:cNvSpPr/>
          <p:nvPr/>
        </p:nvSpPr>
        <p:spPr>
          <a:xfrm>
            <a:off x="7534699" y="208781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5638EE20-7C4E-5833-82B5-6C242D98346D}"/>
              </a:ext>
            </a:extLst>
          </p:cNvPr>
          <p:cNvSpPr/>
          <p:nvPr/>
        </p:nvSpPr>
        <p:spPr>
          <a:xfrm>
            <a:off x="3276829" y="3178537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097A8305-0406-99B1-9F72-A06C6F5D18C1}"/>
              </a:ext>
            </a:extLst>
          </p:cNvPr>
          <p:cNvSpPr/>
          <p:nvPr/>
        </p:nvSpPr>
        <p:spPr>
          <a:xfrm>
            <a:off x="8713262" y="313607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46C965C9-5AF0-7279-BFCD-9D9671F74E82}"/>
              </a:ext>
            </a:extLst>
          </p:cNvPr>
          <p:cNvSpPr/>
          <p:nvPr/>
        </p:nvSpPr>
        <p:spPr>
          <a:xfrm>
            <a:off x="5550743" y="266620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Form"/>
          <p:cNvSpPr/>
          <p:nvPr/>
        </p:nvSpPr>
        <p:spPr>
          <a:xfrm>
            <a:off x="7341401" y="2369986"/>
            <a:ext cx="1910134" cy="1086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75"/>
                </a:moveTo>
                <a:lnTo>
                  <a:pt x="2303" y="21600"/>
                </a:lnTo>
                <a:lnTo>
                  <a:pt x="21600" y="21267"/>
                </a:lnTo>
                <a:lnTo>
                  <a:pt x="17579" y="0"/>
                </a:lnTo>
                <a:lnTo>
                  <a:pt x="0" y="875"/>
                </a:lnTo>
                <a:close/>
              </a:path>
            </a:pathLst>
          </a:custGeom>
          <a:solidFill>
            <a:schemeClr val="accent1">
              <a:lumOff val="16847"/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6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7" name="Linje"/>
          <p:cNvSpPr/>
          <p:nvPr/>
        </p:nvSpPr>
        <p:spPr>
          <a:xfrm flipH="1" flipV="1">
            <a:off x="6636100" y="36096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8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9" name="Oval"/>
          <p:cNvSpPr/>
          <p:nvPr/>
        </p:nvSpPr>
        <p:spPr>
          <a:xfrm>
            <a:off x="7013184" y="5223295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381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1" name="Oval"/>
          <p:cNvSpPr/>
          <p:nvPr/>
        </p:nvSpPr>
        <p:spPr>
          <a:xfrm>
            <a:off x="6635080" y="2933679"/>
            <a:ext cx="162489" cy="117172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2" name="Oval"/>
          <p:cNvSpPr/>
          <p:nvPr/>
        </p:nvSpPr>
        <p:spPr>
          <a:xfrm>
            <a:off x="5116224" y="4307039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5" name="Oval"/>
          <p:cNvSpPr/>
          <p:nvPr/>
        </p:nvSpPr>
        <p:spPr>
          <a:xfrm>
            <a:off x="3806570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6" name="Oval"/>
          <p:cNvSpPr/>
          <p:nvPr/>
        </p:nvSpPr>
        <p:spPr>
          <a:xfrm>
            <a:off x="4005963" y="3471048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7" name="Oval"/>
          <p:cNvSpPr/>
          <p:nvPr/>
        </p:nvSpPr>
        <p:spPr>
          <a:xfrm>
            <a:off x="6010283" y="1662265"/>
            <a:ext cx="162489" cy="117171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8" name="Oval"/>
          <p:cNvSpPr/>
          <p:nvPr/>
        </p:nvSpPr>
        <p:spPr>
          <a:xfrm>
            <a:off x="6607782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0" name="Oval"/>
          <p:cNvSpPr/>
          <p:nvPr/>
        </p:nvSpPr>
        <p:spPr>
          <a:xfrm>
            <a:off x="6940644" y="2456131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1" name="Oval"/>
          <p:cNvSpPr/>
          <p:nvPr/>
        </p:nvSpPr>
        <p:spPr>
          <a:xfrm>
            <a:off x="7818040" y="3705103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3" name="Oval"/>
          <p:cNvSpPr/>
          <p:nvPr/>
        </p:nvSpPr>
        <p:spPr>
          <a:xfrm>
            <a:off x="8074621" y="1775197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4" name="Oval"/>
          <p:cNvSpPr/>
          <p:nvPr/>
        </p:nvSpPr>
        <p:spPr>
          <a:xfrm>
            <a:off x="7640210" y="2978411"/>
            <a:ext cx="162489" cy="117172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6" name="Oval"/>
          <p:cNvSpPr/>
          <p:nvPr/>
        </p:nvSpPr>
        <p:spPr>
          <a:xfrm>
            <a:off x="4415089" y="2978411"/>
            <a:ext cx="162489" cy="117172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8" name="Oval"/>
          <p:cNvSpPr/>
          <p:nvPr/>
        </p:nvSpPr>
        <p:spPr>
          <a:xfrm>
            <a:off x="6800395" y="4032251"/>
            <a:ext cx="162489" cy="117171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296" name="Gruppera"/>
          <p:cNvGrpSpPr/>
          <p:nvPr/>
        </p:nvGrpSpPr>
        <p:grpSpPr>
          <a:xfrm>
            <a:off x="7733102" y="3533001"/>
            <a:ext cx="160270" cy="160270"/>
            <a:chOff x="0" y="0"/>
            <a:chExt cx="320538" cy="320538"/>
          </a:xfrm>
        </p:grpSpPr>
        <p:sp>
          <p:nvSpPr>
            <p:cNvPr id="294" name="Oval"/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95" name="Fotboll"/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99" name="Rektangel"/>
          <p:cNvSpPr/>
          <p:nvPr/>
        </p:nvSpPr>
        <p:spPr>
          <a:xfrm>
            <a:off x="-9607" y="1"/>
            <a:ext cx="2931322" cy="2933678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26" name="Rektangel" descr="Rektangel">
            <a:extLst>
              <a:ext uri="{FF2B5EF4-FFF2-40B4-BE49-F238E27FC236}">
                <a16:creationId xmlns:a16="http://schemas.microsoft.com/office/drawing/2014/main" id="{BAB269CB-2361-4F8B-B868-4DD4F2E3A87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534001" y="2183185"/>
            <a:ext cx="641671" cy="519587"/>
          </a:xfrm>
          <a:prstGeom prst="rect">
            <a:avLst/>
          </a:prstGeom>
        </p:spPr>
      </p:pic>
      <p:sp>
        <p:nvSpPr>
          <p:cNvPr id="300" name="LUCKA BAKOM YMF…"/>
          <p:cNvSpPr txBox="1"/>
          <p:nvPr/>
        </p:nvSpPr>
        <p:spPr>
          <a:xfrm>
            <a:off x="140678" y="891131"/>
            <a:ext cx="2781037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LUCKA BAKOM YMF</a:t>
            </a:r>
            <a:endParaRPr kumimoji="0" lang="sv-S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DIF Display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LÅS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deras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YB med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9an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/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Bred 7a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utanför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till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7an eller studsa via 9an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cxnSp>
        <p:nvCxnSpPr>
          <p:cNvPr id="4" name="Rak pilkoppling 3">
            <a:extLst>
              <a:ext uri="{FF2B5EF4-FFF2-40B4-BE49-F238E27FC236}">
                <a16:creationId xmlns:a16="http://schemas.microsoft.com/office/drawing/2014/main" id="{4A31822C-DBE9-4BFD-A7F0-F9EFB6BA3F24}"/>
              </a:ext>
            </a:extLst>
          </p:cNvPr>
          <p:cNvCxnSpPr/>
          <p:nvPr/>
        </p:nvCxnSpPr>
        <p:spPr>
          <a:xfrm flipV="1">
            <a:off x="7893372" y="2456131"/>
            <a:ext cx="373865" cy="1073503"/>
          </a:xfrm>
          <a:prstGeom prst="straightConnector1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ruta 30">
            <a:extLst>
              <a:ext uri="{FF2B5EF4-FFF2-40B4-BE49-F238E27FC236}">
                <a16:creationId xmlns:a16="http://schemas.microsoft.com/office/drawing/2014/main" id="{1040710C-F283-4249-9AFF-ACCF2F8AB296}"/>
              </a:ext>
            </a:extLst>
          </p:cNvPr>
          <p:cNvSpPr txBox="1"/>
          <p:nvPr/>
        </p:nvSpPr>
        <p:spPr>
          <a:xfrm>
            <a:off x="773686" y="191246"/>
            <a:ext cx="1570038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UPPSPEL</a:t>
            </a:r>
          </a:p>
        </p:txBody>
      </p:sp>
      <p:pic>
        <p:nvPicPr>
          <p:cNvPr id="32" name="Bildobjekt 31">
            <a:extLst>
              <a:ext uri="{FF2B5EF4-FFF2-40B4-BE49-F238E27FC236}">
                <a16:creationId xmlns:a16="http://schemas.microsoft.com/office/drawing/2014/main" id="{2ED09D48-6C51-4D07-B555-2D4787D2C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8C841604-10A2-9A00-4071-76285CDA24B6}"/>
              </a:ext>
            </a:extLst>
          </p:cNvPr>
          <p:cNvSpPr/>
          <p:nvPr/>
        </p:nvSpPr>
        <p:spPr>
          <a:xfrm>
            <a:off x="4767784" y="1716611"/>
            <a:ext cx="162489" cy="117171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8B5B3893-D87D-FDA6-4346-C22018A3D4E3}"/>
              </a:ext>
            </a:extLst>
          </p:cNvPr>
          <p:cNvSpPr/>
          <p:nvPr/>
        </p:nvSpPr>
        <p:spPr>
          <a:xfrm>
            <a:off x="7229661" y="1716611"/>
            <a:ext cx="162489" cy="117171"/>
          </a:xfrm>
          <a:prstGeom prst="ellipse">
            <a:avLst/>
          </a:prstGeom>
          <a:solidFill>
            <a:srgbClr val="FF26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Oval">
            <a:extLst>
              <a:ext uri="{FF2B5EF4-FFF2-40B4-BE49-F238E27FC236}">
                <a16:creationId xmlns:a16="http://schemas.microsoft.com/office/drawing/2014/main" id="{7D8DA153-4D72-BD42-7D2C-B662D6A672E9}"/>
              </a:ext>
            </a:extLst>
          </p:cNvPr>
          <p:cNvSpPr/>
          <p:nvPr/>
        </p:nvSpPr>
        <p:spPr>
          <a:xfrm>
            <a:off x="8329632" y="2475816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Oval">
            <a:extLst>
              <a:ext uri="{FF2B5EF4-FFF2-40B4-BE49-F238E27FC236}">
                <a16:creationId xmlns:a16="http://schemas.microsoft.com/office/drawing/2014/main" id="{F760C055-B177-1E36-9DDB-BE90467E9706}"/>
              </a:ext>
            </a:extLst>
          </p:cNvPr>
          <p:cNvSpPr/>
          <p:nvPr/>
        </p:nvSpPr>
        <p:spPr>
          <a:xfrm>
            <a:off x="5821381" y="1918338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12382 -0.033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 animBg="1"/>
      <p:bldP spid="26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Form"/>
          <p:cNvSpPr/>
          <p:nvPr/>
        </p:nvSpPr>
        <p:spPr>
          <a:xfrm>
            <a:off x="7341401" y="2394690"/>
            <a:ext cx="1910134" cy="1061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75"/>
                </a:moveTo>
                <a:lnTo>
                  <a:pt x="2303" y="21600"/>
                </a:lnTo>
                <a:lnTo>
                  <a:pt x="21600" y="21267"/>
                </a:lnTo>
                <a:lnTo>
                  <a:pt x="17579" y="0"/>
                </a:lnTo>
                <a:lnTo>
                  <a:pt x="0" y="875"/>
                </a:lnTo>
                <a:close/>
              </a:path>
            </a:pathLst>
          </a:custGeom>
          <a:solidFill>
            <a:schemeClr val="accent1">
              <a:lumOff val="16847"/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6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7" name="Linje"/>
          <p:cNvSpPr/>
          <p:nvPr/>
        </p:nvSpPr>
        <p:spPr>
          <a:xfrm flipH="1" flipV="1">
            <a:off x="6636100" y="36096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8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9" name="Oval"/>
          <p:cNvSpPr/>
          <p:nvPr/>
        </p:nvSpPr>
        <p:spPr>
          <a:xfrm>
            <a:off x="7013184" y="5223295"/>
            <a:ext cx="162489" cy="117171"/>
          </a:xfrm>
          <a:prstGeom prst="ellipse">
            <a:avLst/>
          </a:prstGeom>
          <a:solidFill>
            <a:srgbClr val="7030A0"/>
          </a:solidFill>
          <a:ln w="38100">
            <a:solidFill>
              <a:srgbClr val="00B0F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2" name="Oval"/>
          <p:cNvSpPr/>
          <p:nvPr/>
        </p:nvSpPr>
        <p:spPr>
          <a:xfrm>
            <a:off x="5116224" y="4307039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5" name="Oval"/>
          <p:cNvSpPr/>
          <p:nvPr/>
        </p:nvSpPr>
        <p:spPr>
          <a:xfrm>
            <a:off x="3806570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7" name="Oval"/>
          <p:cNvSpPr/>
          <p:nvPr/>
        </p:nvSpPr>
        <p:spPr>
          <a:xfrm>
            <a:off x="6010283" y="166226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8" name="Oval"/>
          <p:cNvSpPr/>
          <p:nvPr/>
        </p:nvSpPr>
        <p:spPr>
          <a:xfrm>
            <a:off x="6607782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0" name="Oval"/>
          <p:cNvSpPr/>
          <p:nvPr/>
        </p:nvSpPr>
        <p:spPr>
          <a:xfrm>
            <a:off x="6940644" y="2456131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3" name="Oval"/>
          <p:cNvSpPr/>
          <p:nvPr/>
        </p:nvSpPr>
        <p:spPr>
          <a:xfrm>
            <a:off x="8296468" y="2394689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4" name="Oval"/>
          <p:cNvSpPr/>
          <p:nvPr/>
        </p:nvSpPr>
        <p:spPr>
          <a:xfrm>
            <a:off x="7640210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6" name="Oval"/>
          <p:cNvSpPr/>
          <p:nvPr/>
        </p:nvSpPr>
        <p:spPr>
          <a:xfrm>
            <a:off x="4415089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8" name="Oval"/>
          <p:cNvSpPr/>
          <p:nvPr/>
        </p:nvSpPr>
        <p:spPr>
          <a:xfrm>
            <a:off x="6800395" y="4032251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9" name="Rektangel"/>
          <p:cNvSpPr/>
          <p:nvPr/>
        </p:nvSpPr>
        <p:spPr>
          <a:xfrm>
            <a:off x="-9607" y="1"/>
            <a:ext cx="2752558" cy="3212753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00" name="LUCKA BAKOM YMF…"/>
          <p:cNvSpPr txBox="1"/>
          <p:nvPr/>
        </p:nvSpPr>
        <p:spPr>
          <a:xfrm>
            <a:off x="101011" y="1032329"/>
            <a:ext cx="2480205" cy="171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vänd framåt diagonalt via:</a:t>
            </a: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10an eller vänsterbacken (som droppar in) som skapar passerande passningslinje bakom motståndare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Högerback som skapar passningslinje bakom motståndarnas ytter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pic>
        <p:nvPicPr>
          <p:cNvPr id="26" name="Rektangel" descr="Rektangel">
            <a:extLst>
              <a:ext uri="{FF2B5EF4-FFF2-40B4-BE49-F238E27FC236}">
                <a16:creationId xmlns:a16="http://schemas.microsoft.com/office/drawing/2014/main" id="{BAB269CB-2361-4F8B-B868-4DD4F2E3A87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36" y="2855700"/>
            <a:ext cx="625720" cy="519587"/>
          </a:xfrm>
          <a:prstGeom prst="rect">
            <a:avLst/>
          </a:prstGeom>
        </p:spPr>
      </p:pic>
      <p:cxnSp>
        <p:nvCxnSpPr>
          <p:cNvPr id="4" name="Rak pilkoppling 3">
            <a:extLst>
              <a:ext uri="{FF2B5EF4-FFF2-40B4-BE49-F238E27FC236}">
                <a16:creationId xmlns:a16="http://schemas.microsoft.com/office/drawing/2014/main" id="{4A31822C-DBE9-4BFD-A7F0-F9EFB6BA3F24}"/>
              </a:ext>
            </a:extLst>
          </p:cNvPr>
          <p:cNvCxnSpPr/>
          <p:nvPr/>
        </p:nvCxnSpPr>
        <p:spPr>
          <a:xfrm flipV="1">
            <a:off x="7893372" y="2456131"/>
            <a:ext cx="373865" cy="1073503"/>
          </a:xfrm>
          <a:prstGeom prst="straightConnector1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96" name="Gruppera"/>
          <p:cNvGrpSpPr/>
          <p:nvPr/>
        </p:nvGrpSpPr>
        <p:grpSpPr>
          <a:xfrm>
            <a:off x="7733102" y="3533001"/>
            <a:ext cx="160270" cy="160270"/>
            <a:chOff x="0" y="0"/>
            <a:chExt cx="320538" cy="320538"/>
          </a:xfrm>
        </p:grpSpPr>
        <p:sp>
          <p:nvSpPr>
            <p:cNvPr id="294" name="Oval"/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95" name="Fotboll"/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81" name="Oval"/>
          <p:cNvSpPr/>
          <p:nvPr/>
        </p:nvSpPr>
        <p:spPr>
          <a:xfrm>
            <a:off x="7818040" y="3705103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6" name="Oval"/>
          <p:cNvSpPr/>
          <p:nvPr/>
        </p:nvSpPr>
        <p:spPr>
          <a:xfrm>
            <a:off x="6505226" y="3095582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1" name="Oval"/>
          <p:cNvSpPr/>
          <p:nvPr/>
        </p:nvSpPr>
        <p:spPr>
          <a:xfrm>
            <a:off x="6635080" y="2933679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9" name="Rak pilkoppling 28">
            <a:extLst>
              <a:ext uri="{FF2B5EF4-FFF2-40B4-BE49-F238E27FC236}">
                <a16:creationId xmlns:a16="http://schemas.microsoft.com/office/drawing/2014/main" id="{6D5D8B3C-3999-4583-9BCA-1CCCB683CAF3}"/>
              </a:ext>
            </a:extLst>
          </p:cNvPr>
          <p:cNvCxnSpPr>
            <a:cxnSpLocks/>
          </p:cNvCxnSpPr>
          <p:nvPr/>
        </p:nvCxnSpPr>
        <p:spPr>
          <a:xfrm flipH="1" flipV="1">
            <a:off x="5569130" y="2684795"/>
            <a:ext cx="2034679" cy="887916"/>
          </a:xfrm>
          <a:prstGeom prst="straightConnector1">
            <a:avLst/>
          </a:prstGeom>
          <a:noFill/>
          <a:ln w="5715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Båge 5">
            <a:extLst>
              <a:ext uri="{FF2B5EF4-FFF2-40B4-BE49-F238E27FC236}">
                <a16:creationId xmlns:a16="http://schemas.microsoft.com/office/drawing/2014/main" id="{05CB4E0C-D924-455B-811F-1DFD2F1C23D5}"/>
              </a:ext>
            </a:extLst>
          </p:cNvPr>
          <p:cNvSpPr/>
          <p:nvPr/>
        </p:nvSpPr>
        <p:spPr>
          <a:xfrm>
            <a:off x="1281071" y="2281758"/>
            <a:ext cx="6293798" cy="2169351"/>
          </a:xfrm>
          <a:prstGeom prst="arc">
            <a:avLst/>
          </a:prstGeom>
          <a:noFill/>
          <a:ln w="5715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6C5E587D-6A38-4577-B6DB-68DC454D87F2}"/>
              </a:ext>
            </a:extLst>
          </p:cNvPr>
          <p:cNvSpPr txBox="1"/>
          <p:nvPr/>
        </p:nvSpPr>
        <p:spPr>
          <a:xfrm>
            <a:off x="494509" y="91235"/>
            <a:ext cx="2086707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SPELVÄNDNING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DIAGONALT</a:t>
            </a:r>
          </a:p>
        </p:txBody>
      </p:sp>
      <p:pic>
        <p:nvPicPr>
          <p:cNvPr id="34" name="Bildobjekt 33">
            <a:extLst>
              <a:ext uri="{FF2B5EF4-FFF2-40B4-BE49-F238E27FC236}">
                <a16:creationId xmlns:a16="http://schemas.microsoft.com/office/drawing/2014/main" id="{575333E9-07C6-4407-91C7-74CFBAC96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2" name="Oval">
            <a:extLst>
              <a:ext uri="{FF2B5EF4-FFF2-40B4-BE49-F238E27FC236}">
                <a16:creationId xmlns:a16="http://schemas.microsoft.com/office/drawing/2014/main" id="{A2C0446B-7EA8-26EB-D148-13221751BB57}"/>
              </a:ext>
            </a:extLst>
          </p:cNvPr>
          <p:cNvSpPr/>
          <p:nvPr/>
        </p:nvSpPr>
        <p:spPr>
          <a:xfrm>
            <a:off x="4767784" y="1716611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Oval">
            <a:extLst>
              <a:ext uri="{FF2B5EF4-FFF2-40B4-BE49-F238E27FC236}">
                <a16:creationId xmlns:a16="http://schemas.microsoft.com/office/drawing/2014/main" id="{991F4AF7-3FE5-F96E-D7AF-F6DD216A597B}"/>
              </a:ext>
            </a:extLst>
          </p:cNvPr>
          <p:cNvSpPr/>
          <p:nvPr/>
        </p:nvSpPr>
        <p:spPr>
          <a:xfrm>
            <a:off x="7229661" y="1716611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" name="Oval">
            <a:extLst>
              <a:ext uri="{FF2B5EF4-FFF2-40B4-BE49-F238E27FC236}">
                <a16:creationId xmlns:a16="http://schemas.microsoft.com/office/drawing/2014/main" id="{E752EC02-290F-5628-E722-374B3AE9D35B}"/>
              </a:ext>
            </a:extLst>
          </p:cNvPr>
          <p:cNvSpPr/>
          <p:nvPr/>
        </p:nvSpPr>
        <p:spPr>
          <a:xfrm>
            <a:off x="8074621" y="1775197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60687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03574 0.04468 C -0.04316 0.05498 -0.05266 0.05834 -0.06132 0.05394 C -0.07109 0.04896 -0.07773 0.03739 -0.08105 0.02153 L -0.09785 -0.04988 " pathEditMode="relative" rAng="960000" ptsTypes="AAAAA">
                                      <p:cBhvr>
                                        <p:cTn id="11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7" y="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dvAuto="0"/>
      <p:bldP spid="276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Rektangel"/>
          <p:cNvSpPr/>
          <p:nvPr/>
        </p:nvSpPr>
        <p:spPr>
          <a:xfrm>
            <a:off x="-6026" y="0"/>
            <a:ext cx="3124187" cy="2913630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8" name="Komma till avslut och göra mål…"/>
          <p:cNvSpPr txBox="1"/>
          <p:nvPr/>
        </p:nvSpPr>
        <p:spPr>
          <a:xfrm>
            <a:off x="223224" y="1185402"/>
            <a:ext cx="2665688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Skapa 2v1 -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flytta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på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motståndaren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på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ryggsidan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Inlägg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- sent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eller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tidigt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sp>
        <p:nvSpPr>
          <p:cNvPr id="339" name="Oval"/>
          <p:cNvSpPr/>
          <p:nvPr/>
        </p:nvSpPr>
        <p:spPr>
          <a:xfrm>
            <a:off x="6019306" y="245639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42" name="Gruppera"/>
          <p:cNvGrpSpPr/>
          <p:nvPr/>
        </p:nvGrpSpPr>
        <p:grpSpPr>
          <a:xfrm>
            <a:off x="7806010" y="769129"/>
            <a:ext cx="158751" cy="158751"/>
            <a:chOff x="0" y="0"/>
            <a:chExt cx="317500" cy="317500"/>
          </a:xfrm>
        </p:grpSpPr>
        <p:sp>
          <p:nvSpPr>
            <p:cNvPr id="340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41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44" name="Oval"/>
          <p:cNvSpPr/>
          <p:nvPr/>
        </p:nvSpPr>
        <p:spPr>
          <a:xfrm>
            <a:off x="4024812" y="78991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5" name="Oval"/>
          <p:cNvSpPr/>
          <p:nvPr/>
        </p:nvSpPr>
        <p:spPr>
          <a:xfrm>
            <a:off x="5613817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7" name="Oval"/>
          <p:cNvSpPr/>
          <p:nvPr/>
        </p:nvSpPr>
        <p:spPr>
          <a:xfrm>
            <a:off x="6585410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8" name="Oval"/>
          <p:cNvSpPr/>
          <p:nvPr/>
        </p:nvSpPr>
        <p:spPr>
          <a:xfrm>
            <a:off x="7322699" y="73133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9" name="Oval"/>
          <p:cNvSpPr/>
          <p:nvPr/>
        </p:nvSpPr>
        <p:spPr>
          <a:xfrm>
            <a:off x="5980116" y="161413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0" name="Oval"/>
          <p:cNvSpPr/>
          <p:nvPr/>
        </p:nvSpPr>
        <p:spPr>
          <a:xfrm>
            <a:off x="6796784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1" name="Oval"/>
          <p:cNvSpPr/>
          <p:nvPr/>
        </p:nvSpPr>
        <p:spPr>
          <a:xfrm>
            <a:off x="5266217" y="91046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5" name="Oval"/>
          <p:cNvSpPr/>
          <p:nvPr/>
        </p:nvSpPr>
        <p:spPr>
          <a:xfrm>
            <a:off x="6014756" y="58853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7" name="Oval"/>
          <p:cNvSpPr/>
          <p:nvPr/>
        </p:nvSpPr>
        <p:spPr>
          <a:xfrm>
            <a:off x="7962641" y="78070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9" name="Oval"/>
          <p:cNvSpPr/>
          <p:nvPr/>
        </p:nvSpPr>
        <p:spPr>
          <a:xfrm>
            <a:off x="6918989" y="130937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0" name="Oval"/>
          <p:cNvSpPr/>
          <p:nvPr/>
        </p:nvSpPr>
        <p:spPr>
          <a:xfrm>
            <a:off x="4491011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2" name="Oval"/>
          <p:cNvSpPr/>
          <p:nvPr/>
        </p:nvSpPr>
        <p:spPr>
          <a:xfrm>
            <a:off x="7161346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4" name="Oval"/>
          <p:cNvSpPr/>
          <p:nvPr/>
        </p:nvSpPr>
        <p:spPr>
          <a:xfrm>
            <a:off x="6024281" y="4536346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7030A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D6A2690E-F967-4387-B977-453A52490AEA}"/>
              </a:ext>
            </a:extLst>
          </p:cNvPr>
          <p:cNvSpPr txBox="1"/>
          <p:nvPr/>
        </p:nvSpPr>
        <p:spPr>
          <a:xfrm>
            <a:off x="686780" y="72467"/>
            <a:ext cx="2331259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851D62A7-9E5C-4EF2-AA8A-E738D757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5AAE55D3-3005-D9D7-D8B6-1AA451FA79B6}"/>
              </a:ext>
            </a:extLst>
          </p:cNvPr>
          <p:cNvSpPr/>
          <p:nvPr/>
        </p:nvSpPr>
        <p:spPr>
          <a:xfrm>
            <a:off x="5301342" y="125079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EF32B059-93B7-555C-D8A1-8103775CF1E0}"/>
              </a:ext>
            </a:extLst>
          </p:cNvPr>
          <p:cNvSpPr/>
          <p:nvPr/>
        </p:nvSpPr>
        <p:spPr>
          <a:xfrm>
            <a:off x="7920889" y="119220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A17CB993-DB60-002B-C15B-A3BCB93C8866}"/>
              </a:ext>
            </a:extLst>
          </p:cNvPr>
          <p:cNvSpPr/>
          <p:nvPr/>
        </p:nvSpPr>
        <p:spPr>
          <a:xfrm>
            <a:off x="4753650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68E56E37-A9A3-A6D9-44D1-831A0765A7DC}"/>
              </a:ext>
            </a:extLst>
          </p:cNvPr>
          <p:cNvSpPr/>
          <p:nvPr/>
        </p:nvSpPr>
        <p:spPr>
          <a:xfrm>
            <a:off x="4693412" y="133964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96281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2963E-6 L 0.09837 -0.032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5" y="-16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14815E-6 L -0.06699 -0.0696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3" y="-34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7333" decel="42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81481E-6 L 0.07448 -0.1728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-86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7500" decel="4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5417E-6 3.14815E-6 L 0.13021 -0.070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354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7500" decel="425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82 -0.02801 L -0.05443 0.01203 C -0.0625 0.02095 -0.07461 0.02604 -0.08724 0.02604 C -0.10163 0.02604 -0.11316 0.02095 -0.12123 0.01203 L -0.15977 -0.02801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1" y="269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64583E-6 -1.2963E-6 L 0.07259 -0.075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1" y="-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7 -4.81481E-6 L -0.08659 0.0241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9" y="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55" grpId="0" animBg="1"/>
      <p:bldP spid="357" grpId="0" animBg="1"/>
      <p:bldP spid="359" grpId="0" animBg="1"/>
      <p:bldP spid="360" grpId="0" animBg="1"/>
      <p:bldP spid="3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9" name="Oval"/>
          <p:cNvSpPr/>
          <p:nvPr/>
        </p:nvSpPr>
        <p:spPr>
          <a:xfrm>
            <a:off x="6027342" y="118508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42" name="Gruppera"/>
          <p:cNvGrpSpPr/>
          <p:nvPr/>
        </p:nvGrpSpPr>
        <p:grpSpPr>
          <a:xfrm>
            <a:off x="7806010" y="769129"/>
            <a:ext cx="158751" cy="158751"/>
            <a:chOff x="0" y="0"/>
            <a:chExt cx="317500" cy="317500"/>
          </a:xfrm>
        </p:grpSpPr>
        <p:sp>
          <p:nvSpPr>
            <p:cNvPr id="340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41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44" name="Oval"/>
          <p:cNvSpPr/>
          <p:nvPr/>
        </p:nvSpPr>
        <p:spPr>
          <a:xfrm>
            <a:off x="4024812" y="78991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5" name="Oval"/>
          <p:cNvSpPr/>
          <p:nvPr/>
        </p:nvSpPr>
        <p:spPr>
          <a:xfrm>
            <a:off x="5613817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7" name="Oval"/>
          <p:cNvSpPr/>
          <p:nvPr/>
        </p:nvSpPr>
        <p:spPr>
          <a:xfrm>
            <a:off x="6585410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8" name="Oval"/>
          <p:cNvSpPr/>
          <p:nvPr/>
        </p:nvSpPr>
        <p:spPr>
          <a:xfrm>
            <a:off x="7322699" y="73133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9" name="Oval"/>
          <p:cNvSpPr/>
          <p:nvPr/>
        </p:nvSpPr>
        <p:spPr>
          <a:xfrm>
            <a:off x="5980116" y="161413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0" name="Oval"/>
          <p:cNvSpPr/>
          <p:nvPr/>
        </p:nvSpPr>
        <p:spPr>
          <a:xfrm>
            <a:off x="6796784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1" name="Oval"/>
          <p:cNvSpPr/>
          <p:nvPr/>
        </p:nvSpPr>
        <p:spPr>
          <a:xfrm>
            <a:off x="5266217" y="91046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5" name="Oval"/>
          <p:cNvSpPr/>
          <p:nvPr/>
        </p:nvSpPr>
        <p:spPr>
          <a:xfrm>
            <a:off x="6014756" y="58853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7" name="Oval"/>
          <p:cNvSpPr/>
          <p:nvPr/>
        </p:nvSpPr>
        <p:spPr>
          <a:xfrm>
            <a:off x="7962641" y="78070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9" name="Oval"/>
          <p:cNvSpPr/>
          <p:nvPr/>
        </p:nvSpPr>
        <p:spPr>
          <a:xfrm>
            <a:off x="6918989" y="130937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0" name="Oval"/>
          <p:cNvSpPr/>
          <p:nvPr/>
        </p:nvSpPr>
        <p:spPr>
          <a:xfrm>
            <a:off x="4491011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2" name="Oval"/>
          <p:cNvSpPr/>
          <p:nvPr/>
        </p:nvSpPr>
        <p:spPr>
          <a:xfrm>
            <a:off x="7161346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4" name="Oval"/>
          <p:cNvSpPr/>
          <p:nvPr/>
        </p:nvSpPr>
        <p:spPr>
          <a:xfrm>
            <a:off x="6024281" y="4536346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Rektangel">
            <a:extLst>
              <a:ext uri="{FF2B5EF4-FFF2-40B4-BE49-F238E27FC236}">
                <a16:creationId xmlns:a16="http://schemas.microsoft.com/office/drawing/2014/main" id="{FA6F9557-FB46-40B0-8914-3404C0F665CE}"/>
              </a:ext>
            </a:extLst>
          </p:cNvPr>
          <p:cNvSpPr/>
          <p:nvPr/>
        </p:nvSpPr>
        <p:spPr>
          <a:xfrm>
            <a:off x="-6026" y="0"/>
            <a:ext cx="3124187" cy="2913630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Komma till avslut och göra mål…">
            <a:extLst>
              <a:ext uri="{FF2B5EF4-FFF2-40B4-BE49-F238E27FC236}">
                <a16:creationId xmlns:a16="http://schemas.microsoft.com/office/drawing/2014/main" id="{56CA42F7-2C0D-4BD1-86EA-89277C93BC94}"/>
              </a:ext>
            </a:extLst>
          </p:cNvPr>
          <p:cNvSpPr txBox="1"/>
          <p:nvPr/>
        </p:nvSpPr>
        <p:spPr>
          <a:xfrm>
            <a:off x="131159" y="1126817"/>
            <a:ext cx="281340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OBS 1: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Sätt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den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tidigt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(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mellan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MV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MB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eller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mot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bortre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ytter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) om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ytan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finns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OBS 2: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Driv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den mot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kortlinjen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 mot bortre stolpen eller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cutback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07E4C787-0369-4597-B997-777ABA65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8" name="Oval">
            <a:extLst>
              <a:ext uri="{FF2B5EF4-FFF2-40B4-BE49-F238E27FC236}">
                <a16:creationId xmlns:a16="http://schemas.microsoft.com/office/drawing/2014/main" id="{CD92BE77-37EC-6720-138F-30F0324402A8}"/>
              </a:ext>
            </a:extLst>
          </p:cNvPr>
          <p:cNvSpPr/>
          <p:nvPr/>
        </p:nvSpPr>
        <p:spPr>
          <a:xfrm>
            <a:off x="5301342" y="125079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Oval">
            <a:extLst>
              <a:ext uri="{FF2B5EF4-FFF2-40B4-BE49-F238E27FC236}">
                <a16:creationId xmlns:a16="http://schemas.microsoft.com/office/drawing/2014/main" id="{A81EEF86-712C-E4EA-2C0A-E9722C195B35}"/>
              </a:ext>
            </a:extLst>
          </p:cNvPr>
          <p:cNvSpPr/>
          <p:nvPr/>
        </p:nvSpPr>
        <p:spPr>
          <a:xfrm>
            <a:off x="7920889" y="119220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637AE2CB-A991-14B5-FD3F-711F020FD5E9}"/>
              </a:ext>
            </a:extLst>
          </p:cNvPr>
          <p:cNvSpPr/>
          <p:nvPr/>
        </p:nvSpPr>
        <p:spPr>
          <a:xfrm>
            <a:off x="4753650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AF5E0067-CBAD-68FC-DC02-29C7C30158FE}"/>
              </a:ext>
            </a:extLst>
          </p:cNvPr>
          <p:cNvSpPr/>
          <p:nvPr/>
        </p:nvSpPr>
        <p:spPr>
          <a:xfrm>
            <a:off x="4693412" y="133964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1B95277-3CAD-FE36-CED0-D986308F3383}"/>
              </a:ext>
            </a:extLst>
          </p:cNvPr>
          <p:cNvSpPr txBox="1"/>
          <p:nvPr/>
        </p:nvSpPr>
        <p:spPr>
          <a:xfrm>
            <a:off x="686780" y="72467"/>
            <a:ext cx="2331259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</p:txBody>
      </p:sp>
    </p:spTree>
    <p:extLst>
      <p:ext uri="{BB962C8B-B14F-4D97-AF65-F5344CB8AC3E}">
        <p14:creationId xmlns:p14="http://schemas.microsoft.com/office/powerpoint/2010/main" val="1574336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14815E-6 L -0.07187 -0.087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43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03704E-6 L -0.06875 -0.069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34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4583E-6 -1.2963E-6 L -0.07416 -0.105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37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5417E-6 3.14815E-6 L 0.11804 -0.069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8" y="-34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2963E-6 L -3.4375E-6 -9.25926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55" grpId="0" animBg="1"/>
      <p:bldP spid="357" grpId="0" animBg="1"/>
      <p:bldP spid="3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9" name="Oval"/>
          <p:cNvSpPr/>
          <p:nvPr/>
        </p:nvSpPr>
        <p:spPr>
          <a:xfrm>
            <a:off x="6027342" y="118508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42" name="Gruppera"/>
          <p:cNvGrpSpPr/>
          <p:nvPr/>
        </p:nvGrpSpPr>
        <p:grpSpPr>
          <a:xfrm>
            <a:off x="7806010" y="769129"/>
            <a:ext cx="158751" cy="158751"/>
            <a:chOff x="0" y="0"/>
            <a:chExt cx="317500" cy="317500"/>
          </a:xfrm>
        </p:grpSpPr>
        <p:sp>
          <p:nvSpPr>
            <p:cNvPr id="340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41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44" name="Oval"/>
          <p:cNvSpPr/>
          <p:nvPr/>
        </p:nvSpPr>
        <p:spPr>
          <a:xfrm>
            <a:off x="4024812" y="78991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5" name="Oval"/>
          <p:cNvSpPr/>
          <p:nvPr/>
        </p:nvSpPr>
        <p:spPr>
          <a:xfrm>
            <a:off x="5613817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7" name="Oval"/>
          <p:cNvSpPr/>
          <p:nvPr/>
        </p:nvSpPr>
        <p:spPr>
          <a:xfrm>
            <a:off x="6585410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8" name="Oval"/>
          <p:cNvSpPr/>
          <p:nvPr/>
        </p:nvSpPr>
        <p:spPr>
          <a:xfrm>
            <a:off x="7322699" y="73133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9" name="Oval"/>
          <p:cNvSpPr/>
          <p:nvPr/>
        </p:nvSpPr>
        <p:spPr>
          <a:xfrm>
            <a:off x="5980116" y="161413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0" name="Oval"/>
          <p:cNvSpPr/>
          <p:nvPr/>
        </p:nvSpPr>
        <p:spPr>
          <a:xfrm>
            <a:off x="6796784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1" name="Oval"/>
          <p:cNvSpPr/>
          <p:nvPr/>
        </p:nvSpPr>
        <p:spPr>
          <a:xfrm>
            <a:off x="5266217" y="91046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5" name="Oval"/>
          <p:cNvSpPr/>
          <p:nvPr/>
        </p:nvSpPr>
        <p:spPr>
          <a:xfrm>
            <a:off x="6014756" y="58853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7" name="Oval"/>
          <p:cNvSpPr/>
          <p:nvPr/>
        </p:nvSpPr>
        <p:spPr>
          <a:xfrm>
            <a:off x="7962641" y="78070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9" name="Oval"/>
          <p:cNvSpPr/>
          <p:nvPr/>
        </p:nvSpPr>
        <p:spPr>
          <a:xfrm>
            <a:off x="6918989" y="130937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0" name="Oval"/>
          <p:cNvSpPr/>
          <p:nvPr/>
        </p:nvSpPr>
        <p:spPr>
          <a:xfrm>
            <a:off x="4491011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2" name="Oval"/>
          <p:cNvSpPr/>
          <p:nvPr/>
        </p:nvSpPr>
        <p:spPr>
          <a:xfrm>
            <a:off x="7161346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64" name="Oval"/>
          <p:cNvSpPr/>
          <p:nvPr/>
        </p:nvSpPr>
        <p:spPr>
          <a:xfrm>
            <a:off x="6024281" y="4536346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Rektangel">
            <a:extLst>
              <a:ext uri="{FF2B5EF4-FFF2-40B4-BE49-F238E27FC236}">
                <a16:creationId xmlns:a16="http://schemas.microsoft.com/office/drawing/2014/main" id="{FA6F9557-FB46-40B0-8914-3404C0F665CE}"/>
              </a:ext>
            </a:extLst>
          </p:cNvPr>
          <p:cNvSpPr/>
          <p:nvPr/>
        </p:nvSpPr>
        <p:spPr>
          <a:xfrm>
            <a:off x="-6026" y="0"/>
            <a:ext cx="3204144" cy="3159760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Komma till avslut och göra mål…">
            <a:extLst>
              <a:ext uri="{FF2B5EF4-FFF2-40B4-BE49-F238E27FC236}">
                <a16:creationId xmlns:a16="http://schemas.microsoft.com/office/drawing/2014/main" id="{56CA42F7-2C0D-4BD1-86EA-89277C93BC94}"/>
              </a:ext>
            </a:extLst>
          </p:cNvPr>
          <p:cNvSpPr txBox="1"/>
          <p:nvPr/>
        </p:nvSpPr>
        <p:spPr>
          <a:xfrm>
            <a:off x="105991" y="736738"/>
            <a:ext cx="2788441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Överlappa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med </a:t>
            </a: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YB eller 10an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vid </a:t>
            </a:r>
            <a:r>
              <a:rPr kumimoji="0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spelvändni</a:t>
            </a:r>
            <a:r>
              <a:rPr kumimoji="0" lang="sv-S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ng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OBS 1: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Sätt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den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tidigt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(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mellan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MV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MB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eller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mot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bortre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ytter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) om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ytan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finns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OBS 2: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Driv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den mot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kortlinjen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chipa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mot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bortre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.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OBS 3: Ta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distansskott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för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att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tvinga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dem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ur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sina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positioner.</a:t>
            </a:r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18C921DC-42B5-46AA-8C4F-3FE5DBA11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8" name="Oval">
            <a:extLst>
              <a:ext uri="{FF2B5EF4-FFF2-40B4-BE49-F238E27FC236}">
                <a16:creationId xmlns:a16="http://schemas.microsoft.com/office/drawing/2014/main" id="{505E5296-75AA-EFE7-97F9-78CEB14FE59A}"/>
              </a:ext>
            </a:extLst>
          </p:cNvPr>
          <p:cNvSpPr/>
          <p:nvPr/>
        </p:nvSpPr>
        <p:spPr>
          <a:xfrm>
            <a:off x="5301342" y="126095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Oval">
            <a:extLst>
              <a:ext uri="{FF2B5EF4-FFF2-40B4-BE49-F238E27FC236}">
                <a16:creationId xmlns:a16="http://schemas.microsoft.com/office/drawing/2014/main" id="{F7D38E62-55D9-029A-0E69-446739BE220A}"/>
              </a:ext>
            </a:extLst>
          </p:cNvPr>
          <p:cNvSpPr/>
          <p:nvPr/>
        </p:nvSpPr>
        <p:spPr>
          <a:xfrm>
            <a:off x="7920889" y="119220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7408416C-292D-7019-B711-4D93131D4B8E}"/>
              </a:ext>
            </a:extLst>
          </p:cNvPr>
          <p:cNvSpPr/>
          <p:nvPr/>
        </p:nvSpPr>
        <p:spPr>
          <a:xfrm>
            <a:off x="4753650" y="4787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AD2CAE7C-A733-4A3F-18CB-BDC969D9D5AB}"/>
              </a:ext>
            </a:extLst>
          </p:cNvPr>
          <p:cNvSpPr/>
          <p:nvPr/>
        </p:nvSpPr>
        <p:spPr>
          <a:xfrm>
            <a:off x="4693412" y="133964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75BCF84-1AEB-71DC-D757-CDDF4495FFAD}"/>
              </a:ext>
            </a:extLst>
          </p:cNvPr>
          <p:cNvSpPr txBox="1"/>
          <p:nvPr/>
        </p:nvSpPr>
        <p:spPr>
          <a:xfrm>
            <a:off x="686780" y="72467"/>
            <a:ext cx="2331259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</p:txBody>
      </p:sp>
    </p:spTree>
    <p:extLst>
      <p:ext uri="{BB962C8B-B14F-4D97-AF65-F5344CB8AC3E}">
        <p14:creationId xmlns:p14="http://schemas.microsoft.com/office/powerpoint/2010/main" val="1990920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14815E-6 L -0.07187 -0.087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43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03704E-6 L -0.06875 -0.069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34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4583E-6 -1.2963E-6 L -0.07416 -0.105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37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5417E-6 3.14815E-6 L 0.11804 -0.069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8" y="-34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2963E-6 L -3.4375E-6 -9.25926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55" grpId="0" animBg="1"/>
      <p:bldP spid="357" grpId="0" animBg="1"/>
      <p:bldP spid="3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Rektangel"/>
          <p:cNvSpPr/>
          <p:nvPr/>
        </p:nvSpPr>
        <p:spPr>
          <a:xfrm>
            <a:off x="-6026" y="-22397"/>
            <a:ext cx="3124187" cy="4667594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8" name="Förhindra speluppbyggnad…"/>
          <p:cNvSpPr txBox="1"/>
          <p:nvPr/>
        </p:nvSpPr>
        <p:spPr>
          <a:xfrm>
            <a:off x="231091" y="1086625"/>
            <a:ext cx="2480031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2-3-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9an väljer sida och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7an eller 11an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7an eller 11an blir tredje back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10 an markerar 10an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Vänsterback eller högerback markerar ytter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Vänsterback eller högerback markerar 9an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sp>
        <p:nvSpPr>
          <p:cNvPr id="569" name="Oval"/>
          <p:cNvSpPr/>
          <p:nvPr/>
        </p:nvSpPr>
        <p:spPr>
          <a:xfrm>
            <a:off x="6021982" y="4385204"/>
            <a:ext cx="162489" cy="117171"/>
          </a:xfrm>
          <a:prstGeom prst="ellipse">
            <a:avLst/>
          </a:prstGeom>
          <a:solidFill>
            <a:srgbClr val="7030A0"/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2" name="Oval"/>
          <p:cNvSpPr/>
          <p:nvPr/>
        </p:nvSpPr>
        <p:spPr>
          <a:xfrm>
            <a:off x="4227734" y="166557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3" name="Oval"/>
          <p:cNvSpPr/>
          <p:nvPr/>
        </p:nvSpPr>
        <p:spPr>
          <a:xfrm>
            <a:off x="6028301" y="1761762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4" name="Oval"/>
          <p:cNvSpPr/>
          <p:nvPr/>
        </p:nvSpPr>
        <p:spPr>
          <a:xfrm>
            <a:off x="6585001" y="271439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6" name="Oval"/>
          <p:cNvSpPr/>
          <p:nvPr/>
        </p:nvSpPr>
        <p:spPr>
          <a:xfrm>
            <a:off x="7699264" y="168164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7" name="Oval"/>
          <p:cNvSpPr/>
          <p:nvPr/>
        </p:nvSpPr>
        <p:spPr>
          <a:xfrm>
            <a:off x="5187494" y="271439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583" name="Gruppera"/>
          <p:cNvGrpSpPr/>
          <p:nvPr/>
        </p:nvGrpSpPr>
        <p:grpSpPr>
          <a:xfrm>
            <a:off x="6003897" y="346130"/>
            <a:ext cx="158751" cy="158751"/>
            <a:chOff x="0" y="0"/>
            <a:chExt cx="317500" cy="317500"/>
          </a:xfrm>
        </p:grpSpPr>
        <p:sp>
          <p:nvSpPr>
            <p:cNvPr id="58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584" name="Oval"/>
          <p:cNvSpPr/>
          <p:nvPr/>
        </p:nvSpPr>
        <p:spPr>
          <a:xfrm>
            <a:off x="5220410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7" name="Oval"/>
          <p:cNvSpPr/>
          <p:nvPr/>
        </p:nvSpPr>
        <p:spPr>
          <a:xfrm>
            <a:off x="3929433" y="137993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8" name="Oval"/>
          <p:cNvSpPr/>
          <p:nvPr/>
        </p:nvSpPr>
        <p:spPr>
          <a:xfrm>
            <a:off x="6033969" y="133920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0" name="Oval"/>
          <p:cNvSpPr/>
          <p:nvPr/>
        </p:nvSpPr>
        <p:spPr>
          <a:xfrm>
            <a:off x="6009661" y="23760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2" name="Oval"/>
          <p:cNvSpPr/>
          <p:nvPr/>
        </p:nvSpPr>
        <p:spPr>
          <a:xfrm>
            <a:off x="8064512" y="133920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8" name="Oval"/>
          <p:cNvSpPr/>
          <p:nvPr/>
        </p:nvSpPr>
        <p:spPr>
          <a:xfrm>
            <a:off x="6021982" y="87293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5" name="Oval"/>
          <p:cNvSpPr/>
          <p:nvPr/>
        </p:nvSpPr>
        <p:spPr>
          <a:xfrm>
            <a:off x="6747490" y="48510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652ADD9-1DD3-4345-BABE-F86A89D3F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EE63C047-C14A-6185-AC7C-CE511F636A01}"/>
              </a:ext>
            </a:extLst>
          </p:cNvPr>
          <p:cNvSpPr/>
          <p:nvPr/>
        </p:nvSpPr>
        <p:spPr>
          <a:xfrm>
            <a:off x="4065245" y="2414711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656974FA-E122-EF21-237E-22D466ED3BAC}"/>
              </a:ext>
            </a:extLst>
          </p:cNvPr>
          <p:cNvSpPr/>
          <p:nvPr/>
        </p:nvSpPr>
        <p:spPr>
          <a:xfrm>
            <a:off x="7737451" y="253863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C466B82B-2772-5967-8C4F-8C8BEF9A0A8E}"/>
              </a:ext>
            </a:extLst>
          </p:cNvPr>
          <p:cNvSpPr/>
          <p:nvPr/>
        </p:nvSpPr>
        <p:spPr>
          <a:xfrm>
            <a:off x="3881845" y="222643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CB79EAD3-1F21-564A-EAB0-775913B43CD2}"/>
              </a:ext>
            </a:extLst>
          </p:cNvPr>
          <p:cNvSpPr/>
          <p:nvPr/>
        </p:nvSpPr>
        <p:spPr>
          <a:xfrm>
            <a:off x="8305585" y="231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79574E69-BCCA-1E53-3028-3C6FD6F7D3EF}"/>
              </a:ext>
            </a:extLst>
          </p:cNvPr>
          <p:cNvSpPr txBox="1"/>
          <p:nvPr/>
        </p:nvSpPr>
        <p:spPr>
          <a:xfrm>
            <a:off x="595877" y="85012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Rektangel"/>
          <p:cNvSpPr/>
          <p:nvPr/>
        </p:nvSpPr>
        <p:spPr>
          <a:xfrm>
            <a:off x="-6026" y="-22397"/>
            <a:ext cx="3124187" cy="4667594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9" name="Oval"/>
          <p:cNvSpPr/>
          <p:nvPr/>
        </p:nvSpPr>
        <p:spPr>
          <a:xfrm>
            <a:off x="6021982" y="4385204"/>
            <a:ext cx="162489" cy="117171"/>
          </a:xfrm>
          <a:prstGeom prst="ellipse">
            <a:avLst/>
          </a:prstGeom>
          <a:solidFill>
            <a:srgbClr val="7030A0"/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2" name="Oval"/>
          <p:cNvSpPr/>
          <p:nvPr/>
        </p:nvSpPr>
        <p:spPr>
          <a:xfrm>
            <a:off x="4227734" y="166557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3" name="Oval"/>
          <p:cNvSpPr/>
          <p:nvPr/>
        </p:nvSpPr>
        <p:spPr>
          <a:xfrm>
            <a:off x="6028301" y="1761762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4" name="Oval"/>
          <p:cNvSpPr/>
          <p:nvPr/>
        </p:nvSpPr>
        <p:spPr>
          <a:xfrm>
            <a:off x="6646021" y="281258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6" name="Oval"/>
          <p:cNvSpPr/>
          <p:nvPr/>
        </p:nvSpPr>
        <p:spPr>
          <a:xfrm>
            <a:off x="7699264" y="168164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7" name="Oval"/>
          <p:cNvSpPr/>
          <p:nvPr/>
        </p:nvSpPr>
        <p:spPr>
          <a:xfrm>
            <a:off x="5188322" y="281258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583" name="Gruppera"/>
          <p:cNvGrpSpPr/>
          <p:nvPr/>
        </p:nvGrpSpPr>
        <p:grpSpPr>
          <a:xfrm>
            <a:off x="6003897" y="346130"/>
            <a:ext cx="158751" cy="158751"/>
            <a:chOff x="0" y="0"/>
            <a:chExt cx="317500" cy="317500"/>
          </a:xfrm>
        </p:grpSpPr>
        <p:sp>
          <p:nvSpPr>
            <p:cNvPr id="58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584" name="Oval"/>
          <p:cNvSpPr/>
          <p:nvPr/>
        </p:nvSpPr>
        <p:spPr>
          <a:xfrm>
            <a:off x="5220410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7" name="Oval"/>
          <p:cNvSpPr/>
          <p:nvPr/>
        </p:nvSpPr>
        <p:spPr>
          <a:xfrm>
            <a:off x="3929433" y="137993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8" name="Oval"/>
          <p:cNvSpPr/>
          <p:nvPr/>
        </p:nvSpPr>
        <p:spPr>
          <a:xfrm>
            <a:off x="6033969" y="133920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0" name="Oval"/>
          <p:cNvSpPr/>
          <p:nvPr/>
        </p:nvSpPr>
        <p:spPr>
          <a:xfrm>
            <a:off x="6009661" y="23760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2" name="Oval"/>
          <p:cNvSpPr/>
          <p:nvPr/>
        </p:nvSpPr>
        <p:spPr>
          <a:xfrm>
            <a:off x="8064512" y="133920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8" name="Oval"/>
          <p:cNvSpPr/>
          <p:nvPr/>
        </p:nvSpPr>
        <p:spPr>
          <a:xfrm>
            <a:off x="6021982" y="87293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5" name="Oval"/>
          <p:cNvSpPr/>
          <p:nvPr/>
        </p:nvSpPr>
        <p:spPr>
          <a:xfrm>
            <a:off x="6747490" y="48510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02B4790D-E570-4304-BF0F-2F06BB590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24C456DF-6272-9BFF-E51B-2A081EA0681D}"/>
              </a:ext>
            </a:extLst>
          </p:cNvPr>
          <p:cNvSpPr/>
          <p:nvPr/>
        </p:nvSpPr>
        <p:spPr>
          <a:xfrm>
            <a:off x="4065245" y="2414711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354AE570-A4C7-D613-A27E-3D113257A33C}"/>
              </a:ext>
            </a:extLst>
          </p:cNvPr>
          <p:cNvSpPr/>
          <p:nvPr/>
        </p:nvSpPr>
        <p:spPr>
          <a:xfrm>
            <a:off x="3881845" y="222643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0A415E18-BA56-D00A-FA82-369B23A6980B}"/>
              </a:ext>
            </a:extLst>
          </p:cNvPr>
          <p:cNvSpPr/>
          <p:nvPr/>
        </p:nvSpPr>
        <p:spPr>
          <a:xfrm>
            <a:off x="7737451" y="253863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D84D9B6C-D772-13E4-81D5-C48AB4AB9708}"/>
              </a:ext>
            </a:extLst>
          </p:cNvPr>
          <p:cNvSpPr/>
          <p:nvPr/>
        </p:nvSpPr>
        <p:spPr>
          <a:xfrm>
            <a:off x="8305585" y="231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Förhindra speluppbyggnad…">
            <a:extLst>
              <a:ext uri="{FF2B5EF4-FFF2-40B4-BE49-F238E27FC236}">
                <a16:creationId xmlns:a16="http://schemas.microsoft.com/office/drawing/2014/main" id="{CCAD61FF-670C-A2F1-2712-1C34167F9170}"/>
              </a:ext>
            </a:extLst>
          </p:cNvPr>
          <p:cNvSpPr txBox="1"/>
          <p:nvPr/>
        </p:nvSpPr>
        <p:spPr>
          <a:xfrm>
            <a:off x="231091" y="1086625"/>
            <a:ext cx="2480031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2-3-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9an väljer sida och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7an eller 11an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7an eller 11an blir tredje back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10 an markerar 10an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Vänsterback eller högerback markerar ytter</a:t>
            </a:r>
          </a:p>
          <a:p>
            <a:pPr marL="228600" marR="0" lvl="0" indent="-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Vänsterback eller högerback markerar 9an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6F0D73A-8825-5E38-8287-0E0A3BF9BC89}"/>
              </a:ext>
            </a:extLst>
          </p:cNvPr>
          <p:cNvSpPr txBox="1"/>
          <p:nvPr/>
        </p:nvSpPr>
        <p:spPr>
          <a:xfrm>
            <a:off x="595877" y="85012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</p:txBody>
      </p:sp>
    </p:spTree>
    <p:extLst>
      <p:ext uri="{BB962C8B-B14F-4D97-AF65-F5344CB8AC3E}">
        <p14:creationId xmlns:p14="http://schemas.microsoft.com/office/powerpoint/2010/main" val="3649047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Rektangel"/>
          <p:cNvSpPr/>
          <p:nvPr/>
        </p:nvSpPr>
        <p:spPr>
          <a:xfrm>
            <a:off x="-6026" y="-22397"/>
            <a:ext cx="3124187" cy="4667594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8" name="Förhindra speluppbyggnad…"/>
          <p:cNvSpPr txBox="1"/>
          <p:nvPr/>
        </p:nvSpPr>
        <p:spPr>
          <a:xfrm>
            <a:off x="139972" y="1189119"/>
            <a:ext cx="2832192" cy="189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2-3-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SE MOTSTÅNDARE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Spelarna som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, pressar sin spelare när bollen är på väg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Övriga ser sin spelare och bollen samtidigt. Om bollen spelas till deras spelare så ska de pressa i tid och kliva in framför motståndare.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sp>
        <p:nvSpPr>
          <p:cNvPr id="569" name="Oval"/>
          <p:cNvSpPr/>
          <p:nvPr/>
        </p:nvSpPr>
        <p:spPr>
          <a:xfrm>
            <a:off x="6021982" y="4385204"/>
            <a:ext cx="162489" cy="117171"/>
          </a:xfrm>
          <a:prstGeom prst="ellipse">
            <a:avLst/>
          </a:prstGeom>
          <a:solidFill>
            <a:srgbClr val="7030A0"/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2" name="Oval"/>
          <p:cNvSpPr/>
          <p:nvPr/>
        </p:nvSpPr>
        <p:spPr>
          <a:xfrm>
            <a:off x="4227734" y="166557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3" name="Oval"/>
          <p:cNvSpPr/>
          <p:nvPr/>
        </p:nvSpPr>
        <p:spPr>
          <a:xfrm>
            <a:off x="6028301" y="1761762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4" name="Oval"/>
          <p:cNvSpPr/>
          <p:nvPr/>
        </p:nvSpPr>
        <p:spPr>
          <a:xfrm>
            <a:off x="6846531" y="277298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6" name="Oval"/>
          <p:cNvSpPr/>
          <p:nvPr/>
        </p:nvSpPr>
        <p:spPr>
          <a:xfrm>
            <a:off x="7699264" y="168164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7" name="Oval"/>
          <p:cNvSpPr/>
          <p:nvPr/>
        </p:nvSpPr>
        <p:spPr>
          <a:xfrm>
            <a:off x="5275173" y="279838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583" name="Gruppera"/>
          <p:cNvGrpSpPr/>
          <p:nvPr/>
        </p:nvGrpSpPr>
        <p:grpSpPr>
          <a:xfrm>
            <a:off x="6003897" y="346130"/>
            <a:ext cx="158751" cy="158751"/>
            <a:chOff x="0" y="0"/>
            <a:chExt cx="317500" cy="317500"/>
          </a:xfrm>
        </p:grpSpPr>
        <p:sp>
          <p:nvSpPr>
            <p:cNvPr id="58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584" name="Oval"/>
          <p:cNvSpPr/>
          <p:nvPr/>
        </p:nvSpPr>
        <p:spPr>
          <a:xfrm>
            <a:off x="5220410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7" name="Oval"/>
          <p:cNvSpPr/>
          <p:nvPr/>
        </p:nvSpPr>
        <p:spPr>
          <a:xfrm>
            <a:off x="3929433" y="137993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8" name="Oval"/>
          <p:cNvSpPr/>
          <p:nvPr/>
        </p:nvSpPr>
        <p:spPr>
          <a:xfrm>
            <a:off x="6033969" y="133920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0" name="Oval"/>
          <p:cNvSpPr/>
          <p:nvPr/>
        </p:nvSpPr>
        <p:spPr>
          <a:xfrm>
            <a:off x="6009661" y="23760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2" name="Oval"/>
          <p:cNvSpPr/>
          <p:nvPr/>
        </p:nvSpPr>
        <p:spPr>
          <a:xfrm>
            <a:off x="8064512" y="133920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8" name="Oval"/>
          <p:cNvSpPr/>
          <p:nvPr/>
        </p:nvSpPr>
        <p:spPr>
          <a:xfrm>
            <a:off x="6021982" y="87293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5" name="Oval"/>
          <p:cNvSpPr/>
          <p:nvPr/>
        </p:nvSpPr>
        <p:spPr>
          <a:xfrm>
            <a:off x="6747490" y="48510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14F5B8E0-D425-4133-8593-2AE3C1673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71A99F30-8E45-5AD4-FB1F-B27AAEF5A322}"/>
              </a:ext>
            </a:extLst>
          </p:cNvPr>
          <p:cNvSpPr/>
          <p:nvPr/>
        </p:nvSpPr>
        <p:spPr>
          <a:xfrm>
            <a:off x="4065245" y="2414711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2E6A81B4-63AF-FA17-FDA2-211799ADB7C9}"/>
              </a:ext>
            </a:extLst>
          </p:cNvPr>
          <p:cNvSpPr/>
          <p:nvPr/>
        </p:nvSpPr>
        <p:spPr>
          <a:xfrm>
            <a:off x="3881845" y="222643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E0C498E3-4E07-F728-21FB-816BDDF1DA7B}"/>
              </a:ext>
            </a:extLst>
          </p:cNvPr>
          <p:cNvSpPr/>
          <p:nvPr/>
        </p:nvSpPr>
        <p:spPr>
          <a:xfrm>
            <a:off x="7737451" y="253863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A28E0B2D-F230-A186-D8A0-6FC28B0FB70F}"/>
              </a:ext>
            </a:extLst>
          </p:cNvPr>
          <p:cNvSpPr/>
          <p:nvPr/>
        </p:nvSpPr>
        <p:spPr>
          <a:xfrm>
            <a:off x="8305585" y="231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F929D2AD-8C00-4DF0-66B0-C2E9824DD3A5}"/>
              </a:ext>
            </a:extLst>
          </p:cNvPr>
          <p:cNvSpPr txBox="1"/>
          <p:nvPr/>
        </p:nvSpPr>
        <p:spPr>
          <a:xfrm>
            <a:off x="595877" y="85012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</p:txBody>
      </p:sp>
    </p:spTree>
    <p:extLst>
      <p:ext uri="{BB962C8B-B14F-4D97-AF65-F5344CB8AC3E}">
        <p14:creationId xmlns:p14="http://schemas.microsoft.com/office/powerpoint/2010/main" val="163173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Rektangel"/>
          <p:cNvSpPr/>
          <p:nvPr/>
        </p:nvSpPr>
        <p:spPr>
          <a:xfrm>
            <a:off x="-6026" y="-22397"/>
            <a:ext cx="3124187" cy="4667594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68" name="Förhindra speluppbyggnad…"/>
          <p:cNvSpPr txBox="1"/>
          <p:nvPr/>
        </p:nvSpPr>
        <p:spPr>
          <a:xfrm>
            <a:off x="139972" y="1189119"/>
            <a:ext cx="2832192" cy="189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2-3-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PRESS I TID</a:t>
            </a: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Spelarna som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splittar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, pressar sin spelare när bollen är på väg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Övriga ser sin spelare och bollen samtidigt. Om bollen spelas till deras spelare så ska de pressa i tid och kliva in framför motståndare.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sp>
        <p:nvSpPr>
          <p:cNvPr id="569" name="Oval"/>
          <p:cNvSpPr/>
          <p:nvPr/>
        </p:nvSpPr>
        <p:spPr>
          <a:xfrm>
            <a:off x="6021982" y="4385204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2" name="Oval"/>
          <p:cNvSpPr/>
          <p:nvPr/>
        </p:nvSpPr>
        <p:spPr>
          <a:xfrm>
            <a:off x="4691025" y="990110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3" name="Oval"/>
          <p:cNvSpPr/>
          <p:nvPr/>
        </p:nvSpPr>
        <p:spPr>
          <a:xfrm>
            <a:off x="6028301" y="1761762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4" name="Oval"/>
          <p:cNvSpPr/>
          <p:nvPr/>
        </p:nvSpPr>
        <p:spPr>
          <a:xfrm>
            <a:off x="6081403" y="270776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6" name="Oval"/>
          <p:cNvSpPr/>
          <p:nvPr/>
        </p:nvSpPr>
        <p:spPr>
          <a:xfrm>
            <a:off x="7492592" y="1745045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7" name="Oval"/>
          <p:cNvSpPr/>
          <p:nvPr/>
        </p:nvSpPr>
        <p:spPr>
          <a:xfrm>
            <a:off x="4579709" y="1820348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583" name="Gruppera"/>
          <p:cNvGrpSpPr/>
          <p:nvPr/>
        </p:nvGrpSpPr>
        <p:grpSpPr>
          <a:xfrm>
            <a:off x="6003897" y="346130"/>
            <a:ext cx="158751" cy="158751"/>
            <a:chOff x="0" y="0"/>
            <a:chExt cx="317500" cy="317500"/>
          </a:xfrm>
        </p:grpSpPr>
        <p:sp>
          <p:nvSpPr>
            <p:cNvPr id="58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8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584" name="Oval"/>
          <p:cNvSpPr/>
          <p:nvPr/>
        </p:nvSpPr>
        <p:spPr>
          <a:xfrm>
            <a:off x="5220410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7" name="Oval"/>
          <p:cNvSpPr/>
          <p:nvPr/>
        </p:nvSpPr>
        <p:spPr>
          <a:xfrm>
            <a:off x="3929433" y="137993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8" name="Oval"/>
          <p:cNvSpPr/>
          <p:nvPr/>
        </p:nvSpPr>
        <p:spPr>
          <a:xfrm>
            <a:off x="6033969" y="133920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0" name="Oval"/>
          <p:cNvSpPr/>
          <p:nvPr/>
        </p:nvSpPr>
        <p:spPr>
          <a:xfrm>
            <a:off x="6009661" y="23760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2" name="Oval"/>
          <p:cNvSpPr/>
          <p:nvPr/>
        </p:nvSpPr>
        <p:spPr>
          <a:xfrm>
            <a:off x="8064512" y="133920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78" name="Oval"/>
          <p:cNvSpPr/>
          <p:nvPr/>
        </p:nvSpPr>
        <p:spPr>
          <a:xfrm>
            <a:off x="7376302" y="99011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5" name="Oval"/>
          <p:cNvSpPr/>
          <p:nvPr/>
        </p:nvSpPr>
        <p:spPr>
          <a:xfrm>
            <a:off x="6747490" y="48510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7119EFD2-B7D5-4795-9519-3EA1E5594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0" name="Oval">
            <a:extLst>
              <a:ext uri="{FF2B5EF4-FFF2-40B4-BE49-F238E27FC236}">
                <a16:creationId xmlns:a16="http://schemas.microsoft.com/office/drawing/2014/main" id="{6D8AADEB-C3C5-C8E9-002F-7B98CFC11610}"/>
              </a:ext>
            </a:extLst>
          </p:cNvPr>
          <p:cNvSpPr/>
          <p:nvPr/>
        </p:nvSpPr>
        <p:spPr>
          <a:xfrm>
            <a:off x="4579709" y="261350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8870BDF9-952C-73FC-217C-984C2AE3B39B}"/>
              </a:ext>
            </a:extLst>
          </p:cNvPr>
          <p:cNvSpPr/>
          <p:nvPr/>
        </p:nvSpPr>
        <p:spPr>
          <a:xfrm>
            <a:off x="3881845" y="222643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8403C69A-8D51-86A1-E15F-0E3E5DEE8B49}"/>
              </a:ext>
            </a:extLst>
          </p:cNvPr>
          <p:cNvSpPr/>
          <p:nvPr/>
        </p:nvSpPr>
        <p:spPr>
          <a:xfrm>
            <a:off x="7602265" y="255856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67886BBB-7F42-D183-A411-32C76899C5ED}"/>
              </a:ext>
            </a:extLst>
          </p:cNvPr>
          <p:cNvSpPr/>
          <p:nvPr/>
        </p:nvSpPr>
        <p:spPr>
          <a:xfrm>
            <a:off x="8305585" y="231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6123DC8-BD20-C542-D9F3-8F1B6FA0D9F6}"/>
              </a:ext>
            </a:extLst>
          </p:cNvPr>
          <p:cNvSpPr txBox="1"/>
          <p:nvPr/>
        </p:nvSpPr>
        <p:spPr>
          <a:xfrm>
            <a:off x="595877" y="85012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</p:txBody>
      </p:sp>
    </p:spTree>
    <p:extLst>
      <p:ext uri="{BB962C8B-B14F-4D97-AF65-F5344CB8AC3E}">
        <p14:creationId xmlns:p14="http://schemas.microsoft.com/office/powerpoint/2010/main" val="726414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2" name="Rektangel"/>
          <p:cNvSpPr/>
          <p:nvPr/>
        </p:nvSpPr>
        <p:spPr>
          <a:xfrm>
            <a:off x="-6026" y="-22397"/>
            <a:ext cx="3124187" cy="352331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8" name="Förhindra och rädda avslut…"/>
          <p:cNvSpPr txBox="1"/>
          <p:nvPr/>
        </p:nvSpPr>
        <p:spPr>
          <a:xfrm>
            <a:off x="100095" y="967211"/>
            <a:ext cx="2898437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Stäng spelvändning mellan backarna.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Tvinga spelet till ena sidan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pressar från olika håll på bollhållaren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ser motståndare och bollen samtidigt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pressar när bollen är på väg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försvarar med fyra backar framför mål</a:t>
            </a:r>
          </a:p>
        </p:txBody>
      </p:sp>
      <p:grpSp>
        <p:nvGrpSpPr>
          <p:cNvPr id="641" name="Gruppera"/>
          <p:cNvGrpSpPr/>
          <p:nvPr/>
        </p:nvGrpSpPr>
        <p:grpSpPr>
          <a:xfrm>
            <a:off x="8893769" y="4233398"/>
            <a:ext cx="158751" cy="158751"/>
            <a:chOff x="0" y="0"/>
            <a:chExt cx="317500" cy="317500"/>
          </a:xfrm>
        </p:grpSpPr>
        <p:sp>
          <p:nvSpPr>
            <p:cNvPr id="639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40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42" name="Oval"/>
          <p:cNvSpPr/>
          <p:nvPr/>
        </p:nvSpPr>
        <p:spPr>
          <a:xfrm>
            <a:off x="4043868" y="314162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3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4" name="Oval"/>
          <p:cNvSpPr/>
          <p:nvPr/>
        </p:nvSpPr>
        <p:spPr>
          <a:xfrm>
            <a:off x="5899619" y="286761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7" name="Oval"/>
          <p:cNvSpPr/>
          <p:nvPr/>
        </p:nvSpPr>
        <p:spPr>
          <a:xfrm>
            <a:off x="6018369" y="354677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8" name="Oval"/>
          <p:cNvSpPr/>
          <p:nvPr/>
        </p:nvSpPr>
        <p:spPr>
          <a:xfrm>
            <a:off x="8893769" y="398704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2" name="Oval"/>
          <p:cNvSpPr/>
          <p:nvPr/>
        </p:nvSpPr>
        <p:spPr>
          <a:xfrm>
            <a:off x="7591739" y="3024452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3" name="Oval"/>
          <p:cNvSpPr/>
          <p:nvPr/>
        </p:nvSpPr>
        <p:spPr>
          <a:xfrm>
            <a:off x="5481168" y="235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9" name="Oval"/>
          <p:cNvSpPr/>
          <p:nvPr/>
        </p:nvSpPr>
        <p:spPr>
          <a:xfrm>
            <a:off x="8544668" y="3141623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0" name="Oval"/>
          <p:cNvSpPr/>
          <p:nvPr/>
        </p:nvSpPr>
        <p:spPr>
          <a:xfrm>
            <a:off x="6685482" y="363301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1" name="Oval"/>
          <p:cNvSpPr/>
          <p:nvPr/>
        </p:nvSpPr>
        <p:spPr>
          <a:xfrm>
            <a:off x="4456534" y="3401816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9" name="Form">
            <a:extLst>
              <a:ext uri="{FF2B5EF4-FFF2-40B4-BE49-F238E27FC236}">
                <a16:creationId xmlns:a16="http://schemas.microsoft.com/office/drawing/2014/main" id="{712DD225-4A9E-496E-BDF4-335C36D0375A}"/>
              </a:ext>
            </a:extLst>
          </p:cNvPr>
          <p:cNvSpPr/>
          <p:nvPr/>
        </p:nvSpPr>
        <p:spPr>
          <a:xfrm>
            <a:off x="3701522" y="4148881"/>
            <a:ext cx="4749313" cy="2224182"/>
          </a:xfrm>
          <a:custGeom>
            <a:avLst/>
            <a:gdLst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949 w 22392"/>
              <a:gd name="connsiteY0" fmla="*/ 122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1949 w 22392"/>
              <a:gd name="connsiteY4" fmla="*/ 122 h 21429"/>
              <a:gd name="connsiteX0" fmla="*/ 2257 w 22392"/>
              <a:gd name="connsiteY0" fmla="*/ 464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2257 w 22392"/>
              <a:gd name="connsiteY4" fmla="*/ 464 h 21429"/>
              <a:gd name="connsiteX0" fmla="*/ 2257 w 22392"/>
              <a:gd name="connsiteY0" fmla="*/ 0 h 20965"/>
              <a:gd name="connsiteX1" fmla="*/ 20225 w 22392"/>
              <a:gd name="connsiteY1" fmla="*/ 563 h 20965"/>
              <a:gd name="connsiteX2" fmla="*/ 22392 w 22392"/>
              <a:gd name="connsiteY2" fmla="*/ 20965 h 20965"/>
              <a:gd name="connsiteX3" fmla="*/ 0 w 22392"/>
              <a:gd name="connsiteY3" fmla="*/ 20882 h 20965"/>
              <a:gd name="connsiteX4" fmla="*/ 2257 w 22392"/>
              <a:gd name="connsiteY4" fmla="*/ 0 h 20965"/>
              <a:gd name="connsiteX0" fmla="*/ 2213 w 22392"/>
              <a:gd name="connsiteY0" fmla="*/ 36 h 20402"/>
              <a:gd name="connsiteX1" fmla="*/ 20225 w 22392"/>
              <a:gd name="connsiteY1" fmla="*/ 0 h 20402"/>
              <a:gd name="connsiteX2" fmla="*/ 22392 w 22392"/>
              <a:gd name="connsiteY2" fmla="*/ 20402 h 20402"/>
              <a:gd name="connsiteX3" fmla="*/ 0 w 22392"/>
              <a:gd name="connsiteY3" fmla="*/ 20319 h 20402"/>
              <a:gd name="connsiteX4" fmla="*/ 2213 w 22392"/>
              <a:gd name="connsiteY4" fmla="*/ 36 h 2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92" h="20402" extrusionOk="0">
                <a:moveTo>
                  <a:pt x="2213" y="36"/>
                </a:moveTo>
                <a:lnTo>
                  <a:pt x="20225" y="0"/>
                </a:lnTo>
                <a:lnTo>
                  <a:pt x="22392" y="20402"/>
                </a:lnTo>
                <a:lnTo>
                  <a:pt x="0" y="20319"/>
                </a:lnTo>
                <a:lnTo>
                  <a:pt x="2213" y="36"/>
                </a:lnTo>
                <a:close/>
              </a:path>
            </a:pathLst>
          </a:custGeom>
          <a:solidFill>
            <a:srgbClr val="FF26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2" name="Oval"/>
          <p:cNvSpPr/>
          <p:nvPr/>
        </p:nvSpPr>
        <p:spPr>
          <a:xfrm>
            <a:off x="5475276" y="455227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6" name="Oval"/>
          <p:cNvSpPr/>
          <p:nvPr/>
        </p:nvSpPr>
        <p:spPr>
          <a:xfrm>
            <a:off x="6610680" y="451935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6" name="Oval"/>
          <p:cNvSpPr/>
          <p:nvPr/>
        </p:nvSpPr>
        <p:spPr>
          <a:xfrm>
            <a:off x="7214401" y="451205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7" name="Oval"/>
          <p:cNvSpPr/>
          <p:nvPr/>
        </p:nvSpPr>
        <p:spPr>
          <a:xfrm>
            <a:off x="6080302" y="5462291"/>
            <a:ext cx="162489" cy="117171"/>
          </a:xfrm>
          <a:prstGeom prst="ellipse">
            <a:avLst/>
          </a:prstGeom>
          <a:solidFill>
            <a:srgbClr val="7030A0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A9C07B00-0DE2-434C-B4E0-37EC6196E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9" name="Oval">
            <a:extLst>
              <a:ext uri="{FF2B5EF4-FFF2-40B4-BE49-F238E27FC236}">
                <a16:creationId xmlns:a16="http://schemas.microsoft.com/office/drawing/2014/main" id="{3FD4A544-B806-985B-DB6E-E39A5F7C2010}"/>
              </a:ext>
            </a:extLst>
          </p:cNvPr>
          <p:cNvSpPr/>
          <p:nvPr/>
        </p:nvSpPr>
        <p:spPr>
          <a:xfrm>
            <a:off x="8593115" y="433022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A9E45700-53B8-A89D-A6B7-DB80CB82FF0E}"/>
              </a:ext>
            </a:extLst>
          </p:cNvPr>
          <p:cNvSpPr/>
          <p:nvPr/>
        </p:nvSpPr>
        <p:spPr>
          <a:xfrm>
            <a:off x="4575663" y="2809025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Oval">
            <a:extLst>
              <a:ext uri="{FF2B5EF4-FFF2-40B4-BE49-F238E27FC236}">
                <a16:creationId xmlns:a16="http://schemas.microsoft.com/office/drawing/2014/main" id="{06C71D47-BD1F-B5BD-7472-7A3243A9BBEE}"/>
              </a:ext>
            </a:extLst>
          </p:cNvPr>
          <p:cNvSpPr/>
          <p:nvPr/>
        </p:nvSpPr>
        <p:spPr>
          <a:xfrm>
            <a:off x="6731062" y="241337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Oval">
            <a:extLst>
              <a:ext uri="{FF2B5EF4-FFF2-40B4-BE49-F238E27FC236}">
                <a16:creationId xmlns:a16="http://schemas.microsoft.com/office/drawing/2014/main" id="{51F1D87C-AC08-C6A1-2E7F-191C52A9F188}"/>
              </a:ext>
            </a:extLst>
          </p:cNvPr>
          <p:cNvSpPr/>
          <p:nvPr/>
        </p:nvSpPr>
        <p:spPr>
          <a:xfrm>
            <a:off x="4058579" y="253054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FC65A21C-41E5-7A54-E527-C04DEE0206E9}"/>
              </a:ext>
            </a:extLst>
          </p:cNvPr>
          <p:cNvSpPr txBox="1"/>
          <p:nvPr/>
        </p:nvSpPr>
        <p:spPr>
          <a:xfrm>
            <a:off x="595877" y="85012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Form"/>
          <p:cNvSpPr/>
          <p:nvPr/>
        </p:nvSpPr>
        <p:spPr>
          <a:xfrm>
            <a:off x="3713572" y="4157593"/>
            <a:ext cx="4749313" cy="2224182"/>
          </a:xfrm>
          <a:custGeom>
            <a:avLst/>
            <a:gdLst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949 w 22392"/>
              <a:gd name="connsiteY0" fmla="*/ 122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1949 w 22392"/>
              <a:gd name="connsiteY4" fmla="*/ 122 h 21429"/>
              <a:gd name="connsiteX0" fmla="*/ 2257 w 22392"/>
              <a:gd name="connsiteY0" fmla="*/ 464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2257 w 22392"/>
              <a:gd name="connsiteY4" fmla="*/ 464 h 21429"/>
              <a:gd name="connsiteX0" fmla="*/ 2257 w 22392"/>
              <a:gd name="connsiteY0" fmla="*/ 0 h 20965"/>
              <a:gd name="connsiteX1" fmla="*/ 20225 w 22392"/>
              <a:gd name="connsiteY1" fmla="*/ 563 h 20965"/>
              <a:gd name="connsiteX2" fmla="*/ 22392 w 22392"/>
              <a:gd name="connsiteY2" fmla="*/ 20965 h 20965"/>
              <a:gd name="connsiteX3" fmla="*/ 0 w 22392"/>
              <a:gd name="connsiteY3" fmla="*/ 20882 h 20965"/>
              <a:gd name="connsiteX4" fmla="*/ 2257 w 22392"/>
              <a:gd name="connsiteY4" fmla="*/ 0 h 20965"/>
              <a:gd name="connsiteX0" fmla="*/ 2213 w 22392"/>
              <a:gd name="connsiteY0" fmla="*/ 36 h 20402"/>
              <a:gd name="connsiteX1" fmla="*/ 20225 w 22392"/>
              <a:gd name="connsiteY1" fmla="*/ 0 h 20402"/>
              <a:gd name="connsiteX2" fmla="*/ 22392 w 22392"/>
              <a:gd name="connsiteY2" fmla="*/ 20402 h 20402"/>
              <a:gd name="connsiteX3" fmla="*/ 0 w 22392"/>
              <a:gd name="connsiteY3" fmla="*/ 20319 h 20402"/>
              <a:gd name="connsiteX4" fmla="*/ 2213 w 22392"/>
              <a:gd name="connsiteY4" fmla="*/ 36 h 2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92" h="20402" extrusionOk="0">
                <a:moveTo>
                  <a:pt x="2213" y="36"/>
                </a:moveTo>
                <a:lnTo>
                  <a:pt x="20225" y="0"/>
                </a:lnTo>
                <a:lnTo>
                  <a:pt x="22392" y="20402"/>
                </a:lnTo>
                <a:lnTo>
                  <a:pt x="0" y="20319"/>
                </a:lnTo>
                <a:lnTo>
                  <a:pt x="2213" y="36"/>
                </a:lnTo>
                <a:close/>
              </a:path>
            </a:pathLst>
          </a:custGeom>
          <a:solidFill>
            <a:srgbClr val="FF26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2" name="Rektangel"/>
          <p:cNvSpPr/>
          <p:nvPr/>
        </p:nvSpPr>
        <p:spPr>
          <a:xfrm>
            <a:off x="-6026" y="-22397"/>
            <a:ext cx="3124187" cy="352331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8" name="Förhindra och rädda avslut…"/>
          <p:cNvSpPr txBox="1"/>
          <p:nvPr/>
        </p:nvSpPr>
        <p:spPr>
          <a:xfrm>
            <a:off x="37829" y="933590"/>
            <a:ext cx="3061407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Stäng spelvändning mellan backarna.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Tvinga spelet till ena sidan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pressar från olika håll på bollhållaren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ser motståndare och bollen samtidigt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pressar när bollen är på väg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försvarar med fjärde back</a:t>
            </a:r>
          </a:p>
        </p:txBody>
      </p:sp>
      <p:grpSp>
        <p:nvGrpSpPr>
          <p:cNvPr id="641" name="Gruppera"/>
          <p:cNvGrpSpPr/>
          <p:nvPr/>
        </p:nvGrpSpPr>
        <p:grpSpPr>
          <a:xfrm>
            <a:off x="8893769" y="4233398"/>
            <a:ext cx="158751" cy="158751"/>
            <a:chOff x="0" y="0"/>
            <a:chExt cx="317500" cy="317500"/>
          </a:xfrm>
        </p:grpSpPr>
        <p:sp>
          <p:nvSpPr>
            <p:cNvPr id="639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40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43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8" name="Oval"/>
          <p:cNvSpPr/>
          <p:nvPr/>
        </p:nvSpPr>
        <p:spPr>
          <a:xfrm>
            <a:off x="8893769" y="398704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3" name="Oval"/>
          <p:cNvSpPr/>
          <p:nvPr/>
        </p:nvSpPr>
        <p:spPr>
          <a:xfrm>
            <a:off x="5481168" y="235478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6" name="Oval"/>
          <p:cNvSpPr/>
          <p:nvPr/>
        </p:nvSpPr>
        <p:spPr>
          <a:xfrm>
            <a:off x="7221714" y="4553063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9" name="Oval"/>
          <p:cNvSpPr/>
          <p:nvPr/>
        </p:nvSpPr>
        <p:spPr>
          <a:xfrm>
            <a:off x="8544668" y="3141623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6E95C9E7-2E6B-4A9E-B710-6F4DA751B603}"/>
              </a:ext>
            </a:extLst>
          </p:cNvPr>
          <p:cNvSpPr txBox="1"/>
          <p:nvPr/>
        </p:nvSpPr>
        <p:spPr>
          <a:xfrm>
            <a:off x="561207" y="85012"/>
            <a:ext cx="203682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FÖRHINDRA OCH RÄDDA AVSLUT</a:t>
            </a:r>
          </a:p>
        </p:txBody>
      </p:sp>
      <p:sp>
        <p:nvSpPr>
          <p:cNvPr id="30" name="Likbent triangel 29">
            <a:extLst>
              <a:ext uri="{FF2B5EF4-FFF2-40B4-BE49-F238E27FC236}">
                <a16:creationId xmlns:a16="http://schemas.microsoft.com/office/drawing/2014/main" id="{5F105ED3-451C-4D19-AE9B-399E884EF3C5}"/>
              </a:ext>
            </a:extLst>
          </p:cNvPr>
          <p:cNvSpPr/>
          <p:nvPr/>
        </p:nvSpPr>
        <p:spPr>
          <a:xfrm rot="9438937">
            <a:off x="4772532" y="4488964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3" name="Likbent triangel 32">
            <a:extLst>
              <a:ext uri="{FF2B5EF4-FFF2-40B4-BE49-F238E27FC236}">
                <a16:creationId xmlns:a16="http://schemas.microsoft.com/office/drawing/2014/main" id="{1D56D777-9F88-452C-A540-C7332EC31EB1}"/>
              </a:ext>
            </a:extLst>
          </p:cNvPr>
          <p:cNvSpPr/>
          <p:nvPr/>
        </p:nvSpPr>
        <p:spPr>
          <a:xfrm rot="13330427">
            <a:off x="6298362" y="4443975"/>
            <a:ext cx="573320" cy="71224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Likbent triangel 33">
            <a:extLst>
              <a:ext uri="{FF2B5EF4-FFF2-40B4-BE49-F238E27FC236}">
                <a16:creationId xmlns:a16="http://schemas.microsoft.com/office/drawing/2014/main" id="{8BCF260A-4FD7-43AF-9B8B-AC5CA5D26536}"/>
              </a:ext>
            </a:extLst>
          </p:cNvPr>
          <p:cNvSpPr/>
          <p:nvPr/>
        </p:nvSpPr>
        <p:spPr>
          <a:xfrm rot="10474330">
            <a:off x="5904111" y="3560628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Likbent triangel 34">
            <a:extLst>
              <a:ext uri="{FF2B5EF4-FFF2-40B4-BE49-F238E27FC236}">
                <a16:creationId xmlns:a16="http://schemas.microsoft.com/office/drawing/2014/main" id="{9ECECDEA-C8A1-493F-B967-8BC7927888D9}"/>
              </a:ext>
            </a:extLst>
          </p:cNvPr>
          <p:cNvSpPr/>
          <p:nvPr/>
        </p:nvSpPr>
        <p:spPr>
          <a:xfrm rot="15653478">
            <a:off x="6955875" y="2707815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1" name="Oval"/>
          <p:cNvSpPr/>
          <p:nvPr/>
        </p:nvSpPr>
        <p:spPr>
          <a:xfrm>
            <a:off x="4456534" y="3401816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2" name="Oval"/>
          <p:cNvSpPr/>
          <p:nvPr/>
        </p:nvSpPr>
        <p:spPr>
          <a:xfrm>
            <a:off x="4043868" y="314162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7" name="Oval"/>
          <p:cNvSpPr/>
          <p:nvPr/>
        </p:nvSpPr>
        <p:spPr>
          <a:xfrm>
            <a:off x="6018369" y="354677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0" name="Oval"/>
          <p:cNvSpPr/>
          <p:nvPr/>
        </p:nvSpPr>
        <p:spPr>
          <a:xfrm>
            <a:off x="6685482" y="363301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52" name="Oval"/>
          <p:cNvSpPr/>
          <p:nvPr/>
        </p:nvSpPr>
        <p:spPr>
          <a:xfrm>
            <a:off x="7299215" y="2821632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4" name="Oval"/>
          <p:cNvSpPr/>
          <p:nvPr/>
        </p:nvSpPr>
        <p:spPr>
          <a:xfrm>
            <a:off x="5899619" y="286761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46" name="Oval"/>
          <p:cNvSpPr/>
          <p:nvPr/>
        </p:nvSpPr>
        <p:spPr>
          <a:xfrm>
            <a:off x="6610680" y="451935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62" name="Oval"/>
          <p:cNvSpPr/>
          <p:nvPr/>
        </p:nvSpPr>
        <p:spPr>
          <a:xfrm>
            <a:off x="5475276" y="455227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231B5640-9CAB-463B-AA45-A0D1D252574E}"/>
              </a:ext>
            </a:extLst>
          </p:cNvPr>
          <p:cNvSpPr txBox="1"/>
          <p:nvPr/>
        </p:nvSpPr>
        <p:spPr>
          <a:xfrm>
            <a:off x="3312322" y="5172482"/>
            <a:ext cx="2289932" cy="297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  <a:sym typeface="Helvetica Neue"/>
              </a:rPr>
              <a:t>FJÄRDE BACK</a:t>
            </a:r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6D3C3B20-9304-4BB0-A15E-6E965D21F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6" name="Oval">
            <a:extLst>
              <a:ext uri="{FF2B5EF4-FFF2-40B4-BE49-F238E27FC236}">
                <a16:creationId xmlns:a16="http://schemas.microsoft.com/office/drawing/2014/main" id="{B9C96F85-DD84-B9D7-8E98-6979A3C5CD53}"/>
              </a:ext>
            </a:extLst>
          </p:cNvPr>
          <p:cNvSpPr/>
          <p:nvPr/>
        </p:nvSpPr>
        <p:spPr>
          <a:xfrm>
            <a:off x="4575663" y="2809025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7" name="Oval">
            <a:extLst>
              <a:ext uri="{FF2B5EF4-FFF2-40B4-BE49-F238E27FC236}">
                <a16:creationId xmlns:a16="http://schemas.microsoft.com/office/drawing/2014/main" id="{2EFD4611-D4B7-8424-14FB-E012172C3B97}"/>
              </a:ext>
            </a:extLst>
          </p:cNvPr>
          <p:cNvSpPr/>
          <p:nvPr/>
        </p:nvSpPr>
        <p:spPr>
          <a:xfrm>
            <a:off x="6731062" y="241337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Oval">
            <a:extLst>
              <a:ext uri="{FF2B5EF4-FFF2-40B4-BE49-F238E27FC236}">
                <a16:creationId xmlns:a16="http://schemas.microsoft.com/office/drawing/2014/main" id="{EF6DB8DF-8831-1B3E-D61D-825CFA146052}"/>
              </a:ext>
            </a:extLst>
          </p:cNvPr>
          <p:cNvSpPr/>
          <p:nvPr/>
        </p:nvSpPr>
        <p:spPr>
          <a:xfrm>
            <a:off x="8593115" y="433022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2" name="Oval">
            <a:extLst>
              <a:ext uri="{FF2B5EF4-FFF2-40B4-BE49-F238E27FC236}">
                <a16:creationId xmlns:a16="http://schemas.microsoft.com/office/drawing/2014/main" id="{7A66DC8D-0BDA-E20E-0B64-8E85E415AE7C}"/>
              </a:ext>
            </a:extLst>
          </p:cNvPr>
          <p:cNvSpPr/>
          <p:nvPr/>
        </p:nvSpPr>
        <p:spPr>
          <a:xfrm>
            <a:off x="4058579" y="253054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37" name="Oval"/>
          <p:cNvSpPr/>
          <p:nvPr/>
        </p:nvSpPr>
        <p:spPr>
          <a:xfrm>
            <a:off x="5977209" y="587088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06290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7 -3.7037E-7 L 0.08535 0.008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4" y="4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2083E-6 -1.85185E-7 L -0.05 0.018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91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2083E-6 3.33333E-6 L 0.022 0.0938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468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02252 0.0796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39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05781 0.0921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1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0833E-7 -3.88889E-6 L 0.04603 0.2138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8" y="1069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4583E-6 3.33333E-6 L 0.05976 0.21423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8" y="10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" grpId="0" animBg="1" advAuto="0"/>
      <p:bldP spid="656" grpId="0" animBg="1"/>
      <p:bldP spid="659" grpId="0" animBg="1"/>
      <p:bldP spid="30" grpId="0" animBg="1"/>
      <p:bldP spid="33" grpId="0" animBg="1"/>
      <p:bldP spid="34" grpId="0" animBg="1"/>
      <p:bldP spid="35" grpId="0" animBg="1"/>
      <p:bldP spid="661" grpId="0" animBg="1"/>
      <p:bldP spid="642" grpId="0" animBg="1"/>
      <p:bldP spid="660" grpId="0" animBg="1"/>
      <p:bldP spid="644" grpId="0" animBg="1"/>
      <p:bldP spid="662" grpId="0" animBg="1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Rektangel"/>
          <p:cNvSpPr/>
          <p:nvPr/>
        </p:nvSpPr>
        <p:spPr>
          <a:xfrm>
            <a:off x="6277086" y="2601688"/>
            <a:ext cx="1143034" cy="732593"/>
          </a:xfrm>
          <a:prstGeom prst="rect">
            <a:avLst/>
          </a:prstGeom>
          <a:solidFill>
            <a:srgbClr val="FF2600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4" name="Rektangel"/>
          <p:cNvSpPr/>
          <p:nvPr/>
        </p:nvSpPr>
        <p:spPr>
          <a:xfrm>
            <a:off x="5433562" y="1699150"/>
            <a:ext cx="1143034" cy="732593"/>
          </a:xfrm>
          <a:prstGeom prst="rect">
            <a:avLst/>
          </a:prstGeom>
          <a:solidFill>
            <a:srgbClr val="32BAF2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5" name="Rektangel"/>
          <p:cNvSpPr/>
          <p:nvPr/>
        </p:nvSpPr>
        <p:spPr>
          <a:xfrm>
            <a:off x="-6026" y="-22397"/>
            <a:ext cx="2901545" cy="4175686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6" name="Cirkel"/>
          <p:cNvSpPr/>
          <p:nvPr/>
        </p:nvSpPr>
        <p:spPr>
          <a:xfrm>
            <a:off x="4623240" y="2203907"/>
            <a:ext cx="933412" cy="936372"/>
          </a:xfrm>
          <a:prstGeom prst="ellipse">
            <a:avLst/>
          </a:prstGeom>
          <a:solidFill>
            <a:srgbClr val="FCEA27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7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8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9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0" name="Vi vill avsluta inom 10 sekunder!…"/>
          <p:cNvSpPr txBox="1"/>
          <p:nvPr/>
        </p:nvSpPr>
        <p:spPr>
          <a:xfrm>
            <a:off x="120837" y="936964"/>
            <a:ext cx="2665688" cy="2929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150395" marR="0" lvl="0" indent="-150395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vill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avsluta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inom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10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sekunder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!</a:t>
            </a:r>
          </a:p>
          <a:p>
            <a:pPr marL="150395" marR="0" lvl="0" indent="-150395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Passningar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framåt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är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säkrare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än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passningar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sidled,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eftersom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vi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kan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pressa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direkt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vid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ett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bolltapp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om vi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tappar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framför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oss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.</a:t>
            </a: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Vad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vi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gör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med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kontringen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avgörs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hur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det ser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när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vi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vinner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CEA27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*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CEA27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Öppen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CEA27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CEA27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bollvinst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yta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framför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= ta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ytan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själv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Off val="16847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*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A2FF">
                    <a:lumOff val="16847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Bollvinst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Off val="16847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med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A2FF">
                    <a:lumOff val="16847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fördel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någon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är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fri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=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loss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*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Stängd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26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bollvinst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vi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blir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pressade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=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rädda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kumimoji="0" sz="11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grpSp>
        <p:nvGrpSpPr>
          <p:cNvPr id="703" name="Gruppera"/>
          <p:cNvGrpSpPr/>
          <p:nvPr/>
        </p:nvGrpSpPr>
        <p:grpSpPr>
          <a:xfrm>
            <a:off x="5378726" y="1722532"/>
            <a:ext cx="158751" cy="158751"/>
            <a:chOff x="0" y="0"/>
            <a:chExt cx="317500" cy="317500"/>
          </a:xfrm>
        </p:grpSpPr>
        <p:sp>
          <p:nvSpPr>
            <p:cNvPr id="70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70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704" name="Oval"/>
          <p:cNvSpPr/>
          <p:nvPr/>
        </p:nvSpPr>
        <p:spPr>
          <a:xfrm>
            <a:off x="4483536" y="302307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5" name="Oval"/>
          <p:cNvSpPr/>
          <p:nvPr/>
        </p:nvSpPr>
        <p:spPr>
          <a:xfrm>
            <a:off x="4383992" y="387841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7" name="Oval"/>
          <p:cNvSpPr/>
          <p:nvPr/>
        </p:nvSpPr>
        <p:spPr>
          <a:xfrm>
            <a:off x="6766727" y="2966548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0" name="Oval"/>
          <p:cNvSpPr/>
          <p:nvPr/>
        </p:nvSpPr>
        <p:spPr>
          <a:xfrm>
            <a:off x="6231037" y="373576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1" name="Oval"/>
          <p:cNvSpPr/>
          <p:nvPr/>
        </p:nvSpPr>
        <p:spPr>
          <a:xfrm>
            <a:off x="7125171" y="163069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3" name="Oval"/>
          <p:cNvSpPr/>
          <p:nvPr/>
        </p:nvSpPr>
        <p:spPr>
          <a:xfrm>
            <a:off x="4343832" y="2417363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4" name="Oval"/>
          <p:cNvSpPr/>
          <p:nvPr/>
        </p:nvSpPr>
        <p:spPr>
          <a:xfrm>
            <a:off x="6767358" y="387841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5" name="Oval"/>
          <p:cNvSpPr/>
          <p:nvPr/>
        </p:nvSpPr>
        <p:spPr>
          <a:xfrm>
            <a:off x="5223290" y="316119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6" name="Oval"/>
          <p:cNvSpPr/>
          <p:nvPr/>
        </p:nvSpPr>
        <p:spPr>
          <a:xfrm>
            <a:off x="5882802" y="200686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9" name="Oval"/>
          <p:cNvSpPr/>
          <p:nvPr/>
        </p:nvSpPr>
        <p:spPr>
          <a:xfrm>
            <a:off x="3289911" y="36640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1" name="Oval"/>
          <p:cNvSpPr/>
          <p:nvPr/>
        </p:nvSpPr>
        <p:spPr>
          <a:xfrm>
            <a:off x="5376857" y="160070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2" name="Oval"/>
          <p:cNvSpPr/>
          <p:nvPr/>
        </p:nvSpPr>
        <p:spPr>
          <a:xfrm>
            <a:off x="8798521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3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5" name="Oval"/>
          <p:cNvSpPr/>
          <p:nvPr/>
        </p:nvSpPr>
        <p:spPr>
          <a:xfrm>
            <a:off x="6009706" y="806737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6" name="Oval"/>
          <p:cNvSpPr/>
          <p:nvPr/>
        </p:nvSpPr>
        <p:spPr>
          <a:xfrm>
            <a:off x="6021982" y="5401204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32" name="Bildobjekt 31">
            <a:extLst>
              <a:ext uri="{FF2B5EF4-FFF2-40B4-BE49-F238E27FC236}">
                <a16:creationId xmlns:a16="http://schemas.microsoft.com/office/drawing/2014/main" id="{2FAFD435-4E86-4569-98D6-378237BED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" name="Oval">
            <a:extLst>
              <a:ext uri="{FF2B5EF4-FFF2-40B4-BE49-F238E27FC236}">
                <a16:creationId xmlns:a16="http://schemas.microsoft.com/office/drawing/2014/main" id="{FBCDA16F-939F-D6D2-A6C0-9B8044591E5D}"/>
              </a:ext>
            </a:extLst>
          </p:cNvPr>
          <p:cNvSpPr/>
          <p:nvPr/>
        </p:nvSpPr>
        <p:spPr>
          <a:xfrm>
            <a:off x="3302892" y="316119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C2D4FD9C-A885-E283-FB4A-B5E96830ECCB}"/>
              </a:ext>
            </a:extLst>
          </p:cNvPr>
          <p:cNvSpPr/>
          <p:nvPr/>
        </p:nvSpPr>
        <p:spPr>
          <a:xfrm>
            <a:off x="8305585" y="333428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89448C05-3608-5845-DA64-272D6A7036D5}"/>
              </a:ext>
            </a:extLst>
          </p:cNvPr>
          <p:cNvSpPr/>
          <p:nvPr/>
        </p:nvSpPr>
        <p:spPr>
          <a:xfrm>
            <a:off x="7862447" y="240146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8C5E1CBA-8326-DBB2-708E-CF931B80C03A}"/>
              </a:ext>
            </a:extLst>
          </p:cNvPr>
          <p:cNvSpPr/>
          <p:nvPr/>
        </p:nvSpPr>
        <p:spPr>
          <a:xfrm>
            <a:off x="3973736" y="208673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FFB19AA-F7B9-CDE9-F65F-8BCD3731BDB1}"/>
              </a:ext>
            </a:extLst>
          </p:cNvPr>
          <p:cNvSpPr txBox="1"/>
          <p:nvPr/>
        </p:nvSpPr>
        <p:spPr>
          <a:xfrm>
            <a:off x="561207" y="85012"/>
            <a:ext cx="203682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Helvetica Neue"/>
              </a:rPr>
              <a:t>FÖRHINDRA OCH RÄDDA AVSLUT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242 0.170032" pathEditMode="relative">
                                      <p:cBhvr>
                                        <p:cTn id="6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129 -0.024658" pathEditMode="relative">
                                      <p:cBhvr>
                                        <p:cTn id="9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242 0.170032 L 0.041417 0.054203" pathEditMode="relative">
                                      <p:cBhvr>
                                        <p:cTn id="18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2816 0.039429" pathEditMode="relative">
                                      <p:cBhvr>
                                        <p:cTn id="21" dur="10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17 0.054203 L 0.110732 0.156712" pathEditMode="relative">
                                      <p:cBhvr>
                                        <p:cTn id="24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2127 0.141017" pathEditMode="relative">
                                      <p:cBhvr>
                                        <p:cTn id="28" dur="10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129 -0.024658" pathEditMode="relative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129 -0.024658" pathEditMode="relative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2127 0.141017" pathEditMode="relative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2127 0.141017" pathEditMode="relative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3" grpId="0" animBg="1" advAuto="0"/>
      <p:bldP spid="694" grpId="0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59986" y="0"/>
            <a:ext cx="12311971" cy="6858000"/>
          </a:xfrm>
          <a:prstGeom prst="rect">
            <a:avLst/>
          </a:prstGeom>
          <a:solidFill>
            <a:srgbClr val="00206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rallellogram 1">
            <a:extLst>
              <a:ext uri="{FF2B5EF4-FFF2-40B4-BE49-F238E27FC236}">
                <a16:creationId xmlns:a16="http://schemas.microsoft.com/office/drawing/2014/main" id="{FB81C771-DCF5-7AE6-8EB1-B5D6E1EAC80B}"/>
              </a:ext>
            </a:extLst>
          </p:cNvPr>
          <p:cNvSpPr/>
          <p:nvPr/>
        </p:nvSpPr>
        <p:spPr>
          <a:xfrm>
            <a:off x="393879" y="266958"/>
            <a:ext cx="4126363" cy="377345"/>
          </a:xfrm>
          <a:prstGeom prst="parallelogram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062445D-E7F1-EAA1-A496-86B5973DF5E7}"/>
              </a:ext>
            </a:extLst>
          </p:cNvPr>
          <p:cNvSpPr txBox="1"/>
          <p:nvPr/>
        </p:nvSpPr>
        <p:spPr>
          <a:xfrm>
            <a:off x="783673" y="255575"/>
            <a:ext cx="361579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TRÄNAREN EFTER MATCH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9EA7B36-1A30-199E-9154-CB852083F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" y="120694"/>
            <a:ext cx="669875" cy="669875"/>
          </a:xfrm>
          <a:prstGeom prst="rect">
            <a:avLst/>
          </a:prstGeom>
        </p:spPr>
      </p:pic>
      <p:sp>
        <p:nvSpPr>
          <p:cNvPr id="7" name="Parallellogram 6">
            <a:extLst>
              <a:ext uri="{FF2B5EF4-FFF2-40B4-BE49-F238E27FC236}">
                <a16:creationId xmlns:a16="http://schemas.microsoft.com/office/drawing/2014/main" id="{EEF5F90E-1A1C-C377-D42C-404E1A582F8E}"/>
              </a:ext>
            </a:extLst>
          </p:cNvPr>
          <p:cNvSpPr/>
          <p:nvPr/>
        </p:nvSpPr>
        <p:spPr>
          <a:xfrm>
            <a:off x="610855" y="1714542"/>
            <a:ext cx="2546413" cy="385901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CF47059-4467-C59F-5208-594B3F93EE12}"/>
              </a:ext>
            </a:extLst>
          </p:cNvPr>
          <p:cNvSpPr txBox="1"/>
          <p:nvPr/>
        </p:nvSpPr>
        <p:spPr>
          <a:xfrm>
            <a:off x="610855" y="2095452"/>
            <a:ext cx="2472908" cy="313932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Tränaren ansvarar för att matchreflektionen blir genomförd. En matchreflektion som syftar till ett utökat lärande men som även uppmuntrar till ett framtida utövande och längtan efter nästa pass.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Tränaren klappar om samtliga spelare i syfte att tacka för matchen.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Tränaren säkerställer att samtliga spelare har information om kommande veckas händelser och planering.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Tränaren säkerställer att material och klädsel är intakt och att det hamnar på rätt plats.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A6E2B9F-6077-6FC3-426A-EAED5E16A50E}"/>
              </a:ext>
            </a:extLst>
          </p:cNvPr>
          <p:cNvSpPr txBox="1"/>
          <p:nvPr/>
        </p:nvSpPr>
        <p:spPr>
          <a:xfrm>
            <a:off x="3623091" y="2095452"/>
            <a:ext cx="2786335" cy="280076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5 min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Spelarna reflekterar tillsammans med ledare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Hur gick det med dagens prestationsmål?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Hur bra var min arbetsinsats idag?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Vad lyckades vi bäst med idag?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 Vad kan vi göra bättre till nästa match?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10 min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 sammanfattar reflektionen och delger viktigaste informationen inför nästa vecka</a:t>
            </a:r>
          </a:p>
        </p:txBody>
      </p:sp>
      <p:sp>
        <p:nvSpPr>
          <p:cNvPr id="15" name="Parallellogram 14">
            <a:extLst>
              <a:ext uri="{FF2B5EF4-FFF2-40B4-BE49-F238E27FC236}">
                <a16:creationId xmlns:a16="http://schemas.microsoft.com/office/drawing/2014/main" id="{48BA8C2D-FB3D-01AB-CC73-949D5747BFC3}"/>
              </a:ext>
            </a:extLst>
          </p:cNvPr>
          <p:cNvSpPr/>
          <p:nvPr/>
        </p:nvSpPr>
        <p:spPr>
          <a:xfrm>
            <a:off x="3623093" y="1709552"/>
            <a:ext cx="2872597" cy="385901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799B89B-44A7-A718-5590-A553B5981FF3}"/>
              </a:ext>
            </a:extLst>
          </p:cNvPr>
          <p:cNvSpPr txBox="1"/>
          <p:nvPr/>
        </p:nvSpPr>
        <p:spPr>
          <a:xfrm>
            <a:off x="676746" y="1709551"/>
            <a:ext cx="171979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EFTER MATCH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11A5B53D-6184-3AE8-0CA3-9595A0A8B4B6}"/>
              </a:ext>
            </a:extLst>
          </p:cNvPr>
          <p:cNvSpPr txBox="1"/>
          <p:nvPr/>
        </p:nvSpPr>
        <p:spPr>
          <a:xfrm>
            <a:off x="3671681" y="1709551"/>
            <a:ext cx="2151149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MATCHREFLEKTION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F5C95A1-B42B-68C6-C8B1-1B1DC5DF7D41}"/>
              </a:ext>
            </a:extLst>
          </p:cNvPr>
          <p:cNvSpPr txBox="1"/>
          <p:nvPr/>
        </p:nvSpPr>
        <p:spPr>
          <a:xfrm>
            <a:off x="5088685" y="3228945"/>
            <a:ext cx="565568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ANVÄND TAKTIKTAVLA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9" name="Bild 8" descr="Klassrum med hel fyllning">
            <a:extLst>
              <a:ext uri="{FF2B5EF4-FFF2-40B4-BE49-F238E27FC236}">
                <a16:creationId xmlns:a16="http://schemas.microsoft.com/office/drawing/2014/main" id="{74A132E1-426F-AF33-4DA8-24D098287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4059" y="2614296"/>
            <a:ext cx="1629408" cy="162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66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07" b="49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DB73D79-FA18-4CEF-BCDD-05667FF8DA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D97200B-3353-1E74-DD3C-0A1DE92BF232}"/>
              </a:ext>
            </a:extLst>
          </p:cNvPr>
          <p:cNvSpPr txBox="1"/>
          <p:nvPr/>
        </p:nvSpPr>
        <p:spPr>
          <a:xfrm>
            <a:off x="1500672" y="2090172"/>
            <a:ext cx="9190653" cy="26776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MATCHMANUAL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9 MOT 9</a:t>
            </a:r>
          </a:p>
        </p:txBody>
      </p:sp>
      <p:pic>
        <p:nvPicPr>
          <p:cNvPr id="5" name="Bildobjekt 4" descr="En bild som visar symbol, logotyp, emblem, Varumärke&#10;&#10;Automatiskt genererad beskrivning">
            <a:extLst>
              <a:ext uri="{FF2B5EF4-FFF2-40B4-BE49-F238E27FC236}">
                <a16:creationId xmlns:a16="http://schemas.microsoft.com/office/drawing/2014/main" id="{B51BBC06-8A79-6B4D-0703-C161203F7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810" y="5551713"/>
            <a:ext cx="886379" cy="92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92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C4C0C9277D7C459314FCBA068377BC" ma:contentTypeVersion="13" ma:contentTypeDescription="Skapa ett nytt dokument." ma:contentTypeScope="" ma:versionID="032289dcc1ee83b1176f3edcf90dc4fd">
  <xsd:schema xmlns:xsd="http://www.w3.org/2001/XMLSchema" xmlns:xs="http://www.w3.org/2001/XMLSchema" xmlns:p="http://schemas.microsoft.com/office/2006/metadata/properties" xmlns:ns2="2d61fa22-ac5a-4c96-ba75-af9954021f41" xmlns:ns3="979c0cea-d588-401b-8fb6-852a0f73400b" targetNamespace="http://schemas.microsoft.com/office/2006/metadata/properties" ma:root="true" ma:fieldsID="4fa334266e7a9cbcf451ca4e71962e7e" ns2:_="" ns3:_="">
    <xsd:import namespace="2d61fa22-ac5a-4c96-ba75-af9954021f41"/>
    <xsd:import namespace="979c0cea-d588-401b-8fb6-852a0f7340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61fa22-ac5a-4c96-ba75-af9954021f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13ab68f0-3e2c-46f0-be3e-27894a0cf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c0cea-d588-401b-8fb6-852a0f73400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9588c187-0bd8-45a3-9041-6aa4f2a92b7d}" ma:internalName="TaxCatchAll" ma:showField="CatchAllData" ma:web="979c0cea-d588-401b-8fb6-852a0f7340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00521E-7B6F-4C0B-8EEE-9C933E07C27D}"/>
</file>

<file path=customXml/itemProps2.xml><?xml version="1.0" encoding="utf-8"?>
<ds:datastoreItem xmlns:ds="http://schemas.openxmlformats.org/officeDocument/2006/customXml" ds:itemID="{717BCF89-13AD-43F3-ACFC-E99991EB96F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3397</Words>
  <Application>Microsoft Office PowerPoint</Application>
  <PresentationFormat>Bredbild</PresentationFormat>
  <Paragraphs>617</Paragraphs>
  <Slides>33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33</vt:i4>
      </vt:variant>
    </vt:vector>
  </HeadingPairs>
  <TitlesOfParts>
    <vt:vector size="46" baseType="lpstr">
      <vt:lpstr>Arial</vt:lpstr>
      <vt:lpstr>Arial Nova</vt:lpstr>
      <vt:lpstr>Arial Nova Cond</vt:lpstr>
      <vt:lpstr>Arial Nova Light</vt:lpstr>
      <vt:lpstr>Calibri</vt:lpstr>
      <vt:lpstr>Calibri Light</vt:lpstr>
      <vt:lpstr>Courier New</vt:lpstr>
      <vt:lpstr>Daytona</vt:lpstr>
      <vt:lpstr>DIF Display</vt:lpstr>
      <vt:lpstr>Helvetica</vt:lpstr>
      <vt:lpstr>Helvetica Neue</vt:lpstr>
      <vt:lpstr>Helvetica Neue Medium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Emil Åhlberg - IFK Värnamo</dc:creator>
  <cp:lastModifiedBy>Emil Åhlberg - IFK Värnamo</cp:lastModifiedBy>
  <cp:revision>1</cp:revision>
  <dcterms:created xsi:type="dcterms:W3CDTF">2024-02-23T14:35:44Z</dcterms:created>
  <dcterms:modified xsi:type="dcterms:W3CDTF">2024-04-15T14:19:31Z</dcterms:modified>
</cp:coreProperties>
</file>